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309" r:id="rId15"/>
    <p:sldId id="31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11" r:id="rId35"/>
    <p:sldId id="289" r:id="rId36"/>
    <p:sldId id="290" r:id="rId37"/>
    <p:sldId id="291" r:id="rId38"/>
    <p:sldId id="312" r:id="rId39"/>
    <p:sldId id="313" r:id="rId40"/>
    <p:sldId id="314" r:id="rId41"/>
    <p:sldId id="315" r:id="rId42"/>
    <p:sldId id="316"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61" autoAdjust="0"/>
  </p:normalViewPr>
  <p:slideViewPr>
    <p:cSldViewPr snapToGrid="0" snapToObjects="1">
      <p:cViewPr varScale="1">
        <p:scale>
          <a:sx n="104" d="100"/>
          <a:sy n="104" d="100"/>
        </p:scale>
        <p:origin x="12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37ABA-D1F7-43EC-90CA-A9E41C7BBD92}" type="datetimeFigureOut">
              <a:rPr lang="en-US" smtClean="0"/>
              <a:t>3/8/2018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CCB6-E571-4E99-8C5D-84D1132759DB}" type="slidenum">
              <a:rPr lang="en-US" smtClean="0"/>
              <a:t>‹#›</a:t>
            </a:fld>
            <a:endParaRPr lang="en-US" dirty="0"/>
          </a:p>
        </p:txBody>
      </p:sp>
    </p:spTree>
    <p:extLst>
      <p:ext uri="{BB962C8B-B14F-4D97-AF65-F5344CB8AC3E}">
        <p14:creationId xmlns:p14="http://schemas.microsoft.com/office/powerpoint/2010/main" val="279161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25896-FE3A-44F2-ADC7-5B8AAB23BC44}" type="slidenum">
              <a:rPr lang="en-US" smtClean="0"/>
              <a:t>26</a:t>
            </a:fld>
            <a:endParaRPr lang="en-US" dirty="0"/>
          </a:p>
        </p:txBody>
      </p:sp>
    </p:spTree>
    <p:extLst>
      <p:ext uri="{BB962C8B-B14F-4D97-AF65-F5344CB8AC3E}">
        <p14:creationId xmlns:p14="http://schemas.microsoft.com/office/powerpoint/2010/main" val="9154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390824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143935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55341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391162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190438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70606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203685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267550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129640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198173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49C18-8984-D845-8B97-6EF3EA17DA96}"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C20AB7-24C6-8F4A-9CD4-9BAEE74F7141}" type="slidenum">
              <a:rPr lang="en-US" smtClean="0"/>
              <a:t>‹#›</a:t>
            </a:fld>
            <a:endParaRPr lang="en-US" dirty="0"/>
          </a:p>
        </p:txBody>
      </p:sp>
    </p:spTree>
    <p:extLst>
      <p:ext uri="{BB962C8B-B14F-4D97-AF65-F5344CB8AC3E}">
        <p14:creationId xmlns:p14="http://schemas.microsoft.com/office/powerpoint/2010/main" val="152313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5896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49C18-8984-D845-8B97-6EF3EA17DA96}" type="datetimeFigureOut">
              <a:rPr lang="en-US" smtClean="0"/>
              <a:t>3/8/2018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20AB7-24C6-8F4A-9CD4-9BAEE74F7141}" type="slidenum">
              <a:rPr lang="en-US" smtClean="0"/>
              <a:t>‹#›</a:t>
            </a:fld>
            <a:endParaRPr lang="en-US" dirty="0"/>
          </a:p>
        </p:txBody>
      </p:sp>
    </p:spTree>
    <p:extLst>
      <p:ext uri="{BB962C8B-B14F-4D97-AF65-F5344CB8AC3E}">
        <p14:creationId xmlns:p14="http://schemas.microsoft.com/office/powerpoint/2010/main" val="269889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Safety </a:t>
            </a:r>
          </a:p>
        </p:txBody>
      </p:sp>
      <p:sp>
        <p:nvSpPr>
          <p:cNvPr id="3" name="Subtitle 2"/>
          <p:cNvSpPr>
            <a:spLocks noGrp="1"/>
          </p:cNvSpPr>
          <p:nvPr>
            <p:ph type="subTitle" sz="quarter" idx="1"/>
          </p:nvPr>
        </p:nvSpPr>
        <p:spPr/>
        <p:txBody>
          <a:bodyPr/>
          <a:lstStyle/>
          <a:p>
            <a:r>
              <a:rPr lang="en-US" dirty="0"/>
              <a:t>Chapter 1 </a:t>
            </a:r>
          </a:p>
        </p:txBody>
      </p:sp>
    </p:spTree>
    <p:extLst>
      <p:ext uri="{BB962C8B-B14F-4D97-AF65-F5344CB8AC3E}">
        <p14:creationId xmlns:p14="http://schemas.microsoft.com/office/powerpoint/2010/main" val="419850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59" y="5638800"/>
            <a:ext cx="8469386" cy="475673"/>
          </a:xfrm>
          <a:prstGeom prst="rect">
            <a:avLst/>
          </a:prstGeom>
          <a:noFill/>
        </p:spPr>
        <p:txBody>
          <a:bodyPr wrap="square" rtlCol="0">
            <a:spAutoFit/>
          </a:bodyPr>
          <a:lstStyle/>
          <a:p>
            <a:r>
              <a:rPr lang="en-US" sz="2400" dirty="0"/>
              <a:t>You can see the safety cage around these robots in the background</a:t>
            </a:r>
          </a:p>
        </p:txBody>
      </p:sp>
      <p:sp>
        <p:nvSpPr>
          <p:cNvPr id="4" name="TextBox 3">
            <a:extLst>
              <a:ext uri="{FF2B5EF4-FFF2-40B4-BE49-F238E27FC236}">
                <a16:creationId xmlns:a16="http://schemas.microsoft.com/office/drawing/2014/main" id="{1E0188DE-3020-4E9A-8048-A0ADB1D285D3}"/>
              </a:ext>
            </a:extLst>
          </p:cNvPr>
          <p:cNvSpPr txBox="1"/>
          <p:nvPr/>
        </p:nvSpPr>
        <p:spPr>
          <a:xfrm>
            <a:off x="1673885" y="920329"/>
            <a:ext cx="2669309" cy="307777"/>
          </a:xfrm>
          <a:prstGeom prst="rect">
            <a:avLst/>
          </a:prstGeom>
          <a:noFill/>
        </p:spPr>
        <p:txBody>
          <a:bodyPr wrap="square" rtlCol="0">
            <a:spAutoFit/>
          </a:bodyPr>
          <a:lstStyle/>
          <a:p>
            <a:r>
              <a:rPr lang="en-US" sz="1400" dirty="0"/>
              <a:t>Figure 1-3</a:t>
            </a:r>
          </a:p>
        </p:txBody>
      </p:sp>
      <p:pic>
        <p:nvPicPr>
          <p:cNvPr id="5" name="Picture 4" descr="A photo shows three robots surrounded by safety cages. ">
            <a:extLst>
              <a:ext uri="{FF2B5EF4-FFF2-40B4-BE49-F238E27FC236}">
                <a16:creationId xmlns:a16="http://schemas.microsoft.com/office/drawing/2014/main" id="{ED249DC7-6D35-4565-981F-296FA115774C}"/>
              </a:ext>
            </a:extLst>
          </p:cNvPr>
          <p:cNvPicPr>
            <a:picLocks noChangeAspect="1"/>
          </p:cNvPicPr>
          <p:nvPr/>
        </p:nvPicPr>
        <p:blipFill rotWithShape="1">
          <a:blip r:embed="rId2"/>
          <a:srcRect b="20680"/>
          <a:stretch/>
        </p:blipFill>
        <p:spPr>
          <a:xfrm>
            <a:off x="1480782" y="1166908"/>
            <a:ext cx="5971398" cy="4286510"/>
          </a:xfrm>
          <a:prstGeom prst="rect">
            <a:avLst/>
          </a:prstGeom>
        </p:spPr>
      </p:pic>
    </p:spTree>
    <p:extLst>
      <p:ext uri="{BB962C8B-B14F-4D97-AF65-F5344CB8AC3E}">
        <p14:creationId xmlns:p14="http://schemas.microsoft.com/office/powerpoint/2010/main" val="236208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Guarding</a:t>
            </a:r>
          </a:p>
        </p:txBody>
      </p:sp>
      <p:sp>
        <p:nvSpPr>
          <p:cNvPr id="3" name="Content Placeholder 2"/>
          <p:cNvSpPr>
            <a:spLocks noGrp="1"/>
          </p:cNvSpPr>
          <p:nvPr>
            <p:ph idx="1"/>
          </p:nvPr>
        </p:nvSpPr>
        <p:spPr/>
        <p:txBody>
          <a:bodyPr/>
          <a:lstStyle/>
          <a:p>
            <a:r>
              <a:rPr lang="en-US" b="1" dirty="0"/>
              <a:t>Guards </a:t>
            </a:r>
            <a:r>
              <a:rPr lang="en-US" dirty="0"/>
              <a:t>are devices designed to protect us from the dangers of a system.</a:t>
            </a:r>
          </a:p>
          <a:p>
            <a:endParaRPr lang="en-US" dirty="0"/>
          </a:p>
          <a:p>
            <a:r>
              <a:rPr lang="en-US" dirty="0"/>
              <a:t>The sole purpose of guarding is to protect people from something dangerous</a:t>
            </a:r>
          </a:p>
          <a:p>
            <a:endParaRPr lang="en-US" dirty="0"/>
          </a:p>
          <a:p>
            <a:r>
              <a:rPr lang="en-US" dirty="0"/>
              <a:t>ANSI/RIA R15.06-2012 is the go to document to determine robotic guarding requirements</a:t>
            </a:r>
          </a:p>
        </p:txBody>
      </p:sp>
    </p:spTree>
    <p:extLst>
      <p:ext uri="{BB962C8B-B14F-4D97-AF65-F5344CB8AC3E}">
        <p14:creationId xmlns:p14="http://schemas.microsoft.com/office/powerpoint/2010/main" val="255803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Guarding cont.</a:t>
            </a:r>
          </a:p>
        </p:txBody>
      </p:sp>
      <p:sp>
        <p:nvSpPr>
          <p:cNvPr id="3" name="Content Placeholder 2"/>
          <p:cNvSpPr>
            <a:spLocks noGrp="1"/>
          </p:cNvSpPr>
          <p:nvPr>
            <p:ph idx="1"/>
          </p:nvPr>
        </p:nvSpPr>
        <p:spPr/>
        <p:txBody>
          <a:bodyPr>
            <a:normAutofit/>
          </a:bodyPr>
          <a:lstStyle/>
          <a:p>
            <a:r>
              <a:rPr lang="en-US" dirty="0"/>
              <a:t>Two of the common guarding materials use in industry are:</a:t>
            </a:r>
          </a:p>
          <a:p>
            <a:pPr lvl="1"/>
            <a:r>
              <a:rPr lang="en-US" b="1" dirty="0"/>
              <a:t>Expanded metal</a:t>
            </a:r>
            <a:r>
              <a:rPr lang="en-US" dirty="0"/>
              <a:t> </a:t>
            </a:r>
            <a:r>
              <a:rPr lang="en-US" b="1" dirty="0"/>
              <a:t>guarding</a:t>
            </a:r>
            <a:r>
              <a:rPr lang="en-US" dirty="0"/>
              <a:t> - metal that is perforated and then stretched to create diamond-shaped holes with eighth-inch pieces of metal around it</a:t>
            </a:r>
          </a:p>
          <a:p>
            <a:pPr lvl="1"/>
            <a:r>
              <a:rPr lang="en-US" b="1" dirty="0"/>
              <a:t>Metal mesh - </a:t>
            </a:r>
            <a:r>
              <a:rPr lang="en-US" dirty="0"/>
              <a:t>consists of thick wire welded and/or woven together to create a strong barrier that is easy to see through</a:t>
            </a:r>
          </a:p>
        </p:txBody>
      </p:sp>
    </p:spTree>
    <p:extLst>
      <p:ext uri="{BB962C8B-B14F-4D97-AF65-F5344CB8AC3E}">
        <p14:creationId xmlns:p14="http://schemas.microsoft.com/office/powerpoint/2010/main" val="294051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89072" y="4042795"/>
            <a:ext cx="2850098" cy="1938992"/>
          </a:xfrm>
          <a:prstGeom prst="rect">
            <a:avLst/>
          </a:prstGeom>
          <a:noFill/>
        </p:spPr>
        <p:txBody>
          <a:bodyPr wrap="square" rtlCol="0">
            <a:spAutoFit/>
          </a:bodyPr>
          <a:lstStyle/>
          <a:p>
            <a:r>
              <a:rPr lang="en-US" sz="2400" dirty="0"/>
              <a:t>Above is an example of expanded metal and to the left you can see metal mesh around the robot</a:t>
            </a:r>
          </a:p>
        </p:txBody>
      </p:sp>
      <p:sp>
        <p:nvSpPr>
          <p:cNvPr id="6" name="TextBox 5">
            <a:extLst>
              <a:ext uri="{FF2B5EF4-FFF2-40B4-BE49-F238E27FC236}">
                <a16:creationId xmlns:a16="http://schemas.microsoft.com/office/drawing/2014/main" id="{48D4BFFA-95E8-477C-9096-F8F605D1F9E5}"/>
              </a:ext>
            </a:extLst>
          </p:cNvPr>
          <p:cNvSpPr txBox="1"/>
          <p:nvPr/>
        </p:nvSpPr>
        <p:spPr>
          <a:xfrm>
            <a:off x="5293550" y="1340638"/>
            <a:ext cx="2669309" cy="307777"/>
          </a:xfrm>
          <a:prstGeom prst="rect">
            <a:avLst/>
          </a:prstGeom>
          <a:noFill/>
        </p:spPr>
        <p:txBody>
          <a:bodyPr wrap="square" rtlCol="0">
            <a:spAutoFit/>
          </a:bodyPr>
          <a:lstStyle/>
          <a:p>
            <a:r>
              <a:rPr lang="en-US" sz="1400" dirty="0"/>
              <a:t>Figure 1-6</a:t>
            </a:r>
          </a:p>
        </p:txBody>
      </p:sp>
      <p:sp>
        <p:nvSpPr>
          <p:cNvPr id="7" name="TextBox 6">
            <a:extLst>
              <a:ext uri="{FF2B5EF4-FFF2-40B4-BE49-F238E27FC236}">
                <a16:creationId xmlns:a16="http://schemas.microsoft.com/office/drawing/2014/main" id="{A0EB1B30-7810-49F4-BF74-3385B3CE5F68}"/>
              </a:ext>
            </a:extLst>
          </p:cNvPr>
          <p:cNvSpPr txBox="1"/>
          <p:nvPr/>
        </p:nvSpPr>
        <p:spPr>
          <a:xfrm>
            <a:off x="242963" y="1316573"/>
            <a:ext cx="2669309" cy="307777"/>
          </a:xfrm>
          <a:prstGeom prst="rect">
            <a:avLst/>
          </a:prstGeom>
          <a:noFill/>
        </p:spPr>
        <p:txBody>
          <a:bodyPr wrap="square" rtlCol="0">
            <a:spAutoFit/>
          </a:bodyPr>
          <a:lstStyle/>
          <a:p>
            <a:r>
              <a:rPr lang="en-US" sz="1400" dirty="0"/>
              <a:t>Figure 1-7</a:t>
            </a:r>
          </a:p>
        </p:txBody>
      </p:sp>
      <p:pic>
        <p:nvPicPr>
          <p:cNvPr id="9" name="Picture 8" descr="A photo shows a robot surrounded by a metal mesh.">
            <a:extLst>
              <a:ext uri="{FF2B5EF4-FFF2-40B4-BE49-F238E27FC236}">
                <a16:creationId xmlns:a16="http://schemas.microsoft.com/office/drawing/2014/main" id="{4947234F-3416-4343-80A8-0083A2217634}"/>
              </a:ext>
            </a:extLst>
          </p:cNvPr>
          <p:cNvPicPr>
            <a:picLocks noChangeAspect="1"/>
          </p:cNvPicPr>
          <p:nvPr/>
        </p:nvPicPr>
        <p:blipFill rotWithShape="1">
          <a:blip r:embed="rId2"/>
          <a:srcRect b="12350"/>
          <a:stretch/>
        </p:blipFill>
        <p:spPr>
          <a:xfrm>
            <a:off x="233728" y="1607205"/>
            <a:ext cx="4935473" cy="3756365"/>
          </a:xfrm>
          <a:prstGeom prst="rect">
            <a:avLst/>
          </a:prstGeom>
        </p:spPr>
      </p:pic>
      <p:pic>
        <p:nvPicPr>
          <p:cNvPr id="11" name="Picture 10" descr="A photo shows an expanded metal mesh.">
            <a:extLst>
              <a:ext uri="{FF2B5EF4-FFF2-40B4-BE49-F238E27FC236}">
                <a16:creationId xmlns:a16="http://schemas.microsoft.com/office/drawing/2014/main" id="{42FEEEB8-6840-4932-8284-AFFD65812E8D}"/>
              </a:ext>
            </a:extLst>
          </p:cNvPr>
          <p:cNvPicPr>
            <a:picLocks noChangeAspect="1"/>
          </p:cNvPicPr>
          <p:nvPr/>
        </p:nvPicPr>
        <p:blipFill rotWithShape="1">
          <a:blip r:embed="rId3"/>
          <a:srcRect b="15856"/>
          <a:stretch/>
        </p:blipFill>
        <p:spPr>
          <a:xfrm>
            <a:off x="5293550" y="1670501"/>
            <a:ext cx="3733272" cy="2109929"/>
          </a:xfrm>
          <a:prstGeom prst="rect">
            <a:avLst/>
          </a:prstGeom>
        </p:spPr>
      </p:pic>
    </p:spTree>
    <p:extLst>
      <p:ext uri="{BB962C8B-B14F-4D97-AF65-F5344CB8AC3E}">
        <p14:creationId xmlns:p14="http://schemas.microsoft.com/office/powerpoint/2010/main" val="243625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6635-84FE-4B4E-BB93-337C312D7C5E}"/>
              </a:ext>
            </a:extLst>
          </p:cNvPr>
          <p:cNvSpPr>
            <a:spLocks noGrp="1"/>
          </p:cNvSpPr>
          <p:nvPr>
            <p:ph type="title"/>
          </p:nvPr>
        </p:nvSpPr>
        <p:spPr/>
        <p:txBody>
          <a:bodyPr/>
          <a:lstStyle/>
          <a:p>
            <a:r>
              <a:rPr lang="en-US" dirty="0"/>
              <a:t>Guarding cont.</a:t>
            </a:r>
          </a:p>
        </p:txBody>
      </p:sp>
      <p:sp>
        <p:nvSpPr>
          <p:cNvPr id="3" name="Content Placeholder 2">
            <a:extLst>
              <a:ext uri="{FF2B5EF4-FFF2-40B4-BE49-F238E27FC236}">
                <a16:creationId xmlns:a16="http://schemas.microsoft.com/office/drawing/2014/main" id="{C3B5F83B-B676-4E31-B621-69B232565984}"/>
              </a:ext>
            </a:extLst>
          </p:cNvPr>
          <p:cNvSpPr>
            <a:spLocks noGrp="1"/>
          </p:cNvSpPr>
          <p:nvPr>
            <p:ph idx="1"/>
          </p:nvPr>
        </p:nvSpPr>
        <p:spPr/>
        <p:txBody>
          <a:bodyPr>
            <a:normAutofit lnSpcReduction="10000"/>
          </a:bodyPr>
          <a:lstStyle/>
          <a:p>
            <a:r>
              <a:rPr lang="en-US" dirty="0"/>
              <a:t>To work without a cage, the industrial robot requires some way to sense humans near by</a:t>
            </a:r>
          </a:p>
          <a:p>
            <a:endParaRPr lang="en-US" dirty="0"/>
          </a:p>
          <a:p>
            <a:r>
              <a:rPr lang="en-US" dirty="0"/>
              <a:t>Laser grids, cameras, force sensors, or other sensing means are added to the robot system</a:t>
            </a:r>
          </a:p>
          <a:p>
            <a:endParaRPr lang="en-US" dirty="0"/>
          </a:p>
          <a:p>
            <a:r>
              <a:rPr lang="en-US" dirty="0"/>
              <a:t>The Baxter robot that debuted in 2012 was the first cage free robot designed to work in industry</a:t>
            </a:r>
          </a:p>
        </p:txBody>
      </p:sp>
    </p:spTree>
    <p:extLst>
      <p:ext uri="{BB962C8B-B14F-4D97-AF65-F5344CB8AC3E}">
        <p14:creationId xmlns:p14="http://schemas.microsoft.com/office/powerpoint/2010/main" val="112977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761717-E18B-4ADE-BC63-D1757EDACD9C}"/>
              </a:ext>
            </a:extLst>
          </p:cNvPr>
          <p:cNvSpPr txBox="1"/>
          <p:nvPr/>
        </p:nvSpPr>
        <p:spPr>
          <a:xfrm>
            <a:off x="1127175" y="5335017"/>
            <a:ext cx="7684316" cy="646331"/>
          </a:xfrm>
          <a:prstGeom prst="rect">
            <a:avLst/>
          </a:prstGeom>
          <a:noFill/>
        </p:spPr>
        <p:txBody>
          <a:bodyPr wrap="square" rtlCol="0">
            <a:spAutoFit/>
          </a:bodyPr>
          <a:lstStyle/>
          <a:p>
            <a:r>
              <a:rPr lang="en-US" dirty="0"/>
              <a:t>Here you can see Baxter working side by side with people in an industrial setting.  Notice how there is no protective cage around this robot. </a:t>
            </a:r>
          </a:p>
        </p:txBody>
      </p:sp>
      <p:sp>
        <p:nvSpPr>
          <p:cNvPr id="4" name="TextBox 3">
            <a:extLst>
              <a:ext uri="{FF2B5EF4-FFF2-40B4-BE49-F238E27FC236}">
                <a16:creationId xmlns:a16="http://schemas.microsoft.com/office/drawing/2014/main" id="{7D0E3539-E25E-4C93-B0AE-F0BC04B1169C}"/>
              </a:ext>
            </a:extLst>
          </p:cNvPr>
          <p:cNvSpPr txBox="1"/>
          <p:nvPr/>
        </p:nvSpPr>
        <p:spPr>
          <a:xfrm>
            <a:off x="1373909" y="832287"/>
            <a:ext cx="2669309" cy="307777"/>
          </a:xfrm>
          <a:prstGeom prst="rect">
            <a:avLst/>
          </a:prstGeom>
          <a:noFill/>
        </p:spPr>
        <p:txBody>
          <a:bodyPr wrap="square" rtlCol="0">
            <a:spAutoFit/>
          </a:bodyPr>
          <a:lstStyle/>
          <a:p>
            <a:r>
              <a:rPr lang="en-US" sz="1400" dirty="0"/>
              <a:t>Figure 1-8</a:t>
            </a:r>
          </a:p>
        </p:txBody>
      </p:sp>
      <p:pic>
        <p:nvPicPr>
          <p:cNvPr id="6" name="Picture 5" descr="A photo shows a Baxter robot working with an operator in an industry. ">
            <a:extLst>
              <a:ext uri="{FF2B5EF4-FFF2-40B4-BE49-F238E27FC236}">
                <a16:creationId xmlns:a16="http://schemas.microsoft.com/office/drawing/2014/main" id="{19D19727-91C6-4567-BC7E-B63CC006F509}"/>
              </a:ext>
            </a:extLst>
          </p:cNvPr>
          <p:cNvPicPr>
            <a:picLocks noChangeAspect="1"/>
          </p:cNvPicPr>
          <p:nvPr/>
        </p:nvPicPr>
        <p:blipFill rotWithShape="1">
          <a:blip r:embed="rId2"/>
          <a:srcRect b="17485"/>
          <a:stretch/>
        </p:blipFill>
        <p:spPr>
          <a:xfrm>
            <a:off x="1373909" y="1140064"/>
            <a:ext cx="6157863" cy="4073381"/>
          </a:xfrm>
          <a:prstGeom prst="rect">
            <a:avLst/>
          </a:prstGeom>
        </p:spPr>
      </p:pic>
    </p:spTree>
    <p:extLst>
      <p:ext uri="{BB962C8B-B14F-4D97-AF65-F5344CB8AC3E}">
        <p14:creationId xmlns:p14="http://schemas.microsoft.com/office/powerpoint/2010/main" val="275362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Devices </a:t>
            </a:r>
          </a:p>
        </p:txBody>
      </p:sp>
      <p:sp>
        <p:nvSpPr>
          <p:cNvPr id="3" name="Content Placeholder 2"/>
          <p:cNvSpPr>
            <a:spLocks noGrp="1"/>
          </p:cNvSpPr>
          <p:nvPr>
            <p:ph idx="1"/>
          </p:nvPr>
        </p:nvSpPr>
        <p:spPr/>
        <p:txBody>
          <a:bodyPr/>
          <a:lstStyle/>
          <a:p>
            <a:r>
              <a:rPr lang="en-US" dirty="0"/>
              <a:t>There are a multitude of devices we use with robots to provide information about the world around them and make the system safer</a:t>
            </a:r>
          </a:p>
          <a:p>
            <a:endParaRPr lang="en-US" dirty="0"/>
          </a:p>
          <a:p>
            <a:r>
              <a:rPr lang="en-US" b="1" dirty="0"/>
              <a:t>Proximity switch (prox) </a:t>
            </a:r>
            <a:r>
              <a:rPr lang="en-US" dirty="0"/>
              <a:t>- This device generates an electromagnetic field and senses the presence of various materials by changes in this field instead of physical contact</a:t>
            </a:r>
          </a:p>
        </p:txBody>
      </p:sp>
    </p:spTree>
    <p:extLst>
      <p:ext uri="{BB962C8B-B14F-4D97-AF65-F5344CB8AC3E}">
        <p14:creationId xmlns:p14="http://schemas.microsoft.com/office/powerpoint/2010/main" val="358318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6600" y="2102666"/>
            <a:ext cx="1905000" cy="3046988"/>
          </a:xfrm>
          <a:prstGeom prst="rect">
            <a:avLst/>
          </a:prstGeom>
          <a:noFill/>
        </p:spPr>
        <p:txBody>
          <a:bodyPr wrap="square" rtlCol="0">
            <a:spAutoFit/>
          </a:bodyPr>
          <a:lstStyle/>
          <a:p>
            <a:r>
              <a:rPr lang="en-US" sz="2400" dirty="0"/>
              <a:t>These are a few examples of prox switches you might find in use with a robot </a:t>
            </a:r>
          </a:p>
        </p:txBody>
      </p:sp>
      <p:sp>
        <p:nvSpPr>
          <p:cNvPr id="4" name="TextBox 3">
            <a:extLst>
              <a:ext uri="{FF2B5EF4-FFF2-40B4-BE49-F238E27FC236}">
                <a16:creationId xmlns:a16="http://schemas.microsoft.com/office/drawing/2014/main" id="{AE8908D3-03E9-47E1-ACD9-2F889224B021}"/>
              </a:ext>
            </a:extLst>
          </p:cNvPr>
          <p:cNvSpPr txBox="1"/>
          <p:nvPr/>
        </p:nvSpPr>
        <p:spPr>
          <a:xfrm>
            <a:off x="457201" y="954435"/>
            <a:ext cx="2669309" cy="307777"/>
          </a:xfrm>
          <a:prstGeom prst="rect">
            <a:avLst/>
          </a:prstGeom>
          <a:noFill/>
        </p:spPr>
        <p:txBody>
          <a:bodyPr wrap="square" rtlCol="0">
            <a:spAutoFit/>
          </a:bodyPr>
          <a:lstStyle/>
          <a:p>
            <a:r>
              <a:rPr lang="en-US" sz="1400" dirty="0"/>
              <a:t>Figure 1-9</a:t>
            </a:r>
          </a:p>
        </p:txBody>
      </p:sp>
      <p:pic>
        <p:nvPicPr>
          <p:cNvPr id="5" name="Picture 4" descr="A photo shows five types of proximity sensor switches.">
            <a:extLst>
              <a:ext uri="{FF2B5EF4-FFF2-40B4-BE49-F238E27FC236}">
                <a16:creationId xmlns:a16="http://schemas.microsoft.com/office/drawing/2014/main" id="{38A1654D-61ED-410F-9416-40FC1FD1DE3F}"/>
              </a:ext>
            </a:extLst>
          </p:cNvPr>
          <p:cNvPicPr>
            <a:picLocks noChangeAspect="1"/>
          </p:cNvPicPr>
          <p:nvPr/>
        </p:nvPicPr>
        <p:blipFill rotWithShape="1">
          <a:blip r:embed="rId2"/>
          <a:srcRect b="6533"/>
          <a:stretch/>
        </p:blipFill>
        <p:spPr>
          <a:xfrm>
            <a:off x="457201" y="1252877"/>
            <a:ext cx="6243850" cy="4746566"/>
          </a:xfrm>
          <a:prstGeom prst="rect">
            <a:avLst/>
          </a:prstGeom>
        </p:spPr>
      </p:pic>
    </p:spTree>
    <p:extLst>
      <p:ext uri="{BB962C8B-B14F-4D97-AF65-F5344CB8AC3E}">
        <p14:creationId xmlns:p14="http://schemas.microsoft.com/office/powerpoint/2010/main" val="181596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Devices cont.</a:t>
            </a:r>
          </a:p>
        </p:txBody>
      </p:sp>
      <p:sp>
        <p:nvSpPr>
          <p:cNvPr id="3" name="Content Placeholder 2"/>
          <p:cNvSpPr>
            <a:spLocks noGrp="1"/>
          </p:cNvSpPr>
          <p:nvPr>
            <p:ph idx="1"/>
          </p:nvPr>
        </p:nvSpPr>
        <p:spPr/>
        <p:txBody>
          <a:bodyPr>
            <a:normAutofit lnSpcReduction="10000"/>
          </a:bodyPr>
          <a:lstStyle/>
          <a:p>
            <a:r>
              <a:rPr lang="en-US" b="1" dirty="0"/>
              <a:t>Limit switch - </a:t>
            </a:r>
            <a:r>
              <a:rPr lang="en-US" dirty="0"/>
              <a:t>senses the presence or absence of a material by contact with a movable arm attached to the end of the unit</a:t>
            </a:r>
          </a:p>
          <a:p>
            <a:endParaRPr lang="en-US" dirty="0"/>
          </a:p>
          <a:p>
            <a:r>
              <a:rPr lang="en-US" b="1" dirty="0"/>
              <a:t>Safety interlock</a:t>
            </a:r>
            <a:r>
              <a:rPr lang="en-US" dirty="0"/>
              <a:t> - a system where all the safety switches must be closed or “made” for the equipment to run in automatic mode</a:t>
            </a:r>
          </a:p>
          <a:p>
            <a:pPr lvl="1"/>
            <a:r>
              <a:rPr lang="en-US" dirty="0"/>
              <a:t>Often prox and limit switches are used in this fashion</a:t>
            </a:r>
          </a:p>
        </p:txBody>
      </p:sp>
    </p:spTree>
    <p:extLst>
      <p:ext uri="{BB962C8B-B14F-4D97-AF65-F5344CB8AC3E}">
        <p14:creationId xmlns:p14="http://schemas.microsoft.com/office/powerpoint/2010/main" val="382000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5540" y="4532909"/>
            <a:ext cx="3011409" cy="2133175"/>
          </a:xfrm>
          <a:prstGeom prst="rect">
            <a:avLst/>
          </a:prstGeom>
          <a:noFill/>
        </p:spPr>
        <p:txBody>
          <a:bodyPr wrap="square" rtlCol="0">
            <a:spAutoFit/>
          </a:bodyPr>
          <a:lstStyle/>
          <a:p>
            <a:r>
              <a:rPr lang="en-US" sz="2200" dirty="0"/>
              <a:t>Above is an example of a limit switch and to the left you can see a yellow interlock switch on the door to access the cage protected area</a:t>
            </a:r>
          </a:p>
        </p:txBody>
      </p:sp>
      <p:sp>
        <p:nvSpPr>
          <p:cNvPr id="5" name="TextBox 4">
            <a:extLst>
              <a:ext uri="{FF2B5EF4-FFF2-40B4-BE49-F238E27FC236}">
                <a16:creationId xmlns:a16="http://schemas.microsoft.com/office/drawing/2014/main" id="{C9D04F5F-070F-4582-854E-97995C974772}"/>
              </a:ext>
            </a:extLst>
          </p:cNvPr>
          <p:cNvSpPr txBox="1"/>
          <p:nvPr/>
        </p:nvSpPr>
        <p:spPr>
          <a:xfrm>
            <a:off x="177800" y="818401"/>
            <a:ext cx="2669309" cy="307777"/>
          </a:xfrm>
          <a:prstGeom prst="rect">
            <a:avLst/>
          </a:prstGeom>
          <a:noFill/>
        </p:spPr>
        <p:txBody>
          <a:bodyPr wrap="square" rtlCol="0">
            <a:spAutoFit/>
          </a:bodyPr>
          <a:lstStyle/>
          <a:p>
            <a:r>
              <a:rPr lang="en-US" sz="1400" dirty="0"/>
              <a:t>Figure 1-10</a:t>
            </a:r>
          </a:p>
        </p:txBody>
      </p:sp>
      <p:sp>
        <p:nvSpPr>
          <p:cNvPr id="6" name="TextBox 5">
            <a:extLst>
              <a:ext uri="{FF2B5EF4-FFF2-40B4-BE49-F238E27FC236}">
                <a16:creationId xmlns:a16="http://schemas.microsoft.com/office/drawing/2014/main" id="{69D47F3F-6346-42B7-A9BE-44776CA97A44}"/>
              </a:ext>
            </a:extLst>
          </p:cNvPr>
          <p:cNvSpPr txBox="1"/>
          <p:nvPr/>
        </p:nvSpPr>
        <p:spPr>
          <a:xfrm>
            <a:off x="5968628" y="818401"/>
            <a:ext cx="2669309" cy="307777"/>
          </a:xfrm>
          <a:prstGeom prst="rect">
            <a:avLst/>
          </a:prstGeom>
          <a:noFill/>
        </p:spPr>
        <p:txBody>
          <a:bodyPr wrap="square" rtlCol="0">
            <a:spAutoFit/>
          </a:bodyPr>
          <a:lstStyle/>
          <a:p>
            <a:r>
              <a:rPr lang="en-US" sz="1400" dirty="0"/>
              <a:t>Figure 1-11</a:t>
            </a:r>
          </a:p>
        </p:txBody>
      </p:sp>
      <p:pic>
        <p:nvPicPr>
          <p:cNvPr id="7" name="Picture 6" descr="A photo shows an interlock switch on the door to access the cage. ">
            <a:extLst>
              <a:ext uri="{FF2B5EF4-FFF2-40B4-BE49-F238E27FC236}">
                <a16:creationId xmlns:a16="http://schemas.microsoft.com/office/drawing/2014/main" id="{94AE0562-02C5-4C64-ACB0-E7D67D273942}"/>
              </a:ext>
            </a:extLst>
          </p:cNvPr>
          <p:cNvPicPr>
            <a:picLocks noChangeAspect="1"/>
          </p:cNvPicPr>
          <p:nvPr/>
        </p:nvPicPr>
        <p:blipFill rotWithShape="1">
          <a:blip r:embed="rId2"/>
          <a:srcRect b="16578"/>
          <a:stretch/>
        </p:blipFill>
        <p:spPr>
          <a:xfrm>
            <a:off x="177800" y="1061076"/>
            <a:ext cx="5627740" cy="4295746"/>
          </a:xfrm>
          <a:prstGeom prst="rect">
            <a:avLst/>
          </a:prstGeom>
        </p:spPr>
      </p:pic>
      <p:pic>
        <p:nvPicPr>
          <p:cNvPr id="9" name="Picture 8" descr="A photo shows a Cutler-Hammer limit switch with a lever-shaped actuator for contact on the right.">
            <a:extLst>
              <a:ext uri="{FF2B5EF4-FFF2-40B4-BE49-F238E27FC236}">
                <a16:creationId xmlns:a16="http://schemas.microsoft.com/office/drawing/2014/main" id="{577B8677-2D09-41FB-881C-B84AE83A77DD}"/>
              </a:ext>
            </a:extLst>
          </p:cNvPr>
          <p:cNvPicPr>
            <a:picLocks noChangeAspect="1"/>
          </p:cNvPicPr>
          <p:nvPr/>
        </p:nvPicPr>
        <p:blipFill rotWithShape="1">
          <a:blip r:embed="rId3"/>
          <a:srcRect b="5511"/>
          <a:stretch/>
        </p:blipFill>
        <p:spPr>
          <a:xfrm>
            <a:off x="5968628" y="1051509"/>
            <a:ext cx="2848321" cy="3462266"/>
          </a:xfrm>
          <a:prstGeom prst="rect">
            <a:avLst/>
          </a:prstGeom>
        </p:spPr>
      </p:pic>
    </p:spTree>
    <p:extLst>
      <p:ext uri="{BB962C8B-B14F-4D97-AF65-F5344CB8AC3E}">
        <p14:creationId xmlns:p14="http://schemas.microsoft.com/office/powerpoint/2010/main" val="4630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normAutofit fontScale="92500" lnSpcReduction="10000"/>
          </a:bodyPr>
          <a:lstStyle/>
          <a:p>
            <a:r>
              <a:rPr lang="en-US" b="1" dirty="0"/>
              <a:t>WHAT YOU WILL LEARN</a:t>
            </a:r>
            <a:endParaRPr lang="en-US" dirty="0"/>
          </a:p>
          <a:p>
            <a:pPr lvl="1"/>
            <a:r>
              <a:rPr lang="en-US" dirty="0"/>
              <a:t>How to work safely with robots</a:t>
            </a:r>
          </a:p>
          <a:p>
            <a:pPr lvl="1"/>
            <a:r>
              <a:rPr lang="en-US" dirty="0"/>
              <a:t>The three conditions that will stop a robot</a:t>
            </a:r>
          </a:p>
          <a:p>
            <a:pPr lvl="1"/>
            <a:r>
              <a:rPr lang="en-US" dirty="0"/>
              <a:t>The three zones around a robot</a:t>
            </a:r>
          </a:p>
          <a:p>
            <a:pPr lvl="1"/>
            <a:r>
              <a:rPr lang="en-US" dirty="0"/>
              <a:t>How to insure the safety of people in the danger zone</a:t>
            </a:r>
          </a:p>
          <a:p>
            <a:pPr lvl="1"/>
            <a:r>
              <a:rPr lang="en-US" dirty="0"/>
              <a:t>Operation of several common safety sensors</a:t>
            </a:r>
          </a:p>
          <a:p>
            <a:pPr lvl="1"/>
            <a:r>
              <a:rPr lang="en-US" dirty="0"/>
              <a:t>The dangers of electricity </a:t>
            </a:r>
          </a:p>
          <a:p>
            <a:pPr lvl="1"/>
            <a:r>
              <a:rPr lang="en-US" dirty="0"/>
              <a:t>How to lock out or tag out equipment</a:t>
            </a:r>
          </a:p>
          <a:p>
            <a:pPr lvl="1"/>
            <a:r>
              <a:rPr lang="en-US" dirty="0"/>
              <a:t>How to deal with emergencies</a:t>
            </a:r>
          </a:p>
          <a:p>
            <a:pPr lvl="1"/>
            <a:r>
              <a:rPr lang="en-US" dirty="0"/>
              <a:t>Some basic first aid procedures </a:t>
            </a:r>
          </a:p>
          <a:p>
            <a:endParaRPr lang="en-US" dirty="0"/>
          </a:p>
        </p:txBody>
      </p:sp>
    </p:spTree>
    <p:extLst>
      <p:ext uri="{BB962C8B-B14F-4D97-AF65-F5344CB8AC3E}">
        <p14:creationId xmlns:p14="http://schemas.microsoft.com/office/powerpoint/2010/main" val="93354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Presence Sensors </a:t>
            </a:r>
          </a:p>
        </p:txBody>
      </p:sp>
      <p:sp>
        <p:nvSpPr>
          <p:cNvPr id="3" name="Content Placeholder 2"/>
          <p:cNvSpPr>
            <a:spLocks noGrp="1"/>
          </p:cNvSpPr>
          <p:nvPr>
            <p:ph idx="1"/>
          </p:nvPr>
        </p:nvSpPr>
        <p:spPr/>
        <p:txBody>
          <a:bodyPr>
            <a:normAutofit lnSpcReduction="10000"/>
          </a:bodyPr>
          <a:lstStyle/>
          <a:p>
            <a:endParaRPr lang="en-US" b="1" dirty="0"/>
          </a:p>
          <a:p>
            <a:r>
              <a:rPr lang="en-US" b="1" dirty="0"/>
              <a:t>Presence sensors </a:t>
            </a:r>
            <a:r>
              <a:rPr lang="en-US" dirty="0"/>
              <a:t>- these sensors detect when a person is inside the danger zone and are tied into the system to prevent automatic operation</a:t>
            </a:r>
          </a:p>
          <a:p>
            <a:pPr lvl="1"/>
            <a:r>
              <a:rPr lang="en-US" dirty="0"/>
              <a:t>Pressure sensor</a:t>
            </a:r>
          </a:p>
          <a:p>
            <a:pPr lvl="1"/>
            <a:r>
              <a:rPr lang="en-US" dirty="0"/>
              <a:t>Photo eye</a:t>
            </a:r>
          </a:p>
          <a:p>
            <a:pPr lvl="1"/>
            <a:r>
              <a:rPr lang="en-US" dirty="0"/>
              <a:t>Laser photo eye </a:t>
            </a:r>
          </a:p>
          <a:p>
            <a:pPr lvl="1"/>
            <a:r>
              <a:rPr lang="en-US" dirty="0"/>
              <a:t>Light curtain</a:t>
            </a:r>
          </a:p>
          <a:p>
            <a:pPr lvl="1"/>
            <a:endParaRPr lang="en-US" dirty="0"/>
          </a:p>
        </p:txBody>
      </p:sp>
    </p:spTree>
    <p:extLst>
      <p:ext uri="{BB962C8B-B14F-4D97-AF65-F5344CB8AC3E}">
        <p14:creationId xmlns:p14="http://schemas.microsoft.com/office/powerpoint/2010/main" val="136711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Sensors</a:t>
            </a:r>
          </a:p>
        </p:txBody>
      </p:sp>
      <p:sp>
        <p:nvSpPr>
          <p:cNvPr id="3" name="Content Placeholder 2"/>
          <p:cNvSpPr>
            <a:spLocks noGrp="1"/>
          </p:cNvSpPr>
          <p:nvPr>
            <p:ph idx="1"/>
          </p:nvPr>
        </p:nvSpPr>
        <p:spPr/>
        <p:txBody>
          <a:bodyPr>
            <a:normAutofit fontScale="92500" lnSpcReduction="10000"/>
          </a:bodyPr>
          <a:lstStyle/>
          <a:p>
            <a:r>
              <a:rPr lang="en-US" b="1" dirty="0"/>
              <a:t>Pressure sensor - </a:t>
            </a:r>
            <a:r>
              <a:rPr lang="en-US" dirty="0"/>
              <a:t>detects the presence or absence of a predetermined or set level of force</a:t>
            </a:r>
          </a:p>
          <a:p>
            <a:pPr lvl="1"/>
            <a:r>
              <a:rPr lang="en-US" dirty="0"/>
              <a:t>These are often in the form of rubber mats that can be placed in or around danger zones</a:t>
            </a:r>
          </a:p>
          <a:p>
            <a:pPr lvl="1"/>
            <a:r>
              <a:rPr lang="en-US" dirty="0"/>
              <a:t>When someone steps on the mat, it triggers a set of contacts that are used in turn to send a signal to the robot controller</a:t>
            </a:r>
          </a:p>
          <a:p>
            <a:pPr lvl="1"/>
            <a:r>
              <a:rPr lang="en-US" dirty="0"/>
              <a:t>There is also a robotic skin version where pressure sensors are attached directly to the robots outer shell</a:t>
            </a:r>
          </a:p>
          <a:p>
            <a:pPr lvl="1"/>
            <a:r>
              <a:rPr lang="en-US" dirty="0"/>
              <a:t>These are harder to bypass than prox or limit switches, but not infallible </a:t>
            </a:r>
          </a:p>
        </p:txBody>
      </p:sp>
    </p:spTree>
    <p:extLst>
      <p:ext uri="{BB962C8B-B14F-4D97-AF65-F5344CB8AC3E}">
        <p14:creationId xmlns:p14="http://schemas.microsoft.com/office/powerpoint/2010/main" val="339625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Eye</a:t>
            </a:r>
          </a:p>
        </p:txBody>
      </p:sp>
      <p:sp>
        <p:nvSpPr>
          <p:cNvPr id="3" name="Content Placeholder 2"/>
          <p:cNvSpPr>
            <a:spLocks noGrp="1"/>
          </p:cNvSpPr>
          <p:nvPr>
            <p:ph idx="1"/>
          </p:nvPr>
        </p:nvSpPr>
        <p:spPr/>
        <p:txBody>
          <a:bodyPr>
            <a:normAutofit lnSpcReduction="10000"/>
          </a:bodyPr>
          <a:lstStyle/>
          <a:p>
            <a:r>
              <a:rPr lang="en-US" b="1" dirty="0"/>
              <a:t>Photo eye sensor - </a:t>
            </a:r>
            <a:r>
              <a:rPr lang="en-US" dirty="0"/>
              <a:t> emits an infrared beam that strikes a shiny surface or reflector, which reflects the light back to a receiver in the </a:t>
            </a:r>
          </a:p>
          <a:p>
            <a:pPr lvl="1"/>
            <a:r>
              <a:rPr lang="en-US" dirty="0"/>
              <a:t>The emitter and receiver can be in the same housing or separated </a:t>
            </a:r>
          </a:p>
          <a:p>
            <a:pPr lvl="1"/>
            <a:r>
              <a:rPr lang="en-US" dirty="0"/>
              <a:t>When in a single housing, this is a short range unit that requires something to bounce the light off </a:t>
            </a:r>
          </a:p>
          <a:p>
            <a:pPr lvl="1"/>
            <a:r>
              <a:rPr lang="en-US" dirty="0"/>
              <a:t>Dirt, airborne dust, and anything else that can interfere with the light emitted/received is a problem</a:t>
            </a:r>
          </a:p>
          <a:p>
            <a:pPr lvl="1"/>
            <a:endParaRPr lang="en-US" dirty="0"/>
          </a:p>
        </p:txBody>
      </p:sp>
    </p:spTree>
    <p:extLst>
      <p:ext uri="{BB962C8B-B14F-4D97-AF65-F5344CB8AC3E}">
        <p14:creationId xmlns:p14="http://schemas.microsoft.com/office/powerpoint/2010/main" val="380442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506" y="1091821"/>
            <a:ext cx="2362200" cy="5262979"/>
          </a:xfrm>
          <a:prstGeom prst="rect">
            <a:avLst/>
          </a:prstGeom>
          <a:noFill/>
        </p:spPr>
        <p:txBody>
          <a:bodyPr wrap="square" rtlCol="0">
            <a:spAutoFit/>
          </a:bodyPr>
          <a:lstStyle/>
          <a:p>
            <a:r>
              <a:rPr lang="en-US" sz="2400" dirty="0"/>
              <a:t>Here is an example of a single housing photo eye with emitter and receiver in one unit</a:t>
            </a:r>
          </a:p>
          <a:p>
            <a:endParaRPr lang="en-US" sz="2400" dirty="0"/>
          </a:p>
          <a:p>
            <a:r>
              <a:rPr lang="en-US" sz="2400" dirty="0"/>
              <a:t>Next to it you can see a standard reflector used to return the emitted light </a:t>
            </a:r>
          </a:p>
        </p:txBody>
      </p:sp>
      <p:sp>
        <p:nvSpPr>
          <p:cNvPr id="4" name="TextBox 3">
            <a:extLst>
              <a:ext uri="{FF2B5EF4-FFF2-40B4-BE49-F238E27FC236}">
                <a16:creationId xmlns:a16="http://schemas.microsoft.com/office/drawing/2014/main" id="{87358CD4-DBA1-416D-9E20-FF020993B8F5}"/>
              </a:ext>
            </a:extLst>
          </p:cNvPr>
          <p:cNvSpPr txBox="1"/>
          <p:nvPr/>
        </p:nvSpPr>
        <p:spPr>
          <a:xfrm>
            <a:off x="2804614" y="817752"/>
            <a:ext cx="2669309" cy="307777"/>
          </a:xfrm>
          <a:prstGeom prst="rect">
            <a:avLst/>
          </a:prstGeom>
          <a:noFill/>
        </p:spPr>
        <p:txBody>
          <a:bodyPr wrap="square" rtlCol="0">
            <a:spAutoFit/>
          </a:bodyPr>
          <a:lstStyle/>
          <a:p>
            <a:r>
              <a:rPr lang="en-US" sz="1400" dirty="0"/>
              <a:t>Figure 1-12</a:t>
            </a:r>
          </a:p>
        </p:txBody>
      </p:sp>
      <p:pic>
        <p:nvPicPr>
          <p:cNvPr id="5" name="Picture 4" descr="Two photos show an emitter and receiver in a single housing photo eye. The second photo shows a light emitting reflector. ">
            <a:extLst>
              <a:ext uri="{FF2B5EF4-FFF2-40B4-BE49-F238E27FC236}">
                <a16:creationId xmlns:a16="http://schemas.microsoft.com/office/drawing/2014/main" id="{DB535C8F-D94B-43AE-875A-39941BD50C7E}"/>
              </a:ext>
            </a:extLst>
          </p:cNvPr>
          <p:cNvPicPr>
            <a:picLocks noChangeAspect="1"/>
          </p:cNvPicPr>
          <p:nvPr/>
        </p:nvPicPr>
        <p:blipFill rotWithShape="1">
          <a:blip r:embed="rId2"/>
          <a:srcRect b="4498"/>
          <a:stretch/>
        </p:blipFill>
        <p:spPr>
          <a:xfrm>
            <a:off x="2804614" y="1101851"/>
            <a:ext cx="6194153" cy="5176119"/>
          </a:xfrm>
          <a:prstGeom prst="rect">
            <a:avLst/>
          </a:prstGeom>
        </p:spPr>
      </p:pic>
    </p:spTree>
    <p:extLst>
      <p:ext uri="{BB962C8B-B14F-4D97-AF65-F5344CB8AC3E}">
        <p14:creationId xmlns:p14="http://schemas.microsoft.com/office/powerpoint/2010/main" val="250687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Photo Eye </a:t>
            </a:r>
          </a:p>
        </p:txBody>
      </p:sp>
      <p:sp>
        <p:nvSpPr>
          <p:cNvPr id="3" name="Content Placeholder 2"/>
          <p:cNvSpPr>
            <a:spLocks noGrp="1"/>
          </p:cNvSpPr>
          <p:nvPr>
            <p:ph idx="1"/>
          </p:nvPr>
        </p:nvSpPr>
        <p:spPr/>
        <p:txBody>
          <a:bodyPr/>
          <a:lstStyle/>
          <a:p>
            <a:r>
              <a:rPr lang="en-US" dirty="0"/>
              <a:t>Laser photo eyes are similar to other photo eyes, except they use a concentrated beam of light </a:t>
            </a:r>
          </a:p>
          <a:p>
            <a:endParaRPr lang="en-US" dirty="0"/>
          </a:p>
          <a:p>
            <a:r>
              <a:rPr lang="en-US" dirty="0"/>
              <a:t>The focused beam of light allows this system to work over larger distances </a:t>
            </a:r>
          </a:p>
          <a:p>
            <a:pPr lvl="1"/>
            <a:r>
              <a:rPr lang="en-US" dirty="0"/>
              <a:t>The greater the distance the light travels, the more critical the alignment of the system </a:t>
            </a:r>
          </a:p>
        </p:txBody>
      </p:sp>
    </p:spTree>
    <p:extLst>
      <p:ext uri="{BB962C8B-B14F-4D97-AF65-F5344CB8AC3E}">
        <p14:creationId xmlns:p14="http://schemas.microsoft.com/office/powerpoint/2010/main" val="415752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Curtain </a:t>
            </a:r>
          </a:p>
        </p:txBody>
      </p:sp>
      <p:sp>
        <p:nvSpPr>
          <p:cNvPr id="3" name="Content Placeholder 2"/>
          <p:cNvSpPr>
            <a:spLocks noGrp="1"/>
          </p:cNvSpPr>
          <p:nvPr>
            <p:ph idx="1"/>
          </p:nvPr>
        </p:nvSpPr>
        <p:spPr/>
        <p:txBody>
          <a:bodyPr>
            <a:normAutofit/>
          </a:bodyPr>
          <a:lstStyle/>
          <a:p>
            <a:r>
              <a:rPr lang="en-US" dirty="0"/>
              <a:t>When we house the emitter and receiver in separate units, we refer to the system as a light curtain </a:t>
            </a:r>
          </a:p>
          <a:p>
            <a:r>
              <a:rPr lang="en-US" dirty="0"/>
              <a:t>This system allows for coverage of wide areas and has replaced the traditional pressure mat in many applications</a:t>
            </a:r>
          </a:p>
          <a:p>
            <a:r>
              <a:rPr lang="en-US" dirty="0"/>
              <a:t>A small misalignment of this system can result in loss of signal due to the distances involved</a:t>
            </a:r>
          </a:p>
        </p:txBody>
      </p:sp>
    </p:spTree>
    <p:extLst>
      <p:ext uri="{BB962C8B-B14F-4D97-AF65-F5344CB8AC3E}">
        <p14:creationId xmlns:p14="http://schemas.microsoft.com/office/powerpoint/2010/main" val="84584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381" y="5421746"/>
            <a:ext cx="8817235" cy="769441"/>
          </a:xfrm>
          <a:prstGeom prst="rect">
            <a:avLst/>
          </a:prstGeom>
          <a:noFill/>
        </p:spPr>
        <p:txBody>
          <a:bodyPr wrap="square" rtlCol="0">
            <a:spAutoFit/>
          </a:bodyPr>
          <a:lstStyle/>
          <a:p>
            <a:r>
              <a:rPr lang="en-US" sz="2200" dirty="0"/>
              <a:t>The yellow bars above are the light curtains for this system. Notice how one set is mounted along the base and the other vertical, to guard the entrance. </a:t>
            </a:r>
          </a:p>
        </p:txBody>
      </p:sp>
      <p:sp>
        <p:nvSpPr>
          <p:cNvPr id="4" name="TextBox 3">
            <a:extLst>
              <a:ext uri="{FF2B5EF4-FFF2-40B4-BE49-F238E27FC236}">
                <a16:creationId xmlns:a16="http://schemas.microsoft.com/office/drawing/2014/main" id="{5730EF9F-96B5-4AB9-BFF8-D39DCB462855}"/>
              </a:ext>
            </a:extLst>
          </p:cNvPr>
          <p:cNvSpPr txBox="1"/>
          <p:nvPr/>
        </p:nvSpPr>
        <p:spPr>
          <a:xfrm>
            <a:off x="1543611" y="764983"/>
            <a:ext cx="2669309" cy="307777"/>
          </a:xfrm>
          <a:prstGeom prst="rect">
            <a:avLst/>
          </a:prstGeom>
          <a:noFill/>
        </p:spPr>
        <p:txBody>
          <a:bodyPr wrap="square" rtlCol="0">
            <a:spAutoFit/>
          </a:bodyPr>
          <a:lstStyle/>
          <a:p>
            <a:r>
              <a:rPr lang="en-US" sz="1400" dirty="0"/>
              <a:t>Figure 1-13</a:t>
            </a:r>
          </a:p>
        </p:txBody>
      </p:sp>
      <p:pic>
        <p:nvPicPr>
          <p:cNvPr id="5" name="Picture 4" descr="A photo shows yellow bars placed on two sides of a partially enclosed space and a robot welding on a horizontal base.">
            <a:extLst>
              <a:ext uri="{FF2B5EF4-FFF2-40B4-BE49-F238E27FC236}">
                <a16:creationId xmlns:a16="http://schemas.microsoft.com/office/drawing/2014/main" id="{2562E320-DA64-4108-8A27-296DC4758AA4}"/>
              </a:ext>
            </a:extLst>
          </p:cNvPr>
          <p:cNvPicPr>
            <a:picLocks noChangeAspect="1"/>
          </p:cNvPicPr>
          <p:nvPr/>
        </p:nvPicPr>
        <p:blipFill rotWithShape="1">
          <a:blip r:embed="rId3"/>
          <a:srcRect b="29165"/>
          <a:stretch/>
        </p:blipFill>
        <p:spPr>
          <a:xfrm>
            <a:off x="1307035" y="1066114"/>
            <a:ext cx="6529925" cy="4355632"/>
          </a:xfrm>
          <a:prstGeom prst="rect">
            <a:avLst/>
          </a:prstGeom>
        </p:spPr>
      </p:pic>
    </p:spTree>
    <p:extLst>
      <p:ext uri="{BB962C8B-B14F-4D97-AF65-F5344CB8AC3E}">
        <p14:creationId xmlns:p14="http://schemas.microsoft.com/office/powerpoint/2010/main" val="157901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Stops </a:t>
            </a:r>
          </a:p>
        </p:txBody>
      </p:sp>
      <p:sp>
        <p:nvSpPr>
          <p:cNvPr id="3" name="Content Placeholder 2"/>
          <p:cNvSpPr>
            <a:spLocks noGrp="1"/>
          </p:cNvSpPr>
          <p:nvPr>
            <p:ph idx="1"/>
          </p:nvPr>
        </p:nvSpPr>
        <p:spPr/>
        <p:txBody>
          <a:bodyPr>
            <a:normAutofit lnSpcReduction="10000"/>
          </a:bodyPr>
          <a:lstStyle/>
          <a:p>
            <a:r>
              <a:rPr lang="en-US" dirty="0"/>
              <a:t>Stops cease automatic operation</a:t>
            </a:r>
          </a:p>
          <a:p>
            <a:pPr lvl="1"/>
            <a:r>
              <a:rPr lang="en-US" dirty="0"/>
              <a:t>Hold/Pause buttons work like stops</a:t>
            </a:r>
          </a:p>
          <a:p>
            <a:pPr lvl="1"/>
            <a:r>
              <a:rPr lang="en-US" dirty="0"/>
              <a:t>Used in non critical situations </a:t>
            </a:r>
          </a:p>
          <a:p>
            <a:r>
              <a:rPr lang="en-US" dirty="0"/>
              <a:t>E-stops cease operation as well as shutting down many of the operating systems </a:t>
            </a:r>
          </a:p>
          <a:p>
            <a:pPr lvl="1"/>
            <a:r>
              <a:rPr lang="en-US" dirty="0"/>
              <a:t>These may be cables, red mushroom top buttons, levers, or other setups for easy access</a:t>
            </a:r>
          </a:p>
          <a:p>
            <a:pPr lvl="1"/>
            <a:r>
              <a:rPr lang="en-US" dirty="0"/>
              <a:t>Used in emergency situations or when immediate shut down is needed</a:t>
            </a:r>
          </a:p>
          <a:p>
            <a:pPr lvl="1"/>
            <a:endParaRPr lang="en-US" dirty="0"/>
          </a:p>
        </p:txBody>
      </p:sp>
    </p:spTree>
    <p:extLst>
      <p:ext uri="{BB962C8B-B14F-4D97-AF65-F5344CB8AC3E}">
        <p14:creationId xmlns:p14="http://schemas.microsoft.com/office/powerpoint/2010/main" val="303687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927" y="4856018"/>
            <a:ext cx="7712364" cy="1107996"/>
          </a:xfrm>
          <a:prstGeom prst="rect">
            <a:avLst/>
          </a:prstGeom>
          <a:noFill/>
        </p:spPr>
        <p:txBody>
          <a:bodyPr wrap="square" rtlCol="0">
            <a:spAutoFit/>
          </a:bodyPr>
          <a:lstStyle/>
          <a:p>
            <a:r>
              <a:rPr lang="en-US" sz="2200" dirty="0"/>
              <a:t>Notice how this robot controller has a red E-stop, but not a hold, stop, or pause button.</a:t>
            </a:r>
          </a:p>
          <a:p>
            <a:r>
              <a:rPr lang="en-US" sz="2200" dirty="0"/>
              <a:t>Those are found on the teach pendant, which also has an E-stop.</a:t>
            </a:r>
          </a:p>
        </p:txBody>
      </p:sp>
      <p:sp>
        <p:nvSpPr>
          <p:cNvPr id="4" name="TextBox 3">
            <a:extLst>
              <a:ext uri="{FF2B5EF4-FFF2-40B4-BE49-F238E27FC236}">
                <a16:creationId xmlns:a16="http://schemas.microsoft.com/office/drawing/2014/main" id="{EFC6648D-956E-4AAE-93FC-62DBBB0CE38E}"/>
              </a:ext>
            </a:extLst>
          </p:cNvPr>
          <p:cNvSpPr txBox="1"/>
          <p:nvPr/>
        </p:nvSpPr>
        <p:spPr>
          <a:xfrm>
            <a:off x="2013076" y="768933"/>
            <a:ext cx="2669309" cy="307777"/>
          </a:xfrm>
          <a:prstGeom prst="rect">
            <a:avLst/>
          </a:prstGeom>
          <a:noFill/>
        </p:spPr>
        <p:txBody>
          <a:bodyPr wrap="square" rtlCol="0">
            <a:spAutoFit/>
          </a:bodyPr>
          <a:lstStyle/>
          <a:p>
            <a:r>
              <a:rPr lang="en-US" sz="1400" dirty="0"/>
              <a:t>Figure 1-14</a:t>
            </a:r>
          </a:p>
        </p:txBody>
      </p:sp>
      <p:pic>
        <p:nvPicPr>
          <p:cNvPr id="5" name="Picture 4" descr="A photo shows a robot controller with Red Emergency-stop push button on right bottom.">
            <a:extLst>
              <a:ext uri="{FF2B5EF4-FFF2-40B4-BE49-F238E27FC236}">
                <a16:creationId xmlns:a16="http://schemas.microsoft.com/office/drawing/2014/main" id="{907FA618-697C-4A09-8549-B731162A4A9B}"/>
              </a:ext>
            </a:extLst>
          </p:cNvPr>
          <p:cNvPicPr>
            <a:picLocks noChangeAspect="1"/>
          </p:cNvPicPr>
          <p:nvPr/>
        </p:nvPicPr>
        <p:blipFill rotWithShape="1">
          <a:blip r:embed="rId2"/>
          <a:srcRect b="17955"/>
          <a:stretch/>
        </p:blipFill>
        <p:spPr>
          <a:xfrm>
            <a:off x="1999396" y="1069848"/>
            <a:ext cx="5365979" cy="3786170"/>
          </a:xfrm>
          <a:prstGeom prst="rect">
            <a:avLst/>
          </a:prstGeom>
        </p:spPr>
      </p:pic>
    </p:spTree>
    <p:extLst>
      <p:ext uri="{BB962C8B-B14F-4D97-AF65-F5344CB8AC3E}">
        <p14:creationId xmlns:p14="http://schemas.microsoft.com/office/powerpoint/2010/main" val="153492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and You </a:t>
            </a:r>
          </a:p>
        </p:txBody>
      </p:sp>
      <p:sp>
        <p:nvSpPr>
          <p:cNvPr id="3" name="Content Placeholder 2"/>
          <p:cNvSpPr>
            <a:spLocks noGrp="1"/>
          </p:cNvSpPr>
          <p:nvPr>
            <p:ph idx="1"/>
          </p:nvPr>
        </p:nvSpPr>
        <p:spPr/>
        <p:txBody>
          <a:bodyPr>
            <a:normAutofit lnSpcReduction="10000"/>
          </a:bodyPr>
          <a:lstStyle/>
          <a:p>
            <a:r>
              <a:rPr lang="en-US" b="1" dirty="0"/>
              <a:t>Voltage </a:t>
            </a:r>
            <a:r>
              <a:rPr lang="en-US" dirty="0"/>
              <a:t>– This force drives electricity through the system; the greater the voltage, the greater the driving force. We measure this force in volts (V).</a:t>
            </a:r>
          </a:p>
          <a:p>
            <a:endParaRPr lang="en-US" dirty="0"/>
          </a:p>
          <a:p>
            <a:r>
              <a:rPr lang="en-US" b="1" dirty="0"/>
              <a:t>Amperage </a:t>
            </a:r>
            <a:r>
              <a:rPr lang="en-US" dirty="0"/>
              <a:t>– Amperage is a measurement of how many electrons, or how much electricity, is flowing through a system. We measure this in amps (A). </a:t>
            </a:r>
          </a:p>
        </p:txBody>
      </p:sp>
    </p:spTree>
    <p:extLst>
      <p:ext uri="{BB962C8B-B14F-4D97-AF65-F5344CB8AC3E}">
        <p14:creationId xmlns:p14="http://schemas.microsoft.com/office/powerpoint/2010/main" val="122019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Robots Require Respect </a:t>
            </a:r>
          </a:p>
        </p:txBody>
      </p:sp>
      <p:sp>
        <p:nvSpPr>
          <p:cNvPr id="3" name="Content Placeholder 2"/>
          <p:cNvSpPr>
            <a:spLocks noGrp="1"/>
          </p:cNvSpPr>
          <p:nvPr>
            <p:ph idx="1"/>
          </p:nvPr>
        </p:nvSpPr>
        <p:spPr/>
        <p:txBody>
          <a:bodyPr/>
          <a:lstStyle/>
          <a:p>
            <a:r>
              <a:rPr lang="en-US" dirty="0"/>
              <a:t>The three Rs of safety are Robots Require Respect </a:t>
            </a:r>
          </a:p>
          <a:p>
            <a:endParaRPr lang="en-US" dirty="0"/>
          </a:p>
          <a:p>
            <a:r>
              <a:rPr lang="en-US" dirty="0"/>
              <a:t>There are only three conditions that stop a robot:</a:t>
            </a:r>
          </a:p>
          <a:p>
            <a:pPr lvl="1"/>
            <a:r>
              <a:rPr lang="en-US" dirty="0"/>
              <a:t>The program/driven action is finished</a:t>
            </a:r>
          </a:p>
          <a:p>
            <a:pPr lvl="1"/>
            <a:r>
              <a:rPr lang="en-US" dirty="0"/>
              <a:t>There is an alarm condition</a:t>
            </a:r>
          </a:p>
          <a:p>
            <a:pPr lvl="1"/>
            <a:r>
              <a:rPr lang="en-US" dirty="0"/>
              <a:t>There is some type of mechanical failure</a:t>
            </a:r>
          </a:p>
        </p:txBody>
      </p:sp>
    </p:spTree>
    <p:extLst>
      <p:ext uri="{BB962C8B-B14F-4D97-AF65-F5344CB8AC3E}">
        <p14:creationId xmlns:p14="http://schemas.microsoft.com/office/powerpoint/2010/main" val="23071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and You cont.</a:t>
            </a:r>
          </a:p>
        </p:txBody>
      </p:sp>
      <p:sp>
        <p:nvSpPr>
          <p:cNvPr id="3" name="Content Placeholder 2"/>
          <p:cNvSpPr>
            <a:spLocks noGrp="1"/>
          </p:cNvSpPr>
          <p:nvPr>
            <p:ph idx="1"/>
          </p:nvPr>
        </p:nvSpPr>
        <p:spPr/>
        <p:txBody>
          <a:bodyPr>
            <a:normAutofit fontScale="92500"/>
          </a:bodyPr>
          <a:lstStyle/>
          <a:p>
            <a:r>
              <a:rPr lang="en-US" b="1" dirty="0"/>
              <a:t>Resistance </a:t>
            </a:r>
            <a:r>
              <a:rPr lang="en-US" dirty="0"/>
              <a:t>– This is a measurement of how much force is working against, or resisting, the flow of electrons. We measure this in ohms, represented by the Greek letter Ω (omega).</a:t>
            </a:r>
          </a:p>
          <a:p>
            <a:endParaRPr lang="en-US" dirty="0"/>
          </a:p>
          <a:p>
            <a:r>
              <a:rPr lang="en-US" b="1" dirty="0"/>
              <a:t>Electricity </a:t>
            </a:r>
            <a:r>
              <a:rPr lang="en-US" dirty="0"/>
              <a:t>– This is a flow of electrons from a point with more electrons to a place with fewer electrons. We often control this flow and harness its power to do meaningful work or tasks. </a:t>
            </a:r>
          </a:p>
          <a:p>
            <a:endParaRPr lang="en-US" dirty="0"/>
          </a:p>
        </p:txBody>
      </p:sp>
    </p:spTree>
    <p:extLst>
      <p:ext uri="{BB962C8B-B14F-4D97-AF65-F5344CB8AC3E}">
        <p14:creationId xmlns:p14="http://schemas.microsoft.com/office/powerpoint/2010/main" val="39647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Electricity and You cont.</a:t>
            </a:r>
          </a:p>
        </p:txBody>
      </p:sp>
      <p:sp>
        <p:nvSpPr>
          <p:cNvPr id="3" name="Content Placeholder 2"/>
          <p:cNvSpPr>
            <a:spLocks noGrp="1"/>
          </p:cNvSpPr>
          <p:nvPr>
            <p:ph idx="1"/>
          </p:nvPr>
        </p:nvSpPr>
        <p:spPr/>
        <p:txBody>
          <a:bodyPr/>
          <a:lstStyle/>
          <a:p>
            <a:endParaRPr lang="en-US" dirty="0"/>
          </a:p>
          <a:p>
            <a:r>
              <a:rPr lang="en-US" dirty="0"/>
              <a:t>The three main factors that determine the severity of an electrical shock are:</a:t>
            </a:r>
          </a:p>
          <a:p>
            <a:pPr lvl="1"/>
            <a:r>
              <a:rPr lang="en-US" dirty="0"/>
              <a:t>The amount of current that passes through the body</a:t>
            </a:r>
          </a:p>
          <a:p>
            <a:pPr lvl="1"/>
            <a:r>
              <a:rPr lang="en-US" dirty="0"/>
              <a:t>The path that the electricity takes through the body</a:t>
            </a:r>
          </a:p>
          <a:p>
            <a:pPr lvl="1"/>
            <a:r>
              <a:rPr lang="en-US" dirty="0"/>
              <a:t>The duration of the shock</a:t>
            </a:r>
          </a:p>
          <a:p>
            <a:endParaRPr lang="en-US" dirty="0"/>
          </a:p>
        </p:txBody>
      </p:sp>
    </p:spTree>
    <p:extLst>
      <p:ext uri="{BB962C8B-B14F-4D97-AF65-F5344CB8AC3E}">
        <p14:creationId xmlns:p14="http://schemas.microsoft.com/office/powerpoint/2010/main" val="565835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Amount of Current</a:t>
            </a:r>
          </a:p>
        </p:txBody>
      </p:sp>
      <p:sp>
        <p:nvSpPr>
          <p:cNvPr id="3" name="Content Placeholder 2"/>
          <p:cNvSpPr>
            <a:spLocks noGrp="1"/>
          </p:cNvSpPr>
          <p:nvPr>
            <p:ph idx="1"/>
          </p:nvPr>
        </p:nvSpPr>
        <p:spPr/>
        <p:txBody>
          <a:bodyPr/>
          <a:lstStyle/>
          <a:p>
            <a:endParaRPr lang="en-US" dirty="0"/>
          </a:p>
          <a:p>
            <a:r>
              <a:rPr lang="en-US" dirty="0"/>
              <a:t>The more electrons passing through your body, the greater damage it will do</a:t>
            </a:r>
          </a:p>
          <a:p>
            <a:r>
              <a:rPr lang="en-US" dirty="0"/>
              <a:t>The flow of electrons is based on the amount of electromotive force (voltage) and the resistance of the path it is following</a:t>
            </a:r>
          </a:p>
          <a:p>
            <a:r>
              <a:rPr lang="en-US" dirty="0"/>
              <a:t>The greater the force or the lower the resistance, the larger the flowing current</a:t>
            </a:r>
          </a:p>
          <a:p>
            <a:pPr marL="0" indent="0">
              <a:buNone/>
            </a:pPr>
            <a:endParaRPr lang="en-US" dirty="0"/>
          </a:p>
        </p:txBody>
      </p:sp>
    </p:spTree>
    <p:extLst>
      <p:ext uri="{BB962C8B-B14F-4D97-AF65-F5344CB8AC3E}">
        <p14:creationId xmlns:p14="http://schemas.microsoft.com/office/powerpoint/2010/main" val="312058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2CCC9-379B-4B46-9597-3C6D6654E731}"/>
              </a:ext>
            </a:extLst>
          </p:cNvPr>
          <p:cNvPicPr>
            <a:picLocks noChangeAspect="1"/>
          </p:cNvPicPr>
          <p:nvPr/>
        </p:nvPicPr>
        <p:blipFill>
          <a:blip r:embed="rId2"/>
          <a:stretch>
            <a:fillRect/>
          </a:stretch>
        </p:blipFill>
        <p:spPr>
          <a:xfrm>
            <a:off x="1917509" y="996900"/>
            <a:ext cx="5209241" cy="5608616"/>
          </a:xfrm>
          <a:prstGeom prst="rect">
            <a:avLst/>
          </a:prstGeom>
        </p:spPr>
      </p:pic>
    </p:spTree>
    <p:extLst>
      <p:ext uri="{BB962C8B-B14F-4D97-AF65-F5344CB8AC3E}">
        <p14:creationId xmlns:p14="http://schemas.microsoft.com/office/powerpoint/2010/main" val="62949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9C2C-C541-4E18-8269-94CD646CAA46}"/>
              </a:ext>
            </a:extLst>
          </p:cNvPr>
          <p:cNvSpPr>
            <a:spLocks noGrp="1"/>
          </p:cNvSpPr>
          <p:nvPr>
            <p:ph type="title"/>
          </p:nvPr>
        </p:nvSpPr>
        <p:spPr/>
        <p:txBody>
          <a:bodyPr/>
          <a:lstStyle/>
          <a:p>
            <a:r>
              <a:rPr lang="en-US" dirty="0"/>
              <a:t>Ohm’s Law </a:t>
            </a:r>
          </a:p>
        </p:txBody>
      </p:sp>
      <p:sp>
        <p:nvSpPr>
          <p:cNvPr id="3" name="Content Placeholder 2">
            <a:extLst>
              <a:ext uri="{FF2B5EF4-FFF2-40B4-BE49-F238E27FC236}">
                <a16:creationId xmlns:a16="http://schemas.microsoft.com/office/drawing/2014/main" id="{8C752BE1-C841-4C3A-8FE1-523F3C82F94C}"/>
              </a:ext>
            </a:extLst>
          </p:cNvPr>
          <p:cNvSpPr>
            <a:spLocks noGrp="1"/>
          </p:cNvSpPr>
          <p:nvPr>
            <p:ph idx="1"/>
          </p:nvPr>
        </p:nvSpPr>
        <p:spPr/>
        <p:txBody>
          <a:bodyPr>
            <a:normAutofit lnSpcReduction="10000"/>
          </a:bodyPr>
          <a:lstStyle/>
          <a:p>
            <a:r>
              <a:rPr lang="en-US" dirty="0"/>
              <a:t>Georg Simon Ohm devised the mathematical relationship between voltage (V), resistance (R) and current (I)</a:t>
            </a:r>
          </a:p>
          <a:p>
            <a:pPr marL="457200" lvl="1" indent="0" algn="ctr">
              <a:buNone/>
            </a:pPr>
            <a:r>
              <a:rPr lang="en-US" dirty="0"/>
              <a:t>V = I x R</a:t>
            </a:r>
          </a:p>
          <a:p>
            <a:endParaRPr lang="en-US" dirty="0"/>
          </a:p>
          <a:p>
            <a:r>
              <a:rPr lang="en-US" dirty="0"/>
              <a:t>With this formula one can calculate the amount of current that will flow through something, once the voltage and resistance are known </a:t>
            </a:r>
          </a:p>
        </p:txBody>
      </p:sp>
    </p:spTree>
    <p:extLst>
      <p:ext uri="{BB962C8B-B14F-4D97-AF65-F5344CB8AC3E}">
        <p14:creationId xmlns:p14="http://schemas.microsoft.com/office/powerpoint/2010/main" val="4192284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a:t>
            </a:r>
          </a:p>
        </p:txBody>
      </p:sp>
      <p:sp>
        <p:nvSpPr>
          <p:cNvPr id="3" name="Content Placeholder 2"/>
          <p:cNvSpPr>
            <a:spLocks noGrp="1"/>
          </p:cNvSpPr>
          <p:nvPr>
            <p:ph idx="1"/>
          </p:nvPr>
        </p:nvSpPr>
        <p:spPr/>
        <p:txBody>
          <a:bodyPr>
            <a:normAutofit lnSpcReduction="10000"/>
          </a:bodyPr>
          <a:lstStyle/>
          <a:p>
            <a:r>
              <a:rPr lang="en-US" dirty="0"/>
              <a:t>Where the electrons flow is just as important as how many flow through</a:t>
            </a:r>
          </a:p>
          <a:p>
            <a:endParaRPr lang="en-US" dirty="0"/>
          </a:p>
          <a:p>
            <a:r>
              <a:rPr lang="en-US" dirty="0"/>
              <a:t>When the current passes through vital organs, the risk of death is greatly increased</a:t>
            </a:r>
          </a:p>
          <a:p>
            <a:endParaRPr lang="en-US" dirty="0"/>
          </a:p>
          <a:p>
            <a:r>
              <a:rPr lang="en-US" dirty="0"/>
              <a:t>Be careful of metal worn on or in the body, as these become great entry or exit points for electricity </a:t>
            </a:r>
          </a:p>
          <a:p>
            <a:endParaRPr lang="en-US" dirty="0"/>
          </a:p>
        </p:txBody>
      </p:sp>
    </p:spTree>
    <p:extLst>
      <p:ext uri="{BB962C8B-B14F-4D97-AF65-F5344CB8AC3E}">
        <p14:creationId xmlns:p14="http://schemas.microsoft.com/office/powerpoint/2010/main" val="289348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a:t>
            </a:r>
          </a:p>
        </p:txBody>
      </p:sp>
      <p:sp>
        <p:nvSpPr>
          <p:cNvPr id="3" name="Content Placeholder 2"/>
          <p:cNvSpPr>
            <a:spLocks noGrp="1"/>
          </p:cNvSpPr>
          <p:nvPr>
            <p:ph idx="1"/>
          </p:nvPr>
        </p:nvSpPr>
        <p:spPr/>
        <p:txBody>
          <a:bodyPr>
            <a:normAutofit fontScale="92500" lnSpcReduction="10000"/>
          </a:bodyPr>
          <a:lstStyle/>
          <a:p>
            <a:r>
              <a:rPr lang="en-US" dirty="0"/>
              <a:t>The longer the current passes through the body, regardless of the path, the more damage it is going to do</a:t>
            </a:r>
          </a:p>
          <a:p>
            <a:r>
              <a:rPr lang="en-US" dirty="0"/>
              <a:t>0.1 amps passing through the heart for one-third of a second can cause ventricular fibrillation</a:t>
            </a:r>
          </a:p>
          <a:p>
            <a:pPr lvl="1"/>
            <a:r>
              <a:rPr lang="en-US" dirty="0"/>
              <a:t>This is where the heart quivers instead of pumping blood</a:t>
            </a:r>
          </a:p>
          <a:p>
            <a:r>
              <a:rPr lang="en-US" dirty="0"/>
              <a:t>120V electricity is notorious for locking the muscles in place and causing long duration electrocution</a:t>
            </a:r>
          </a:p>
        </p:txBody>
      </p:sp>
    </p:spTree>
    <p:extLst>
      <p:ext uri="{BB962C8B-B14F-4D97-AF65-F5344CB8AC3E}">
        <p14:creationId xmlns:p14="http://schemas.microsoft.com/office/powerpoint/2010/main" val="1815469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45080-85B8-4547-AAB3-343A0DE774CE}"/>
              </a:ext>
            </a:extLst>
          </p:cNvPr>
          <p:cNvPicPr>
            <a:picLocks noChangeAspect="1"/>
          </p:cNvPicPr>
          <p:nvPr/>
        </p:nvPicPr>
        <p:blipFill>
          <a:blip r:embed="rId2"/>
          <a:stretch>
            <a:fillRect/>
          </a:stretch>
        </p:blipFill>
        <p:spPr>
          <a:xfrm>
            <a:off x="191069" y="1691264"/>
            <a:ext cx="8720919" cy="2805229"/>
          </a:xfrm>
          <a:prstGeom prst="rect">
            <a:avLst/>
          </a:prstGeom>
        </p:spPr>
      </p:pic>
    </p:spTree>
    <p:extLst>
      <p:ext uri="{BB962C8B-B14F-4D97-AF65-F5344CB8AC3E}">
        <p14:creationId xmlns:p14="http://schemas.microsoft.com/office/powerpoint/2010/main" val="271218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0E8A-8406-4F6C-9999-90B907DCAA27}"/>
              </a:ext>
            </a:extLst>
          </p:cNvPr>
          <p:cNvSpPr>
            <a:spLocks noGrp="1"/>
          </p:cNvSpPr>
          <p:nvPr>
            <p:ph type="title"/>
          </p:nvPr>
        </p:nvSpPr>
        <p:spPr/>
        <p:txBody>
          <a:bodyPr/>
          <a:lstStyle/>
          <a:p>
            <a:r>
              <a:rPr lang="en-US" dirty="0"/>
              <a:t>LOTO</a:t>
            </a:r>
          </a:p>
        </p:txBody>
      </p:sp>
      <p:sp>
        <p:nvSpPr>
          <p:cNvPr id="3" name="Content Placeholder 2">
            <a:extLst>
              <a:ext uri="{FF2B5EF4-FFF2-40B4-BE49-F238E27FC236}">
                <a16:creationId xmlns:a16="http://schemas.microsoft.com/office/drawing/2014/main" id="{545601B6-6EB1-41C5-A643-2CB290C66920}"/>
              </a:ext>
            </a:extLst>
          </p:cNvPr>
          <p:cNvSpPr>
            <a:spLocks noGrp="1"/>
          </p:cNvSpPr>
          <p:nvPr>
            <p:ph idx="1"/>
          </p:nvPr>
        </p:nvSpPr>
        <p:spPr/>
        <p:txBody>
          <a:bodyPr>
            <a:normAutofit lnSpcReduction="10000"/>
          </a:bodyPr>
          <a:lstStyle/>
          <a:p>
            <a:r>
              <a:rPr lang="en-US" dirty="0"/>
              <a:t>LOTO- Lock Out/Tag Out-a methodical process of removing all power from equipment so potential or kinetic energy remains</a:t>
            </a:r>
          </a:p>
          <a:p>
            <a:endParaRPr lang="en-US" dirty="0"/>
          </a:p>
          <a:p>
            <a:r>
              <a:rPr lang="en-US" dirty="0"/>
              <a:t>On January 2, 1990, this process became an OSHA mandated requirement</a:t>
            </a:r>
          </a:p>
          <a:p>
            <a:endParaRPr lang="en-US" dirty="0"/>
          </a:p>
          <a:p>
            <a:r>
              <a:rPr lang="en-US" dirty="0"/>
              <a:t>This process prevents approximately 120 deaths and 50,000 injuries each year</a:t>
            </a:r>
          </a:p>
        </p:txBody>
      </p:sp>
    </p:spTree>
    <p:extLst>
      <p:ext uri="{BB962C8B-B14F-4D97-AF65-F5344CB8AC3E}">
        <p14:creationId xmlns:p14="http://schemas.microsoft.com/office/powerpoint/2010/main" val="662849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0121-B63F-452C-98C6-26B8DEF881E1}"/>
              </a:ext>
            </a:extLst>
          </p:cNvPr>
          <p:cNvSpPr>
            <a:spLocks noGrp="1"/>
          </p:cNvSpPr>
          <p:nvPr>
            <p:ph type="title"/>
          </p:nvPr>
        </p:nvSpPr>
        <p:spPr/>
        <p:txBody>
          <a:bodyPr/>
          <a:lstStyle/>
          <a:p>
            <a:r>
              <a:rPr lang="en-US" dirty="0"/>
              <a:t>LOTO cont.</a:t>
            </a:r>
          </a:p>
        </p:txBody>
      </p:sp>
      <p:sp>
        <p:nvSpPr>
          <p:cNvPr id="3" name="Content Placeholder 2">
            <a:extLst>
              <a:ext uri="{FF2B5EF4-FFF2-40B4-BE49-F238E27FC236}">
                <a16:creationId xmlns:a16="http://schemas.microsoft.com/office/drawing/2014/main" id="{D744C9C1-BD65-4BD4-B6C1-C76E337A5D33}"/>
              </a:ext>
            </a:extLst>
          </p:cNvPr>
          <p:cNvSpPr>
            <a:spLocks noGrp="1"/>
          </p:cNvSpPr>
          <p:nvPr>
            <p:ph idx="1"/>
          </p:nvPr>
        </p:nvSpPr>
        <p:spPr/>
        <p:txBody>
          <a:bodyPr>
            <a:normAutofit lnSpcReduction="10000"/>
          </a:bodyPr>
          <a:lstStyle/>
          <a:p>
            <a:r>
              <a:rPr lang="en-US" dirty="0"/>
              <a:t>Every power source must have an isolation method that can be locked in the off position</a:t>
            </a:r>
          </a:p>
          <a:p>
            <a:endParaRPr lang="en-US" dirty="0"/>
          </a:p>
          <a:p>
            <a:r>
              <a:rPr lang="en-US" b="1" dirty="0"/>
              <a:t>Lockouts</a:t>
            </a:r>
            <a:r>
              <a:rPr lang="en-US" dirty="0"/>
              <a:t> are used to hold the power source in the blocked or de-energized state</a:t>
            </a:r>
          </a:p>
          <a:p>
            <a:endParaRPr lang="en-US" dirty="0"/>
          </a:p>
          <a:p>
            <a:r>
              <a:rPr lang="en-US" dirty="0"/>
              <a:t>Each person who works on the equipment must put his or her own uniquely keyed lock on each lockout for the machine </a:t>
            </a:r>
          </a:p>
        </p:txBody>
      </p:sp>
    </p:spTree>
    <p:extLst>
      <p:ext uri="{BB962C8B-B14F-4D97-AF65-F5344CB8AC3E}">
        <p14:creationId xmlns:p14="http://schemas.microsoft.com/office/powerpoint/2010/main" val="402530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Robots Require Respect cont.</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Remember:</a:t>
            </a:r>
          </a:p>
          <a:p>
            <a:pPr lvl="1"/>
            <a:r>
              <a:rPr lang="en-US" dirty="0"/>
              <a:t>You cannot bribe a robot</a:t>
            </a:r>
          </a:p>
          <a:p>
            <a:pPr lvl="1"/>
            <a:r>
              <a:rPr lang="en-US" dirty="0"/>
              <a:t>You cannot reason with a robot</a:t>
            </a:r>
          </a:p>
          <a:p>
            <a:pPr lvl="1"/>
            <a:r>
              <a:rPr lang="en-US" dirty="0"/>
              <a:t>It has no remorse or feelings </a:t>
            </a:r>
          </a:p>
          <a:p>
            <a:pPr lvl="1"/>
            <a:r>
              <a:rPr lang="en-US" dirty="0"/>
              <a:t>It will perform as programmed unless/until one of the three conditions is met</a:t>
            </a:r>
          </a:p>
          <a:p>
            <a:pPr lvl="1"/>
            <a:r>
              <a:rPr lang="en-US" dirty="0"/>
              <a:t>If you put yourself in the path of the robot that cannot sense your presence, there is a good chance of severe injury or death</a:t>
            </a:r>
          </a:p>
        </p:txBody>
      </p:sp>
    </p:spTree>
    <p:extLst>
      <p:ext uri="{BB962C8B-B14F-4D97-AF65-F5344CB8AC3E}">
        <p14:creationId xmlns:p14="http://schemas.microsoft.com/office/powerpoint/2010/main" val="1143932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D230C2-689C-4E48-9DF1-0399A1A0902D}"/>
              </a:ext>
            </a:extLst>
          </p:cNvPr>
          <p:cNvSpPr txBox="1"/>
          <p:nvPr/>
        </p:nvSpPr>
        <p:spPr>
          <a:xfrm>
            <a:off x="4286774" y="4620484"/>
            <a:ext cx="4647501" cy="2031325"/>
          </a:xfrm>
          <a:prstGeom prst="rect">
            <a:avLst/>
          </a:prstGeom>
          <a:noFill/>
        </p:spPr>
        <p:txBody>
          <a:bodyPr wrap="square" rtlCol="0">
            <a:spAutoFit/>
          </a:bodyPr>
          <a:lstStyle/>
          <a:p>
            <a:r>
              <a:rPr lang="en-US" dirty="0"/>
              <a:t>Above you can see the main power for the controller locked out using a red, multi-lock hasp. </a:t>
            </a:r>
          </a:p>
          <a:p>
            <a:r>
              <a:rPr lang="en-US" dirty="0"/>
              <a:t>To the left is a disconnect for an air system. To properly lock this out one would need to apply the appropriate hasp to keep it in the blocked position so no air could get through. </a:t>
            </a:r>
          </a:p>
        </p:txBody>
      </p:sp>
      <p:sp>
        <p:nvSpPr>
          <p:cNvPr id="5" name="TextBox 4">
            <a:extLst>
              <a:ext uri="{FF2B5EF4-FFF2-40B4-BE49-F238E27FC236}">
                <a16:creationId xmlns:a16="http://schemas.microsoft.com/office/drawing/2014/main" id="{C3C563B0-E9ED-4CC1-A4AA-5BB1B41DAD53}"/>
              </a:ext>
            </a:extLst>
          </p:cNvPr>
          <p:cNvSpPr txBox="1"/>
          <p:nvPr/>
        </p:nvSpPr>
        <p:spPr>
          <a:xfrm>
            <a:off x="4286774" y="896185"/>
            <a:ext cx="2669309" cy="307777"/>
          </a:xfrm>
          <a:prstGeom prst="rect">
            <a:avLst/>
          </a:prstGeom>
          <a:noFill/>
        </p:spPr>
        <p:txBody>
          <a:bodyPr wrap="square" rtlCol="0">
            <a:spAutoFit/>
          </a:bodyPr>
          <a:lstStyle/>
          <a:p>
            <a:r>
              <a:rPr lang="en-US" sz="1400" dirty="0"/>
              <a:t>Figure 1-16</a:t>
            </a:r>
          </a:p>
        </p:txBody>
      </p:sp>
      <p:sp>
        <p:nvSpPr>
          <p:cNvPr id="6" name="TextBox 5">
            <a:extLst>
              <a:ext uri="{FF2B5EF4-FFF2-40B4-BE49-F238E27FC236}">
                <a16:creationId xmlns:a16="http://schemas.microsoft.com/office/drawing/2014/main" id="{F72F5F5D-FFA6-44CD-9C0A-288304A9E3D9}"/>
              </a:ext>
            </a:extLst>
          </p:cNvPr>
          <p:cNvSpPr txBox="1"/>
          <p:nvPr/>
        </p:nvSpPr>
        <p:spPr>
          <a:xfrm>
            <a:off x="263751" y="897622"/>
            <a:ext cx="2669309" cy="307777"/>
          </a:xfrm>
          <a:prstGeom prst="rect">
            <a:avLst/>
          </a:prstGeom>
          <a:noFill/>
        </p:spPr>
        <p:txBody>
          <a:bodyPr wrap="square" rtlCol="0">
            <a:spAutoFit/>
          </a:bodyPr>
          <a:lstStyle/>
          <a:p>
            <a:r>
              <a:rPr lang="en-US" sz="1400" dirty="0"/>
              <a:t>Figure 1-15</a:t>
            </a:r>
          </a:p>
        </p:txBody>
      </p:sp>
      <p:pic>
        <p:nvPicPr>
          <p:cNvPr id="8" name="Picture 7" descr="A photo shows the lockout hasp on a robot with a panel and a keypad. ">
            <a:extLst>
              <a:ext uri="{FF2B5EF4-FFF2-40B4-BE49-F238E27FC236}">
                <a16:creationId xmlns:a16="http://schemas.microsoft.com/office/drawing/2014/main" id="{42C02AE7-81BE-43B3-9800-741CD7CA7413}"/>
              </a:ext>
            </a:extLst>
          </p:cNvPr>
          <p:cNvPicPr>
            <a:picLocks noChangeAspect="1"/>
          </p:cNvPicPr>
          <p:nvPr/>
        </p:nvPicPr>
        <p:blipFill rotWithShape="1">
          <a:blip r:embed="rId2"/>
          <a:srcRect b="8063"/>
          <a:stretch/>
        </p:blipFill>
        <p:spPr>
          <a:xfrm>
            <a:off x="263751" y="1138869"/>
            <a:ext cx="3818478" cy="5043567"/>
          </a:xfrm>
          <a:prstGeom prst="rect">
            <a:avLst/>
          </a:prstGeom>
        </p:spPr>
      </p:pic>
      <p:pic>
        <p:nvPicPr>
          <p:cNvPr id="10" name="Picture 9" descr="A photo shows a controlled locker with a red, multi-lock hasp.">
            <a:extLst>
              <a:ext uri="{FF2B5EF4-FFF2-40B4-BE49-F238E27FC236}">
                <a16:creationId xmlns:a16="http://schemas.microsoft.com/office/drawing/2014/main" id="{E76900D8-00E2-4723-B98D-184A86BCDF0C}"/>
              </a:ext>
            </a:extLst>
          </p:cNvPr>
          <p:cNvPicPr>
            <a:picLocks noChangeAspect="1"/>
          </p:cNvPicPr>
          <p:nvPr/>
        </p:nvPicPr>
        <p:blipFill rotWithShape="1">
          <a:blip r:embed="rId3"/>
          <a:srcRect b="21064"/>
          <a:stretch/>
        </p:blipFill>
        <p:spPr>
          <a:xfrm>
            <a:off x="4286773" y="1138868"/>
            <a:ext cx="4586488" cy="3481616"/>
          </a:xfrm>
          <a:prstGeom prst="rect">
            <a:avLst/>
          </a:prstGeom>
        </p:spPr>
      </p:pic>
    </p:spTree>
    <p:extLst>
      <p:ext uri="{BB962C8B-B14F-4D97-AF65-F5344CB8AC3E}">
        <p14:creationId xmlns:p14="http://schemas.microsoft.com/office/powerpoint/2010/main" val="2775778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C460-B2B5-42F0-A455-27F58C185BE0}"/>
              </a:ext>
            </a:extLst>
          </p:cNvPr>
          <p:cNvSpPr>
            <a:spLocks noGrp="1"/>
          </p:cNvSpPr>
          <p:nvPr>
            <p:ph type="title"/>
          </p:nvPr>
        </p:nvSpPr>
        <p:spPr/>
        <p:txBody>
          <a:bodyPr/>
          <a:lstStyle/>
          <a:p>
            <a:r>
              <a:rPr lang="en-US" dirty="0"/>
              <a:t>LOTO Steps </a:t>
            </a:r>
          </a:p>
        </p:txBody>
      </p:sp>
      <p:sp>
        <p:nvSpPr>
          <p:cNvPr id="3" name="Content Placeholder 2">
            <a:extLst>
              <a:ext uri="{FF2B5EF4-FFF2-40B4-BE49-F238E27FC236}">
                <a16:creationId xmlns:a16="http://schemas.microsoft.com/office/drawing/2014/main" id="{B762D2BC-44C6-4EBD-89AD-379C05A1580B}"/>
              </a:ext>
            </a:extLst>
          </p:cNvPr>
          <p:cNvSpPr>
            <a:spLocks noGrp="1"/>
          </p:cNvSpPr>
          <p:nvPr>
            <p:ph idx="1"/>
          </p:nvPr>
        </p:nvSpPr>
        <p:spPr/>
        <p:txBody>
          <a:bodyPr>
            <a:normAutofit fontScale="92500" lnSpcReduction="10000"/>
          </a:bodyPr>
          <a:lstStyle/>
          <a:p>
            <a:pPr lvl="0"/>
            <a:r>
              <a:rPr lang="en-US" dirty="0"/>
              <a:t>Notify affected individuals you are about to shut the machine down. This includes operators, employees nearby, and management.</a:t>
            </a:r>
          </a:p>
          <a:p>
            <a:pPr lvl="0"/>
            <a:r>
              <a:rPr lang="en-US" dirty="0"/>
              <a:t>Stop the machine cycle, if necessary.</a:t>
            </a:r>
          </a:p>
          <a:p>
            <a:pPr lvl="0"/>
            <a:r>
              <a:rPr lang="en-US" dirty="0"/>
              <a:t>Turn off or remove all external power supplies and lock them in the off position using lockout devices and a lock with your name on it.</a:t>
            </a:r>
          </a:p>
          <a:p>
            <a:pPr lvl="0"/>
            <a:r>
              <a:rPr lang="en-US" dirty="0"/>
              <a:t>Place appropriate information tags on the equipment, such as “Do Not Run, Under Maintenance.”</a:t>
            </a:r>
          </a:p>
          <a:p>
            <a:endParaRPr lang="en-US" dirty="0"/>
          </a:p>
        </p:txBody>
      </p:sp>
    </p:spTree>
    <p:extLst>
      <p:ext uri="{BB962C8B-B14F-4D97-AF65-F5344CB8AC3E}">
        <p14:creationId xmlns:p14="http://schemas.microsoft.com/office/powerpoint/2010/main" val="136280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C934-3BE7-4BB5-B7BE-6509C6A494CB}"/>
              </a:ext>
            </a:extLst>
          </p:cNvPr>
          <p:cNvSpPr>
            <a:spLocks noGrp="1"/>
          </p:cNvSpPr>
          <p:nvPr>
            <p:ph type="title"/>
          </p:nvPr>
        </p:nvSpPr>
        <p:spPr/>
        <p:txBody>
          <a:bodyPr/>
          <a:lstStyle/>
          <a:p>
            <a:r>
              <a:rPr lang="en-US" dirty="0"/>
              <a:t>LOTO Steps cont.</a:t>
            </a:r>
          </a:p>
        </p:txBody>
      </p:sp>
      <p:sp>
        <p:nvSpPr>
          <p:cNvPr id="3" name="Content Placeholder 2">
            <a:extLst>
              <a:ext uri="{FF2B5EF4-FFF2-40B4-BE49-F238E27FC236}">
                <a16:creationId xmlns:a16="http://schemas.microsoft.com/office/drawing/2014/main" id="{F8A61F51-922D-4D79-80C0-0A399AB54358}"/>
              </a:ext>
            </a:extLst>
          </p:cNvPr>
          <p:cNvSpPr>
            <a:spLocks noGrp="1"/>
          </p:cNvSpPr>
          <p:nvPr>
            <p:ph idx="1"/>
          </p:nvPr>
        </p:nvSpPr>
        <p:spPr/>
        <p:txBody>
          <a:bodyPr>
            <a:normAutofit fontScale="92500" lnSpcReduction="20000"/>
          </a:bodyPr>
          <a:lstStyle/>
          <a:p>
            <a:pPr lvl="0"/>
            <a:r>
              <a:rPr lang="en-US" dirty="0"/>
              <a:t>Verify a zero-energy state. Make sure to account for capacitors, compressed springs, items that could fall, stored fluid pressures, or other potential energy sources.</a:t>
            </a:r>
          </a:p>
          <a:p>
            <a:pPr lvl="0"/>
            <a:r>
              <a:rPr lang="en-US" dirty="0"/>
              <a:t>Perform the necessary repairs.</a:t>
            </a:r>
          </a:p>
          <a:p>
            <a:pPr lvl="0"/>
            <a:r>
              <a:rPr lang="en-US" dirty="0"/>
              <a:t>Once the repairs are finished, remove all tools and any blocking devices or other items you added to the machine for safety reasons.</a:t>
            </a:r>
          </a:p>
          <a:p>
            <a:r>
              <a:rPr lang="en-US" dirty="0"/>
              <a:t>Once everything is clear, each person working on the robot should remove his or her own lock. The last person can return power to the equipment.</a:t>
            </a:r>
          </a:p>
        </p:txBody>
      </p:sp>
    </p:spTree>
    <p:extLst>
      <p:ext uri="{BB962C8B-B14F-4D97-AF65-F5344CB8AC3E}">
        <p14:creationId xmlns:p14="http://schemas.microsoft.com/office/powerpoint/2010/main" val="343566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Emergencies </a:t>
            </a:r>
          </a:p>
        </p:txBody>
      </p:sp>
      <p:sp>
        <p:nvSpPr>
          <p:cNvPr id="3" name="Content Placeholder 2"/>
          <p:cNvSpPr>
            <a:spLocks noGrp="1"/>
          </p:cNvSpPr>
          <p:nvPr>
            <p:ph idx="1"/>
          </p:nvPr>
        </p:nvSpPr>
        <p:spPr/>
        <p:txBody>
          <a:bodyPr/>
          <a:lstStyle/>
          <a:p>
            <a:endParaRPr lang="en-US" b="1" dirty="0"/>
          </a:p>
          <a:p>
            <a:r>
              <a:rPr lang="en-US" b="1" dirty="0"/>
              <a:t>Emergency - </a:t>
            </a:r>
            <a:r>
              <a:rPr lang="en-US" dirty="0"/>
              <a:t>a set of circumstances or a situation that requires immediate action and often involves events (or potential events) that have caused injury to people and/or severe damage to property</a:t>
            </a:r>
          </a:p>
        </p:txBody>
      </p:sp>
    </p:spTree>
    <p:extLst>
      <p:ext uri="{BB962C8B-B14F-4D97-AF65-F5344CB8AC3E}">
        <p14:creationId xmlns:p14="http://schemas.microsoft.com/office/powerpoint/2010/main" val="2958075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 Remain Calm </a:t>
            </a:r>
          </a:p>
        </p:txBody>
      </p:sp>
      <p:sp>
        <p:nvSpPr>
          <p:cNvPr id="3" name="Content Placeholder 2"/>
          <p:cNvSpPr>
            <a:spLocks noGrp="1"/>
          </p:cNvSpPr>
          <p:nvPr>
            <p:ph idx="1"/>
          </p:nvPr>
        </p:nvSpPr>
        <p:spPr/>
        <p:txBody>
          <a:bodyPr/>
          <a:lstStyle/>
          <a:p>
            <a:r>
              <a:rPr lang="en-US" dirty="0"/>
              <a:t>If you are upset and acting rashly, you will be of little help and may actually make a bad situation worse </a:t>
            </a:r>
          </a:p>
          <a:p>
            <a:endParaRPr lang="en-US" dirty="0"/>
          </a:p>
          <a:p>
            <a:r>
              <a:rPr lang="en-US" dirty="0"/>
              <a:t>Remember, fear is contagious</a:t>
            </a:r>
          </a:p>
          <a:p>
            <a:endParaRPr lang="en-US" dirty="0"/>
          </a:p>
          <a:p>
            <a:r>
              <a:rPr lang="en-US" dirty="0"/>
              <a:t>Think before you act or speak, and reassure the victim as best you can without lying </a:t>
            </a:r>
          </a:p>
        </p:txBody>
      </p:sp>
    </p:spTree>
    <p:extLst>
      <p:ext uri="{BB962C8B-B14F-4D97-AF65-F5344CB8AC3E}">
        <p14:creationId xmlns:p14="http://schemas.microsoft.com/office/powerpoint/2010/main" val="42733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 Assess the Situation</a:t>
            </a:r>
          </a:p>
        </p:txBody>
      </p:sp>
      <p:sp>
        <p:nvSpPr>
          <p:cNvPr id="3" name="Content Placeholder 2"/>
          <p:cNvSpPr>
            <a:spLocks noGrp="1"/>
          </p:cNvSpPr>
          <p:nvPr>
            <p:ph idx="1"/>
          </p:nvPr>
        </p:nvSpPr>
        <p:spPr/>
        <p:txBody>
          <a:bodyPr>
            <a:normAutofit lnSpcReduction="10000"/>
          </a:bodyPr>
          <a:lstStyle/>
          <a:p>
            <a:r>
              <a:rPr lang="en-US" dirty="0"/>
              <a:t>You will be of no help if you are injured as well, so make sure the area is safe to help before you begin</a:t>
            </a:r>
          </a:p>
          <a:p>
            <a:endParaRPr lang="en-US" dirty="0"/>
          </a:p>
          <a:p>
            <a:r>
              <a:rPr lang="en-US" dirty="0"/>
              <a:t>You may need to do something to make the area safe, but only to the level of your training</a:t>
            </a:r>
          </a:p>
          <a:p>
            <a:endParaRPr lang="en-US" dirty="0"/>
          </a:p>
          <a:p>
            <a:r>
              <a:rPr lang="en-US" dirty="0"/>
              <a:t>If you are unsure how to proceed, seek professional help/advice </a:t>
            </a:r>
          </a:p>
        </p:txBody>
      </p:sp>
    </p:spTree>
    <p:extLst>
      <p:ext uri="{BB962C8B-B14F-4D97-AF65-F5344CB8AC3E}">
        <p14:creationId xmlns:p14="http://schemas.microsoft.com/office/powerpoint/2010/main" val="325182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179"/>
            <a:ext cx="8229600" cy="1143000"/>
          </a:xfrm>
        </p:spPr>
        <p:txBody>
          <a:bodyPr>
            <a:normAutofit fontScale="90000"/>
          </a:bodyPr>
          <a:lstStyle/>
          <a:p>
            <a:r>
              <a:rPr lang="en-US" dirty="0"/>
              <a:t>Rule 3: Perform to Your Level of Training</a:t>
            </a:r>
          </a:p>
        </p:txBody>
      </p:sp>
      <p:sp>
        <p:nvSpPr>
          <p:cNvPr id="3" name="Content Placeholder 2"/>
          <p:cNvSpPr>
            <a:spLocks noGrp="1"/>
          </p:cNvSpPr>
          <p:nvPr>
            <p:ph idx="1"/>
          </p:nvPr>
        </p:nvSpPr>
        <p:spPr>
          <a:xfrm>
            <a:off x="457200" y="1807618"/>
            <a:ext cx="8229600" cy="4525963"/>
          </a:xfrm>
        </p:spPr>
        <p:txBody>
          <a:bodyPr/>
          <a:lstStyle/>
          <a:p>
            <a:r>
              <a:rPr lang="en-US" dirty="0"/>
              <a:t>Everyone has different levels of skill and training, so make sure you know your limits</a:t>
            </a:r>
          </a:p>
          <a:p>
            <a:endParaRPr lang="en-US" dirty="0"/>
          </a:p>
          <a:p>
            <a:r>
              <a:rPr lang="en-US" dirty="0"/>
              <a:t>DO NOT try things you have seen on TV or just heard about, this can make matters worse!</a:t>
            </a:r>
          </a:p>
          <a:p>
            <a:endParaRPr lang="en-US" dirty="0"/>
          </a:p>
          <a:p>
            <a:r>
              <a:rPr lang="en-US" dirty="0"/>
              <a:t>Again, get help or direction as needed, 911 is a great source of information and help</a:t>
            </a:r>
          </a:p>
        </p:txBody>
      </p:sp>
    </p:spTree>
    <p:extLst>
      <p:ext uri="{BB962C8B-B14F-4D97-AF65-F5344CB8AC3E}">
        <p14:creationId xmlns:p14="http://schemas.microsoft.com/office/powerpoint/2010/main" val="456570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 After it is Over, Talk it Out</a:t>
            </a:r>
          </a:p>
        </p:txBody>
      </p:sp>
      <p:sp>
        <p:nvSpPr>
          <p:cNvPr id="3" name="Content Placeholder 2"/>
          <p:cNvSpPr>
            <a:spLocks noGrp="1"/>
          </p:cNvSpPr>
          <p:nvPr>
            <p:ph idx="1"/>
          </p:nvPr>
        </p:nvSpPr>
        <p:spPr/>
        <p:txBody>
          <a:bodyPr>
            <a:normAutofit lnSpcReduction="10000"/>
          </a:bodyPr>
          <a:lstStyle/>
          <a:p>
            <a:r>
              <a:rPr lang="en-US" dirty="0"/>
              <a:t>Emergencies are high stress situations and there is bound to be some emotional fallout</a:t>
            </a:r>
          </a:p>
          <a:p>
            <a:endParaRPr lang="en-US" dirty="0"/>
          </a:p>
          <a:p>
            <a:r>
              <a:rPr lang="en-US" dirty="0"/>
              <a:t>Seek out someone involved with the situation or a professional you can talk with after it is all over </a:t>
            </a:r>
          </a:p>
          <a:p>
            <a:endParaRPr lang="en-US" dirty="0"/>
          </a:p>
          <a:p>
            <a:r>
              <a:rPr lang="en-US" dirty="0"/>
              <a:t>This is a good time to talk about what went right as well as what went wrong</a:t>
            </a:r>
          </a:p>
        </p:txBody>
      </p:sp>
    </p:spTree>
    <p:extLst>
      <p:ext uri="{BB962C8B-B14F-4D97-AF65-F5344CB8AC3E}">
        <p14:creationId xmlns:p14="http://schemas.microsoft.com/office/powerpoint/2010/main" val="2838492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a:t>
            </a:r>
          </a:p>
        </p:txBody>
      </p:sp>
      <p:sp>
        <p:nvSpPr>
          <p:cNvPr id="3" name="Content Placeholder 2"/>
          <p:cNvSpPr>
            <a:spLocks noGrp="1"/>
          </p:cNvSpPr>
          <p:nvPr>
            <p:ph idx="1"/>
          </p:nvPr>
        </p:nvSpPr>
        <p:spPr/>
        <p:txBody>
          <a:bodyPr>
            <a:normAutofit lnSpcReduction="10000"/>
          </a:bodyPr>
          <a:lstStyle/>
          <a:p>
            <a:r>
              <a:rPr lang="en-US" dirty="0"/>
              <a:t>Almost all bleeding can be stopped in 5 to 15 minutes with direct pressure and applying clean bandages on top of soaked ones</a:t>
            </a:r>
          </a:p>
          <a:p>
            <a:endParaRPr lang="en-US" dirty="0"/>
          </a:p>
          <a:p>
            <a:r>
              <a:rPr lang="en-US" dirty="0"/>
              <a:t>A tourniquet is a tightened band that restricts arterial blood flow to arm or leg wounds to stop severe bleeding</a:t>
            </a:r>
          </a:p>
          <a:p>
            <a:pPr lvl="1"/>
            <a:r>
              <a:rPr lang="en-US" dirty="0"/>
              <a:t>This is a last resort method as it has lead to tissue damage and even amputations </a:t>
            </a:r>
          </a:p>
        </p:txBody>
      </p:sp>
    </p:spTree>
    <p:extLst>
      <p:ext uri="{BB962C8B-B14F-4D97-AF65-F5344CB8AC3E}">
        <p14:creationId xmlns:p14="http://schemas.microsoft.com/office/powerpoint/2010/main" val="3091004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Burns </a:t>
            </a:r>
          </a:p>
        </p:txBody>
      </p:sp>
      <p:sp>
        <p:nvSpPr>
          <p:cNvPr id="3" name="Content Placeholder 2"/>
          <p:cNvSpPr>
            <a:spLocks noGrp="1"/>
          </p:cNvSpPr>
          <p:nvPr>
            <p:ph idx="1"/>
          </p:nvPr>
        </p:nvSpPr>
        <p:spPr/>
        <p:txBody>
          <a:bodyPr>
            <a:normAutofit fontScale="92500" lnSpcReduction="10000"/>
          </a:bodyPr>
          <a:lstStyle/>
          <a:p>
            <a:r>
              <a:rPr lang="en-US" dirty="0"/>
              <a:t>A first-degree burn is easily recognizable by the reddening of the skin with a dry appearance</a:t>
            </a:r>
          </a:p>
          <a:p>
            <a:pPr lvl="1"/>
            <a:r>
              <a:rPr lang="en-US" dirty="0"/>
              <a:t> It is painful and heals in about a week. </a:t>
            </a:r>
          </a:p>
          <a:p>
            <a:pPr lvl="1"/>
            <a:endParaRPr lang="en-US" dirty="0"/>
          </a:p>
          <a:p>
            <a:r>
              <a:rPr lang="en-US" dirty="0"/>
              <a:t>A second-degree burn is more severe and often includes blistering of the skin along with reddening or a whitish appearance</a:t>
            </a:r>
          </a:p>
          <a:p>
            <a:pPr lvl="1"/>
            <a:r>
              <a:rPr lang="en-US" dirty="0"/>
              <a:t>It can look dry or wet; some sensation of the area may be lost; and it can take up to three weeks to heal, with the most severe requiring medical assistance. </a:t>
            </a:r>
          </a:p>
        </p:txBody>
      </p:sp>
    </p:spTree>
    <p:extLst>
      <p:ext uri="{BB962C8B-B14F-4D97-AF65-F5344CB8AC3E}">
        <p14:creationId xmlns:p14="http://schemas.microsoft.com/office/powerpoint/2010/main" val="14348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Zones </a:t>
            </a:r>
          </a:p>
        </p:txBody>
      </p:sp>
      <p:sp>
        <p:nvSpPr>
          <p:cNvPr id="3" name="Content Placeholder 2"/>
          <p:cNvSpPr>
            <a:spLocks noGrp="1"/>
          </p:cNvSpPr>
          <p:nvPr>
            <p:ph idx="1"/>
          </p:nvPr>
        </p:nvSpPr>
        <p:spPr/>
        <p:txBody>
          <a:bodyPr/>
          <a:lstStyle/>
          <a:p>
            <a:r>
              <a:rPr lang="en-US" dirty="0"/>
              <a:t>There are three main zones around the robot:</a:t>
            </a:r>
          </a:p>
          <a:p>
            <a:pPr lvl="1"/>
            <a:r>
              <a:rPr lang="en-US" b="1" dirty="0"/>
              <a:t>Safe zone - </a:t>
            </a:r>
            <a:r>
              <a:rPr lang="en-US" dirty="0"/>
              <a:t>where a person can pass near a robot without having to worry about making contact with the system. </a:t>
            </a:r>
          </a:p>
          <a:p>
            <a:pPr lvl="1"/>
            <a:r>
              <a:rPr lang="en-US" b="1" dirty="0"/>
              <a:t>Cautionary zone - </a:t>
            </a:r>
            <a:r>
              <a:rPr lang="en-US" dirty="0"/>
              <a:t>The area where one is close to the robot but still outside of the work envelope.</a:t>
            </a:r>
          </a:p>
          <a:p>
            <a:pPr lvl="1"/>
            <a:r>
              <a:rPr lang="en-US" b="1" dirty="0"/>
              <a:t>Danger zone - </a:t>
            </a:r>
            <a:r>
              <a:rPr lang="en-US" dirty="0"/>
              <a:t>The work envelope, the area the robot can reach and where all the robotic action takes place. </a:t>
            </a:r>
          </a:p>
        </p:txBody>
      </p:sp>
    </p:spTree>
    <p:extLst>
      <p:ext uri="{BB962C8B-B14F-4D97-AF65-F5344CB8AC3E}">
        <p14:creationId xmlns:p14="http://schemas.microsoft.com/office/powerpoint/2010/main" val="321210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Burns cont.</a:t>
            </a:r>
          </a:p>
        </p:txBody>
      </p:sp>
      <p:sp>
        <p:nvSpPr>
          <p:cNvPr id="3" name="Content Placeholder 2"/>
          <p:cNvSpPr>
            <a:spLocks noGrp="1"/>
          </p:cNvSpPr>
          <p:nvPr>
            <p:ph idx="1"/>
          </p:nvPr>
        </p:nvSpPr>
        <p:spPr/>
        <p:txBody>
          <a:bodyPr>
            <a:normAutofit fontScale="92500" lnSpcReduction="20000"/>
          </a:bodyPr>
          <a:lstStyle/>
          <a:p>
            <a:r>
              <a:rPr lang="en-US" dirty="0"/>
              <a:t>A third-degree burn is a very severe burn; it is often blackened or ash white in appearance; the skin may be leathery; open wounds are often present</a:t>
            </a:r>
          </a:p>
          <a:p>
            <a:pPr lvl="1"/>
            <a:r>
              <a:rPr lang="en-US" dirty="0"/>
              <a:t>They hurt less at first, as all the nerves are destroyed; it takes months to heal; and requires immediate medical attention. </a:t>
            </a:r>
          </a:p>
          <a:p>
            <a:endParaRPr lang="en-US" dirty="0"/>
          </a:p>
          <a:p>
            <a:r>
              <a:rPr lang="en-US" dirty="0"/>
              <a:t>A fourth-degree burn extends past the skin into the muscle and bone of the victim and has the same characteristic of a third-degree burn. </a:t>
            </a:r>
          </a:p>
          <a:p>
            <a:endParaRPr lang="en-US" dirty="0"/>
          </a:p>
        </p:txBody>
      </p:sp>
    </p:spTree>
    <p:extLst>
      <p:ext uri="{BB962C8B-B14F-4D97-AF65-F5344CB8AC3E}">
        <p14:creationId xmlns:p14="http://schemas.microsoft.com/office/powerpoint/2010/main" val="4038474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Minor Burns</a:t>
            </a:r>
          </a:p>
        </p:txBody>
      </p:sp>
      <p:sp>
        <p:nvSpPr>
          <p:cNvPr id="3" name="Content Placeholder 2"/>
          <p:cNvSpPr>
            <a:spLocks noGrp="1"/>
          </p:cNvSpPr>
          <p:nvPr>
            <p:ph idx="1"/>
          </p:nvPr>
        </p:nvSpPr>
        <p:spPr/>
        <p:txBody>
          <a:bodyPr>
            <a:normAutofit/>
          </a:bodyPr>
          <a:lstStyle/>
          <a:p>
            <a:r>
              <a:rPr lang="en-US" dirty="0"/>
              <a:t>When dealing with burns that do not have open wounds, such as first-degree and minor second-degree, you will want to submerge the area in cool water for 10 to 15 minutes or until the pain subsides and then wrap with a dry, nonstick, sterile bandage</a:t>
            </a:r>
          </a:p>
          <a:p>
            <a:pPr lvl="1"/>
            <a:r>
              <a:rPr lang="en-US" dirty="0"/>
              <a:t>Do not pop any blisters that form </a:t>
            </a:r>
          </a:p>
          <a:p>
            <a:pPr lvl="1"/>
            <a:r>
              <a:rPr lang="en-US" dirty="0"/>
              <a:t>Seek medical help if the area burnt is a sensitive area or pain persists</a:t>
            </a:r>
          </a:p>
        </p:txBody>
      </p:sp>
    </p:spTree>
    <p:extLst>
      <p:ext uri="{BB962C8B-B14F-4D97-AF65-F5344CB8AC3E}">
        <p14:creationId xmlns:p14="http://schemas.microsoft.com/office/powerpoint/2010/main" val="282787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Burns </a:t>
            </a:r>
          </a:p>
        </p:txBody>
      </p:sp>
      <p:sp>
        <p:nvSpPr>
          <p:cNvPr id="3" name="Content Placeholder 2"/>
          <p:cNvSpPr>
            <a:spLocks noGrp="1"/>
          </p:cNvSpPr>
          <p:nvPr>
            <p:ph idx="1"/>
          </p:nvPr>
        </p:nvSpPr>
        <p:spPr/>
        <p:txBody>
          <a:bodyPr>
            <a:normAutofit lnSpcReduction="10000"/>
          </a:bodyPr>
          <a:lstStyle/>
          <a:p>
            <a:r>
              <a:rPr lang="en-US" i="1" dirty="0"/>
              <a:t>Do not</a:t>
            </a:r>
            <a:r>
              <a:rPr lang="en-US" dirty="0"/>
              <a:t> place burns that have open wounds—such as severe second-degree, third-degree, or fourth-degree burns—in water and do not try to remove any clothing that may be stuck in these burns</a:t>
            </a:r>
          </a:p>
          <a:p>
            <a:pPr lvl="1"/>
            <a:r>
              <a:rPr lang="en-US" dirty="0"/>
              <a:t>Cover with a cool, moist, sterile, nonstick bandage or cloth and seek immediate medical help</a:t>
            </a:r>
          </a:p>
          <a:p>
            <a:pPr lvl="1"/>
            <a:r>
              <a:rPr lang="en-US" dirty="0"/>
              <a:t>Infection is the number one enemy when dealing with burns, so it is paramount to let the medical professionals deal with cases of broken skin burns</a:t>
            </a:r>
          </a:p>
        </p:txBody>
      </p:sp>
    </p:spTree>
    <p:extLst>
      <p:ext uri="{BB962C8B-B14F-4D97-AF65-F5344CB8AC3E}">
        <p14:creationId xmlns:p14="http://schemas.microsoft.com/office/powerpoint/2010/main" val="2673499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Blunt-Force Trauma</a:t>
            </a:r>
          </a:p>
        </p:txBody>
      </p:sp>
      <p:sp>
        <p:nvSpPr>
          <p:cNvPr id="3" name="Content Placeholder 2"/>
          <p:cNvSpPr>
            <a:spLocks noGrp="1"/>
          </p:cNvSpPr>
          <p:nvPr>
            <p:ph idx="1"/>
          </p:nvPr>
        </p:nvSpPr>
        <p:spPr/>
        <p:txBody>
          <a:bodyPr/>
          <a:lstStyle/>
          <a:p>
            <a:r>
              <a:rPr lang="en-US" b="1" dirty="0"/>
              <a:t>Blunt-force trauma</a:t>
            </a:r>
            <a:r>
              <a:rPr lang="en-US" dirty="0"/>
              <a:t> - impact that does not penetrate the skin</a:t>
            </a:r>
          </a:p>
          <a:p>
            <a:endParaRPr lang="en-US" dirty="0"/>
          </a:p>
          <a:p>
            <a:r>
              <a:rPr lang="en-US" dirty="0"/>
              <a:t>The severity of the injury usually depends on the size of the object that hits the person, how much force is behind the impact, and where the impact is on the person’s body</a:t>
            </a:r>
          </a:p>
        </p:txBody>
      </p:sp>
    </p:spTree>
    <p:extLst>
      <p:ext uri="{BB962C8B-B14F-4D97-AF65-F5344CB8AC3E}">
        <p14:creationId xmlns:p14="http://schemas.microsoft.com/office/powerpoint/2010/main" val="3576054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Blunt-Force Trauma Treatment</a:t>
            </a:r>
          </a:p>
        </p:txBody>
      </p:sp>
      <p:sp>
        <p:nvSpPr>
          <p:cNvPr id="3" name="Content Placeholder 2"/>
          <p:cNvSpPr>
            <a:spLocks noGrp="1"/>
          </p:cNvSpPr>
          <p:nvPr>
            <p:ph idx="1"/>
          </p:nvPr>
        </p:nvSpPr>
        <p:spPr/>
        <p:txBody>
          <a:bodyPr>
            <a:normAutofit lnSpcReduction="10000"/>
          </a:bodyPr>
          <a:lstStyle/>
          <a:p>
            <a:r>
              <a:rPr lang="en-US" dirty="0"/>
              <a:t>For minor impact injuries, you may want to apply an ice pack and monitor for continued swelling, discomfort that does not fade, or other signs of serious injury</a:t>
            </a:r>
          </a:p>
          <a:p>
            <a:endParaRPr lang="en-US" dirty="0"/>
          </a:p>
          <a:p>
            <a:r>
              <a:rPr lang="en-US" dirty="0"/>
              <a:t>For major impact injuries, apply an ice pack and seek medical help, as there is an increased chance of internal injury that is not outwardly visible</a:t>
            </a:r>
          </a:p>
        </p:txBody>
      </p:sp>
    </p:spTree>
    <p:extLst>
      <p:ext uri="{BB962C8B-B14F-4D97-AF65-F5344CB8AC3E}">
        <p14:creationId xmlns:p14="http://schemas.microsoft.com/office/powerpoint/2010/main" val="83134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Broken Bones</a:t>
            </a:r>
          </a:p>
        </p:txBody>
      </p:sp>
      <p:sp>
        <p:nvSpPr>
          <p:cNvPr id="3" name="Content Placeholder 2"/>
          <p:cNvSpPr>
            <a:spLocks noGrp="1"/>
          </p:cNvSpPr>
          <p:nvPr>
            <p:ph idx="1"/>
          </p:nvPr>
        </p:nvSpPr>
        <p:spPr/>
        <p:txBody>
          <a:bodyPr/>
          <a:lstStyle/>
          <a:p>
            <a:r>
              <a:rPr lang="en-US" dirty="0"/>
              <a:t>Immobilize the limb as best you can with a splint device from your first aid kit. </a:t>
            </a:r>
          </a:p>
          <a:p>
            <a:pPr lvl="1"/>
            <a:r>
              <a:rPr lang="en-US" dirty="0"/>
              <a:t>If you do not have a splint, you can use materials such as wood, rolled up magazines, or anything rigid placed on either side of the broken bone and held there by a cloth wrap of some kind. </a:t>
            </a:r>
          </a:p>
          <a:p>
            <a:endParaRPr lang="en-US" dirty="0"/>
          </a:p>
          <a:p>
            <a:r>
              <a:rPr lang="en-US" dirty="0"/>
              <a:t>The whole point is to immobilize the injured limb for transport to medical help</a:t>
            </a:r>
          </a:p>
        </p:txBody>
      </p:sp>
    </p:spTree>
    <p:extLst>
      <p:ext uri="{BB962C8B-B14F-4D97-AF65-F5344CB8AC3E}">
        <p14:creationId xmlns:p14="http://schemas.microsoft.com/office/powerpoint/2010/main" val="3888444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Shock/Electrocution</a:t>
            </a:r>
          </a:p>
        </p:txBody>
      </p:sp>
      <p:sp>
        <p:nvSpPr>
          <p:cNvPr id="3" name="Content Placeholder 2"/>
          <p:cNvSpPr>
            <a:spLocks noGrp="1"/>
          </p:cNvSpPr>
          <p:nvPr>
            <p:ph idx="1"/>
          </p:nvPr>
        </p:nvSpPr>
        <p:spPr/>
        <p:txBody>
          <a:bodyPr>
            <a:normAutofit lnSpcReduction="10000"/>
          </a:bodyPr>
          <a:lstStyle/>
          <a:p>
            <a:r>
              <a:rPr lang="en-US" dirty="0"/>
              <a:t>Do not touch the victim until they power is off or they are clear</a:t>
            </a:r>
          </a:p>
          <a:p>
            <a:endParaRPr lang="en-US" dirty="0"/>
          </a:p>
          <a:p>
            <a:r>
              <a:rPr lang="en-US" dirty="0"/>
              <a:t>If you cannot kill the power, use a nonconductive item to knock them free</a:t>
            </a:r>
          </a:p>
          <a:p>
            <a:pPr lvl="1"/>
            <a:r>
              <a:rPr lang="en-US" dirty="0"/>
              <a:t>A wooden broom handle, rubber trash can, dry nylon rope, etc.</a:t>
            </a:r>
          </a:p>
          <a:p>
            <a:pPr lvl="1"/>
            <a:r>
              <a:rPr lang="en-US" dirty="0"/>
              <a:t>Do NOT use any part of your body to free them as you will be electrocuted as well</a:t>
            </a:r>
          </a:p>
        </p:txBody>
      </p:sp>
    </p:spTree>
    <p:extLst>
      <p:ext uri="{BB962C8B-B14F-4D97-AF65-F5344CB8AC3E}">
        <p14:creationId xmlns:p14="http://schemas.microsoft.com/office/powerpoint/2010/main" val="1131002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Shock/Electrocution cont.</a:t>
            </a:r>
          </a:p>
        </p:txBody>
      </p:sp>
      <p:sp>
        <p:nvSpPr>
          <p:cNvPr id="3" name="Content Placeholder 2"/>
          <p:cNvSpPr>
            <a:spLocks noGrp="1"/>
          </p:cNvSpPr>
          <p:nvPr>
            <p:ph idx="1"/>
          </p:nvPr>
        </p:nvSpPr>
        <p:spPr/>
        <p:txBody>
          <a:bodyPr>
            <a:normAutofit fontScale="92500"/>
          </a:bodyPr>
          <a:lstStyle/>
          <a:p>
            <a:endParaRPr lang="en-US" dirty="0"/>
          </a:p>
          <a:p>
            <a:r>
              <a:rPr lang="en-US" dirty="0"/>
              <a:t>Once they are free of the circuit and it is safe, see if they are breathing and responsive</a:t>
            </a:r>
          </a:p>
          <a:p>
            <a:endParaRPr lang="en-US" dirty="0"/>
          </a:p>
          <a:p>
            <a:r>
              <a:rPr lang="en-US" dirty="0"/>
              <a:t>If responsive, send them to be checked out by a medical professional</a:t>
            </a:r>
          </a:p>
          <a:p>
            <a:endParaRPr lang="en-US" dirty="0"/>
          </a:p>
          <a:p>
            <a:r>
              <a:rPr lang="en-US" dirty="0"/>
              <a:t>If unresponsive, dial 911 and start CPR if needed</a:t>
            </a:r>
          </a:p>
        </p:txBody>
      </p:sp>
    </p:spTree>
    <p:extLst>
      <p:ext uri="{BB962C8B-B14F-4D97-AF65-F5344CB8AC3E}">
        <p14:creationId xmlns:p14="http://schemas.microsoft.com/office/powerpoint/2010/main" val="3041254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normAutofit fontScale="92500" lnSpcReduction="10000"/>
          </a:bodyPr>
          <a:lstStyle/>
          <a:p>
            <a:pPr lvl="0"/>
            <a:r>
              <a:rPr lang="en-US" b="1" dirty="0"/>
              <a:t>Robots Require Respect!</a:t>
            </a:r>
            <a:r>
              <a:rPr lang="en-US" dirty="0"/>
              <a:t> We discussed what happens when you no longer fear the robot as well as how to work safely with robots.</a:t>
            </a:r>
          </a:p>
          <a:p>
            <a:pPr lvl="0"/>
            <a:r>
              <a:rPr lang="en-US" b="1" dirty="0"/>
              <a:t>Danger zones.</a:t>
            </a:r>
            <a:r>
              <a:rPr lang="en-US" dirty="0"/>
              <a:t> This section outlined the various zones around a robot as well as who could be in those areas. </a:t>
            </a:r>
          </a:p>
          <a:p>
            <a:pPr lvl="0"/>
            <a:r>
              <a:rPr lang="en-US" b="1" dirty="0"/>
              <a:t>Guarding.</a:t>
            </a:r>
            <a:r>
              <a:rPr lang="en-US" dirty="0"/>
              <a:t> This section talked about how we keep people out of the danger zone.</a:t>
            </a:r>
          </a:p>
          <a:p>
            <a:r>
              <a:rPr lang="en-US" b="1" dirty="0"/>
              <a:t>Safety devices.</a:t>
            </a:r>
            <a:r>
              <a:rPr lang="en-US" dirty="0"/>
              <a:t> We discussed some of the devices used to ensure people’s safety around the robot.</a:t>
            </a:r>
          </a:p>
          <a:p>
            <a:pPr lvl="0"/>
            <a:endParaRPr lang="en-US" dirty="0"/>
          </a:p>
        </p:txBody>
      </p:sp>
    </p:spTree>
    <p:extLst>
      <p:ext uri="{BB962C8B-B14F-4D97-AF65-F5344CB8AC3E}">
        <p14:creationId xmlns:p14="http://schemas.microsoft.com/office/powerpoint/2010/main" val="1910107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cont.</a:t>
            </a:r>
          </a:p>
        </p:txBody>
      </p:sp>
      <p:sp>
        <p:nvSpPr>
          <p:cNvPr id="3" name="Content Placeholder 2"/>
          <p:cNvSpPr>
            <a:spLocks noGrp="1"/>
          </p:cNvSpPr>
          <p:nvPr>
            <p:ph idx="1"/>
          </p:nvPr>
        </p:nvSpPr>
        <p:spPr/>
        <p:txBody>
          <a:bodyPr>
            <a:normAutofit lnSpcReduction="10000"/>
          </a:bodyPr>
          <a:lstStyle/>
          <a:p>
            <a:pPr lvl="0"/>
            <a:r>
              <a:rPr lang="en-US" b="1" dirty="0"/>
              <a:t>Electricity and you.</a:t>
            </a:r>
            <a:r>
              <a:rPr lang="en-US" dirty="0"/>
              <a:t> This section outlined the effects that electricity can have on the body and how to work safely with electricity. </a:t>
            </a:r>
          </a:p>
          <a:p>
            <a:r>
              <a:rPr lang="en-US" b="1" dirty="0"/>
              <a:t>LOTO.</a:t>
            </a:r>
            <a:r>
              <a:rPr lang="en-US" dirty="0"/>
              <a:t> We covered how to safely power down equipment so we can work on or around it.</a:t>
            </a:r>
          </a:p>
          <a:p>
            <a:pPr lvl="0"/>
            <a:r>
              <a:rPr lang="en-US" b="1" dirty="0"/>
              <a:t>Handling emergencies.</a:t>
            </a:r>
            <a:r>
              <a:rPr lang="en-US" dirty="0"/>
              <a:t> We talked about emergencies in general and then drilled down into first aid for some injuries that you might encounter. </a:t>
            </a:r>
          </a:p>
          <a:p>
            <a:endParaRPr lang="en-US" dirty="0"/>
          </a:p>
        </p:txBody>
      </p:sp>
    </p:spTree>
    <p:extLst>
      <p:ext uri="{BB962C8B-B14F-4D97-AF65-F5344CB8AC3E}">
        <p14:creationId xmlns:p14="http://schemas.microsoft.com/office/powerpoint/2010/main" val="248028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Zone</a:t>
            </a:r>
          </a:p>
        </p:txBody>
      </p:sp>
      <p:sp>
        <p:nvSpPr>
          <p:cNvPr id="3" name="Content Placeholder 2"/>
          <p:cNvSpPr>
            <a:spLocks noGrp="1"/>
          </p:cNvSpPr>
          <p:nvPr>
            <p:ph idx="1"/>
          </p:nvPr>
        </p:nvSpPr>
        <p:spPr/>
        <p:txBody>
          <a:bodyPr/>
          <a:lstStyle/>
          <a:p>
            <a:r>
              <a:rPr lang="en-US" dirty="0"/>
              <a:t>The safe zone is where anyone can move or pass by the robot without concern</a:t>
            </a:r>
          </a:p>
          <a:p>
            <a:r>
              <a:rPr lang="en-US" dirty="0"/>
              <a:t>This area is removed from any danger from the robot’s movements and anything it is doing</a:t>
            </a:r>
          </a:p>
          <a:p>
            <a:r>
              <a:rPr lang="en-US" dirty="0"/>
              <a:t>In the industrial setting this area is often clearly marked and used as a path for people</a:t>
            </a:r>
          </a:p>
        </p:txBody>
      </p:sp>
    </p:spTree>
    <p:extLst>
      <p:ext uri="{BB962C8B-B14F-4D97-AF65-F5344CB8AC3E}">
        <p14:creationId xmlns:p14="http://schemas.microsoft.com/office/powerpoint/2010/main" val="343519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Cautionary Zone </a:t>
            </a:r>
          </a:p>
        </p:txBody>
      </p:sp>
      <p:sp>
        <p:nvSpPr>
          <p:cNvPr id="3" name="Content Placeholder 2"/>
          <p:cNvSpPr>
            <a:spLocks noGrp="1"/>
          </p:cNvSpPr>
          <p:nvPr>
            <p:ph idx="1"/>
          </p:nvPr>
        </p:nvSpPr>
        <p:spPr/>
        <p:txBody>
          <a:bodyPr/>
          <a:lstStyle/>
          <a:p>
            <a:r>
              <a:rPr lang="en-US" dirty="0"/>
              <a:t>This area is close to the robot, but outside of the work envelope</a:t>
            </a:r>
          </a:p>
          <a:p>
            <a:r>
              <a:rPr lang="en-US" dirty="0"/>
              <a:t>Often, this is where the operator, maintenance, engineers, and other concerned persons work</a:t>
            </a:r>
          </a:p>
          <a:p>
            <a:r>
              <a:rPr lang="en-US" dirty="0"/>
              <a:t>While the robot cannot reach this area, what it is doing could reach or affect this area.</a:t>
            </a:r>
          </a:p>
        </p:txBody>
      </p:sp>
    </p:spTree>
    <p:extLst>
      <p:ext uri="{BB962C8B-B14F-4D97-AF65-F5344CB8AC3E}">
        <p14:creationId xmlns:p14="http://schemas.microsoft.com/office/powerpoint/2010/main" val="178906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Zone</a:t>
            </a:r>
          </a:p>
        </p:txBody>
      </p:sp>
      <p:sp>
        <p:nvSpPr>
          <p:cNvPr id="3" name="Content Placeholder 2"/>
          <p:cNvSpPr>
            <a:spLocks noGrp="1"/>
          </p:cNvSpPr>
          <p:nvPr>
            <p:ph idx="1"/>
          </p:nvPr>
        </p:nvSpPr>
        <p:spPr/>
        <p:txBody>
          <a:bodyPr>
            <a:normAutofit lnSpcReduction="10000"/>
          </a:bodyPr>
          <a:lstStyle/>
          <a:p>
            <a:r>
              <a:rPr lang="en-US" dirty="0"/>
              <a:t>This is the area the robot can reach and work</a:t>
            </a:r>
          </a:p>
          <a:p>
            <a:r>
              <a:rPr lang="en-US" dirty="0"/>
              <a:t>This area must be guarded for most industrial robots and anyone in this area MUST have access to an E-stop</a:t>
            </a:r>
          </a:p>
          <a:p>
            <a:pPr lvl="1"/>
            <a:r>
              <a:rPr lang="en-US" dirty="0"/>
              <a:t>This is an OSHA requirement for caged industrial robots</a:t>
            </a:r>
          </a:p>
          <a:p>
            <a:r>
              <a:rPr lang="en-US" dirty="0"/>
              <a:t>When guarded, there must be some system to prevent automatic operation when people are in the danger zone </a:t>
            </a:r>
          </a:p>
        </p:txBody>
      </p:sp>
    </p:spTree>
    <p:extLst>
      <p:ext uri="{BB962C8B-B14F-4D97-AF65-F5344CB8AC3E}">
        <p14:creationId xmlns:p14="http://schemas.microsoft.com/office/powerpoint/2010/main" val="178838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265" y="4368799"/>
            <a:ext cx="5266888" cy="1569660"/>
          </a:xfrm>
          <a:prstGeom prst="rect">
            <a:avLst/>
          </a:prstGeom>
          <a:noFill/>
        </p:spPr>
        <p:txBody>
          <a:bodyPr wrap="square" rtlCol="0">
            <a:spAutoFit/>
          </a:bodyPr>
          <a:lstStyle/>
          <a:p>
            <a:r>
              <a:rPr lang="en-US" sz="2400" dirty="0"/>
              <a:t>On the right you can see a teach pendant and the obvious red E-stop button.  Entering the danger zone without this is a recipe for disaster! </a:t>
            </a:r>
          </a:p>
        </p:txBody>
      </p:sp>
      <p:sp>
        <p:nvSpPr>
          <p:cNvPr id="3" name="TextBox 2">
            <a:extLst>
              <a:ext uri="{FF2B5EF4-FFF2-40B4-BE49-F238E27FC236}">
                <a16:creationId xmlns:a16="http://schemas.microsoft.com/office/drawing/2014/main" id="{429F12C2-730D-4A54-926D-4222BB317A10}"/>
              </a:ext>
            </a:extLst>
          </p:cNvPr>
          <p:cNvSpPr txBox="1"/>
          <p:nvPr/>
        </p:nvSpPr>
        <p:spPr>
          <a:xfrm>
            <a:off x="5530125" y="829147"/>
            <a:ext cx="2669309" cy="307777"/>
          </a:xfrm>
          <a:prstGeom prst="rect">
            <a:avLst/>
          </a:prstGeom>
          <a:noFill/>
        </p:spPr>
        <p:txBody>
          <a:bodyPr wrap="square" rtlCol="0">
            <a:spAutoFit/>
          </a:bodyPr>
          <a:lstStyle/>
          <a:p>
            <a:r>
              <a:rPr lang="en-US" sz="1400" dirty="0"/>
              <a:t>Figure 1-2</a:t>
            </a:r>
          </a:p>
        </p:txBody>
      </p:sp>
      <p:sp>
        <p:nvSpPr>
          <p:cNvPr id="7" name="TextBox 6">
            <a:extLst>
              <a:ext uri="{FF2B5EF4-FFF2-40B4-BE49-F238E27FC236}">
                <a16:creationId xmlns:a16="http://schemas.microsoft.com/office/drawing/2014/main" id="{E49A64F9-9FA6-4E5D-87BE-D0E7397FC213}"/>
              </a:ext>
            </a:extLst>
          </p:cNvPr>
          <p:cNvSpPr txBox="1"/>
          <p:nvPr/>
        </p:nvSpPr>
        <p:spPr>
          <a:xfrm>
            <a:off x="134467" y="904318"/>
            <a:ext cx="2669309" cy="307777"/>
          </a:xfrm>
          <a:prstGeom prst="rect">
            <a:avLst/>
          </a:prstGeom>
          <a:noFill/>
        </p:spPr>
        <p:txBody>
          <a:bodyPr wrap="square" rtlCol="0">
            <a:spAutoFit/>
          </a:bodyPr>
          <a:lstStyle/>
          <a:p>
            <a:r>
              <a:rPr lang="en-US" sz="1400" dirty="0"/>
              <a:t>Figure 1-4</a:t>
            </a:r>
          </a:p>
        </p:txBody>
      </p:sp>
      <p:pic>
        <p:nvPicPr>
          <p:cNvPr id="6" name="Picture 5" descr="A photo shows two men standing beside a robot and operating a teach pendant.">
            <a:extLst>
              <a:ext uri="{FF2B5EF4-FFF2-40B4-BE49-F238E27FC236}">
                <a16:creationId xmlns:a16="http://schemas.microsoft.com/office/drawing/2014/main" id="{B4447BC8-A5D2-4DA0-BD2E-01323824BDC3}"/>
              </a:ext>
            </a:extLst>
          </p:cNvPr>
          <p:cNvPicPr>
            <a:picLocks noChangeAspect="1"/>
          </p:cNvPicPr>
          <p:nvPr/>
        </p:nvPicPr>
        <p:blipFill rotWithShape="1">
          <a:blip r:embed="rId2"/>
          <a:srcRect b="17599"/>
          <a:stretch/>
        </p:blipFill>
        <p:spPr>
          <a:xfrm>
            <a:off x="134467" y="1167230"/>
            <a:ext cx="4580928" cy="3026079"/>
          </a:xfrm>
          <a:prstGeom prst="rect">
            <a:avLst/>
          </a:prstGeom>
        </p:spPr>
      </p:pic>
      <p:pic>
        <p:nvPicPr>
          <p:cNvPr id="9" name="Picture 8" descr="A photo shows top view of a teach pendant.">
            <a:extLst>
              <a:ext uri="{FF2B5EF4-FFF2-40B4-BE49-F238E27FC236}">
                <a16:creationId xmlns:a16="http://schemas.microsoft.com/office/drawing/2014/main" id="{7A093484-712B-4127-B7B2-7259E7B4027C}"/>
              </a:ext>
            </a:extLst>
          </p:cNvPr>
          <p:cNvPicPr>
            <a:picLocks noChangeAspect="1"/>
          </p:cNvPicPr>
          <p:nvPr/>
        </p:nvPicPr>
        <p:blipFill rotWithShape="1">
          <a:blip r:embed="rId3"/>
          <a:srcRect b="13714"/>
          <a:stretch/>
        </p:blipFill>
        <p:spPr>
          <a:xfrm>
            <a:off x="5620916" y="1068821"/>
            <a:ext cx="3144391" cy="4716881"/>
          </a:xfrm>
          <a:prstGeom prst="rect">
            <a:avLst/>
          </a:prstGeom>
        </p:spPr>
      </p:pic>
    </p:spTree>
    <p:extLst>
      <p:ext uri="{BB962C8B-B14F-4D97-AF65-F5344CB8AC3E}">
        <p14:creationId xmlns:p14="http://schemas.microsoft.com/office/powerpoint/2010/main" val="117467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3151</Words>
  <Application>Microsoft Office PowerPoint</Application>
  <PresentationFormat>On-screen Show (4:3)</PresentationFormat>
  <Paragraphs>277</Paragraphs>
  <Slides>59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Safety </vt:lpstr>
      <vt:lpstr>Overview </vt:lpstr>
      <vt:lpstr>Robots Require Respect </vt:lpstr>
      <vt:lpstr>Robots Require Respect cont.</vt:lpstr>
      <vt:lpstr>Danger Zones </vt:lpstr>
      <vt:lpstr>Safe Zone</vt:lpstr>
      <vt:lpstr>Cautionary Zone </vt:lpstr>
      <vt:lpstr>Danger Zone</vt:lpstr>
      <vt:lpstr>PowerPoint Presentation</vt:lpstr>
      <vt:lpstr>PowerPoint Presentation</vt:lpstr>
      <vt:lpstr>Guarding</vt:lpstr>
      <vt:lpstr>Guarding cont.</vt:lpstr>
      <vt:lpstr>PowerPoint Presentation</vt:lpstr>
      <vt:lpstr>Guarding cont.</vt:lpstr>
      <vt:lpstr>PowerPoint Presentation</vt:lpstr>
      <vt:lpstr>Safety Devices </vt:lpstr>
      <vt:lpstr>PowerPoint Presentation</vt:lpstr>
      <vt:lpstr>Safety Devices cont.</vt:lpstr>
      <vt:lpstr>PowerPoint Presentation</vt:lpstr>
      <vt:lpstr>Presence Sensors </vt:lpstr>
      <vt:lpstr>Pressure Sensors</vt:lpstr>
      <vt:lpstr>Photo Eye</vt:lpstr>
      <vt:lpstr>PowerPoint Presentation</vt:lpstr>
      <vt:lpstr>Laser Photo Eye </vt:lpstr>
      <vt:lpstr>Light Curtain </vt:lpstr>
      <vt:lpstr>PowerPoint Presentation</vt:lpstr>
      <vt:lpstr>Stops </vt:lpstr>
      <vt:lpstr>PowerPoint Presentation</vt:lpstr>
      <vt:lpstr>Electricity and You </vt:lpstr>
      <vt:lpstr>Electricity and You cont.</vt:lpstr>
      <vt:lpstr>Electricity and You cont.</vt:lpstr>
      <vt:lpstr>Amount of Current</vt:lpstr>
      <vt:lpstr>PowerPoint Presentation</vt:lpstr>
      <vt:lpstr>Ohm’s Law </vt:lpstr>
      <vt:lpstr>The Path </vt:lpstr>
      <vt:lpstr>Duration</vt:lpstr>
      <vt:lpstr>PowerPoint Presentation</vt:lpstr>
      <vt:lpstr>LOTO</vt:lpstr>
      <vt:lpstr>LOTO cont.</vt:lpstr>
      <vt:lpstr>PowerPoint Presentation</vt:lpstr>
      <vt:lpstr>LOTO Steps </vt:lpstr>
      <vt:lpstr>LOTO Steps cont.</vt:lpstr>
      <vt:lpstr>Handling Emergencies </vt:lpstr>
      <vt:lpstr>Rule 1: Remain Calm </vt:lpstr>
      <vt:lpstr>Rule 2: Assess the Situation</vt:lpstr>
      <vt:lpstr>Rule 3: Perform to Your Level of Training</vt:lpstr>
      <vt:lpstr>Rule 4: After it is Over, Talk it Out</vt:lpstr>
      <vt:lpstr>Bleeding</vt:lpstr>
      <vt:lpstr>Burns </vt:lpstr>
      <vt:lpstr>Burns cont.</vt:lpstr>
      <vt:lpstr>Minor Burns</vt:lpstr>
      <vt:lpstr>Severe Burns </vt:lpstr>
      <vt:lpstr>Blunt-Force Trauma</vt:lpstr>
      <vt:lpstr>Blunt-Force Trauma Treatment</vt:lpstr>
      <vt:lpstr>Broken Bones</vt:lpstr>
      <vt:lpstr>Shock/Electrocution</vt:lpstr>
      <vt:lpstr>Shock/Electrocution cont.</vt:lpstr>
      <vt:lpstr>Review </vt:lpstr>
      <vt:lpstr>Review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 user</dc:creator>
  <cp:lastModifiedBy>CL User</cp:lastModifiedBy>
  <cp:revision>30</cp:revision>
  <dcterms:created xsi:type="dcterms:W3CDTF">2015-07-23T15:34:53Z</dcterms:created>
  <dcterms:modified xsi:type="dcterms:W3CDTF">2018-03-08T18:12:40Z</dcterms:modified>
</cp:coreProperties>
</file>