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80" r:id="rId20"/>
    <p:sldId id="281" r:id="rId21"/>
    <p:sldId id="282" r:id="rId22"/>
    <p:sldId id="283" r:id="rId23"/>
    <p:sldId id="285" r:id="rId24"/>
    <p:sldId id="287" r:id="rId25"/>
    <p:sldId id="288" r:id="rId26"/>
    <p:sldId id="289" r:id="rId27"/>
    <p:sldId id="290" r:id="rId28"/>
    <p:sldId id="291" r:id="rId29"/>
    <p:sldId id="292" r:id="rId30"/>
    <p:sldId id="320" r:id="rId31"/>
    <p:sldId id="321" r:id="rId32"/>
    <p:sldId id="322" r:id="rId33"/>
    <p:sldId id="323" r:id="rId34"/>
    <p:sldId id="324" r:id="rId35"/>
    <p:sldId id="295" r:id="rId36"/>
    <p:sldId id="296" r:id="rId37"/>
    <p:sldId id="297" r:id="rId38"/>
    <p:sldId id="298" r:id="rId39"/>
    <p:sldId id="299" r:id="rId40"/>
    <p:sldId id="300" r:id="rId41"/>
    <p:sldId id="302" r:id="rId42"/>
    <p:sldId id="303" r:id="rId43"/>
    <p:sldId id="304" r:id="rId44"/>
    <p:sldId id="305" r:id="rId45"/>
    <p:sldId id="306" r:id="rId46"/>
    <p:sldId id="325" r:id="rId47"/>
    <p:sldId id="326" r:id="rId48"/>
    <p:sldId id="309" r:id="rId49"/>
    <p:sldId id="310" r:id="rId50"/>
    <p:sldId id="311" r:id="rId51"/>
    <p:sldId id="313" r:id="rId52"/>
    <p:sldId id="314" r:id="rId53"/>
    <p:sldId id="318"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065" autoAdjust="0"/>
  </p:normalViewPr>
  <p:slideViewPr>
    <p:cSldViewPr snapToGrid="0">
      <p:cViewPr>
        <p:scale>
          <a:sx n="100" d="100"/>
          <a:sy n="100" d="100"/>
        </p:scale>
        <p:origin x="24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E005C8-F98D-4A1F-8FBC-00109F4FD571}"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DDF6B-18AC-455D-8C23-09EE1A843E97}" type="slidenum">
              <a:rPr lang="en-US" smtClean="0"/>
              <a:t>‹#›</a:t>
            </a:fld>
            <a:endParaRPr lang="en-US"/>
          </a:p>
        </p:txBody>
      </p:sp>
    </p:spTree>
    <p:extLst>
      <p:ext uri="{BB962C8B-B14F-4D97-AF65-F5344CB8AC3E}">
        <p14:creationId xmlns:p14="http://schemas.microsoft.com/office/powerpoint/2010/main" val="1120945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E005C8-F98D-4A1F-8FBC-00109F4FD571}"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DDF6B-18AC-455D-8C23-09EE1A843E97}" type="slidenum">
              <a:rPr lang="en-US" smtClean="0"/>
              <a:t>‹#›</a:t>
            </a:fld>
            <a:endParaRPr lang="en-US"/>
          </a:p>
        </p:txBody>
      </p:sp>
    </p:spTree>
    <p:extLst>
      <p:ext uri="{BB962C8B-B14F-4D97-AF65-F5344CB8AC3E}">
        <p14:creationId xmlns:p14="http://schemas.microsoft.com/office/powerpoint/2010/main" val="2768579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E005C8-F98D-4A1F-8FBC-00109F4FD571}"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DDF6B-18AC-455D-8C23-09EE1A843E97}" type="slidenum">
              <a:rPr lang="en-US" smtClean="0"/>
              <a:t>‹#›</a:t>
            </a:fld>
            <a:endParaRPr lang="en-US"/>
          </a:p>
        </p:txBody>
      </p:sp>
    </p:spTree>
    <p:extLst>
      <p:ext uri="{BB962C8B-B14F-4D97-AF65-F5344CB8AC3E}">
        <p14:creationId xmlns:p14="http://schemas.microsoft.com/office/powerpoint/2010/main" val="42824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E005C8-F98D-4A1F-8FBC-00109F4FD571}"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DDF6B-18AC-455D-8C23-09EE1A843E97}" type="slidenum">
              <a:rPr lang="en-US" smtClean="0"/>
              <a:t>‹#›</a:t>
            </a:fld>
            <a:endParaRPr lang="en-US"/>
          </a:p>
        </p:txBody>
      </p:sp>
    </p:spTree>
    <p:extLst>
      <p:ext uri="{BB962C8B-B14F-4D97-AF65-F5344CB8AC3E}">
        <p14:creationId xmlns:p14="http://schemas.microsoft.com/office/powerpoint/2010/main" val="366786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E005C8-F98D-4A1F-8FBC-00109F4FD571}"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DDF6B-18AC-455D-8C23-09EE1A843E97}" type="slidenum">
              <a:rPr lang="en-US" smtClean="0"/>
              <a:t>‹#›</a:t>
            </a:fld>
            <a:endParaRPr lang="en-US"/>
          </a:p>
        </p:txBody>
      </p:sp>
    </p:spTree>
    <p:extLst>
      <p:ext uri="{BB962C8B-B14F-4D97-AF65-F5344CB8AC3E}">
        <p14:creationId xmlns:p14="http://schemas.microsoft.com/office/powerpoint/2010/main" val="366248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E005C8-F98D-4A1F-8FBC-00109F4FD571}"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DDF6B-18AC-455D-8C23-09EE1A843E97}" type="slidenum">
              <a:rPr lang="en-US" smtClean="0"/>
              <a:t>‹#›</a:t>
            </a:fld>
            <a:endParaRPr lang="en-US"/>
          </a:p>
        </p:txBody>
      </p:sp>
    </p:spTree>
    <p:extLst>
      <p:ext uri="{BB962C8B-B14F-4D97-AF65-F5344CB8AC3E}">
        <p14:creationId xmlns:p14="http://schemas.microsoft.com/office/powerpoint/2010/main" val="29144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E005C8-F98D-4A1F-8FBC-00109F4FD571}" type="datetimeFigureOut">
              <a:rPr lang="en-US" smtClean="0"/>
              <a:t>3/8/2018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DDF6B-18AC-455D-8C23-09EE1A843E97}" type="slidenum">
              <a:rPr lang="en-US" smtClean="0"/>
              <a:t>‹#›</a:t>
            </a:fld>
            <a:endParaRPr lang="en-US"/>
          </a:p>
        </p:txBody>
      </p:sp>
    </p:spTree>
    <p:extLst>
      <p:ext uri="{BB962C8B-B14F-4D97-AF65-F5344CB8AC3E}">
        <p14:creationId xmlns:p14="http://schemas.microsoft.com/office/powerpoint/2010/main" val="338224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E005C8-F98D-4A1F-8FBC-00109F4FD571}" type="datetimeFigureOut">
              <a:rPr lang="en-US" smtClean="0"/>
              <a:t>3/8/2018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DDF6B-18AC-455D-8C23-09EE1A843E97}" type="slidenum">
              <a:rPr lang="en-US" smtClean="0"/>
              <a:t>‹#›</a:t>
            </a:fld>
            <a:endParaRPr lang="en-US"/>
          </a:p>
        </p:txBody>
      </p:sp>
    </p:spTree>
    <p:extLst>
      <p:ext uri="{BB962C8B-B14F-4D97-AF65-F5344CB8AC3E}">
        <p14:creationId xmlns:p14="http://schemas.microsoft.com/office/powerpoint/2010/main" val="122951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005C8-F98D-4A1F-8FBC-00109F4FD571}" type="datetimeFigureOut">
              <a:rPr lang="en-US" smtClean="0"/>
              <a:t>3/8/2018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DDF6B-18AC-455D-8C23-09EE1A843E97}" type="slidenum">
              <a:rPr lang="en-US" smtClean="0"/>
              <a:t>‹#›</a:t>
            </a:fld>
            <a:endParaRPr lang="en-US"/>
          </a:p>
        </p:txBody>
      </p:sp>
    </p:spTree>
    <p:extLst>
      <p:ext uri="{BB962C8B-B14F-4D97-AF65-F5344CB8AC3E}">
        <p14:creationId xmlns:p14="http://schemas.microsoft.com/office/powerpoint/2010/main" val="184621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E005C8-F98D-4A1F-8FBC-00109F4FD571}"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DDF6B-18AC-455D-8C23-09EE1A843E97}" type="slidenum">
              <a:rPr lang="en-US" smtClean="0"/>
              <a:t>‹#›</a:t>
            </a:fld>
            <a:endParaRPr lang="en-US"/>
          </a:p>
        </p:txBody>
      </p:sp>
    </p:spTree>
    <p:extLst>
      <p:ext uri="{BB962C8B-B14F-4D97-AF65-F5344CB8AC3E}">
        <p14:creationId xmlns:p14="http://schemas.microsoft.com/office/powerpoint/2010/main" val="970948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E005C8-F98D-4A1F-8FBC-00109F4FD571}"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DDF6B-18AC-455D-8C23-09EE1A843E97}" type="slidenum">
              <a:rPr lang="en-US" smtClean="0"/>
              <a:t>‹#›</a:t>
            </a:fld>
            <a:endParaRPr lang="en-US"/>
          </a:p>
        </p:txBody>
      </p:sp>
    </p:spTree>
    <p:extLst>
      <p:ext uri="{BB962C8B-B14F-4D97-AF65-F5344CB8AC3E}">
        <p14:creationId xmlns:p14="http://schemas.microsoft.com/office/powerpoint/2010/main" val="125042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Untitled-2.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50"/>
            <a:ext cx="9144000" cy="6816277"/>
          </a:xfrm>
          <a:prstGeom prst="rect">
            <a:avLst/>
          </a:prstGeom>
        </p:spPr>
      </p:pic>
      <p:sp>
        <p:nvSpPr>
          <p:cNvPr id="2" name="Title Placeholder 1"/>
          <p:cNvSpPr>
            <a:spLocks noGrp="1"/>
          </p:cNvSpPr>
          <p:nvPr>
            <p:ph type="title"/>
          </p:nvPr>
        </p:nvSpPr>
        <p:spPr>
          <a:xfrm>
            <a:off x="457200" y="51278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896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005C8-F98D-4A1F-8FBC-00109F4FD571}" type="datetimeFigureOut">
              <a:rPr lang="en-US" smtClean="0"/>
              <a:t>3/8/2018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DDF6B-18AC-455D-8C23-09EE1A843E97}" type="slidenum">
              <a:rPr lang="en-US" smtClean="0"/>
              <a:t>‹#›</a:t>
            </a:fld>
            <a:endParaRPr lang="en-US"/>
          </a:p>
        </p:txBody>
      </p:sp>
    </p:spTree>
    <p:extLst>
      <p:ext uri="{BB962C8B-B14F-4D97-AF65-F5344CB8AC3E}">
        <p14:creationId xmlns:p14="http://schemas.microsoft.com/office/powerpoint/2010/main" val="3912390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Components of the Robot</a:t>
            </a:r>
          </a:p>
        </p:txBody>
      </p:sp>
      <p:sp>
        <p:nvSpPr>
          <p:cNvPr id="3" name="Subtitle 2"/>
          <p:cNvSpPr>
            <a:spLocks noGrp="1"/>
          </p:cNvSpPr>
          <p:nvPr>
            <p:ph type="subTitle" sz="quarter" idx="1"/>
          </p:nvPr>
        </p:nvSpPr>
        <p:spPr/>
        <p:txBody>
          <a:bodyPr/>
          <a:lstStyle/>
          <a:p>
            <a:r>
              <a:rPr lang="en-US" dirty="0"/>
              <a:t>Chapter 3 </a:t>
            </a:r>
          </a:p>
        </p:txBody>
      </p:sp>
    </p:spTree>
    <p:extLst>
      <p:ext uri="{BB962C8B-B14F-4D97-AF65-F5344CB8AC3E}">
        <p14:creationId xmlns:p14="http://schemas.microsoft.com/office/powerpoint/2010/main" val="110713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53827" y="1399012"/>
            <a:ext cx="3810000" cy="4832092"/>
          </a:xfrm>
          <a:prstGeom prst="rect">
            <a:avLst/>
          </a:prstGeom>
          <a:noFill/>
        </p:spPr>
        <p:txBody>
          <a:bodyPr wrap="square" rtlCol="0">
            <a:spAutoFit/>
          </a:bodyPr>
          <a:lstStyle/>
          <a:p>
            <a:r>
              <a:rPr lang="en-US" sz="2800" dirty="0"/>
              <a:t>To connect DC power sources in parallel, the positives of each are all connected together and the same for the negatives. This allows each supply to give a portion of the electron flow needed and thus the system has increased Ah potential. </a:t>
            </a:r>
          </a:p>
        </p:txBody>
      </p:sp>
      <p:sp>
        <p:nvSpPr>
          <p:cNvPr id="4" name="TextBox 3">
            <a:extLst>
              <a:ext uri="{FF2B5EF4-FFF2-40B4-BE49-F238E27FC236}">
                <a16:creationId xmlns:a16="http://schemas.microsoft.com/office/drawing/2014/main" id="{89AF40AD-4578-4EFD-A3C3-EF344F563032}"/>
              </a:ext>
            </a:extLst>
          </p:cNvPr>
          <p:cNvSpPr txBox="1"/>
          <p:nvPr/>
        </p:nvSpPr>
        <p:spPr>
          <a:xfrm>
            <a:off x="781441" y="1214266"/>
            <a:ext cx="2669309" cy="307777"/>
          </a:xfrm>
          <a:prstGeom prst="rect">
            <a:avLst/>
          </a:prstGeom>
          <a:noFill/>
        </p:spPr>
        <p:txBody>
          <a:bodyPr wrap="square" rtlCol="0">
            <a:spAutoFit/>
          </a:bodyPr>
          <a:lstStyle/>
          <a:p>
            <a:r>
              <a:rPr lang="en-US" sz="1400" dirty="0"/>
              <a:t>Figure 3-2</a:t>
            </a:r>
          </a:p>
        </p:txBody>
      </p:sp>
      <p:pic>
        <p:nvPicPr>
          <p:cNvPr id="5" name="Picture 4" descr="An illustration shows a parallel battery connection between two terminals. The positive and negative of the batteries are parallel to each other.">
            <a:extLst>
              <a:ext uri="{FF2B5EF4-FFF2-40B4-BE49-F238E27FC236}">
                <a16:creationId xmlns:a16="http://schemas.microsoft.com/office/drawing/2014/main" id="{A85EF9AC-C5D5-4E62-A580-85B2C3457B25}"/>
              </a:ext>
            </a:extLst>
          </p:cNvPr>
          <p:cNvPicPr>
            <a:picLocks noChangeAspect="1"/>
          </p:cNvPicPr>
          <p:nvPr/>
        </p:nvPicPr>
        <p:blipFill rotWithShape="1">
          <a:blip r:embed="rId2">
            <a:extLst>
              <a:ext uri="{28A0092B-C50C-407E-A947-70E740481C1C}">
                <a14:useLocalDpi xmlns:a14="http://schemas.microsoft.com/office/drawing/2010/main" val="0"/>
              </a:ext>
            </a:extLst>
          </a:blip>
          <a:srcRect b="36129"/>
          <a:stretch/>
        </p:blipFill>
        <p:spPr>
          <a:xfrm>
            <a:off x="781441" y="1522043"/>
            <a:ext cx="3485152" cy="3346518"/>
          </a:xfrm>
          <a:prstGeom prst="rect">
            <a:avLst/>
          </a:prstGeom>
        </p:spPr>
      </p:pic>
    </p:spTree>
    <p:extLst>
      <p:ext uri="{BB962C8B-B14F-4D97-AF65-F5344CB8AC3E}">
        <p14:creationId xmlns:p14="http://schemas.microsoft.com/office/powerpoint/2010/main" val="421383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 cont.</a:t>
            </a:r>
          </a:p>
        </p:txBody>
      </p:sp>
      <p:sp>
        <p:nvSpPr>
          <p:cNvPr id="3" name="Content Placeholder 2"/>
          <p:cNvSpPr>
            <a:spLocks noGrp="1"/>
          </p:cNvSpPr>
          <p:nvPr>
            <p:ph idx="1"/>
          </p:nvPr>
        </p:nvSpPr>
        <p:spPr/>
        <p:txBody>
          <a:bodyPr>
            <a:normAutofit fontScale="92500" lnSpcReduction="10000"/>
          </a:bodyPr>
          <a:lstStyle/>
          <a:p>
            <a:r>
              <a:rPr lang="en-US" dirty="0"/>
              <a:t>To increase the voltage of a system, we hook the sources in series, positive of one to the negative of the next</a:t>
            </a:r>
          </a:p>
          <a:p>
            <a:pPr lvl="1"/>
            <a:r>
              <a:rPr lang="en-US" dirty="0"/>
              <a:t>To determine the new voltage, add the voltage values of all the sources hooked together in series</a:t>
            </a:r>
          </a:p>
          <a:p>
            <a:r>
              <a:rPr lang="en-US" dirty="0"/>
              <a:t>If you place a power source in backwards, positive to positive or negative to negative, the backward source actually subtracts from the total</a:t>
            </a:r>
          </a:p>
          <a:p>
            <a:pPr lvl="1"/>
            <a:r>
              <a:rPr lang="en-US" dirty="0"/>
              <a:t>This can also result in damage to the system or power source in some instances </a:t>
            </a:r>
          </a:p>
        </p:txBody>
      </p:sp>
    </p:spTree>
    <p:extLst>
      <p:ext uri="{BB962C8B-B14F-4D97-AF65-F5344CB8AC3E}">
        <p14:creationId xmlns:p14="http://schemas.microsoft.com/office/powerpoint/2010/main" val="1737856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2858" y="2161983"/>
            <a:ext cx="4821480" cy="2246769"/>
          </a:xfrm>
          <a:prstGeom prst="rect">
            <a:avLst/>
          </a:prstGeom>
          <a:noFill/>
        </p:spPr>
        <p:txBody>
          <a:bodyPr wrap="square" rtlCol="0">
            <a:spAutoFit/>
          </a:bodyPr>
          <a:lstStyle/>
          <a:p>
            <a:r>
              <a:rPr lang="en-US" sz="2800" dirty="0"/>
              <a:t>Here is an example of how to hook up batteries to increase the voltage. Notice how the positive of one battery touches the negative of the other.</a:t>
            </a:r>
          </a:p>
        </p:txBody>
      </p:sp>
      <p:sp>
        <p:nvSpPr>
          <p:cNvPr id="4" name="TextBox 3">
            <a:extLst>
              <a:ext uri="{FF2B5EF4-FFF2-40B4-BE49-F238E27FC236}">
                <a16:creationId xmlns:a16="http://schemas.microsoft.com/office/drawing/2014/main" id="{445BA438-0D30-477B-86E0-652CD4319403}"/>
              </a:ext>
            </a:extLst>
          </p:cNvPr>
          <p:cNvSpPr txBox="1"/>
          <p:nvPr/>
        </p:nvSpPr>
        <p:spPr>
          <a:xfrm>
            <a:off x="1198790" y="1078033"/>
            <a:ext cx="2669309" cy="307777"/>
          </a:xfrm>
          <a:prstGeom prst="rect">
            <a:avLst/>
          </a:prstGeom>
          <a:noFill/>
        </p:spPr>
        <p:txBody>
          <a:bodyPr wrap="square" rtlCol="0">
            <a:spAutoFit/>
          </a:bodyPr>
          <a:lstStyle/>
          <a:p>
            <a:r>
              <a:rPr lang="en-US" sz="1400" dirty="0"/>
              <a:t>Figure 3-3</a:t>
            </a:r>
          </a:p>
        </p:txBody>
      </p:sp>
      <p:pic>
        <p:nvPicPr>
          <p:cNvPr id="5" name="Picture 4" descr="An illustration shows a series battery connection between two terminals. The positive end of one battery is below the negative end of the other battery.">
            <a:extLst>
              <a:ext uri="{FF2B5EF4-FFF2-40B4-BE49-F238E27FC236}">
                <a16:creationId xmlns:a16="http://schemas.microsoft.com/office/drawing/2014/main" id="{05CD4816-08BA-483A-9F95-3D927BCDC654}"/>
              </a:ext>
            </a:extLst>
          </p:cNvPr>
          <p:cNvPicPr>
            <a:picLocks noChangeAspect="1"/>
          </p:cNvPicPr>
          <p:nvPr/>
        </p:nvPicPr>
        <p:blipFill rotWithShape="1">
          <a:blip r:embed="rId2">
            <a:extLst>
              <a:ext uri="{28A0092B-C50C-407E-A947-70E740481C1C}">
                <a14:useLocalDpi xmlns:a14="http://schemas.microsoft.com/office/drawing/2010/main" val="0"/>
              </a:ext>
            </a:extLst>
          </a:blip>
          <a:srcRect b="12930"/>
          <a:stretch/>
        </p:blipFill>
        <p:spPr>
          <a:xfrm>
            <a:off x="1198790" y="1385810"/>
            <a:ext cx="2524478" cy="3989379"/>
          </a:xfrm>
          <a:prstGeom prst="rect">
            <a:avLst/>
          </a:prstGeom>
        </p:spPr>
      </p:pic>
    </p:spTree>
    <p:extLst>
      <p:ext uri="{BB962C8B-B14F-4D97-AF65-F5344CB8AC3E}">
        <p14:creationId xmlns:p14="http://schemas.microsoft.com/office/powerpoint/2010/main" val="335656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5614" y="1769008"/>
            <a:ext cx="4343400" cy="3539430"/>
          </a:xfrm>
          <a:prstGeom prst="rect">
            <a:avLst/>
          </a:prstGeom>
          <a:noFill/>
        </p:spPr>
        <p:txBody>
          <a:bodyPr wrap="square" rtlCol="0">
            <a:spAutoFit/>
          </a:bodyPr>
          <a:lstStyle/>
          <a:p>
            <a:r>
              <a:rPr lang="en-US" sz="2800" dirty="0"/>
              <a:t>Here is an example of a battery bank where each cell is made of multiple batteries in series to raise the voltage. The cells are then connected in parallel to increase the overall Ah of the system.</a:t>
            </a:r>
          </a:p>
        </p:txBody>
      </p:sp>
      <p:sp>
        <p:nvSpPr>
          <p:cNvPr id="4" name="TextBox 3">
            <a:extLst>
              <a:ext uri="{FF2B5EF4-FFF2-40B4-BE49-F238E27FC236}">
                <a16:creationId xmlns:a16="http://schemas.microsoft.com/office/drawing/2014/main" id="{1F8E8137-18FE-464F-8FC1-93A6416E2231}"/>
              </a:ext>
            </a:extLst>
          </p:cNvPr>
          <p:cNvSpPr txBox="1"/>
          <p:nvPr/>
        </p:nvSpPr>
        <p:spPr>
          <a:xfrm>
            <a:off x="686527" y="1112569"/>
            <a:ext cx="2669309" cy="307777"/>
          </a:xfrm>
          <a:prstGeom prst="rect">
            <a:avLst/>
          </a:prstGeom>
          <a:noFill/>
        </p:spPr>
        <p:txBody>
          <a:bodyPr wrap="square" rtlCol="0">
            <a:spAutoFit/>
          </a:bodyPr>
          <a:lstStyle/>
          <a:p>
            <a:r>
              <a:rPr lang="en-US" sz="1400" dirty="0"/>
              <a:t>Figure 3-4</a:t>
            </a:r>
          </a:p>
        </p:txBody>
      </p:sp>
      <p:pic>
        <p:nvPicPr>
          <p:cNvPr id="5" name="Picture 4" descr="An illustration shows a set of three batteries with parallel connection and connected to three more batteries in series connection.">
            <a:extLst>
              <a:ext uri="{FF2B5EF4-FFF2-40B4-BE49-F238E27FC236}">
                <a16:creationId xmlns:a16="http://schemas.microsoft.com/office/drawing/2014/main" id="{38CE519E-206B-4A12-A01A-7FE700CF0902}"/>
              </a:ext>
            </a:extLst>
          </p:cNvPr>
          <p:cNvPicPr>
            <a:picLocks noChangeAspect="1"/>
          </p:cNvPicPr>
          <p:nvPr/>
        </p:nvPicPr>
        <p:blipFill rotWithShape="1">
          <a:blip r:embed="rId2">
            <a:extLst>
              <a:ext uri="{28A0092B-C50C-407E-A947-70E740481C1C}">
                <a14:useLocalDpi xmlns:a14="http://schemas.microsoft.com/office/drawing/2010/main" val="0"/>
              </a:ext>
            </a:extLst>
          </a:blip>
          <a:srcRect b="21462"/>
          <a:stretch/>
        </p:blipFill>
        <p:spPr>
          <a:xfrm>
            <a:off x="686527" y="1420346"/>
            <a:ext cx="3637576" cy="4350259"/>
          </a:xfrm>
          <a:prstGeom prst="rect">
            <a:avLst/>
          </a:prstGeom>
        </p:spPr>
      </p:pic>
    </p:spTree>
    <p:extLst>
      <p:ext uri="{BB962C8B-B14F-4D97-AF65-F5344CB8AC3E}">
        <p14:creationId xmlns:p14="http://schemas.microsoft.com/office/powerpoint/2010/main" val="3002205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t>
            </a:r>
          </a:p>
        </p:txBody>
      </p:sp>
      <p:sp>
        <p:nvSpPr>
          <p:cNvPr id="3" name="Content Placeholder 2"/>
          <p:cNvSpPr>
            <a:spLocks noGrp="1"/>
          </p:cNvSpPr>
          <p:nvPr>
            <p:ph idx="1"/>
          </p:nvPr>
        </p:nvSpPr>
        <p:spPr>
          <a:xfrm>
            <a:off x="457200" y="1499470"/>
            <a:ext cx="8229600" cy="4525963"/>
          </a:xfrm>
        </p:spPr>
        <p:txBody>
          <a:bodyPr>
            <a:normAutofit fontScale="92500" lnSpcReduction="10000"/>
          </a:bodyPr>
          <a:lstStyle/>
          <a:p>
            <a:endParaRPr lang="en-US" dirty="0"/>
          </a:p>
          <a:p>
            <a:r>
              <a:rPr lang="en-US" dirty="0"/>
              <a:t>AC power does not have a set polarity because it is constantly changing the direction it flows through the circuit</a:t>
            </a:r>
          </a:p>
          <a:p>
            <a:pPr lvl="1"/>
            <a:r>
              <a:rPr lang="en-US" dirty="0"/>
              <a:t>With AC, there is no component polarity to worry about</a:t>
            </a:r>
          </a:p>
          <a:p>
            <a:endParaRPr lang="en-US" dirty="0"/>
          </a:p>
          <a:p>
            <a:r>
              <a:rPr lang="en-US" dirty="0"/>
              <a:t>AC power starts at zero, rises to a positive value, drops back to zero, falls to a negative value, and then rises to zero once more</a:t>
            </a:r>
          </a:p>
        </p:txBody>
      </p:sp>
    </p:spTree>
    <p:extLst>
      <p:ext uri="{BB962C8B-B14F-4D97-AF65-F5344CB8AC3E}">
        <p14:creationId xmlns:p14="http://schemas.microsoft.com/office/powerpoint/2010/main" val="29963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854" y="4892543"/>
            <a:ext cx="8112510" cy="954107"/>
          </a:xfrm>
          <a:prstGeom prst="rect">
            <a:avLst/>
          </a:prstGeom>
          <a:noFill/>
        </p:spPr>
        <p:txBody>
          <a:bodyPr wrap="square" rtlCol="0">
            <a:spAutoFit/>
          </a:bodyPr>
          <a:lstStyle/>
          <a:p>
            <a:r>
              <a:rPr lang="en-US" sz="2800" dirty="0"/>
              <a:t>DC voltage is consistent, thus the flat line. AC power is always changing, thus the sine wave form</a:t>
            </a:r>
          </a:p>
        </p:txBody>
      </p:sp>
      <p:sp>
        <p:nvSpPr>
          <p:cNvPr id="4" name="TextBox 3">
            <a:extLst>
              <a:ext uri="{FF2B5EF4-FFF2-40B4-BE49-F238E27FC236}">
                <a16:creationId xmlns:a16="http://schemas.microsoft.com/office/drawing/2014/main" id="{9C44BED1-CF9F-463F-B78B-12AC61DE7B48}"/>
              </a:ext>
            </a:extLst>
          </p:cNvPr>
          <p:cNvSpPr txBox="1"/>
          <p:nvPr/>
        </p:nvSpPr>
        <p:spPr>
          <a:xfrm>
            <a:off x="704334" y="1040467"/>
            <a:ext cx="2669309" cy="307777"/>
          </a:xfrm>
          <a:prstGeom prst="rect">
            <a:avLst/>
          </a:prstGeom>
          <a:noFill/>
        </p:spPr>
        <p:txBody>
          <a:bodyPr wrap="square" rtlCol="0">
            <a:spAutoFit/>
          </a:bodyPr>
          <a:lstStyle/>
          <a:p>
            <a:r>
              <a:rPr lang="en-US" sz="1400" dirty="0"/>
              <a:t>Figure 3-5</a:t>
            </a:r>
          </a:p>
        </p:txBody>
      </p:sp>
      <p:pic>
        <p:nvPicPr>
          <p:cNvPr id="5" name="Picture 4" descr="Two graphs are shown. The first graph shows an AC sine wave from the origin 0. The second graph shows a DC power by a horizontal line parallel to the origin line.">
            <a:extLst>
              <a:ext uri="{FF2B5EF4-FFF2-40B4-BE49-F238E27FC236}">
                <a16:creationId xmlns:a16="http://schemas.microsoft.com/office/drawing/2014/main" id="{6181C753-D095-4704-AF21-17A1D35ACD71}"/>
              </a:ext>
            </a:extLst>
          </p:cNvPr>
          <p:cNvPicPr>
            <a:picLocks noChangeAspect="1"/>
          </p:cNvPicPr>
          <p:nvPr/>
        </p:nvPicPr>
        <p:blipFill rotWithShape="1">
          <a:blip r:embed="rId2">
            <a:extLst>
              <a:ext uri="{28A0092B-C50C-407E-A947-70E740481C1C}">
                <a14:useLocalDpi xmlns:a14="http://schemas.microsoft.com/office/drawing/2010/main" val="0"/>
              </a:ext>
            </a:extLst>
          </a:blip>
          <a:srcRect b="14426"/>
          <a:stretch/>
        </p:blipFill>
        <p:spPr>
          <a:xfrm>
            <a:off x="704334" y="1348244"/>
            <a:ext cx="7481899" cy="3137257"/>
          </a:xfrm>
          <a:prstGeom prst="rect">
            <a:avLst/>
          </a:prstGeom>
        </p:spPr>
      </p:pic>
    </p:spTree>
    <p:extLst>
      <p:ext uri="{BB962C8B-B14F-4D97-AF65-F5344CB8AC3E}">
        <p14:creationId xmlns:p14="http://schemas.microsoft.com/office/powerpoint/2010/main" val="88804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 cont.</a:t>
            </a:r>
          </a:p>
        </p:txBody>
      </p:sp>
      <p:sp>
        <p:nvSpPr>
          <p:cNvPr id="3" name="Content Placeholder 2"/>
          <p:cNvSpPr>
            <a:spLocks noGrp="1"/>
          </p:cNvSpPr>
          <p:nvPr>
            <p:ph idx="1"/>
          </p:nvPr>
        </p:nvSpPr>
        <p:spPr/>
        <p:txBody>
          <a:bodyPr>
            <a:normAutofit fontScale="92500" lnSpcReduction="10000"/>
          </a:bodyPr>
          <a:lstStyle/>
          <a:p>
            <a:r>
              <a:rPr lang="en-US" dirty="0"/>
              <a:t>One complete wave from zero to positive to zero to negative and back to zero is called a </a:t>
            </a:r>
            <a:r>
              <a:rPr lang="en-US" b="1" dirty="0"/>
              <a:t>cycle</a:t>
            </a:r>
          </a:p>
          <a:p>
            <a:endParaRPr lang="en-US" b="1" dirty="0"/>
          </a:p>
          <a:p>
            <a:r>
              <a:rPr lang="en-US" dirty="0"/>
              <a:t>In America, we have 60-</a:t>
            </a:r>
            <a:r>
              <a:rPr lang="en-US" b="1" dirty="0"/>
              <a:t>hertz (Hz)</a:t>
            </a:r>
            <a:r>
              <a:rPr lang="en-US" dirty="0"/>
              <a:t> power, or 60 of the sine wave cycles per second</a:t>
            </a:r>
          </a:p>
          <a:p>
            <a:endParaRPr lang="en-US" dirty="0"/>
          </a:p>
          <a:p>
            <a:r>
              <a:rPr lang="en-US" dirty="0"/>
              <a:t>We measure it in </a:t>
            </a:r>
            <a:r>
              <a:rPr lang="en-US" b="1" dirty="0"/>
              <a:t>Root Mean Square</a:t>
            </a:r>
            <a:r>
              <a:rPr lang="en-US" dirty="0"/>
              <a:t> </a:t>
            </a:r>
            <a:r>
              <a:rPr lang="en-US" b="1" dirty="0"/>
              <a:t>(RMS)</a:t>
            </a:r>
            <a:r>
              <a:rPr lang="en-US" dirty="0"/>
              <a:t>, which is a mathematical average of the sine wave  </a:t>
            </a:r>
          </a:p>
          <a:p>
            <a:endParaRPr lang="en-US" dirty="0"/>
          </a:p>
        </p:txBody>
      </p:sp>
    </p:spTree>
    <p:extLst>
      <p:ext uri="{BB962C8B-B14F-4D97-AF65-F5344CB8AC3E}">
        <p14:creationId xmlns:p14="http://schemas.microsoft.com/office/powerpoint/2010/main" val="471674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Single-phase vs Three-phase</a:t>
            </a:r>
          </a:p>
        </p:txBody>
      </p:sp>
      <p:sp>
        <p:nvSpPr>
          <p:cNvPr id="3" name="Content Placeholder 2"/>
          <p:cNvSpPr>
            <a:spLocks noGrp="1"/>
          </p:cNvSpPr>
          <p:nvPr>
            <p:ph idx="1"/>
          </p:nvPr>
        </p:nvSpPr>
        <p:spPr/>
        <p:txBody>
          <a:bodyPr>
            <a:normAutofit fontScale="77500" lnSpcReduction="20000"/>
          </a:bodyPr>
          <a:lstStyle/>
          <a:p>
            <a:r>
              <a:rPr lang="en-US" b="1" dirty="0"/>
              <a:t>Single-phase AC</a:t>
            </a:r>
            <a:r>
              <a:rPr lang="en-US" dirty="0"/>
              <a:t> is AC power that has one sine wave provided to the system via a single hot wire and returned on a neutral wire</a:t>
            </a:r>
          </a:p>
          <a:p>
            <a:pPr lvl="1"/>
            <a:r>
              <a:rPr lang="en-US" dirty="0"/>
              <a:t>The hot wire tends to have black or red insulation while the neutral should be white or grey in color</a:t>
            </a:r>
          </a:p>
          <a:p>
            <a:r>
              <a:rPr lang="en-US" b="1" dirty="0"/>
              <a:t>Three-phase AC </a:t>
            </a:r>
            <a:r>
              <a:rPr lang="en-US" dirty="0"/>
              <a:t>is AC power that has three sine waves that are 120 degrees apart electrically</a:t>
            </a:r>
          </a:p>
          <a:p>
            <a:pPr lvl="1"/>
            <a:r>
              <a:rPr lang="en-US" dirty="0"/>
              <a:t>Power is returned along the hot wires as well, negating the need for a neutral wire, though sometimes neutral wires are added for extra safety</a:t>
            </a:r>
          </a:p>
          <a:p>
            <a:r>
              <a:rPr lang="en-US" dirty="0"/>
              <a:t>Both systems should include a </a:t>
            </a:r>
            <a:r>
              <a:rPr lang="en-US" b="1" dirty="0"/>
              <a:t>ground wire</a:t>
            </a:r>
            <a:r>
              <a:rPr lang="en-US" dirty="0"/>
              <a:t> that provides a low-resistance path to the earth for safety reasons</a:t>
            </a:r>
          </a:p>
          <a:p>
            <a:pPr lvl="1"/>
            <a:r>
              <a:rPr lang="en-US" dirty="0"/>
              <a:t>Grounds are bare copper wire, green insulated, or green with yellow stripes </a:t>
            </a:r>
          </a:p>
        </p:txBody>
      </p:sp>
    </p:spTree>
    <p:extLst>
      <p:ext uri="{BB962C8B-B14F-4D97-AF65-F5344CB8AC3E}">
        <p14:creationId xmlns:p14="http://schemas.microsoft.com/office/powerpoint/2010/main" val="209770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444" y="4793279"/>
            <a:ext cx="8742556" cy="1200329"/>
          </a:xfrm>
          <a:prstGeom prst="rect">
            <a:avLst/>
          </a:prstGeom>
          <a:noFill/>
        </p:spPr>
        <p:txBody>
          <a:bodyPr wrap="square" rtlCol="0">
            <a:spAutoFit/>
          </a:bodyPr>
          <a:lstStyle/>
          <a:p>
            <a:r>
              <a:rPr lang="en-US" sz="2400" dirty="0"/>
              <a:t>Notice how there is only one sine wave on the left, leading to times of no electron flow. The three waves on the right creates a constant flow of electrons with no dead spots.</a:t>
            </a:r>
          </a:p>
        </p:txBody>
      </p:sp>
      <p:sp>
        <p:nvSpPr>
          <p:cNvPr id="4" name="TextBox 3">
            <a:extLst>
              <a:ext uri="{FF2B5EF4-FFF2-40B4-BE49-F238E27FC236}">
                <a16:creationId xmlns:a16="http://schemas.microsoft.com/office/drawing/2014/main" id="{6646532C-B336-4E24-8C15-D10D4E8E4261}"/>
              </a:ext>
            </a:extLst>
          </p:cNvPr>
          <p:cNvSpPr txBox="1"/>
          <p:nvPr/>
        </p:nvSpPr>
        <p:spPr>
          <a:xfrm>
            <a:off x="871065" y="1135434"/>
            <a:ext cx="2669309" cy="307777"/>
          </a:xfrm>
          <a:prstGeom prst="rect">
            <a:avLst/>
          </a:prstGeom>
          <a:noFill/>
        </p:spPr>
        <p:txBody>
          <a:bodyPr wrap="square" rtlCol="0">
            <a:spAutoFit/>
          </a:bodyPr>
          <a:lstStyle/>
          <a:p>
            <a:r>
              <a:rPr lang="en-US" sz="1400" dirty="0"/>
              <a:t>Figure 3-6</a:t>
            </a:r>
          </a:p>
        </p:txBody>
      </p:sp>
      <p:pic>
        <p:nvPicPr>
          <p:cNvPr id="5" name="Picture 4" descr="Two graphs are shown. The first graph shows the Single phase AC wave from the origin 0. The second graph shows three phase waves forming at regular cycles and intersecting with the other waves.">
            <a:extLst>
              <a:ext uri="{FF2B5EF4-FFF2-40B4-BE49-F238E27FC236}">
                <a16:creationId xmlns:a16="http://schemas.microsoft.com/office/drawing/2014/main" id="{567097F7-5509-4753-A869-A238A2C5E88A}"/>
              </a:ext>
            </a:extLst>
          </p:cNvPr>
          <p:cNvPicPr>
            <a:picLocks noChangeAspect="1"/>
          </p:cNvPicPr>
          <p:nvPr/>
        </p:nvPicPr>
        <p:blipFill rotWithShape="1">
          <a:blip r:embed="rId2">
            <a:extLst>
              <a:ext uri="{28A0092B-C50C-407E-A947-70E740481C1C}">
                <a14:useLocalDpi xmlns:a14="http://schemas.microsoft.com/office/drawing/2010/main" val="0"/>
              </a:ext>
            </a:extLst>
          </a:blip>
          <a:srcRect b="14275"/>
          <a:stretch/>
        </p:blipFill>
        <p:spPr>
          <a:xfrm>
            <a:off x="871065" y="1443211"/>
            <a:ext cx="7242689" cy="3042291"/>
          </a:xfrm>
          <a:prstGeom prst="rect">
            <a:avLst/>
          </a:prstGeom>
        </p:spPr>
      </p:pic>
    </p:spTree>
    <p:extLst>
      <p:ext uri="{BB962C8B-B14F-4D97-AF65-F5344CB8AC3E}">
        <p14:creationId xmlns:p14="http://schemas.microsoft.com/office/powerpoint/2010/main" val="1801941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Hydraulic Power </a:t>
            </a:r>
          </a:p>
        </p:txBody>
      </p:sp>
      <p:sp>
        <p:nvSpPr>
          <p:cNvPr id="3" name="Content Placeholder 2"/>
          <p:cNvSpPr>
            <a:spLocks noGrp="1"/>
          </p:cNvSpPr>
          <p:nvPr>
            <p:ph idx="1"/>
          </p:nvPr>
        </p:nvSpPr>
        <p:spPr/>
        <p:txBody>
          <a:bodyPr>
            <a:normAutofit fontScale="92500" lnSpcReduction="10000"/>
          </a:bodyPr>
          <a:lstStyle/>
          <a:p>
            <a:r>
              <a:rPr lang="en-US" b="1" dirty="0"/>
              <a:t>Hydraulic power</a:t>
            </a:r>
            <a:r>
              <a:rPr lang="en-US" dirty="0"/>
              <a:t> involves the use of a non-compressible liquid given velocity and then piped somewhere to do work</a:t>
            </a:r>
          </a:p>
          <a:p>
            <a:r>
              <a:rPr lang="en-US" dirty="0"/>
              <a:t>These systems generate great amounts of force with precision control</a:t>
            </a:r>
          </a:p>
          <a:p>
            <a:r>
              <a:rPr lang="en-US" dirty="0"/>
              <a:t>The trade off is the upkeep that goes with a hydraulic system</a:t>
            </a:r>
          </a:p>
          <a:p>
            <a:pPr lvl="1"/>
            <a:r>
              <a:rPr lang="en-US" dirty="0"/>
              <a:t>Oil cost, replacement, and filtration</a:t>
            </a:r>
          </a:p>
          <a:p>
            <a:pPr lvl="1"/>
            <a:r>
              <a:rPr lang="en-US" dirty="0"/>
              <a:t>Filter replacement and system cleaning</a:t>
            </a:r>
          </a:p>
          <a:p>
            <a:pPr lvl="1"/>
            <a:r>
              <a:rPr lang="en-US" dirty="0"/>
              <a:t>Leaks </a:t>
            </a:r>
          </a:p>
        </p:txBody>
      </p:sp>
    </p:spTree>
    <p:extLst>
      <p:ext uri="{BB962C8B-B14F-4D97-AF65-F5344CB8AC3E}">
        <p14:creationId xmlns:p14="http://schemas.microsoft.com/office/powerpoint/2010/main" val="235512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p:txBody>
          <a:bodyPr>
            <a:normAutofit fontScale="92500" lnSpcReduction="20000"/>
          </a:bodyPr>
          <a:lstStyle/>
          <a:p>
            <a:r>
              <a:rPr lang="en-US" b="1" dirty="0"/>
              <a:t>WHAT YOU WILL LEARN</a:t>
            </a:r>
            <a:endParaRPr lang="en-US" dirty="0"/>
          </a:p>
          <a:p>
            <a:pPr lvl="1"/>
            <a:r>
              <a:rPr lang="en-US" dirty="0"/>
              <a:t>How hydraulic, pneumatic, and electric power differ</a:t>
            </a:r>
            <a:endParaRPr lang="en-US" sz="2400" dirty="0"/>
          </a:p>
          <a:p>
            <a:pPr lvl="1"/>
            <a:r>
              <a:rPr lang="en-US" dirty="0"/>
              <a:t>What the controller does for the robot</a:t>
            </a:r>
            <a:endParaRPr lang="en-US" sz="2400" dirty="0"/>
          </a:p>
          <a:p>
            <a:pPr lvl="1"/>
            <a:r>
              <a:rPr lang="en-US" dirty="0"/>
              <a:t>How we use the teach pendant and what you will find on such a device</a:t>
            </a:r>
            <a:endParaRPr lang="en-US" sz="2400" dirty="0"/>
          </a:p>
          <a:p>
            <a:pPr lvl="1"/>
            <a:r>
              <a:rPr lang="en-US" dirty="0"/>
              <a:t>How the manipulator of the robot relates to the human body</a:t>
            </a:r>
            <a:endParaRPr lang="en-US" sz="2400" dirty="0"/>
          </a:p>
          <a:p>
            <a:pPr lvl="1"/>
            <a:r>
              <a:rPr lang="en-US" dirty="0"/>
              <a:t>The difference between major and minor axes</a:t>
            </a:r>
            <a:endParaRPr lang="en-US" sz="2400" dirty="0"/>
          </a:p>
          <a:p>
            <a:pPr lvl="1"/>
            <a:r>
              <a:rPr lang="en-US" dirty="0"/>
              <a:t>How to number the axes of the robot</a:t>
            </a:r>
            <a:endParaRPr lang="en-US" sz="2400" dirty="0"/>
          </a:p>
          <a:p>
            <a:pPr lvl="1"/>
            <a:r>
              <a:rPr lang="en-US" dirty="0"/>
              <a:t>How to mount a robot, including some of the options available</a:t>
            </a:r>
          </a:p>
        </p:txBody>
      </p:sp>
    </p:spTree>
    <p:extLst>
      <p:ext uri="{BB962C8B-B14F-4D97-AF65-F5344CB8AC3E}">
        <p14:creationId xmlns:p14="http://schemas.microsoft.com/office/powerpoint/2010/main" val="1474851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33" y="4762500"/>
            <a:ext cx="8786687" cy="1200329"/>
          </a:xfrm>
          <a:prstGeom prst="rect">
            <a:avLst/>
          </a:prstGeom>
          <a:noFill/>
        </p:spPr>
        <p:txBody>
          <a:bodyPr wrap="square" rtlCol="0">
            <a:spAutoFit/>
          </a:bodyPr>
          <a:lstStyle/>
          <a:p>
            <a:r>
              <a:rPr lang="en-US" sz="2400" dirty="0"/>
              <a:t>On the left is an example of a hydraulic system complete with pump, chiller, filter, supply manifold, and return manifold. On the right you can see a hydraulically powered robot, complete with supply lines.</a:t>
            </a:r>
          </a:p>
        </p:txBody>
      </p:sp>
      <p:sp>
        <p:nvSpPr>
          <p:cNvPr id="5" name="TextBox 4">
            <a:extLst>
              <a:ext uri="{FF2B5EF4-FFF2-40B4-BE49-F238E27FC236}">
                <a16:creationId xmlns:a16="http://schemas.microsoft.com/office/drawing/2014/main" id="{4FA44646-5D2D-48FD-ACBA-C8C7FFE0EBB8}"/>
              </a:ext>
            </a:extLst>
          </p:cNvPr>
          <p:cNvSpPr txBox="1"/>
          <p:nvPr/>
        </p:nvSpPr>
        <p:spPr>
          <a:xfrm>
            <a:off x="206196" y="913494"/>
            <a:ext cx="2669309" cy="307777"/>
          </a:xfrm>
          <a:prstGeom prst="rect">
            <a:avLst/>
          </a:prstGeom>
          <a:noFill/>
        </p:spPr>
        <p:txBody>
          <a:bodyPr wrap="square" rtlCol="0">
            <a:spAutoFit/>
          </a:bodyPr>
          <a:lstStyle/>
          <a:p>
            <a:r>
              <a:rPr lang="en-US" sz="1400" dirty="0"/>
              <a:t>Figure 3-7</a:t>
            </a:r>
          </a:p>
        </p:txBody>
      </p:sp>
      <p:sp>
        <p:nvSpPr>
          <p:cNvPr id="6" name="TextBox 5">
            <a:extLst>
              <a:ext uri="{FF2B5EF4-FFF2-40B4-BE49-F238E27FC236}">
                <a16:creationId xmlns:a16="http://schemas.microsoft.com/office/drawing/2014/main" id="{31F76D44-0B7D-4450-B7A7-70E36C8BA0AC}"/>
              </a:ext>
            </a:extLst>
          </p:cNvPr>
          <p:cNvSpPr txBox="1"/>
          <p:nvPr/>
        </p:nvSpPr>
        <p:spPr>
          <a:xfrm>
            <a:off x="4533296" y="952046"/>
            <a:ext cx="2669309" cy="307777"/>
          </a:xfrm>
          <a:prstGeom prst="rect">
            <a:avLst/>
          </a:prstGeom>
          <a:noFill/>
        </p:spPr>
        <p:txBody>
          <a:bodyPr wrap="square" rtlCol="0">
            <a:spAutoFit/>
          </a:bodyPr>
          <a:lstStyle/>
          <a:p>
            <a:r>
              <a:rPr lang="en-US" sz="1400" dirty="0"/>
              <a:t>Figure 3-8</a:t>
            </a:r>
          </a:p>
        </p:txBody>
      </p:sp>
      <p:pic>
        <p:nvPicPr>
          <p:cNvPr id="7" name="Picture 6" descr="A photo shows a hydraulic system.">
            <a:extLst>
              <a:ext uri="{FF2B5EF4-FFF2-40B4-BE49-F238E27FC236}">
                <a16:creationId xmlns:a16="http://schemas.microsoft.com/office/drawing/2014/main" id="{B5C28240-BB56-4DC4-9D32-A88D8805BF85}"/>
              </a:ext>
            </a:extLst>
          </p:cNvPr>
          <p:cNvPicPr>
            <a:picLocks noChangeAspect="1"/>
          </p:cNvPicPr>
          <p:nvPr/>
        </p:nvPicPr>
        <p:blipFill rotWithShape="1">
          <a:blip r:embed="rId2">
            <a:extLst>
              <a:ext uri="{28A0092B-C50C-407E-A947-70E740481C1C}">
                <a14:useLocalDpi xmlns:a14="http://schemas.microsoft.com/office/drawing/2010/main" val="0"/>
              </a:ext>
            </a:extLst>
          </a:blip>
          <a:srcRect b="21518"/>
          <a:stretch/>
        </p:blipFill>
        <p:spPr>
          <a:xfrm>
            <a:off x="206196" y="1209938"/>
            <a:ext cx="4327100" cy="2484732"/>
          </a:xfrm>
          <a:prstGeom prst="rect">
            <a:avLst/>
          </a:prstGeom>
        </p:spPr>
      </p:pic>
      <p:pic>
        <p:nvPicPr>
          <p:cNvPr id="9" name="Picture 8" descr="A photo shows a hydraulically powered robot carrying a square part.">
            <a:extLst>
              <a:ext uri="{FF2B5EF4-FFF2-40B4-BE49-F238E27FC236}">
                <a16:creationId xmlns:a16="http://schemas.microsoft.com/office/drawing/2014/main" id="{54889642-FC8D-4F1F-ADF8-CA9758EF9DB0}"/>
              </a:ext>
            </a:extLst>
          </p:cNvPr>
          <p:cNvPicPr>
            <a:picLocks noChangeAspect="1"/>
          </p:cNvPicPr>
          <p:nvPr/>
        </p:nvPicPr>
        <p:blipFill rotWithShape="1">
          <a:blip r:embed="rId3">
            <a:extLst>
              <a:ext uri="{28A0092B-C50C-407E-A947-70E740481C1C}">
                <a14:useLocalDpi xmlns:a14="http://schemas.microsoft.com/office/drawing/2010/main" val="0"/>
              </a:ext>
            </a:extLst>
          </a:blip>
          <a:srcRect b="7018"/>
          <a:stretch/>
        </p:blipFill>
        <p:spPr>
          <a:xfrm>
            <a:off x="4471876" y="1209938"/>
            <a:ext cx="4569428" cy="3448559"/>
          </a:xfrm>
          <a:prstGeom prst="rect">
            <a:avLst/>
          </a:prstGeom>
        </p:spPr>
      </p:pic>
    </p:spTree>
    <p:extLst>
      <p:ext uri="{BB962C8B-B14F-4D97-AF65-F5344CB8AC3E}">
        <p14:creationId xmlns:p14="http://schemas.microsoft.com/office/powerpoint/2010/main" val="583009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Hydraulic Power cont.</a:t>
            </a:r>
          </a:p>
        </p:txBody>
      </p:sp>
      <p:sp>
        <p:nvSpPr>
          <p:cNvPr id="3" name="Content Placeholder 2"/>
          <p:cNvSpPr>
            <a:spLocks noGrp="1"/>
          </p:cNvSpPr>
          <p:nvPr>
            <p:ph idx="1"/>
          </p:nvPr>
        </p:nvSpPr>
        <p:spPr/>
        <p:txBody>
          <a:bodyPr>
            <a:normAutofit fontScale="92500" lnSpcReduction="20000"/>
          </a:bodyPr>
          <a:lstStyle/>
          <a:p>
            <a:r>
              <a:rPr lang="en-US" dirty="0"/>
              <a:t>When dealing with hydraulic leaks, there are a few key points to remember:</a:t>
            </a:r>
          </a:p>
          <a:p>
            <a:pPr lvl="1"/>
            <a:r>
              <a:rPr lang="en-US" dirty="0"/>
              <a:t>Hydraulic oil from a running system may be hot enough to burn skin, so try to avoid direct contact with the oil until you are sure it is safe.</a:t>
            </a:r>
            <a:endParaRPr lang="en-US" sz="2400" dirty="0"/>
          </a:p>
          <a:p>
            <a:pPr lvl="1"/>
            <a:r>
              <a:rPr lang="en-US" dirty="0"/>
              <a:t>If a hydraulic oil puddle is uncontrolled, it can cover a much larger area than you might think. Special barrier and damming devices can be applied to help control large spills.</a:t>
            </a:r>
            <a:endParaRPr lang="en-US" sz="2400" dirty="0"/>
          </a:p>
          <a:p>
            <a:pPr lvl="1"/>
            <a:r>
              <a:rPr lang="en-US" dirty="0"/>
              <a:t>Leaks that generate an oil mist can be a fire hazard. Most hydraulic oils are stable and take a lot of heat to ignite, except when dispersed as a mist in the air.</a:t>
            </a:r>
            <a:endParaRPr lang="en-US" sz="2400" dirty="0"/>
          </a:p>
          <a:p>
            <a:endParaRPr lang="en-US" dirty="0"/>
          </a:p>
        </p:txBody>
      </p:sp>
    </p:spTree>
    <p:extLst>
      <p:ext uri="{BB962C8B-B14F-4D97-AF65-F5344CB8AC3E}">
        <p14:creationId xmlns:p14="http://schemas.microsoft.com/office/powerpoint/2010/main" val="2822589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Hydraulic Power cont.</a:t>
            </a:r>
          </a:p>
        </p:txBody>
      </p:sp>
      <p:sp>
        <p:nvSpPr>
          <p:cNvPr id="3" name="Content Placeholder 2"/>
          <p:cNvSpPr>
            <a:spLocks noGrp="1"/>
          </p:cNvSpPr>
          <p:nvPr>
            <p:ph idx="1"/>
          </p:nvPr>
        </p:nvSpPr>
        <p:spPr/>
        <p:txBody>
          <a:bodyPr>
            <a:normAutofit fontScale="92500" lnSpcReduction="20000"/>
          </a:bodyPr>
          <a:lstStyle/>
          <a:p>
            <a:pPr lvl="1"/>
            <a:r>
              <a:rPr lang="en-US" dirty="0"/>
              <a:t>Cleaning up hydraulic oil usually requires the use of some type of absorbing medium.</a:t>
            </a:r>
            <a:endParaRPr lang="en-US" sz="2400" dirty="0"/>
          </a:p>
          <a:p>
            <a:pPr lvl="1"/>
            <a:r>
              <a:rPr lang="en-US" dirty="0"/>
              <a:t>You should not allow hydraulic oil to go down any drains connected to the sewer system, as it is a contaminant and will wreak havoc at water treatment facilities or in any natural waterways it might reach.</a:t>
            </a:r>
            <a:endParaRPr lang="en-US" sz="2400" dirty="0"/>
          </a:p>
          <a:p>
            <a:pPr lvl="1"/>
            <a:r>
              <a:rPr lang="en-US" dirty="0"/>
              <a:t>When finished with the cleanup, make sure you dispose of any oil and oil-soaked materials properly. See the Safety Data Sheet (SDS) or a supervisor for more information on proper disposal. SDSs tell you about chemicals, their dangers, how to handle them properly, and how to dispose of them </a:t>
            </a:r>
          </a:p>
        </p:txBody>
      </p:sp>
    </p:spTree>
    <p:extLst>
      <p:ext uri="{BB962C8B-B14F-4D97-AF65-F5344CB8AC3E}">
        <p14:creationId xmlns:p14="http://schemas.microsoft.com/office/powerpoint/2010/main" val="360148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Pneumatic Power </a:t>
            </a:r>
          </a:p>
        </p:txBody>
      </p:sp>
      <p:sp>
        <p:nvSpPr>
          <p:cNvPr id="3" name="Content Placeholder 2"/>
          <p:cNvSpPr>
            <a:spLocks noGrp="1"/>
          </p:cNvSpPr>
          <p:nvPr>
            <p:ph idx="1"/>
          </p:nvPr>
        </p:nvSpPr>
        <p:spPr/>
        <p:txBody>
          <a:bodyPr>
            <a:normAutofit fontScale="92500" lnSpcReduction="20000"/>
          </a:bodyPr>
          <a:lstStyle/>
          <a:p>
            <a:r>
              <a:rPr lang="en-US" b="1" dirty="0"/>
              <a:t>Pneumatic power</a:t>
            </a:r>
            <a:r>
              <a:rPr lang="en-US" dirty="0"/>
              <a:t> resembles hydraulic power, but uses a compressible gas instead of a non-compressible liquid</a:t>
            </a:r>
          </a:p>
          <a:p>
            <a:pPr lvl="1"/>
            <a:r>
              <a:rPr lang="en-US" dirty="0"/>
              <a:t>Because gas is compressible, it is nearly impossible to maintain position mid stroke or any position that is not under constant pressure</a:t>
            </a:r>
          </a:p>
          <a:p>
            <a:r>
              <a:rPr lang="en-US" dirty="0"/>
              <a:t>Because the gas used in pneumatic power is usually the same air we breath, we can release when we are done </a:t>
            </a:r>
          </a:p>
          <a:p>
            <a:pPr lvl="1"/>
            <a:r>
              <a:rPr lang="en-US" dirty="0"/>
              <a:t>This is often a loud process and can stir up dust so we use </a:t>
            </a:r>
            <a:r>
              <a:rPr lang="en-US" b="1" dirty="0"/>
              <a:t>mufflers</a:t>
            </a:r>
            <a:r>
              <a:rPr lang="en-US" dirty="0"/>
              <a:t> to slow the air and reduce the noise generated</a:t>
            </a:r>
          </a:p>
          <a:p>
            <a:endParaRPr lang="en-US" dirty="0"/>
          </a:p>
        </p:txBody>
      </p:sp>
    </p:spTree>
    <p:extLst>
      <p:ext uri="{BB962C8B-B14F-4D97-AF65-F5344CB8AC3E}">
        <p14:creationId xmlns:p14="http://schemas.microsoft.com/office/powerpoint/2010/main" val="1879330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850" y="5066270"/>
            <a:ext cx="6852719" cy="1200329"/>
          </a:xfrm>
          <a:prstGeom prst="rect">
            <a:avLst/>
          </a:prstGeom>
          <a:noFill/>
        </p:spPr>
        <p:txBody>
          <a:bodyPr wrap="square" rtlCol="0">
            <a:spAutoFit/>
          </a:bodyPr>
          <a:lstStyle/>
          <a:p>
            <a:r>
              <a:rPr lang="en-US" sz="2400" dirty="0"/>
              <a:t>On the left side are two mufflers: The gold cone is the muffler for the pressure regulation unit pictured, and the silver cylinder is a muffler for use where needed. </a:t>
            </a:r>
          </a:p>
        </p:txBody>
      </p:sp>
      <p:sp>
        <p:nvSpPr>
          <p:cNvPr id="4" name="TextBox 3">
            <a:extLst>
              <a:ext uri="{FF2B5EF4-FFF2-40B4-BE49-F238E27FC236}">
                <a16:creationId xmlns:a16="http://schemas.microsoft.com/office/drawing/2014/main" id="{CA37CE5C-CA28-4DB7-9030-FC9438B358B1}"/>
              </a:ext>
            </a:extLst>
          </p:cNvPr>
          <p:cNvSpPr txBox="1"/>
          <p:nvPr/>
        </p:nvSpPr>
        <p:spPr>
          <a:xfrm>
            <a:off x="1396313" y="749357"/>
            <a:ext cx="2669309" cy="307777"/>
          </a:xfrm>
          <a:prstGeom prst="rect">
            <a:avLst/>
          </a:prstGeom>
          <a:noFill/>
        </p:spPr>
        <p:txBody>
          <a:bodyPr wrap="square" rtlCol="0">
            <a:spAutoFit/>
          </a:bodyPr>
          <a:lstStyle/>
          <a:p>
            <a:r>
              <a:rPr lang="en-US" sz="1400" dirty="0"/>
              <a:t>Figure 3-9</a:t>
            </a:r>
          </a:p>
        </p:txBody>
      </p:sp>
      <p:pic>
        <p:nvPicPr>
          <p:cNvPr id="5" name="Picture 4" descr="A photo shows two mufflers, with gold cone mufflers and the silver cylinder.">
            <a:extLst>
              <a:ext uri="{FF2B5EF4-FFF2-40B4-BE49-F238E27FC236}">
                <a16:creationId xmlns:a16="http://schemas.microsoft.com/office/drawing/2014/main" id="{8BD93264-0CC2-4F19-B089-0BC0255BCFF2}"/>
              </a:ext>
            </a:extLst>
          </p:cNvPr>
          <p:cNvPicPr>
            <a:picLocks noChangeAspect="1"/>
          </p:cNvPicPr>
          <p:nvPr/>
        </p:nvPicPr>
        <p:blipFill rotWithShape="1">
          <a:blip r:embed="rId2">
            <a:extLst>
              <a:ext uri="{28A0092B-C50C-407E-A947-70E740481C1C}">
                <a14:useLocalDpi xmlns:a14="http://schemas.microsoft.com/office/drawing/2010/main" val="0"/>
              </a:ext>
            </a:extLst>
          </a:blip>
          <a:srcRect b="31428"/>
          <a:stretch/>
        </p:blipFill>
        <p:spPr>
          <a:xfrm>
            <a:off x="1396313" y="1057134"/>
            <a:ext cx="6320612" cy="4009136"/>
          </a:xfrm>
          <a:prstGeom prst="rect">
            <a:avLst/>
          </a:prstGeom>
        </p:spPr>
      </p:pic>
    </p:spTree>
    <p:extLst>
      <p:ext uri="{BB962C8B-B14F-4D97-AF65-F5344CB8AC3E}">
        <p14:creationId xmlns:p14="http://schemas.microsoft.com/office/powerpoint/2010/main" val="633214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Pneumatic Power cont.</a:t>
            </a:r>
          </a:p>
        </p:txBody>
      </p:sp>
      <p:sp>
        <p:nvSpPr>
          <p:cNvPr id="3" name="Content Placeholder 2"/>
          <p:cNvSpPr>
            <a:spLocks noGrp="1"/>
          </p:cNvSpPr>
          <p:nvPr>
            <p:ph idx="1"/>
          </p:nvPr>
        </p:nvSpPr>
        <p:spPr/>
        <p:txBody>
          <a:bodyPr>
            <a:normAutofit fontScale="92500" lnSpcReduction="20000"/>
          </a:bodyPr>
          <a:lstStyle/>
          <a:p>
            <a:r>
              <a:rPr lang="en-US" dirty="0"/>
              <a:t>Many early robots were air powered and held position by running into hard stops, which earned them the nick name “Bang </a:t>
            </a:r>
            <a:r>
              <a:rPr lang="en-US" dirty="0" err="1"/>
              <a:t>Bang</a:t>
            </a:r>
            <a:r>
              <a:rPr lang="en-US" dirty="0"/>
              <a:t>” robots</a:t>
            </a:r>
          </a:p>
          <a:p>
            <a:endParaRPr lang="en-US" dirty="0"/>
          </a:p>
          <a:p>
            <a:r>
              <a:rPr lang="en-US" dirty="0"/>
              <a:t>Some of the fastest robots use advanced control systems and air as a main power source for movement</a:t>
            </a:r>
          </a:p>
          <a:p>
            <a:endParaRPr lang="en-US" dirty="0"/>
          </a:p>
          <a:p>
            <a:r>
              <a:rPr lang="en-US" dirty="0"/>
              <a:t>Pneumatics is commonly used to power the tooling of the robot </a:t>
            </a:r>
          </a:p>
        </p:txBody>
      </p:sp>
    </p:spTree>
    <p:extLst>
      <p:ext uri="{BB962C8B-B14F-4D97-AF65-F5344CB8AC3E}">
        <p14:creationId xmlns:p14="http://schemas.microsoft.com/office/powerpoint/2010/main" val="1662991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One to Use?</a:t>
            </a:r>
          </a:p>
        </p:txBody>
      </p:sp>
      <p:sp>
        <p:nvSpPr>
          <p:cNvPr id="3" name="Content Placeholder 2"/>
          <p:cNvSpPr>
            <a:spLocks noGrp="1"/>
          </p:cNvSpPr>
          <p:nvPr>
            <p:ph idx="1"/>
          </p:nvPr>
        </p:nvSpPr>
        <p:spPr/>
        <p:txBody>
          <a:bodyPr>
            <a:normAutofit fontScale="92500" lnSpcReduction="10000"/>
          </a:bodyPr>
          <a:lstStyle/>
          <a:p>
            <a:r>
              <a:rPr lang="en-US" dirty="0"/>
              <a:t>The choice of power source for a robot typically comes down to three questions:</a:t>
            </a:r>
          </a:p>
          <a:p>
            <a:pPr marL="0" indent="0">
              <a:buNone/>
            </a:pPr>
            <a:endParaRPr lang="en-US" dirty="0"/>
          </a:p>
          <a:p>
            <a:pPr marL="514350" indent="-514350">
              <a:buFont typeface="+mj-lt"/>
              <a:buAutoNum type="arabicPeriod"/>
            </a:pPr>
            <a:r>
              <a:rPr lang="en-US" dirty="0"/>
              <a:t>What do we want or need the robot to do?</a:t>
            </a:r>
          </a:p>
          <a:p>
            <a:pPr marL="514350" indent="-514350">
              <a:buFont typeface="+mj-lt"/>
              <a:buAutoNum type="arabicPeriod"/>
            </a:pPr>
            <a:r>
              <a:rPr lang="en-US" dirty="0"/>
              <a:t>What do we have available?</a:t>
            </a:r>
          </a:p>
          <a:p>
            <a:pPr marL="514350" indent="-514350">
              <a:buFont typeface="+mj-lt"/>
              <a:buAutoNum type="arabicPeriod"/>
            </a:pPr>
            <a:r>
              <a:rPr lang="en-US" dirty="0"/>
              <a:t>Where will the robot work or operate?</a:t>
            </a:r>
          </a:p>
          <a:p>
            <a:endParaRPr lang="en-US" dirty="0"/>
          </a:p>
          <a:p>
            <a:r>
              <a:rPr lang="en-US" dirty="0"/>
              <a:t>Currently, electricity is the power source of choice for a majority of the robots </a:t>
            </a:r>
          </a:p>
        </p:txBody>
      </p:sp>
    </p:spTree>
    <p:extLst>
      <p:ext uri="{BB962C8B-B14F-4D97-AF65-F5344CB8AC3E}">
        <p14:creationId xmlns:p14="http://schemas.microsoft.com/office/powerpoint/2010/main" val="3073595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0933" y="1246768"/>
            <a:ext cx="2723067" cy="3785652"/>
          </a:xfrm>
          <a:prstGeom prst="rect">
            <a:avLst/>
          </a:prstGeom>
          <a:noFill/>
        </p:spPr>
        <p:txBody>
          <a:bodyPr wrap="square" rtlCol="0">
            <a:spAutoFit/>
          </a:bodyPr>
          <a:lstStyle/>
          <a:p>
            <a:r>
              <a:rPr lang="en-US" sz="2400" dirty="0"/>
              <a:t>In the early years of robotics, a system to move something of this size and weight would have been hydraulically powered. Today we have electric motors that can handle the load just fine</a:t>
            </a:r>
          </a:p>
        </p:txBody>
      </p:sp>
      <p:sp>
        <p:nvSpPr>
          <p:cNvPr id="5" name="TextBox 4">
            <a:extLst>
              <a:ext uri="{FF2B5EF4-FFF2-40B4-BE49-F238E27FC236}">
                <a16:creationId xmlns:a16="http://schemas.microsoft.com/office/drawing/2014/main" id="{714D64C5-3E98-4AE3-A971-97F8E9E4CF80}"/>
              </a:ext>
            </a:extLst>
          </p:cNvPr>
          <p:cNvSpPr txBox="1"/>
          <p:nvPr/>
        </p:nvSpPr>
        <p:spPr>
          <a:xfrm>
            <a:off x="272602" y="938991"/>
            <a:ext cx="2669309" cy="307777"/>
          </a:xfrm>
          <a:prstGeom prst="rect">
            <a:avLst/>
          </a:prstGeom>
          <a:noFill/>
        </p:spPr>
        <p:txBody>
          <a:bodyPr wrap="square" rtlCol="0">
            <a:spAutoFit/>
          </a:bodyPr>
          <a:lstStyle/>
          <a:p>
            <a:r>
              <a:rPr lang="en-US" sz="1400" dirty="0"/>
              <a:t>Figure 3-10</a:t>
            </a:r>
          </a:p>
        </p:txBody>
      </p:sp>
      <p:pic>
        <p:nvPicPr>
          <p:cNvPr id="6" name="Picture 5" descr="A photo shows a FANUC electrical robot moving a large assembly for hydraulically powered robots.">
            <a:extLst>
              <a:ext uri="{FF2B5EF4-FFF2-40B4-BE49-F238E27FC236}">
                <a16:creationId xmlns:a16="http://schemas.microsoft.com/office/drawing/2014/main" id="{9A955895-14A8-47CC-819A-3FFC06E2C639}"/>
              </a:ext>
            </a:extLst>
          </p:cNvPr>
          <p:cNvPicPr>
            <a:picLocks noChangeAspect="1"/>
          </p:cNvPicPr>
          <p:nvPr/>
        </p:nvPicPr>
        <p:blipFill rotWithShape="1">
          <a:blip r:embed="rId2">
            <a:extLst>
              <a:ext uri="{28A0092B-C50C-407E-A947-70E740481C1C}">
                <a14:useLocalDpi xmlns:a14="http://schemas.microsoft.com/office/drawing/2010/main" val="0"/>
              </a:ext>
            </a:extLst>
          </a:blip>
          <a:srcRect b="17145"/>
          <a:stretch/>
        </p:blipFill>
        <p:spPr>
          <a:xfrm>
            <a:off x="272602" y="1246768"/>
            <a:ext cx="6148331" cy="4474410"/>
          </a:xfrm>
          <a:prstGeom prst="rect">
            <a:avLst/>
          </a:prstGeom>
        </p:spPr>
      </p:pic>
    </p:spTree>
    <p:extLst>
      <p:ext uri="{BB962C8B-B14F-4D97-AF65-F5344CB8AC3E}">
        <p14:creationId xmlns:p14="http://schemas.microsoft.com/office/powerpoint/2010/main" val="2536567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Controller/Logic Function</a:t>
            </a:r>
          </a:p>
        </p:txBody>
      </p:sp>
      <p:sp>
        <p:nvSpPr>
          <p:cNvPr id="3" name="Content Placeholder 2"/>
          <p:cNvSpPr>
            <a:spLocks noGrp="1"/>
          </p:cNvSpPr>
          <p:nvPr>
            <p:ph idx="1"/>
          </p:nvPr>
        </p:nvSpPr>
        <p:spPr/>
        <p:txBody>
          <a:bodyPr>
            <a:normAutofit fontScale="92500" lnSpcReduction="20000"/>
          </a:bodyPr>
          <a:lstStyle/>
          <a:p>
            <a:endParaRPr lang="en-US" b="1" dirty="0"/>
          </a:p>
          <a:p>
            <a:r>
              <a:rPr lang="en-US" b="1" dirty="0"/>
              <a:t>Controller </a:t>
            </a:r>
            <a:r>
              <a:rPr lang="en-US" dirty="0"/>
              <a:t>- the brains of the operation and the part of the robot responsible for executing actions in a specific order under specified conditions</a:t>
            </a:r>
          </a:p>
          <a:p>
            <a:pPr lvl="1"/>
            <a:r>
              <a:rPr lang="en-US" dirty="0"/>
              <a:t>It takes whatever sensor input is available for the robot</a:t>
            </a:r>
          </a:p>
          <a:p>
            <a:pPr lvl="1"/>
            <a:r>
              <a:rPr lang="en-US" dirty="0"/>
              <a:t>Makes decisions based on a system of logic filters and commands called a </a:t>
            </a:r>
            <a:r>
              <a:rPr lang="en-US" b="1" dirty="0"/>
              <a:t>program</a:t>
            </a:r>
            <a:r>
              <a:rPr lang="en-US" dirty="0"/>
              <a:t>  </a:t>
            </a:r>
          </a:p>
          <a:p>
            <a:pPr lvl="1"/>
            <a:r>
              <a:rPr lang="en-US" dirty="0"/>
              <a:t>Then activates various outputs as instructed by the program</a:t>
            </a:r>
          </a:p>
          <a:p>
            <a:endParaRPr lang="en-US" dirty="0"/>
          </a:p>
        </p:txBody>
      </p:sp>
    </p:spTree>
    <p:extLst>
      <p:ext uri="{BB962C8B-B14F-4D97-AF65-F5344CB8AC3E}">
        <p14:creationId xmlns:p14="http://schemas.microsoft.com/office/powerpoint/2010/main" val="2293548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16027" y="2834730"/>
            <a:ext cx="1916462" cy="2317134"/>
          </a:xfrm>
          <a:prstGeom prst="rect">
            <a:avLst/>
          </a:prstGeom>
          <a:noFill/>
        </p:spPr>
        <p:txBody>
          <a:bodyPr wrap="square" rtlCol="0">
            <a:spAutoFit/>
          </a:bodyPr>
          <a:lstStyle/>
          <a:p>
            <a:r>
              <a:rPr lang="en-US" sz="2800" dirty="0"/>
              <a:t>Here are a couple examples of robot controllers </a:t>
            </a:r>
          </a:p>
        </p:txBody>
      </p:sp>
      <p:sp>
        <p:nvSpPr>
          <p:cNvPr id="5" name="TextBox 4">
            <a:extLst>
              <a:ext uri="{FF2B5EF4-FFF2-40B4-BE49-F238E27FC236}">
                <a16:creationId xmlns:a16="http://schemas.microsoft.com/office/drawing/2014/main" id="{BAE6910E-9DF4-49DF-8D13-6C4EA5D0E2F1}"/>
              </a:ext>
            </a:extLst>
          </p:cNvPr>
          <p:cNvSpPr txBox="1"/>
          <p:nvPr/>
        </p:nvSpPr>
        <p:spPr>
          <a:xfrm>
            <a:off x="92002" y="814921"/>
            <a:ext cx="2669309" cy="307777"/>
          </a:xfrm>
          <a:prstGeom prst="rect">
            <a:avLst/>
          </a:prstGeom>
          <a:noFill/>
        </p:spPr>
        <p:txBody>
          <a:bodyPr wrap="square" rtlCol="0">
            <a:spAutoFit/>
          </a:bodyPr>
          <a:lstStyle/>
          <a:p>
            <a:r>
              <a:rPr lang="en-US" sz="1400" dirty="0"/>
              <a:t>Figure 3-12</a:t>
            </a:r>
          </a:p>
        </p:txBody>
      </p:sp>
      <p:sp>
        <p:nvSpPr>
          <p:cNvPr id="6" name="TextBox 5">
            <a:extLst>
              <a:ext uri="{FF2B5EF4-FFF2-40B4-BE49-F238E27FC236}">
                <a16:creationId xmlns:a16="http://schemas.microsoft.com/office/drawing/2014/main" id="{02D226F0-1BF4-42E5-AB5C-2EF04EACC85C}"/>
              </a:ext>
            </a:extLst>
          </p:cNvPr>
          <p:cNvSpPr txBox="1"/>
          <p:nvPr/>
        </p:nvSpPr>
        <p:spPr>
          <a:xfrm>
            <a:off x="4033623" y="792272"/>
            <a:ext cx="2669309" cy="307777"/>
          </a:xfrm>
          <a:prstGeom prst="rect">
            <a:avLst/>
          </a:prstGeom>
          <a:noFill/>
        </p:spPr>
        <p:txBody>
          <a:bodyPr wrap="square" rtlCol="0">
            <a:spAutoFit/>
          </a:bodyPr>
          <a:lstStyle/>
          <a:p>
            <a:r>
              <a:rPr lang="en-US" sz="1400" dirty="0"/>
              <a:t>Figure 3-11</a:t>
            </a:r>
          </a:p>
        </p:txBody>
      </p:sp>
      <p:pic>
        <p:nvPicPr>
          <p:cNvPr id="4" name="Picture 3" descr="A photo shows teach pendant of Motoman controller for robots on the body with a loop of wires connected to the machine.">
            <a:extLst>
              <a:ext uri="{FF2B5EF4-FFF2-40B4-BE49-F238E27FC236}">
                <a16:creationId xmlns:a16="http://schemas.microsoft.com/office/drawing/2014/main" id="{59837F92-A056-473D-B631-DB8183EBB3C3}"/>
              </a:ext>
            </a:extLst>
          </p:cNvPr>
          <p:cNvPicPr>
            <a:picLocks noChangeAspect="1"/>
          </p:cNvPicPr>
          <p:nvPr/>
        </p:nvPicPr>
        <p:blipFill rotWithShape="1">
          <a:blip r:embed="rId2">
            <a:extLst>
              <a:ext uri="{28A0092B-C50C-407E-A947-70E740481C1C}">
                <a14:useLocalDpi xmlns:a14="http://schemas.microsoft.com/office/drawing/2010/main" val="0"/>
              </a:ext>
            </a:extLst>
          </a:blip>
          <a:srcRect b="6163"/>
          <a:stretch/>
        </p:blipFill>
        <p:spPr>
          <a:xfrm>
            <a:off x="92002" y="1368263"/>
            <a:ext cx="3528528" cy="4025937"/>
          </a:xfrm>
          <a:prstGeom prst="rect">
            <a:avLst/>
          </a:prstGeom>
        </p:spPr>
      </p:pic>
      <p:pic>
        <p:nvPicPr>
          <p:cNvPr id="8" name="Picture 7" descr="A photo shows a teach pendant of ABB controller for robots at the top with a single wire connected to the machine.">
            <a:extLst>
              <a:ext uri="{FF2B5EF4-FFF2-40B4-BE49-F238E27FC236}">
                <a16:creationId xmlns:a16="http://schemas.microsoft.com/office/drawing/2014/main" id="{DFF505A8-B3E8-4A0C-B21B-818BE724A50B}"/>
              </a:ext>
            </a:extLst>
          </p:cNvPr>
          <p:cNvPicPr>
            <a:picLocks noChangeAspect="1"/>
          </p:cNvPicPr>
          <p:nvPr/>
        </p:nvPicPr>
        <p:blipFill rotWithShape="1">
          <a:blip r:embed="rId3">
            <a:extLst>
              <a:ext uri="{28A0092B-C50C-407E-A947-70E740481C1C}">
                <a14:useLocalDpi xmlns:a14="http://schemas.microsoft.com/office/drawing/2010/main" val="0"/>
              </a:ext>
            </a:extLst>
          </a:blip>
          <a:srcRect b="4341"/>
          <a:stretch/>
        </p:blipFill>
        <p:spPr>
          <a:xfrm>
            <a:off x="3773686" y="1100049"/>
            <a:ext cx="3189185" cy="4932113"/>
          </a:xfrm>
          <a:prstGeom prst="rect">
            <a:avLst/>
          </a:prstGeom>
        </p:spPr>
      </p:pic>
    </p:spTree>
    <p:extLst>
      <p:ext uri="{BB962C8B-B14F-4D97-AF65-F5344CB8AC3E}">
        <p14:creationId xmlns:p14="http://schemas.microsoft.com/office/powerpoint/2010/main" val="392242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Supply </a:t>
            </a: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The power supply is what provides the force to move the robot around and without it, most robots are useless</a:t>
            </a:r>
          </a:p>
          <a:p>
            <a:endParaRPr lang="en-US" dirty="0"/>
          </a:p>
          <a:p>
            <a:r>
              <a:rPr lang="en-US" dirty="0"/>
              <a:t>There are three main types of power used in robots:</a:t>
            </a:r>
          </a:p>
          <a:p>
            <a:pPr lvl="1"/>
            <a:r>
              <a:rPr lang="en-US" dirty="0"/>
              <a:t>Electrical</a:t>
            </a:r>
          </a:p>
          <a:p>
            <a:pPr lvl="1"/>
            <a:r>
              <a:rPr lang="en-US" dirty="0"/>
              <a:t>Hydraulic</a:t>
            </a:r>
          </a:p>
          <a:p>
            <a:pPr lvl="1"/>
            <a:r>
              <a:rPr lang="en-US" dirty="0"/>
              <a:t>Pneumatic </a:t>
            </a:r>
          </a:p>
        </p:txBody>
      </p:sp>
    </p:spTree>
    <p:extLst>
      <p:ext uri="{BB962C8B-B14F-4D97-AF65-F5344CB8AC3E}">
        <p14:creationId xmlns:p14="http://schemas.microsoft.com/office/powerpoint/2010/main" val="375022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28A6-9B79-4E25-B92B-FD498473276C}"/>
              </a:ext>
            </a:extLst>
          </p:cNvPr>
          <p:cNvSpPr>
            <a:spLocks noGrp="1"/>
          </p:cNvSpPr>
          <p:nvPr>
            <p:ph type="title"/>
          </p:nvPr>
        </p:nvSpPr>
        <p:spPr>
          <a:xfrm>
            <a:off x="-914400" y="512780"/>
            <a:ext cx="10972800" cy="1143000"/>
          </a:xfrm>
        </p:spPr>
        <p:txBody>
          <a:bodyPr/>
          <a:lstStyle/>
          <a:p>
            <a:r>
              <a:rPr lang="en-US" dirty="0"/>
              <a:t>Controller/Logic Function cont.</a:t>
            </a:r>
          </a:p>
        </p:txBody>
      </p:sp>
      <p:sp>
        <p:nvSpPr>
          <p:cNvPr id="3" name="Content Placeholder 2">
            <a:extLst>
              <a:ext uri="{FF2B5EF4-FFF2-40B4-BE49-F238E27FC236}">
                <a16:creationId xmlns:a16="http://schemas.microsoft.com/office/drawing/2014/main" id="{2BD7A17F-A9D1-46B6-8949-FA2391459157}"/>
              </a:ext>
            </a:extLst>
          </p:cNvPr>
          <p:cNvSpPr>
            <a:spLocks noGrp="1"/>
          </p:cNvSpPr>
          <p:nvPr>
            <p:ph idx="1"/>
          </p:nvPr>
        </p:nvSpPr>
        <p:spPr/>
        <p:txBody>
          <a:bodyPr/>
          <a:lstStyle/>
          <a:p>
            <a:r>
              <a:rPr lang="en-US" b="1" dirty="0"/>
              <a:t>Open-loop control system - </a:t>
            </a:r>
            <a:r>
              <a:rPr lang="en-US" dirty="0"/>
              <a:t>commands are issued to various systems and it is assumed that the robot performed as instructed</a:t>
            </a:r>
          </a:p>
          <a:p>
            <a:r>
              <a:rPr lang="en-US" b="1" dirty="0"/>
              <a:t>Closed-loop control system - </a:t>
            </a:r>
            <a:r>
              <a:rPr lang="en-US" dirty="0"/>
              <a:t>has some means of verifying proper operation</a:t>
            </a:r>
          </a:p>
          <a:p>
            <a:pPr lvl="1"/>
            <a:r>
              <a:rPr lang="en-US" dirty="0"/>
              <a:t>usually in the form of encoders or other position-sensing devices that confirm commands executed as directed</a:t>
            </a:r>
          </a:p>
        </p:txBody>
      </p:sp>
    </p:spTree>
    <p:extLst>
      <p:ext uri="{BB962C8B-B14F-4D97-AF65-F5344CB8AC3E}">
        <p14:creationId xmlns:p14="http://schemas.microsoft.com/office/powerpoint/2010/main" val="223519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AA3A9-2D0D-4E81-9F42-E5A4D5365E86}"/>
              </a:ext>
            </a:extLst>
          </p:cNvPr>
          <p:cNvSpPr>
            <a:spLocks noGrp="1"/>
          </p:cNvSpPr>
          <p:nvPr>
            <p:ph type="title"/>
          </p:nvPr>
        </p:nvSpPr>
        <p:spPr/>
        <p:txBody>
          <a:bodyPr/>
          <a:lstStyle/>
          <a:p>
            <a:r>
              <a:rPr lang="en-US" dirty="0"/>
              <a:t>Controller Levels</a:t>
            </a:r>
          </a:p>
        </p:txBody>
      </p:sp>
      <p:sp>
        <p:nvSpPr>
          <p:cNvPr id="3" name="Content Placeholder 2">
            <a:extLst>
              <a:ext uri="{FF2B5EF4-FFF2-40B4-BE49-F238E27FC236}">
                <a16:creationId xmlns:a16="http://schemas.microsoft.com/office/drawing/2014/main" id="{CA46FC35-E7A0-4A08-92C8-2402D46BB2BB}"/>
              </a:ext>
            </a:extLst>
          </p:cNvPr>
          <p:cNvSpPr>
            <a:spLocks noGrp="1"/>
          </p:cNvSpPr>
          <p:nvPr>
            <p:ph idx="1"/>
          </p:nvPr>
        </p:nvSpPr>
        <p:spPr/>
        <p:txBody>
          <a:bodyPr>
            <a:normAutofit fontScale="92500"/>
          </a:bodyPr>
          <a:lstStyle/>
          <a:p>
            <a:r>
              <a:rPr lang="en-US" dirty="0"/>
              <a:t>First generation - open-loop systems that utilized drums with pegs in them or something similar</a:t>
            </a:r>
          </a:p>
          <a:p>
            <a:endParaRPr lang="en-US" dirty="0"/>
          </a:p>
          <a:p>
            <a:r>
              <a:rPr lang="en-US" dirty="0"/>
              <a:t>Second generation - used relay logic to control motion, but were still open-loop systems</a:t>
            </a:r>
          </a:p>
          <a:p>
            <a:endParaRPr lang="en-US" dirty="0"/>
          </a:p>
          <a:p>
            <a:r>
              <a:rPr lang="en-US" dirty="0"/>
              <a:t>Third generation - used computer control systems and could take advantage of system feedback</a:t>
            </a:r>
          </a:p>
        </p:txBody>
      </p:sp>
    </p:spTree>
    <p:extLst>
      <p:ext uri="{BB962C8B-B14F-4D97-AF65-F5344CB8AC3E}">
        <p14:creationId xmlns:p14="http://schemas.microsoft.com/office/powerpoint/2010/main" val="2667711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E5FBF-8899-4326-A619-E0D39E867D57}"/>
              </a:ext>
            </a:extLst>
          </p:cNvPr>
          <p:cNvSpPr>
            <a:spLocks noGrp="1"/>
          </p:cNvSpPr>
          <p:nvPr>
            <p:ph type="title"/>
          </p:nvPr>
        </p:nvSpPr>
        <p:spPr/>
        <p:txBody>
          <a:bodyPr/>
          <a:lstStyle/>
          <a:p>
            <a:r>
              <a:rPr lang="en-US" dirty="0"/>
              <a:t>Controller Levels cont.</a:t>
            </a:r>
          </a:p>
        </p:txBody>
      </p:sp>
      <p:sp>
        <p:nvSpPr>
          <p:cNvPr id="3" name="Content Placeholder 2">
            <a:extLst>
              <a:ext uri="{FF2B5EF4-FFF2-40B4-BE49-F238E27FC236}">
                <a16:creationId xmlns:a16="http://schemas.microsoft.com/office/drawing/2014/main" id="{7A16A19E-B0AF-4487-B7D8-078CDD6803A0}"/>
              </a:ext>
            </a:extLst>
          </p:cNvPr>
          <p:cNvSpPr>
            <a:spLocks noGrp="1"/>
          </p:cNvSpPr>
          <p:nvPr>
            <p:ph idx="1"/>
          </p:nvPr>
        </p:nvSpPr>
        <p:spPr/>
        <p:txBody>
          <a:bodyPr>
            <a:normAutofit fontScale="85000" lnSpcReduction="10000"/>
          </a:bodyPr>
          <a:lstStyle/>
          <a:p>
            <a:r>
              <a:rPr lang="en-US" dirty="0"/>
              <a:t>Fourth generation - utilized processors more like modern computers and took advantage of programing languages</a:t>
            </a:r>
          </a:p>
          <a:p>
            <a:r>
              <a:rPr lang="en-US" dirty="0"/>
              <a:t>Fifth generation - add in </a:t>
            </a:r>
            <a:r>
              <a:rPr lang="en-US" b="1" dirty="0"/>
              <a:t>artificial intelligence (AI)</a:t>
            </a:r>
            <a:r>
              <a:rPr lang="en-US" dirty="0"/>
              <a:t>, which is the ability of a computer program to make decisions when there is no clear-cut right answer or to learn from previous events</a:t>
            </a:r>
          </a:p>
          <a:p>
            <a:r>
              <a:rPr lang="en-US" dirty="0"/>
              <a:t>Sixth generation - utilize complex mathematics to calculate the amperage draw of various motors during motion and then carefully monitor the motors’ operation to create collaborative robot systems</a:t>
            </a:r>
          </a:p>
        </p:txBody>
      </p:sp>
    </p:spTree>
    <p:extLst>
      <p:ext uri="{BB962C8B-B14F-4D97-AF65-F5344CB8AC3E}">
        <p14:creationId xmlns:p14="http://schemas.microsoft.com/office/powerpoint/2010/main" val="3958640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64821-5983-4BD9-8902-DF4E16097B26}"/>
              </a:ext>
            </a:extLst>
          </p:cNvPr>
          <p:cNvSpPr>
            <a:spLocks noGrp="1"/>
          </p:cNvSpPr>
          <p:nvPr>
            <p:ph type="title"/>
          </p:nvPr>
        </p:nvSpPr>
        <p:spPr/>
        <p:txBody>
          <a:bodyPr/>
          <a:lstStyle/>
          <a:p>
            <a:r>
              <a:rPr lang="en-US" dirty="0"/>
              <a:t>Controller/Logic Function cont.</a:t>
            </a:r>
          </a:p>
        </p:txBody>
      </p:sp>
      <p:sp>
        <p:nvSpPr>
          <p:cNvPr id="3" name="Content Placeholder 2">
            <a:extLst>
              <a:ext uri="{FF2B5EF4-FFF2-40B4-BE49-F238E27FC236}">
                <a16:creationId xmlns:a16="http://schemas.microsoft.com/office/drawing/2014/main" id="{8663B42B-9E01-4DDD-BBFB-DC091F39835C}"/>
              </a:ext>
            </a:extLst>
          </p:cNvPr>
          <p:cNvSpPr>
            <a:spLocks noGrp="1"/>
          </p:cNvSpPr>
          <p:nvPr>
            <p:ph idx="1"/>
          </p:nvPr>
        </p:nvSpPr>
        <p:spPr/>
        <p:txBody>
          <a:bodyPr>
            <a:normAutofit fontScale="92500" lnSpcReduction="10000"/>
          </a:bodyPr>
          <a:lstStyle/>
          <a:p>
            <a:r>
              <a:rPr lang="en-US" dirty="0"/>
              <a:t>Controls are responsible for:</a:t>
            </a:r>
          </a:p>
          <a:p>
            <a:pPr lvl="1"/>
            <a:r>
              <a:rPr lang="en-US" dirty="0"/>
              <a:t>Power distribution</a:t>
            </a:r>
            <a:endParaRPr lang="en-US" sz="2400" dirty="0"/>
          </a:p>
          <a:p>
            <a:pPr lvl="1"/>
            <a:r>
              <a:rPr lang="en-US" dirty="0"/>
              <a:t>Storing and executing program data</a:t>
            </a:r>
            <a:endParaRPr lang="en-US" sz="2400" dirty="0"/>
          </a:p>
          <a:p>
            <a:pPr lvl="1"/>
            <a:r>
              <a:rPr lang="en-US" dirty="0"/>
              <a:t>Memory management</a:t>
            </a:r>
            <a:endParaRPr lang="en-US" sz="2400" dirty="0"/>
          </a:p>
          <a:p>
            <a:pPr lvl="1"/>
            <a:r>
              <a:rPr lang="en-US" dirty="0"/>
              <a:t>Processing information from various sources</a:t>
            </a:r>
            <a:endParaRPr lang="en-US" sz="2400" dirty="0"/>
          </a:p>
          <a:p>
            <a:pPr lvl="1"/>
            <a:r>
              <a:rPr lang="en-US" dirty="0"/>
              <a:t>Controlling servos</a:t>
            </a:r>
            <a:endParaRPr lang="en-US" sz="2400" dirty="0"/>
          </a:p>
          <a:p>
            <a:pPr lvl="1"/>
            <a:r>
              <a:rPr lang="en-US" dirty="0"/>
              <a:t>Performing diagnostics</a:t>
            </a:r>
            <a:endParaRPr lang="en-US" sz="2400" dirty="0"/>
          </a:p>
          <a:p>
            <a:pPr lvl="1"/>
            <a:r>
              <a:rPr lang="en-US" dirty="0"/>
              <a:t>Monitoring inputs and controlling outputs</a:t>
            </a:r>
            <a:endParaRPr lang="en-US" sz="2400" dirty="0"/>
          </a:p>
          <a:p>
            <a:pPr lvl="1"/>
            <a:r>
              <a:rPr lang="en-US" dirty="0"/>
              <a:t>Interfacing with other machines and networks exterior to the robot</a:t>
            </a:r>
          </a:p>
        </p:txBody>
      </p:sp>
    </p:spTree>
    <p:extLst>
      <p:ext uri="{BB962C8B-B14F-4D97-AF65-F5344CB8AC3E}">
        <p14:creationId xmlns:p14="http://schemas.microsoft.com/office/powerpoint/2010/main" val="3419266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B61086-7F80-4DEF-BCD0-EC1BB34DE69D}"/>
              </a:ext>
            </a:extLst>
          </p:cNvPr>
          <p:cNvSpPr txBox="1"/>
          <p:nvPr/>
        </p:nvSpPr>
        <p:spPr>
          <a:xfrm>
            <a:off x="2264316" y="5660699"/>
            <a:ext cx="4944005" cy="523220"/>
          </a:xfrm>
          <a:prstGeom prst="rect">
            <a:avLst/>
          </a:prstGeom>
          <a:noFill/>
        </p:spPr>
        <p:txBody>
          <a:bodyPr wrap="square" rtlCol="0">
            <a:spAutoFit/>
          </a:bodyPr>
          <a:lstStyle/>
          <a:p>
            <a:r>
              <a:rPr lang="en-US" sz="2800" dirty="0"/>
              <a:t>Power flow through a controller </a:t>
            </a:r>
          </a:p>
        </p:txBody>
      </p:sp>
      <p:sp>
        <p:nvSpPr>
          <p:cNvPr id="4" name="TextBox 3">
            <a:extLst>
              <a:ext uri="{FF2B5EF4-FFF2-40B4-BE49-F238E27FC236}">
                <a16:creationId xmlns:a16="http://schemas.microsoft.com/office/drawing/2014/main" id="{662F2376-7F3B-4F0A-872B-1C6CC5861E13}"/>
              </a:ext>
            </a:extLst>
          </p:cNvPr>
          <p:cNvSpPr txBox="1"/>
          <p:nvPr/>
        </p:nvSpPr>
        <p:spPr>
          <a:xfrm>
            <a:off x="1598086" y="971913"/>
            <a:ext cx="2669309" cy="307777"/>
          </a:xfrm>
          <a:prstGeom prst="rect">
            <a:avLst/>
          </a:prstGeom>
          <a:noFill/>
        </p:spPr>
        <p:txBody>
          <a:bodyPr wrap="square" rtlCol="0">
            <a:spAutoFit/>
          </a:bodyPr>
          <a:lstStyle/>
          <a:p>
            <a:r>
              <a:rPr lang="en-US" sz="1400" dirty="0"/>
              <a:t>Figure 3-13</a:t>
            </a:r>
          </a:p>
        </p:txBody>
      </p:sp>
      <p:pic>
        <p:nvPicPr>
          <p:cNvPr id="6" name="Picture 5" descr="An illustration shows a circuit diagram on Power flow through a controller. A 3-phase AC input is given to the transformer, which steps down the input voltage to the three-phase and single-phase AC power required by the controller. The three-phase input from the transformer is sent to the power relays which are further connected to the servo amplifier(s). The single-phase AC power from the transformer is sent to the power supply which further provides DC voltage out (LOW).">
            <a:extLst>
              <a:ext uri="{FF2B5EF4-FFF2-40B4-BE49-F238E27FC236}">
                <a16:creationId xmlns:a16="http://schemas.microsoft.com/office/drawing/2014/main" id="{F32B7E06-CEC1-497F-9049-DC6530F57FB0}"/>
              </a:ext>
            </a:extLst>
          </p:cNvPr>
          <p:cNvPicPr>
            <a:picLocks noChangeAspect="1"/>
          </p:cNvPicPr>
          <p:nvPr/>
        </p:nvPicPr>
        <p:blipFill rotWithShape="1">
          <a:blip r:embed="rId2">
            <a:extLst>
              <a:ext uri="{28A0092B-C50C-407E-A947-70E740481C1C}">
                <a14:useLocalDpi xmlns:a14="http://schemas.microsoft.com/office/drawing/2010/main" val="0"/>
              </a:ext>
            </a:extLst>
          </a:blip>
          <a:srcRect b="6124"/>
          <a:stretch/>
        </p:blipFill>
        <p:spPr>
          <a:xfrm>
            <a:off x="1598086" y="1368634"/>
            <a:ext cx="6162578" cy="3895344"/>
          </a:xfrm>
          <a:prstGeom prst="rect">
            <a:avLst/>
          </a:prstGeom>
        </p:spPr>
      </p:pic>
    </p:spTree>
    <p:extLst>
      <p:ext uri="{BB962C8B-B14F-4D97-AF65-F5344CB8AC3E}">
        <p14:creationId xmlns:p14="http://schemas.microsoft.com/office/powerpoint/2010/main" val="917508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 Pendant/Interface</a:t>
            </a:r>
          </a:p>
        </p:txBody>
      </p:sp>
      <p:sp>
        <p:nvSpPr>
          <p:cNvPr id="3" name="Content Placeholder 2"/>
          <p:cNvSpPr>
            <a:spLocks noGrp="1"/>
          </p:cNvSpPr>
          <p:nvPr>
            <p:ph idx="1"/>
          </p:nvPr>
        </p:nvSpPr>
        <p:spPr/>
        <p:txBody>
          <a:bodyPr>
            <a:normAutofit fontScale="92500"/>
          </a:bodyPr>
          <a:lstStyle/>
          <a:p>
            <a:r>
              <a:rPr lang="en-US" b="1" dirty="0"/>
              <a:t>Teach pendant – </a:t>
            </a:r>
            <a:r>
              <a:rPr lang="en-US" dirty="0"/>
              <a:t>the common human interface device for most robotic systems and is used for:</a:t>
            </a:r>
          </a:p>
          <a:p>
            <a:pPr lvl="1"/>
            <a:r>
              <a:rPr lang="en-US" dirty="0"/>
              <a:t>viewing alarms</a:t>
            </a:r>
          </a:p>
          <a:p>
            <a:pPr lvl="1"/>
            <a:r>
              <a:rPr lang="en-US" dirty="0"/>
              <a:t>making manual movements</a:t>
            </a:r>
          </a:p>
          <a:p>
            <a:pPr lvl="1"/>
            <a:r>
              <a:rPr lang="en-US" dirty="0"/>
              <a:t>stopping the robot</a:t>
            </a:r>
          </a:p>
          <a:p>
            <a:pPr lvl="1"/>
            <a:r>
              <a:rPr lang="en-US" dirty="0"/>
              <a:t>change/write programs</a:t>
            </a:r>
          </a:p>
          <a:p>
            <a:pPr lvl="1"/>
            <a:r>
              <a:rPr lang="en-US" dirty="0"/>
              <a:t>start new programs</a:t>
            </a:r>
          </a:p>
          <a:p>
            <a:pPr lvl="1"/>
            <a:r>
              <a:rPr lang="en-US" dirty="0"/>
              <a:t>perform other day-to-day tasks required to run robots</a:t>
            </a:r>
          </a:p>
        </p:txBody>
      </p:sp>
    </p:spTree>
    <p:extLst>
      <p:ext uri="{BB962C8B-B14F-4D97-AF65-F5344CB8AC3E}">
        <p14:creationId xmlns:p14="http://schemas.microsoft.com/office/powerpoint/2010/main" val="1119155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3872" y="1575110"/>
            <a:ext cx="2743200" cy="4031873"/>
          </a:xfrm>
          <a:prstGeom prst="rect">
            <a:avLst/>
          </a:prstGeom>
          <a:noFill/>
        </p:spPr>
        <p:txBody>
          <a:bodyPr wrap="square" rtlCol="0">
            <a:spAutoFit/>
          </a:bodyPr>
          <a:lstStyle/>
          <a:p>
            <a:r>
              <a:rPr lang="en-US" sz="3200" dirty="0"/>
              <a:t>Here is an ABB teach pendant used to communicate with the robot and monitor what is going on </a:t>
            </a:r>
          </a:p>
        </p:txBody>
      </p:sp>
      <p:sp>
        <p:nvSpPr>
          <p:cNvPr id="4" name="TextBox 3">
            <a:extLst>
              <a:ext uri="{FF2B5EF4-FFF2-40B4-BE49-F238E27FC236}">
                <a16:creationId xmlns:a16="http://schemas.microsoft.com/office/drawing/2014/main" id="{91F727F7-8D25-42DB-AE79-AB9EC3861796}"/>
              </a:ext>
            </a:extLst>
          </p:cNvPr>
          <p:cNvSpPr txBox="1"/>
          <p:nvPr/>
        </p:nvSpPr>
        <p:spPr>
          <a:xfrm>
            <a:off x="749447" y="1116069"/>
            <a:ext cx="2669309" cy="307777"/>
          </a:xfrm>
          <a:prstGeom prst="rect">
            <a:avLst/>
          </a:prstGeom>
          <a:noFill/>
        </p:spPr>
        <p:txBody>
          <a:bodyPr wrap="square" rtlCol="0">
            <a:spAutoFit/>
          </a:bodyPr>
          <a:lstStyle/>
          <a:p>
            <a:r>
              <a:rPr lang="en-US" sz="1400" dirty="0"/>
              <a:t>Figure 3-14</a:t>
            </a:r>
          </a:p>
        </p:txBody>
      </p:sp>
      <p:pic>
        <p:nvPicPr>
          <p:cNvPr id="5" name="Picture 4" descr="A photo shows a teach pendant for an ABB robot.">
            <a:extLst>
              <a:ext uri="{FF2B5EF4-FFF2-40B4-BE49-F238E27FC236}">
                <a16:creationId xmlns:a16="http://schemas.microsoft.com/office/drawing/2014/main" id="{9D490BE7-A1F0-431A-945E-EFAE7FA506A9}"/>
              </a:ext>
            </a:extLst>
          </p:cNvPr>
          <p:cNvPicPr>
            <a:picLocks noChangeAspect="1"/>
          </p:cNvPicPr>
          <p:nvPr/>
        </p:nvPicPr>
        <p:blipFill rotWithShape="1">
          <a:blip r:embed="rId2">
            <a:extLst>
              <a:ext uri="{28A0092B-C50C-407E-A947-70E740481C1C}">
                <a14:useLocalDpi xmlns:a14="http://schemas.microsoft.com/office/drawing/2010/main" val="0"/>
              </a:ext>
            </a:extLst>
          </a:blip>
          <a:srcRect b="10307"/>
          <a:stretch/>
        </p:blipFill>
        <p:spPr>
          <a:xfrm>
            <a:off x="615111" y="1423846"/>
            <a:ext cx="4816457" cy="4334403"/>
          </a:xfrm>
          <a:prstGeom prst="rect">
            <a:avLst/>
          </a:prstGeom>
        </p:spPr>
      </p:pic>
    </p:spTree>
    <p:extLst>
      <p:ext uri="{BB962C8B-B14F-4D97-AF65-F5344CB8AC3E}">
        <p14:creationId xmlns:p14="http://schemas.microsoft.com/office/powerpoint/2010/main" val="2200790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 Pendant/Interface cont.</a:t>
            </a:r>
          </a:p>
        </p:txBody>
      </p:sp>
      <p:sp>
        <p:nvSpPr>
          <p:cNvPr id="3" name="Content Placeholder 2"/>
          <p:cNvSpPr>
            <a:spLocks noGrp="1"/>
          </p:cNvSpPr>
          <p:nvPr>
            <p:ph idx="1"/>
          </p:nvPr>
        </p:nvSpPr>
        <p:spPr>
          <a:xfrm>
            <a:off x="457200" y="1655780"/>
            <a:ext cx="8229600" cy="4525963"/>
          </a:xfrm>
        </p:spPr>
        <p:txBody>
          <a:bodyPr>
            <a:normAutofit fontScale="92500" lnSpcReduction="20000"/>
          </a:bodyPr>
          <a:lstStyle/>
          <a:p>
            <a:endParaRPr lang="en-US" sz="2800" dirty="0"/>
          </a:p>
          <a:p>
            <a:r>
              <a:rPr lang="en-US" sz="2800" dirty="0"/>
              <a:t>OSHA requires operators to take the teach pendant with them whenever they are in the danger zone for all industrial robots except collaborative robots</a:t>
            </a:r>
          </a:p>
          <a:p>
            <a:pPr lvl="1"/>
            <a:r>
              <a:rPr lang="en-US" sz="2400" dirty="0"/>
              <a:t>With collaborative robots it is still a good idea to have it at hand</a:t>
            </a:r>
          </a:p>
          <a:p>
            <a:r>
              <a:rPr lang="en-US" sz="2800" dirty="0"/>
              <a:t>Industrial teach pendants have an E-stop and dead man’s switch  </a:t>
            </a:r>
          </a:p>
          <a:p>
            <a:r>
              <a:rPr lang="en-US" sz="2800" dirty="0"/>
              <a:t>The </a:t>
            </a:r>
            <a:r>
              <a:rPr lang="en-US" sz="2800" b="1" dirty="0"/>
              <a:t>dead man’s switch</a:t>
            </a:r>
            <a:r>
              <a:rPr lang="en-US" sz="2800" dirty="0"/>
              <a:t>, usually a trigger- or bumper-type switch on the back of the pendant, is required to move the robot manually</a:t>
            </a:r>
          </a:p>
          <a:p>
            <a:pPr lvl="1"/>
            <a:r>
              <a:rPr lang="en-US" sz="2400" dirty="0"/>
              <a:t>If you release the switch or press down too hard, the robot stops moving</a:t>
            </a:r>
          </a:p>
        </p:txBody>
      </p:sp>
    </p:spTree>
    <p:extLst>
      <p:ext uri="{BB962C8B-B14F-4D97-AF65-F5344CB8AC3E}">
        <p14:creationId xmlns:p14="http://schemas.microsoft.com/office/powerpoint/2010/main" val="4029114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6188" y="4721701"/>
            <a:ext cx="7837715" cy="1401288"/>
          </a:xfrm>
          <a:prstGeom prst="rect">
            <a:avLst/>
          </a:prstGeom>
          <a:noFill/>
        </p:spPr>
        <p:txBody>
          <a:bodyPr wrap="square" rtlCol="0">
            <a:spAutoFit/>
          </a:bodyPr>
          <a:lstStyle/>
          <a:p>
            <a:r>
              <a:rPr lang="en-US" sz="2800" dirty="0"/>
              <a:t>The yellow triggers shown here are dead man’s switches. When in manual, at least one of these must be depressed to move the robot.</a:t>
            </a:r>
          </a:p>
        </p:txBody>
      </p:sp>
      <p:sp>
        <p:nvSpPr>
          <p:cNvPr id="4" name="TextBox 3">
            <a:extLst>
              <a:ext uri="{FF2B5EF4-FFF2-40B4-BE49-F238E27FC236}">
                <a16:creationId xmlns:a16="http://schemas.microsoft.com/office/drawing/2014/main" id="{A7E5B6D3-1BCE-4E92-A596-D125A3C0C3DC}"/>
              </a:ext>
            </a:extLst>
          </p:cNvPr>
          <p:cNvSpPr txBox="1"/>
          <p:nvPr/>
        </p:nvSpPr>
        <p:spPr>
          <a:xfrm>
            <a:off x="1495167" y="831763"/>
            <a:ext cx="2669309" cy="307777"/>
          </a:xfrm>
          <a:prstGeom prst="rect">
            <a:avLst/>
          </a:prstGeom>
          <a:noFill/>
        </p:spPr>
        <p:txBody>
          <a:bodyPr wrap="square" rtlCol="0">
            <a:spAutoFit/>
          </a:bodyPr>
          <a:lstStyle/>
          <a:p>
            <a:r>
              <a:rPr lang="en-US" sz="1400" dirty="0"/>
              <a:t>Figure 3-15</a:t>
            </a:r>
          </a:p>
        </p:txBody>
      </p:sp>
      <p:pic>
        <p:nvPicPr>
          <p:cNvPr id="5" name="Picture 4" descr="A photo shows two yellow switches on a teach pendant.">
            <a:extLst>
              <a:ext uri="{FF2B5EF4-FFF2-40B4-BE49-F238E27FC236}">
                <a16:creationId xmlns:a16="http://schemas.microsoft.com/office/drawing/2014/main" id="{E69A685C-9AC8-4043-BD65-B2701F5E91A5}"/>
              </a:ext>
            </a:extLst>
          </p:cNvPr>
          <p:cNvPicPr>
            <a:picLocks noChangeAspect="1"/>
          </p:cNvPicPr>
          <p:nvPr/>
        </p:nvPicPr>
        <p:blipFill rotWithShape="1">
          <a:blip r:embed="rId2">
            <a:extLst>
              <a:ext uri="{28A0092B-C50C-407E-A947-70E740481C1C}">
                <a14:useLocalDpi xmlns:a14="http://schemas.microsoft.com/office/drawing/2010/main" val="0"/>
              </a:ext>
            </a:extLst>
          </a:blip>
          <a:srcRect b="25478"/>
          <a:stretch/>
        </p:blipFill>
        <p:spPr>
          <a:xfrm>
            <a:off x="1495167" y="1139540"/>
            <a:ext cx="6175840" cy="3582161"/>
          </a:xfrm>
          <a:prstGeom prst="rect">
            <a:avLst/>
          </a:prstGeom>
        </p:spPr>
      </p:pic>
    </p:spTree>
    <p:extLst>
      <p:ext uri="{BB962C8B-B14F-4D97-AF65-F5344CB8AC3E}">
        <p14:creationId xmlns:p14="http://schemas.microsoft.com/office/powerpoint/2010/main" val="2667708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3486" y="1230082"/>
            <a:ext cx="2180514" cy="4893647"/>
          </a:xfrm>
          <a:prstGeom prst="rect">
            <a:avLst/>
          </a:prstGeom>
          <a:noFill/>
        </p:spPr>
        <p:txBody>
          <a:bodyPr wrap="square" rtlCol="0">
            <a:spAutoFit/>
          </a:bodyPr>
          <a:lstStyle/>
          <a:p>
            <a:r>
              <a:rPr lang="en-US" sz="2400" dirty="0"/>
              <a:t>Here are a couple more industrial teach pendants.</a:t>
            </a:r>
          </a:p>
          <a:p>
            <a:endParaRPr lang="en-US" sz="2400" dirty="0"/>
          </a:p>
          <a:p>
            <a:r>
              <a:rPr lang="en-US" sz="2400" dirty="0"/>
              <a:t>Some collaborative robots, like Baxter, use a tablet instead of a traditional style teach pendant. </a:t>
            </a:r>
          </a:p>
        </p:txBody>
      </p:sp>
      <p:sp>
        <p:nvSpPr>
          <p:cNvPr id="5" name="TextBox 4">
            <a:extLst>
              <a:ext uri="{FF2B5EF4-FFF2-40B4-BE49-F238E27FC236}">
                <a16:creationId xmlns:a16="http://schemas.microsoft.com/office/drawing/2014/main" id="{3D868CFB-E426-4E41-AAC2-2740A50CD310}"/>
              </a:ext>
            </a:extLst>
          </p:cNvPr>
          <p:cNvSpPr txBox="1"/>
          <p:nvPr/>
        </p:nvSpPr>
        <p:spPr>
          <a:xfrm>
            <a:off x="495994" y="797610"/>
            <a:ext cx="2669309" cy="307777"/>
          </a:xfrm>
          <a:prstGeom prst="rect">
            <a:avLst/>
          </a:prstGeom>
          <a:noFill/>
        </p:spPr>
        <p:txBody>
          <a:bodyPr wrap="square" rtlCol="0">
            <a:spAutoFit/>
          </a:bodyPr>
          <a:lstStyle/>
          <a:p>
            <a:r>
              <a:rPr lang="en-US" sz="1400" dirty="0"/>
              <a:t>Figure 3-17</a:t>
            </a:r>
          </a:p>
        </p:txBody>
      </p:sp>
      <p:sp>
        <p:nvSpPr>
          <p:cNvPr id="6" name="TextBox 5">
            <a:extLst>
              <a:ext uri="{FF2B5EF4-FFF2-40B4-BE49-F238E27FC236}">
                <a16:creationId xmlns:a16="http://schemas.microsoft.com/office/drawing/2014/main" id="{CBB90507-8C6F-46D2-80D8-1ED37E0C226C}"/>
              </a:ext>
            </a:extLst>
          </p:cNvPr>
          <p:cNvSpPr txBox="1"/>
          <p:nvPr/>
        </p:nvSpPr>
        <p:spPr>
          <a:xfrm>
            <a:off x="4102031" y="794792"/>
            <a:ext cx="2669309" cy="307777"/>
          </a:xfrm>
          <a:prstGeom prst="rect">
            <a:avLst/>
          </a:prstGeom>
          <a:noFill/>
        </p:spPr>
        <p:txBody>
          <a:bodyPr wrap="square" rtlCol="0">
            <a:spAutoFit/>
          </a:bodyPr>
          <a:lstStyle/>
          <a:p>
            <a:r>
              <a:rPr lang="en-US" sz="1400" dirty="0"/>
              <a:t>Figure 3-16</a:t>
            </a:r>
          </a:p>
        </p:txBody>
      </p:sp>
      <p:pic>
        <p:nvPicPr>
          <p:cNvPr id="4" name="Picture 3" descr="A photo shows the DX teach pendant.">
            <a:extLst>
              <a:ext uri="{FF2B5EF4-FFF2-40B4-BE49-F238E27FC236}">
                <a16:creationId xmlns:a16="http://schemas.microsoft.com/office/drawing/2014/main" id="{1292212B-93F7-4F88-8389-0AE7E56E4D62}"/>
              </a:ext>
            </a:extLst>
          </p:cNvPr>
          <p:cNvPicPr>
            <a:picLocks noChangeAspect="1"/>
          </p:cNvPicPr>
          <p:nvPr/>
        </p:nvPicPr>
        <p:blipFill rotWithShape="1">
          <a:blip r:embed="rId2">
            <a:extLst>
              <a:ext uri="{28A0092B-C50C-407E-A947-70E740481C1C}">
                <a14:useLocalDpi xmlns:a14="http://schemas.microsoft.com/office/drawing/2010/main" val="0"/>
              </a:ext>
            </a:extLst>
          </a:blip>
          <a:srcRect b="8341"/>
          <a:stretch/>
        </p:blipFill>
        <p:spPr>
          <a:xfrm>
            <a:off x="3842952" y="1073065"/>
            <a:ext cx="2928388" cy="5002770"/>
          </a:xfrm>
          <a:prstGeom prst="rect">
            <a:avLst/>
          </a:prstGeom>
        </p:spPr>
      </p:pic>
      <p:pic>
        <p:nvPicPr>
          <p:cNvPr id="8" name="Picture 7" descr="A photo shows a teach pendant for the FANUC system with a red E-stop at top right corner.">
            <a:extLst>
              <a:ext uri="{FF2B5EF4-FFF2-40B4-BE49-F238E27FC236}">
                <a16:creationId xmlns:a16="http://schemas.microsoft.com/office/drawing/2014/main" id="{F616C1E6-687B-4F85-A8D2-203F46B1C740}"/>
              </a:ext>
            </a:extLst>
          </p:cNvPr>
          <p:cNvPicPr>
            <a:picLocks noChangeAspect="1"/>
          </p:cNvPicPr>
          <p:nvPr/>
        </p:nvPicPr>
        <p:blipFill rotWithShape="1">
          <a:blip r:embed="rId3">
            <a:extLst>
              <a:ext uri="{28A0092B-C50C-407E-A947-70E740481C1C}">
                <a14:useLocalDpi xmlns:a14="http://schemas.microsoft.com/office/drawing/2010/main" val="0"/>
              </a:ext>
            </a:extLst>
          </a:blip>
          <a:srcRect b="9226"/>
          <a:stretch/>
        </p:blipFill>
        <p:spPr>
          <a:xfrm>
            <a:off x="298285" y="1230082"/>
            <a:ext cx="3358335" cy="5010080"/>
          </a:xfrm>
          <a:prstGeom prst="rect">
            <a:avLst/>
          </a:prstGeom>
        </p:spPr>
      </p:pic>
    </p:spTree>
    <p:extLst>
      <p:ext uri="{BB962C8B-B14F-4D97-AF65-F5344CB8AC3E}">
        <p14:creationId xmlns:p14="http://schemas.microsoft.com/office/powerpoint/2010/main" val="3150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Power </a:t>
            </a:r>
          </a:p>
        </p:txBody>
      </p:sp>
      <p:sp>
        <p:nvSpPr>
          <p:cNvPr id="3" name="Content Placeholder 2"/>
          <p:cNvSpPr>
            <a:spLocks noGrp="1"/>
          </p:cNvSpPr>
          <p:nvPr>
            <p:ph idx="1"/>
          </p:nvPr>
        </p:nvSpPr>
        <p:spPr/>
        <p:txBody>
          <a:bodyPr>
            <a:normAutofit fontScale="92500" lnSpcReduction="10000"/>
          </a:bodyPr>
          <a:lstStyle/>
          <a:p>
            <a:endParaRPr lang="en-US" b="1" dirty="0"/>
          </a:p>
          <a:p>
            <a:r>
              <a:rPr lang="en-US" b="1" dirty="0"/>
              <a:t>Electricity </a:t>
            </a:r>
            <a:r>
              <a:rPr lang="en-US" dirty="0"/>
              <a:t>- is the flow of electrons from a place of excess electrons to a place of electron deficit; we route these electrons through components to do work</a:t>
            </a:r>
          </a:p>
          <a:p>
            <a:endParaRPr lang="en-US" dirty="0"/>
          </a:p>
          <a:p>
            <a:r>
              <a:rPr lang="en-US" b="1" dirty="0"/>
              <a:t>Voltage </a:t>
            </a:r>
            <a:r>
              <a:rPr lang="en-US" dirty="0"/>
              <a:t>- a measurement of the potential difference or imbalance of electrons between two points and the force that will cause electrons to flow</a:t>
            </a:r>
          </a:p>
        </p:txBody>
      </p:sp>
    </p:spTree>
    <p:extLst>
      <p:ext uri="{BB962C8B-B14F-4D97-AF65-F5344CB8AC3E}">
        <p14:creationId xmlns:p14="http://schemas.microsoft.com/office/powerpoint/2010/main" val="2087405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705"/>
            <a:ext cx="8229600" cy="1143000"/>
          </a:xfrm>
        </p:spPr>
        <p:txBody>
          <a:bodyPr>
            <a:normAutofit fontScale="90000"/>
          </a:bodyPr>
          <a:lstStyle/>
          <a:p>
            <a:r>
              <a:rPr lang="en-US" dirty="0"/>
              <a:t>Manipulator, DOF, and Axis Numbering </a:t>
            </a:r>
          </a:p>
        </p:txBody>
      </p:sp>
      <p:sp>
        <p:nvSpPr>
          <p:cNvPr id="3" name="Content Placeholder 2"/>
          <p:cNvSpPr>
            <a:spLocks noGrp="1"/>
          </p:cNvSpPr>
          <p:nvPr>
            <p:ph idx="1"/>
          </p:nvPr>
        </p:nvSpPr>
        <p:spPr>
          <a:xfrm>
            <a:off x="557415" y="1170712"/>
            <a:ext cx="8229600" cy="4525963"/>
          </a:xfrm>
        </p:spPr>
        <p:txBody>
          <a:bodyPr/>
          <a:lstStyle/>
          <a:p>
            <a:r>
              <a:rPr lang="en-US" b="1" dirty="0"/>
              <a:t>Manipulators</a:t>
            </a:r>
            <a:r>
              <a:rPr lang="en-US" dirty="0"/>
              <a:t> come in all shapes and sizes and are what the robot uses to interact with and affect the world around it</a:t>
            </a:r>
          </a:p>
        </p:txBody>
      </p:sp>
      <p:sp>
        <p:nvSpPr>
          <p:cNvPr id="6" name="TextBox 5">
            <a:extLst>
              <a:ext uri="{FF2B5EF4-FFF2-40B4-BE49-F238E27FC236}">
                <a16:creationId xmlns:a16="http://schemas.microsoft.com/office/drawing/2014/main" id="{79F8020D-3218-4C9A-A1F8-C2D8424A187A}"/>
              </a:ext>
            </a:extLst>
          </p:cNvPr>
          <p:cNvSpPr txBox="1"/>
          <p:nvPr/>
        </p:nvSpPr>
        <p:spPr>
          <a:xfrm>
            <a:off x="252426" y="2717913"/>
            <a:ext cx="2669309" cy="307777"/>
          </a:xfrm>
          <a:prstGeom prst="rect">
            <a:avLst/>
          </a:prstGeom>
          <a:noFill/>
        </p:spPr>
        <p:txBody>
          <a:bodyPr wrap="square" rtlCol="0">
            <a:spAutoFit/>
          </a:bodyPr>
          <a:lstStyle/>
          <a:p>
            <a:r>
              <a:rPr lang="en-US" sz="1400" dirty="0"/>
              <a:t>Figure 3-19</a:t>
            </a:r>
          </a:p>
        </p:txBody>
      </p:sp>
      <p:sp>
        <p:nvSpPr>
          <p:cNvPr id="7" name="TextBox 6">
            <a:extLst>
              <a:ext uri="{FF2B5EF4-FFF2-40B4-BE49-F238E27FC236}">
                <a16:creationId xmlns:a16="http://schemas.microsoft.com/office/drawing/2014/main" id="{79C9F36C-5A7C-4406-896D-B8D04937C39C}"/>
              </a:ext>
            </a:extLst>
          </p:cNvPr>
          <p:cNvSpPr txBox="1"/>
          <p:nvPr/>
        </p:nvSpPr>
        <p:spPr>
          <a:xfrm>
            <a:off x="6117706" y="2345427"/>
            <a:ext cx="2669309" cy="307777"/>
          </a:xfrm>
          <a:prstGeom prst="rect">
            <a:avLst/>
          </a:prstGeom>
          <a:noFill/>
        </p:spPr>
        <p:txBody>
          <a:bodyPr wrap="square" rtlCol="0">
            <a:spAutoFit/>
          </a:bodyPr>
          <a:lstStyle/>
          <a:p>
            <a:r>
              <a:rPr lang="en-US" sz="1400" dirty="0"/>
              <a:t>Figure 3-18</a:t>
            </a:r>
          </a:p>
        </p:txBody>
      </p:sp>
      <p:pic>
        <p:nvPicPr>
          <p:cNvPr id="9" name="Picture 8" descr="A photo shows a single arm robot.">
            <a:extLst>
              <a:ext uri="{FF2B5EF4-FFF2-40B4-BE49-F238E27FC236}">
                <a16:creationId xmlns:a16="http://schemas.microsoft.com/office/drawing/2014/main" id="{26B7093A-5E9E-4D37-BB43-1C4DB3D09CF7}"/>
              </a:ext>
            </a:extLst>
          </p:cNvPr>
          <p:cNvPicPr>
            <a:picLocks noChangeAspect="1"/>
          </p:cNvPicPr>
          <p:nvPr/>
        </p:nvPicPr>
        <p:blipFill rotWithShape="1">
          <a:blip r:embed="rId2">
            <a:extLst>
              <a:ext uri="{28A0092B-C50C-407E-A947-70E740481C1C}">
                <a14:useLocalDpi xmlns:a14="http://schemas.microsoft.com/office/drawing/2010/main" val="0"/>
              </a:ext>
            </a:extLst>
          </a:blip>
          <a:srcRect b="5446"/>
          <a:stretch/>
        </p:blipFill>
        <p:spPr>
          <a:xfrm>
            <a:off x="6141321" y="2653204"/>
            <a:ext cx="2950683" cy="3859478"/>
          </a:xfrm>
          <a:prstGeom prst="rect">
            <a:avLst/>
          </a:prstGeom>
        </p:spPr>
      </p:pic>
      <p:pic>
        <p:nvPicPr>
          <p:cNvPr id="11" name="Picture 10" descr="A photo shows a welding robot on a gantry base.">
            <a:extLst>
              <a:ext uri="{FF2B5EF4-FFF2-40B4-BE49-F238E27FC236}">
                <a16:creationId xmlns:a16="http://schemas.microsoft.com/office/drawing/2014/main" id="{7DF51018-2C93-443C-8136-BE62B4046F49}"/>
              </a:ext>
            </a:extLst>
          </p:cNvPr>
          <p:cNvPicPr>
            <a:picLocks noChangeAspect="1"/>
          </p:cNvPicPr>
          <p:nvPr/>
        </p:nvPicPr>
        <p:blipFill rotWithShape="1">
          <a:blip r:embed="rId3">
            <a:extLst>
              <a:ext uri="{28A0092B-C50C-407E-A947-70E740481C1C}">
                <a14:useLocalDpi xmlns:a14="http://schemas.microsoft.com/office/drawing/2010/main" val="0"/>
              </a:ext>
            </a:extLst>
          </a:blip>
          <a:srcRect b="25239"/>
          <a:stretch/>
        </p:blipFill>
        <p:spPr>
          <a:xfrm>
            <a:off x="206663" y="3043924"/>
            <a:ext cx="5719017" cy="3220952"/>
          </a:xfrm>
          <a:prstGeom prst="rect">
            <a:avLst/>
          </a:prstGeom>
        </p:spPr>
      </p:pic>
    </p:spTree>
    <p:extLst>
      <p:ext uri="{BB962C8B-B14F-4D97-AF65-F5344CB8AC3E}">
        <p14:creationId xmlns:p14="http://schemas.microsoft.com/office/powerpoint/2010/main" val="3102833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 of Freedom (DOF)</a:t>
            </a:r>
          </a:p>
        </p:txBody>
      </p:sp>
      <p:sp>
        <p:nvSpPr>
          <p:cNvPr id="3" name="Content Placeholder 2"/>
          <p:cNvSpPr>
            <a:spLocks noGrp="1"/>
          </p:cNvSpPr>
          <p:nvPr>
            <p:ph idx="1"/>
          </p:nvPr>
        </p:nvSpPr>
        <p:spPr/>
        <p:txBody>
          <a:bodyPr>
            <a:normAutofit fontScale="92500" lnSpcReduction="20000"/>
          </a:bodyPr>
          <a:lstStyle/>
          <a:p>
            <a:r>
              <a:rPr lang="en-US" dirty="0"/>
              <a:t>Each axis of the manipulator adds one more way the robot can move or a </a:t>
            </a:r>
            <a:r>
              <a:rPr lang="en-US" b="1" dirty="0"/>
              <a:t>Degree of Freedom (DOF)</a:t>
            </a:r>
          </a:p>
          <a:p>
            <a:endParaRPr lang="en-US" b="1" dirty="0"/>
          </a:p>
          <a:p>
            <a:r>
              <a:rPr lang="en-US" dirty="0"/>
              <a:t>The more DOF of a manipulator has, the greater the flexibility of the system</a:t>
            </a:r>
          </a:p>
          <a:p>
            <a:pPr marL="0" indent="0">
              <a:buNone/>
            </a:pPr>
            <a:endParaRPr lang="en-US" dirty="0"/>
          </a:p>
          <a:p>
            <a:r>
              <a:rPr lang="en-US" dirty="0"/>
              <a:t>When it comes to labeling the axes of an arm style robot, we start counting at the base, where it mounts, and then continue to the end where the tooling attaches</a:t>
            </a:r>
          </a:p>
        </p:txBody>
      </p:sp>
    </p:spTree>
    <p:extLst>
      <p:ext uri="{BB962C8B-B14F-4D97-AF65-F5344CB8AC3E}">
        <p14:creationId xmlns:p14="http://schemas.microsoft.com/office/powerpoint/2010/main" val="2612497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64D5C9-78BD-4231-A5F4-F012E202AF84}"/>
              </a:ext>
            </a:extLst>
          </p:cNvPr>
          <p:cNvSpPr txBox="1"/>
          <p:nvPr/>
        </p:nvSpPr>
        <p:spPr>
          <a:xfrm>
            <a:off x="2405412" y="1118867"/>
            <a:ext cx="2669309" cy="307777"/>
          </a:xfrm>
          <a:prstGeom prst="rect">
            <a:avLst/>
          </a:prstGeom>
          <a:noFill/>
        </p:spPr>
        <p:txBody>
          <a:bodyPr wrap="square" rtlCol="0">
            <a:spAutoFit/>
          </a:bodyPr>
          <a:lstStyle/>
          <a:p>
            <a:r>
              <a:rPr lang="en-US" sz="1400" dirty="0"/>
              <a:t>Figure 3-20</a:t>
            </a:r>
          </a:p>
        </p:txBody>
      </p:sp>
      <p:pic>
        <p:nvPicPr>
          <p:cNvPr id="4" name="Picture 3" descr="A photo shows an arm style robot with all of its six axes labeled. ">
            <a:extLst>
              <a:ext uri="{FF2B5EF4-FFF2-40B4-BE49-F238E27FC236}">
                <a16:creationId xmlns:a16="http://schemas.microsoft.com/office/drawing/2014/main" id="{52EFA474-B4C9-428A-A707-DA32942FC818}"/>
              </a:ext>
            </a:extLst>
          </p:cNvPr>
          <p:cNvPicPr>
            <a:picLocks noChangeAspect="1"/>
          </p:cNvPicPr>
          <p:nvPr/>
        </p:nvPicPr>
        <p:blipFill rotWithShape="1">
          <a:blip r:embed="rId2">
            <a:extLst>
              <a:ext uri="{28A0092B-C50C-407E-A947-70E740481C1C}">
                <a14:useLocalDpi xmlns:a14="http://schemas.microsoft.com/office/drawing/2010/main" val="0"/>
              </a:ext>
            </a:extLst>
          </a:blip>
          <a:srcRect b="6480"/>
          <a:stretch/>
        </p:blipFill>
        <p:spPr>
          <a:xfrm>
            <a:off x="2405412" y="1426644"/>
            <a:ext cx="4571644" cy="5023583"/>
          </a:xfrm>
          <a:prstGeom prst="rect">
            <a:avLst/>
          </a:prstGeom>
        </p:spPr>
      </p:pic>
    </p:spTree>
    <p:extLst>
      <p:ext uri="{BB962C8B-B14F-4D97-AF65-F5344CB8AC3E}">
        <p14:creationId xmlns:p14="http://schemas.microsoft.com/office/powerpoint/2010/main" val="3806358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Axes</a:t>
            </a:r>
          </a:p>
        </p:txBody>
      </p:sp>
      <p:sp>
        <p:nvSpPr>
          <p:cNvPr id="3" name="Content Placeholder 2"/>
          <p:cNvSpPr>
            <a:spLocks noGrp="1"/>
          </p:cNvSpPr>
          <p:nvPr>
            <p:ph idx="1"/>
          </p:nvPr>
        </p:nvSpPr>
        <p:spPr/>
        <p:txBody>
          <a:bodyPr>
            <a:normAutofit fontScale="92500"/>
          </a:bodyPr>
          <a:lstStyle/>
          <a:p>
            <a:r>
              <a:rPr lang="en-US" dirty="0"/>
              <a:t>There are two main groupings of the axes we often refer to:</a:t>
            </a:r>
          </a:p>
          <a:p>
            <a:pPr lvl="1"/>
            <a:r>
              <a:rPr lang="en-US" b="1" dirty="0"/>
              <a:t>Major axes</a:t>
            </a:r>
            <a:r>
              <a:rPr lang="en-US" dirty="0"/>
              <a:t> - responsible for getting whatever tooling we are using into the general area it needs to be </a:t>
            </a:r>
          </a:p>
          <a:p>
            <a:pPr lvl="2"/>
            <a:r>
              <a:rPr lang="en-US" dirty="0"/>
              <a:t>Typically axes 1-3 on most robots</a:t>
            </a:r>
          </a:p>
          <a:p>
            <a:pPr lvl="2"/>
            <a:r>
              <a:rPr lang="en-US" dirty="0"/>
              <a:t>Equated to the motion of the human torso and shoulder</a:t>
            </a:r>
          </a:p>
          <a:p>
            <a:pPr lvl="1"/>
            <a:r>
              <a:rPr lang="en-US" b="1" dirty="0"/>
              <a:t>Minor axes</a:t>
            </a:r>
            <a:r>
              <a:rPr lang="en-US" dirty="0"/>
              <a:t> - responsible for the orientation and positioning of robot tooling</a:t>
            </a:r>
          </a:p>
          <a:p>
            <a:pPr lvl="2"/>
            <a:r>
              <a:rPr lang="en-US" dirty="0"/>
              <a:t>Typically axes 4-6 on most robots </a:t>
            </a:r>
          </a:p>
        </p:txBody>
      </p:sp>
    </p:spTree>
    <p:extLst>
      <p:ext uri="{BB962C8B-B14F-4D97-AF65-F5344CB8AC3E}">
        <p14:creationId xmlns:p14="http://schemas.microsoft.com/office/powerpoint/2010/main" val="628275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1067" y="1869880"/>
            <a:ext cx="3332933" cy="3046988"/>
          </a:xfrm>
          <a:prstGeom prst="rect">
            <a:avLst/>
          </a:prstGeom>
          <a:noFill/>
        </p:spPr>
        <p:txBody>
          <a:bodyPr wrap="square" rtlCol="0">
            <a:spAutoFit/>
          </a:bodyPr>
          <a:lstStyle/>
          <a:p>
            <a:r>
              <a:rPr lang="en-US" sz="3200" dirty="0"/>
              <a:t>Here you can see the major axes at work, getting the tooling near where the work will be done</a:t>
            </a:r>
          </a:p>
        </p:txBody>
      </p:sp>
      <p:sp>
        <p:nvSpPr>
          <p:cNvPr id="4" name="TextBox 3">
            <a:extLst>
              <a:ext uri="{FF2B5EF4-FFF2-40B4-BE49-F238E27FC236}">
                <a16:creationId xmlns:a16="http://schemas.microsoft.com/office/drawing/2014/main" id="{1E0734F3-D956-4E21-9DC3-B249C239BCEC}"/>
              </a:ext>
            </a:extLst>
          </p:cNvPr>
          <p:cNvSpPr txBox="1"/>
          <p:nvPr/>
        </p:nvSpPr>
        <p:spPr>
          <a:xfrm>
            <a:off x="729738" y="982717"/>
            <a:ext cx="2669309" cy="307777"/>
          </a:xfrm>
          <a:prstGeom prst="rect">
            <a:avLst/>
          </a:prstGeom>
          <a:noFill/>
        </p:spPr>
        <p:txBody>
          <a:bodyPr wrap="square" rtlCol="0">
            <a:spAutoFit/>
          </a:bodyPr>
          <a:lstStyle/>
          <a:p>
            <a:r>
              <a:rPr lang="en-US" sz="1400" dirty="0"/>
              <a:t>Figure 3-21</a:t>
            </a:r>
          </a:p>
        </p:txBody>
      </p:sp>
      <p:pic>
        <p:nvPicPr>
          <p:cNvPr id="5" name="Picture 4" descr="An illustration shows the movement of three major axes in a robot with two arms.">
            <a:extLst>
              <a:ext uri="{FF2B5EF4-FFF2-40B4-BE49-F238E27FC236}">
                <a16:creationId xmlns:a16="http://schemas.microsoft.com/office/drawing/2014/main" id="{292AC43C-18CC-4FAE-A640-FB3B8BE569A0}"/>
              </a:ext>
            </a:extLst>
          </p:cNvPr>
          <p:cNvPicPr>
            <a:picLocks noChangeAspect="1"/>
          </p:cNvPicPr>
          <p:nvPr/>
        </p:nvPicPr>
        <p:blipFill rotWithShape="1">
          <a:blip r:embed="rId2">
            <a:extLst>
              <a:ext uri="{28A0092B-C50C-407E-A947-70E740481C1C}">
                <a14:useLocalDpi xmlns:a14="http://schemas.microsoft.com/office/drawing/2010/main" val="0"/>
              </a:ext>
            </a:extLst>
          </a:blip>
          <a:srcRect b="6441"/>
          <a:stretch/>
        </p:blipFill>
        <p:spPr>
          <a:xfrm>
            <a:off x="729738" y="1281620"/>
            <a:ext cx="4776677" cy="4513699"/>
          </a:xfrm>
          <a:prstGeom prst="rect">
            <a:avLst/>
          </a:prstGeom>
        </p:spPr>
      </p:pic>
    </p:spTree>
    <p:extLst>
      <p:ext uri="{BB962C8B-B14F-4D97-AF65-F5344CB8AC3E}">
        <p14:creationId xmlns:p14="http://schemas.microsoft.com/office/powerpoint/2010/main" val="1200638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Axes cont.</a:t>
            </a:r>
          </a:p>
        </p:txBody>
      </p:sp>
      <p:sp>
        <p:nvSpPr>
          <p:cNvPr id="3" name="Content Placeholder 2"/>
          <p:cNvSpPr>
            <a:spLocks noGrp="1"/>
          </p:cNvSpPr>
          <p:nvPr>
            <p:ph idx="1"/>
          </p:nvPr>
        </p:nvSpPr>
        <p:spPr/>
        <p:txBody>
          <a:bodyPr>
            <a:normAutofit fontScale="85000" lnSpcReduction="20000"/>
          </a:bodyPr>
          <a:lstStyle/>
          <a:p>
            <a:r>
              <a:rPr lang="en-US" dirty="0"/>
              <a:t>We further break down the minor axes into:</a:t>
            </a:r>
          </a:p>
          <a:p>
            <a:pPr lvl="1"/>
            <a:r>
              <a:rPr lang="en-US" dirty="0"/>
              <a:t>Pitch, (axis 4), which is the up and down orientation of the wrist </a:t>
            </a:r>
          </a:p>
          <a:p>
            <a:pPr lvl="1"/>
            <a:r>
              <a:rPr lang="en-US" dirty="0"/>
              <a:t>Yaw, (axis 5), which is the side to side orientation of the wrist</a:t>
            </a:r>
          </a:p>
          <a:p>
            <a:pPr lvl="1"/>
            <a:r>
              <a:rPr lang="en-US" dirty="0"/>
              <a:t>Roll, (axis 6), which is the rotation of the wrist</a:t>
            </a:r>
          </a:p>
          <a:p>
            <a:pPr lvl="1"/>
            <a:r>
              <a:rPr lang="en-US" dirty="0"/>
              <a:t>These three are often equated to the motion of the human wrist </a:t>
            </a:r>
          </a:p>
          <a:p>
            <a:r>
              <a:rPr lang="en-US" b="1" dirty="0"/>
              <a:t>External axes </a:t>
            </a:r>
            <a:r>
              <a:rPr lang="en-US" dirty="0"/>
              <a:t>- axes of motion that often move parts, position tooling for quick changes, or in some other way help with the tasks of the robot</a:t>
            </a:r>
          </a:p>
          <a:p>
            <a:pPr lvl="1"/>
            <a:r>
              <a:rPr lang="en-US" dirty="0"/>
              <a:t>These are under the control of the robot, but are not part of the manipulator nor counted in the major or minor axes</a:t>
            </a:r>
          </a:p>
          <a:p>
            <a:pPr lvl="1"/>
            <a:endParaRPr lang="en-US" dirty="0"/>
          </a:p>
        </p:txBody>
      </p:sp>
    </p:spTree>
    <p:extLst>
      <p:ext uri="{BB962C8B-B14F-4D97-AF65-F5344CB8AC3E}">
        <p14:creationId xmlns:p14="http://schemas.microsoft.com/office/powerpoint/2010/main" val="2002236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F4A02-F6BC-49A6-BA53-6C2A8DB3E181}"/>
              </a:ext>
            </a:extLst>
          </p:cNvPr>
          <p:cNvSpPr>
            <a:spLocks noGrp="1"/>
          </p:cNvSpPr>
          <p:nvPr>
            <p:ph type="title"/>
          </p:nvPr>
        </p:nvSpPr>
        <p:spPr/>
        <p:txBody>
          <a:bodyPr/>
          <a:lstStyle/>
          <a:p>
            <a:r>
              <a:rPr lang="en-US" dirty="0"/>
              <a:t>Parallel-Style Robot Numbering</a:t>
            </a:r>
          </a:p>
        </p:txBody>
      </p:sp>
      <p:sp>
        <p:nvSpPr>
          <p:cNvPr id="3" name="Content Placeholder 2">
            <a:extLst>
              <a:ext uri="{FF2B5EF4-FFF2-40B4-BE49-F238E27FC236}">
                <a16:creationId xmlns:a16="http://schemas.microsoft.com/office/drawing/2014/main" id="{23A597F8-BD49-4947-BE85-E43D1902920A}"/>
              </a:ext>
            </a:extLst>
          </p:cNvPr>
          <p:cNvSpPr>
            <a:spLocks noGrp="1"/>
          </p:cNvSpPr>
          <p:nvPr>
            <p:ph idx="1"/>
          </p:nvPr>
        </p:nvSpPr>
        <p:spPr/>
        <p:txBody>
          <a:bodyPr>
            <a:normAutofit fontScale="92500" lnSpcReduction="10000"/>
          </a:bodyPr>
          <a:lstStyle/>
          <a:p>
            <a:r>
              <a:rPr lang="en-US" dirty="0"/>
              <a:t>Because of the circular nature of the base of these robots, the starting point is not nearly as universal as that found in the standard robot arm, so the first thing you need to do is identify axis 1</a:t>
            </a:r>
          </a:p>
          <a:p>
            <a:pPr lvl="1"/>
            <a:r>
              <a:rPr lang="en-US" dirty="0"/>
              <a:t>use the teach pendant to manually move the robot in joint mode; select axis 1; and see which set of linkages moves</a:t>
            </a:r>
          </a:p>
          <a:p>
            <a:r>
              <a:rPr lang="en-US" dirty="0"/>
              <a:t>Once you have identified axis 1, the industry standard seems to be to number the other axes, in order, in a counterclockwise direction</a:t>
            </a:r>
          </a:p>
        </p:txBody>
      </p:sp>
    </p:spTree>
    <p:extLst>
      <p:ext uri="{BB962C8B-B14F-4D97-AF65-F5344CB8AC3E}">
        <p14:creationId xmlns:p14="http://schemas.microsoft.com/office/powerpoint/2010/main" val="2398055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AB55B5-0975-4E93-A839-B761C738F7D5}"/>
              </a:ext>
            </a:extLst>
          </p:cNvPr>
          <p:cNvSpPr txBox="1"/>
          <p:nvPr/>
        </p:nvSpPr>
        <p:spPr>
          <a:xfrm>
            <a:off x="153058" y="1372034"/>
            <a:ext cx="2669309" cy="307777"/>
          </a:xfrm>
          <a:prstGeom prst="rect">
            <a:avLst/>
          </a:prstGeom>
          <a:noFill/>
        </p:spPr>
        <p:txBody>
          <a:bodyPr wrap="square" rtlCol="0">
            <a:spAutoFit/>
          </a:bodyPr>
          <a:lstStyle/>
          <a:p>
            <a:r>
              <a:rPr lang="en-US" sz="1400" dirty="0"/>
              <a:t>Figure 3-23</a:t>
            </a:r>
          </a:p>
        </p:txBody>
      </p:sp>
      <p:sp>
        <p:nvSpPr>
          <p:cNvPr id="5" name="TextBox 4">
            <a:extLst>
              <a:ext uri="{FF2B5EF4-FFF2-40B4-BE49-F238E27FC236}">
                <a16:creationId xmlns:a16="http://schemas.microsoft.com/office/drawing/2014/main" id="{9F11A8AF-59E5-4FFF-AAA0-997E5D477255}"/>
              </a:ext>
            </a:extLst>
          </p:cNvPr>
          <p:cNvSpPr txBox="1"/>
          <p:nvPr/>
        </p:nvSpPr>
        <p:spPr>
          <a:xfrm>
            <a:off x="4434238" y="1381994"/>
            <a:ext cx="2669309" cy="307777"/>
          </a:xfrm>
          <a:prstGeom prst="rect">
            <a:avLst/>
          </a:prstGeom>
          <a:noFill/>
        </p:spPr>
        <p:txBody>
          <a:bodyPr wrap="square" rtlCol="0">
            <a:spAutoFit/>
          </a:bodyPr>
          <a:lstStyle/>
          <a:p>
            <a:r>
              <a:rPr lang="en-US" sz="1400" dirty="0"/>
              <a:t>Figure 3-24</a:t>
            </a:r>
          </a:p>
        </p:txBody>
      </p:sp>
      <p:pic>
        <p:nvPicPr>
          <p:cNvPr id="7" name="Picture 6" descr="A photo shows a robot without the top cover; the minor and major axes are labeled as follows: Axis 1 at the top, Axis 2 at the left, Axis 3 at the right. Axis 4, 5, and 6 are labeled at the center on the gears with the rods sticking up.">
            <a:extLst>
              <a:ext uri="{FF2B5EF4-FFF2-40B4-BE49-F238E27FC236}">
                <a16:creationId xmlns:a16="http://schemas.microsoft.com/office/drawing/2014/main" id="{299267CD-C10D-4C22-A323-8DD60FF4D56A}"/>
              </a:ext>
            </a:extLst>
          </p:cNvPr>
          <p:cNvPicPr>
            <a:picLocks noChangeAspect="1"/>
          </p:cNvPicPr>
          <p:nvPr/>
        </p:nvPicPr>
        <p:blipFill rotWithShape="1">
          <a:blip r:embed="rId2">
            <a:extLst>
              <a:ext uri="{28A0092B-C50C-407E-A947-70E740481C1C}">
                <a14:useLocalDpi xmlns:a14="http://schemas.microsoft.com/office/drawing/2010/main" val="0"/>
              </a:ext>
            </a:extLst>
          </a:blip>
          <a:srcRect b="21564"/>
          <a:stretch/>
        </p:blipFill>
        <p:spPr>
          <a:xfrm>
            <a:off x="153058" y="1671375"/>
            <a:ext cx="4333300" cy="3988020"/>
          </a:xfrm>
          <a:prstGeom prst="rect">
            <a:avLst/>
          </a:prstGeom>
        </p:spPr>
      </p:pic>
      <p:pic>
        <p:nvPicPr>
          <p:cNvPr id="9" name="Picture 8" descr="A photo shows Axis 4, 5, and 6 labeled with forward arrows at three different joints of axes.">
            <a:extLst>
              <a:ext uri="{FF2B5EF4-FFF2-40B4-BE49-F238E27FC236}">
                <a16:creationId xmlns:a16="http://schemas.microsoft.com/office/drawing/2014/main" id="{4FD50C9A-DED8-4411-992C-CAD5EE725B16}"/>
              </a:ext>
            </a:extLst>
          </p:cNvPr>
          <p:cNvPicPr>
            <a:picLocks noChangeAspect="1"/>
          </p:cNvPicPr>
          <p:nvPr/>
        </p:nvPicPr>
        <p:blipFill rotWithShape="1">
          <a:blip r:embed="rId3">
            <a:extLst>
              <a:ext uri="{28A0092B-C50C-407E-A947-70E740481C1C}">
                <a14:useLocalDpi xmlns:a14="http://schemas.microsoft.com/office/drawing/2010/main" val="0"/>
              </a:ext>
            </a:extLst>
          </a:blip>
          <a:srcRect b="15989"/>
          <a:stretch/>
        </p:blipFill>
        <p:spPr>
          <a:xfrm>
            <a:off x="4434238" y="1671374"/>
            <a:ext cx="4700033" cy="3988021"/>
          </a:xfrm>
          <a:prstGeom prst="rect">
            <a:avLst/>
          </a:prstGeom>
        </p:spPr>
      </p:pic>
    </p:spTree>
    <p:extLst>
      <p:ext uri="{BB962C8B-B14F-4D97-AF65-F5344CB8AC3E}">
        <p14:creationId xmlns:p14="http://schemas.microsoft.com/office/powerpoint/2010/main" val="3749022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Types </a:t>
            </a:r>
          </a:p>
        </p:txBody>
      </p:sp>
      <p:sp>
        <p:nvSpPr>
          <p:cNvPr id="3" name="Content Placeholder 2"/>
          <p:cNvSpPr>
            <a:spLocks noGrp="1"/>
          </p:cNvSpPr>
          <p:nvPr>
            <p:ph idx="1"/>
          </p:nvPr>
        </p:nvSpPr>
        <p:spPr/>
        <p:txBody>
          <a:bodyPr>
            <a:normAutofit lnSpcReduction="10000"/>
          </a:bodyPr>
          <a:lstStyle/>
          <a:p>
            <a:endParaRPr lang="en-US" dirty="0"/>
          </a:p>
          <a:p>
            <a:r>
              <a:rPr lang="en-US" dirty="0"/>
              <a:t>The base is where the robot is mounted and there are several options here as well</a:t>
            </a:r>
          </a:p>
          <a:p>
            <a:endParaRPr lang="en-US" dirty="0"/>
          </a:p>
          <a:p>
            <a:r>
              <a:rPr lang="en-US" dirty="0"/>
              <a:t>For many of the systems used in industry, </a:t>
            </a:r>
            <a:r>
              <a:rPr lang="en-US" b="1" dirty="0"/>
              <a:t>solid-mount bases</a:t>
            </a:r>
            <a:r>
              <a:rPr lang="en-US" dirty="0"/>
              <a:t> are the preferred way to go</a:t>
            </a:r>
          </a:p>
          <a:p>
            <a:pPr lvl="1"/>
            <a:r>
              <a:rPr lang="en-US" dirty="0"/>
              <a:t>These involve mounting the robot firmly to the floor or other structures using bolts and fastening systems   </a:t>
            </a:r>
          </a:p>
          <a:p>
            <a:endParaRPr lang="en-US" dirty="0"/>
          </a:p>
        </p:txBody>
      </p:sp>
    </p:spTree>
    <p:extLst>
      <p:ext uri="{BB962C8B-B14F-4D97-AF65-F5344CB8AC3E}">
        <p14:creationId xmlns:p14="http://schemas.microsoft.com/office/powerpoint/2010/main" val="2956857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4683" y="5540379"/>
            <a:ext cx="6866906" cy="461665"/>
          </a:xfrm>
          <a:prstGeom prst="rect">
            <a:avLst/>
          </a:prstGeom>
          <a:noFill/>
        </p:spPr>
        <p:txBody>
          <a:bodyPr wrap="square" rtlCol="0">
            <a:spAutoFit/>
          </a:bodyPr>
          <a:lstStyle/>
          <a:p>
            <a:r>
              <a:rPr lang="en-US" sz="2400" dirty="0"/>
              <a:t>Here are a couple examples of solid-mounted robots </a:t>
            </a:r>
          </a:p>
        </p:txBody>
      </p:sp>
      <p:sp>
        <p:nvSpPr>
          <p:cNvPr id="4" name="TextBox 3">
            <a:extLst>
              <a:ext uri="{FF2B5EF4-FFF2-40B4-BE49-F238E27FC236}">
                <a16:creationId xmlns:a16="http://schemas.microsoft.com/office/drawing/2014/main" id="{BA27561A-6333-4490-BDE0-5539776415D8}"/>
              </a:ext>
            </a:extLst>
          </p:cNvPr>
          <p:cNvSpPr txBox="1"/>
          <p:nvPr/>
        </p:nvSpPr>
        <p:spPr>
          <a:xfrm>
            <a:off x="1793226" y="954584"/>
            <a:ext cx="2669309" cy="307777"/>
          </a:xfrm>
          <a:prstGeom prst="rect">
            <a:avLst/>
          </a:prstGeom>
          <a:noFill/>
        </p:spPr>
        <p:txBody>
          <a:bodyPr wrap="square" rtlCol="0">
            <a:spAutoFit/>
          </a:bodyPr>
          <a:lstStyle/>
          <a:p>
            <a:r>
              <a:rPr lang="en-US" sz="1400" dirty="0"/>
              <a:t>Figure 3-25</a:t>
            </a:r>
          </a:p>
        </p:txBody>
      </p:sp>
      <p:pic>
        <p:nvPicPr>
          <p:cNvPr id="5" name="Picture 4" descr="A photo shows two robots mounted on solid bases.">
            <a:extLst>
              <a:ext uri="{FF2B5EF4-FFF2-40B4-BE49-F238E27FC236}">
                <a16:creationId xmlns:a16="http://schemas.microsoft.com/office/drawing/2014/main" id="{33BC7D27-C46C-4C74-804B-76ECF322707C}"/>
              </a:ext>
            </a:extLst>
          </p:cNvPr>
          <p:cNvPicPr>
            <a:picLocks noChangeAspect="1"/>
          </p:cNvPicPr>
          <p:nvPr/>
        </p:nvPicPr>
        <p:blipFill rotWithShape="1">
          <a:blip r:embed="rId2">
            <a:extLst>
              <a:ext uri="{28A0092B-C50C-407E-A947-70E740481C1C}">
                <a14:useLocalDpi xmlns:a14="http://schemas.microsoft.com/office/drawing/2010/main" val="0"/>
              </a:ext>
            </a:extLst>
          </a:blip>
          <a:srcRect b="17971"/>
          <a:stretch/>
        </p:blipFill>
        <p:spPr>
          <a:xfrm>
            <a:off x="1577736" y="1232760"/>
            <a:ext cx="6219274" cy="4191855"/>
          </a:xfrm>
          <a:prstGeom prst="rect">
            <a:avLst/>
          </a:prstGeom>
        </p:spPr>
      </p:pic>
    </p:spTree>
    <p:extLst>
      <p:ext uri="{BB962C8B-B14F-4D97-AF65-F5344CB8AC3E}">
        <p14:creationId xmlns:p14="http://schemas.microsoft.com/office/powerpoint/2010/main" val="2910620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Power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endParaRPr lang="en-US" b="1" dirty="0"/>
              </a:p>
              <a:p>
                <a:r>
                  <a:rPr lang="en-US" b="1" dirty="0"/>
                  <a:t>Amperes </a:t>
                </a:r>
                <a:r>
                  <a:rPr lang="en-US" dirty="0"/>
                  <a:t>or </a:t>
                </a:r>
                <a:r>
                  <a:rPr lang="en-US" b="1" dirty="0"/>
                  <a:t>amps </a:t>
                </a:r>
                <a:r>
                  <a:rPr lang="en-US" dirty="0"/>
                  <a:t>- one amp is equal to 6.25 x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18</m:t>
                        </m:r>
                      </m:sup>
                    </m:sSup>
                  </m:oMath>
                </a14:m>
                <a:r>
                  <a:rPr lang="en-US" dirty="0"/>
                  <a:t> electrons passing a point in one second, and this flow does the work in the circuit</a:t>
                </a:r>
              </a:p>
              <a:p>
                <a:endParaRPr lang="en-US" dirty="0"/>
              </a:p>
              <a:p>
                <a:r>
                  <a:rPr lang="en-US" b="1" dirty="0"/>
                  <a:t>Resistance </a:t>
                </a:r>
                <a:r>
                  <a:rPr lang="en-US" dirty="0"/>
                  <a:t>- the opposition to the flow of electrons in the circuit and the reason why electrical systems generate heat during normal operation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r="-1630" b="-270"/>
                </a:stretch>
              </a:blipFill>
            </p:spPr>
            <p:txBody>
              <a:bodyPr/>
              <a:lstStyle/>
              <a:p>
                <a:r>
                  <a:rPr lang="en-US">
                    <a:noFill/>
                  </a:rPr>
                  <a:t> </a:t>
                </a:r>
              </a:p>
            </p:txBody>
          </p:sp>
        </mc:Fallback>
      </mc:AlternateContent>
    </p:spTree>
    <p:extLst>
      <p:ext uri="{BB962C8B-B14F-4D97-AF65-F5344CB8AC3E}">
        <p14:creationId xmlns:p14="http://schemas.microsoft.com/office/powerpoint/2010/main" val="1892392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Types cont.</a:t>
            </a:r>
          </a:p>
        </p:txBody>
      </p:sp>
      <p:sp>
        <p:nvSpPr>
          <p:cNvPr id="3" name="Content Placeholder 2"/>
          <p:cNvSpPr>
            <a:spLocks noGrp="1"/>
          </p:cNvSpPr>
          <p:nvPr>
            <p:ph idx="1"/>
          </p:nvPr>
        </p:nvSpPr>
        <p:spPr/>
        <p:txBody>
          <a:bodyPr>
            <a:normAutofit fontScale="92500" lnSpcReduction="10000"/>
          </a:bodyPr>
          <a:lstStyle/>
          <a:p>
            <a:r>
              <a:rPr lang="en-US" sz="2800" dirty="0"/>
              <a:t>Here are a few key points to remember with the solid mount base:</a:t>
            </a:r>
          </a:p>
          <a:p>
            <a:pPr lvl="1"/>
            <a:r>
              <a:rPr lang="en-US" sz="2400" dirty="0"/>
              <a:t>Make sure whatever holds the robot in place is robust enough to bear the forces and weight of the system. Bolts, nuts, mounting plates, and so on all have limits regarding the amount of force they can withstand.</a:t>
            </a:r>
            <a:endParaRPr lang="en-US" sz="2000" dirty="0"/>
          </a:p>
          <a:p>
            <a:pPr lvl="1"/>
            <a:r>
              <a:rPr lang="en-US" sz="2400" dirty="0"/>
              <a:t>Make sure what you mount the robot on/to can handle the weight of the system </a:t>
            </a:r>
            <a:r>
              <a:rPr lang="en-US" sz="2400" i="1" dirty="0"/>
              <a:t>and</a:t>
            </a:r>
            <a:r>
              <a:rPr lang="en-US" sz="2400" dirty="0"/>
              <a:t> whatever load it will be maneuvering.</a:t>
            </a:r>
            <a:endParaRPr lang="en-US" sz="2000" dirty="0"/>
          </a:p>
          <a:p>
            <a:pPr lvl="1"/>
            <a:r>
              <a:rPr lang="en-US" sz="2400" dirty="0"/>
              <a:t>Check the security/tightness of any mounting hardware periodically, paying special attention to any noted wear.</a:t>
            </a:r>
            <a:endParaRPr lang="en-US" sz="2000" dirty="0"/>
          </a:p>
          <a:p>
            <a:pPr lvl="1"/>
            <a:r>
              <a:rPr lang="en-US" sz="2400" dirty="0"/>
              <a:t>Crashes are conditions in which the robot endures unexpected forces, so check the base when you are inspecting the system (especially for wall or overhead </a:t>
            </a:r>
            <a:endParaRPr lang="en-US" sz="3600" dirty="0"/>
          </a:p>
        </p:txBody>
      </p:sp>
    </p:spTree>
    <p:extLst>
      <p:ext uri="{BB962C8B-B14F-4D97-AF65-F5344CB8AC3E}">
        <p14:creationId xmlns:p14="http://schemas.microsoft.com/office/powerpoint/2010/main" val="3380411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Bases </a:t>
            </a:r>
          </a:p>
        </p:txBody>
      </p:sp>
      <p:sp>
        <p:nvSpPr>
          <p:cNvPr id="3" name="Content Placeholder 2"/>
          <p:cNvSpPr>
            <a:spLocks noGrp="1"/>
          </p:cNvSpPr>
          <p:nvPr>
            <p:ph idx="1"/>
          </p:nvPr>
        </p:nvSpPr>
        <p:spPr/>
        <p:txBody>
          <a:bodyPr>
            <a:normAutofit fontScale="92500" lnSpcReduction="20000"/>
          </a:bodyPr>
          <a:lstStyle/>
          <a:p>
            <a:r>
              <a:rPr lang="en-US" b="1" dirty="0"/>
              <a:t>Mobile bases</a:t>
            </a:r>
            <a:r>
              <a:rPr lang="en-US" dirty="0"/>
              <a:t> - systems used to move the manipulator to various location so that it can perform its functions</a:t>
            </a:r>
          </a:p>
          <a:p>
            <a:endParaRPr lang="en-US" dirty="0"/>
          </a:p>
          <a:p>
            <a:r>
              <a:rPr lang="en-US" dirty="0"/>
              <a:t>We often refer to a linear base with a finite reach as a </a:t>
            </a:r>
            <a:r>
              <a:rPr lang="en-US" b="1" dirty="0"/>
              <a:t>gantry base</a:t>
            </a:r>
          </a:p>
          <a:p>
            <a:pPr marL="0" indent="0">
              <a:buNone/>
            </a:pPr>
            <a:endParaRPr lang="en-US" b="1" dirty="0"/>
          </a:p>
          <a:p>
            <a:r>
              <a:rPr lang="en-US" dirty="0"/>
              <a:t>Another common mobile base is the </a:t>
            </a:r>
            <a:r>
              <a:rPr lang="en-US" b="1" dirty="0"/>
              <a:t>wheeled base</a:t>
            </a:r>
          </a:p>
          <a:p>
            <a:pPr lvl="1"/>
            <a:r>
              <a:rPr lang="en-US" dirty="0"/>
              <a:t>These systems give the robot the ability to cover large areas and even traverse difficult terrains</a:t>
            </a:r>
          </a:p>
        </p:txBody>
      </p:sp>
    </p:spTree>
    <p:extLst>
      <p:ext uri="{BB962C8B-B14F-4D97-AF65-F5344CB8AC3E}">
        <p14:creationId xmlns:p14="http://schemas.microsoft.com/office/powerpoint/2010/main" val="3092409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1081" y="1976758"/>
            <a:ext cx="2902919" cy="3046988"/>
          </a:xfrm>
          <a:prstGeom prst="rect">
            <a:avLst/>
          </a:prstGeom>
          <a:noFill/>
        </p:spPr>
        <p:txBody>
          <a:bodyPr wrap="square" rtlCol="0">
            <a:spAutoFit/>
          </a:bodyPr>
          <a:lstStyle/>
          <a:p>
            <a:r>
              <a:rPr lang="en-US" sz="3200" dirty="0"/>
              <a:t>The robot mounted to the white, overhead system is a gantry based robot </a:t>
            </a:r>
          </a:p>
        </p:txBody>
      </p:sp>
      <p:sp>
        <p:nvSpPr>
          <p:cNvPr id="4" name="TextBox 3">
            <a:extLst>
              <a:ext uri="{FF2B5EF4-FFF2-40B4-BE49-F238E27FC236}">
                <a16:creationId xmlns:a16="http://schemas.microsoft.com/office/drawing/2014/main" id="{B9F6458F-7CB1-4616-8CCB-9DB23819D51D}"/>
              </a:ext>
            </a:extLst>
          </p:cNvPr>
          <p:cNvSpPr txBox="1"/>
          <p:nvPr/>
        </p:nvSpPr>
        <p:spPr>
          <a:xfrm>
            <a:off x="543697" y="1242872"/>
            <a:ext cx="2669309" cy="307777"/>
          </a:xfrm>
          <a:prstGeom prst="rect">
            <a:avLst/>
          </a:prstGeom>
          <a:noFill/>
        </p:spPr>
        <p:txBody>
          <a:bodyPr wrap="square" rtlCol="0">
            <a:spAutoFit/>
          </a:bodyPr>
          <a:lstStyle/>
          <a:p>
            <a:r>
              <a:rPr lang="en-US" sz="1400" dirty="0"/>
              <a:t>Figure 3-26</a:t>
            </a:r>
          </a:p>
        </p:txBody>
      </p:sp>
      <p:pic>
        <p:nvPicPr>
          <p:cNvPr id="5" name="Picture 4" descr="A photo shows a gantry based robot and another robot working together.">
            <a:extLst>
              <a:ext uri="{FF2B5EF4-FFF2-40B4-BE49-F238E27FC236}">
                <a16:creationId xmlns:a16="http://schemas.microsoft.com/office/drawing/2014/main" id="{94C0FDD8-EA71-41AF-B7D2-56C92A138FA9}"/>
              </a:ext>
            </a:extLst>
          </p:cNvPr>
          <p:cNvPicPr>
            <a:picLocks noChangeAspect="1"/>
          </p:cNvPicPr>
          <p:nvPr/>
        </p:nvPicPr>
        <p:blipFill rotWithShape="1">
          <a:blip r:embed="rId2">
            <a:extLst>
              <a:ext uri="{28A0092B-C50C-407E-A947-70E740481C1C}">
                <a14:useLocalDpi xmlns:a14="http://schemas.microsoft.com/office/drawing/2010/main" val="0"/>
              </a:ext>
            </a:extLst>
          </a:blip>
          <a:srcRect b="11159"/>
          <a:stretch/>
        </p:blipFill>
        <p:spPr>
          <a:xfrm>
            <a:off x="543697" y="1550649"/>
            <a:ext cx="5561459" cy="4496168"/>
          </a:xfrm>
          <a:prstGeom prst="rect">
            <a:avLst/>
          </a:prstGeom>
        </p:spPr>
      </p:pic>
    </p:spTree>
    <p:extLst>
      <p:ext uri="{BB962C8B-B14F-4D97-AF65-F5344CB8AC3E}">
        <p14:creationId xmlns:p14="http://schemas.microsoft.com/office/powerpoint/2010/main" val="467573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p>
        </p:txBody>
      </p:sp>
      <p:sp>
        <p:nvSpPr>
          <p:cNvPr id="3" name="Content Placeholder 2"/>
          <p:cNvSpPr>
            <a:spLocks noGrp="1"/>
          </p:cNvSpPr>
          <p:nvPr>
            <p:ph idx="1"/>
          </p:nvPr>
        </p:nvSpPr>
        <p:spPr/>
        <p:txBody>
          <a:bodyPr>
            <a:normAutofit fontScale="77500" lnSpcReduction="20000"/>
          </a:bodyPr>
          <a:lstStyle/>
          <a:p>
            <a:pPr lvl="0"/>
            <a:r>
              <a:rPr lang="en-US" b="1" dirty="0"/>
              <a:t>Power supply. </a:t>
            </a:r>
            <a:r>
              <a:rPr lang="en-US" dirty="0"/>
              <a:t>This section focused on the common forces used to run robots and provided information about how each of these power sources works.</a:t>
            </a:r>
          </a:p>
          <a:p>
            <a:pPr lvl="0"/>
            <a:r>
              <a:rPr lang="en-US" b="1" dirty="0"/>
              <a:t>Controller/logic function.</a:t>
            </a:r>
            <a:r>
              <a:rPr lang="en-US" dirty="0"/>
              <a:t> We learned about the brain of the robot and its importance.</a:t>
            </a:r>
          </a:p>
          <a:p>
            <a:pPr lvl="0"/>
            <a:r>
              <a:rPr lang="en-US" b="1" dirty="0"/>
              <a:t>Teach pendant/interface.</a:t>
            </a:r>
            <a:r>
              <a:rPr lang="en-US" dirty="0"/>
              <a:t> This section explored how we communicate with the robot, direct its actions, or make changes to its operation.</a:t>
            </a:r>
          </a:p>
          <a:p>
            <a:pPr lvl="0"/>
            <a:r>
              <a:rPr lang="en-US" b="1" dirty="0"/>
              <a:t>Manipulator, degrees of freedom, and axis numbering.</a:t>
            </a:r>
            <a:r>
              <a:rPr lang="en-US" dirty="0"/>
              <a:t> We learned how to number axes, how we move the robot around, and what degrees of freedom are.</a:t>
            </a:r>
          </a:p>
          <a:p>
            <a:pPr lvl="0"/>
            <a:r>
              <a:rPr lang="en-US" b="1" dirty="0"/>
              <a:t>Base types.</a:t>
            </a:r>
            <a:r>
              <a:rPr lang="en-US" dirty="0"/>
              <a:t> We saw to mount the robot and the benefits of each base type.</a:t>
            </a:r>
          </a:p>
        </p:txBody>
      </p:sp>
    </p:spTree>
    <p:extLst>
      <p:ext uri="{BB962C8B-B14F-4D97-AF65-F5344CB8AC3E}">
        <p14:creationId xmlns:p14="http://schemas.microsoft.com/office/powerpoint/2010/main" val="308587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AC/DC</a:t>
            </a:r>
          </a:p>
        </p:txBody>
      </p:sp>
      <p:sp>
        <p:nvSpPr>
          <p:cNvPr id="3" name="Content Placeholder 2"/>
          <p:cNvSpPr>
            <a:spLocks noGrp="1"/>
          </p:cNvSpPr>
          <p:nvPr>
            <p:ph idx="1"/>
          </p:nvPr>
        </p:nvSpPr>
        <p:spPr/>
        <p:txBody>
          <a:bodyPr>
            <a:normAutofit lnSpcReduction="10000"/>
          </a:bodyPr>
          <a:lstStyle/>
          <a:p>
            <a:r>
              <a:rPr lang="en-US" b="1" dirty="0"/>
              <a:t>Direct Current (DC)</a:t>
            </a:r>
            <a:r>
              <a:rPr lang="en-US" dirty="0"/>
              <a:t> - Electrons flow in one direction</a:t>
            </a:r>
          </a:p>
          <a:p>
            <a:pPr lvl="1"/>
            <a:r>
              <a:rPr lang="en-US" dirty="0"/>
              <a:t>This is the voltage we get from batteries, solar panels, thermocouples, and similar sources</a:t>
            </a:r>
          </a:p>
          <a:p>
            <a:endParaRPr lang="en-US" b="1" dirty="0"/>
          </a:p>
          <a:p>
            <a:r>
              <a:rPr lang="en-US" b="1" dirty="0"/>
              <a:t>Alternating Current (AC) </a:t>
            </a:r>
            <a:r>
              <a:rPr lang="en-US" dirty="0"/>
              <a:t>– Electrons flow back and forth in the circuit </a:t>
            </a:r>
          </a:p>
          <a:p>
            <a:pPr lvl="1"/>
            <a:r>
              <a:rPr lang="en-US" dirty="0"/>
              <a:t>This is the electricity in your home, business, industry, and other generated sources</a:t>
            </a:r>
          </a:p>
          <a:p>
            <a:endParaRPr lang="en-US" dirty="0"/>
          </a:p>
        </p:txBody>
      </p:sp>
    </p:spTree>
    <p:extLst>
      <p:ext uri="{BB962C8B-B14F-4D97-AF65-F5344CB8AC3E}">
        <p14:creationId xmlns:p14="http://schemas.microsoft.com/office/powerpoint/2010/main" val="2127273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 </a:t>
            </a:r>
          </a:p>
        </p:txBody>
      </p:sp>
      <p:sp>
        <p:nvSpPr>
          <p:cNvPr id="3" name="Content Placeholder 2"/>
          <p:cNvSpPr>
            <a:spLocks noGrp="1"/>
          </p:cNvSpPr>
          <p:nvPr>
            <p:ph idx="1"/>
          </p:nvPr>
        </p:nvSpPr>
        <p:spPr/>
        <p:txBody>
          <a:bodyPr>
            <a:normAutofit fontScale="85000" lnSpcReduction="20000"/>
          </a:bodyPr>
          <a:lstStyle/>
          <a:p>
            <a:r>
              <a:rPr lang="en-US" dirty="0"/>
              <a:t>DC systems have a set </a:t>
            </a:r>
            <a:r>
              <a:rPr lang="en-US" b="1" dirty="0"/>
              <a:t>polarity </a:t>
            </a:r>
            <a:r>
              <a:rPr lang="en-US" dirty="0"/>
              <a:t>or positive and negative orientation because electrons flow in one direction only</a:t>
            </a:r>
          </a:p>
          <a:p>
            <a:pPr lvl="1"/>
            <a:r>
              <a:rPr lang="en-US" dirty="0"/>
              <a:t>Reversing the polarity of many DC components will result in improper operation and/or damage to the component </a:t>
            </a:r>
          </a:p>
          <a:p>
            <a:r>
              <a:rPr lang="en-US" dirty="0"/>
              <a:t>The positive side of each component in a circuit hooks to the negative side of the component that precedes it and ultimately back to the positive side of the power supply</a:t>
            </a:r>
          </a:p>
          <a:p>
            <a:pPr lvl="1"/>
            <a:r>
              <a:rPr lang="en-US" dirty="0"/>
              <a:t>The reverse is true of the negative side, it connects the previous positive terminal and ultimately the negative side of the power supply</a:t>
            </a:r>
          </a:p>
        </p:txBody>
      </p:sp>
    </p:spTree>
    <p:extLst>
      <p:ext uri="{BB962C8B-B14F-4D97-AF65-F5344CB8AC3E}">
        <p14:creationId xmlns:p14="http://schemas.microsoft.com/office/powerpoint/2010/main" val="64585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1435" y="1972340"/>
            <a:ext cx="2375210" cy="3785652"/>
          </a:xfrm>
          <a:prstGeom prst="rect">
            <a:avLst/>
          </a:prstGeom>
          <a:noFill/>
        </p:spPr>
        <p:txBody>
          <a:bodyPr wrap="square" rtlCol="0">
            <a:spAutoFit/>
          </a:bodyPr>
          <a:lstStyle/>
          <a:p>
            <a:r>
              <a:rPr lang="en-US" sz="2400" dirty="0"/>
              <a:t>Notice how the side that traces back to the positive terminal of the battery is labeled with a +. This is to indicate the polarity of the circuit components </a:t>
            </a:r>
          </a:p>
        </p:txBody>
      </p:sp>
      <p:sp>
        <p:nvSpPr>
          <p:cNvPr id="4" name="TextBox 3">
            <a:extLst>
              <a:ext uri="{FF2B5EF4-FFF2-40B4-BE49-F238E27FC236}">
                <a16:creationId xmlns:a16="http://schemas.microsoft.com/office/drawing/2014/main" id="{B463B44F-6956-44D3-BC83-CCFDE197C0CC}"/>
              </a:ext>
            </a:extLst>
          </p:cNvPr>
          <p:cNvSpPr txBox="1"/>
          <p:nvPr/>
        </p:nvSpPr>
        <p:spPr>
          <a:xfrm>
            <a:off x="638670" y="1664563"/>
            <a:ext cx="2669309" cy="307777"/>
          </a:xfrm>
          <a:prstGeom prst="rect">
            <a:avLst/>
          </a:prstGeom>
          <a:noFill/>
        </p:spPr>
        <p:txBody>
          <a:bodyPr wrap="square" rtlCol="0">
            <a:spAutoFit/>
          </a:bodyPr>
          <a:lstStyle/>
          <a:p>
            <a:r>
              <a:rPr lang="en-US" sz="1400" dirty="0"/>
              <a:t>Figure 3-1</a:t>
            </a:r>
          </a:p>
        </p:txBody>
      </p:sp>
      <p:pic>
        <p:nvPicPr>
          <p:cNvPr id="5" name="Picture 4" descr="An illustration shows a circuit diagram. The positive terminal of the battery is connected to the positive terminal of two resistors: one in series; one in parallel. The negative terminal of the parallel resistor is connected to the positive terminal of a LED; the negative terminal of the series resistor is connected to the positive terminal of a capacitor and the negative terminal of the capacitor is connected to the positive terminal of the motor. A closed loop is formed with the negative terminal of the battery by the negative terminals of the motor and LED.">
            <a:extLst>
              <a:ext uri="{FF2B5EF4-FFF2-40B4-BE49-F238E27FC236}">
                <a16:creationId xmlns:a16="http://schemas.microsoft.com/office/drawing/2014/main" id="{14CED301-4402-4936-9D4E-468B78D78DE8}"/>
              </a:ext>
            </a:extLst>
          </p:cNvPr>
          <p:cNvPicPr>
            <a:picLocks noChangeAspect="1"/>
          </p:cNvPicPr>
          <p:nvPr/>
        </p:nvPicPr>
        <p:blipFill rotWithShape="1">
          <a:blip r:embed="rId2">
            <a:extLst>
              <a:ext uri="{28A0092B-C50C-407E-A947-70E740481C1C}">
                <a14:useLocalDpi xmlns:a14="http://schemas.microsoft.com/office/drawing/2010/main" val="0"/>
              </a:ext>
            </a:extLst>
          </a:blip>
          <a:srcRect b="14066"/>
          <a:stretch/>
        </p:blipFill>
        <p:spPr>
          <a:xfrm>
            <a:off x="496731" y="1972340"/>
            <a:ext cx="5622496" cy="3019790"/>
          </a:xfrm>
          <a:prstGeom prst="rect">
            <a:avLst/>
          </a:prstGeom>
        </p:spPr>
      </p:pic>
    </p:spTree>
    <p:extLst>
      <p:ext uri="{BB962C8B-B14F-4D97-AF65-F5344CB8AC3E}">
        <p14:creationId xmlns:p14="http://schemas.microsoft.com/office/powerpoint/2010/main" val="385578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 cont.</a:t>
            </a:r>
          </a:p>
        </p:txBody>
      </p:sp>
      <p:sp>
        <p:nvSpPr>
          <p:cNvPr id="3" name="Content Placeholder 2"/>
          <p:cNvSpPr>
            <a:spLocks noGrp="1"/>
          </p:cNvSpPr>
          <p:nvPr>
            <p:ph idx="1"/>
          </p:nvPr>
        </p:nvSpPr>
        <p:spPr/>
        <p:txBody>
          <a:bodyPr/>
          <a:lstStyle/>
          <a:p>
            <a:r>
              <a:rPr lang="en-US" b="1" dirty="0"/>
              <a:t>Amp-hours (Ah) </a:t>
            </a:r>
            <a:r>
              <a:rPr lang="en-US" dirty="0"/>
              <a:t>– a measure of how many amps a power source can deliver over time</a:t>
            </a:r>
          </a:p>
          <a:p>
            <a:pPr lvl="1"/>
            <a:r>
              <a:rPr lang="en-US" dirty="0"/>
              <a:t>For example, a 10 amp-hour battery could deliver 1 amp for 10 hours, or 2 amps for 5 hours</a:t>
            </a:r>
          </a:p>
          <a:p>
            <a:r>
              <a:rPr lang="en-US" dirty="0"/>
              <a:t>To increase the Ah of a system, we hook the power sources in parallel</a:t>
            </a:r>
          </a:p>
          <a:p>
            <a:pPr lvl="1"/>
            <a:r>
              <a:rPr lang="en-US" dirty="0"/>
              <a:t>When connected this way, we add the Ah of the sources together to find the new total Ah</a:t>
            </a:r>
          </a:p>
        </p:txBody>
      </p:sp>
    </p:spTree>
    <p:extLst>
      <p:ext uri="{BB962C8B-B14F-4D97-AF65-F5344CB8AC3E}">
        <p14:creationId xmlns:p14="http://schemas.microsoft.com/office/powerpoint/2010/main" val="3090877492"/>
      </p:ext>
    </p:extLst>
  </p:cSld>
  <p:clrMapOvr>
    <a:masterClrMapping/>
  </p:clrMapOvr>
</p:sld>
</file>

<file path=ppt/theme/theme1.xml><?xml version="1.0" encoding="utf-8"?>
<a:theme xmlns:a="http://schemas.openxmlformats.org/drawingml/2006/main" name="Industrial Robotics boo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dustrial Robotics book Theme" id="{78B055A6-DDDF-499D-A419-EAC5393EF474}" vid="{A8158AE0-4890-4874-909B-9067C3D7807F}"/>
    </a:ext>
  </a:extLst>
</a:theme>
</file>

<file path=docProps/app.xml><?xml version="1.0" encoding="utf-8"?>
<Properties xmlns="http://schemas.openxmlformats.org/officeDocument/2006/extended-properties" xmlns:vt="http://schemas.openxmlformats.org/officeDocument/2006/docPropsVTypes">
  <Template>Industrial Robotics book Theme</Template>
  <TotalTime>381</TotalTime>
  <Words>2884</Words>
  <Application>Microsoft Office PowerPoint</Application>
  <PresentationFormat>On-screen Show (4:3)</PresentationFormat>
  <Paragraphs>245</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Cambria Math</vt:lpstr>
      <vt:lpstr>Industrial Robotics book Theme</vt:lpstr>
      <vt:lpstr>Components of the Robot</vt:lpstr>
      <vt:lpstr>Overview </vt:lpstr>
      <vt:lpstr>Power Supply </vt:lpstr>
      <vt:lpstr>Electric Power </vt:lpstr>
      <vt:lpstr>Electric Power cont.</vt:lpstr>
      <vt:lpstr>AC/DC</vt:lpstr>
      <vt:lpstr>DC </vt:lpstr>
      <vt:lpstr>PowerPoint Presentation</vt:lpstr>
      <vt:lpstr>DC cont.</vt:lpstr>
      <vt:lpstr>PowerPoint Presentation</vt:lpstr>
      <vt:lpstr>DC cont.</vt:lpstr>
      <vt:lpstr>PowerPoint Presentation</vt:lpstr>
      <vt:lpstr>PowerPoint Presentation</vt:lpstr>
      <vt:lpstr>AC</vt:lpstr>
      <vt:lpstr>PowerPoint Presentation</vt:lpstr>
      <vt:lpstr>AC cont.</vt:lpstr>
      <vt:lpstr>Single-phase vs Three-phase</vt:lpstr>
      <vt:lpstr>PowerPoint Presentation</vt:lpstr>
      <vt:lpstr>Hydraulic Power </vt:lpstr>
      <vt:lpstr>PowerPoint Presentation</vt:lpstr>
      <vt:lpstr>Hydraulic Power cont.</vt:lpstr>
      <vt:lpstr>Hydraulic Power cont.</vt:lpstr>
      <vt:lpstr>Pneumatic Power </vt:lpstr>
      <vt:lpstr>PowerPoint Presentation</vt:lpstr>
      <vt:lpstr>Pneumatic Power cont.</vt:lpstr>
      <vt:lpstr>Which One to Use?</vt:lpstr>
      <vt:lpstr>PowerPoint Presentation</vt:lpstr>
      <vt:lpstr>Controller/Logic Function</vt:lpstr>
      <vt:lpstr>PowerPoint Presentation</vt:lpstr>
      <vt:lpstr>Controller/Logic Function cont.</vt:lpstr>
      <vt:lpstr>Controller Levels</vt:lpstr>
      <vt:lpstr>Controller Levels cont.</vt:lpstr>
      <vt:lpstr>Controller/Logic Function cont.</vt:lpstr>
      <vt:lpstr>PowerPoint Presentation</vt:lpstr>
      <vt:lpstr>Teach Pendant/Interface</vt:lpstr>
      <vt:lpstr>PowerPoint Presentation</vt:lpstr>
      <vt:lpstr>Teach Pendant/Interface cont.</vt:lpstr>
      <vt:lpstr>PowerPoint Presentation</vt:lpstr>
      <vt:lpstr>PowerPoint Presentation</vt:lpstr>
      <vt:lpstr>Manipulator, DOF, and Axis Numbering </vt:lpstr>
      <vt:lpstr>Degree of Freedom (DOF)</vt:lpstr>
      <vt:lpstr>PowerPoint Presentation</vt:lpstr>
      <vt:lpstr>Axes</vt:lpstr>
      <vt:lpstr>PowerPoint Presentation</vt:lpstr>
      <vt:lpstr>Axes cont.</vt:lpstr>
      <vt:lpstr>Parallel-Style Robot Numbering</vt:lpstr>
      <vt:lpstr>PowerPoint Presentation</vt:lpstr>
      <vt:lpstr>Base Types </vt:lpstr>
      <vt:lpstr>PowerPoint Presentation</vt:lpstr>
      <vt:lpstr>Base Types cont.</vt:lpstr>
      <vt:lpstr>Mobile Bases </vt:lpstr>
      <vt:lpstr>PowerPoint Presentation</vt:lpstr>
      <vt:lpstr>Review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Components of the Robot</dc:title>
  <dc:creator>Keith Dinwiddie</dc:creator>
  <cp:lastModifiedBy>CL User</cp:lastModifiedBy>
  <cp:revision>30</cp:revision>
  <dcterms:created xsi:type="dcterms:W3CDTF">2018-01-03T18:56:59Z</dcterms:created>
  <dcterms:modified xsi:type="dcterms:W3CDTF">2018-03-08T20:25:23Z</dcterms:modified>
</cp:coreProperties>
</file>