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16"/>
  </p:notesMasterIdLst>
  <p:sldIdLst>
    <p:sldId id="256" r:id="rId2"/>
    <p:sldId id="267" r:id="rId3"/>
    <p:sldId id="268" r:id="rId4"/>
    <p:sldId id="257" r:id="rId5"/>
    <p:sldId id="269" r:id="rId6"/>
    <p:sldId id="270" r:id="rId7"/>
    <p:sldId id="277" r:id="rId8"/>
    <p:sldId id="261" r:id="rId9"/>
    <p:sldId id="272" r:id="rId10"/>
    <p:sldId id="274" r:id="rId11"/>
    <p:sldId id="275" r:id="rId12"/>
    <p:sldId id="276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17" autoAdjust="0"/>
  </p:normalViewPr>
  <p:slideViewPr>
    <p:cSldViewPr>
      <p:cViewPr varScale="1">
        <p:scale>
          <a:sx n="130" d="100"/>
          <a:sy n="130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BB7ECB-BED9-4B4E-BD9D-163C040D3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C73E6-8D73-9A42-8D9C-4948C28EF41B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511300" y="701675"/>
            <a:ext cx="7945438" cy="59594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4088" y="1082675"/>
            <a:ext cx="1984375" cy="745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1ED71-0E95-2F40-8A14-42C9E5A1BEFF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Process Coach Training</a:t>
            </a:r>
          </a:p>
        </p:txBody>
      </p:sp>
      <p:sp>
        <p:nvSpPr>
          <p:cNvPr id="10342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Instructor Notes</a:t>
            </a:r>
          </a:p>
        </p:txBody>
      </p:sp>
      <p:sp>
        <p:nvSpPr>
          <p:cNvPr id="10342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Corporate Training &amp; Development</a:t>
            </a:r>
          </a:p>
          <a:p>
            <a:pPr eaLnBrk="0" hangingPunct="0"/>
            <a:r>
              <a:rPr lang="en-US" sz="1200" baseline="30000"/>
              <a:t>Contact:  Dianne Douville – (978) 750-2534</a:t>
            </a:r>
          </a:p>
        </p:txBody>
      </p:sp>
      <p:sp>
        <p:nvSpPr>
          <p:cNvPr id="1034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Module 8-</a:t>
            </a:r>
            <a:fld id="{B26782C7-AEB3-6F47-82ED-BCEB07B458DB}" type="slidenum">
              <a:rPr lang="en-US" sz="1200" baseline="30000"/>
              <a:pPr algn="r" eaLnBrk="0" hangingPunct="0"/>
              <a:t>9</a:t>
            </a:fld>
            <a:endParaRPr lang="en-US" sz="1200" baseline="30000"/>
          </a:p>
          <a:p>
            <a:pPr algn="r" eaLnBrk="0" hangingPunct="0"/>
            <a:r>
              <a:rPr lang="en-US" sz="1200" baseline="30000"/>
              <a:t>December 2005 – Rev. 1</a:t>
            </a:r>
          </a:p>
        </p:txBody>
      </p:sp>
      <p:sp>
        <p:nvSpPr>
          <p:cNvPr id="1034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940" tIns="44970" rIns="89940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80523-75D9-3C43-8546-56EB2F27DC9B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Process Coach Training</a:t>
            </a:r>
          </a:p>
        </p:txBody>
      </p:sp>
      <p:sp>
        <p:nvSpPr>
          <p:cNvPr id="10752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Instructor Notes</a:t>
            </a:r>
          </a:p>
        </p:txBody>
      </p:sp>
      <p:sp>
        <p:nvSpPr>
          <p:cNvPr id="107524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Corporate Training &amp; Development</a:t>
            </a:r>
          </a:p>
          <a:p>
            <a:pPr eaLnBrk="0" hangingPunct="0"/>
            <a:r>
              <a:rPr lang="en-US" sz="1200" baseline="30000"/>
              <a:t>Contact:  Dianne Douville – (978) 750-2534</a:t>
            </a:r>
          </a:p>
        </p:txBody>
      </p:sp>
      <p:sp>
        <p:nvSpPr>
          <p:cNvPr id="1075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Module 8-</a:t>
            </a:r>
            <a:fld id="{C32E78C6-C3BD-8743-9F8E-0A297A3A6C6E}" type="slidenum">
              <a:rPr lang="en-US" sz="1200" baseline="30000"/>
              <a:pPr algn="r" eaLnBrk="0" hangingPunct="0"/>
              <a:t>10</a:t>
            </a:fld>
            <a:endParaRPr lang="en-US" sz="1200" baseline="30000"/>
          </a:p>
          <a:p>
            <a:pPr algn="r" eaLnBrk="0" hangingPunct="0"/>
            <a:r>
              <a:rPr lang="en-US" sz="1200" baseline="30000"/>
              <a:t>December 2005 – Rev. 1</a:t>
            </a:r>
          </a:p>
        </p:txBody>
      </p:sp>
      <p:sp>
        <p:nvSpPr>
          <p:cNvPr id="1075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89940" tIns="44970" rIns="89940" bIns="44970"/>
          <a:lstStyle/>
          <a:p>
            <a:r>
              <a:rPr lang="en-US"/>
              <a:t>Backgroupd is shortened to the Problem, Target condition/Goal Statement is abbreviated to goal </a:t>
            </a:r>
          </a:p>
          <a:p>
            <a:r>
              <a:rPr lang="en-US"/>
              <a:t>Step 1 is analagous to the problem statement</a:t>
            </a:r>
          </a:p>
          <a:p>
            <a:r>
              <a:rPr lang="en-US"/>
              <a:t>Step 2 is Root cause analyses</a:t>
            </a:r>
          </a:p>
          <a:p>
            <a:r>
              <a:rPr lang="en-US"/>
              <a:t>Step 3 is the Implementation plan</a:t>
            </a:r>
          </a:p>
          <a:p>
            <a:r>
              <a:rPr lang="en-US"/>
              <a:t>Step 4 is the Follow up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EF5A02-D383-CC41-A859-B87B916240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80F9-78AB-764F-8250-B6A5D4E23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D695-3775-9847-BE47-67B68F3E2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8FE0E-97F5-604C-8DA9-3D7A5AF61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F1FE-3816-384E-ABDC-15AA291F1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F4912-2EB3-F94C-88B5-64485F972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553B-F066-1F4D-89CA-DAA5B4208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42A1-8C87-4942-BFF5-26EA49F95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61AC7-2F36-BA43-858F-AE66E3540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3D8DE-6410-E544-A6F9-15D96B71C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906D-7DAF-7343-9CD8-78E694816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January 24, 2014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A63E4A6-3656-D446-A995-6077956CBB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tt_athr_dp_sr_1/181-7146041-7219267?_encoding=UTF8&amp;field-author=Durward%20K.%20Sobek%20II.&amp;search-alias=books&amp;sort=relevancerank" TargetMode="External"/><Relationship Id="rId4" Type="http://schemas.openxmlformats.org/officeDocument/2006/relationships/hyperlink" Target="http://www.amazon.com/Art-Smalley/e/B003AUTKXU/ref=ntt_athr_dp_pel_pop_2/181-7146041-7219267" TargetMode="External"/><Relationship Id="rId5" Type="http://schemas.openxmlformats.org/officeDocument/2006/relationships/hyperlink" Target="http://www.amazon.com/-/e/B003AUTKXU/ref=ntt_athr_dp_sr_pop_2/181-7146041-7219267?_encoding=UTF8&amp;field-author=Art%20Smalley&amp;search-alias=books&amp;sort=relevancerank" TargetMode="External"/><Relationship Id="rId6" Type="http://schemas.openxmlformats.org/officeDocument/2006/relationships/hyperlink" Target="http://authorcentral.amazon.com/gp/landing/ref=ntt_atc_dp_pel_2" TargetMode="External"/><Relationship Id="rId7" Type="http://schemas.openxmlformats.org/officeDocument/2006/relationships/hyperlink" Target="http://www.amazon.com/Understanding-A3-Thinking-Component-Management/product-reviews/1563273608/ref=dp_top_cm_cr_acr_txt/181-7146041-7219267?ie=UTF8&amp;showViewpoints=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Lean A3</a:t>
            </a:r>
          </a:p>
        </p:txBody>
      </p:sp>
      <p:pic>
        <p:nvPicPr>
          <p:cNvPr id="2052" name="Picture 4" descr="LeanLogo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3049588"/>
            <a:ext cx="4035425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0388"/>
            <a:ext cx="6550025" cy="685800"/>
          </a:xfrm>
          <a:solidFill>
            <a:srgbClr val="003366"/>
          </a:solidFill>
        </p:spPr>
        <p:txBody>
          <a:bodyPr anchor="t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Problem-Solving Story</a:t>
            </a:r>
          </a:p>
        </p:txBody>
      </p:sp>
      <p:pic>
        <p:nvPicPr>
          <p:cNvPr id="106499" name="Picture 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00175"/>
            <a:ext cx="9153526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solving story - manufacturing</a:t>
            </a:r>
          </a:p>
        </p:txBody>
      </p:sp>
      <p:pic>
        <p:nvPicPr>
          <p:cNvPr id="108550" name="Picture 5" descr="P101002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719263"/>
            <a:ext cx="3308350" cy="4411662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51" name="Picture 1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6325" y="1719263"/>
            <a:ext cx="3562350" cy="4411662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solving story - manufacturing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3113" y="1766888"/>
            <a:ext cx="5057775" cy="4314825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reading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Understanding A3 Thinking: A Critical Component of Toyota's PDCA Management System (2008), </a:t>
            </a:r>
          </a:p>
          <a:p>
            <a:pPr>
              <a:buFont typeface="Wingdings" charset="0"/>
              <a:buNone/>
            </a:pPr>
            <a:r>
              <a:rPr lang="en-US" b="1"/>
              <a:t>   Durward K. Sobek II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324213" y="41362313"/>
            <a:ext cx="5870575" cy="1566862"/>
          </a:xfrm>
          <a:prstGeom prst="rect">
            <a:avLst/>
          </a:prstGeom>
          <a:solidFill>
            <a:srgbClr val="DFF0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b="1">
                <a:solidFill>
                  <a:srgbClr val="666666"/>
                </a:solidFill>
                <a:cs typeface="Arial" charset="0"/>
              </a:rPr>
              <a:t>Understanding A3 Thinking: A Critical Component of Toyota's PDCA Management System </a:t>
            </a:r>
            <a:r>
              <a:rPr lang="en-US" sz="1200" b="1">
                <a:solidFill>
                  <a:srgbClr val="666666"/>
                </a:solidFill>
                <a:cs typeface="Arial" charset="0"/>
              </a:rPr>
              <a:t>[Hardcover]</a:t>
            </a:r>
            <a:r>
              <a:rPr lang="en-US" sz="2700" b="1">
                <a:solidFill>
                  <a:srgbClr val="E47911"/>
                </a:solidFill>
                <a:cs typeface="Arial" charset="0"/>
              </a:rPr>
              <a:t> </a:t>
            </a:r>
          </a:p>
          <a:p>
            <a:pPr eaLnBrk="0" hangingPunct="0"/>
            <a:r>
              <a:rPr lang="en-US" sz="900">
                <a:solidFill>
                  <a:srgbClr val="666666"/>
                </a:solidFill>
                <a:cs typeface="Arial" charset="0"/>
                <a:hlinkClick r:id="rId3"/>
              </a:rPr>
              <a:t>Durward K. Sobek II.</a:t>
            </a:r>
            <a:r>
              <a:rPr lang="en-US" sz="900">
                <a:solidFill>
                  <a:srgbClr val="666666"/>
                </a:solidFill>
                <a:cs typeface="Arial" charset="0"/>
              </a:rPr>
              <a:t> (Author),  </a:t>
            </a:r>
            <a:endParaRPr lang="en-US" sz="800">
              <a:solidFill>
                <a:srgbClr val="666666"/>
              </a:solidFill>
              <a:cs typeface="Arial" charset="0"/>
            </a:endParaRPr>
          </a:p>
          <a:p>
            <a:pPr eaLnBrk="0" hangingPunct="0"/>
            <a:r>
              <a:rPr lang="en-US" sz="1200">
                <a:solidFill>
                  <a:srgbClr val="DD7926"/>
                </a:solidFill>
                <a:latin typeface="Verdana" charset="0"/>
                <a:cs typeface="Arial" charset="0"/>
              </a:rPr>
              <a:t>Art Smalley</a:t>
            </a:r>
            <a:r>
              <a:rPr lang="en-US" sz="800">
                <a:solidFill>
                  <a:srgbClr val="666666"/>
                </a:solidFill>
                <a:cs typeface="Arial" charset="0"/>
              </a:rPr>
              <a:t> </a:t>
            </a:r>
            <a:r>
              <a:rPr lang="en-US" sz="900">
                <a:solidFill>
                  <a:srgbClr val="666666"/>
                </a:solidFill>
                <a:cs typeface="Arial" charset="0"/>
              </a:rPr>
              <a:t>(Author)</a:t>
            </a:r>
            <a:r>
              <a:rPr lang="en-US" sz="800">
                <a:solidFill>
                  <a:srgbClr val="666666"/>
                </a:solidFill>
                <a:cs typeface="Arial" charset="0"/>
              </a:rPr>
              <a:t> </a:t>
            </a:r>
          </a:p>
          <a:p>
            <a:pPr eaLnBrk="0" hangingPunct="0"/>
            <a:r>
              <a:rPr lang="en-US" sz="1200">
                <a:solidFill>
                  <a:srgbClr val="DD7926"/>
                </a:solidFill>
                <a:latin typeface="Verdana" charset="0"/>
                <a:cs typeface="Arial" charset="0"/>
              </a:rPr>
              <a:t>›</a:t>
            </a:r>
            <a:r>
              <a:rPr lang="en-US" sz="800">
                <a:solidFill>
                  <a:srgbClr val="666666"/>
                </a:solidFill>
                <a:cs typeface="Arial" charset="0"/>
              </a:rPr>
              <a:t> </a:t>
            </a:r>
            <a:r>
              <a:rPr lang="en-US" sz="800">
                <a:solidFill>
                  <a:srgbClr val="666666"/>
                </a:solidFill>
                <a:cs typeface="Arial" charset="0"/>
                <a:hlinkClick r:id="rId4"/>
              </a:rPr>
              <a:t>Visit Amazon's Art Smalley Page</a:t>
            </a:r>
            <a:endParaRPr lang="en-US" sz="800">
              <a:solidFill>
                <a:srgbClr val="666666"/>
              </a:solidFill>
              <a:cs typeface="Arial" charset="0"/>
            </a:endParaRPr>
          </a:p>
          <a:p>
            <a:pPr eaLnBrk="0" hangingPunct="0"/>
            <a:r>
              <a:rPr lang="en-US" sz="900">
                <a:solidFill>
                  <a:srgbClr val="666666"/>
                </a:solidFill>
                <a:cs typeface="Arial" charset="0"/>
              </a:rPr>
              <a:t>Find all the books, read about the author, and more.</a:t>
            </a:r>
            <a:endParaRPr lang="en-US" sz="800">
              <a:solidFill>
                <a:srgbClr val="666666"/>
              </a:solidFill>
              <a:cs typeface="Arial" charset="0"/>
            </a:endParaRPr>
          </a:p>
          <a:p>
            <a:pPr eaLnBrk="0" hangingPunct="0"/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</a:rPr>
              <a:t>See </a:t>
            </a:r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  <a:hlinkClick r:id="rId5"/>
              </a:rPr>
              <a:t>search results</a:t>
            </a:r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</a:rPr>
              <a:t> for this author </a:t>
            </a:r>
            <a:endParaRPr lang="en-US" sz="800">
              <a:solidFill>
                <a:srgbClr val="666666"/>
              </a:solidFill>
              <a:cs typeface="Arial" charset="0"/>
            </a:endParaRPr>
          </a:p>
          <a:p>
            <a:pPr eaLnBrk="0" hangingPunct="0"/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</a:rPr>
              <a:t>Are you an author? </a:t>
            </a:r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  <a:hlinkClick r:id="rId6"/>
              </a:rPr>
              <a:t>Learn about Author Central</a:t>
            </a:r>
            <a:r>
              <a:rPr lang="en-US" sz="800">
                <a:solidFill>
                  <a:srgbClr val="666666"/>
                </a:solidFill>
                <a:latin typeface="Verdana" charset="0"/>
                <a:cs typeface="Arial" charset="0"/>
              </a:rPr>
              <a:t> </a:t>
            </a:r>
            <a:endParaRPr lang="en-US" sz="800">
              <a:solidFill>
                <a:srgbClr val="666666"/>
              </a:solidFill>
              <a:cs typeface="Arial" charset="0"/>
            </a:endParaRPr>
          </a:p>
          <a:p>
            <a:pPr eaLnBrk="0" hangingPunct="0"/>
            <a:r>
              <a:rPr lang="en-US" sz="900">
                <a:solidFill>
                  <a:srgbClr val="666666"/>
                </a:solidFill>
                <a:cs typeface="Arial" charset="0"/>
              </a:rPr>
              <a:t>(Author)</a:t>
            </a:r>
            <a:r>
              <a:rPr lang="en-US" sz="900">
                <a:solidFill>
                  <a:srgbClr val="000000"/>
                </a:solidFill>
                <a:latin typeface="Verdana" charset="0"/>
              </a:rPr>
              <a:t> </a:t>
            </a:r>
            <a:endParaRPr lang="en-US" sz="800">
              <a:solidFill>
                <a:srgbClr val="000000"/>
              </a:solidFill>
              <a:latin typeface="Verdana" charset="0"/>
            </a:endParaRPr>
          </a:p>
          <a:p>
            <a:pPr eaLnBrk="0" hangingPunct="0"/>
            <a:r>
              <a:rPr lang="en-US" sz="900">
                <a:solidFill>
                  <a:srgbClr val="666666"/>
                </a:solidFill>
                <a:cs typeface="Arial" charset="0"/>
              </a:rPr>
              <a:t> (</a:t>
            </a:r>
            <a:r>
              <a:rPr lang="en-US" sz="900">
                <a:solidFill>
                  <a:srgbClr val="666666"/>
                </a:solidFill>
                <a:cs typeface="Arial" charset="0"/>
                <a:hlinkClick r:id="rId7"/>
              </a:rPr>
              <a:t>27 customer reviews</a:t>
            </a:r>
            <a:r>
              <a:rPr lang="en-US" sz="900">
                <a:solidFill>
                  <a:srgbClr val="666666"/>
                </a:solidFill>
                <a:cs typeface="Arial" charset="0"/>
              </a:rPr>
              <a:t>)</a:t>
            </a:r>
            <a:r>
              <a:rPr lang="en-US" sz="800">
                <a:solidFill>
                  <a:srgbClr val="000000"/>
                </a:solidFill>
                <a:latin typeface="Verdana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b="1" i="1"/>
              <a:t>A3s are deceptively simple. </a:t>
            </a:r>
            <a:endParaRPr lang="en-US" sz="2700"/>
          </a:p>
          <a:p>
            <a:pPr>
              <a:lnSpc>
                <a:spcPct val="90000"/>
              </a:lnSpc>
            </a:pPr>
            <a:r>
              <a:rPr lang="en-US" sz="2700" b="1" i="1"/>
              <a:t>A3 reports — and more importantly the underlying thinking —embody a critical core strength of a lean company. </a:t>
            </a:r>
          </a:p>
          <a:p>
            <a:pPr>
              <a:lnSpc>
                <a:spcPct val="90000"/>
              </a:lnSpc>
            </a:pPr>
            <a:r>
              <a:rPr lang="en-US" sz="2700" b="1" i="1"/>
              <a:t>A3s serve as mechanisms for managers to mentor others in root-cause analysis and scientific thinking, while also aligning the interests of individuals and departments throughout the organization by encouraging productive dialogue and helping people learn from one another.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A3 Method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A3 refers to a European paper size that is roughly equivalent to an American 11-inch by 17-inch tabloid-sized paper. The A3 format is used by Toyota as the template for three different types of reports:</a:t>
            </a:r>
          </a:p>
          <a:p>
            <a:pPr lvl="1"/>
            <a:r>
              <a:rPr lang="en-US"/>
              <a:t>Proposals </a:t>
            </a:r>
          </a:p>
          <a:p>
            <a:pPr lvl="1"/>
            <a:r>
              <a:rPr lang="en-US"/>
              <a:t>Status reports   </a:t>
            </a:r>
          </a:p>
          <a:p>
            <a:pPr lvl="1"/>
            <a:r>
              <a:rPr lang="en-US"/>
              <a:t>Problem solving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and Why A3?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Anytime you wish to clearly tell a story, especially when you wish to simplify or clarify a complicated issue</a:t>
            </a:r>
          </a:p>
          <a:p>
            <a:pPr>
              <a:lnSpc>
                <a:spcPct val="90000"/>
              </a:lnSpc>
            </a:pPr>
            <a:r>
              <a:rPr lang="en-US" sz="2600"/>
              <a:t>Can be used as a jumping off point for Kaizen</a:t>
            </a:r>
          </a:p>
          <a:p>
            <a:pPr>
              <a:lnSpc>
                <a:spcPct val="90000"/>
              </a:lnSpc>
            </a:pPr>
            <a:r>
              <a:rPr lang="en-US" sz="2600"/>
              <a:t>Provides a clear and concise method of reporting information</a:t>
            </a:r>
          </a:p>
          <a:p>
            <a:pPr>
              <a:lnSpc>
                <a:spcPct val="90000"/>
              </a:lnSpc>
            </a:pPr>
            <a:r>
              <a:rPr lang="en-US" sz="2600"/>
              <a:t>Method of operation is visible and accessible to all</a:t>
            </a:r>
          </a:p>
          <a:p>
            <a:pPr>
              <a:lnSpc>
                <a:spcPct val="90000"/>
              </a:lnSpc>
            </a:pPr>
            <a:r>
              <a:rPr lang="en-US" sz="2600"/>
              <a:t>A continuous improvement activity</a:t>
            </a:r>
          </a:p>
          <a:p>
            <a:pPr>
              <a:lnSpc>
                <a:spcPct val="90000"/>
              </a:lnSpc>
            </a:pPr>
            <a:r>
              <a:rPr lang="en-US" sz="2600"/>
              <a:t>Use to teach problem-solving</a:t>
            </a:r>
          </a:p>
          <a:p>
            <a:pPr>
              <a:lnSpc>
                <a:spcPct val="90000"/>
              </a:lnSpc>
            </a:pPr>
            <a:r>
              <a:rPr lang="en-US" sz="2600"/>
              <a:t>Creates efficient working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A3 Method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</a:pPr>
            <a:r>
              <a:rPr lang="en-US" sz="2600"/>
              <a:t>There is no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magic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in the steps through which the structured A3 Problem Solving template takes a team. These steps are basically: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Identify the problem or need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Understand the current situation/state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Develop the goal statement – develop the target state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Perform root cause analysis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Brainstorm/determine countermeasures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Create a countermeasures implementation plan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Check results – confirm the effect </a:t>
            </a:r>
          </a:p>
          <a:p>
            <a:pPr marL="876300" lvl="1" indent="-531813">
              <a:lnSpc>
                <a:spcPct val="80000"/>
              </a:lnSpc>
              <a:buFontTx/>
              <a:buAutoNum type="arabicPeriod"/>
            </a:pPr>
            <a:r>
              <a:rPr lang="en-US" sz="2200"/>
              <a:t>Keep the plan in place!</a:t>
            </a:r>
          </a:p>
          <a:p>
            <a:pPr marL="514350" indent="-514350" algn="ctr" fontAlgn="b">
              <a:lnSpc>
                <a:spcPct val="80000"/>
              </a:lnSpc>
            </a:pPr>
            <a:r>
              <a:rPr lang="en-US" sz="26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pic>
        <p:nvPicPr>
          <p:cNvPr id="69831" name="Picture 1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0525"/>
            <a:ext cx="8994775" cy="60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Files Mgmt A3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7129463" cy="482441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5200"/>
            <a:ext cx="44704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2"/>
          <a:stretch>
            <a:fillRect/>
          </a:stretch>
        </p:blipFill>
        <p:spPr bwMode="auto">
          <a:xfrm>
            <a:off x="4495800" y="1003300"/>
            <a:ext cx="4510088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051300"/>
            <a:ext cx="4470400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195888"/>
            <a:ext cx="4389438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12725" y="241300"/>
            <a:ext cx="538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Franklin Gothic Medium" charset="0"/>
              </a:rPr>
              <a:t>NEG/ECP Transportation Air Quality Committee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22A8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900">
                <a:solidFill>
                  <a:schemeClr val="tx2"/>
                </a:solidFill>
              </a:rPr>
              <a:t>  </a:t>
            </a:r>
            <a:r>
              <a:rPr lang="en-US" sz="3000" b="1">
                <a:solidFill>
                  <a:schemeClr val="tx2"/>
                </a:solidFill>
              </a:rPr>
              <a:t>The Problem Solving Template (A3)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The A3 Problem Solving template lays out an entire plan, large or small, on one sheet of paper.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It should be visual and extremely concise.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It should tell a story, laid out from upper left-hand side to lower right, which anyone can understand.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What is important is not the format, but the process and thinking behind it.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It fosters dialogue.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/>
              <a:t>It develops problem solvers.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en-US" sz="24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en-US"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24, 2014</a:t>
            </a:r>
          </a:p>
        </p:txBody>
      </p:sp>
      <p:sp>
        <p:nvSpPr>
          <p:cNvPr id="614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7538"/>
            <a:ext cx="6592888" cy="579437"/>
          </a:xfrm>
          <a:solidFill>
            <a:srgbClr val="003366"/>
          </a:solidFill>
        </p:spPr>
        <p:txBody>
          <a:bodyPr anchor="t">
            <a:spAutoFit/>
          </a:bodyPr>
          <a:lstStyle/>
          <a:p>
            <a:r>
              <a:rPr lang="en-CA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Plan-Do-Check-Act</a:t>
            </a:r>
          </a:p>
        </p:txBody>
      </p:sp>
      <p:pic>
        <p:nvPicPr>
          <p:cNvPr id="10240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09713"/>
            <a:ext cx="62388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636</TotalTime>
  <Words>538</Words>
  <Application>Microsoft Macintosh PowerPoint</Application>
  <PresentationFormat>On-screen Show (4:3)</PresentationFormat>
  <Paragraphs>88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Wingdings</vt:lpstr>
      <vt:lpstr>Franklin Gothic Medium</vt:lpstr>
      <vt:lpstr>Verdana</vt:lpstr>
      <vt:lpstr>Network</vt:lpstr>
      <vt:lpstr>The Lean A3</vt:lpstr>
      <vt:lpstr>The A3 Method</vt:lpstr>
      <vt:lpstr>What and Why A3?</vt:lpstr>
      <vt:lpstr>The A3 Method</vt:lpstr>
      <vt:lpstr>PowerPoint Presentation</vt:lpstr>
      <vt:lpstr>Example – Files Mgmt A3</vt:lpstr>
      <vt:lpstr>PowerPoint Presentation</vt:lpstr>
      <vt:lpstr>PowerPoint Presentation</vt:lpstr>
      <vt:lpstr>Plan-Do-Check-Act</vt:lpstr>
      <vt:lpstr>Problem-Solving Story</vt:lpstr>
      <vt:lpstr>Problem solving story - manufacturing</vt:lpstr>
      <vt:lpstr>Problem solving story - manufacturing</vt:lpstr>
      <vt:lpstr>Additional reading</vt:lpstr>
      <vt:lpstr>Final thoughts</vt:lpstr>
    </vt:vector>
  </TitlesOfParts>
  <Company>State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Felice.H.Janelle</dc:creator>
  <cp:lastModifiedBy>Gary Freiberg</cp:lastModifiedBy>
  <cp:revision>7</cp:revision>
  <dcterms:created xsi:type="dcterms:W3CDTF">2014-01-17T18:21:18Z</dcterms:created>
  <dcterms:modified xsi:type="dcterms:W3CDTF">2016-12-04T15:38:56Z</dcterms:modified>
</cp:coreProperties>
</file>