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3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4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1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3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0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2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7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4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5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9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D6DF-9EBC-4E90-8123-7954AFAC580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21050-6390-4081-A35D-EF0495B3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0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715962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+mn-lt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Daily Management Checklist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48389" y="9144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har char="•"/>
              <a:tabLst>
                <a:tab pos="857250" algn="l"/>
              </a:tabLst>
              <a:defRPr sz="1400">
                <a:solidFill>
                  <a:srgbClr val="080808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180975" indent="-179388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0066FF"/>
              </a:buClr>
              <a:buSzPct val="110000"/>
              <a:buFont typeface="Arial" charset="0"/>
              <a:buChar char="■"/>
              <a:tabLst>
                <a:tab pos="857250" algn="l"/>
              </a:tabLst>
              <a:defRPr sz="1400">
                <a:solidFill>
                  <a:srgbClr val="080808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398463" indent="-215900" algn="l" rtl="0" eaLnBrk="0" fontAlgn="base" hangingPunct="0">
              <a:spcBef>
                <a:spcPct val="20000"/>
              </a:spcBef>
              <a:spcAft>
                <a:spcPct val="35000"/>
              </a:spcAft>
              <a:buClr>
                <a:schemeClr val="bg2"/>
              </a:buClr>
              <a:buSzPct val="110000"/>
              <a:buFont typeface="Arial" charset="0"/>
              <a:buChar char="&gt;"/>
              <a:tabLst>
                <a:tab pos="857250" algn="l"/>
              </a:tabLst>
              <a:defRPr sz="1400">
                <a:solidFill>
                  <a:srgbClr val="080808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627063" indent="-227013" algn="l" rtl="0" eaLnBrk="0" fontAlgn="base" hangingPunct="0">
              <a:spcBef>
                <a:spcPct val="20000"/>
              </a:spcBef>
              <a:spcAft>
                <a:spcPct val="35000"/>
              </a:spcAft>
              <a:buClr>
                <a:schemeClr val="bg2"/>
              </a:buClr>
              <a:buSzPct val="40000"/>
              <a:buFont typeface="Wingdings" pitchFamily="2" charset="2"/>
              <a:buChar char="¨"/>
              <a:tabLst>
                <a:tab pos="857250" algn="l"/>
              </a:tabLst>
              <a:defRPr sz="1400">
                <a:solidFill>
                  <a:srgbClr val="080808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842963" indent="-204788" algn="l" rtl="0" eaLnBrk="0" fontAlgn="base" hangingPunct="0">
              <a:spcBef>
                <a:spcPct val="20000"/>
              </a:spcBef>
              <a:spcAft>
                <a:spcPct val="35000"/>
              </a:spcAft>
              <a:buClr>
                <a:schemeClr val="bg2"/>
              </a:buClr>
              <a:buSzPct val="110000"/>
              <a:buFont typeface="Arial" charset="0"/>
              <a:buChar char="–"/>
              <a:tabLst>
                <a:tab pos="857250" algn="l"/>
              </a:tabLst>
              <a:defRPr sz="1400">
                <a:solidFill>
                  <a:srgbClr val="080808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1300163" indent="-204788" algn="l" rtl="0" fontAlgn="base">
              <a:spcBef>
                <a:spcPct val="20000"/>
              </a:spcBef>
              <a:spcAft>
                <a:spcPct val="35000"/>
              </a:spcAft>
              <a:buClr>
                <a:schemeClr val="bg2"/>
              </a:buClr>
              <a:buSzPct val="110000"/>
              <a:buFont typeface="Arial" charset="0"/>
              <a:buChar char="–"/>
              <a:tabLst>
                <a:tab pos="857250" algn="l"/>
              </a:tabLst>
              <a:defRPr sz="1400">
                <a:solidFill>
                  <a:srgbClr val="080808"/>
                </a:solidFill>
                <a:latin typeface="+mn-lt"/>
                <a:cs typeface="+mn-cs"/>
              </a:defRPr>
            </a:lvl6pPr>
            <a:lvl7pPr marL="1757363" indent="-204788" algn="l" rtl="0" fontAlgn="base">
              <a:spcBef>
                <a:spcPct val="20000"/>
              </a:spcBef>
              <a:spcAft>
                <a:spcPct val="35000"/>
              </a:spcAft>
              <a:buClr>
                <a:schemeClr val="bg2"/>
              </a:buClr>
              <a:buSzPct val="110000"/>
              <a:buFont typeface="Arial" charset="0"/>
              <a:buChar char="–"/>
              <a:tabLst>
                <a:tab pos="857250" algn="l"/>
              </a:tabLst>
              <a:defRPr sz="1400">
                <a:solidFill>
                  <a:srgbClr val="080808"/>
                </a:solidFill>
                <a:latin typeface="+mn-lt"/>
                <a:cs typeface="+mn-cs"/>
              </a:defRPr>
            </a:lvl7pPr>
            <a:lvl8pPr marL="2214563" indent="-204788" algn="l" rtl="0" fontAlgn="base">
              <a:spcBef>
                <a:spcPct val="20000"/>
              </a:spcBef>
              <a:spcAft>
                <a:spcPct val="35000"/>
              </a:spcAft>
              <a:buClr>
                <a:schemeClr val="bg2"/>
              </a:buClr>
              <a:buSzPct val="110000"/>
              <a:buFont typeface="Arial" charset="0"/>
              <a:buChar char="–"/>
              <a:tabLst>
                <a:tab pos="857250" algn="l"/>
              </a:tabLst>
              <a:defRPr sz="1400">
                <a:solidFill>
                  <a:srgbClr val="080808"/>
                </a:solidFill>
                <a:latin typeface="+mn-lt"/>
                <a:cs typeface="+mn-cs"/>
              </a:defRPr>
            </a:lvl8pPr>
            <a:lvl9pPr marL="2671763" indent="-204788" algn="l" rtl="0" fontAlgn="base">
              <a:spcBef>
                <a:spcPct val="20000"/>
              </a:spcBef>
              <a:spcAft>
                <a:spcPct val="35000"/>
              </a:spcAft>
              <a:buClr>
                <a:schemeClr val="bg2"/>
              </a:buClr>
              <a:buSzPct val="110000"/>
              <a:buFont typeface="Arial" charset="0"/>
              <a:buChar char="–"/>
              <a:tabLst>
                <a:tab pos="857250" algn="l"/>
              </a:tabLst>
              <a:defRPr sz="1400">
                <a:solidFill>
                  <a:srgbClr val="080808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0072CF"/>
              </a:buClr>
              <a:buSzPct val="125000"/>
              <a:buFont typeface="Wingdings" panose="05000000000000000000" pitchFamily="2" charset="2"/>
              <a:buChar char="q"/>
              <a:defRPr/>
            </a:pPr>
            <a:r>
              <a:rPr lang="en-US" sz="2800" kern="0" dirty="0" smtClean="0"/>
              <a:t>Championed by Business Leader </a:t>
            </a:r>
          </a:p>
          <a:p>
            <a:pPr>
              <a:buClr>
                <a:srgbClr val="0072CF"/>
              </a:buClr>
              <a:buSzPct val="125000"/>
              <a:buFont typeface="Wingdings" panose="05000000000000000000" pitchFamily="2" charset="2"/>
              <a:buChar char="q"/>
              <a:defRPr/>
            </a:pPr>
            <a:r>
              <a:rPr lang="en-US" sz="2800" kern="0" dirty="0" smtClean="0"/>
              <a:t>Meets regularly at site level with all functional levels participating</a:t>
            </a:r>
          </a:p>
          <a:p>
            <a:pPr lvl="1">
              <a:buClr>
                <a:srgbClr val="0072CF"/>
              </a:buClr>
              <a:buSzPct val="125000"/>
              <a:buFont typeface="Wingdings" panose="05000000000000000000" pitchFamily="2" charset="2"/>
              <a:buChar char="q"/>
              <a:defRPr/>
            </a:pPr>
            <a:r>
              <a:rPr lang="en-US" sz="2800" kern="0" dirty="0" smtClean="0"/>
              <a:t>   Aligns resources to AOP </a:t>
            </a:r>
          </a:p>
          <a:p>
            <a:pPr lvl="1">
              <a:buClr>
                <a:srgbClr val="0072CF"/>
              </a:buClr>
              <a:buSzPct val="125000"/>
              <a:buFont typeface="Wingdings" panose="05000000000000000000" pitchFamily="2" charset="2"/>
              <a:buChar char="q"/>
              <a:defRPr/>
            </a:pPr>
            <a:r>
              <a:rPr lang="en-US" sz="2800" kern="0" dirty="0"/>
              <a:t> </a:t>
            </a:r>
            <a:r>
              <a:rPr lang="en-US" sz="2800" kern="0" dirty="0" smtClean="0"/>
              <a:t>  Covers full order to cash cycle</a:t>
            </a:r>
          </a:p>
          <a:p>
            <a:pPr lvl="1">
              <a:buClr>
                <a:srgbClr val="0072CF"/>
              </a:buClr>
              <a:buSzPct val="125000"/>
              <a:buFont typeface="Wingdings" panose="05000000000000000000" pitchFamily="2" charset="2"/>
              <a:buChar char="q"/>
              <a:defRPr/>
            </a:pPr>
            <a:r>
              <a:rPr lang="en-US" sz="2800" kern="0" dirty="0" smtClean="0"/>
              <a:t>   Linkage to KPI’s at site level visually displayed &amp; updated daily</a:t>
            </a:r>
          </a:p>
          <a:p>
            <a:pPr lvl="1">
              <a:buClr>
                <a:srgbClr val="0072CF"/>
              </a:buClr>
              <a:buSzPct val="125000"/>
              <a:buFont typeface="Wingdings" panose="05000000000000000000" pitchFamily="2" charset="2"/>
              <a:buChar char="q"/>
              <a:defRPr/>
            </a:pPr>
            <a:r>
              <a:rPr lang="en-US" sz="2800" kern="0" dirty="0"/>
              <a:t> </a:t>
            </a:r>
            <a:r>
              <a:rPr lang="en-US" sz="2800" kern="0" dirty="0" smtClean="0"/>
              <a:t>  Reduces complexity – 80’s differentiated from 20’s</a:t>
            </a:r>
          </a:p>
          <a:p>
            <a:pPr lvl="1">
              <a:buClr>
                <a:srgbClr val="0072CF"/>
              </a:buClr>
              <a:buSzPct val="125000"/>
              <a:buFont typeface="Wingdings" panose="05000000000000000000" pitchFamily="2" charset="2"/>
              <a:buChar char="q"/>
              <a:defRPr/>
            </a:pPr>
            <a:r>
              <a:rPr lang="en-US" sz="2800" kern="0" dirty="0"/>
              <a:t> </a:t>
            </a:r>
            <a:r>
              <a:rPr lang="en-US" sz="2800" kern="0" dirty="0" smtClean="0"/>
              <a:t>  Drives Continuous Improvement (CI)</a:t>
            </a:r>
          </a:p>
          <a:p>
            <a:pPr lvl="3">
              <a:buClr>
                <a:srgbClr val="0072CF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800" kern="0" dirty="0"/>
              <a:t>	</a:t>
            </a:r>
            <a:r>
              <a:rPr lang="en-US" sz="2800" kern="0" dirty="0" smtClean="0"/>
              <a:t>Timely completion is tracked</a:t>
            </a:r>
          </a:p>
          <a:p>
            <a:pPr lvl="3">
              <a:buClr>
                <a:srgbClr val="0072CF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800" kern="0" dirty="0"/>
              <a:t>	</a:t>
            </a:r>
            <a:r>
              <a:rPr lang="en-US" sz="2800" kern="0" dirty="0" smtClean="0"/>
              <a:t>CI identified and assigned</a:t>
            </a:r>
          </a:p>
          <a:p>
            <a:pPr lvl="3">
              <a:buClr>
                <a:srgbClr val="0072CF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800" kern="0" dirty="0"/>
              <a:t>	</a:t>
            </a:r>
            <a:r>
              <a:rPr lang="en-US" sz="2800" kern="0" dirty="0" smtClean="0"/>
              <a:t>Value Stream based</a:t>
            </a:r>
          </a:p>
          <a:p>
            <a:pPr lvl="1">
              <a:buClr>
                <a:srgbClr val="0072CF"/>
              </a:buClr>
              <a:buSzPct val="125000"/>
              <a:buFont typeface="Wingdings" panose="05000000000000000000" pitchFamily="2" charset="2"/>
              <a:buChar char="q"/>
              <a:defRPr/>
            </a:pPr>
            <a:r>
              <a:rPr lang="en-US" sz="2800" kern="0" dirty="0" smtClean="0"/>
              <a:t>  Develops Leadership</a:t>
            </a:r>
          </a:p>
          <a:p>
            <a:pPr lvl="3">
              <a:buClr>
                <a:srgbClr val="0072CF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800" kern="0" dirty="0"/>
              <a:t>	</a:t>
            </a:r>
            <a:r>
              <a:rPr lang="en-US" sz="2800" kern="0" dirty="0" smtClean="0"/>
              <a:t>Decisions at point of impact</a:t>
            </a:r>
          </a:p>
          <a:p>
            <a:pPr lvl="3">
              <a:buClr>
                <a:srgbClr val="0072CF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800" kern="0" dirty="0"/>
              <a:t>	</a:t>
            </a:r>
            <a:r>
              <a:rPr lang="en-US" sz="2800" kern="0" dirty="0" smtClean="0"/>
              <a:t>Quality meetings held at functional level</a:t>
            </a:r>
          </a:p>
          <a:p>
            <a:pPr lvl="3">
              <a:buClr>
                <a:srgbClr val="0072CF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800" kern="0" dirty="0"/>
              <a:t>	</a:t>
            </a:r>
            <a:r>
              <a:rPr lang="en-US" sz="2800" kern="0" dirty="0" smtClean="0"/>
              <a:t>Leadership development occurring at all levels of the organization</a:t>
            </a:r>
          </a:p>
          <a:p>
            <a:pPr lvl="1">
              <a:buClr>
                <a:srgbClr val="0072CF"/>
              </a:buClr>
              <a:buSzPct val="125000"/>
              <a:buFont typeface="Wingdings" panose="05000000000000000000" pitchFamily="2" charset="2"/>
              <a:buChar char="q"/>
              <a:defRPr/>
            </a:pPr>
            <a:endParaRPr lang="en-US" sz="2800" kern="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92162"/>
            <a:ext cx="9144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398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Freiberg</dc:creator>
  <cp:lastModifiedBy>Gary Freiberg</cp:lastModifiedBy>
  <cp:revision>1</cp:revision>
  <dcterms:created xsi:type="dcterms:W3CDTF">2016-02-04T17:54:40Z</dcterms:created>
  <dcterms:modified xsi:type="dcterms:W3CDTF">2016-02-04T17:57:27Z</dcterms:modified>
</cp:coreProperties>
</file>