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3" r:id="rId26"/>
    <p:sldId id="314" r:id="rId27"/>
    <p:sldId id="286" r:id="rId28"/>
    <p:sldId id="287" r:id="rId29"/>
    <p:sldId id="293" r:id="rId30"/>
    <p:sldId id="294" r:id="rId31"/>
    <p:sldId id="307" r:id="rId32"/>
    <p:sldId id="309" r:id="rId33"/>
    <p:sldId id="310" r:id="rId34"/>
    <p:sldId id="324" r:id="rId35"/>
    <p:sldId id="325" r:id="rId36"/>
    <p:sldId id="326" r:id="rId37"/>
    <p:sldId id="327" r:id="rId38"/>
    <p:sldId id="328" r:id="rId39"/>
    <p:sldId id="329" r:id="rId40"/>
    <p:sldId id="330" r:id="rId41"/>
    <p:sldId id="331" r:id="rId42"/>
    <p:sldId id="333" r:id="rId43"/>
    <p:sldId id="334" r:id="rId44"/>
    <p:sldId id="335" r:id="rId45"/>
    <p:sldId id="336" r:id="rId46"/>
    <p:sldId id="337" r:id="rId47"/>
    <p:sldId id="338" r:id="rId48"/>
    <p:sldId id="341" r:id="rId49"/>
    <p:sldId id="340" r:id="rId50"/>
    <p:sldId id="342" r:id="rId51"/>
    <p:sldId id="343" r:id="rId52"/>
    <p:sldId id="34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24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C4941-5494-4E98-8C79-CA25E42D31A7}" type="datetimeFigureOut">
              <a:rPr lang="en-US" smtClean="0"/>
              <a:t>3/12/2018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8D875-B03C-42C7-BA40-136F4CFF90F2}" type="slidenum">
              <a:rPr lang="en-US" smtClean="0"/>
              <a:t>‹#›</a:t>
            </a:fld>
            <a:endParaRPr lang="en-US"/>
          </a:p>
        </p:txBody>
      </p:sp>
    </p:spTree>
    <p:extLst>
      <p:ext uri="{BB962C8B-B14F-4D97-AF65-F5344CB8AC3E}">
        <p14:creationId xmlns:p14="http://schemas.microsoft.com/office/powerpoint/2010/main" val="72140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08E4F-4890-4EA4-8775-FF591B8243BF}" type="slidenum">
              <a:rPr lang="en-US" smtClean="0"/>
              <a:t>11</a:t>
            </a:fld>
            <a:endParaRPr lang="en-US"/>
          </a:p>
        </p:txBody>
      </p:sp>
    </p:spTree>
    <p:extLst>
      <p:ext uri="{BB962C8B-B14F-4D97-AF65-F5344CB8AC3E}">
        <p14:creationId xmlns:p14="http://schemas.microsoft.com/office/powerpoint/2010/main" val="8654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08E4F-4890-4EA4-8775-FF591B8243BF}" type="slidenum">
              <a:rPr lang="en-US" smtClean="0"/>
              <a:t>48</a:t>
            </a:fld>
            <a:endParaRPr lang="en-US"/>
          </a:p>
        </p:txBody>
      </p:sp>
    </p:spTree>
    <p:extLst>
      <p:ext uri="{BB962C8B-B14F-4D97-AF65-F5344CB8AC3E}">
        <p14:creationId xmlns:p14="http://schemas.microsoft.com/office/powerpoint/2010/main" val="371505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08E4F-4890-4EA4-8775-FF591B8243BF}" type="slidenum">
              <a:rPr lang="en-US" smtClean="0"/>
              <a:t>50</a:t>
            </a:fld>
            <a:endParaRPr lang="en-US"/>
          </a:p>
        </p:txBody>
      </p:sp>
    </p:spTree>
    <p:extLst>
      <p:ext uri="{BB962C8B-B14F-4D97-AF65-F5344CB8AC3E}">
        <p14:creationId xmlns:p14="http://schemas.microsoft.com/office/powerpoint/2010/main" val="151508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68EC9-3EBC-47CA-9072-9236D5D86DF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22942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68EC9-3EBC-47CA-9072-9236D5D86DF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79770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68EC9-3EBC-47CA-9072-9236D5D86DF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275394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68EC9-3EBC-47CA-9072-9236D5D86DF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66778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868EC9-3EBC-47CA-9072-9236D5D86DF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51668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68EC9-3EBC-47CA-9072-9236D5D86DF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371671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68EC9-3EBC-47CA-9072-9236D5D86DF2}"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97340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68EC9-3EBC-47CA-9072-9236D5D86DF2}"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379772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68EC9-3EBC-47CA-9072-9236D5D86DF2}"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19754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6868EC9-3EBC-47CA-9072-9236D5D86DF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116241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6868EC9-3EBC-47CA-9072-9236D5D86DF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3C7CD-AD80-4EFE-A966-D3583855D0B8}" type="slidenum">
              <a:rPr lang="en-US" smtClean="0"/>
              <a:t>‹#›</a:t>
            </a:fld>
            <a:endParaRPr lang="en-US"/>
          </a:p>
        </p:txBody>
      </p:sp>
    </p:spTree>
    <p:extLst>
      <p:ext uri="{BB962C8B-B14F-4D97-AF65-F5344CB8AC3E}">
        <p14:creationId xmlns:p14="http://schemas.microsoft.com/office/powerpoint/2010/main" val="318457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868EC9-3EBC-47CA-9072-9236D5D86DF2}" type="datetimeFigureOut">
              <a:rPr lang="en-US" smtClean="0"/>
              <a:t>3/12/2018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C3C7CD-AD80-4EFE-A966-D3583855D0B8}" type="slidenum">
              <a:rPr lang="en-US" smtClean="0"/>
              <a:t>‹#›</a:t>
            </a:fld>
            <a:endParaRPr lang="en-US"/>
          </a:p>
        </p:txBody>
      </p:sp>
    </p:spTree>
    <p:extLst>
      <p:ext uri="{BB962C8B-B14F-4D97-AF65-F5344CB8AC3E}">
        <p14:creationId xmlns:p14="http://schemas.microsoft.com/office/powerpoint/2010/main" val="3507902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88CD-0589-4A45-A457-B4D781E3CD6A}"/>
              </a:ext>
            </a:extLst>
          </p:cNvPr>
          <p:cNvSpPr>
            <a:spLocks noGrp="1"/>
          </p:cNvSpPr>
          <p:nvPr>
            <p:ph type="ctrTitle"/>
          </p:nvPr>
        </p:nvSpPr>
        <p:spPr/>
        <p:txBody>
          <a:bodyPr>
            <a:normAutofit/>
          </a:bodyPr>
          <a:lstStyle/>
          <a:p>
            <a:r>
              <a:rPr lang="en-US" sz="4400" dirty="0"/>
              <a:t>Maintenance and Troubleshooting</a:t>
            </a:r>
          </a:p>
        </p:txBody>
      </p:sp>
      <p:sp>
        <p:nvSpPr>
          <p:cNvPr id="3" name="Subtitle 2">
            <a:extLst>
              <a:ext uri="{FF2B5EF4-FFF2-40B4-BE49-F238E27FC236}">
                <a16:creationId xmlns:a16="http://schemas.microsoft.com/office/drawing/2014/main" id="{7402D640-73AF-4116-A7AE-F27CA08DE8CF}"/>
              </a:ext>
            </a:extLst>
          </p:cNvPr>
          <p:cNvSpPr>
            <a:spLocks noGrp="1"/>
          </p:cNvSpPr>
          <p:nvPr>
            <p:ph type="subTitle" idx="1"/>
          </p:nvPr>
        </p:nvSpPr>
        <p:spPr/>
        <p:txBody>
          <a:bodyPr/>
          <a:lstStyle/>
          <a:p>
            <a:r>
              <a:rPr lang="en-US" dirty="0"/>
              <a:t>Chapter 11 </a:t>
            </a:r>
          </a:p>
        </p:txBody>
      </p:sp>
    </p:spTree>
    <p:extLst>
      <p:ext uri="{BB962C8B-B14F-4D97-AF65-F5344CB8AC3E}">
        <p14:creationId xmlns:p14="http://schemas.microsoft.com/office/powerpoint/2010/main" val="246542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Pneumatic PMs</a:t>
            </a:r>
          </a:p>
        </p:txBody>
      </p:sp>
      <p:sp>
        <p:nvSpPr>
          <p:cNvPr id="3" name="Content Placeholder 2"/>
          <p:cNvSpPr>
            <a:spLocks noGrp="1"/>
          </p:cNvSpPr>
          <p:nvPr>
            <p:ph idx="1"/>
          </p:nvPr>
        </p:nvSpPr>
        <p:spPr/>
        <p:txBody>
          <a:bodyPr>
            <a:normAutofit/>
          </a:bodyPr>
          <a:lstStyle/>
          <a:p>
            <a:r>
              <a:rPr lang="en-US" sz="2800" dirty="0"/>
              <a:t>Pneumatic (or air) systems have their own checks as well:</a:t>
            </a:r>
          </a:p>
          <a:p>
            <a:pPr lvl="1"/>
            <a:r>
              <a:rPr lang="en-US" sz="2400" dirty="0"/>
              <a:t>Check for leaks</a:t>
            </a:r>
          </a:p>
          <a:p>
            <a:pPr lvl="1"/>
            <a:r>
              <a:rPr lang="en-US" sz="2400" dirty="0"/>
              <a:t>Filters</a:t>
            </a:r>
          </a:p>
          <a:p>
            <a:pPr lvl="1"/>
            <a:r>
              <a:rPr lang="en-US" sz="2400" dirty="0"/>
              <a:t>Damage </a:t>
            </a:r>
          </a:p>
          <a:p>
            <a:pPr lvl="1"/>
            <a:r>
              <a:rPr lang="en-US" sz="2400" dirty="0"/>
              <a:t>Lubricators that add oil into the compressed air as it passes</a:t>
            </a:r>
          </a:p>
          <a:p>
            <a:pPr lvl="1"/>
            <a:r>
              <a:rPr lang="en-US" sz="2400" dirty="0"/>
              <a:t>Mufflers for damage or clogs</a:t>
            </a:r>
          </a:p>
          <a:p>
            <a:pPr lvl="1"/>
            <a:r>
              <a:rPr lang="en-US" sz="2400" dirty="0"/>
              <a:t>Water and dirt fall out of the air in the reservoir tank of a pneumatic system, so they need periodic cleaning and draining </a:t>
            </a:r>
          </a:p>
        </p:txBody>
      </p:sp>
    </p:spTree>
    <p:extLst>
      <p:ext uri="{BB962C8B-B14F-4D97-AF65-F5344CB8AC3E}">
        <p14:creationId xmlns:p14="http://schemas.microsoft.com/office/powerpoint/2010/main" val="2492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616" y="1567505"/>
            <a:ext cx="2453284" cy="3647152"/>
          </a:xfrm>
          <a:prstGeom prst="rect">
            <a:avLst/>
          </a:prstGeom>
          <a:noFill/>
        </p:spPr>
        <p:txBody>
          <a:bodyPr wrap="square" rtlCol="0">
            <a:spAutoFit/>
          </a:bodyPr>
          <a:lstStyle/>
          <a:p>
            <a:r>
              <a:rPr lang="en-US" sz="2100" dirty="0"/>
              <a:t>During PMs is a good time to double check that all the pressure regulators are set properly and in good working order. If they have manual drains, this is a good time to clean those out as well. </a:t>
            </a:r>
          </a:p>
        </p:txBody>
      </p:sp>
      <p:sp>
        <p:nvSpPr>
          <p:cNvPr id="4" name="TextBox 3">
            <a:extLst>
              <a:ext uri="{FF2B5EF4-FFF2-40B4-BE49-F238E27FC236}">
                <a16:creationId xmlns:a16="http://schemas.microsoft.com/office/drawing/2014/main" id="{627AD443-9A02-4B32-A681-A0D7E94B5D46}"/>
              </a:ext>
            </a:extLst>
          </p:cNvPr>
          <p:cNvSpPr txBox="1"/>
          <p:nvPr/>
        </p:nvSpPr>
        <p:spPr>
          <a:xfrm>
            <a:off x="3383280" y="130642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11-5</a:t>
            </a:r>
          </a:p>
        </p:txBody>
      </p:sp>
      <p:pic>
        <p:nvPicPr>
          <p:cNvPr id="5" name="Picture 4" descr="A photo shows a set of pressure regulators.">
            <a:extLst>
              <a:ext uri="{FF2B5EF4-FFF2-40B4-BE49-F238E27FC236}">
                <a16:creationId xmlns:a16="http://schemas.microsoft.com/office/drawing/2014/main" id="{3658FA61-E052-4B6A-91F6-815618440E2D}"/>
              </a:ext>
            </a:extLst>
          </p:cNvPr>
          <p:cNvPicPr>
            <a:picLocks noChangeAspect="1"/>
          </p:cNvPicPr>
          <p:nvPr/>
        </p:nvPicPr>
        <p:blipFill rotWithShape="1">
          <a:blip r:embed="rId3">
            <a:extLst>
              <a:ext uri="{28A0092B-C50C-407E-A947-70E740481C1C}">
                <a14:useLocalDpi xmlns:a14="http://schemas.microsoft.com/office/drawing/2010/main" val="0"/>
              </a:ext>
            </a:extLst>
          </a:blip>
          <a:srcRect b="23885"/>
          <a:stretch/>
        </p:blipFill>
        <p:spPr>
          <a:xfrm>
            <a:off x="3383280" y="1611771"/>
            <a:ext cx="5480304" cy="3448322"/>
          </a:xfrm>
          <a:prstGeom prst="rect">
            <a:avLst/>
          </a:prstGeom>
        </p:spPr>
      </p:pic>
    </p:spTree>
    <p:extLst>
      <p:ext uri="{BB962C8B-B14F-4D97-AF65-F5344CB8AC3E}">
        <p14:creationId xmlns:p14="http://schemas.microsoft.com/office/powerpoint/2010/main" val="120192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Mechanical PMs</a:t>
            </a:r>
          </a:p>
        </p:txBody>
      </p:sp>
      <p:sp>
        <p:nvSpPr>
          <p:cNvPr id="3" name="Content Placeholder 2"/>
          <p:cNvSpPr>
            <a:spLocks noGrp="1"/>
          </p:cNvSpPr>
          <p:nvPr>
            <p:ph idx="1"/>
          </p:nvPr>
        </p:nvSpPr>
        <p:spPr/>
        <p:txBody>
          <a:bodyPr>
            <a:normAutofit/>
          </a:bodyPr>
          <a:lstStyle/>
          <a:p>
            <a:r>
              <a:rPr lang="en-US" sz="2800" dirty="0"/>
              <a:t>For mechanical systems common PMs include:</a:t>
            </a:r>
          </a:p>
          <a:p>
            <a:pPr lvl="1"/>
            <a:r>
              <a:rPr lang="en-US" sz="2400" dirty="0"/>
              <a:t>Greasing and lubrication</a:t>
            </a:r>
          </a:p>
          <a:p>
            <a:pPr lvl="1"/>
            <a:r>
              <a:rPr lang="en-US" sz="2400" dirty="0"/>
              <a:t>Make sure gears are meshing properly </a:t>
            </a:r>
          </a:p>
          <a:p>
            <a:pPr lvl="1"/>
            <a:r>
              <a:rPr lang="en-US" sz="2400" dirty="0"/>
              <a:t>For belt and chain drives, the PM includes making sure that any stretching is within a given tolerance</a:t>
            </a:r>
          </a:p>
          <a:p>
            <a:pPr lvl="1"/>
            <a:r>
              <a:rPr lang="en-US" sz="2400" dirty="0"/>
              <a:t>Make sure nothing is rubbing against the metal skin of the robot or contacting things such as electrical wires and fluid power hoses</a:t>
            </a:r>
          </a:p>
        </p:txBody>
      </p:sp>
    </p:spTree>
    <p:extLst>
      <p:ext uri="{BB962C8B-B14F-4D97-AF65-F5344CB8AC3E}">
        <p14:creationId xmlns:p14="http://schemas.microsoft.com/office/powerpoint/2010/main" val="303054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AFFB-39FC-40C5-BDF9-214B4D911116}"/>
              </a:ext>
            </a:extLst>
          </p:cNvPr>
          <p:cNvSpPr>
            <a:spLocks noGrp="1"/>
          </p:cNvSpPr>
          <p:nvPr>
            <p:ph type="title"/>
          </p:nvPr>
        </p:nvSpPr>
        <p:spPr/>
        <p:txBody>
          <a:bodyPr>
            <a:normAutofit/>
          </a:bodyPr>
          <a:lstStyle/>
          <a:p>
            <a:r>
              <a:rPr lang="en-US" sz="4400" dirty="0"/>
              <a:t>Arc Flash</a:t>
            </a:r>
          </a:p>
        </p:txBody>
      </p:sp>
      <p:sp>
        <p:nvSpPr>
          <p:cNvPr id="3" name="Content Placeholder 2">
            <a:extLst>
              <a:ext uri="{FF2B5EF4-FFF2-40B4-BE49-F238E27FC236}">
                <a16:creationId xmlns:a16="http://schemas.microsoft.com/office/drawing/2014/main" id="{0F13F192-B11A-49DC-B1E4-164BB464125B}"/>
              </a:ext>
            </a:extLst>
          </p:cNvPr>
          <p:cNvSpPr>
            <a:spLocks noGrp="1"/>
          </p:cNvSpPr>
          <p:nvPr>
            <p:ph idx="1"/>
          </p:nvPr>
        </p:nvSpPr>
        <p:spPr/>
        <p:txBody>
          <a:bodyPr>
            <a:normAutofit fontScale="92500" lnSpcReduction="10000"/>
          </a:bodyPr>
          <a:lstStyle/>
          <a:p>
            <a:r>
              <a:rPr lang="en-US" sz="2800" b="1" dirty="0"/>
              <a:t>Arc flash</a:t>
            </a:r>
            <a:r>
              <a:rPr lang="en-US" sz="2800" dirty="0"/>
              <a:t> occurs when a short of some kind in the electrical system ionizes the air and creates an explosion complete with intense heat, shrapnel, and pressure waves</a:t>
            </a:r>
          </a:p>
          <a:p>
            <a:pPr lvl="1"/>
            <a:r>
              <a:rPr lang="en-US" sz="2400" dirty="0"/>
              <a:t>The heat produced can exceed 35,000°F (19,500°C), which is hot enough to vaporize copper and cause instant second- and third-degree burns</a:t>
            </a:r>
          </a:p>
          <a:p>
            <a:pPr lvl="1"/>
            <a:r>
              <a:rPr lang="en-US" sz="2400" dirty="0"/>
              <a:t>It can propel shrapnel at a staggering speed of 700 miles (1130 km) per hour or more </a:t>
            </a:r>
          </a:p>
          <a:p>
            <a:pPr lvl="1"/>
            <a:r>
              <a:rPr lang="en-US" sz="2400" dirty="0"/>
              <a:t>The pressure waves created by an </a:t>
            </a:r>
            <a:r>
              <a:rPr lang="en-US" sz="2400" b="1" dirty="0"/>
              <a:t>arc blast</a:t>
            </a:r>
            <a:r>
              <a:rPr lang="en-US" sz="2400" dirty="0"/>
              <a:t> (i.e., an arc flash explosion) can exceed 2160 ft/lb</a:t>
            </a:r>
            <a:r>
              <a:rPr lang="en-US" sz="2400" baseline="30000" dirty="0"/>
              <a:t>2</a:t>
            </a:r>
            <a:r>
              <a:rPr lang="en-US" sz="2400" dirty="0"/>
              <a:t>, which is well over the 1720 ft/lb</a:t>
            </a:r>
            <a:r>
              <a:rPr lang="en-US" sz="2400" baseline="30000" dirty="0"/>
              <a:t>2</a:t>
            </a:r>
            <a:r>
              <a:rPr lang="en-US" sz="2400" dirty="0"/>
              <a:t> threshold at which massive internal injuries and death occur</a:t>
            </a:r>
          </a:p>
          <a:p>
            <a:pPr lvl="1"/>
            <a:r>
              <a:rPr lang="en-US" sz="2400" dirty="0"/>
              <a:t>It also generates intense, blinding light and sound waves exceeding 140 decibels, enough to rupture unprotected eardrums</a:t>
            </a:r>
          </a:p>
          <a:p>
            <a:endParaRPr lang="en-US" dirty="0"/>
          </a:p>
        </p:txBody>
      </p:sp>
    </p:spTree>
    <p:extLst>
      <p:ext uri="{BB962C8B-B14F-4D97-AF65-F5344CB8AC3E}">
        <p14:creationId xmlns:p14="http://schemas.microsoft.com/office/powerpoint/2010/main" val="242140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C098-1D65-49D6-B979-66CF74C508FA}"/>
              </a:ext>
            </a:extLst>
          </p:cNvPr>
          <p:cNvSpPr>
            <a:spLocks noGrp="1"/>
          </p:cNvSpPr>
          <p:nvPr>
            <p:ph type="title"/>
          </p:nvPr>
        </p:nvSpPr>
        <p:spPr/>
        <p:txBody>
          <a:bodyPr>
            <a:normAutofit/>
          </a:bodyPr>
          <a:lstStyle/>
          <a:p>
            <a:r>
              <a:rPr lang="en-US" sz="4400" dirty="0"/>
              <a:t>Arc Flash cont. </a:t>
            </a:r>
          </a:p>
        </p:txBody>
      </p:sp>
      <p:sp>
        <p:nvSpPr>
          <p:cNvPr id="3" name="Content Placeholder 2">
            <a:extLst>
              <a:ext uri="{FF2B5EF4-FFF2-40B4-BE49-F238E27FC236}">
                <a16:creationId xmlns:a16="http://schemas.microsoft.com/office/drawing/2014/main" id="{7C5920A5-4DB3-4A4E-A97C-5F94F1193892}"/>
              </a:ext>
            </a:extLst>
          </p:cNvPr>
          <p:cNvSpPr>
            <a:spLocks noGrp="1"/>
          </p:cNvSpPr>
          <p:nvPr>
            <p:ph idx="1"/>
          </p:nvPr>
        </p:nvSpPr>
        <p:spPr/>
        <p:txBody>
          <a:bodyPr>
            <a:normAutofit fontScale="92500" lnSpcReduction="10000"/>
          </a:bodyPr>
          <a:lstStyle/>
          <a:p>
            <a:r>
              <a:rPr lang="en-US" sz="2800" dirty="0"/>
              <a:t>Arc flash in essence is two power leads shorting together, possibly involving the ground as well</a:t>
            </a:r>
          </a:p>
          <a:p>
            <a:pPr lvl="1"/>
            <a:r>
              <a:rPr lang="en-US" sz="2400" dirty="0"/>
              <a:t>The longer the flow continues, the greater the damage and the chances of an arc blast </a:t>
            </a:r>
          </a:p>
          <a:p>
            <a:r>
              <a:rPr lang="en-US" sz="2800" dirty="0"/>
              <a:t>Some of the major causes are:</a:t>
            </a:r>
          </a:p>
          <a:p>
            <a:pPr lvl="1"/>
            <a:r>
              <a:rPr lang="en-US" sz="2400" dirty="0"/>
              <a:t>Tools or conductive parts touching two lines at once</a:t>
            </a:r>
          </a:p>
          <a:p>
            <a:pPr lvl="1"/>
            <a:r>
              <a:rPr lang="en-US" sz="2400" dirty="0"/>
              <a:t>Closing into faulted lines and loose or damaged connections</a:t>
            </a:r>
          </a:p>
          <a:p>
            <a:pPr lvl="1"/>
            <a:r>
              <a:rPr lang="en-US" sz="2400" dirty="0"/>
              <a:t>Conductive dusts and other impurities can also create a bridge between power leads </a:t>
            </a:r>
          </a:p>
          <a:p>
            <a:pPr lvl="1"/>
            <a:r>
              <a:rPr lang="en-US" sz="2400" dirty="0"/>
              <a:t>Door or cover removal/installation</a:t>
            </a:r>
          </a:p>
          <a:p>
            <a:pPr lvl="1"/>
            <a:r>
              <a:rPr lang="en-US" sz="2400" dirty="0"/>
              <a:t>Switch contact opening/closing</a:t>
            </a:r>
          </a:p>
          <a:p>
            <a:pPr lvl="1"/>
            <a:r>
              <a:rPr lang="en-US" sz="2400" dirty="0"/>
              <a:t>Person-driven movement including use of test equipment</a:t>
            </a:r>
          </a:p>
        </p:txBody>
      </p:sp>
    </p:spTree>
    <p:extLst>
      <p:ext uri="{BB962C8B-B14F-4D97-AF65-F5344CB8AC3E}">
        <p14:creationId xmlns:p14="http://schemas.microsoft.com/office/powerpoint/2010/main" val="210367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9514-F4A5-4B07-B850-2B2915AB91C1}"/>
              </a:ext>
            </a:extLst>
          </p:cNvPr>
          <p:cNvSpPr>
            <a:spLocks noGrp="1"/>
          </p:cNvSpPr>
          <p:nvPr>
            <p:ph type="title"/>
          </p:nvPr>
        </p:nvSpPr>
        <p:spPr/>
        <p:txBody>
          <a:bodyPr>
            <a:normAutofit/>
          </a:bodyPr>
          <a:lstStyle/>
          <a:p>
            <a:r>
              <a:rPr lang="en-US" sz="4400" dirty="0"/>
              <a:t>Arc Flash cont. </a:t>
            </a:r>
          </a:p>
        </p:txBody>
      </p:sp>
      <p:sp>
        <p:nvSpPr>
          <p:cNvPr id="3" name="Content Placeholder 2">
            <a:extLst>
              <a:ext uri="{FF2B5EF4-FFF2-40B4-BE49-F238E27FC236}">
                <a16:creationId xmlns:a16="http://schemas.microsoft.com/office/drawing/2014/main" id="{5B39ACC3-1246-449D-8C4A-D81A5F1E5EBB}"/>
              </a:ext>
            </a:extLst>
          </p:cNvPr>
          <p:cNvSpPr>
            <a:spLocks noGrp="1"/>
          </p:cNvSpPr>
          <p:nvPr>
            <p:ph idx="1"/>
          </p:nvPr>
        </p:nvSpPr>
        <p:spPr/>
        <p:txBody>
          <a:bodyPr>
            <a:normAutofit/>
          </a:bodyPr>
          <a:lstStyle/>
          <a:p>
            <a:r>
              <a:rPr lang="en-US" sz="2800" dirty="0"/>
              <a:t>If we kill the power, there can be no arc flash</a:t>
            </a:r>
          </a:p>
          <a:p>
            <a:r>
              <a:rPr lang="en-US" sz="2800" dirty="0"/>
              <a:t>The only justification for live work is life support systems or instances where shutting down the power creates a greater hazard than the risk of arc flash</a:t>
            </a:r>
          </a:p>
          <a:p>
            <a:pPr lvl="1"/>
            <a:r>
              <a:rPr lang="en-US" sz="2400" dirty="0"/>
              <a:t>Testing for troubleshooting purposes is exempt from this</a:t>
            </a:r>
          </a:p>
          <a:p>
            <a:r>
              <a:rPr lang="en-US" sz="2800" dirty="0"/>
              <a:t>The NFPA 70E, is the go-to source of information for all things arc flash</a:t>
            </a:r>
          </a:p>
        </p:txBody>
      </p:sp>
    </p:spTree>
    <p:extLst>
      <p:ext uri="{BB962C8B-B14F-4D97-AF65-F5344CB8AC3E}">
        <p14:creationId xmlns:p14="http://schemas.microsoft.com/office/powerpoint/2010/main" val="301796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E1E8-7BE2-4A4F-988C-623FE404F622}"/>
              </a:ext>
            </a:extLst>
          </p:cNvPr>
          <p:cNvSpPr>
            <a:spLocks noGrp="1"/>
          </p:cNvSpPr>
          <p:nvPr>
            <p:ph type="title"/>
          </p:nvPr>
        </p:nvSpPr>
        <p:spPr/>
        <p:txBody>
          <a:bodyPr>
            <a:normAutofit/>
          </a:bodyPr>
          <a:lstStyle/>
          <a:p>
            <a:r>
              <a:rPr lang="en-US" sz="4400" dirty="0"/>
              <a:t>Arc Flash PPE</a:t>
            </a:r>
          </a:p>
        </p:txBody>
      </p:sp>
      <p:sp>
        <p:nvSpPr>
          <p:cNvPr id="3" name="Content Placeholder 2">
            <a:extLst>
              <a:ext uri="{FF2B5EF4-FFF2-40B4-BE49-F238E27FC236}">
                <a16:creationId xmlns:a16="http://schemas.microsoft.com/office/drawing/2014/main" id="{64EB16A3-210D-4AD3-A87D-1F2D6F3ABA6D}"/>
              </a:ext>
            </a:extLst>
          </p:cNvPr>
          <p:cNvSpPr>
            <a:spLocks noGrp="1"/>
          </p:cNvSpPr>
          <p:nvPr>
            <p:ph idx="1"/>
          </p:nvPr>
        </p:nvSpPr>
        <p:spPr/>
        <p:txBody>
          <a:bodyPr>
            <a:normAutofit/>
          </a:bodyPr>
          <a:lstStyle/>
          <a:p>
            <a:r>
              <a:rPr lang="en-US" sz="2800" dirty="0"/>
              <a:t>While the specifics depend on the energy level, there is a basic PPE setup that will work for most instances:</a:t>
            </a:r>
          </a:p>
          <a:p>
            <a:pPr lvl="1"/>
            <a:r>
              <a:rPr lang="en-US" sz="2400" dirty="0"/>
              <a:t>An arc-rated long-sleeve shirt with arc pants </a:t>
            </a:r>
            <a:r>
              <a:rPr lang="en-US" sz="2400" i="1" dirty="0"/>
              <a:t>or</a:t>
            </a:r>
            <a:r>
              <a:rPr lang="en-US" sz="2400" dirty="0"/>
              <a:t> arc-rated coveralls, all at a minimum arc rating of 8 </a:t>
            </a:r>
            <a:r>
              <a:rPr lang="en-US" sz="2400" dirty="0" err="1"/>
              <a:t>cal</a:t>
            </a:r>
            <a:r>
              <a:rPr lang="en-US" sz="2400" dirty="0"/>
              <a:t>/cm</a:t>
            </a:r>
            <a:r>
              <a:rPr lang="en-US" sz="2400" baseline="30000" dirty="0"/>
              <a:t>2</a:t>
            </a:r>
            <a:endParaRPr lang="en-US" sz="2000" dirty="0"/>
          </a:p>
          <a:p>
            <a:pPr lvl="1"/>
            <a:r>
              <a:rPr lang="en-US" sz="2400" dirty="0"/>
              <a:t>Flash arc suit hood </a:t>
            </a:r>
            <a:r>
              <a:rPr lang="en-US" sz="2400" i="1" dirty="0"/>
              <a:t>or</a:t>
            </a:r>
            <a:r>
              <a:rPr lang="en-US" sz="2400" dirty="0"/>
              <a:t> arc-rated face shield and arc-rated balaclava</a:t>
            </a:r>
            <a:endParaRPr lang="en-US" sz="2000" dirty="0"/>
          </a:p>
          <a:p>
            <a:pPr lvl="1"/>
            <a:r>
              <a:rPr lang="en-US" sz="2400" dirty="0"/>
              <a:t>Standard PPE including hard hat, electrical gloves, leather protective gloves, leather work boots with safety toe, safety glasses, and ear plugs that go into the ear canal </a:t>
            </a:r>
          </a:p>
        </p:txBody>
      </p:sp>
    </p:spTree>
    <p:extLst>
      <p:ext uri="{BB962C8B-B14F-4D97-AF65-F5344CB8AC3E}">
        <p14:creationId xmlns:p14="http://schemas.microsoft.com/office/powerpoint/2010/main" val="106445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2F1A9-81B6-4B03-977B-57E631EE5BE1}"/>
              </a:ext>
            </a:extLst>
          </p:cNvPr>
          <p:cNvSpPr txBox="1"/>
          <p:nvPr/>
        </p:nvSpPr>
        <p:spPr>
          <a:xfrm>
            <a:off x="2495931" y="4986528"/>
            <a:ext cx="4486275" cy="1061829"/>
          </a:xfrm>
          <a:prstGeom prst="rect">
            <a:avLst/>
          </a:prstGeom>
          <a:noFill/>
        </p:spPr>
        <p:txBody>
          <a:bodyPr wrap="square" rtlCol="0">
            <a:spAutoFit/>
          </a:bodyPr>
          <a:lstStyle/>
          <a:p>
            <a:r>
              <a:rPr lang="en-US" sz="2100" dirty="0"/>
              <a:t>You can see the equipment called out in the standard PPE requirements for arc flash in these two pictures</a:t>
            </a:r>
          </a:p>
        </p:txBody>
      </p:sp>
      <p:sp>
        <p:nvSpPr>
          <p:cNvPr id="5" name="TextBox 4">
            <a:extLst>
              <a:ext uri="{FF2B5EF4-FFF2-40B4-BE49-F238E27FC236}">
                <a16:creationId xmlns:a16="http://schemas.microsoft.com/office/drawing/2014/main" id="{1D986CFA-6264-4EB9-BD0C-600E605BB061}"/>
              </a:ext>
            </a:extLst>
          </p:cNvPr>
          <p:cNvSpPr txBox="1"/>
          <p:nvPr/>
        </p:nvSpPr>
        <p:spPr>
          <a:xfrm>
            <a:off x="508495" y="922090"/>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11-6</a:t>
            </a:r>
          </a:p>
        </p:txBody>
      </p:sp>
      <p:pic>
        <p:nvPicPr>
          <p:cNvPr id="7" name="Picture 6" descr="A photo shows a closer view of a woman using a shield and coveralls.&#10;A photo shows a woman working in an energized panel wearing safety equipment.">
            <a:extLst>
              <a:ext uri="{FF2B5EF4-FFF2-40B4-BE49-F238E27FC236}">
                <a16:creationId xmlns:a16="http://schemas.microsoft.com/office/drawing/2014/main" id="{ECFA092C-00B7-4BD4-B787-D3395F4670B5}"/>
              </a:ext>
            </a:extLst>
          </p:cNvPr>
          <p:cNvPicPr>
            <a:picLocks noChangeAspect="1"/>
          </p:cNvPicPr>
          <p:nvPr/>
        </p:nvPicPr>
        <p:blipFill rotWithShape="1">
          <a:blip r:embed="rId2">
            <a:extLst>
              <a:ext uri="{28A0092B-C50C-407E-A947-70E740481C1C}">
                <a14:useLocalDpi xmlns:a14="http://schemas.microsoft.com/office/drawing/2010/main" val="0"/>
              </a:ext>
            </a:extLst>
          </a:blip>
          <a:srcRect b="14044"/>
          <a:stretch/>
        </p:blipFill>
        <p:spPr>
          <a:xfrm>
            <a:off x="337807" y="1229867"/>
            <a:ext cx="8569435" cy="3756661"/>
          </a:xfrm>
          <a:prstGeom prst="rect">
            <a:avLst/>
          </a:prstGeom>
        </p:spPr>
      </p:pic>
    </p:spTree>
    <p:extLst>
      <p:ext uri="{BB962C8B-B14F-4D97-AF65-F5344CB8AC3E}">
        <p14:creationId xmlns:p14="http://schemas.microsoft.com/office/powerpoint/2010/main" val="220472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E480-70B6-4F1F-8428-D1FABA05E724}"/>
              </a:ext>
            </a:extLst>
          </p:cNvPr>
          <p:cNvSpPr>
            <a:spLocks noGrp="1"/>
          </p:cNvSpPr>
          <p:nvPr>
            <p:ph type="title"/>
          </p:nvPr>
        </p:nvSpPr>
        <p:spPr/>
        <p:txBody>
          <a:bodyPr>
            <a:normAutofit/>
          </a:bodyPr>
          <a:lstStyle/>
          <a:p>
            <a:r>
              <a:rPr lang="en-US" sz="4400" dirty="0"/>
              <a:t>Arc Flash PPE cont. </a:t>
            </a:r>
          </a:p>
        </p:txBody>
      </p:sp>
      <p:sp>
        <p:nvSpPr>
          <p:cNvPr id="3" name="Content Placeholder 2">
            <a:extLst>
              <a:ext uri="{FF2B5EF4-FFF2-40B4-BE49-F238E27FC236}">
                <a16:creationId xmlns:a16="http://schemas.microsoft.com/office/drawing/2014/main" id="{FF8CE789-9E2B-4D25-834E-FA4503B2BE89}"/>
              </a:ext>
            </a:extLst>
          </p:cNvPr>
          <p:cNvSpPr>
            <a:spLocks noGrp="1"/>
          </p:cNvSpPr>
          <p:nvPr>
            <p:ph idx="1"/>
          </p:nvPr>
        </p:nvSpPr>
        <p:spPr/>
        <p:txBody>
          <a:bodyPr>
            <a:normAutofit fontScale="92500" lnSpcReduction="20000"/>
          </a:bodyPr>
          <a:lstStyle/>
          <a:p>
            <a:r>
              <a:rPr lang="en-US" sz="2800" dirty="0"/>
              <a:t>Some tasks, such as working with the main bus bar or dealing with circuit breakers in a motor control center, will exceed the protective level of the general kit</a:t>
            </a:r>
          </a:p>
          <a:p>
            <a:r>
              <a:rPr lang="en-US" sz="2800" dirty="0"/>
              <a:t>You should wear the clothing mentioned previously with the following modifications: </a:t>
            </a:r>
          </a:p>
          <a:p>
            <a:pPr lvl="1"/>
            <a:r>
              <a:rPr lang="en-US" sz="2400" dirty="0"/>
              <a:t>You must wear the arc flash suit hood; then, over the other clothing, you add the arc flash suit, which includes another jacket and pants</a:t>
            </a:r>
          </a:p>
          <a:p>
            <a:pPr lvl="1"/>
            <a:r>
              <a:rPr lang="en-US" sz="2400" dirty="0"/>
              <a:t>Arc flash suits are rated for specific calorie event levels, with 40 and 80 being common ratings</a:t>
            </a:r>
          </a:p>
          <a:p>
            <a:pPr lvl="1"/>
            <a:r>
              <a:rPr lang="en-US" sz="2400" dirty="0"/>
              <a:t>Once you have powered down the system, properly verified that no electricity is present in the system, and applied lockout/tagout (LOTO) precautions, you can remove the suit and work as you normally would</a:t>
            </a:r>
          </a:p>
        </p:txBody>
      </p:sp>
    </p:spTree>
    <p:extLst>
      <p:ext uri="{BB962C8B-B14F-4D97-AF65-F5344CB8AC3E}">
        <p14:creationId xmlns:p14="http://schemas.microsoft.com/office/powerpoint/2010/main" val="302164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567-A231-4DD9-ADD6-C6D3776456B0}"/>
              </a:ext>
            </a:extLst>
          </p:cNvPr>
          <p:cNvSpPr txBox="1"/>
          <p:nvPr/>
        </p:nvSpPr>
        <p:spPr>
          <a:xfrm>
            <a:off x="753103" y="2222566"/>
            <a:ext cx="2600325" cy="2354491"/>
          </a:xfrm>
          <a:prstGeom prst="rect">
            <a:avLst/>
          </a:prstGeom>
          <a:noFill/>
        </p:spPr>
        <p:txBody>
          <a:bodyPr wrap="square" rtlCol="0">
            <a:spAutoFit/>
          </a:bodyPr>
          <a:lstStyle/>
          <a:p>
            <a:r>
              <a:rPr lang="en-US" sz="2100" dirty="0"/>
              <a:t>Here is an example of the arc flash suit you would need to wear over the other protective gear for working with high energy systems</a:t>
            </a:r>
          </a:p>
        </p:txBody>
      </p:sp>
      <p:sp>
        <p:nvSpPr>
          <p:cNvPr id="4" name="TextBox 3">
            <a:extLst>
              <a:ext uri="{FF2B5EF4-FFF2-40B4-BE49-F238E27FC236}">
                <a16:creationId xmlns:a16="http://schemas.microsoft.com/office/drawing/2014/main" id="{A918390D-8D5D-43B2-A1B5-3C266DA0D6E3}"/>
              </a:ext>
            </a:extLst>
          </p:cNvPr>
          <p:cNvSpPr txBox="1"/>
          <p:nvPr/>
        </p:nvSpPr>
        <p:spPr>
          <a:xfrm>
            <a:off x="3794886" y="82707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11-7</a:t>
            </a:r>
          </a:p>
        </p:txBody>
      </p:sp>
      <p:pic>
        <p:nvPicPr>
          <p:cNvPr id="6" name="Picture 5" descr="A photo shows a person wearing an arc flash suit.">
            <a:extLst>
              <a:ext uri="{FF2B5EF4-FFF2-40B4-BE49-F238E27FC236}">
                <a16:creationId xmlns:a16="http://schemas.microsoft.com/office/drawing/2014/main" id="{9625558B-2701-4DAC-923D-0BA42B9D8DD8}"/>
              </a:ext>
            </a:extLst>
          </p:cNvPr>
          <p:cNvPicPr>
            <a:picLocks noChangeAspect="1"/>
          </p:cNvPicPr>
          <p:nvPr/>
        </p:nvPicPr>
        <p:blipFill rotWithShape="1">
          <a:blip r:embed="rId2">
            <a:extLst>
              <a:ext uri="{28A0092B-C50C-407E-A947-70E740481C1C}">
                <a14:useLocalDpi xmlns:a14="http://schemas.microsoft.com/office/drawing/2010/main" val="0"/>
              </a:ext>
            </a:extLst>
          </a:blip>
          <a:srcRect b="13903"/>
          <a:stretch/>
        </p:blipFill>
        <p:spPr>
          <a:xfrm>
            <a:off x="3709542" y="1134853"/>
            <a:ext cx="4495674" cy="5425335"/>
          </a:xfrm>
          <a:prstGeom prst="rect">
            <a:avLst/>
          </a:prstGeom>
        </p:spPr>
      </p:pic>
    </p:spTree>
    <p:extLst>
      <p:ext uri="{BB962C8B-B14F-4D97-AF65-F5344CB8AC3E}">
        <p14:creationId xmlns:p14="http://schemas.microsoft.com/office/powerpoint/2010/main" val="193860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88EA-A138-413C-A28B-6A68A5184D34}"/>
              </a:ext>
            </a:extLst>
          </p:cNvPr>
          <p:cNvSpPr>
            <a:spLocks noGrp="1"/>
          </p:cNvSpPr>
          <p:nvPr>
            <p:ph type="title"/>
          </p:nvPr>
        </p:nvSpPr>
        <p:spPr/>
        <p:txBody>
          <a:bodyPr>
            <a:normAutofit/>
          </a:bodyPr>
          <a:lstStyle/>
          <a:p>
            <a:r>
              <a:rPr lang="en-US" sz="4400" dirty="0"/>
              <a:t>Overview</a:t>
            </a:r>
          </a:p>
        </p:txBody>
      </p:sp>
      <p:sp>
        <p:nvSpPr>
          <p:cNvPr id="3" name="Content Placeholder 2">
            <a:extLst>
              <a:ext uri="{FF2B5EF4-FFF2-40B4-BE49-F238E27FC236}">
                <a16:creationId xmlns:a16="http://schemas.microsoft.com/office/drawing/2014/main" id="{0FA5F85F-1C77-480E-90D9-783C0A51DC39}"/>
              </a:ext>
            </a:extLst>
          </p:cNvPr>
          <p:cNvSpPr>
            <a:spLocks noGrp="1"/>
          </p:cNvSpPr>
          <p:nvPr>
            <p:ph idx="1"/>
          </p:nvPr>
        </p:nvSpPr>
        <p:spPr/>
        <p:txBody>
          <a:bodyPr>
            <a:normAutofit lnSpcReduction="10000"/>
          </a:bodyPr>
          <a:lstStyle/>
          <a:p>
            <a:r>
              <a:rPr lang="en-US" sz="2800" b="1" dirty="0"/>
              <a:t>WHAT YOU WILL LEARN</a:t>
            </a:r>
          </a:p>
          <a:p>
            <a:pPr lvl="1"/>
            <a:r>
              <a:rPr lang="en-US" sz="2400" dirty="0"/>
              <a:t>What preventive maintenance is</a:t>
            </a:r>
            <a:endParaRPr lang="en-US" sz="2000" dirty="0"/>
          </a:p>
          <a:p>
            <a:pPr lvl="1"/>
            <a:r>
              <a:rPr lang="en-US" sz="2400" dirty="0"/>
              <a:t>Common preventive maintenance tasks for electrical, hydraulic, pneumatic, and mechanical systems</a:t>
            </a:r>
            <a:endParaRPr lang="en-US" sz="2000" dirty="0"/>
          </a:p>
          <a:p>
            <a:pPr lvl="1"/>
            <a:r>
              <a:rPr lang="en-US" sz="2400" dirty="0"/>
              <a:t>The dangers of arc flash and the personal protective equipment needed to work safely around electricity</a:t>
            </a:r>
            <a:endParaRPr lang="en-US" sz="2000" dirty="0"/>
          </a:p>
          <a:p>
            <a:pPr lvl="1"/>
            <a:r>
              <a:rPr lang="en-US" sz="2400" dirty="0"/>
              <a:t>The basics of the troubleshooting process </a:t>
            </a:r>
            <a:endParaRPr lang="en-US" sz="2000" dirty="0"/>
          </a:p>
          <a:p>
            <a:pPr lvl="1"/>
            <a:r>
              <a:rPr lang="en-US" sz="2400" dirty="0"/>
              <a:t>How to deal with robot crashes</a:t>
            </a:r>
            <a:endParaRPr lang="en-US" sz="2000" dirty="0"/>
          </a:p>
          <a:p>
            <a:pPr lvl="1"/>
            <a:r>
              <a:rPr lang="en-US" sz="2400" dirty="0"/>
              <a:t>Tips to help with the repair process</a:t>
            </a:r>
            <a:endParaRPr lang="en-US" sz="2000" dirty="0"/>
          </a:p>
          <a:p>
            <a:pPr lvl="1"/>
            <a:r>
              <a:rPr lang="en-US" sz="2400" dirty="0"/>
              <a:t>Why swapping parts is not necessarily fixing the robot</a:t>
            </a:r>
            <a:endParaRPr lang="en-US" sz="2000" dirty="0"/>
          </a:p>
          <a:p>
            <a:pPr lvl="1"/>
            <a:r>
              <a:rPr lang="en-US" sz="2400" dirty="0"/>
              <a:t>Precautions before starting a robot after repairs</a:t>
            </a:r>
          </a:p>
        </p:txBody>
      </p:sp>
    </p:spTree>
    <p:extLst>
      <p:ext uri="{BB962C8B-B14F-4D97-AF65-F5344CB8AC3E}">
        <p14:creationId xmlns:p14="http://schemas.microsoft.com/office/powerpoint/2010/main" val="210467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Troubleshooting</a:t>
            </a:r>
          </a:p>
        </p:txBody>
      </p:sp>
      <p:sp>
        <p:nvSpPr>
          <p:cNvPr id="3" name="Content Placeholder 2"/>
          <p:cNvSpPr>
            <a:spLocks noGrp="1"/>
          </p:cNvSpPr>
          <p:nvPr>
            <p:ph idx="1"/>
          </p:nvPr>
        </p:nvSpPr>
        <p:spPr/>
        <p:txBody>
          <a:bodyPr>
            <a:normAutofit lnSpcReduction="10000"/>
          </a:bodyPr>
          <a:lstStyle/>
          <a:p>
            <a:r>
              <a:rPr lang="en-US" sz="2800" b="1" dirty="0"/>
              <a:t>Reactive maintenance</a:t>
            </a:r>
            <a:r>
              <a:rPr lang="en-US" sz="2800" dirty="0"/>
              <a:t> mode - we have to figure out what is wrong and do something to get the system back to normal running condition</a:t>
            </a:r>
            <a:endParaRPr lang="en-US" sz="2800" b="1" dirty="0"/>
          </a:p>
          <a:p>
            <a:r>
              <a:rPr lang="en-US" sz="2800" b="1" dirty="0"/>
              <a:t>Troubleshooting </a:t>
            </a:r>
            <a:r>
              <a:rPr lang="en-US" sz="2800" dirty="0"/>
              <a:t>- the logical process of determining and correcting faults in a system or process</a:t>
            </a:r>
          </a:p>
          <a:p>
            <a:r>
              <a:rPr lang="en-US" sz="2800" dirty="0"/>
              <a:t>The basic steps are:</a:t>
            </a:r>
          </a:p>
          <a:p>
            <a:pPr lvl="1"/>
            <a:r>
              <a:rPr lang="en-US" sz="2400" dirty="0"/>
              <a:t>Analyzing the problem</a:t>
            </a:r>
          </a:p>
          <a:p>
            <a:pPr lvl="1"/>
            <a:r>
              <a:rPr lang="en-US" sz="2400" dirty="0"/>
              <a:t>Gathering information</a:t>
            </a:r>
          </a:p>
          <a:p>
            <a:pPr lvl="1"/>
            <a:r>
              <a:rPr lang="en-US" sz="2400" dirty="0"/>
              <a:t>Finding a solution</a:t>
            </a:r>
          </a:p>
          <a:p>
            <a:pPr lvl="1"/>
            <a:r>
              <a:rPr lang="en-US" sz="2400" dirty="0"/>
              <a:t>Responding to continued problems</a:t>
            </a:r>
          </a:p>
        </p:txBody>
      </p:sp>
    </p:spTree>
    <p:extLst>
      <p:ext uri="{BB962C8B-B14F-4D97-AF65-F5344CB8AC3E}">
        <p14:creationId xmlns:p14="http://schemas.microsoft.com/office/powerpoint/2010/main" val="44650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Analyzing the Problem</a:t>
            </a:r>
          </a:p>
        </p:txBody>
      </p:sp>
      <p:sp>
        <p:nvSpPr>
          <p:cNvPr id="3" name="Content Placeholder 2"/>
          <p:cNvSpPr>
            <a:spLocks noGrp="1"/>
          </p:cNvSpPr>
          <p:nvPr>
            <p:ph idx="1"/>
          </p:nvPr>
        </p:nvSpPr>
        <p:spPr/>
        <p:txBody>
          <a:bodyPr>
            <a:normAutofit/>
          </a:bodyPr>
          <a:lstStyle/>
          <a:p>
            <a:r>
              <a:rPr lang="en-US" sz="2800" dirty="0"/>
              <a:t>Before we can fix a problem, we have to know what the problem is</a:t>
            </a:r>
          </a:p>
          <a:p>
            <a:r>
              <a:rPr lang="en-US" sz="2800" dirty="0"/>
              <a:t>We have to figure out what the problem is and gather enough information to make an informed decision</a:t>
            </a:r>
          </a:p>
          <a:p>
            <a:r>
              <a:rPr lang="en-US" sz="2800" dirty="0"/>
              <a:t>There are several different areas we can draw information from during the process of determining what is wrong with the system in the analyzing phase</a:t>
            </a:r>
          </a:p>
        </p:txBody>
      </p:sp>
    </p:spTree>
    <p:extLst>
      <p:ext uri="{BB962C8B-B14F-4D97-AF65-F5344CB8AC3E}">
        <p14:creationId xmlns:p14="http://schemas.microsoft.com/office/powerpoint/2010/main" val="115861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Operators</a:t>
            </a:r>
            <a:r>
              <a:rPr lang="en-US" dirty="0"/>
              <a:t> </a:t>
            </a:r>
          </a:p>
        </p:txBody>
      </p:sp>
      <p:sp>
        <p:nvSpPr>
          <p:cNvPr id="3" name="Content Placeholder 2"/>
          <p:cNvSpPr>
            <a:spLocks noGrp="1"/>
          </p:cNvSpPr>
          <p:nvPr>
            <p:ph idx="1"/>
          </p:nvPr>
        </p:nvSpPr>
        <p:spPr/>
        <p:txBody>
          <a:bodyPr>
            <a:normAutofit/>
          </a:bodyPr>
          <a:lstStyle/>
          <a:p>
            <a:r>
              <a:rPr lang="en-US" sz="2800" dirty="0"/>
              <a:t>The person or people who were operating the equipment just before the fault often have valuable information</a:t>
            </a:r>
          </a:p>
          <a:p>
            <a:r>
              <a:rPr lang="en-US" sz="2800" dirty="0"/>
              <a:t>They can tell you valuable information, such as:</a:t>
            </a:r>
          </a:p>
          <a:p>
            <a:pPr lvl="1"/>
            <a:r>
              <a:rPr lang="en-US" sz="2400" dirty="0"/>
              <a:t>What the machine was doing before the fault</a:t>
            </a:r>
          </a:p>
          <a:p>
            <a:pPr lvl="1"/>
            <a:r>
              <a:rPr lang="en-US" sz="2400" dirty="0"/>
              <a:t>What they were doing before the fault</a:t>
            </a:r>
          </a:p>
          <a:p>
            <a:pPr lvl="1"/>
            <a:r>
              <a:rPr lang="en-US" sz="2400" dirty="0"/>
              <a:t>Any abnormal behavior they have noticed prior to the fault</a:t>
            </a:r>
          </a:p>
        </p:txBody>
      </p:sp>
    </p:spTree>
    <p:extLst>
      <p:ext uri="{BB962C8B-B14F-4D97-AF65-F5344CB8AC3E}">
        <p14:creationId xmlns:p14="http://schemas.microsoft.com/office/powerpoint/2010/main" val="289479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Equipment/System</a:t>
            </a:r>
          </a:p>
        </p:txBody>
      </p:sp>
      <p:sp>
        <p:nvSpPr>
          <p:cNvPr id="3" name="Content Placeholder 2"/>
          <p:cNvSpPr>
            <a:spLocks noGrp="1"/>
          </p:cNvSpPr>
          <p:nvPr>
            <p:ph idx="1"/>
          </p:nvPr>
        </p:nvSpPr>
        <p:spPr/>
        <p:txBody>
          <a:bodyPr>
            <a:normAutofit/>
          </a:bodyPr>
          <a:lstStyle/>
          <a:p>
            <a:r>
              <a:rPr lang="en-US" sz="2800" dirty="0"/>
              <a:t>See what the equipment or system can tell you</a:t>
            </a:r>
          </a:p>
          <a:p>
            <a:r>
              <a:rPr lang="en-US" sz="2800" dirty="0"/>
              <a:t>The system may have:</a:t>
            </a:r>
          </a:p>
          <a:p>
            <a:pPr lvl="1"/>
            <a:r>
              <a:rPr lang="en-US" sz="2400" dirty="0"/>
              <a:t>Lights to indicate what portions of the machine are running or alarmed out</a:t>
            </a:r>
          </a:p>
          <a:p>
            <a:pPr lvl="1"/>
            <a:r>
              <a:rPr lang="en-US" sz="2400" dirty="0"/>
              <a:t>Display messages and/or information on teach pendants or user screens</a:t>
            </a:r>
          </a:p>
          <a:p>
            <a:pPr lvl="1"/>
            <a:r>
              <a:rPr lang="en-US" sz="2400" dirty="0"/>
              <a:t>Alarm codes that you can look up in a manual</a:t>
            </a:r>
          </a:p>
          <a:p>
            <a:r>
              <a:rPr lang="en-US" sz="2800" dirty="0"/>
              <a:t>It is important to get as much of this information as possible </a:t>
            </a:r>
            <a:r>
              <a:rPr lang="en-US" sz="2800" i="1" dirty="0"/>
              <a:t>before</a:t>
            </a:r>
            <a:r>
              <a:rPr lang="en-US" sz="2800" dirty="0"/>
              <a:t> you begin to fix the problem</a:t>
            </a:r>
          </a:p>
        </p:txBody>
      </p:sp>
    </p:spTree>
    <p:extLst>
      <p:ext uri="{BB962C8B-B14F-4D97-AF65-F5344CB8AC3E}">
        <p14:creationId xmlns:p14="http://schemas.microsoft.com/office/powerpoint/2010/main" val="282504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Personal Observations </a:t>
            </a:r>
          </a:p>
        </p:txBody>
      </p:sp>
      <p:sp>
        <p:nvSpPr>
          <p:cNvPr id="3" name="Content Placeholder 2"/>
          <p:cNvSpPr>
            <a:spLocks noGrp="1"/>
          </p:cNvSpPr>
          <p:nvPr>
            <p:ph idx="1"/>
          </p:nvPr>
        </p:nvSpPr>
        <p:spPr/>
        <p:txBody>
          <a:bodyPr/>
          <a:lstStyle/>
          <a:p>
            <a:endParaRPr lang="en-US" sz="2800" dirty="0"/>
          </a:p>
          <a:p>
            <a:r>
              <a:rPr lang="en-US" sz="2800" dirty="0"/>
              <a:t>Another way we gather information is with our own observations</a:t>
            </a:r>
          </a:p>
          <a:p>
            <a:pPr lvl="1"/>
            <a:r>
              <a:rPr lang="en-US" sz="2400" dirty="0"/>
              <a:t>The point in the process where the equipment stops can provide information</a:t>
            </a:r>
          </a:p>
          <a:p>
            <a:pPr lvl="1"/>
            <a:r>
              <a:rPr lang="en-US" sz="2400" dirty="0"/>
              <a:t>Make sure to engage all five of your senses with this portion</a:t>
            </a:r>
          </a:p>
          <a:p>
            <a:pPr lvl="1"/>
            <a:r>
              <a:rPr lang="en-US" sz="2400" dirty="0"/>
              <a:t>The troubleshooter has to decide which of the clues are relevant and which are circumstantial</a:t>
            </a:r>
          </a:p>
          <a:p>
            <a:pPr lvl="1"/>
            <a:endParaRPr lang="en-US" dirty="0"/>
          </a:p>
          <a:p>
            <a:pPr lvl="1"/>
            <a:endParaRPr lang="en-US" dirty="0"/>
          </a:p>
        </p:txBody>
      </p:sp>
    </p:spTree>
    <p:extLst>
      <p:ext uri="{BB962C8B-B14F-4D97-AF65-F5344CB8AC3E}">
        <p14:creationId xmlns:p14="http://schemas.microsoft.com/office/powerpoint/2010/main" val="77291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Diagnostic Tools </a:t>
            </a:r>
          </a:p>
        </p:txBody>
      </p:sp>
      <p:sp>
        <p:nvSpPr>
          <p:cNvPr id="3" name="Content Placeholder 2"/>
          <p:cNvSpPr>
            <a:spLocks noGrp="1"/>
          </p:cNvSpPr>
          <p:nvPr>
            <p:ph idx="1"/>
          </p:nvPr>
        </p:nvSpPr>
        <p:spPr/>
        <p:txBody>
          <a:bodyPr/>
          <a:lstStyle/>
          <a:p>
            <a:r>
              <a:rPr lang="en-US" sz="2800" dirty="0"/>
              <a:t>Performing tests using specialized equipment is another way to gather useful information</a:t>
            </a:r>
          </a:p>
          <a:p>
            <a:r>
              <a:rPr lang="en-US" sz="2800" b="1" dirty="0"/>
              <a:t>Track the power </a:t>
            </a:r>
            <a:r>
              <a:rPr lang="en-US" sz="2800" dirty="0"/>
              <a:t>- Know which components should have power and verify if they do</a:t>
            </a:r>
          </a:p>
          <a:p>
            <a:pPr lvl="1"/>
            <a:r>
              <a:rPr lang="en-US" sz="2400" dirty="0"/>
              <a:t>If you are not sure of the level of power, use the highest test setting</a:t>
            </a:r>
          </a:p>
          <a:p>
            <a:pPr lvl="1"/>
            <a:r>
              <a:rPr lang="en-US" sz="2400" dirty="0"/>
              <a:t>Make sure to pay attention to polarity in DC circuits</a:t>
            </a:r>
          </a:p>
          <a:p>
            <a:endParaRPr lang="en-US" dirty="0"/>
          </a:p>
        </p:txBody>
      </p:sp>
    </p:spTree>
    <p:extLst>
      <p:ext uri="{BB962C8B-B14F-4D97-AF65-F5344CB8AC3E}">
        <p14:creationId xmlns:p14="http://schemas.microsoft.com/office/powerpoint/2010/main" val="361301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Power Failure </a:t>
            </a:r>
          </a:p>
        </p:txBody>
      </p:sp>
      <p:sp>
        <p:nvSpPr>
          <p:cNvPr id="3" name="Content Placeholder 2"/>
          <p:cNvSpPr>
            <a:spLocks noGrp="1"/>
          </p:cNvSpPr>
          <p:nvPr>
            <p:ph idx="1"/>
          </p:nvPr>
        </p:nvSpPr>
        <p:spPr/>
        <p:txBody>
          <a:bodyPr>
            <a:normAutofit/>
          </a:bodyPr>
          <a:lstStyle/>
          <a:p>
            <a:r>
              <a:rPr lang="en-US" sz="2800" dirty="0"/>
              <a:t>Another way we find the root cause of the problem is to track the power and find where it disappears</a:t>
            </a:r>
          </a:p>
          <a:p>
            <a:pPr lvl="1"/>
            <a:r>
              <a:rPr lang="en-US" sz="2400" dirty="0"/>
              <a:t>To use this method of troubleshooting you have to know how the system works, how the various components work, and understand how they are all interconnected</a:t>
            </a:r>
          </a:p>
          <a:p>
            <a:pPr lvl="1"/>
            <a:r>
              <a:rPr lang="en-US" sz="2400" dirty="0"/>
              <a:t>This often requires the use of the schematics and wiring diagrams that came with the equipment </a:t>
            </a:r>
          </a:p>
        </p:txBody>
      </p:sp>
    </p:spTree>
    <p:extLst>
      <p:ext uri="{BB962C8B-B14F-4D97-AF65-F5344CB8AC3E}">
        <p14:creationId xmlns:p14="http://schemas.microsoft.com/office/powerpoint/2010/main" val="289483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Continuity</a:t>
            </a:r>
            <a:r>
              <a:rPr lang="en-US" dirty="0"/>
              <a:t> </a:t>
            </a:r>
          </a:p>
        </p:txBody>
      </p:sp>
      <p:sp>
        <p:nvSpPr>
          <p:cNvPr id="3" name="Content Placeholder 2"/>
          <p:cNvSpPr>
            <a:spLocks noGrp="1"/>
          </p:cNvSpPr>
          <p:nvPr>
            <p:ph idx="1"/>
          </p:nvPr>
        </p:nvSpPr>
        <p:spPr/>
        <p:txBody>
          <a:bodyPr>
            <a:normAutofit/>
          </a:bodyPr>
          <a:lstStyle/>
          <a:p>
            <a:r>
              <a:rPr lang="en-US" sz="2800" dirty="0"/>
              <a:t>When we check continuity, we are looking for an unbroken electrical connection between two points</a:t>
            </a:r>
          </a:p>
          <a:p>
            <a:pPr lvl="1"/>
            <a:r>
              <a:rPr lang="en-US" sz="2400" dirty="0"/>
              <a:t>If there is an unbroken path, we get a resistance reading in ohms telling us how hard it is for electricity to pass between the two points</a:t>
            </a:r>
          </a:p>
          <a:p>
            <a:pPr lvl="1"/>
            <a:r>
              <a:rPr lang="en-US" sz="2400" dirty="0"/>
              <a:t>Lower value readings indicating an easier path for electricity to pass through</a:t>
            </a:r>
          </a:p>
          <a:p>
            <a:pPr lvl="1"/>
            <a:r>
              <a:rPr lang="en-US" sz="2400" dirty="0"/>
              <a:t>If there is a broken path or no path for electricity to flow between the two points, the meter should show either infinite resistance or OL </a:t>
            </a:r>
          </a:p>
        </p:txBody>
      </p:sp>
    </p:spTree>
    <p:extLst>
      <p:ext uri="{BB962C8B-B14F-4D97-AF65-F5344CB8AC3E}">
        <p14:creationId xmlns:p14="http://schemas.microsoft.com/office/powerpoint/2010/main" val="425663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Continuity cont. </a:t>
            </a:r>
          </a:p>
        </p:txBody>
      </p:sp>
      <p:sp>
        <p:nvSpPr>
          <p:cNvPr id="3" name="Content Placeholder 2"/>
          <p:cNvSpPr>
            <a:spLocks noGrp="1"/>
          </p:cNvSpPr>
          <p:nvPr>
            <p:ph idx="1"/>
          </p:nvPr>
        </p:nvSpPr>
        <p:spPr/>
        <p:txBody>
          <a:bodyPr>
            <a:normAutofit/>
          </a:bodyPr>
          <a:lstStyle/>
          <a:p>
            <a:r>
              <a:rPr lang="en-US" sz="2800" dirty="0"/>
              <a:t>When performing continuity checks, the meter uses its internal battery to send a small amount of electricity through the system</a:t>
            </a:r>
          </a:p>
          <a:p>
            <a:r>
              <a:rPr lang="en-US" sz="2800" dirty="0"/>
              <a:t>Because of this, the tested system </a:t>
            </a:r>
            <a:r>
              <a:rPr lang="en-US" sz="2800" i="1" dirty="0"/>
              <a:t>must be powered down!</a:t>
            </a:r>
            <a:r>
              <a:rPr lang="en-US" sz="2800" dirty="0"/>
              <a:t> </a:t>
            </a:r>
          </a:p>
          <a:p>
            <a:pPr lvl="1"/>
            <a:r>
              <a:rPr lang="en-US" sz="2400" dirty="0"/>
              <a:t>If you do a continuity check on a system that has power supplied to it, there is a high probability that you will damage the meter, the battery, or both as system power feeds back into the meter</a:t>
            </a:r>
          </a:p>
        </p:txBody>
      </p:sp>
    </p:spTree>
    <p:extLst>
      <p:ext uri="{BB962C8B-B14F-4D97-AF65-F5344CB8AC3E}">
        <p14:creationId xmlns:p14="http://schemas.microsoft.com/office/powerpoint/2010/main" val="260480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I/O</a:t>
            </a:r>
          </a:p>
        </p:txBody>
      </p:sp>
      <p:sp>
        <p:nvSpPr>
          <p:cNvPr id="3" name="Content Placeholder 2"/>
          <p:cNvSpPr>
            <a:spLocks noGrp="1"/>
          </p:cNvSpPr>
          <p:nvPr>
            <p:ph idx="1"/>
          </p:nvPr>
        </p:nvSpPr>
        <p:spPr/>
        <p:txBody>
          <a:bodyPr>
            <a:normAutofit/>
          </a:bodyPr>
          <a:lstStyle/>
          <a:p>
            <a:r>
              <a:rPr lang="en-US" sz="2800" dirty="0"/>
              <a:t>To determine what the I/O does, you need something that correlates the address in the table to the device it is tied to</a:t>
            </a:r>
          </a:p>
          <a:p>
            <a:r>
              <a:rPr lang="en-US" sz="2800" dirty="0"/>
              <a:t>If you know the terminal in the controller, you can trace it manually</a:t>
            </a:r>
          </a:p>
          <a:p>
            <a:r>
              <a:rPr lang="en-US" sz="2800" dirty="0"/>
              <a:t>Once you know what the I/O data represents, you must next understand how the system or program uses the data</a:t>
            </a:r>
          </a:p>
        </p:txBody>
      </p:sp>
    </p:spTree>
    <p:extLst>
      <p:ext uri="{BB962C8B-B14F-4D97-AF65-F5344CB8AC3E}">
        <p14:creationId xmlns:p14="http://schemas.microsoft.com/office/powerpoint/2010/main" val="293194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Preventative Maintenance </a:t>
            </a:r>
          </a:p>
        </p:txBody>
      </p:sp>
      <p:sp>
        <p:nvSpPr>
          <p:cNvPr id="3" name="Content Placeholder 2"/>
          <p:cNvSpPr>
            <a:spLocks noGrp="1"/>
          </p:cNvSpPr>
          <p:nvPr>
            <p:ph idx="1"/>
          </p:nvPr>
        </p:nvSpPr>
        <p:spPr/>
        <p:txBody>
          <a:bodyPr>
            <a:normAutofit/>
          </a:bodyPr>
          <a:lstStyle/>
          <a:p>
            <a:r>
              <a:rPr lang="en-US" sz="2800" b="1" dirty="0"/>
              <a:t>Preventative maintenance (PM) </a:t>
            </a:r>
            <a:r>
              <a:rPr lang="en-US" sz="2800" dirty="0"/>
              <a:t>is the practice of changing out parts and doing repairs in a scheduled fashion </a:t>
            </a:r>
            <a:r>
              <a:rPr lang="en-US" sz="2800" i="1" dirty="0"/>
              <a:t>before</a:t>
            </a:r>
            <a:r>
              <a:rPr lang="en-US" sz="2800" dirty="0"/>
              <a:t> the equipment breaks down or quits working</a:t>
            </a:r>
          </a:p>
          <a:p>
            <a:pPr lvl="1"/>
            <a:r>
              <a:rPr lang="en-US" sz="2400" dirty="0"/>
              <a:t>The literature for many commercial robots, especially the industrial varieties, includes a schedule of PMs</a:t>
            </a:r>
          </a:p>
          <a:p>
            <a:pPr lvl="1"/>
            <a:r>
              <a:rPr lang="en-US" sz="2400" dirty="0"/>
              <a:t>Tasks are often broken down into daily, monthly, quarterly or every three months, semiannually or every six months, yearly, and over a span of years</a:t>
            </a:r>
          </a:p>
        </p:txBody>
      </p:sp>
    </p:spTree>
    <p:extLst>
      <p:ext uri="{BB962C8B-B14F-4D97-AF65-F5344CB8AC3E}">
        <p14:creationId xmlns:p14="http://schemas.microsoft.com/office/powerpoint/2010/main" val="56425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Manuals</a:t>
            </a:r>
            <a:r>
              <a:rPr lang="en-US" dirty="0"/>
              <a:t> </a:t>
            </a:r>
          </a:p>
        </p:txBody>
      </p:sp>
      <p:sp>
        <p:nvSpPr>
          <p:cNvPr id="3" name="Content Placeholder 2"/>
          <p:cNvSpPr>
            <a:spLocks noGrp="1"/>
          </p:cNvSpPr>
          <p:nvPr>
            <p:ph idx="1"/>
          </p:nvPr>
        </p:nvSpPr>
        <p:spPr/>
        <p:txBody>
          <a:bodyPr>
            <a:normAutofit lnSpcReduction="10000"/>
          </a:bodyPr>
          <a:lstStyle/>
          <a:p>
            <a:r>
              <a:rPr lang="en-US" sz="2800" b="1" dirty="0"/>
              <a:t>Manual(s) </a:t>
            </a:r>
            <a:r>
              <a:rPr lang="en-US" sz="2800" dirty="0"/>
              <a:t>-</a:t>
            </a:r>
            <a:r>
              <a:rPr lang="en-US" sz="2800" b="1" dirty="0"/>
              <a:t> </a:t>
            </a:r>
            <a:r>
              <a:rPr lang="en-US" sz="2800" dirty="0"/>
              <a:t>the book(s) that come with a piece of equipment or system that gives you more detailed information on how it works</a:t>
            </a:r>
          </a:p>
          <a:p>
            <a:r>
              <a:rPr lang="en-US" sz="2800" dirty="0"/>
              <a:t>You may find:</a:t>
            </a:r>
          </a:p>
          <a:p>
            <a:pPr lvl="1"/>
            <a:r>
              <a:rPr lang="en-US" sz="2400" dirty="0"/>
              <a:t>General diagrams of portions of the equipment</a:t>
            </a:r>
          </a:p>
          <a:p>
            <a:pPr lvl="1"/>
            <a:r>
              <a:rPr lang="en-US" sz="2400" dirty="0"/>
              <a:t>Exploded views of assemblies</a:t>
            </a:r>
          </a:p>
          <a:p>
            <a:pPr lvl="1"/>
            <a:r>
              <a:rPr lang="en-US" sz="2400" dirty="0"/>
              <a:t>Technical instructions necessary to install or remove sensitive parts of the equipment</a:t>
            </a:r>
          </a:p>
          <a:p>
            <a:pPr lvl="1"/>
            <a:r>
              <a:rPr lang="en-US" sz="2400" dirty="0"/>
              <a:t>Troubleshooting tests</a:t>
            </a:r>
          </a:p>
          <a:p>
            <a:pPr lvl="1"/>
            <a:r>
              <a:rPr lang="en-US" sz="2400" dirty="0"/>
              <a:t>Preventative maintenance recommendations</a:t>
            </a:r>
          </a:p>
          <a:p>
            <a:pPr lvl="1"/>
            <a:r>
              <a:rPr lang="en-US" sz="2400" dirty="0"/>
              <a:t>Other information relevant to the piece of equipment</a:t>
            </a:r>
          </a:p>
        </p:txBody>
      </p:sp>
    </p:spTree>
    <p:extLst>
      <p:ext uri="{BB962C8B-B14F-4D97-AF65-F5344CB8AC3E}">
        <p14:creationId xmlns:p14="http://schemas.microsoft.com/office/powerpoint/2010/main" val="3477065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Technical Support </a:t>
            </a:r>
          </a:p>
        </p:txBody>
      </p:sp>
      <p:sp>
        <p:nvSpPr>
          <p:cNvPr id="3" name="Content Placeholder 2"/>
          <p:cNvSpPr>
            <a:spLocks noGrp="1"/>
          </p:cNvSpPr>
          <p:nvPr>
            <p:ph idx="1"/>
          </p:nvPr>
        </p:nvSpPr>
        <p:spPr/>
        <p:txBody>
          <a:bodyPr>
            <a:normAutofit/>
          </a:bodyPr>
          <a:lstStyle/>
          <a:p>
            <a:r>
              <a:rPr lang="en-US" sz="2800" dirty="0"/>
              <a:t>A wonderful, but often overlooked resource is the manufacturer of the equipment</a:t>
            </a:r>
          </a:p>
          <a:p>
            <a:pPr lvl="1"/>
            <a:r>
              <a:rPr lang="en-US" sz="2400" dirty="0"/>
              <a:t>A few minutes with the manufacturer’s tech support or a repair technician could save you hours or days of work trying to find the solution</a:t>
            </a:r>
          </a:p>
          <a:p>
            <a:pPr lvl="1"/>
            <a:r>
              <a:rPr lang="en-US" sz="2400" dirty="0"/>
              <a:t>The downside to manufacturer tech support is that there may be a cost involved</a:t>
            </a:r>
          </a:p>
          <a:p>
            <a:pPr lvl="1"/>
            <a:r>
              <a:rPr lang="en-US" sz="2400" dirty="0"/>
              <a:t>The best course of action is to call tech support and ask if there is a fee for the service and, if so, if your company has a service agreement</a:t>
            </a:r>
          </a:p>
        </p:txBody>
      </p:sp>
    </p:spTree>
    <p:extLst>
      <p:ext uri="{BB962C8B-B14F-4D97-AF65-F5344CB8AC3E}">
        <p14:creationId xmlns:p14="http://schemas.microsoft.com/office/powerpoint/2010/main" val="3257514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Technical Support cont.</a:t>
            </a:r>
          </a:p>
        </p:txBody>
      </p:sp>
      <p:sp>
        <p:nvSpPr>
          <p:cNvPr id="3" name="Content Placeholder 2"/>
          <p:cNvSpPr>
            <a:spLocks noGrp="1"/>
          </p:cNvSpPr>
          <p:nvPr>
            <p:ph idx="1"/>
          </p:nvPr>
        </p:nvSpPr>
        <p:spPr/>
        <p:txBody>
          <a:bodyPr>
            <a:normAutofit/>
          </a:bodyPr>
          <a:lstStyle/>
          <a:p>
            <a:r>
              <a:rPr lang="en-US" sz="2800" dirty="0"/>
              <a:t>You need to have some key pieces of information ready when contacting tech support:</a:t>
            </a:r>
          </a:p>
          <a:p>
            <a:pPr lvl="1"/>
            <a:r>
              <a:rPr lang="en-US" sz="2400" dirty="0"/>
              <a:t>Make and model of the equipment</a:t>
            </a:r>
          </a:p>
          <a:p>
            <a:pPr lvl="1"/>
            <a:r>
              <a:rPr lang="en-US" sz="2400" dirty="0"/>
              <a:t>Serial numbers or build numbers</a:t>
            </a:r>
          </a:p>
          <a:p>
            <a:pPr lvl="1"/>
            <a:r>
              <a:rPr lang="en-US" sz="2400" dirty="0"/>
              <a:t>Controller types</a:t>
            </a:r>
          </a:p>
          <a:p>
            <a:pPr lvl="1"/>
            <a:r>
              <a:rPr lang="en-US" sz="2400" dirty="0"/>
              <a:t>User interface type</a:t>
            </a:r>
          </a:p>
          <a:p>
            <a:pPr lvl="1"/>
            <a:r>
              <a:rPr lang="en-US" sz="2400" dirty="0"/>
              <a:t>Teach pendant type</a:t>
            </a:r>
          </a:p>
          <a:p>
            <a:pPr lvl="1"/>
            <a:r>
              <a:rPr lang="en-US" sz="2400" dirty="0"/>
              <a:t>Any other specific information you can gather about the equipment before contacting them</a:t>
            </a:r>
          </a:p>
        </p:txBody>
      </p:sp>
    </p:spTree>
    <p:extLst>
      <p:ext uri="{BB962C8B-B14F-4D97-AF65-F5344CB8AC3E}">
        <p14:creationId xmlns:p14="http://schemas.microsoft.com/office/powerpoint/2010/main" val="870202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Internet Searches </a:t>
            </a:r>
          </a:p>
        </p:txBody>
      </p:sp>
      <p:sp>
        <p:nvSpPr>
          <p:cNvPr id="3" name="Content Placeholder 2"/>
          <p:cNvSpPr>
            <a:spLocks noGrp="1"/>
          </p:cNvSpPr>
          <p:nvPr>
            <p:ph idx="1"/>
          </p:nvPr>
        </p:nvSpPr>
        <p:spPr/>
        <p:txBody>
          <a:bodyPr>
            <a:normAutofit/>
          </a:bodyPr>
          <a:lstStyle/>
          <a:p>
            <a:r>
              <a:rPr lang="en-US" sz="2800" dirty="0"/>
              <a:t>There is a vast wealth of information online that has been posted by companies, professionals, technicians, and others that you can access quickly and easily</a:t>
            </a:r>
          </a:p>
          <a:p>
            <a:pPr lvl="1"/>
            <a:r>
              <a:rPr lang="en-US" sz="2400" dirty="0"/>
              <a:t>If you do a vague search, your results are likely to be vague as well</a:t>
            </a:r>
          </a:p>
          <a:p>
            <a:pPr lvl="1"/>
            <a:r>
              <a:rPr lang="en-US" sz="2400" dirty="0"/>
              <a:t>Be as specific as possible</a:t>
            </a:r>
          </a:p>
          <a:p>
            <a:pPr lvl="1"/>
            <a:r>
              <a:rPr lang="en-US" sz="2400" dirty="0"/>
              <a:t>Do not be afraid to try different searches and search engines</a:t>
            </a:r>
          </a:p>
        </p:txBody>
      </p:sp>
    </p:spTree>
    <p:extLst>
      <p:ext uri="{BB962C8B-B14F-4D97-AF65-F5344CB8AC3E}">
        <p14:creationId xmlns:p14="http://schemas.microsoft.com/office/powerpoint/2010/main" val="2812646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512780"/>
            <a:ext cx="8943278" cy="1371776"/>
          </a:xfrm>
        </p:spPr>
        <p:txBody>
          <a:bodyPr>
            <a:noAutofit/>
          </a:bodyPr>
          <a:lstStyle/>
          <a:p>
            <a:r>
              <a:rPr lang="en-US" sz="4400" dirty="0"/>
              <a:t>Guidelines for Troubleshooting Failure </a:t>
            </a:r>
          </a:p>
        </p:txBody>
      </p:sp>
      <p:sp>
        <p:nvSpPr>
          <p:cNvPr id="3" name="Content Placeholder 2"/>
          <p:cNvSpPr>
            <a:spLocks noGrp="1"/>
          </p:cNvSpPr>
          <p:nvPr>
            <p:ph idx="1"/>
          </p:nvPr>
        </p:nvSpPr>
        <p:spPr>
          <a:xfrm>
            <a:off x="457200" y="1884556"/>
            <a:ext cx="8229600" cy="4525963"/>
          </a:xfrm>
        </p:spPr>
        <p:txBody>
          <a:bodyPr>
            <a:normAutofit/>
          </a:bodyPr>
          <a:lstStyle/>
          <a:p>
            <a:r>
              <a:rPr lang="en-US" sz="2800" i="1" dirty="0"/>
              <a:t>Guideline 1: </a:t>
            </a:r>
            <a:r>
              <a:rPr lang="en-US" sz="2800" dirty="0"/>
              <a:t>Do not get frustrated</a:t>
            </a:r>
          </a:p>
          <a:p>
            <a:r>
              <a:rPr lang="en-US" sz="2800" i="1" dirty="0"/>
              <a:t>Guideline 2:</a:t>
            </a:r>
            <a:r>
              <a:rPr lang="en-US" sz="2800" dirty="0"/>
              <a:t> Reevaluate the information, adding in what you have learned</a:t>
            </a:r>
          </a:p>
          <a:p>
            <a:r>
              <a:rPr lang="en-US" sz="2800" i="1" dirty="0"/>
              <a:t>Guideline 3:</a:t>
            </a:r>
            <a:r>
              <a:rPr lang="en-US" sz="2800" dirty="0"/>
              <a:t> Try, try again</a:t>
            </a:r>
          </a:p>
          <a:p>
            <a:r>
              <a:rPr lang="en-US" sz="2800" i="1" dirty="0"/>
              <a:t>Guideline 4:</a:t>
            </a:r>
            <a:r>
              <a:rPr lang="en-US" sz="2800" dirty="0"/>
              <a:t> “Once you eliminate the impossible, whatever remains, no matter how improbable, must be the truth” (Doyle 2012). </a:t>
            </a:r>
          </a:p>
          <a:p>
            <a:r>
              <a:rPr lang="en-US" sz="2800" i="1" dirty="0"/>
              <a:t>Guideline 5:</a:t>
            </a:r>
            <a:r>
              <a:rPr lang="en-US" sz="2800" dirty="0"/>
              <a:t> Back to the drawing board</a:t>
            </a:r>
          </a:p>
        </p:txBody>
      </p:sp>
    </p:spTree>
    <p:extLst>
      <p:ext uri="{BB962C8B-B14F-4D97-AF65-F5344CB8AC3E}">
        <p14:creationId xmlns:p14="http://schemas.microsoft.com/office/powerpoint/2010/main" val="142890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Crash Recovery </a:t>
            </a:r>
          </a:p>
        </p:txBody>
      </p:sp>
      <p:sp>
        <p:nvSpPr>
          <p:cNvPr id="3" name="Content Placeholder 2"/>
          <p:cNvSpPr>
            <a:spLocks noGrp="1"/>
          </p:cNvSpPr>
          <p:nvPr>
            <p:ph idx="1"/>
          </p:nvPr>
        </p:nvSpPr>
        <p:spPr/>
        <p:txBody>
          <a:bodyPr>
            <a:normAutofit/>
          </a:bodyPr>
          <a:lstStyle/>
          <a:p>
            <a:r>
              <a:rPr lang="en-US" sz="2800" dirty="0"/>
              <a:t>In the industrial setting, there is a high probability that eventually the robot will make unexpected contact or </a:t>
            </a:r>
            <a:r>
              <a:rPr lang="en-US" sz="2800" b="1" dirty="0"/>
              <a:t>crash</a:t>
            </a:r>
          </a:p>
          <a:p>
            <a:r>
              <a:rPr lang="en-US" sz="2800" dirty="0"/>
              <a:t>There are five key steps to follow:</a:t>
            </a:r>
          </a:p>
          <a:p>
            <a:pPr marL="342900" lvl="1" indent="0">
              <a:buNone/>
            </a:pPr>
            <a:r>
              <a:rPr lang="en-US" sz="2400" dirty="0"/>
              <a:t>1. Determine why the robot crashed</a:t>
            </a:r>
          </a:p>
          <a:p>
            <a:pPr marL="342900" lvl="1" indent="0">
              <a:buNone/>
            </a:pPr>
            <a:r>
              <a:rPr lang="en-US" sz="2400" dirty="0"/>
              <a:t>2. Get the robot clear of the crash or impact area</a:t>
            </a:r>
          </a:p>
          <a:p>
            <a:pPr marL="342900" lvl="1" indent="0">
              <a:buNone/>
            </a:pPr>
            <a:r>
              <a:rPr lang="en-US" sz="2400" dirty="0"/>
              <a:t>3. Determine how to prevent another crash</a:t>
            </a:r>
          </a:p>
          <a:p>
            <a:pPr marL="342900" lvl="1" indent="0">
              <a:buNone/>
            </a:pPr>
            <a:r>
              <a:rPr lang="en-US" sz="2400" dirty="0"/>
              <a:t>4. Check the alignment of all equipment involved in the crash</a:t>
            </a:r>
          </a:p>
          <a:p>
            <a:pPr marL="342900" lvl="1" indent="0">
              <a:buNone/>
            </a:pPr>
            <a:r>
              <a:rPr lang="en-US" sz="2400" dirty="0"/>
              <a:t>5. Determine what to do with the parts involved in the crash</a:t>
            </a:r>
          </a:p>
        </p:txBody>
      </p:sp>
    </p:spTree>
    <p:extLst>
      <p:ext uri="{BB962C8B-B14F-4D97-AF65-F5344CB8AC3E}">
        <p14:creationId xmlns:p14="http://schemas.microsoft.com/office/powerpoint/2010/main" val="528769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 y="592270"/>
            <a:ext cx="8697951" cy="1739767"/>
          </a:xfrm>
        </p:spPr>
        <p:txBody>
          <a:bodyPr>
            <a:noAutofit/>
          </a:bodyPr>
          <a:lstStyle/>
          <a:p>
            <a:r>
              <a:rPr lang="en-US" sz="4400" dirty="0"/>
              <a:t>Step 1: Determine Why The Robot Crashed</a:t>
            </a:r>
          </a:p>
        </p:txBody>
      </p:sp>
      <p:sp>
        <p:nvSpPr>
          <p:cNvPr id="3" name="Content Placeholder 2"/>
          <p:cNvSpPr>
            <a:spLocks noGrp="1"/>
          </p:cNvSpPr>
          <p:nvPr>
            <p:ph idx="1"/>
          </p:nvPr>
        </p:nvSpPr>
        <p:spPr>
          <a:xfrm>
            <a:off x="457200" y="2332037"/>
            <a:ext cx="8229600" cy="4525963"/>
          </a:xfrm>
        </p:spPr>
        <p:txBody>
          <a:bodyPr>
            <a:noAutofit/>
          </a:bodyPr>
          <a:lstStyle/>
          <a:p>
            <a:r>
              <a:rPr lang="en-US" sz="2800" dirty="0"/>
              <a:t>You have to know why the robot crashed to prevent it from happing again</a:t>
            </a:r>
          </a:p>
          <a:p>
            <a:r>
              <a:rPr lang="en-US" sz="2800" dirty="0"/>
              <a:t>Make sure you gather all the facts you can before moving the robot and losing clues</a:t>
            </a:r>
          </a:p>
          <a:p>
            <a:r>
              <a:rPr lang="en-US" sz="2800" dirty="0"/>
              <a:t>If you cannot determine the root cause, make sure to keep a record of what happened to help with future troubleshooting</a:t>
            </a:r>
          </a:p>
        </p:txBody>
      </p:sp>
    </p:spTree>
    <p:extLst>
      <p:ext uri="{BB962C8B-B14F-4D97-AF65-F5344CB8AC3E}">
        <p14:creationId xmlns:p14="http://schemas.microsoft.com/office/powerpoint/2010/main" val="694428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3863"/>
            <a:ext cx="8229600" cy="1143000"/>
          </a:xfrm>
        </p:spPr>
        <p:txBody>
          <a:bodyPr>
            <a:noAutofit/>
          </a:bodyPr>
          <a:lstStyle/>
          <a:p>
            <a:r>
              <a:rPr lang="en-US" sz="4400" dirty="0"/>
              <a:t>Step 2: Get The Robot Clear Of The Crash</a:t>
            </a:r>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a:t>When getting the robot clear, be careful not to cause more damage</a:t>
            </a:r>
          </a:p>
          <a:p>
            <a:r>
              <a:rPr lang="en-US" sz="2800" dirty="0"/>
              <a:t>This is a good time to use the right hand rule or brake releases on the robot (if present)</a:t>
            </a:r>
          </a:p>
          <a:p>
            <a:r>
              <a:rPr lang="en-US" sz="2800" dirty="0"/>
              <a:t>In severe cases, you may have to use tools to separate the robot from whatever it hit, change settings in rarely used menus, or even move various motors by hand</a:t>
            </a:r>
          </a:p>
        </p:txBody>
      </p:sp>
    </p:spTree>
    <p:extLst>
      <p:ext uri="{BB962C8B-B14F-4D97-AF65-F5344CB8AC3E}">
        <p14:creationId xmlns:p14="http://schemas.microsoft.com/office/powerpoint/2010/main" val="2187043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8784" y="2188011"/>
            <a:ext cx="2327560" cy="2354491"/>
          </a:xfrm>
          <a:prstGeom prst="rect">
            <a:avLst/>
          </a:prstGeom>
          <a:noFill/>
        </p:spPr>
        <p:txBody>
          <a:bodyPr wrap="square" rtlCol="0">
            <a:spAutoFit/>
          </a:bodyPr>
          <a:lstStyle/>
          <a:p>
            <a:r>
              <a:rPr lang="en-US" sz="2100" dirty="0"/>
              <a:t>The red box highlights the break release on the pictured Panasonic robot. Watch out for falling axes if you use these.</a:t>
            </a:r>
          </a:p>
        </p:txBody>
      </p:sp>
      <p:sp>
        <p:nvSpPr>
          <p:cNvPr id="4" name="TextBox 3">
            <a:extLst>
              <a:ext uri="{FF2B5EF4-FFF2-40B4-BE49-F238E27FC236}">
                <a16:creationId xmlns:a16="http://schemas.microsoft.com/office/drawing/2014/main" id="{DE8BE29A-9687-4E8A-BC07-13304C083765}"/>
              </a:ext>
            </a:extLst>
          </p:cNvPr>
          <p:cNvSpPr txBox="1"/>
          <p:nvPr/>
        </p:nvSpPr>
        <p:spPr>
          <a:xfrm>
            <a:off x="3552490" y="139255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11-8</a:t>
            </a:r>
          </a:p>
        </p:txBody>
      </p:sp>
      <p:pic>
        <p:nvPicPr>
          <p:cNvPr id="5" name="Picture 4" descr="A photo shows a Panasonic robot with break release switches highlighted. ">
            <a:extLst>
              <a:ext uri="{FF2B5EF4-FFF2-40B4-BE49-F238E27FC236}">
                <a16:creationId xmlns:a16="http://schemas.microsoft.com/office/drawing/2014/main" id="{9CB74391-2935-4893-B01F-A78189D05EF2}"/>
              </a:ext>
            </a:extLst>
          </p:cNvPr>
          <p:cNvPicPr>
            <a:picLocks noChangeAspect="1"/>
          </p:cNvPicPr>
          <p:nvPr/>
        </p:nvPicPr>
        <p:blipFill rotWithShape="1">
          <a:blip r:embed="rId2">
            <a:extLst>
              <a:ext uri="{28A0092B-C50C-407E-A947-70E740481C1C}">
                <a14:useLocalDpi xmlns:a14="http://schemas.microsoft.com/office/drawing/2010/main" val="0"/>
              </a:ext>
            </a:extLst>
          </a:blip>
          <a:srcRect b="22078"/>
          <a:stretch/>
        </p:blipFill>
        <p:spPr>
          <a:xfrm>
            <a:off x="3552490" y="1700331"/>
            <a:ext cx="5325472" cy="3859221"/>
          </a:xfrm>
          <a:prstGeom prst="rect">
            <a:avLst/>
          </a:prstGeom>
        </p:spPr>
      </p:pic>
    </p:spTree>
    <p:extLst>
      <p:ext uri="{BB962C8B-B14F-4D97-AF65-F5344CB8AC3E}">
        <p14:creationId xmlns:p14="http://schemas.microsoft.com/office/powerpoint/2010/main" val="509382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1560"/>
            <a:ext cx="8229600" cy="1143000"/>
          </a:xfrm>
        </p:spPr>
        <p:txBody>
          <a:bodyPr>
            <a:noAutofit/>
          </a:bodyPr>
          <a:lstStyle/>
          <a:p>
            <a:r>
              <a:rPr lang="en-US" sz="4400" dirty="0"/>
              <a:t>Step 3: Determine How To Prevent Another Crash</a:t>
            </a:r>
          </a:p>
        </p:txBody>
      </p:sp>
      <p:sp>
        <p:nvSpPr>
          <p:cNvPr id="3" name="Content Placeholder 2"/>
          <p:cNvSpPr>
            <a:spLocks noGrp="1"/>
          </p:cNvSpPr>
          <p:nvPr>
            <p:ph idx="1"/>
          </p:nvPr>
        </p:nvSpPr>
        <p:spPr/>
        <p:txBody>
          <a:bodyPr/>
          <a:lstStyle/>
          <a:p>
            <a:endParaRPr lang="en-US" dirty="0"/>
          </a:p>
          <a:p>
            <a:r>
              <a:rPr lang="en-US" sz="2800" dirty="0"/>
              <a:t>This is where we prevent a repeat incident</a:t>
            </a:r>
          </a:p>
          <a:p>
            <a:r>
              <a:rPr lang="en-US" sz="2800" dirty="0"/>
              <a:t>This may require modification of the robot, program, and/or work envelope</a:t>
            </a:r>
          </a:p>
          <a:p>
            <a:r>
              <a:rPr lang="en-US" sz="2800" dirty="0"/>
              <a:t>If you could not find a root cause in step one, do the best you can here</a:t>
            </a:r>
          </a:p>
          <a:p>
            <a:r>
              <a:rPr lang="en-US" sz="2800" dirty="0"/>
              <a:t>No matter what, be cautious when you finally start the robot back up </a:t>
            </a:r>
          </a:p>
        </p:txBody>
      </p:sp>
    </p:spTree>
    <p:extLst>
      <p:ext uri="{BB962C8B-B14F-4D97-AF65-F5344CB8AC3E}">
        <p14:creationId xmlns:p14="http://schemas.microsoft.com/office/powerpoint/2010/main" val="340730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0628" y="5073932"/>
            <a:ext cx="6457950" cy="707886"/>
          </a:xfrm>
          <a:prstGeom prst="rect">
            <a:avLst/>
          </a:prstGeom>
          <a:noFill/>
        </p:spPr>
        <p:txBody>
          <a:bodyPr wrap="square" rtlCol="0">
            <a:spAutoFit/>
          </a:bodyPr>
          <a:lstStyle/>
          <a:p>
            <a:r>
              <a:rPr lang="en-US" sz="2000" dirty="0"/>
              <a:t>The tightening of electrical connections, inspection of gears, and lubrication are all tasks that fall into the PM field </a:t>
            </a:r>
          </a:p>
        </p:txBody>
      </p:sp>
      <p:sp>
        <p:nvSpPr>
          <p:cNvPr id="4" name="TextBox 3">
            <a:extLst>
              <a:ext uri="{FF2B5EF4-FFF2-40B4-BE49-F238E27FC236}">
                <a16:creationId xmlns:a16="http://schemas.microsoft.com/office/drawing/2014/main" id="{35AE65E6-8272-41AA-A9DB-160583BA45EF}"/>
              </a:ext>
            </a:extLst>
          </p:cNvPr>
          <p:cNvSpPr txBox="1"/>
          <p:nvPr/>
        </p:nvSpPr>
        <p:spPr>
          <a:xfrm>
            <a:off x="1432235" y="109749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11-1</a:t>
            </a:r>
          </a:p>
        </p:txBody>
      </p:sp>
      <p:pic>
        <p:nvPicPr>
          <p:cNvPr id="5" name="Picture 4" descr="A photo shows gears of the FANUC Delta robot and the grease that reduces friction in the system.">
            <a:extLst>
              <a:ext uri="{FF2B5EF4-FFF2-40B4-BE49-F238E27FC236}">
                <a16:creationId xmlns:a16="http://schemas.microsoft.com/office/drawing/2014/main" id="{C141FF64-CB59-4240-BB65-2AC8EF960987}"/>
              </a:ext>
            </a:extLst>
          </p:cNvPr>
          <p:cNvPicPr>
            <a:picLocks noChangeAspect="1"/>
          </p:cNvPicPr>
          <p:nvPr/>
        </p:nvPicPr>
        <p:blipFill rotWithShape="1">
          <a:blip r:embed="rId2">
            <a:extLst>
              <a:ext uri="{28A0092B-C50C-407E-A947-70E740481C1C}">
                <a14:useLocalDpi xmlns:a14="http://schemas.microsoft.com/office/drawing/2010/main" val="0"/>
              </a:ext>
            </a:extLst>
          </a:blip>
          <a:srcRect b="26493"/>
          <a:stretch/>
        </p:blipFill>
        <p:spPr>
          <a:xfrm>
            <a:off x="1432235" y="1362262"/>
            <a:ext cx="6334737" cy="3624265"/>
          </a:xfrm>
          <a:prstGeom prst="rect">
            <a:avLst/>
          </a:prstGeom>
        </p:spPr>
      </p:pic>
    </p:spTree>
    <p:extLst>
      <p:ext uri="{BB962C8B-B14F-4D97-AF65-F5344CB8AC3E}">
        <p14:creationId xmlns:p14="http://schemas.microsoft.com/office/powerpoint/2010/main" val="327225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4240"/>
            <a:ext cx="8229600" cy="1062619"/>
          </a:xfrm>
        </p:spPr>
        <p:txBody>
          <a:bodyPr>
            <a:noAutofit/>
          </a:bodyPr>
          <a:lstStyle/>
          <a:p>
            <a:r>
              <a:rPr lang="en-US" sz="4400" dirty="0"/>
              <a:t>Step 4: Check The Alignment Of All Equipment Involved in the Crash</a:t>
            </a:r>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a:t>Make sure to check the alignment of all tooling and fixtures involved in the crash and correct as needed</a:t>
            </a:r>
          </a:p>
          <a:p>
            <a:r>
              <a:rPr lang="en-US" sz="2800" dirty="0"/>
              <a:t>If you find the program out of position the next time you try to run it, then most likely something is still misaligned</a:t>
            </a:r>
          </a:p>
          <a:p>
            <a:r>
              <a:rPr lang="en-US" sz="2800" dirty="0"/>
              <a:t>This step may coincide with the third step</a:t>
            </a:r>
          </a:p>
        </p:txBody>
      </p:sp>
    </p:spTree>
    <p:extLst>
      <p:ext uri="{BB962C8B-B14F-4D97-AF65-F5344CB8AC3E}">
        <p14:creationId xmlns:p14="http://schemas.microsoft.com/office/powerpoint/2010/main" val="2886463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805"/>
            <a:ext cx="8229600" cy="1143000"/>
          </a:xfrm>
        </p:spPr>
        <p:txBody>
          <a:bodyPr>
            <a:noAutofit/>
          </a:bodyPr>
          <a:lstStyle/>
          <a:p>
            <a:r>
              <a:rPr lang="en-US" sz="4400" dirty="0"/>
              <a:t>Step 5: Determine What To Do With The Crash Parts</a:t>
            </a:r>
          </a:p>
        </p:txBody>
      </p:sp>
      <p:sp>
        <p:nvSpPr>
          <p:cNvPr id="3" name="Content Placeholder 2"/>
          <p:cNvSpPr>
            <a:spLocks noGrp="1"/>
          </p:cNvSpPr>
          <p:nvPr>
            <p:ph idx="1"/>
          </p:nvPr>
        </p:nvSpPr>
        <p:spPr>
          <a:xfrm>
            <a:off x="457200" y="2249615"/>
            <a:ext cx="8229600" cy="4525963"/>
          </a:xfrm>
        </p:spPr>
        <p:txBody>
          <a:bodyPr>
            <a:normAutofit/>
          </a:bodyPr>
          <a:lstStyle/>
          <a:p>
            <a:r>
              <a:rPr lang="en-US" sz="2800" dirty="0"/>
              <a:t>Sometimes we can rework parts involved in a crash, as long as we don’t have to remove them</a:t>
            </a:r>
          </a:p>
          <a:p>
            <a:r>
              <a:rPr lang="en-US" sz="2800" dirty="0"/>
              <a:t>If the part is beyond salvage, dispose of it properly and notify the proper persons</a:t>
            </a:r>
          </a:p>
          <a:p>
            <a:r>
              <a:rPr lang="en-US" sz="2800" dirty="0"/>
              <a:t>In many cases a replacement for the scrapped part in needed</a:t>
            </a:r>
          </a:p>
        </p:txBody>
      </p:sp>
    </p:spTree>
    <p:extLst>
      <p:ext uri="{BB962C8B-B14F-4D97-AF65-F5344CB8AC3E}">
        <p14:creationId xmlns:p14="http://schemas.microsoft.com/office/powerpoint/2010/main" val="1209092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780"/>
            <a:ext cx="8909824" cy="1246182"/>
          </a:xfrm>
        </p:spPr>
        <p:txBody>
          <a:bodyPr>
            <a:noAutofit/>
          </a:bodyPr>
          <a:lstStyle/>
          <a:p>
            <a:r>
              <a:rPr lang="en-US" sz="4400" dirty="0"/>
              <a:t>When Crash Recovery Is Completed</a:t>
            </a:r>
          </a:p>
        </p:txBody>
      </p:sp>
      <p:sp>
        <p:nvSpPr>
          <p:cNvPr id="3" name="Content Placeholder 2"/>
          <p:cNvSpPr>
            <a:spLocks noGrp="1"/>
          </p:cNvSpPr>
          <p:nvPr>
            <p:ph idx="1"/>
          </p:nvPr>
        </p:nvSpPr>
        <p:spPr/>
        <p:txBody>
          <a:bodyPr>
            <a:normAutofit/>
          </a:bodyPr>
          <a:lstStyle/>
          <a:p>
            <a:r>
              <a:rPr lang="en-US" sz="2800" dirty="0"/>
              <a:t>Starting the robot up for production after a crash is a lot like starting it up for the first time that day</a:t>
            </a:r>
          </a:p>
          <a:p>
            <a:r>
              <a:rPr lang="en-US" sz="2800" dirty="0"/>
              <a:t>It is best to run through the program once in manual to verify operation</a:t>
            </a:r>
          </a:p>
          <a:p>
            <a:r>
              <a:rPr lang="en-US" sz="2800" dirty="0"/>
              <a:t>Stay close for the first cycle or two and make sure the robot is running properly</a:t>
            </a:r>
          </a:p>
          <a:p>
            <a:r>
              <a:rPr lang="en-US" sz="2800" dirty="0"/>
              <a:t>Pay close attention to the robot’s operation, looking for anything abnormal</a:t>
            </a:r>
          </a:p>
        </p:txBody>
      </p:sp>
    </p:spTree>
    <p:extLst>
      <p:ext uri="{BB962C8B-B14F-4D97-AF65-F5344CB8AC3E}">
        <p14:creationId xmlns:p14="http://schemas.microsoft.com/office/powerpoint/2010/main" val="1666367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Repair Tips </a:t>
            </a:r>
          </a:p>
        </p:txBody>
      </p:sp>
      <p:sp>
        <p:nvSpPr>
          <p:cNvPr id="3" name="Content Placeholder 2"/>
          <p:cNvSpPr>
            <a:spLocks noGrp="1"/>
          </p:cNvSpPr>
          <p:nvPr>
            <p:ph idx="1"/>
          </p:nvPr>
        </p:nvSpPr>
        <p:spPr/>
        <p:txBody>
          <a:bodyPr>
            <a:normAutofit lnSpcReduction="10000"/>
          </a:bodyPr>
          <a:lstStyle/>
          <a:p>
            <a:r>
              <a:rPr lang="en-US" sz="2800" dirty="0"/>
              <a:t>Before you remove a part or unwire a system, snap a few pictures</a:t>
            </a:r>
          </a:p>
          <a:p>
            <a:r>
              <a:rPr lang="en-US" sz="2800" dirty="0"/>
              <a:t>Keep all the parts together</a:t>
            </a:r>
          </a:p>
          <a:p>
            <a:r>
              <a:rPr lang="en-US" sz="2800" dirty="0"/>
              <a:t>When deciding where to place the parts, be aware of things such as:</a:t>
            </a:r>
          </a:p>
          <a:p>
            <a:pPr lvl="1"/>
            <a:r>
              <a:rPr lang="en-US" sz="2400" dirty="0"/>
              <a:t>Areas where people are still working</a:t>
            </a:r>
          </a:p>
          <a:p>
            <a:pPr lvl="1"/>
            <a:r>
              <a:rPr lang="en-US" sz="2400" dirty="0"/>
              <a:t>Any openings that parts could fall into</a:t>
            </a:r>
          </a:p>
          <a:p>
            <a:pPr lvl="1"/>
            <a:r>
              <a:rPr lang="en-US" sz="2400" dirty="0"/>
              <a:t>Areas where parts could roll under the machine</a:t>
            </a:r>
          </a:p>
          <a:p>
            <a:pPr lvl="1"/>
            <a:r>
              <a:rPr lang="en-US" sz="2400" dirty="0"/>
              <a:t>Places where the parts might fall on you or others</a:t>
            </a:r>
          </a:p>
          <a:p>
            <a:pPr lvl="1"/>
            <a:r>
              <a:rPr lang="en-US" sz="2400" dirty="0"/>
              <a:t>Anything else that could cause problems</a:t>
            </a:r>
          </a:p>
        </p:txBody>
      </p:sp>
    </p:spTree>
    <p:extLst>
      <p:ext uri="{BB962C8B-B14F-4D97-AF65-F5344CB8AC3E}">
        <p14:creationId xmlns:p14="http://schemas.microsoft.com/office/powerpoint/2010/main" val="100237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397" y="1364175"/>
            <a:ext cx="2682128" cy="2677656"/>
          </a:xfrm>
          <a:prstGeom prst="rect">
            <a:avLst/>
          </a:prstGeom>
          <a:noFill/>
        </p:spPr>
        <p:txBody>
          <a:bodyPr wrap="square" rtlCol="0">
            <a:spAutoFit/>
          </a:bodyPr>
          <a:lstStyle/>
          <a:p>
            <a:r>
              <a:rPr lang="en-US" sz="2400" dirty="0"/>
              <a:t>This set of pictures was used to rewire a FANUC robot controller a year after it had been removed from service and moved </a:t>
            </a:r>
          </a:p>
        </p:txBody>
      </p:sp>
      <p:sp>
        <p:nvSpPr>
          <p:cNvPr id="4" name="TextBox 3">
            <a:extLst>
              <a:ext uri="{FF2B5EF4-FFF2-40B4-BE49-F238E27FC236}">
                <a16:creationId xmlns:a16="http://schemas.microsoft.com/office/drawing/2014/main" id="{9A24703B-EBE3-4B93-A4C2-137C53319E69}"/>
              </a:ext>
            </a:extLst>
          </p:cNvPr>
          <p:cNvSpPr txBox="1"/>
          <p:nvPr/>
        </p:nvSpPr>
        <p:spPr>
          <a:xfrm>
            <a:off x="3057525" y="69705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11-9</a:t>
            </a:r>
          </a:p>
        </p:txBody>
      </p:sp>
      <p:pic>
        <p:nvPicPr>
          <p:cNvPr id="5" name="Picture 4" descr="A series of five photos show the process of unhooking FANUC R-J2 controller and reassembling the connections back.">
            <a:extLst>
              <a:ext uri="{FF2B5EF4-FFF2-40B4-BE49-F238E27FC236}">
                <a16:creationId xmlns:a16="http://schemas.microsoft.com/office/drawing/2014/main" id="{A6B24631-B2F9-4653-B40E-2F2BAFF15F4A}"/>
              </a:ext>
            </a:extLst>
          </p:cNvPr>
          <p:cNvPicPr>
            <a:picLocks noChangeAspect="1"/>
          </p:cNvPicPr>
          <p:nvPr/>
        </p:nvPicPr>
        <p:blipFill rotWithShape="1">
          <a:blip r:embed="rId2">
            <a:extLst>
              <a:ext uri="{28A0092B-C50C-407E-A947-70E740481C1C}">
                <a14:useLocalDpi xmlns:a14="http://schemas.microsoft.com/office/drawing/2010/main" val="0"/>
              </a:ext>
            </a:extLst>
          </a:blip>
          <a:srcRect b="33126"/>
          <a:stretch/>
        </p:blipFill>
        <p:spPr>
          <a:xfrm>
            <a:off x="3057525" y="984252"/>
            <a:ext cx="6053729" cy="3697476"/>
          </a:xfrm>
          <a:prstGeom prst="rect">
            <a:avLst/>
          </a:prstGeom>
        </p:spPr>
      </p:pic>
      <p:pic>
        <p:nvPicPr>
          <p:cNvPr id="8" name="Picture 7">
            <a:extLst>
              <a:ext uri="{FF2B5EF4-FFF2-40B4-BE49-F238E27FC236}">
                <a16:creationId xmlns:a16="http://schemas.microsoft.com/office/drawing/2014/main" id="{13124C40-EFD1-4F2F-BAB5-8479128FD990}"/>
              </a:ext>
            </a:extLst>
          </p:cNvPr>
          <p:cNvPicPr>
            <a:picLocks noChangeAspect="1"/>
          </p:cNvPicPr>
          <p:nvPr/>
        </p:nvPicPr>
        <p:blipFill rotWithShape="1">
          <a:blip r:embed="rId2">
            <a:extLst>
              <a:ext uri="{28A0092B-C50C-407E-A947-70E740481C1C}">
                <a14:useLocalDpi xmlns:a14="http://schemas.microsoft.com/office/drawing/2010/main" val="0"/>
              </a:ext>
            </a:extLst>
          </a:blip>
          <a:srcRect l="51123" t="66259"/>
          <a:stretch/>
        </p:blipFill>
        <p:spPr>
          <a:xfrm>
            <a:off x="6108192" y="4681728"/>
            <a:ext cx="3003062" cy="1893399"/>
          </a:xfrm>
          <a:prstGeom prst="rect">
            <a:avLst/>
          </a:prstGeom>
        </p:spPr>
      </p:pic>
    </p:spTree>
    <p:extLst>
      <p:ext uri="{BB962C8B-B14F-4D97-AF65-F5344CB8AC3E}">
        <p14:creationId xmlns:p14="http://schemas.microsoft.com/office/powerpoint/2010/main" val="847005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Repair Tips cont.</a:t>
            </a:r>
          </a:p>
        </p:txBody>
      </p:sp>
      <p:sp>
        <p:nvSpPr>
          <p:cNvPr id="3" name="Content Placeholder 2"/>
          <p:cNvSpPr>
            <a:spLocks noGrp="1"/>
          </p:cNvSpPr>
          <p:nvPr>
            <p:ph idx="1"/>
          </p:nvPr>
        </p:nvSpPr>
        <p:spPr/>
        <p:txBody>
          <a:bodyPr>
            <a:normAutofit/>
          </a:bodyPr>
          <a:lstStyle/>
          <a:p>
            <a:r>
              <a:rPr lang="en-US" sz="2800" dirty="0"/>
              <a:t>Get help before you need it, not after you have created an emergency</a:t>
            </a:r>
          </a:p>
          <a:p>
            <a:r>
              <a:rPr lang="en-US" sz="2800" dirty="0"/>
              <a:t>When you enlist help, make sure everyone is on the same page</a:t>
            </a:r>
          </a:p>
          <a:p>
            <a:r>
              <a:rPr lang="en-US" sz="2800" dirty="0"/>
              <a:t>Take good notes</a:t>
            </a:r>
          </a:p>
          <a:p>
            <a:pPr lvl="1"/>
            <a:r>
              <a:rPr lang="en-US" sz="2400" dirty="0"/>
              <a:t>This information is very beneficial six months or a year later, when you run into a similar problem</a:t>
            </a:r>
          </a:p>
          <a:p>
            <a:pPr lvl="1"/>
            <a:r>
              <a:rPr lang="en-US" sz="2400" dirty="0"/>
              <a:t>This is one of the main purposes behind the technician’s journal</a:t>
            </a:r>
          </a:p>
        </p:txBody>
      </p:sp>
    </p:spTree>
    <p:extLst>
      <p:ext uri="{BB962C8B-B14F-4D97-AF65-F5344CB8AC3E}">
        <p14:creationId xmlns:p14="http://schemas.microsoft.com/office/powerpoint/2010/main" val="3828773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833" y="1899604"/>
            <a:ext cx="2935791" cy="3046988"/>
          </a:xfrm>
          <a:prstGeom prst="rect">
            <a:avLst/>
          </a:prstGeom>
          <a:noFill/>
        </p:spPr>
        <p:txBody>
          <a:bodyPr wrap="square" rtlCol="0">
            <a:spAutoFit/>
          </a:bodyPr>
          <a:lstStyle/>
          <a:p>
            <a:r>
              <a:rPr lang="en-US" sz="2400" dirty="0"/>
              <a:t>Imagine the bad day you would have if you removed the last bolt that holds on this massive tooling and had to deal with the weight and bulk by yourself!</a:t>
            </a:r>
          </a:p>
        </p:txBody>
      </p:sp>
      <p:sp>
        <p:nvSpPr>
          <p:cNvPr id="4" name="TextBox 3">
            <a:extLst>
              <a:ext uri="{FF2B5EF4-FFF2-40B4-BE49-F238E27FC236}">
                <a16:creationId xmlns:a16="http://schemas.microsoft.com/office/drawing/2014/main" id="{6D0BBE77-4067-4A7A-BC34-63CBE14D49BE}"/>
              </a:ext>
            </a:extLst>
          </p:cNvPr>
          <p:cNvSpPr txBox="1"/>
          <p:nvPr/>
        </p:nvSpPr>
        <p:spPr>
          <a:xfrm>
            <a:off x="3583003" y="132493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11-10</a:t>
            </a:r>
          </a:p>
        </p:txBody>
      </p:sp>
      <p:pic>
        <p:nvPicPr>
          <p:cNvPr id="5" name="Picture 4" descr="A photo shows a robot with tooling during operation.">
            <a:extLst>
              <a:ext uri="{FF2B5EF4-FFF2-40B4-BE49-F238E27FC236}">
                <a16:creationId xmlns:a16="http://schemas.microsoft.com/office/drawing/2014/main" id="{6C8D9E52-AEAE-4E02-B0F9-FDE3865323CC}"/>
              </a:ext>
            </a:extLst>
          </p:cNvPr>
          <p:cNvPicPr>
            <a:picLocks noChangeAspect="1"/>
          </p:cNvPicPr>
          <p:nvPr/>
        </p:nvPicPr>
        <p:blipFill rotWithShape="1">
          <a:blip r:embed="rId2">
            <a:extLst>
              <a:ext uri="{28A0092B-C50C-407E-A947-70E740481C1C}">
                <a14:useLocalDpi xmlns:a14="http://schemas.microsoft.com/office/drawing/2010/main" val="0"/>
              </a:ext>
            </a:extLst>
          </a:blip>
          <a:srcRect b="25825"/>
          <a:stretch/>
        </p:blipFill>
        <p:spPr>
          <a:xfrm>
            <a:off x="3360624" y="1632712"/>
            <a:ext cx="5783376" cy="3946617"/>
          </a:xfrm>
          <a:prstGeom prst="rect">
            <a:avLst/>
          </a:prstGeom>
        </p:spPr>
      </p:pic>
    </p:spTree>
    <p:extLst>
      <p:ext uri="{BB962C8B-B14F-4D97-AF65-F5344CB8AC3E}">
        <p14:creationId xmlns:p14="http://schemas.microsoft.com/office/powerpoint/2010/main" val="1681312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Repair Tips cont.</a:t>
            </a:r>
          </a:p>
        </p:txBody>
      </p:sp>
      <p:sp>
        <p:nvSpPr>
          <p:cNvPr id="3" name="Content Placeholder 2"/>
          <p:cNvSpPr>
            <a:spLocks noGrp="1"/>
          </p:cNvSpPr>
          <p:nvPr>
            <p:ph idx="1"/>
          </p:nvPr>
        </p:nvSpPr>
        <p:spPr/>
        <p:txBody>
          <a:bodyPr>
            <a:normAutofit/>
          </a:bodyPr>
          <a:lstStyle/>
          <a:p>
            <a:r>
              <a:rPr lang="en-US" sz="2800" dirty="0"/>
              <a:t>Break the mold - just because that is the way it has always been done does not mean it is the best way! </a:t>
            </a:r>
          </a:p>
          <a:p>
            <a:endParaRPr lang="en-US" sz="2800" dirty="0"/>
          </a:p>
          <a:p>
            <a:r>
              <a:rPr lang="en-US" sz="2800" dirty="0"/>
              <a:t>Search the Internet for information from reputable sources</a:t>
            </a:r>
          </a:p>
          <a:p>
            <a:endParaRPr lang="en-US" sz="2800" dirty="0"/>
          </a:p>
          <a:p>
            <a:r>
              <a:rPr lang="en-US" sz="2800" dirty="0"/>
              <a:t>When you discover a gem of knowledge, glean a new insight, or create a new process, make sure to record it in your technician’s journal</a:t>
            </a:r>
          </a:p>
        </p:txBody>
      </p:sp>
    </p:spTree>
    <p:extLst>
      <p:ext uri="{BB962C8B-B14F-4D97-AF65-F5344CB8AC3E}">
        <p14:creationId xmlns:p14="http://schemas.microsoft.com/office/powerpoint/2010/main" val="3856848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 y="535082"/>
            <a:ext cx="8842917" cy="1338322"/>
          </a:xfrm>
        </p:spPr>
        <p:txBody>
          <a:bodyPr>
            <a:noAutofit/>
          </a:bodyPr>
          <a:lstStyle/>
          <a:p>
            <a:r>
              <a:rPr lang="en-US" sz="4400" dirty="0"/>
              <a:t>Parts Swapping vs. Fixing the Problem</a:t>
            </a:r>
          </a:p>
        </p:txBody>
      </p:sp>
      <p:sp>
        <p:nvSpPr>
          <p:cNvPr id="3" name="Content Placeholder 2"/>
          <p:cNvSpPr>
            <a:spLocks noGrp="1"/>
          </p:cNvSpPr>
          <p:nvPr>
            <p:ph idx="1"/>
          </p:nvPr>
        </p:nvSpPr>
        <p:spPr/>
        <p:txBody>
          <a:bodyPr>
            <a:normAutofit/>
          </a:bodyPr>
          <a:lstStyle/>
          <a:p>
            <a:r>
              <a:rPr lang="en-US" sz="2800" dirty="0"/>
              <a:t>To truly fix the robot or other equipment, we have to figure out why it failed in the first place</a:t>
            </a:r>
          </a:p>
          <a:p>
            <a:pPr lvl="1"/>
            <a:r>
              <a:rPr lang="en-US" sz="2400" dirty="0"/>
              <a:t>Sometimes this is due to the part in question’s failing; in these cases, swap and go is the right path</a:t>
            </a:r>
          </a:p>
          <a:p>
            <a:pPr lvl="1"/>
            <a:r>
              <a:rPr lang="en-US" sz="2400" dirty="0"/>
              <a:t>For everything else, try to answer the question, “Why did it fail?”</a:t>
            </a:r>
          </a:p>
          <a:p>
            <a:pPr lvl="1"/>
            <a:r>
              <a:rPr lang="en-US" sz="2400" dirty="0"/>
              <a:t>Failure to do this can result in repeated damage to certain components and a possible cascade effect, where other components and systems are damaged as well</a:t>
            </a:r>
          </a:p>
        </p:txBody>
      </p:sp>
    </p:spTree>
    <p:extLst>
      <p:ext uri="{BB962C8B-B14F-4D97-AF65-F5344CB8AC3E}">
        <p14:creationId xmlns:p14="http://schemas.microsoft.com/office/powerpoint/2010/main" val="549797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14851"/>
            <a:ext cx="6400800" cy="1384995"/>
          </a:xfrm>
          <a:prstGeom prst="rect">
            <a:avLst/>
          </a:prstGeom>
          <a:noFill/>
        </p:spPr>
        <p:txBody>
          <a:bodyPr wrap="square" rtlCol="0">
            <a:spAutoFit/>
          </a:bodyPr>
          <a:lstStyle/>
          <a:p>
            <a:r>
              <a:rPr lang="en-US" sz="2100" dirty="0"/>
              <a:t>Servo motors like this one do wear out, but they are also destroyed by problems with the robotic system. It can be very costly not to find that mistake before it takes out several motors. </a:t>
            </a:r>
          </a:p>
        </p:txBody>
      </p:sp>
      <p:sp>
        <p:nvSpPr>
          <p:cNvPr id="4" name="TextBox 3">
            <a:extLst>
              <a:ext uri="{FF2B5EF4-FFF2-40B4-BE49-F238E27FC236}">
                <a16:creationId xmlns:a16="http://schemas.microsoft.com/office/drawing/2014/main" id="{1A8C44A4-AAD7-48FE-B44E-02C578DC3EB0}"/>
              </a:ext>
            </a:extLst>
          </p:cNvPr>
          <p:cNvSpPr txBox="1"/>
          <p:nvPr/>
        </p:nvSpPr>
        <p:spPr>
          <a:xfrm>
            <a:off x="2000250" y="138916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11-11</a:t>
            </a:r>
          </a:p>
        </p:txBody>
      </p:sp>
      <p:pic>
        <p:nvPicPr>
          <p:cNvPr id="5" name="Picture 4" descr="A photo shows a close-up view of a servo motor.">
            <a:extLst>
              <a:ext uri="{FF2B5EF4-FFF2-40B4-BE49-F238E27FC236}">
                <a16:creationId xmlns:a16="http://schemas.microsoft.com/office/drawing/2014/main" id="{351427EE-EB76-49A1-9598-8146DC7EBC74}"/>
              </a:ext>
            </a:extLst>
          </p:cNvPr>
          <p:cNvPicPr>
            <a:picLocks noChangeAspect="1"/>
          </p:cNvPicPr>
          <p:nvPr/>
        </p:nvPicPr>
        <p:blipFill rotWithShape="1">
          <a:blip r:embed="rId2">
            <a:extLst>
              <a:ext uri="{28A0092B-C50C-407E-A947-70E740481C1C}">
                <a14:useLocalDpi xmlns:a14="http://schemas.microsoft.com/office/drawing/2010/main" val="0"/>
              </a:ext>
            </a:extLst>
          </a:blip>
          <a:srcRect b="25979"/>
          <a:stretch/>
        </p:blipFill>
        <p:spPr>
          <a:xfrm>
            <a:off x="2090927" y="1696939"/>
            <a:ext cx="4891077" cy="2817912"/>
          </a:xfrm>
          <a:prstGeom prst="rect">
            <a:avLst/>
          </a:prstGeom>
        </p:spPr>
      </p:pic>
    </p:spTree>
    <p:extLst>
      <p:ext uri="{BB962C8B-B14F-4D97-AF65-F5344CB8AC3E}">
        <p14:creationId xmlns:p14="http://schemas.microsoft.com/office/powerpoint/2010/main" val="416439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PMs</a:t>
            </a:r>
          </a:p>
        </p:txBody>
      </p:sp>
      <p:sp>
        <p:nvSpPr>
          <p:cNvPr id="3" name="Content Placeholder 2"/>
          <p:cNvSpPr>
            <a:spLocks noGrp="1"/>
          </p:cNvSpPr>
          <p:nvPr>
            <p:ph idx="1"/>
          </p:nvPr>
        </p:nvSpPr>
        <p:spPr>
          <a:xfrm>
            <a:off x="457200" y="2176471"/>
            <a:ext cx="8229600" cy="3394472"/>
          </a:xfrm>
        </p:spPr>
        <p:txBody>
          <a:bodyPr>
            <a:normAutofit lnSpcReduction="10000"/>
          </a:bodyPr>
          <a:lstStyle/>
          <a:p>
            <a:r>
              <a:rPr lang="en-US" sz="2800" dirty="0"/>
              <a:t>We schedule PMs based on the previous performance of equipment</a:t>
            </a:r>
          </a:p>
          <a:p>
            <a:pPr lvl="1"/>
            <a:r>
              <a:rPr lang="en-US" sz="2400" dirty="0"/>
              <a:t>At some point, the equipment runs under normal operating conditions and someone keeps careful records of part failures. </a:t>
            </a:r>
          </a:p>
          <a:p>
            <a:pPr lvl="1"/>
            <a:r>
              <a:rPr lang="en-US" sz="2400" dirty="0"/>
              <a:t>Each time something breaks, wears out, loosens up, or ceases to function properly, it is recorded somewhere </a:t>
            </a:r>
          </a:p>
          <a:p>
            <a:pPr lvl="1"/>
            <a:r>
              <a:rPr lang="en-US" sz="2400" dirty="0"/>
              <a:t>Over weeks, months, and years, this creates a pool of data that can be analyzed for trends or patterns of failure</a:t>
            </a:r>
          </a:p>
        </p:txBody>
      </p:sp>
    </p:spTree>
    <p:extLst>
      <p:ext uri="{BB962C8B-B14F-4D97-AF65-F5344CB8AC3E}">
        <p14:creationId xmlns:p14="http://schemas.microsoft.com/office/powerpoint/2010/main" val="2119789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512779"/>
            <a:ext cx="8898673" cy="1472137"/>
          </a:xfrm>
        </p:spPr>
        <p:txBody>
          <a:bodyPr>
            <a:noAutofit/>
          </a:bodyPr>
          <a:lstStyle/>
          <a:p>
            <a:r>
              <a:rPr lang="en-US" sz="4400" dirty="0"/>
              <a:t>Precautions Before Running the Robot </a:t>
            </a:r>
          </a:p>
        </p:txBody>
      </p:sp>
      <p:sp>
        <p:nvSpPr>
          <p:cNvPr id="3" name="Content Placeholder 2"/>
          <p:cNvSpPr>
            <a:spLocks noGrp="1"/>
          </p:cNvSpPr>
          <p:nvPr>
            <p:ph idx="1"/>
          </p:nvPr>
        </p:nvSpPr>
        <p:spPr/>
        <p:txBody>
          <a:bodyPr>
            <a:normAutofit fontScale="92500"/>
          </a:bodyPr>
          <a:lstStyle/>
          <a:p>
            <a:r>
              <a:rPr lang="en-US" sz="2800" dirty="0"/>
              <a:t>Once repairs are complete, there are a few things you need to do to make sure that everything is ready to go </a:t>
            </a:r>
          </a:p>
          <a:p>
            <a:pPr lvl="1"/>
            <a:r>
              <a:rPr lang="en-US" sz="2400" dirty="0"/>
              <a:t>Check the system for tools, spare parts, and foreign objects before putting on the covers </a:t>
            </a:r>
          </a:p>
          <a:p>
            <a:pPr lvl="1"/>
            <a:r>
              <a:rPr lang="en-US" sz="2400" dirty="0"/>
              <a:t>Make sure that everyone is clear and all the covers are in place</a:t>
            </a:r>
          </a:p>
          <a:p>
            <a:pPr lvl="1"/>
            <a:r>
              <a:rPr lang="en-US" sz="2400" dirty="0"/>
              <a:t>After power up, check for any alarms or unusual action by the system</a:t>
            </a:r>
          </a:p>
          <a:p>
            <a:pPr lvl="1"/>
            <a:r>
              <a:rPr lang="en-US" sz="2400" dirty="0"/>
              <a:t>Load in the proper program and start the robot back into normal operation</a:t>
            </a:r>
          </a:p>
          <a:p>
            <a:pPr lvl="1"/>
            <a:r>
              <a:rPr lang="en-US" sz="2400" dirty="0"/>
              <a:t>Spend some time with the equipment after start-up just watching the system </a:t>
            </a:r>
          </a:p>
          <a:p>
            <a:endParaRPr lang="en-US" dirty="0"/>
          </a:p>
        </p:txBody>
      </p:sp>
    </p:spTree>
    <p:extLst>
      <p:ext uri="{BB962C8B-B14F-4D97-AF65-F5344CB8AC3E}">
        <p14:creationId xmlns:p14="http://schemas.microsoft.com/office/powerpoint/2010/main" val="1461760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2D77-5680-4859-8645-5DB1122C163B}"/>
              </a:ext>
            </a:extLst>
          </p:cNvPr>
          <p:cNvSpPr>
            <a:spLocks noGrp="1"/>
          </p:cNvSpPr>
          <p:nvPr>
            <p:ph type="title"/>
          </p:nvPr>
        </p:nvSpPr>
        <p:spPr/>
        <p:txBody>
          <a:bodyPr/>
          <a:lstStyle/>
          <a:p>
            <a:r>
              <a:rPr lang="en-US" sz="4400" dirty="0"/>
              <a:t>Review</a:t>
            </a:r>
            <a:r>
              <a:rPr lang="en-US" dirty="0"/>
              <a:t> </a:t>
            </a:r>
          </a:p>
        </p:txBody>
      </p:sp>
      <p:sp>
        <p:nvSpPr>
          <p:cNvPr id="3" name="Content Placeholder 2">
            <a:extLst>
              <a:ext uri="{FF2B5EF4-FFF2-40B4-BE49-F238E27FC236}">
                <a16:creationId xmlns:a16="http://schemas.microsoft.com/office/drawing/2014/main" id="{68635A36-CA38-48FC-95C7-E2B512582FA3}"/>
              </a:ext>
            </a:extLst>
          </p:cNvPr>
          <p:cNvSpPr>
            <a:spLocks noGrp="1"/>
          </p:cNvSpPr>
          <p:nvPr>
            <p:ph idx="1"/>
          </p:nvPr>
        </p:nvSpPr>
        <p:spPr/>
        <p:txBody>
          <a:bodyPr>
            <a:normAutofit fontScale="92500" lnSpcReduction="10000"/>
          </a:bodyPr>
          <a:lstStyle/>
          <a:p>
            <a:pPr lvl="0"/>
            <a:r>
              <a:rPr lang="en-US" sz="2800" b="1" dirty="0"/>
              <a:t>Preventive maintenance.</a:t>
            </a:r>
            <a:r>
              <a:rPr lang="en-US" sz="2800" dirty="0"/>
              <a:t> Preventive maintenance includes those tasks we perform to prevent the robot from breaking down and increasing operational time.</a:t>
            </a:r>
          </a:p>
          <a:p>
            <a:pPr lvl="0"/>
            <a:r>
              <a:rPr lang="en-US" sz="2800" b="1" dirty="0"/>
              <a:t>Arc flash. </a:t>
            </a:r>
            <a:r>
              <a:rPr lang="en-US" sz="2800" dirty="0"/>
              <a:t>This section provided a basic introduction to this dangerous situation and is meant as a primer that encourages you to learn more.</a:t>
            </a:r>
          </a:p>
          <a:p>
            <a:pPr lvl="0"/>
            <a:r>
              <a:rPr lang="en-US" sz="2800" b="1" dirty="0"/>
              <a:t>Troubleshooting. </a:t>
            </a:r>
            <a:r>
              <a:rPr lang="en-US" sz="2800" dirty="0"/>
              <a:t>You got a look at the basic steps of the troubleshooting process to start your journey into the technical field of your choice.</a:t>
            </a:r>
          </a:p>
          <a:p>
            <a:pPr lvl="0"/>
            <a:r>
              <a:rPr lang="en-US" sz="2800" b="1" dirty="0"/>
              <a:t>Crash recovery. </a:t>
            </a:r>
            <a:r>
              <a:rPr lang="en-US" sz="2800" dirty="0"/>
              <a:t>This section described a methodical, step-by-step approach to dealing with robot crashes.</a:t>
            </a:r>
          </a:p>
        </p:txBody>
      </p:sp>
    </p:spTree>
    <p:extLst>
      <p:ext uri="{BB962C8B-B14F-4D97-AF65-F5344CB8AC3E}">
        <p14:creationId xmlns:p14="http://schemas.microsoft.com/office/powerpoint/2010/main" val="1852207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1358-4321-4D92-BCD0-1E2A6BB43B17}"/>
              </a:ext>
            </a:extLst>
          </p:cNvPr>
          <p:cNvSpPr>
            <a:spLocks noGrp="1"/>
          </p:cNvSpPr>
          <p:nvPr>
            <p:ph type="title"/>
          </p:nvPr>
        </p:nvSpPr>
        <p:spPr/>
        <p:txBody>
          <a:bodyPr>
            <a:normAutofit/>
          </a:bodyPr>
          <a:lstStyle/>
          <a:p>
            <a:r>
              <a:rPr lang="en-US" sz="4400" dirty="0"/>
              <a:t>Review cont. </a:t>
            </a:r>
          </a:p>
        </p:txBody>
      </p:sp>
      <p:sp>
        <p:nvSpPr>
          <p:cNvPr id="3" name="Content Placeholder 2">
            <a:extLst>
              <a:ext uri="{FF2B5EF4-FFF2-40B4-BE49-F238E27FC236}">
                <a16:creationId xmlns:a16="http://schemas.microsoft.com/office/drawing/2014/main" id="{4B38027C-41F8-486B-8072-CB525BA5A562}"/>
              </a:ext>
            </a:extLst>
          </p:cNvPr>
          <p:cNvSpPr>
            <a:spLocks noGrp="1"/>
          </p:cNvSpPr>
          <p:nvPr>
            <p:ph idx="1"/>
          </p:nvPr>
        </p:nvSpPr>
        <p:spPr/>
        <p:txBody>
          <a:bodyPr/>
          <a:lstStyle/>
          <a:p>
            <a:pPr lvl="0"/>
            <a:r>
              <a:rPr lang="en-US" sz="2800" b="1" dirty="0"/>
              <a:t>Repair tips.</a:t>
            </a:r>
            <a:r>
              <a:rPr lang="en-US" sz="2800" dirty="0"/>
              <a:t> I shared some tips and tricks I have picked up over my years working in various maintenance roles.</a:t>
            </a:r>
          </a:p>
          <a:p>
            <a:pPr lvl="0"/>
            <a:r>
              <a:rPr lang="en-US" sz="2800" b="1" dirty="0"/>
              <a:t>Part swapping versus fixing the problem.</a:t>
            </a:r>
            <a:r>
              <a:rPr lang="en-US" sz="2800" dirty="0"/>
              <a:t> We discussed the difference between changing parts and truly fixing the machine.</a:t>
            </a:r>
          </a:p>
          <a:p>
            <a:r>
              <a:rPr lang="en-US" sz="2800" b="1" dirty="0"/>
              <a:t>Precautions before running the robot.</a:t>
            </a:r>
            <a:r>
              <a:rPr lang="en-US" sz="2800" dirty="0"/>
              <a:t> This was about what to do before powering the robot up and immediately thereafter</a:t>
            </a:r>
          </a:p>
          <a:p>
            <a:endParaRPr lang="en-US" dirty="0"/>
          </a:p>
        </p:txBody>
      </p:sp>
    </p:spTree>
    <p:extLst>
      <p:ext uri="{BB962C8B-B14F-4D97-AF65-F5344CB8AC3E}">
        <p14:creationId xmlns:p14="http://schemas.microsoft.com/office/powerpoint/2010/main" val="43422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736" y="2079177"/>
            <a:ext cx="2017395" cy="2704695"/>
          </a:xfrm>
          <a:prstGeom prst="rect">
            <a:avLst/>
          </a:prstGeom>
          <a:noFill/>
        </p:spPr>
        <p:txBody>
          <a:bodyPr wrap="square" rtlCol="0">
            <a:spAutoFit/>
          </a:bodyPr>
          <a:lstStyle/>
          <a:p>
            <a:r>
              <a:rPr lang="en-US" sz="2400" dirty="0"/>
              <a:t>Tightening all electrical connections and reseating cards is a common yearly PM</a:t>
            </a:r>
          </a:p>
        </p:txBody>
      </p:sp>
      <p:sp>
        <p:nvSpPr>
          <p:cNvPr id="4" name="TextBox 3">
            <a:extLst>
              <a:ext uri="{FF2B5EF4-FFF2-40B4-BE49-F238E27FC236}">
                <a16:creationId xmlns:a16="http://schemas.microsoft.com/office/drawing/2014/main" id="{DA85DAF3-8690-4E0B-AA7B-8C67B1F5F109}"/>
              </a:ext>
            </a:extLst>
          </p:cNvPr>
          <p:cNvSpPr txBox="1"/>
          <p:nvPr/>
        </p:nvSpPr>
        <p:spPr>
          <a:xfrm>
            <a:off x="3050129" y="119866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11-2</a:t>
            </a:r>
          </a:p>
        </p:txBody>
      </p:sp>
      <p:pic>
        <p:nvPicPr>
          <p:cNvPr id="5" name="Picture 4" descr="A photo shows electrical connections of a FANUC R-30iA Mate controller for preventive maintenance.">
            <a:extLst>
              <a:ext uri="{FF2B5EF4-FFF2-40B4-BE49-F238E27FC236}">
                <a16:creationId xmlns:a16="http://schemas.microsoft.com/office/drawing/2014/main" id="{9D6A2C6B-FFEA-411A-8D22-62BB64EBB505}"/>
              </a:ext>
            </a:extLst>
          </p:cNvPr>
          <p:cNvPicPr>
            <a:picLocks noChangeAspect="1"/>
          </p:cNvPicPr>
          <p:nvPr/>
        </p:nvPicPr>
        <p:blipFill rotWithShape="1">
          <a:blip r:embed="rId2">
            <a:extLst>
              <a:ext uri="{28A0092B-C50C-407E-A947-70E740481C1C}">
                <a14:useLocalDpi xmlns:a14="http://schemas.microsoft.com/office/drawing/2010/main" val="0"/>
              </a:ext>
            </a:extLst>
          </a:blip>
          <a:srcRect b="20386"/>
          <a:stretch/>
        </p:blipFill>
        <p:spPr>
          <a:xfrm>
            <a:off x="3050128" y="1506438"/>
            <a:ext cx="5636725" cy="4577370"/>
          </a:xfrm>
          <a:prstGeom prst="rect">
            <a:avLst/>
          </a:prstGeom>
        </p:spPr>
      </p:pic>
    </p:spTree>
    <p:extLst>
      <p:ext uri="{BB962C8B-B14F-4D97-AF65-F5344CB8AC3E}">
        <p14:creationId xmlns:p14="http://schemas.microsoft.com/office/powerpoint/2010/main" val="421616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7" y="1698498"/>
            <a:ext cx="2642753" cy="3647152"/>
          </a:xfrm>
          <a:prstGeom prst="rect">
            <a:avLst/>
          </a:prstGeom>
          <a:noFill/>
        </p:spPr>
        <p:txBody>
          <a:bodyPr wrap="square" rtlCol="0">
            <a:spAutoFit/>
          </a:bodyPr>
          <a:lstStyle/>
          <a:p>
            <a:r>
              <a:rPr lang="en-US" sz="2100" dirty="0"/>
              <a:t>The black cover on the back of this FANUC robot holds the backup batteries in place. Failure to replace these as directed is a great way to loose the home position for the robot axes and possibly programs as well. </a:t>
            </a:r>
          </a:p>
        </p:txBody>
      </p:sp>
      <p:sp>
        <p:nvSpPr>
          <p:cNvPr id="4" name="TextBox 3">
            <a:extLst>
              <a:ext uri="{FF2B5EF4-FFF2-40B4-BE49-F238E27FC236}">
                <a16:creationId xmlns:a16="http://schemas.microsoft.com/office/drawing/2014/main" id="{666BB86F-0789-4D21-80A1-764C24E00871}"/>
              </a:ext>
            </a:extLst>
          </p:cNvPr>
          <p:cNvSpPr txBox="1"/>
          <p:nvPr/>
        </p:nvSpPr>
        <p:spPr>
          <a:xfrm>
            <a:off x="3127660" y="147488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11-3</a:t>
            </a:r>
          </a:p>
        </p:txBody>
      </p:sp>
      <p:pic>
        <p:nvPicPr>
          <p:cNvPr id="5" name="Picture 4" descr="A photo shows a delta-style robot with the backup batteries placed in a black cover.">
            <a:extLst>
              <a:ext uri="{FF2B5EF4-FFF2-40B4-BE49-F238E27FC236}">
                <a16:creationId xmlns:a16="http://schemas.microsoft.com/office/drawing/2014/main" id="{7F9DC37B-2DE9-4743-B492-F62FAC05F091}"/>
              </a:ext>
            </a:extLst>
          </p:cNvPr>
          <p:cNvPicPr>
            <a:picLocks noChangeAspect="1"/>
          </p:cNvPicPr>
          <p:nvPr/>
        </p:nvPicPr>
        <p:blipFill rotWithShape="1">
          <a:blip r:embed="rId2">
            <a:extLst>
              <a:ext uri="{28A0092B-C50C-407E-A947-70E740481C1C}">
                <a14:useLocalDpi xmlns:a14="http://schemas.microsoft.com/office/drawing/2010/main" val="0"/>
              </a:ext>
            </a:extLst>
          </a:blip>
          <a:srcRect b="26474"/>
          <a:stretch/>
        </p:blipFill>
        <p:spPr>
          <a:xfrm>
            <a:off x="3127660" y="1782663"/>
            <a:ext cx="5784692" cy="3289210"/>
          </a:xfrm>
          <a:prstGeom prst="rect">
            <a:avLst/>
          </a:prstGeom>
        </p:spPr>
      </p:pic>
    </p:spTree>
    <p:extLst>
      <p:ext uri="{BB962C8B-B14F-4D97-AF65-F5344CB8AC3E}">
        <p14:creationId xmlns:p14="http://schemas.microsoft.com/office/powerpoint/2010/main" val="187746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Hydraulic PMs</a:t>
            </a:r>
          </a:p>
        </p:txBody>
      </p:sp>
      <p:sp>
        <p:nvSpPr>
          <p:cNvPr id="3" name="Content Placeholder 2"/>
          <p:cNvSpPr>
            <a:spLocks noGrp="1"/>
          </p:cNvSpPr>
          <p:nvPr>
            <p:ph idx="1"/>
          </p:nvPr>
        </p:nvSpPr>
        <p:spPr/>
        <p:txBody>
          <a:bodyPr>
            <a:normAutofit lnSpcReduction="10000"/>
          </a:bodyPr>
          <a:lstStyle/>
          <a:p>
            <a:r>
              <a:rPr lang="en-US" sz="2800" dirty="0"/>
              <a:t>Hydraulic systems require:</a:t>
            </a:r>
          </a:p>
          <a:p>
            <a:pPr lvl="1"/>
            <a:r>
              <a:rPr lang="en-US" sz="2400" dirty="0"/>
              <a:t>Periodic monitoring of the fluid for contaminants</a:t>
            </a:r>
          </a:p>
          <a:p>
            <a:pPr lvl="1"/>
            <a:r>
              <a:rPr lang="en-US" sz="2400" dirty="0"/>
              <a:t>Periodic (commonly at the one-year mark) replacement of the oil </a:t>
            </a:r>
          </a:p>
          <a:p>
            <a:pPr lvl="1"/>
            <a:r>
              <a:rPr lang="en-US" sz="2400" dirty="0"/>
              <a:t>Periodic testing of the oil for the proper consistency and chemical makeup </a:t>
            </a:r>
          </a:p>
          <a:p>
            <a:pPr lvl="1"/>
            <a:r>
              <a:rPr lang="en-US" sz="2400" dirty="0"/>
              <a:t>Checks for leaks</a:t>
            </a:r>
          </a:p>
          <a:p>
            <a:pPr lvl="1"/>
            <a:r>
              <a:rPr lang="en-US" sz="2400" dirty="0"/>
              <a:t>Filter changes </a:t>
            </a:r>
          </a:p>
          <a:p>
            <a:pPr lvl="1"/>
            <a:r>
              <a:rPr lang="en-US" sz="2400" dirty="0"/>
              <a:t>Gas charge checks for </a:t>
            </a:r>
            <a:r>
              <a:rPr lang="en-US" sz="2400" b="1" dirty="0"/>
              <a:t>accumulators</a:t>
            </a:r>
            <a:r>
              <a:rPr lang="en-US" sz="2400" dirty="0"/>
              <a:t>, which are devices used to store hydraulic pressure and then release it back into the system as needed</a:t>
            </a:r>
          </a:p>
        </p:txBody>
      </p:sp>
    </p:spTree>
    <p:extLst>
      <p:ext uri="{BB962C8B-B14F-4D97-AF65-F5344CB8AC3E}">
        <p14:creationId xmlns:p14="http://schemas.microsoft.com/office/powerpoint/2010/main" val="389214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636" y="1836701"/>
            <a:ext cx="2535831" cy="3000821"/>
          </a:xfrm>
          <a:prstGeom prst="rect">
            <a:avLst/>
          </a:prstGeom>
          <a:noFill/>
        </p:spPr>
        <p:txBody>
          <a:bodyPr wrap="square" rtlCol="0">
            <a:spAutoFit/>
          </a:bodyPr>
          <a:lstStyle/>
          <a:p>
            <a:r>
              <a:rPr lang="en-US" sz="2100" dirty="0"/>
              <a:t>Don’t forget to check any cooling systems tied to the hydraulics for accumulated dirt and clean as needed.  If there is a fan on the cooling system, make sure it is in good working order. </a:t>
            </a:r>
          </a:p>
        </p:txBody>
      </p:sp>
      <p:sp>
        <p:nvSpPr>
          <p:cNvPr id="4" name="TextBox 3">
            <a:extLst>
              <a:ext uri="{FF2B5EF4-FFF2-40B4-BE49-F238E27FC236}">
                <a16:creationId xmlns:a16="http://schemas.microsoft.com/office/drawing/2014/main" id="{CAC05B28-A2F5-46D1-B2B8-7172D2CD2070}"/>
              </a:ext>
            </a:extLst>
          </p:cNvPr>
          <p:cNvSpPr txBox="1"/>
          <p:nvPr/>
        </p:nvSpPr>
        <p:spPr>
          <a:xfrm>
            <a:off x="2920526" y="137901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11-4</a:t>
            </a:r>
          </a:p>
        </p:txBody>
      </p:sp>
      <p:pic>
        <p:nvPicPr>
          <p:cNvPr id="5" name="Picture 4" descr="A photo shows a cooling system and a filter for yearly preventive maintenance.">
            <a:extLst>
              <a:ext uri="{FF2B5EF4-FFF2-40B4-BE49-F238E27FC236}">
                <a16:creationId xmlns:a16="http://schemas.microsoft.com/office/drawing/2014/main" id="{EB1E36C8-B383-4B96-A46B-E299BD8A7A32}"/>
              </a:ext>
            </a:extLst>
          </p:cNvPr>
          <p:cNvPicPr>
            <a:picLocks noChangeAspect="1"/>
          </p:cNvPicPr>
          <p:nvPr/>
        </p:nvPicPr>
        <p:blipFill rotWithShape="1">
          <a:blip r:embed="rId2">
            <a:extLst>
              <a:ext uri="{28A0092B-C50C-407E-A947-70E740481C1C}">
                <a14:useLocalDpi xmlns:a14="http://schemas.microsoft.com/office/drawing/2010/main" val="0"/>
              </a:ext>
            </a:extLst>
          </a:blip>
          <a:srcRect b="30147"/>
          <a:stretch/>
        </p:blipFill>
        <p:spPr>
          <a:xfrm>
            <a:off x="2920526" y="1686794"/>
            <a:ext cx="5955250" cy="3397270"/>
          </a:xfrm>
          <a:prstGeom prst="rect">
            <a:avLst/>
          </a:prstGeom>
        </p:spPr>
      </p:pic>
    </p:spTree>
    <p:extLst>
      <p:ext uri="{BB962C8B-B14F-4D97-AF65-F5344CB8AC3E}">
        <p14:creationId xmlns:p14="http://schemas.microsoft.com/office/powerpoint/2010/main" val="2083947275"/>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276</TotalTime>
  <Words>3278</Words>
  <Application>Microsoft Office PowerPoint</Application>
  <PresentationFormat>On-screen Show (4:3)</PresentationFormat>
  <Paragraphs>263</Paragraphs>
  <Slides>52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Industrial Robotics book Theme</vt:lpstr>
      <vt:lpstr>Maintenance and Troubleshooting</vt:lpstr>
      <vt:lpstr>Overview</vt:lpstr>
      <vt:lpstr>Preventative Maintenance </vt:lpstr>
      <vt:lpstr>PowerPoint Presentation</vt:lpstr>
      <vt:lpstr>PMs</vt:lpstr>
      <vt:lpstr>PowerPoint Presentation</vt:lpstr>
      <vt:lpstr>PowerPoint Presentation</vt:lpstr>
      <vt:lpstr>Hydraulic PMs</vt:lpstr>
      <vt:lpstr>PowerPoint Presentation</vt:lpstr>
      <vt:lpstr>Pneumatic PMs</vt:lpstr>
      <vt:lpstr>PowerPoint Presentation</vt:lpstr>
      <vt:lpstr>Mechanical PMs</vt:lpstr>
      <vt:lpstr>Arc Flash</vt:lpstr>
      <vt:lpstr>Arc Flash cont. </vt:lpstr>
      <vt:lpstr>Arc Flash cont. </vt:lpstr>
      <vt:lpstr>Arc Flash PPE</vt:lpstr>
      <vt:lpstr>PowerPoint Presentation</vt:lpstr>
      <vt:lpstr>Arc Flash PPE cont. </vt:lpstr>
      <vt:lpstr>PowerPoint Presentation</vt:lpstr>
      <vt:lpstr>Troubleshooting</vt:lpstr>
      <vt:lpstr>Analyzing the Problem</vt:lpstr>
      <vt:lpstr>Operators </vt:lpstr>
      <vt:lpstr>The Equipment/System</vt:lpstr>
      <vt:lpstr>Personal Observations </vt:lpstr>
      <vt:lpstr>Diagnostic Tools </vt:lpstr>
      <vt:lpstr>Power Failure </vt:lpstr>
      <vt:lpstr>Continuity </vt:lpstr>
      <vt:lpstr>Continuity cont. </vt:lpstr>
      <vt:lpstr>I/O</vt:lpstr>
      <vt:lpstr>Manuals </vt:lpstr>
      <vt:lpstr>Technical Support </vt:lpstr>
      <vt:lpstr>Technical Support cont.</vt:lpstr>
      <vt:lpstr>Internet Searches </vt:lpstr>
      <vt:lpstr>Guidelines for Troubleshooting Failure </vt:lpstr>
      <vt:lpstr>Crash Recovery </vt:lpstr>
      <vt:lpstr>Step 1: Determine Why The Robot Crashed</vt:lpstr>
      <vt:lpstr>Step 2: Get The Robot Clear Of The Crash</vt:lpstr>
      <vt:lpstr>PowerPoint Presentation</vt:lpstr>
      <vt:lpstr>Step 3: Determine How To Prevent Another Crash</vt:lpstr>
      <vt:lpstr>Step 4: Check The Alignment Of All Equipment Involved in the Crash</vt:lpstr>
      <vt:lpstr>Step 5: Determine What To Do With The Crash Parts</vt:lpstr>
      <vt:lpstr>When Crash Recovery Is Completed</vt:lpstr>
      <vt:lpstr>Repair Tips </vt:lpstr>
      <vt:lpstr>PowerPoint Presentation</vt:lpstr>
      <vt:lpstr>Repair Tips cont.</vt:lpstr>
      <vt:lpstr>PowerPoint Presentation</vt:lpstr>
      <vt:lpstr>Repair Tips cont.</vt:lpstr>
      <vt:lpstr>Parts Swapping vs. Fixing the Problem</vt:lpstr>
      <vt:lpstr>PowerPoint Presentation</vt:lpstr>
      <vt:lpstr>Precautions Before Running the Robot </vt:lpstr>
      <vt:lpstr>Review </vt:lpstr>
      <vt:lpstr>Review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and Troubleshooting</dc:title>
  <dc:creator>Keith Dinwiddie</dc:creator>
  <cp:lastModifiedBy>CL User</cp:lastModifiedBy>
  <cp:revision>13</cp:revision>
  <dcterms:created xsi:type="dcterms:W3CDTF">2018-02-18T18:19:58Z</dcterms:created>
  <dcterms:modified xsi:type="dcterms:W3CDTF">2018-03-12T13:44:39Z</dcterms:modified>
</cp:coreProperties>
</file>