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n-lt"/>
        <a:ea typeface="+mn-ea"/>
        <a:cs typeface="+mn-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04" d="100"/>
          <a:sy n="104" d="100"/>
        </p:scale>
        <p:origin x="184"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381000" y="685800"/>
            <a:ext cx="6096000" cy="3429000"/>
          </a:xfrm>
          <a:prstGeom prst="rect">
            <a:avLst/>
          </a:prstGeom>
        </p:spPr>
        <p:txBody>
          <a:bodyPr/>
          <a:lstStyle/>
          <a:p>
            <a:endParaRPr/>
          </a:p>
        </p:txBody>
      </p:sp>
      <p:sp>
        <p:nvSpPr>
          <p:cNvPr id="107" name="Shape 10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200">
        <a:latin typeface="+mn-lt"/>
        <a:ea typeface="+mn-ea"/>
        <a:cs typeface="+mn-cs"/>
        <a:sym typeface="Calibri"/>
      </a:defRPr>
    </a:lvl1pPr>
    <a:lvl2pPr indent="228600" defTabSz="457200" latinLnBrk="0">
      <a:defRPr sz="1200">
        <a:latin typeface="+mn-lt"/>
        <a:ea typeface="+mn-ea"/>
        <a:cs typeface="+mn-cs"/>
        <a:sym typeface="Calibri"/>
      </a:defRPr>
    </a:lvl2pPr>
    <a:lvl3pPr indent="457200" defTabSz="457200" latinLnBrk="0">
      <a:defRPr sz="1200">
        <a:latin typeface="+mn-lt"/>
        <a:ea typeface="+mn-ea"/>
        <a:cs typeface="+mn-cs"/>
        <a:sym typeface="Calibri"/>
      </a:defRPr>
    </a:lvl3pPr>
    <a:lvl4pPr indent="685800" defTabSz="457200" latinLnBrk="0">
      <a:defRPr sz="1200">
        <a:latin typeface="+mn-lt"/>
        <a:ea typeface="+mn-ea"/>
        <a:cs typeface="+mn-cs"/>
        <a:sym typeface="Calibri"/>
      </a:defRPr>
    </a:lvl4pPr>
    <a:lvl5pPr indent="914400" defTabSz="457200" latinLnBrk="0">
      <a:defRPr sz="1200">
        <a:latin typeface="+mn-lt"/>
        <a:ea typeface="+mn-ea"/>
        <a:cs typeface="+mn-cs"/>
        <a:sym typeface="Calibri"/>
      </a:defRPr>
    </a:lvl5pPr>
    <a:lvl6pPr indent="1143000" defTabSz="457200" latinLnBrk="0">
      <a:defRPr sz="1200">
        <a:latin typeface="+mn-lt"/>
        <a:ea typeface="+mn-ea"/>
        <a:cs typeface="+mn-cs"/>
        <a:sym typeface="Calibri"/>
      </a:defRPr>
    </a:lvl6pPr>
    <a:lvl7pPr indent="1371600" defTabSz="457200" latinLnBrk="0">
      <a:defRPr sz="1200">
        <a:latin typeface="+mn-lt"/>
        <a:ea typeface="+mn-ea"/>
        <a:cs typeface="+mn-cs"/>
        <a:sym typeface="Calibri"/>
      </a:defRPr>
    </a:lvl7pPr>
    <a:lvl8pPr indent="1600200" defTabSz="457200" latinLnBrk="0">
      <a:defRPr sz="1200">
        <a:latin typeface="+mn-lt"/>
        <a:ea typeface="+mn-ea"/>
        <a:cs typeface="+mn-cs"/>
        <a:sym typeface="Calibri"/>
      </a:defRPr>
    </a:lvl8pPr>
    <a:lvl9pPr indent="1828800" defTabSz="4572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4" name="Title Text"/>
          <p:cNvSpPr txBox="1">
            <a:spLocks noGrp="1"/>
          </p:cNvSpPr>
          <p:nvPr>
            <p:ph type="title"/>
          </p:nvPr>
        </p:nvSpPr>
        <p:spPr>
          <a:xfrm>
            <a:off x="914400" y="2130426"/>
            <a:ext cx="10363200" cy="1470025"/>
          </a:xfrm>
          <a:prstGeom prst="rect">
            <a:avLst/>
          </a:prstGeom>
        </p:spPr>
        <p:txBody>
          <a:bodyPr/>
          <a:lstStyle/>
          <a:p>
            <a:r>
              <a:t>Title Text</a:t>
            </a:r>
          </a:p>
        </p:txBody>
      </p:sp>
      <p:sp>
        <p:nvSpPr>
          <p:cNvPr id="15" name="Body Level One…"/>
          <p:cNvSpPr txBox="1">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3" name="Title Text"/>
          <p:cNvSpPr txBox="1">
            <a:spLocks noGrp="1"/>
          </p:cNvSpPr>
          <p:nvPr>
            <p:ph type="title"/>
          </p:nvPr>
        </p:nvSpPr>
        <p:spPr>
          <a:prstGeom prst="rect">
            <a:avLst/>
          </a:prstGeom>
        </p:spPr>
        <p:txBody>
          <a:bodyPr/>
          <a:lstStyle/>
          <a:p>
            <a:r>
              <a:t>Title Text</a:t>
            </a:r>
          </a:p>
        </p:txBody>
      </p:sp>
      <p:sp>
        <p:nvSpPr>
          <p:cNvPr id="2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2" name="Title Text"/>
          <p:cNvSpPr txBox="1">
            <a:spLocks noGrp="1"/>
          </p:cNvSpPr>
          <p:nvPr>
            <p:ph type="title"/>
          </p:nvPr>
        </p:nvSpPr>
        <p:spPr>
          <a:xfrm>
            <a:off x="963084" y="4406901"/>
            <a:ext cx="10363201" cy="1362075"/>
          </a:xfrm>
          <a:prstGeom prst="rect">
            <a:avLst/>
          </a:prstGeom>
        </p:spPr>
        <p:txBody>
          <a:bodyPr anchor="t"/>
          <a:lstStyle>
            <a:lvl1pPr algn="l">
              <a:defRPr b="1" cap="all"/>
            </a:lvl1pPr>
          </a:lstStyle>
          <a:p>
            <a:r>
              <a:t>Title Text</a:t>
            </a:r>
          </a:p>
        </p:txBody>
      </p:sp>
      <p:sp>
        <p:nvSpPr>
          <p:cNvPr id="33" name="Body Level One…"/>
          <p:cNvSpPr txBox="1">
            <a:spLocks noGrp="1"/>
          </p:cNvSpPr>
          <p:nvPr>
            <p:ph type="body" sz="quarter" idx="1"/>
          </p:nvPr>
        </p:nvSpPr>
        <p:spPr>
          <a:xfrm>
            <a:off x="963084" y="2906713"/>
            <a:ext cx="103632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41" name="Rectangle 6"/>
          <p:cNvSpPr/>
          <p:nvPr/>
        </p:nvSpPr>
        <p:spPr>
          <a:xfrm>
            <a:off x="0" y="-1"/>
            <a:ext cx="207264" cy="6858001"/>
          </a:xfrm>
          <a:prstGeom prst="rect">
            <a:avLst/>
          </a:prstGeom>
          <a:solidFill>
            <a:srgbClr val="0E46CF"/>
          </a:solidFill>
          <a:ln w="12700">
            <a:miter lim="400000"/>
          </a:ln>
          <a:effectLst>
            <a:outerShdw blurRad="50800" dist="38100" dir="2700000" rotWithShape="0">
              <a:srgbClr val="000000">
                <a:alpha val="43000"/>
              </a:srgbClr>
            </a:outerShdw>
          </a:effectLst>
        </p:spPr>
        <p:txBody>
          <a:bodyPr lIns="45719" rIns="45719" anchor="ctr"/>
          <a:lstStyle/>
          <a:p>
            <a:pPr algn="ctr">
              <a:defRPr sz="1800">
                <a:solidFill>
                  <a:srgbClr val="FFFFFF"/>
                </a:solidFill>
              </a:defRPr>
            </a:pPr>
            <a:endParaRPr sz="1800"/>
          </a:p>
        </p:txBody>
      </p:sp>
      <p:sp>
        <p:nvSpPr>
          <p:cNvPr id="42" name="Rectangle 7"/>
          <p:cNvSpPr/>
          <p:nvPr/>
        </p:nvSpPr>
        <p:spPr>
          <a:xfrm rot="5400000">
            <a:off x="9938004" y="-2133600"/>
            <a:ext cx="155449" cy="4413505"/>
          </a:xfrm>
          <a:prstGeom prst="rect">
            <a:avLst/>
          </a:prstGeom>
          <a:solidFill>
            <a:srgbClr val="0E46CF"/>
          </a:solidFill>
          <a:ln w="12700">
            <a:miter lim="400000"/>
          </a:ln>
          <a:effectLst>
            <a:outerShdw blurRad="38100" dist="23000" dir="5400000" rotWithShape="0">
              <a:srgbClr val="000000">
                <a:alpha val="35000"/>
              </a:srgbClr>
            </a:outerShdw>
          </a:effectLst>
        </p:spPr>
        <p:txBody>
          <a:bodyPr lIns="45719" rIns="45719" anchor="ctr"/>
          <a:lstStyle/>
          <a:p>
            <a:pPr algn="ctr">
              <a:defRPr sz="1800">
                <a:solidFill>
                  <a:srgbClr val="FFFFFF"/>
                </a:solidFill>
              </a:defRPr>
            </a:pPr>
            <a:endParaRPr sz="1800"/>
          </a:p>
        </p:txBody>
      </p:sp>
      <p:pic>
        <p:nvPicPr>
          <p:cNvPr id="43" name="Picture 8" descr="Picture 8"/>
          <p:cNvPicPr>
            <a:picLocks noChangeAspect="1"/>
          </p:cNvPicPr>
          <p:nvPr/>
        </p:nvPicPr>
        <p:blipFill>
          <a:blip r:embed="rId2"/>
          <a:stretch>
            <a:fillRect/>
          </a:stretch>
        </p:blipFill>
        <p:spPr>
          <a:xfrm>
            <a:off x="10345893" y="6126163"/>
            <a:ext cx="2315795" cy="744363"/>
          </a:xfrm>
          <a:prstGeom prst="rect">
            <a:avLst/>
          </a:prstGeom>
          <a:ln w="12700">
            <a:miter lim="400000"/>
          </a:ln>
        </p:spPr>
      </p:pic>
      <p:sp>
        <p:nvSpPr>
          <p:cNvPr id="44" name="Title Text"/>
          <p:cNvSpPr txBox="1">
            <a:spLocks noGrp="1"/>
          </p:cNvSpPr>
          <p:nvPr>
            <p:ph type="title"/>
          </p:nvPr>
        </p:nvSpPr>
        <p:spPr>
          <a:prstGeom prst="rect">
            <a:avLst/>
          </a:prstGeom>
        </p:spPr>
        <p:txBody>
          <a:bodyPr/>
          <a:lstStyle/>
          <a:p>
            <a:r>
              <a:t>Title Text</a:t>
            </a:r>
          </a:p>
        </p:txBody>
      </p:sp>
      <p:sp>
        <p:nvSpPr>
          <p:cNvPr id="45" name="Body Level One…"/>
          <p:cNvSpPr txBox="1">
            <a:spLocks noGrp="1"/>
          </p:cNvSpPr>
          <p:nvPr>
            <p:ph type="body" sz="half" idx="1"/>
          </p:nvPr>
        </p:nvSpPr>
        <p:spPr>
          <a:xfrm>
            <a:off x="609600" y="1600201"/>
            <a:ext cx="53848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53" name="Rectangle 6"/>
          <p:cNvSpPr/>
          <p:nvPr/>
        </p:nvSpPr>
        <p:spPr>
          <a:xfrm>
            <a:off x="0" y="-1"/>
            <a:ext cx="207264" cy="6858001"/>
          </a:xfrm>
          <a:prstGeom prst="rect">
            <a:avLst/>
          </a:prstGeom>
          <a:solidFill>
            <a:srgbClr val="0E46CF"/>
          </a:solidFill>
          <a:ln w="12700">
            <a:miter lim="400000"/>
          </a:ln>
          <a:effectLst>
            <a:outerShdw blurRad="50800" dist="38100" dir="2700000" rotWithShape="0">
              <a:srgbClr val="000000">
                <a:alpha val="43000"/>
              </a:srgbClr>
            </a:outerShdw>
          </a:effectLst>
        </p:spPr>
        <p:txBody>
          <a:bodyPr lIns="45719" rIns="45719" anchor="ctr"/>
          <a:lstStyle/>
          <a:p>
            <a:pPr algn="ctr">
              <a:defRPr sz="1800">
                <a:solidFill>
                  <a:srgbClr val="FFFFFF"/>
                </a:solidFill>
              </a:defRPr>
            </a:pPr>
            <a:endParaRPr sz="1800"/>
          </a:p>
        </p:txBody>
      </p:sp>
      <p:sp>
        <p:nvSpPr>
          <p:cNvPr id="54" name="Rectangle 7"/>
          <p:cNvSpPr/>
          <p:nvPr/>
        </p:nvSpPr>
        <p:spPr>
          <a:xfrm rot="5400000">
            <a:off x="9938004" y="-2133600"/>
            <a:ext cx="155449" cy="4413505"/>
          </a:xfrm>
          <a:prstGeom prst="rect">
            <a:avLst/>
          </a:prstGeom>
          <a:solidFill>
            <a:srgbClr val="0E46CF"/>
          </a:solidFill>
          <a:ln w="12700">
            <a:miter lim="400000"/>
          </a:ln>
          <a:effectLst>
            <a:outerShdw blurRad="38100" dist="23000" dir="5400000" rotWithShape="0">
              <a:srgbClr val="000000">
                <a:alpha val="35000"/>
              </a:srgbClr>
            </a:outerShdw>
          </a:effectLst>
        </p:spPr>
        <p:txBody>
          <a:bodyPr lIns="45719" rIns="45719" anchor="ctr"/>
          <a:lstStyle/>
          <a:p>
            <a:pPr algn="ctr">
              <a:defRPr sz="1800">
                <a:solidFill>
                  <a:srgbClr val="FFFFFF"/>
                </a:solidFill>
              </a:defRPr>
            </a:pPr>
            <a:endParaRPr sz="1800"/>
          </a:p>
        </p:txBody>
      </p:sp>
      <p:pic>
        <p:nvPicPr>
          <p:cNvPr id="55" name="Picture 8" descr="Picture 8"/>
          <p:cNvPicPr>
            <a:picLocks noChangeAspect="1"/>
          </p:cNvPicPr>
          <p:nvPr/>
        </p:nvPicPr>
        <p:blipFill>
          <a:blip r:embed="rId2"/>
          <a:stretch>
            <a:fillRect/>
          </a:stretch>
        </p:blipFill>
        <p:spPr>
          <a:xfrm>
            <a:off x="10345893" y="6126163"/>
            <a:ext cx="2315795" cy="744363"/>
          </a:xfrm>
          <a:prstGeom prst="rect">
            <a:avLst/>
          </a:prstGeom>
          <a:ln w="12700">
            <a:miter lim="400000"/>
          </a:ln>
        </p:spPr>
      </p:pic>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sz="quarter" idx="1"/>
          </p:nvPr>
        </p:nvSpPr>
        <p:spPr>
          <a:xfrm>
            <a:off x="609600" y="1535112"/>
            <a:ext cx="5386917"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8" name="Text Placeholder 4"/>
          <p:cNvSpPr>
            <a:spLocks noGrp="1"/>
          </p:cNvSpPr>
          <p:nvPr>
            <p:ph type="body" sz="quarter" idx="21"/>
          </p:nvPr>
        </p:nvSpPr>
        <p:spPr>
          <a:xfrm>
            <a:off x="6193368" y="1535112"/>
            <a:ext cx="5389033" cy="639763"/>
          </a:xfrm>
          <a:prstGeom prst="rect">
            <a:avLst/>
          </a:prstGeom>
        </p:spPr>
        <p:txBody>
          <a:bodyPr anchor="b"/>
          <a:lstStyle>
            <a:lvl1pPr marL="0" indent="0">
              <a:spcBef>
                <a:spcPts val="500"/>
              </a:spcBef>
              <a:buSzTx/>
              <a:buFontTx/>
              <a:buNone/>
              <a:defRPr sz="2400" b="1"/>
            </a:lvl1pPr>
          </a:lstStyle>
          <a:p>
            <a:pPr marL="0" indent="0">
              <a:spcBef>
                <a:spcPts val="500"/>
              </a:spcBef>
              <a:buSzTx/>
              <a:buFontTx/>
              <a:buNone/>
              <a:defRPr sz="2400" b="1"/>
            </a:pPr>
            <a:endParaRP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6" name="Title Text"/>
          <p:cNvSpPr txBox="1">
            <a:spLocks noGrp="1"/>
          </p:cNvSpPr>
          <p:nvPr>
            <p:ph type="title"/>
          </p:nvPr>
        </p:nvSpPr>
        <p:spPr>
          <a:prstGeom prst="rect">
            <a:avLst/>
          </a:prstGeom>
        </p:spPr>
        <p:txBody>
          <a:bodyPr/>
          <a:lstStyle/>
          <a:p>
            <a:r>
              <a:t>Title Text</a:t>
            </a: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81" name="Rectangle 6"/>
          <p:cNvSpPr/>
          <p:nvPr/>
        </p:nvSpPr>
        <p:spPr>
          <a:xfrm>
            <a:off x="0" y="-1"/>
            <a:ext cx="207264" cy="6858001"/>
          </a:xfrm>
          <a:prstGeom prst="rect">
            <a:avLst/>
          </a:prstGeom>
          <a:solidFill>
            <a:srgbClr val="0E46CF"/>
          </a:solidFill>
          <a:ln w="12700">
            <a:miter lim="400000"/>
          </a:ln>
          <a:effectLst>
            <a:outerShdw blurRad="50800" dist="38100" dir="2700000" rotWithShape="0">
              <a:srgbClr val="000000">
                <a:alpha val="43000"/>
              </a:srgbClr>
            </a:outerShdw>
          </a:effectLst>
        </p:spPr>
        <p:txBody>
          <a:bodyPr lIns="45719" rIns="45719" anchor="ctr"/>
          <a:lstStyle/>
          <a:p>
            <a:pPr algn="ctr">
              <a:defRPr sz="1800">
                <a:solidFill>
                  <a:srgbClr val="FFFFFF"/>
                </a:solidFill>
              </a:defRPr>
            </a:pPr>
            <a:endParaRPr sz="1800"/>
          </a:p>
        </p:txBody>
      </p:sp>
      <p:sp>
        <p:nvSpPr>
          <p:cNvPr id="82" name="Rectangle 7"/>
          <p:cNvSpPr/>
          <p:nvPr/>
        </p:nvSpPr>
        <p:spPr>
          <a:xfrm rot="5400000">
            <a:off x="9938004" y="-2133600"/>
            <a:ext cx="155449" cy="4413505"/>
          </a:xfrm>
          <a:prstGeom prst="rect">
            <a:avLst/>
          </a:prstGeom>
          <a:solidFill>
            <a:srgbClr val="0E46CF"/>
          </a:solidFill>
          <a:ln w="12700">
            <a:miter lim="400000"/>
          </a:ln>
          <a:effectLst>
            <a:outerShdw blurRad="38100" dist="23000" dir="5400000" rotWithShape="0">
              <a:srgbClr val="000000">
                <a:alpha val="35000"/>
              </a:srgbClr>
            </a:outerShdw>
          </a:effectLst>
        </p:spPr>
        <p:txBody>
          <a:bodyPr lIns="45719" rIns="45719" anchor="ctr"/>
          <a:lstStyle/>
          <a:p>
            <a:pPr algn="ctr">
              <a:defRPr sz="1800">
                <a:solidFill>
                  <a:srgbClr val="FFFFFF"/>
                </a:solidFill>
              </a:defRPr>
            </a:pPr>
            <a:endParaRPr sz="1800"/>
          </a:p>
        </p:txBody>
      </p:sp>
      <p:pic>
        <p:nvPicPr>
          <p:cNvPr id="83" name="Picture 8" descr="Picture 8"/>
          <p:cNvPicPr>
            <a:picLocks noChangeAspect="1"/>
          </p:cNvPicPr>
          <p:nvPr/>
        </p:nvPicPr>
        <p:blipFill>
          <a:blip r:embed="rId2"/>
          <a:stretch>
            <a:fillRect/>
          </a:stretch>
        </p:blipFill>
        <p:spPr>
          <a:xfrm>
            <a:off x="10345893" y="6126163"/>
            <a:ext cx="2315795" cy="744363"/>
          </a:xfrm>
          <a:prstGeom prst="rect">
            <a:avLst/>
          </a:prstGeom>
          <a:ln w="12700">
            <a:miter lim="400000"/>
          </a:ln>
        </p:spPr>
      </p:pic>
      <p:sp>
        <p:nvSpPr>
          <p:cNvPr id="84" name="Title Text"/>
          <p:cNvSpPr txBox="1">
            <a:spLocks noGrp="1"/>
          </p:cNvSpPr>
          <p:nvPr>
            <p:ph type="title"/>
          </p:nvPr>
        </p:nvSpPr>
        <p:spPr>
          <a:xfrm>
            <a:off x="609600" y="273050"/>
            <a:ext cx="4011085" cy="1162050"/>
          </a:xfrm>
          <a:prstGeom prst="rect">
            <a:avLst/>
          </a:prstGeom>
        </p:spPr>
        <p:txBody>
          <a:bodyPr anchor="b"/>
          <a:lstStyle>
            <a:lvl1pPr algn="l">
              <a:defRPr sz="2000" b="1"/>
            </a:lvl1pPr>
          </a:lstStyle>
          <a:p>
            <a:r>
              <a:t>Title Text</a:t>
            </a:r>
          </a:p>
        </p:txBody>
      </p:sp>
      <p:sp>
        <p:nvSpPr>
          <p:cNvPr id="85" name="Body Level One…"/>
          <p:cNvSpPr txBox="1">
            <a:spLocks noGrp="1"/>
          </p:cNvSpPr>
          <p:nvPr>
            <p:ph type="body" idx="1"/>
          </p:nvPr>
        </p:nvSpPr>
        <p:spPr>
          <a:xfrm>
            <a:off x="4766733" y="273051"/>
            <a:ext cx="6815667"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 name="Text Placeholder 3"/>
          <p:cNvSpPr>
            <a:spLocks noGrp="1"/>
          </p:cNvSpPr>
          <p:nvPr>
            <p:ph type="body" sz="half" idx="21"/>
          </p:nvPr>
        </p:nvSpPr>
        <p:spPr>
          <a:xfrm>
            <a:off x="609599" y="1435101"/>
            <a:ext cx="4011087" cy="4691063"/>
          </a:xfrm>
          <a:prstGeom prst="rect">
            <a:avLst/>
          </a:prstGeom>
        </p:spPr>
        <p:txBody>
          <a:bodyPr/>
          <a:lstStyle>
            <a:lvl1pPr marL="0" indent="0">
              <a:spcBef>
                <a:spcPts val="300"/>
              </a:spcBef>
              <a:buSzTx/>
              <a:buFontTx/>
              <a:buNone/>
              <a:defRPr sz="1400"/>
            </a:lvl1pPr>
          </a:lstStyle>
          <a:p>
            <a:pPr marL="0" indent="0">
              <a:spcBef>
                <a:spcPts val="300"/>
              </a:spcBef>
              <a:buSzTx/>
              <a:buFontTx/>
              <a:buNone/>
              <a:defRPr sz="1400"/>
            </a:pPr>
            <a:endParaRPr/>
          </a:p>
        </p:txBody>
      </p:sp>
      <p:sp>
        <p:nvSpPr>
          <p:cNvPr id="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94" name="Rectangle 6"/>
          <p:cNvSpPr/>
          <p:nvPr/>
        </p:nvSpPr>
        <p:spPr>
          <a:xfrm>
            <a:off x="0" y="-1"/>
            <a:ext cx="207264" cy="6858001"/>
          </a:xfrm>
          <a:prstGeom prst="rect">
            <a:avLst/>
          </a:prstGeom>
          <a:solidFill>
            <a:srgbClr val="0E46CF"/>
          </a:solidFill>
          <a:ln w="12700">
            <a:miter lim="400000"/>
          </a:ln>
          <a:effectLst>
            <a:outerShdw blurRad="50800" dist="38100" dir="2700000" rotWithShape="0">
              <a:srgbClr val="000000">
                <a:alpha val="43000"/>
              </a:srgbClr>
            </a:outerShdw>
          </a:effectLst>
        </p:spPr>
        <p:txBody>
          <a:bodyPr lIns="45719" rIns="45719" anchor="ctr"/>
          <a:lstStyle/>
          <a:p>
            <a:pPr algn="ctr">
              <a:defRPr sz="1800">
                <a:solidFill>
                  <a:srgbClr val="FFFFFF"/>
                </a:solidFill>
              </a:defRPr>
            </a:pPr>
            <a:endParaRPr sz="1800"/>
          </a:p>
        </p:txBody>
      </p:sp>
      <p:sp>
        <p:nvSpPr>
          <p:cNvPr id="95" name="Rectangle 7"/>
          <p:cNvSpPr/>
          <p:nvPr/>
        </p:nvSpPr>
        <p:spPr>
          <a:xfrm rot="5400000">
            <a:off x="9938004" y="-2133600"/>
            <a:ext cx="155449" cy="4413505"/>
          </a:xfrm>
          <a:prstGeom prst="rect">
            <a:avLst/>
          </a:prstGeom>
          <a:solidFill>
            <a:srgbClr val="0E46CF"/>
          </a:solidFill>
          <a:ln w="12700">
            <a:miter lim="400000"/>
          </a:ln>
          <a:effectLst>
            <a:outerShdw blurRad="38100" dist="23000" dir="5400000" rotWithShape="0">
              <a:srgbClr val="000000">
                <a:alpha val="35000"/>
              </a:srgbClr>
            </a:outerShdw>
          </a:effectLst>
        </p:spPr>
        <p:txBody>
          <a:bodyPr lIns="45719" rIns="45719" anchor="ctr"/>
          <a:lstStyle/>
          <a:p>
            <a:pPr algn="ctr">
              <a:defRPr sz="1800">
                <a:solidFill>
                  <a:srgbClr val="FFFFFF"/>
                </a:solidFill>
              </a:defRPr>
            </a:pPr>
            <a:endParaRPr sz="1800"/>
          </a:p>
        </p:txBody>
      </p:sp>
      <p:pic>
        <p:nvPicPr>
          <p:cNvPr id="96" name="Picture 8" descr="Picture 8"/>
          <p:cNvPicPr>
            <a:picLocks noChangeAspect="1"/>
          </p:cNvPicPr>
          <p:nvPr/>
        </p:nvPicPr>
        <p:blipFill>
          <a:blip r:embed="rId2"/>
          <a:stretch>
            <a:fillRect/>
          </a:stretch>
        </p:blipFill>
        <p:spPr>
          <a:xfrm>
            <a:off x="10345893" y="6126163"/>
            <a:ext cx="2315795" cy="744363"/>
          </a:xfrm>
          <a:prstGeom prst="rect">
            <a:avLst/>
          </a:prstGeom>
          <a:ln w="12700">
            <a:miter lim="400000"/>
          </a:ln>
        </p:spPr>
      </p:pic>
      <p:sp>
        <p:nvSpPr>
          <p:cNvPr id="97" name="Title Text"/>
          <p:cNvSpPr txBox="1">
            <a:spLocks noGrp="1"/>
          </p:cNvSpPr>
          <p:nvPr>
            <p:ph type="title"/>
          </p:nvPr>
        </p:nvSpPr>
        <p:spPr>
          <a:xfrm>
            <a:off x="2389718" y="4800600"/>
            <a:ext cx="7315201" cy="566738"/>
          </a:xfrm>
          <a:prstGeom prst="rect">
            <a:avLst/>
          </a:prstGeom>
        </p:spPr>
        <p:txBody>
          <a:bodyPr anchor="b"/>
          <a:lstStyle>
            <a:lvl1pPr algn="l">
              <a:defRPr sz="2000" b="1"/>
            </a:lvl1pPr>
          </a:lstStyle>
          <a:p>
            <a:r>
              <a:t>Title Text</a:t>
            </a:r>
          </a:p>
        </p:txBody>
      </p:sp>
      <p:sp>
        <p:nvSpPr>
          <p:cNvPr id="98" name="Picture Placeholder 2"/>
          <p:cNvSpPr>
            <a:spLocks noGrp="1"/>
          </p:cNvSpPr>
          <p:nvPr>
            <p:ph type="pic" sz="half" idx="21"/>
          </p:nvPr>
        </p:nvSpPr>
        <p:spPr>
          <a:xfrm>
            <a:off x="2389718" y="612775"/>
            <a:ext cx="7315201" cy="4114800"/>
          </a:xfrm>
          <a:prstGeom prst="rect">
            <a:avLst/>
          </a:prstGeom>
        </p:spPr>
        <p:txBody>
          <a:bodyPr lIns="91439" rIns="91439">
            <a:noAutofit/>
          </a:bodyPr>
          <a:lstStyle/>
          <a:p>
            <a:endParaRPr/>
          </a:p>
        </p:txBody>
      </p:sp>
      <p:sp>
        <p:nvSpPr>
          <p:cNvPr id="99" name="Body Level One…"/>
          <p:cNvSpPr txBox="1">
            <a:spLocks noGrp="1"/>
          </p:cNvSpPr>
          <p:nvPr>
            <p:ph type="body" sz="quarter" idx="1"/>
          </p:nvPr>
        </p:nvSpPr>
        <p:spPr>
          <a:xfrm>
            <a:off x="2389718" y="5367338"/>
            <a:ext cx="7315201" cy="804863"/>
          </a:xfrm>
          <a:prstGeom prst="rect">
            <a:avLst/>
          </a:prstGeom>
        </p:spPr>
        <p:txBody>
          <a:bodyPr/>
          <a:lstStyle>
            <a:lvl1pPr marL="0" indent="0">
              <a:spcBef>
                <a:spcPts val="300"/>
              </a:spcBef>
              <a:buSzTx/>
              <a:buFontTx/>
              <a:buNone/>
              <a:defRPr sz="2000"/>
            </a:lvl1pPr>
            <a:lvl2pPr marL="0" indent="457200">
              <a:spcBef>
                <a:spcPts val="300"/>
              </a:spcBef>
              <a:buSzTx/>
              <a:buFontTx/>
              <a:buNone/>
              <a:defRPr sz="2000"/>
            </a:lvl2pPr>
            <a:lvl3pPr marL="0" indent="914400">
              <a:spcBef>
                <a:spcPts val="300"/>
              </a:spcBef>
              <a:buSzTx/>
              <a:buFontTx/>
              <a:buNone/>
              <a:defRPr sz="2000"/>
            </a:lvl3pPr>
            <a:lvl4pPr marL="0" indent="1371600">
              <a:spcBef>
                <a:spcPts val="300"/>
              </a:spcBef>
              <a:buSzTx/>
              <a:buFontTx/>
              <a:buNone/>
              <a:defRPr sz="2000"/>
            </a:lvl4pPr>
            <a:lvl5pPr marL="0" indent="1828800">
              <a:spcBef>
                <a:spcPts val="300"/>
              </a:spcBef>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ti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6"/>
          <p:cNvSpPr/>
          <p:nvPr/>
        </p:nvSpPr>
        <p:spPr>
          <a:xfrm>
            <a:off x="0" y="-1"/>
            <a:ext cx="207264" cy="6858001"/>
          </a:xfrm>
          <a:prstGeom prst="rect">
            <a:avLst/>
          </a:prstGeom>
          <a:solidFill>
            <a:srgbClr val="0E46CF"/>
          </a:solidFill>
          <a:ln w="12700">
            <a:miter lim="400000"/>
          </a:ln>
          <a:effectLst>
            <a:outerShdw blurRad="50800" dist="38100" dir="2700000" rotWithShape="0">
              <a:srgbClr val="000000">
                <a:alpha val="43000"/>
              </a:srgbClr>
            </a:outerShdw>
          </a:effectLst>
        </p:spPr>
        <p:txBody>
          <a:bodyPr lIns="45719" rIns="45719" anchor="ctr"/>
          <a:lstStyle/>
          <a:p>
            <a:pPr algn="ctr">
              <a:defRPr sz="1800">
                <a:solidFill>
                  <a:srgbClr val="FFFFFF"/>
                </a:solidFill>
              </a:defRPr>
            </a:pPr>
            <a:endParaRPr sz="1800"/>
          </a:p>
        </p:txBody>
      </p:sp>
      <p:sp>
        <p:nvSpPr>
          <p:cNvPr id="3" name="Rectangle 7"/>
          <p:cNvSpPr/>
          <p:nvPr/>
        </p:nvSpPr>
        <p:spPr>
          <a:xfrm rot="5400000">
            <a:off x="9938004" y="-2133600"/>
            <a:ext cx="155449" cy="4413505"/>
          </a:xfrm>
          <a:prstGeom prst="rect">
            <a:avLst/>
          </a:prstGeom>
          <a:solidFill>
            <a:srgbClr val="0E46CF"/>
          </a:solidFill>
          <a:ln w="12700">
            <a:miter lim="400000"/>
          </a:ln>
          <a:effectLst>
            <a:outerShdw blurRad="38100" dist="23000" dir="5400000" rotWithShape="0">
              <a:srgbClr val="000000">
                <a:alpha val="35000"/>
              </a:srgbClr>
            </a:outerShdw>
          </a:effectLst>
        </p:spPr>
        <p:txBody>
          <a:bodyPr lIns="45719" rIns="45719" anchor="ctr"/>
          <a:lstStyle/>
          <a:p>
            <a:pPr algn="ctr">
              <a:defRPr sz="1800">
                <a:solidFill>
                  <a:srgbClr val="FFFFFF"/>
                </a:solidFill>
              </a:defRPr>
            </a:pPr>
            <a:endParaRPr sz="1800"/>
          </a:p>
        </p:txBody>
      </p:sp>
      <p:pic>
        <p:nvPicPr>
          <p:cNvPr id="4" name="Picture 8" descr="Picture 8"/>
          <p:cNvPicPr>
            <a:picLocks noChangeAspect="1"/>
          </p:cNvPicPr>
          <p:nvPr/>
        </p:nvPicPr>
        <p:blipFill>
          <a:blip r:embed="rId11"/>
          <a:stretch>
            <a:fillRect/>
          </a:stretch>
        </p:blipFill>
        <p:spPr>
          <a:xfrm>
            <a:off x="10345893" y="6126163"/>
            <a:ext cx="2315795" cy="744363"/>
          </a:xfrm>
          <a:prstGeom prst="rect">
            <a:avLst/>
          </a:prstGeom>
          <a:ln w="12700">
            <a:miter lim="400000"/>
          </a:ln>
        </p:spPr>
      </p:pic>
      <p:sp>
        <p:nvSpPr>
          <p:cNvPr id="5" name="Title Text"/>
          <p:cNvSpPr txBox="1">
            <a:spLocks noGrp="1"/>
          </p:cNvSpPr>
          <p:nvPr>
            <p:ph type="title"/>
          </p:nvPr>
        </p:nvSpPr>
        <p:spPr>
          <a:xfrm>
            <a:off x="609600" y="274639"/>
            <a:ext cx="109728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6" name="Body Level One…"/>
          <p:cNvSpPr txBox="1">
            <a:spLocks noGrp="1"/>
          </p:cNvSpPr>
          <p:nvPr>
            <p:ph type="body" idx="1"/>
          </p:nvPr>
        </p:nvSpPr>
        <p:spPr>
          <a:xfrm>
            <a:off x="609600" y="1600201"/>
            <a:ext cx="109728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7" name="Slide Number"/>
          <p:cNvSpPr txBox="1">
            <a:spLocks noGrp="1"/>
          </p:cNvSpPr>
          <p:nvPr>
            <p:ph type="sldNum" sz="quarter" idx="2"/>
          </p:nvPr>
        </p:nvSpPr>
        <p:spPr>
          <a:xfrm>
            <a:off x="11307327" y="6400414"/>
            <a:ext cx="275073" cy="276999"/>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ctr" defTabSz="457200" rtl="0" latinLnBrk="0">
        <a:lnSpc>
          <a:spcPct val="100000"/>
        </a:lnSpc>
        <a:spcBef>
          <a:spcPts val="0"/>
        </a:spcBef>
        <a:spcAft>
          <a:spcPts val="0"/>
        </a:spcAft>
        <a:buClrTx/>
        <a:buSzTx/>
        <a:buFontTx/>
        <a:buNone/>
        <a:tabLst/>
        <a:defRPr sz="4000" b="0" i="0" u="none" strike="noStrike" cap="none" spc="0" baseline="0">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000" b="0" i="0" u="none" strike="noStrike" cap="none" spc="0" baseline="0">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000" b="0" i="0" u="none" strike="noStrike" cap="none" spc="0" baseline="0">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000" b="0" i="0" u="none" strike="noStrike" cap="none" spc="0" baseline="0">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000" b="0" i="0" u="none" strike="noStrike" cap="none" spc="0" baseline="0">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4000" b="0" i="0" u="none" strike="noStrike" cap="none" spc="0" baseline="0">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4000" b="0" i="0" u="none" strike="noStrike" cap="none" spc="0" baseline="0">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4000" b="0" i="0" u="none" strike="noStrike" cap="none" spc="0" baseline="0">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4000" b="0" i="0" u="none" strike="noStrike" cap="none" spc="0" baseline="0">
          <a:solidFill>
            <a:srgbClr val="000000"/>
          </a:solidFill>
          <a:uFillTx/>
          <a:latin typeface="+mn-lt"/>
          <a:ea typeface="+mn-ea"/>
          <a:cs typeface="+mn-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image" Target="../media/image17.tif"/><Relationship Id="rId1" Type="http://schemas.openxmlformats.org/officeDocument/2006/relationships/slideLayout" Target="../slideLayouts/slideLayout6.xml"/><Relationship Id="rId4" Type="http://schemas.openxmlformats.org/officeDocument/2006/relationships/image" Target="../media/image19.tif"/></Relationships>
</file>

<file path=ppt/slides/_rels/slide26.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image" Target="../media/image20.t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Title 1"/>
          <p:cNvSpPr txBox="1">
            <a:spLocks noGrp="1"/>
          </p:cNvSpPr>
          <p:nvPr>
            <p:ph type="title"/>
          </p:nvPr>
        </p:nvSpPr>
        <p:spPr>
          <a:prstGeom prst="rect">
            <a:avLst/>
          </a:prstGeom>
        </p:spPr>
        <p:txBody>
          <a:bodyPr>
            <a:normAutofit/>
          </a:bodyPr>
          <a:lstStyle>
            <a:lvl1pPr defTabSz="425195">
              <a:defRPr sz="5022"/>
            </a:lvl1pPr>
          </a:lstStyle>
          <a:p>
            <a:r>
              <a:rPr sz="6600" dirty="0"/>
              <a:t>Screws and Barrels</a:t>
            </a:r>
          </a:p>
        </p:txBody>
      </p:sp>
      <p:sp>
        <p:nvSpPr>
          <p:cNvPr id="2" name="Text Placeholder 1">
            <a:extLst>
              <a:ext uri="{FF2B5EF4-FFF2-40B4-BE49-F238E27FC236}">
                <a16:creationId xmlns:a16="http://schemas.microsoft.com/office/drawing/2014/main" id="{21303E18-2CD0-7D01-476A-7F8F4A84A8B2}"/>
              </a:ext>
            </a:extLst>
          </p:cNvPr>
          <p:cNvSpPr>
            <a:spLocks noGrp="1"/>
          </p:cNvSpPr>
          <p:nvPr>
            <p:ph type="body" sz="quarter" idx="1"/>
          </p:nvPr>
        </p:nvSpPr>
        <p:spPr>
          <a:xfrm>
            <a:off x="1828800" y="3221182"/>
            <a:ext cx="8534400" cy="1752600"/>
          </a:xfrm>
        </p:spPr>
        <p:txBody>
          <a:bodyPr/>
          <a:lstStyle/>
          <a:p>
            <a:r>
              <a:rPr lang="en-US" dirty="0"/>
              <a:t>Heart of the Molding Process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itle 1"/>
          <p:cNvSpPr txBox="1">
            <a:spLocks noGrp="1"/>
          </p:cNvSpPr>
          <p:nvPr>
            <p:ph type="title"/>
          </p:nvPr>
        </p:nvSpPr>
        <p:spPr>
          <a:xfrm>
            <a:off x="640080" y="274320"/>
            <a:ext cx="10972800" cy="731520"/>
          </a:xfrm>
          <a:prstGeom prst="rect">
            <a:avLst/>
          </a:prstGeom>
        </p:spPr>
        <p:txBody>
          <a:bodyPr>
            <a:normAutofit/>
          </a:bodyPr>
          <a:lstStyle>
            <a:lvl1pPr>
              <a:defRPr sz="3900"/>
            </a:lvl1pPr>
          </a:lstStyle>
          <a:p>
            <a:pPr algn="l"/>
            <a:r>
              <a:rPr sz="4000" dirty="0"/>
              <a:t>Screw Design Variables</a:t>
            </a:r>
          </a:p>
        </p:txBody>
      </p:sp>
      <p:sp>
        <p:nvSpPr>
          <p:cNvPr id="140" name="TextBox 7"/>
          <p:cNvSpPr txBox="1"/>
          <p:nvPr/>
        </p:nvSpPr>
        <p:spPr>
          <a:xfrm>
            <a:off x="640080" y="1097280"/>
            <a:ext cx="10972800" cy="31089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a:pPr>
            <a:r>
              <a:rPr sz="2400" dirty="0"/>
              <a:t>Screw Profile</a:t>
            </a:r>
          </a:p>
          <a:p>
            <a:r>
              <a:rPr sz="2400" dirty="0"/>
              <a:t>The length in flights of each of the three sections of the screw.  For example, a “10-5-5” screw indicates 10 flights of feed, 5 of transition and 5 of metering.</a:t>
            </a:r>
          </a:p>
          <a:p>
            <a:endParaRPr sz="2400" dirty="0"/>
          </a:p>
          <a:p>
            <a:pPr>
              <a:defRPr sz="2400"/>
            </a:pPr>
            <a:r>
              <a:rPr sz="2400" dirty="0"/>
              <a:t>Effect: the length of each zone has an impact on how a resin reaches “condition”.</a:t>
            </a:r>
          </a:p>
          <a:p>
            <a:pPr marL="342900" indent="-342900">
              <a:buSzPct val="100000"/>
              <a:buFont typeface="Arial"/>
              <a:buChar char="•"/>
            </a:pPr>
            <a:r>
              <a:rPr sz="2400" dirty="0"/>
              <a:t>Longer feed zone creates a greater potential throughput</a:t>
            </a:r>
          </a:p>
          <a:p>
            <a:pPr marL="342900" indent="-342900">
              <a:buSzPct val="100000"/>
              <a:buFont typeface="Arial"/>
              <a:buChar char="•"/>
            </a:pPr>
            <a:r>
              <a:rPr sz="2400" dirty="0"/>
              <a:t>Longer transition zone results in less shear heat and more time to compress the resin</a:t>
            </a:r>
          </a:p>
          <a:p>
            <a:pPr marL="342900" indent="-342900">
              <a:buSzPct val="100000"/>
              <a:buFont typeface="Arial"/>
              <a:buChar char="•"/>
            </a:pPr>
            <a:r>
              <a:rPr sz="2400" dirty="0"/>
              <a:t>Shorter metering zone allows less time to assure an isothermal melt quality</a:t>
            </a:r>
          </a:p>
        </p:txBody>
      </p:sp>
      <p:grpSp>
        <p:nvGrpSpPr>
          <p:cNvPr id="2" name="Group 1">
            <a:extLst>
              <a:ext uri="{FF2B5EF4-FFF2-40B4-BE49-F238E27FC236}">
                <a16:creationId xmlns:a16="http://schemas.microsoft.com/office/drawing/2014/main" id="{2777ADE9-1C30-1C30-06DD-1DD7B4B5A144}"/>
              </a:ext>
            </a:extLst>
          </p:cNvPr>
          <p:cNvGrpSpPr/>
          <p:nvPr/>
        </p:nvGrpSpPr>
        <p:grpSpPr>
          <a:xfrm>
            <a:off x="1993989" y="4370902"/>
            <a:ext cx="8204023" cy="1751581"/>
            <a:chOff x="1993989" y="4370902"/>
            <a:chExt cx="8204023" cy="1751581"/>
          </a:xfrm>
        </p:grpSpPr>
        <p:pic>
          <p:nvPicPr>
            <p:cNvPr id="141" name="Picture 4" descr="Picture 4"/>
            <p:cNvPicPr>
              <a:picLocks noChangeAspect="1"/>
            </p:cNvPicPr>
            <p:nvPr/>
          </p:nvPicPr>
          <p:blipFill>
            <a:blip r:embed="rId2"/>
            <a:stretch>
              <a:fillRect/>
            </a:stretch>
          </p:blipFill>
          <p:spPr>
            <a:xfrm>
              <a:off x="1993989" y="4370902"/>
              <a:ext cx="8204023" cy="1751581"/>
            </a:xfrm>
            <a:prstGeom prst="rect">
              <a:avLst/>
            </a:prstGeom>
            <a:ln w="12700">
              <a:miter lim="400000"/>
            </a:ln>
          </p:spPr>
        </p:pic>
        <p:sp>
          <p:nvSpPr>
            <p:cNvPr id="142" name="Rectangle 2"/>
            <p:cNvSpPr/>
            <p:nvPr/>
          </p:nvSpPr>
          <p:spPr>
            <a:xfrm>
              <a:off x="4015510" y="4918365"/>
              <a:ext cx="3015673" cy="825501"/>
            </a:xfrm>
            <a:prstGeom prst="rect">
              <a:avLst/>
            </a:prstGeom>
            <a:ln>
              <a:solidFill>
                <a:srgbClr val="FF0000"/>
              </a:solidFill>
            </a:ln>
            <a:effectLst>
              <a:outerShdw blurRad="38100" dist="23000" dir="5400000" rotWithShape="0">
                <a:srgbClr val="000000">
                  <a:alpha val="35000"/>
                </a:srgbClr>
              </a:outerShdw>
            </a:effectLst>
          </p:spPr>
          <p:txBody>
            <a:bodyPr lIns="45719" rIns="45719" anchor="ctr"/>
            <a:lstStyle/>
            <a:p>
              <a:pPr algn="ctr">
                <a:defRPr sz="1800">
                  <a:solidFill>
                    <a:srgbClr val="FFFFFF"/>
                  </a:solidFill>
                </a:defRPr>
              </a:pPr>
              <a:endParaRPr sz="1800"/>
            </a:p>
          </p:txBody>
        </p:sp>
        <p:sp>
          <p:nvSpPr>
            <p:cNvPr id="143" name="Rectangle 3"/>
            <p:cNvSpPr/>
            <p:nvPr/>
          </p:nvSpPr>
          <p:spPr>
            <a:xfrm>
              <a:off x="7031182" y="4918366"/>
              <a:ext cx="1547092" cy="825498"/>
            </a:xfrm>
            <a:prstGeom prst="rect">
              <a:avLst/>
            </a:prstGeom>
            <a:ln>
              <a:solidFill>
                <a:srgbClr val="FF0000"/>
              </a:solidFill>
            </a:ln>
            <a:effectLst>
              <a:outerShdw blurRad="38100" dist="23000" dir="5400000" rotWithShape="0">
                <a:srgbClr val="000000">
                  <a:alpha val="35000"/>
                </a:srgbClr>
              </a:outerShdw>
            </a:effectLst>
          </p:spPr>
          <p:txBody>
            <a:bodyPr lIns="45719" rIns="45719" anchor="ctr"/>
            <a:lstStyle/>
            <a:p>
              <a:pPr algn="ctr">
                <a:defRPr sz="1800">
                  <a:solidFill>
                    <a:srgbClr val="FFFFFF"/>
                  </a:solidFill>
                </a:defRPr>
              </a:pPr>
              <a:endParaRPr sz="1800"/>
            </a:p>
          </p:txBody>
        </p:sp>
        <p:sp>
          <p:nvSpPr>
            <p:cNvPr id="144" name="Rectangle 5"/>
            <p:cNvSpPr/>
            <p:nvPr/>
          </p:nvSpPr>
          <p:spPr>
            <a:xfrm>
              <a:off x="8578275" y="4918364"/>
              <a:ext cx="1468583" cy="825502"/>
            </a:xfrm>
            <a:prstGeom prst="rect">
              <a:avLst/>
            </a:prstGeom>
            <a:ln>
              <a:solidFill>
                <a:srgbClr val="FF0000"/>
              </a:solidFill>
            </a:ln>
            <a:effectLst>
              <a:outerShdw blurRad="38100" dist="23000" dir="5400000" rotWithShape="0">
                <a:srgbClr val="000000">
                  <a:alpha val="35000"/>
                </a:srgbClr>
              </a:outerShdw>
            </a:effectLst>
          </p:spPr>
          <p:txBody>
            <a:bodyPr lIns="45719" rIns="45719" anchor="ctr"/>
            <a:lstStyle/>
            <a:p>
              <a:pPr algn="ctr">
                <a:defRPr sz="1800">
                  <a:solidFill>
                    <a:srgbClr val="FFFFFF"/>
                  </a:solidFill>
                </a:defRPr>
              </a:pPr>
              <a:endParaRPr sz="1800"/>
            </a:p>
          </p:txBody>
        </p:sp>
      </p:gr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Title 1"/>
          <p:cNvSpPr txBox="1">
            <a:spLocks noGrp="1"/>
          </p:cNvSpPr>
          <p:nvPr>
            <p:ph type="title"/>
          </p:nvPr>
        </p:nvSpPr>
        <p:spPr>
          <a:xfrm>
            <a:off x="640080" y="274320"/>
            <a:ext cx="10972800" cy="731520"/>
          </a:xfrm>
          <a:prstGeom prst="rect">
            <a:avLst/>
          </a:prstGeom>
        </p:spPr>
        <p:txBody>
          <a:bodyPr/>
          <a:lstStyle/>
          <a:p>
            <a:pPr algn="l"/>
            <a:r>
              <a:rPr dirty="0"/>
              <a:t>Screw Design Variables</a:t>
            </a:r>
          </a:p>
        </p:txBody>
      </p:sp>
      <p:sp>
        <p:nvSpPr>
          <p:cNvPr id="147" name="TextBox 7"/>
          <p:cNvSpPr txBox="1"/>
          <p:nvPr/>
        </p:nvSpPr>
        <p:spPr>
          <a:xfrm>
            <a:off x="640080" y="914400"/>
            <a:ext cx="10972800" cy="3566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a:pPr>
            <a:r>
              <a:rPr sz="2400" dirty="0"/>
              <a:t>Channel Depths</a:t>
            </a:r>
          </a:p>
          <a:p>
            <a:r>
              <a:rPr sz="2400" dirty="0"/>
              <a:t>The channel depth in the metering zone is dependent on the material being processed.  The depths in the feed and transition areas are dependent on the compression ratio and screw profile.</a:t>
            </a:r>
          </a:p>
          <a:p>
            <a:endParaRPr sz="2400" dirty="0"/>
          </a:p>
          <a:p>
            <a:pPr>
              <a:defRPr sz="2400"/>
            </a:pPr>
            <a:r>
              <a:rPr sz="2400" dirty="0"/>
              <a:t>Effect: the depth of the channel effects the amount of shear heat and the screw throughput.  A shallow channel…</a:t>
            </a:r>
          </a:p>
          <a:p>
            <a:pPr marL="342900" indent="-342900">
              <a:buSzPct val="100000"/>
              <a:buFont typeface="Arial"/>
              <a:buChar char="•"/>
            </a:pPr>
            <a:r>
              <a:rPr dirty="0"/>
              <a:t>Increases exposure of the material to metal surfaces</a:t>
            </a:r>
          </a:p>
          <a:p>
            <a:pPr marL="342900" indent="-342900">
              <a:buSzPct val="100000"/>
              <a:buFont typeface="Arial"/>
              <a:buChar char="•"/>
            </a:pPr>
            <a:r>
              <a:rPr dirty="0"/>
              <a:t>Increases shear heat exerted on the material</a:t>
            </a:r>
          </a:p>
          <a:p>
            <a:pPr marL="342900" indent="-342900">
              <a:buSzPct val="100000"/>
              <a:buFont typeface="Arial"/>
              <a:buChar char="•"/>
            </a:pPr>
            <a:r>
              <a:rPr dirty="0"/>
              <a:t>Reduces potential throughput of material by the screw</a:t>
            </a:r>
            <a:endParaRPr sz="2400" dirty="0"/>
          </a:p>
        </p:txBody>
      </p:sp>
      <p:grpSp>
        <p:nvGrpSpPr>
          <p:cNvPr id="2" name="Group 1">
            <a:extLst>
              <a:ext uri="{FF2B5EF4-FFF2-40B4-BE49-F238E27FC236}">
                <a16:creationId xmlns:a16="http://schemas.microsoft.com/office/drawing/2014/main" id="{E2ED4922-EAD6-1ACC-DDA5-FEECCA7FBE7C}"/>
              </a:ext>
            </a:extLst>
          </p:cNvPr>
          <p:cNvGrpSpPr/>
          <p:nvPr/>
        </p:nvGrpSpPr>
        <p:grpSpPr>
          <a:xfrm>
            <a:off x="1993988" y="4741605"/>
            <a:ext cx="8204023" cy="1751581"/>
            <a:chOff x="1993989" y="4370902"/>
            <a:chExt cx="8204023" cy="1751581"/>
          </a:xfrm>
        </p:grpSpPr>
        <p:pic>
          <p:nvPicPr>
            <p:cNvPr id="148" name="Picture 4" descr="Picture 4"/>
            <p:cNvPicPr>
              <a:picLocks noChangeAspect="1"/>
            </p:cNvPicPr>
            <p:nvPr/>
          </p:nvPicPr>
          <p:blipFill>
            <a:blip r:embed="rId2"/>
            <a:stretch>
              <a:fillRect/>
            </a:stretch>
          </p:blipFill>
          <p:spPr>
            <a:xfrm>
              <a:off x="1993989" y="4370902"/>
              <a:ext cx="8204023" cy="1751581"/>
            </a:xfrm>
            <a:prstGeom prst="rect">
              <a:avLst/>
            </a:prstGeom>
            <a:ln w="12700">
              <a:miter lim="400000"/>
            </a:ln>
          </p:spPr>
        </p:pic>
        <p:sp>
          <p:nvSpPr>
            <p:cNvPr id="149" name="Rectangle 2"/>
            <p:cNvSpPr/>
            <p:nvPr/>
          </p:nvSpPr>
          <p:spPr>
            <a:xfrm>
              <a:off x="4864101" y="4699000"/>
              <a:ext cx="1220555" cy="546100"/>
            </a:xfrm>
            <a:prstGeom prst="rect">
              <a:avLst/>
            </a:prstGeom>
            <a:ln>
              <a:solidFill>
                <a:srgbClr val="FF0000"/>
              </a:solidFill>
            </a:ln>
            <a:effectLst>
              <a:outerShdw blurRad="38100" dist="23000" dir="5400000" rotWithShape="0">
                <a:srgbClr val="000000">
                  <a:alpha val="35000"/>
                </a:srgbClr>
              </a:outerShdw>
            </a:effectLst>
          </p:spPr>
          <p:txBody>
            <a:bodyPr lIns="45719" rIns="45719" anchor="ctr"/>
            <a:lstStyle/>
            <a:p>
              <a:pPr algn="ctr">
                <a:defRPr sz="1800">
                  <a:solidFill>
                    <a:srgbClr val="FFFFFF"/>
                  </a:solidFill>
                </a:defRPr>
              </a:pPr>
              <a:endParaRPr sz="1800"/>
            </a:p>
          </p:txBody>
        </p:sp>
      </p:gr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Title 1"/>
          <p:cNvSpPr txBox="1">
            <a:spLocks noGrp="1"/>
          </p:cNvSpPr>
          <p:nvPr>
            <p:ph type="title"/>
          </p:nvPr>
        </p:nvSpPr>
        <p:spPr>
          <a:xfrm>
            <a:off x="1840524" y="253999"/>
            <a:ext cx="8636001" cy="762510"/>
          </a:xfrm>
          <a:prstGeom prst="rect">
            <a:avLst/>
          </a:prstGeom>
        </p:spPr>
        <p:txBody>
          <a:bodyPr/>
          <a:lstStyle/>
          <a:p>
            <a:r>
              <a:t>Screw Design Variables</a:t>
            </a:r>
          </a:p>
        </p:txBody>
      </p:sp>
      <p:sp>
        <p:nvSpPr>
          <p:cNvPr id="152" name="TextBox 7"/>
          <p:cNvSpPr txBox="1"/>
          <p:nvPr/>
        </p:nvSpPr>
        <p:spPr>
          <a:xfrm>
            <a:off x="640080" y="952500"/>
            <a:ext cx="10972800" cy="3266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p>
            <a:pPr>
              <a:defRPr sz="2400"/>
            </a:pPr>
            <a:r>
              <a:rPr sz="2400" dirty="0"/>
              <a:t>Compression Ratio</a:t>
            </a:r>
          </a:p>
          <a:p>
            <a:r>
              <a:rPr dirty="0"/>
              <a:t>The ratio of the channel volume in the feed section of the screw to the channel volume of the metering section of the screw.  Typical ratios for thermoplastic materials is 1.5:1 to 4.5:1.  A 2.5:1 to 3.0:1 is deemed a GP screw.  Thermoset materials range from 1.0:1 to 1.3:1 and are mainly meant to convey the material.</a:t>
            </a:r>
          </a:p>
          <a:p>
            <a:endParaRPr sz="2400" dirty="0"/>
          </a:p>
          <a:p>
            <a:pPr>
              <a:defRPr sz="2400"/>
            </a:pPr>
            <a:r>
              <a:rPr sz="2400" dirty="0"/>
              <a:t>Effect: higher compression ratios result in…</a:t>
            </a:r>
          </a:p>
          <a:p>
            <a:pPr marL="342900" indent="-342900">
              <a:buSzPct val="100000"/>
              <a:buFont typeface="Arial"/>
              <a:buChar char="•"/>
            </a:pPr>
            <a:r>
              <a:rPr dirty="0"/>
              <a:t>Shear heat imparted to the resin</a:t>
            </a:r>
          </a:p>
          <a:p>
            <a:pPr marL="342900" indent="-342900">
              <a:buSzPct val="100000"/>
              <a:buFont typeface="Arial"/>
              <a:buChar char="•"/>
            </a:pPr>
            <a:r>
              <a:rPr dirty="0"/>
              <a:t>Heat uniformity of the melt</a:t>
            </a:r>
          </a:p>
          <a:p>
            <a:pPr marL="342900" indent="-342900">
              <a:buSzPct val="100000"/>
              <a:buFont typeface="Arial"/>
              <a:buChar char="•"/>
            </a:pPr>
            <a:r>
              <a:rPr dirty="0"/>
              <a:t>Potential stress in some resins</a:t>
            </a:r>
          </a:p>
        </p:txBody>
      </p:sp>
      <p:grpSp>
        <p:nvGrpSpPr>
          <p:cNvPr id="2" name="Group 1">
            <a:extLst>
              <a:ext uri="{FF2B5EF4-FFF2-40B4-BE49-F238E27FC236}">
                <a16:creationId xmlns:a16="http://schemas.microsoft.com/office/drawing/2014/main" id="{C5192620-6B9A-1DA1-80DA-CC6BA90C2CFC}"/>
              </a:ext>
            </a:extLst>
          </p:cNvPr>
          <p:cNvGrpSpPr/>
          <p:nvPr/>
        </p:nvGrpSpPr>
        <p:grpSpPr>
          <a:xfrm>
            <a:off x="1993989" y="4370902"/>
            <a:ext cx="8204023" cy="1751581"/>
            <a:chOff x="1993989" y="4370902"/>
            <a:chExt cx="8204023" cy="1751581"/>
          </a:xfrm>
        </p:grpSpPr>
        <p:pic>
          <p:nvPicPr>
            <p:cNvPr id="153" name="Picture 4" descr="Picture 4"/>
            <p:cNvPicPr>
              <a:picLocks noChangeAspect="1"/>
            </p:cNvPicPr>
            <p:nvPr/>
          </p:nvPicPr>
          <p:blipFill>
            <a:blip r:embed="rId2"/>
            <a:stretch>
              <a:fillRect/>
            </a:stretch>
          </p:blipFill>
          <p:spPr>
            <a:xfrm>
              <a:off x="1993989" y="4370902"/>
              <a:ext cx="8204023" cy="1751581"/>
            </a:xfrm>
            <a:prstGeom prst="rect">
              <a:avLst/>
            </a:prstGeom>
            <a:ln w="12700">
              <a:miter lim="400000"/>
            </a:ln>
          </p:spPr>
        </p:pic>
        <p:sp>
          <p:nvSpPr>
            <p:cNvPr id="154" name="Rectangle 2"/>
            <p:cNvSpPr/>
            <p:nvPr/>
          </p:nvSpPr>
          <p:spPr>
            <a:xfrm>
              <a:off x="4271118" y="4909239"/>
              <a:ext cx="627573" cy="331618"/>
            </a:xfrm>
            <a:prstGeom prst="rect">
              <a:avLst/>
            </a:prstGeom>
            <a:ln>
              <a:solidFill>
                <a:srgbClr val="FF0000"/>
              </a:solidFill>
            </a:ln>
            <a:effectLst>
              <a:outerShdw blurRad="38100" dist="23000" dir="5400000" rotWithShape="0">
                <a:srgbClr val="000000">
                  <a:alpha val="35000"/>
                </a:srgbClr>
              </a:outerShdw>
            </a:effectLst>
          </p:spPr>
          <p:txBody>
            <a:bodyPr lIns="45719" rIns="45719" anchor="ctr"/>
            <a:lstStyle/>
            <a:p>
              <a:pPr algn="ctr">
                <a:defRPr sz="1800">
                  <a:solidFill>
                    <a:srgbClr val="FFFFFF"/>
                  </a:solidFill>
                </a:defRPr>
              </a:pPr>
              <a:endParaRPr sz="1800"/>
            </a:p>
          </p:txBody>
        </p:sp>
        <p:sp>
          <p:nvSpPr>
            <p:cNvPr id="155" name="Rectangle 2"/>
            <p:cNvSpPr/>
            <p:nvPr/>
          </p:nvSpPr>
          <p:spPr>
            <a:xfrm>
              <a:off x="8706364" y="4861954"/>
              <a:ext cx="564724" cy="426189"/>
            </a:xfrm>
            <a:prstGeom prst="rect">
              <a:avLst/>
            </a:prstGeom>
            <a:ln>
              <a:solidFill>
                <a:srgbClr val="FF0000"/>
              </a:solidFill>
            </a:ln>
            <a:effectLst>
              <a:outerShdw blurRad="38100" dist="23000" dir="5400000" rotWithShape="0">
                <a:srgbClr val="000000">
                  <a:alpha val="35000"/>
                </a:srgbClr>
              </a:outerShdw>
            </a:effectLst>
          </p:spPr>
          <p:txBody>
            <a:bodyPr lIns="45719" rIns="45719" anchor="ctr"/>
            <a:lstStyle/>
            <a:p>
              <a:pPr algn="ctr">
                <a:defRPr sz="1800">
                  <a:solidFill>
                    <a:srgbClr val="FFFFFF"/>
                  </a:solidFill>
                </a:defRPr>
              </a:pPr>
              <a:endParaRPr sz="1800"/>
            </a:p>
          </p:txBody>
        </p:sp>
      </p:gr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Injection Screw Design Guideline"/>
          <p:cNvSpPr txBox="1">
            <a:spLocks noGrp="1"/>
          </p:cNvSpPr>
          <p:nvPr>
            <p:ph type="title"/>
          </p:nvPr>
        </p:nvSpPr>
        <p:spPr>
          <a:xfrm>
            <a:off x="640080" y="274320"/>
            <a:ext cx="10972800" cy="731520"/>
          </a:xfrm>
          <a:prstGeom prst="rect">
            <a:avLst/>
          </a:prstGeom>
        </p:spPr>
        <p:txBody>
          <a:bodyPr/>
          <a:lstStyle/>
          <a:p>
            <a:pPr algn="l"/>
            <a:r>
              <a:rPr dirty="0"/>
              <a:t>Injection Screw Design Guideline</a:t>
            </a:r>
          </a:p>
        </p:txBody>
      </p:sp>
      <p:pic>
        <p:nvPicPr>
          <p:cNvPr id="158" name="Picture 2" descr="Picture 2"/>
          <p:cNvPicPr>
            <a:picLocks noChangeAspect="1"/>
          </p:cNvPicPr>
          <p:nvPr/>
        </p:nvPicPr>
        <p:blipFill>
          <a:blip r:embed="rId2"/>
          <a:srcRect t="6430" b="249"/>
          <a:stretch>
            <a:fillRect/>
          </a:stretch>
        </p:blipFill>
        <p:spPr>
          <a:xfrm>
            <a:off x="3089887" y="1005840"/>
            <a:ext cx="6012226" cy="5649391"/>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Mixing Screws"/>
          <p:cNvSpPr txBox="1">
            <a:spLocks noGrp="1"/>
          </p:cNvSpPr>
          <p:nvPr>
            <p:ph type="title"/>
          </p:nvPr>
        </p:nvSpPr>
        <p:spPr>
          <a:xfrm>
            <a:off x="640080" y="274320"/>
            <a:ext cx="10972800" cy="731520"/>
          </a:xfrm>
          <a:prstGeom prst="rect">
            <a:avLst/>
          </a:prstGeom>
        </p:spPr>
        <p:txBody>
          <a:bodyPr/>
          <a:lstStyle/>
          <a:p>
            <a:pPr algn="l"/>
            <a:r>
              <a:rPr dirty="0"/>
              <a:t>Mixing Screws</a:t>
            </a:r>
          </a:p>
        </p:txBody>
      </p:sp>
      <p:pic>
        <p:nvPicPr>
          <p:cNvPr id="161" name="Picture 2" descr="Picture 2"/>
          <p:cNvPicPr>
            <a:picLocks noChangeAspect="1"/>
          </p:cNvPicPr>
          <p:nvPr/>
        </p:nvPicPr>
        <p:blipFill>
          <a:blip r:embed="rId2"/>
          <a:srcRect l="8522" t="7007" r="8522" b="5033"/>
          <a:stretch>
            <a:fillRect/>
          </a:stretch>
        </p:blipFill>
        <p:spPr>
          <a:xfrm>
            <a:off x="1893859" y="1144524"/>
            <a:ext cx="5160660" cy="4772307"/>
          </a:xfrm>
          <a:prstGeom prst="rect">
            <a:avLst/>
          </a:prstGeom>
          <a:ln w="12700">
            <a:miter lim="400000"/>
          </a:ln>
          <a:effectLst>
            <a:outerShdw blurRad="63500" dist="25400" dir="5400000" rotWithShape="0">
              <a:srgbClr val="000000">
                <a:alpha val="50000"/>
              </a:srgbClr>
            </a:outerShdw>
          </a:effectLst>
        </p:spPr>
      </p:pic>
      <p:sp>
        <p:nvSpPr>
          <p:cNvPr id="162" name="Benefits of mixing screws:…"/>
          <p:cNvSpPr txBox="1"/>
          <p:nvPr/>
        </p:nvSpPr>
        <p:spPr>
          <a:xfrm>
            <a:off x="7268836" y="1144524"/>
            <a:ext cx="3259464" cy="192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rPr dirty="0"/>
              <a:t>Benefits of mixing screws:</a:t>
            </a:r>
          </a:p>
          <a:p>
            <a:pPr marL="200526" indent="-200526">
              <a:buSzPct val="100000"/>
              <a:buChar char="•"/>
            </a:pPr>
            <a:r>
              <a:rPr dirty="0"/>
              <a:t>Achieve distributive mixing of melt (colorant)</a:t>
            </a:r>
          </a:p>
          <a:p>
            <a:pPr marL="200526" indent="-200526">
              <a:buSzPct val="100000"/>
              <a:buChar char="•"/>
            </a:pPr>
            <a:r>
              <a:rPr dirty="0"/>
              <a:t>Provide dispersive mixing of melt (glass fibers)</a:t>
            </a:r>
          </a:p>
          <a:p>
            <a:pPr marL="200526" indent="-200526">
              <a:buSzPct val="100000"/>
              <a:buChar char="•"/>
            </a:pPr>
            <a:r>
              <a:rPr dirty="0"/>
              <a:t>Uniform melt quality</a:t>
            </a:r>
          </a:p>
        </p:txBody>
      </p:sp>
      <p:pic>
        <p:nvPicPr>
          <p:cNvPr id="163" name="IMG_7544.jpeg" descr="IMG_7544.jpeg"/>
          <p:cNvPicPr>
            <a:picLocks noChangeAspect="1"/>
          </p:cNvPicPr>
          <p:nvPr/>
        </p:nvPicPr>
        <p:blipFill>
          <a:blip r:embed="rId3"/>
          <a:stretch>
            <a:fillRect/>
          </a:stretch>
        </p:blipFill>
        <p:spPr>
          <a:xfrm>
            <a:off x="7702167" y="3207060"/>
            <a:ext cx="2392802" cy="2619148"/>
          </a:xfrm>
          <a:prstGeom prst="rect">
            <a:avLst/>
          </a:prstGeom>
          <a:ln w="12700">
            <a:miter lim="400000"/>
          </a:ln>
          <a:effectLst>
            <a:outerShdw blurRad="63500" dist="25400" dir="5400000" rotWithShape="0">
              <a:srgbClr val="000000">
                <a:alpha val="50000"/>
              </a:srgbClr>
            </a:outerShdw>
          </a:effectLst>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Barrier Screws"/>
          <p:cNvSpPr txBox="1">
            <a:spLocks noGrp="1"/>
          </p:cNvSpPr>
          <p:nvPr>
            <p:ph type="title" idx="4294967295"/>
          </p:nvPr>
        </p:nvSpPr>
        <p:spPr>
          <a:xfrm>
            <a:off x="640080" y="274320"/>
            <a:ext cx="10972800" cy="731520"/>
          </a:xfrm>
          <a:prstGeom prst="rect">
            <a:avLst/>
          </a:prstGeom>
        </p:spPr>
        <p:txBody>
          <a:bodyPr/>
          <a:lstStyle/>
          <a:p>
            <a:pPr algn="l"/>
            <a:r>
              <a:rPr dirty="0"/>
              <a:t>Barrier Screws</a:t>
            </a:r>
          </a:p>
        </p:txBody>
      </p:sp>
      <p:sp>
        <p:nvSpPr>
          <p:cNvPr id="166" name="Barrier screws provide better control of the melting process.  This is accomplished by the solids in the material bed are captured by the barrier flight, in the transition section of the screw, where they are retained until melted at which time the ‘move"/>
          <p:cNvSpPr txBox="1"/>
          <p:nvPr/>
        </p:nvSpPr>
        <p:spPr>
          <a:xfrm>
            <a:off x="640080" y="914400"/>
            <a:ext cx="10972800" cy="19385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rPr sz="2400" dirty="0"/>
              <a:t>Barrier screws provide better control of the melting process.  This is accomplished by the solids in the material bed are captured by the barrier flight, in the transition section of the screw, where they are retained until melted at which time the ‘move’ over the barrier into the melt channel.</a:t>
            </a:r>
          </a:p>
        </p:txBody>
      </p:sp>
      <p:pic>
        <p:nvPicPr>
          <p:cNvPr id="167" name="Picture 2" descr="Picture 2"/>
          <p:cNvPicPr>
            <a:picLocks noChangeAspect="1"/>
          </p:cNvPicPr>
          <p:nvPr/>
        </p:nvPicPr>
        <p:blipFill>
          <a:blip r:embed="rId2"/>
          <a:srcRect l="2402" t="4272" r="2402" b="4272"/>
          <a:stretch>
            <a:fillRect/>
          </a:stretch>
        </p:blipFill>
        <p:spPr>
          <a:xfrm>
            <a:off x="2039112" y="2693320"/>
            <a:ext cx="8174736" cy="3434632"/>
          </a:xfrm>
          <a:prstGeom prst="rect">
            <a:avLst/>
          </a:prstGeom>
          <a:ln w="12700">
            <a:miter lim="400000"/>
          </a:ln>
          <a:effectLst>
            <a:outerShdw blurRad="63500" dist="25400" dir="5400000" rotWithShape="0">
              <a:srgbClr val="000000">
                <a:alpha val="50000"/>
              </a:srgbClr>
            </a:outerShdw>
          </a:effectLst>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E24507F-9EE9-03ED-D534-0AA13CAD9D8D}"/>
              </a:ext>
            </a:extLst>
          </p:cNvPr>
          <p:cNvGrpSpPr/>
          <p:nvPr/>
        </p:nvGrpSpPr>
        <p:grpSpPr>
          <a:xfrm>
            <a:off x="1946476" y="2594251"/>
            <a:ext cx="8360008" cy="3038771"/>
            <a:chOff x="2150788" y="2779603"/>
            <a:chExt cx="8360008" cy="3038771"/>
          </a:xfrm>
        </p:grpSpPr>
        <p:pic>
          <p:nvPicPr>
            <p:cNvPr id="169" name="Picture 2" descr="Picture 2"/>
            <p:cNvPicPr>
              <a:picLocks noChangeAspect="1"/>
            </p:cNvPicPr>
            <p:nvPr/>
          </p:nvPicPr>
          <p:blipFill>
            <a:blip r:embed="rId2"/>
            <a:srcRect l="1588" t="1976" r="1588" b="16056"/>
            <a:stretch>
              <a:fillRect/>
            </a:stretch>
          </p:blipFill>
          <p:spPr>
            <a:xfrm>
              <a:off x="6383295" y="2783571"/>
              <a:ext cx="4127501" cy="3030953"/>
            </a:xfrm>
            <a:prstGeom prst="rect">
              <a:avLst/>
            </a:prstGeom>
            <a:ln w="12700">
              <a:miter lim="400000"/>
            </a:ln>
          </p:spPr>
        </p:pic>
        <p:pic>
          <p:nvPicPr>
            <p:cNvPr id="170" name="Picture 2" descr="Picture 2"/>
            <p:cNvPicPr>
              <a:picLocks noChangeAspect="1"/>
            </p:cNvPicPr>
            <p:nvPr/>
          </p:nvPicPr>
          <p:blipFill>
            <a:blip r:embed="rId3"/>
            <a:srcRect l="1592" t="1478" r="1592" b="20295"/>
            <a:stretch>
              <a:fillRect/>
            </a:stretch>
          </p:blipFill>
          <p:spPr>
            <a:xfrm>
              <a:off x="2150788" y="2779603"/>
              <a:ext cx="4127501" cy="3038771"/>
            </a:xfrm>
            <a:prstGeom prst="rect">
              <a:avLst/>
            </a:prstGeom>
            <a:ln w="12700">
              <a:miter lim="400000"/>
            </a:ln>
          </p:spPr>
        </p:pic>
      </p:grpSp>
      <p:sp>
        <p:nvSpPr>
          <p:cNvPr id="171" name="Barrier Screws"/>
          <p:cNvSpPr txBox="1">
            <a:spLocks noGrp="1"/>
          </p:cNvSpPr>
          <p:nvPr>
            <p:ph type="title" idx="4294967295"/>
          </p:nvPr>
        </p:nvSpPr>
        <p:spPr>
          <a:xfrm>
            <a:off x="640080" y="274320"/>
            <a:ext cx="10972800" cy="731520"/>
          </a:xfrm>
          <a:prstGeom prst="rect">
            <a:avLst/>
          </a:prstGeom>
        </p:spPr>
        <p:txBody>
          <a:bodyPr>
            <a:noAutofit/>
          </a:bodyPr>
          <a:lstStyle/>
          <a:p>
            <a:pPr algn="l"/>
            <a:r>
              <a:rPr dirty="0"/>
              <a:t>Barrier Screws</a:t>
            </a:r>
          </a:p>
        </p:txBody>
      </p:sp>
      <p:pic>
        <p:nvPicPr>
          <p:cNvPr id="172" name="Picture 2" descr="Picture 2"/>
          <p:cNvPicPr>
            <a:picLocks noChangeAspect="1"/>
          </p:cNvPicPr>
          <p:nvPr/>
        </p:nvPicPr>
        <p:blipFill>
          <a:blip r:embed="rId4"/>
          <a:srcRect l="2402" t="15241" r="51262" b="65515"/>
          <a:stretch>
            <a:fillRect/>
          </a:stretch>
        </p:blipFill>
        <p:spPr>
          <a:xfrm>
            <a:off x="4105719" y="1312795"/>
            <a:ext cx="3980561" cy="722984"/>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Valve design variables &amp; Types"/>
          <p:cNvSpPr txBox="1">
            <a:spLocks noGrp="1"/>
          </p:cNvSpPr>
          <p:nvPr>
            <p:ph type="title"/>
          </p:nvPr>
        </p:nvSpPr>
        <p:spPr>
          <a:xfrm>
            <a:off x="640080" y="5486400"/>
            <a:ext cx="10972800" cy="731520"/>
          </a:xfrm>
          <a:prstGeom prst="rect">
            <a:avLst/>
          </a:prstGeom>
        </p:spPr>
        <p:txBody>
          <a:bodyPr/>
          <a:lstStyle/>
          <a:p>
            <a:r>
              <a:rPr dirty="0"/>
              <a:t>Valve design variables &amp; Types</a:t>
            </a:r>
          </a:p>
        </p:txBody>
      </p:sp>
      <p:sp>
        <p:nvSpPr>
          <p:cNvPr id="175" name="Shut-off and Pass"/>
          <p:cNvSpPr txBox="1">
            <a:spLocks noGrp="1"/>
          </p:cNvSpPr>
          <p:nvPr>
            <p:ph type="body" sz="quarter" idx="1"/>
          </p:nvPr>
        </p:nvSpPr>
        <p:spPr>
          <a:xfrm>
            <a:off x="640080" y="5212080"/>
            <a:ext cx="10363201" cy="365760"/>
          </a:xfrm>
          <a:prstGeom prst="rect">
            <a:avLst/>
          </a:prstGeom>
        </p:spPr>
        <p:txBody>
          <a:bodyPr>
            <a:normAutofit lnSpcReduction="10000"/>
          </a:bodyPr>
          <a:lstStyle/>
          <a:p>
            <a:r>
              <a:rPr dirty="0"/>
              <a:t>Shut-off and Pass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Valve Operation"/>
          <p:cNvSpPr txBox="1">
            <a:spLocks noGrp="1"/>
          </p:cNvSpPr>
          <p:nvPr>
            <p:ph type="title" idx="4294967295"/>
          </p:nvPr>
        </p:nvSpPr>
        <p:spPr>
          <a:xfrm>
            <a:off x="640080" y="274320"/>
            <a:ext cx="10972800" cy="731520"/>
          </a:xfrm>
          <a:prstGeom prst="rect">
            <a:avLst/>
          </a:prstGeom>
        </p:spPr>
        <p:txBody>
          <a:bodyPr/>
          <a:lstStyle/>
          <a:p>
            <a:pPr algn="l"/>
            <a:r>
              <a:rPr dirty="0"/>
              <a:t>Valve Operation</a:t>
            </a:r>
          </a:p>
        </p:txBody>
      </p:sp>
      <p:pic>
        <p:nvPicPr>
          <p:cNvPr id="178" name="Image" descr="Image"/>
          <p:cNvPicPr>
            <a:picLocks noChangeAspect="1"/>
          </p:cNvPicPr>
          <p:nvPr/>
        </p:nvPicPr>
        <p:blipFill>
          <a:blip r:embed="rId2"/>
          <a:srcRect l="3019" t="3573" r="7563" b="11291"/>
          <a:stretch>
            <a:fillRect/>
          </a:stretch>
        </p:blipFill>
        <p:spPr>
          <a:xfrm>
            <a:off x="2007791" y="1206500"/>
            <a:ext cx="8176253" cy="4445120"/>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4487249-CD42-6D24-E603-AC35EEA19B53}"/>
              </a:ext>
            </a:extLst>
          </p:cNvPr>
          <p:cNvGrpSpPr/>
          <p:nvPr/>
        </p:nvGrpSpPr>
        <p:grpSpPr>
          <a:xfrm>
            <a:off x="1007921" y="1609396"/>
            <a:ext cx="4597401" cy="3717948"/>
            <a:chOff x="2045889" y="1647575"/>
            <a:chExt cx="4597401" cy="3717948"/>
          </a:xfrm>
        </p:grpSpPr>
        <p:pic>
          <p:nvPicPr>
            <p:cNvPr id="180" name="Picture 2" descr="Picture 2"/>
            <p:cNvPicPr>
              <a:picLocks noChangeAspect="1"/>
            </p:cNvPicPr>
            <p:nvPr/>
          </p:nvPicPr>
          <p:blipFill>
            <a:blip r:embed="rId2"/>
            <a:srcRect b="74875"/>
            <a:stretch>
              <a:fillRect/>
            </a:stretch>
          </p:blipFill>
          <p:spPr>
            <a:xfrm>
              <a:off x="2045889" y="3846736"/>
              <a:ext cx="4597401" cy="1518787"/>
            </a:xfrm>
            <a:prstGeom prst="rect">
              <a:avLst/>
            </a:prstGeom>
            <a:ln w="12700">
              <a:miter lim="400000"/>
            </a:ln>
          </p:spPr>
        </p:pic>
        <p:pic>
          <p:nvPicPr>
            <p:cNvPr id="181" name="Picture 6" descr="Picture 6"/>
            <p:cNvPicPr>
              <a:picLocks noChangeAspect="1"/>
            </p:cNvPicPr>
            <p:nvPr/>
          </p:nvPicPr>
          <p:blipFill>
            <a:blip r:embed="rId3"/>
            <a:srcRect b="57968"/>
            <a:stretch>
              <a:fillRect/>
            </a:stretch>
          </p:blipFill>
          <p:spPr>
            <a:xfrm>
              <a:off x="2287188" y="1647575"/>
              <a:ext cx="4114902" cy="1991386"/>
            </a:xfrm>
            <a:prstGeom prst="rect">
              <a:avLst/>
            </a:prstGeom>
            <a:ln w="12700">
              <a:miter lim="400000"/>
            </a:ln>
          </p:spPr>
        </p:pic>
      </p:grpSp>
      <p:sp>
        <p:nvSpPr>
          <p:cNvPr id="182" name="Three Piece Valves"/>
          <p:cNvSpPr txBox="1">
            <a:spLocks noGrp="1"/>
          </p:cNvSpPr>
          <p:nvPr>
            <p:ph type="title" idx="4294967295"/>
          </p:nvPr>
        </p:nvSpPr>
        <p:spPr>
          <a:xfrm>
            <a:off x="640080" y="274320"/>
            <a:ext cx="10972800" cy="731520"/>
          </a:xfrm>
          <a:prstGeom prst="rect">
            <a:avLst/>
          </a:prstGeom>
        </p:spPr>
        <p:txBody>
          <a:bodyPr/>
          <a:lstStyle/>
          <a:p>
            <a:pPr algn="l"/>
            <a:r>
              <a:rPr dirty="0"/>
              <a:t>Three Piece Valves</a:t>
            </a:r>
          </a:p>
        </p:txBody>
      </p:sp>
      <p:sp>
        <p:nvSpPr>
          <p:cNvPr id="183" name="Three Piece Free Flow Valve…"/>
          <p:cNvSpPr txBox="1"/>
          <p:nvPr/>
        </p:nvSpPr>
        <p:spPr>
          <a:xfrm>
            <a:off x="5703672" y="1356154"/>
            <a:ext cx="5380339" cy="3785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oAutofit/>
          </a:bodyPr>
          <a:lstStyle/>
          <a:p>
            <a:pPr>
              <a:defRPr sz="2400"/>
            </a:pPr>
            <a:r>
              <a:rPr sz="2400" dirty="0"/>
              <a:t>Three Piece Free Flow Valve</a:t>
            </a:r>
          </a:p>
          <a:p>
            <a:endParaRPr sz="2400" dirty="0"/>
          </a:p>
          <a:p>
            <a:r>
              <a:rPr sz="2400" dirty="0"/>
              <a:t>Components:</a:t>
            </a:r>
          </a:p>
          <a:p>
            <a:pPr marL="200526" indent="-200526">
              <a:buSzPct val="100000"/>
              <a:buChar char="•"/>
            </a:pPr>
            <a:r>
              <a:rPr sz="2400" dirty="0"/>
              <a:t>Retainer (screw tip)</a:t>
            </a:r>
          </a:p>
          <a:p>
            <a:pPr marL="200526" indent="-200526">
              <a:buSzPct val="100000"/>
              <a:buChar char="•"/>
            </a:pPr>
            <a:r>
              <a:rPr sz="2400" dirty="0"/>
              <a:t>Check ring</a:t>
            </a:r>
          </a:p>
          <a:p>
            <a:pPr marL="200526" indent="-200526">
              <a:buSzPct val="100000"/>
              <a:buChar char="•"/>
            </a:pPr>
            <a:r>
              <a:rPr sz="2400" dirty="0"/>
              <a:t>Rear seat</a:t>
            </a:r>
          </a:p>
          <a:p>
            <a:endParaRPr sz="2400" dirty="0"/>
          </a:p>
          <a:p>
            <a:r>
              <a:rPr sz="2400" dirty="0"/>
              <a:t>Pro: Free flow of material, check ring does not rotate with the screw</a:t>
            </a:r>
          </a:p>
          <a:p>
            <a:r>
              <a:rPr sz="2400" dirty="0"/>
              <a:t>Con: Entire valve is a wear item</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itle 1"/>
          <p:cNvSpPr txBox="1">
            <a:spLocks noGrp="1"/>
          </p:cNvSpPr>
          <p:nvPr>
            <p:ph type="title"/>
          </p:nvPr>
        </p:nvSpPr>
        <p:spPr>
          <a:xfrm>
            <a:off x="640080" y="274320"/>
            <a:ext cx="10972800" cy="762001"/>
          </a:xfrm>
          <a:prstGeom prst="rect">
            <a:avLst/>
          </a:prstGeom>
        </p:spPr>
        <p:txBody>
          <a:bodyPr>
            <a:normAutofit/>
          </a:bodyPr>
          <a:lstStyle/>
          <a:p>
            <a:pPr algn="l"/>
            <a:r>
              <a:rPr sz="4400" dirty="0"/>
              <a:t>Agenda</a:t>
            </a:r>
          </a:p>
        </p:txBody>
      </p:sp>
      <p:sp>
        <p:nvSpPr>
          <p:cNvPr id="112" name="Subtitle 2"/>
          <p:cNvSpPr txBox="1">
            <a:spLocks noGrp="1"/>
          </p:cNvSpPr>
          <p:nvPr>
            <p:ph type="body" idx="1"/>
          </p:nvPr>
        </p:nvSpPr>
        <p:spPr>
          <a:xfrm>
            <a:off x="640080" y="1448212"/>
            <a:ext cx="10972800" cy="3291840"/>
          </a:xfrm>
          <a:prstGeom prst="rect">
            <a:avLst/>
          </a:prstGeom>
        </p:spPr>
        <p:txBody>
          <a:bodyPr/>
          <a:lstStyle/>
          <a:p>
            <a:r>
              <a:rPr dirty="0"/>
              <a:t>Processing</a:t>
            </a:r>
          </a:p>
          <a:p>
            <a:r>
              <a:rPr dirty="0"/>
              <a:t>Screw design variables and types</a:t>
            </a:r>
          </a:p>
          <a:p>
            <a:r>
              <a:rPr dirty="0"/>
              <a:t>Screw tip (valve) design variables and types</a:t>
            </a:r>
          </a:p>
          <a:p>
            <a:r>
              <a:rPr dirty="0"/>
              <a:t>Component wear</a:t>
            </a:r>
          </a:p>
          <a:p>
            <a:r>
              <a:rPr dirty="0"/>
              <a:t>Resin factors</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13BC912-6272-B635-EEA2-FCFA3992EA64}"/>
              </a:ext>
            </a:extLst>
          </p:cNvPr>
          <p:cNvGrpSpPr/>
          <p:nvPr/>
        </p:nvGrpSpPr>
        <p:grpSpPr>
          <a:xfrm>
            <a:off x="1078387" y="1643117"/>
            <a:ext cx="3803809" cy="3955306"/>
            <a:chOff x="2289349" y="1702220"/>
            <a:chExt cx="3803809" cy="3955306"/>
          </a:xfrm>
        </p:grpSpPr>
        <p:pic>
          <p:nvPicPr>
            <p:cNvPr id="185" name="Picture 2" descr="Picture 2"/>
            <p:cNvPicPr>
              <a:picLocks noChangeAspect="1"/>
            </p:cNvPicPr>
            <p:nvPr/>
          </p:nvPicPr>
          <p:blipFill>
            <a:blip r:embed="rId2"/>
            <a:srcRect l="8077" r="16818" b="73836"/>
            <a:stretch>
              <a:fillRect/>
            </a:stretch>
          </p:blipFill>
          <p:spPr>
            <a:xfrm>
              <a:off x="2361581" y="1702220"/>
              <a:ext cx="3659015" cy="2024730"/>
            </a:xfrm>
            <a:prstGeom prst="rect">
              <a:avLst/>
            </a:prstGeom>
            <a:ln w="12700">
              <a:miter lim="400000"/>
            </a:ln>
          </p:spPr>
        </p:pic>
        <p:pic>
          <p:nvPicPr>
            <p:cNvPr id="186" name="Picture 2" descr="Picture 2"/>
            <p:cNvPicPr>
              <a:picLocks noChangeAspect="1"/>
            </p:cNvPicPr>
            <p:nvPr/>
          </p:nvPicPr>
          <p:blipFill>
            <a:blip r:embed="rId2"/>
            <a:srcRect t="34753" b="41489"/>
            <a:stretch>
              <a:fillRect/>
            </a:stretch>
          </p:blipFill>
          <p:spPr>
            <a:xfrm>
              <a:off x="2289349" y="4222085"/>
              <a:ext cx="3803809" cy="1435441"/>
            </a:xfrm>
            <a:prstGeom prst="rect">
              <a:avLst/>
            </a:prstGeom>
            <a:ln w="12700">
              <a:miter lim="400000"/>
            </a:ln>
          </p:spPr>
        </p:pic>
      </p:grpSp>
      <p:sp>
        <p:nvSpPr>
          <p:cNvPr id="187" name="Four Piece Valves"/>
          <p:cNvSpPr txBox="1">
            <a:spLocks noGrp="1"/>
          </p:cNvSpPr>
          <p:nvPr>
            <p:ph type="title"/>
          </p:nvPr>
        </p:nvSpPr>
        <p:spPr>
          <a:xfrm>
            <a:off x="640080" y="274320"/>
            <a:ext cx="10972800" cy="731520"/>
          </a:xfrm>
          <a:prstGeom prst="rect">
            <a:avLst/>
          </a:prstGeom>
        </p:spPr>
        <p:txBody>
          <a:bodyPr/>
          <a:lstStyle/>
          <a:p>
            <a:pPr algn="l"/>
            <a:r>
              <a:rPr dirty="0"/>
              <a:t>Four Piece Valves</a:t>
            </a:r>
          </a:p>
        </p:txBody>
      </p:sp>
      <p:sp>
        <p:nvSpPr>
          <p:cNvPr id="188" name="Four Piece Free Flow Valve…"/>
          <p:cNvSpPr txBox="1"/>
          <p:nvPr/>
        </p:nvSpPr>
        <p:spPr>
          <a:xfrm>
            <a:off x="5251621" y="1368967"/>
            <a:ext cx="5609967" cy="4154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oAutofit/>
          </a:bodyPr>
          <a:lstStyle/>
          <a:p>
            <a:pPr>
              <a:defRPr sz="2400"/>
            </a:pPr>
            <a:r>
              <a:rPr sz="2400" dirty="0"/>
              <a:t>Four Piece Free Flow Valve</a:t>
            </a:r>
          </a:p>
          <a:p>
            <a:endParaRPr sz="2400" dirty="0"/>
          </a:p>
          <a:p>
            <a:r>
              <a:rPr sz="2400" dirty="0"/>
              <a:t>Components:</a:t>
            </a:r>
          </a:p>
          <a:p>
            <a:pPr marL="200526" indent="-200526">
              <a:buSzPct val="100000"/>
              <a:buChar char="•"/>
            </a:pPr>
            <a:r>
              <a:rPr sz="2400" dirty="0"/>
              <a:t>Retainer (screw tip)</a:t>
            </a:r>
          </a:p>
          <a:p>
            <a:pPr marL="200526" indent="-200526">
              <a:buSzPct val="100000"/>
              <a:buChar char="•"/>
            </a:pPr>
            <a:r>
              <a:rPr sz="2400" dirty="0"/>
              <a:t>Front seat</a:t>
            </a:r>
          </a:p>
          <a:p>
            <a:pPr marL="200526" indent="-200526">
              <a:buSzPct val="100000"/>
              <a:buChar char="•"/>
            </a:pPr>
            <a:r>
              <a:rPr sz="2400" dirty="0"/>
              <a:t>Check ring</a:t>
            </a:r>
          </a:p>
          <a:p>
            <a:pPr marL="200526" indent="-200526">
              <a:buSzPct val="100000"/>
              <a:buChar char="•"/>
            </a:pPr>
            <a:r>
              <a:rPr sz="2400" dirty="0"/>
              <a:t>Retainer seat</a:t>
            </a:r>
          </a:p>
          <a:p>
            <a:endParaRPr sz="2400" dirty="0"/>
          </a:p>
          <a:p>
            <a:r>
              <a:rPr sz="2400" dirty="0"/>
              <a:t>Pro: Replaceable front seat, check ring does not rotate with the screw</a:t>
            </a:r>
          </a:p>
          <a:p>
            <a:r>
              <a:rPr sz="2400" dirty="0"/>
              <a:t>Con: Restricts flow</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Locking Valves"/>
          <p:cNvSpPr txBox="1">
            <a:spLocks noGrp="1"/>
          </p:cNvSpPr>
          <p:nvPr>
            <p:ph type="title"/>
          </p:nvPr>
        </p:nvSpPr>
        <p:spPr>
          <a:xfrm>
            <a:off x="640080" y="274320"/>
            <a:ext cx="10972800" cy="731520"/>
          </a:xfrm>
          <a:prstGeom prst="rect">
            <a:avLst/>
          </a:prstGeom>
        </p:spPr>
        <p:txBody>
          <a:bodyPr/>
          <a:lstStyle/>
          <a:p>
            <a:pPr algn="l"/>
            <a:r>
              <a:rPr dirty="0"/>
              <a:t> Locking Valves</a:t>
            </a:r>
          </a:p>
        </p:txBody>
      </p:sp>
      <p:sp>
        <p:nvSpPr>
          <p:cNvPr id="191" name="Locking Flow Valve…"/>
          <p:cNvSpPr txBox="1"/>
          <p:nvPr/>
        </p:nvSpPr>
        <p:spPr>
          <a:xfrm>
            <a:off x="4839221" y="1005840"/>
            <a:ext cx="6314302" cy="3785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oAutofit/>
          </a:bodyPr>
          <a:lstStyle/>
          <a:p>
            <a:pPr>
              <a:defRPr sz="2400"/>
            </a:pPr>
            <a:r>
              <a:rPr sz="2400" dirty="0"/>
              <a:t>Locking Flow Valve</a:t>
            </a:r>
          </a:p>
          <a:p>
            <a:endParaRPr sz="2400" dirty="0"/>
          </a:p>
          <a:p>
            <a:r>
              <a:rPr sz="2400" dirty="0"/>
              <a:t>Components:</a:t>
            </a:r>
          </a:p>
          <a:p>
            <a:pPr marL="200526" indent="-200526">
              <a:buSzPct val="100000"/>
              <a:buChar char="•"/>
            </a:pPr>
            <a:r>
              <a:rPr sz="2400" dirty="0"/>
              <a:t>Retainer (screw tip)</a:t>
            </a:r>
          </a:p>
          <a:p>
            <a:pPr marL="200526" indent="-200526">
              <a:buSzPct val="100000"/>
              <a:buChar char="•"/>
            </a:pPr>
            <a:r>
              <a:rPr sz="2400" dirty="0"/>
              <a:t>Check ring</a:t>
            </a:r>
          </a:p>
          <a:p>
            <a:pPr marL="200526" indent="-200526">
              <a:buSzPct val="100000"/>
              <a:buChar char="•"/>
            </a:pPr>
            <a:r>
              <a:rPr sz="2400" dirty="0"/>
              <a:t>Retainer seat</a:t>
            </a:r>
          </a:p>
          <a:p>
            <a:endParaRPr sz="2400" dirty="0"/>
          </a:p>
          <a:p>
            <a:r>
              <a:rPr sz="2400" dirty="0"/>
              <a:t>Pro: Check ring seal, less leaking of the valve</a:t>
            </a:r>
          </a:p>
          <a:p>
            <a:r>
              <a:rPr sz="2400" dirty="0"/>
              <a:t>Con: Check ring rotates with the screw causing barrel wear</a:t>
            </a:r>
          </a:p>
        </p:txBody>
      </p:sp>
      <p:grpSp>
        <p:nvGrpSpPr>
          <p:cNvPr id="2" name="Group 1">
            <a:extLst>
              <a:ext uri="{FF2B5EF4-FFF2-40B4-BE49-F238E27FC236}">
                <a16:creationId xmlns:a16="http://schemas.microsoft.com/office/drawing/2014/main" id="{BBD0C2FE-DB38-2AAD-2F5A-D33C61D04B35}"/>
              </a:ext>
            </a:extLst>
          </p:cNvPr>
          <p:cNvGrpSpPr/>
          <p:nvPr/>
        </p:nvGrpSpPr>
        <p:grpSpPr>
          <a:xfrm>
            <a:off x="640080" y="1115986"/>
            <a:ext cx="3915011" cy="5164049"/>
            <a:chOff x="1989838" y="1251910"/>
            <a:chExt cx="3915011" cy="5164049"/>
          </a:xfrm>
        </p:grpSpPr>
        <p:pic>
          <p:nvPicPr>
            <p:cNvPr id="192" name="Picture 2" descr="Picture 2"/>
            <p:cNvPicPr>
              <a:picLocks noChangeAspect="1"/>
            </p:cNvPicPr>
            <p:nvPr/>
          </p:nvPicPr>
          <p:blipFill>
            <a:blip r:embed="rId2"/>
            <a:srcRect t="80786"/>
            <a:stretch>
              <a:fillRect/>
            </a:stretch>
          </p:blipFill>
          <p:spPr>
            <a:xfrm>
              <a:off x="1989838" y="1251910"/>
              <a:ext cx="3915011" cy="1194808"/>
            </a:xfrm>
            <a:prstGeom prst="rect">
              <a:avLst/>
            </a:prstGeom>
            <a:ln w="12700">
              <a:miter lim="400000"/>
            </a:ln>
          </p:spPr>
        </p:pic>
        <p:pic>
          <p:nvPicPr>
            <p:cNvPr id="193" name="IMG_7545.jpeg" descr="IMG_7545.jpeg"/>
            <p:cNvPicPr>
              <a:picLocks noChangeAspect="1"/>
            </p:cNvPicPr>
            <p:nvPr/>
          </p:nvPicPr>
          <p:blipFill>
            <a:blip r:embed="rId3"/>
            <a:stretch>
              <a:fillRect/>
            </a:stretch>
          </p:blipFill>
          <p:spPr>
            <a:xfrm>
              <a:off x="2670928" y="2692227"/>
              <a:ext cx="2874460" cy="3723732"/>
            </a:xfrm>
            <a:prstGeom prst="rect">
              <a:avLst/>
            </a:prstGeom>
            <a:ln w="12700">
              <a:miter lim="400000"/>
            </a:ln>
            <a:effectLst>
              <a:outerShdw blurRad="63500" dist="25400" dir="5400000" rotWithShape="0">
                <a:srgbClr val="000000">
                  <a:alpha val="50000"/>
                </a:srgbClr>
              </a:outerShdw>
            </a:effectLst>
          </p:spPr>
        </p:pic>
      </p:gr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Ball Shut-off Valves"/>
          <p:cNvSpPr txBox="1">
            <a:spLocks noGrp="1"/>
          </p:cNvSpPr>
          <p:nvPr>
            <p:ph type="title" idx="4294967295"/>
          </p:nvPr>
        </p:nvSpPr>
        <p:spPr>
          <a:xfrm>
            <a:off x="640080" y="274320"/>
            <a:ext cx="10972800" cy="731520"/>
          </a:xfrm>
          <a:prstGeom prst="rect">
            <a:avLst/>
          </a:prstGeom>
        </p:spPr>
        <p:txBody>
          <a:bodyPr/>
          <a:lstStyle/>
          <a:p>
            <a:pPr algn="l"/>
            <a:r>
              <a:rPr dirty="0"/>
              <a:t> Ball Shut-off Valves</a:t>
            </a:r>
          </a:p>
        </p:txBody>
      </p:sp>
      <p:grpSp>
        <p:nvGrpSpPr>
          <p:cNvPr id="2" name="Group 1">
            <a:extLst>
              <a:ext uri="{FF2B5EF4-FFF2-40B4-BE49-F238E27FC236}">
                <a16:creationId xmlns:a16="http://schemas.microsoft.com/office/drawing/2014/main" id="{46BD1812-0E6A-1B0E-73FA-396C4B2EDC33}"/>
              </a:ext>
            </a:extLst>
          </p:cNvPr>
          <p:cNvGrpSpPr/>
          <p:nvPr/>
        </p:nvGrpSpPr>
        <p:grpSpPr>
          <a:xfrm>
            <a:off x="1075146" y="1115395"/>
            <a:ext cx="4119907" cy="4627209"/>
            <a:chOff x="2076043" y="1175186"/>
            <a:chExt cx="4119907" cy="4627209"/>
          </a:xfrm>
        </p:grpSpPr>
        <p:pic>
          <p:nvPicPr>
            <p:cNvPr id="196" name="Picture 2" descr="Picture 2"/>
            <p:cNvPicPr>
              <a:picLocks noChangeAspect="1"/>
            </p:cNvPicPr>
            <p:nvPr/>
          </p:nvPicPr>
          <p:blipFill>
            <a:blip r:embed="rId2"/>
            <a:srcRect t="52597" r="50462" b="3993"/>
            <a:stretch>
              <a:fillRect/>
            </a:stretch>
          </p:blipFill>
          <p:spPr>
            <a:xfrm>
              <a:off x="2268588" y="1175186"/>
              <a:ext cx="3927362" cy="2236319"/>
            </a:xfrm>
            <a:prstGeom prst="rect">
              <a:avLst/>
            </a:prstGeom>
            <a:ln w="12700">
              <a:miter lim="400000"/>
            </a:ln>
          </p:spPr>
        </p:pic>
        <p:pic>
          <p:nvPicPr>
            <p:cNvPr id="197" name="Picture 2" descr="Picture 2"/>
            <p:cNvPicPr>
              <a:picLocks noChangeAspect="1"/>
            </p:cNvPicPr>
            <p:nvPr/>
          </p:nvPicPr>
          <p:blipFill>
            <a:blip r:embed="rId2"/>
            <a:srcRect l="50641" t="53974"/>
            <a:stretch>
              <a:fillRect/>
            </a:stretch>
          </p:blipFill>
          <p:spPr>
            <a:xfrm>
              <a:off x="2076043" y="3419508"/>
              <a:ext cx="3932641" cy="2382887"/>
            </a:xfrm>
            <a:prstGeom prst="rect">
              <a:avLst/>
            </a:prstGeom>
            <a:ln w="12700">
              <a:miter lim="400000"/>
            </a:ln>
          </p:spPr>
        </p:pic>
      </p:grpSp>
      <p:sp>
        <p:nvSpPr>
          <p:cNvPr id="198" name="Ball Shut-off Valve…"/>
          <p:cNvSpPr txBox="1"/>
          <p:nvPr/>
        </p:nvSpPr>
        <p:spPr>
          <a:xfrm>
            <a:off x="5647039" y="1274222"/>
            <a:ext cx="5277270" cy="4154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oAutofit/>
          </a:bodyPr>
          <a:lstStyle/>
          <a:p>
            <a:pPr>
              <a:defRPr sz="2400"/>
            </a:pPr>
            <a:r>
              <a:rPr sz="2400" dirty="0"/>
              <a:t>Ball Shut-off Valve</a:t>
            </a:r>
          </a:p>
          <a:p>
            <a:endParaRPr sz="2400" dirty="0"/>
          </a:p>
          <a:p>
            <a:r>
              <a:rPr sz="2400" dirty="0"/>
              <a:t>Components:</a:t>
            </a:r>
          </a:p>
          <a:p>
            <a:pPr marL="200526" indent="-200526">
              <a:buSzPct val="100000"/>
              <a:buChar char="•"/>
            </a:pPr>
            <a:r>
              <a:rPr sz="2400" dirty="0"/>
              <a:t>Valve body</a:t>
            </a:r>
          </a:p>
          <a:p>
            <a:pPr marL="200526" indent="-200526">
              <a:buSzPct val="100000"/>
              <a:buChar char="•"/>
            </a:pPr>
            <a:r>
              <a:rPr sz="2400" dirty="0"/>
              <a:t>Check ball</a:t>
            </a:r>
          </a:p>
          <a:p>
            <a:pPr marL="200526" indent="-200526">
              <a:buSzPct val="100000"/>
              <a:buChar char="•"/>
            </a:pPr>
            <a:r>
              <a:rPr sz="2400" dirty="0"/>
              <a:t>Retainer pin</a:t>
            </a:r>
          </a:p>
          <a:p>
            <a:endParaRPr sz="2400" dirty="0"/>
          </a:p>
          <a:p>
            <a:r>
              <a:rPr sz="2400" dirty="0"/>
              <a:t>Pro: Good shut-off for use with high flow materials</a:t>
            </a:r>
          </a:p>
          <a:p>
            <a:r>
              <a:rPr sz="2400" dirty="0"/>
              <a:t>Con: </a:t>
            </a:r>
            <a:r>
              <a:rPr lang="en-US" sz="2400" dirty="0"/>
              <a:t>Contaminates not allowing the ball to seat</a:t>
            </a:r>
            <a:endParaRPr sz="2400" dirty="0"/>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Picture 2" descr="Picture 2"/>
          <p:cNvPicPr>
            <a:picLocks noChangeAspect="1"/>
          </p:cNvPicPr>
          <p:nvPr/>
        </p:nvPicPr>
        <p:blipFill>
          <a:blip r:embed="rId2"/>
          <a:srcRect b="10619"/>
          <a:stretch>
            <a:fillRect/>
          </a:stretch>
        </p:blipFill>
        <p:spPr>
          <a:xfrm>
            <a:off x="2119907" y="1523206"/>
            <a:ext cx="7952314" cy="4019742"/>
          </a:xfrm>
          <a:prstGeom prst="rect">
            <a:avLst/>
          </a:prstGeom>
          <a:ln w="12700">
            <a:miter lim="400000"/>
          </a:ln>
        </p:spPr>
      </p:pic>
      <p:sp>
        <p:nvSpPr>
          <p:cNvPr id="201" name="Mechanical Shut-off Valves"/>
          <p:cNvSpPr txBox="1">
            <a:spLocks noGrp="1"/>
          </p:cNvSpPr>
          <p:nvPr>
            <p:ph type="title" idx="4294967295"/>
          </p:nvPr>
        </p:nvSpPr>
        <p:spPr>
          <a:xfrm>
            <a:off x="640080" y="274320"/>
            <a:ext cx="10972800" cy="731520"/>
          </a:xfrm>
          <a:prstGeom prst="rect">
            <a:avLst/>
          </a:prstGeom>
        </p:spPr>
        <p:txBody>
          <a:bodyPr/>
          <a:lstStyle/>
          <a:p>
            <a:pPr algn="l"/>
            <a:r>
              <a:rPr dirty="0"/>
              <a:t>Mechanical Shut-off Valves</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Component wear"/>
          <p:cNvSpPr txBox="1">
            <a:spLocks noGrp="1"/>
          </p:cNvSpPr>
          <p:nvPr>
            <p:ph type="title"/>
          </p:nvPr>
        </p:nvSpPr>
        <p:spPr>
          <a:xfrm>
            <a:off x="640080" y="5486400"/>
            <a:ext cx="10972800" cy="731520"/>
          </a:xfrm>
          <a:prstGeom prst="rect">
            <a:avLst/>
          </a:prstGeom>
        </p:spPr>
        <p:txBody>
          <a:bodyPr/>
          <a:lstStyle/>
          <a:p>
            <a:r>
              <a:rPr dirty="0"/>
              <a:t>Component wear</a:t>
            </a:r>
          </a:p>
        </p:txBody>
      </p:sp>
      <p:sp>
        <p:nvSpPr>
          <p:cNvPr id="204" name="You Wear on Me"/>
          <p:cNvSpPr txBox="1">
            <a:spLocks noGrp="1"/>
          </p:cNvSpPr>
          <p:nvPr>
            <p:ph type="body" sz="quarter" idx="1"/>
          </p:nvPr>
        </p:nvSpPr>
        <p:spPr>
          <a:xfrm>
            <a:off x="640080" y="5212080"/>
            <a:ext cx="10972800" cy="365760"/>
          </a:xfrm>
          <a:prstGeom prst="rect">
            <a:avLst/>
          </a:prstGeom>
        </p:spPr>
        <p:txBody>
          <a:bodyPr>
            <a:normAutofit lnSpcReduction="10000"/>
          </a:bodyPr>
          <a:lstStyle/>
          <a:p>
            <a:r>
              <a:rPr dirty="0"/>
              <a:t>You Wear on Me</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Barrels - Pressure Vessel"/>
          <p:cNvSpPr txBox="1">
            <a:spLocks noGrp="1"/>
          </p:cNvSpPr>
          <p:nvPr>
            <p:ph type="title"/>
          </p:nvPr>
        </p:nvSpPr>
        <p:spPr>
          <a:xfrm>
            <a:off x="640080" y="274320"/>
            <a:ext cx="10972800" cy="731520"/>
          </a:xfrm>
          <a:prstGeom prst="rect">
            <a:avLst/>
          </a:prstGeom>
        </p:spPr>
        <p:txBody>
          <a:bodyPr/>
          <a:lstStyle/>
          <a:p>
            <a:pPr algn="l"/>
            <a:r>
              <a:rPr dirty="0"/>
              <a:t>Barrels - Pressure Vessel</a:t>
            </a:r>
          </a:p>
        </p:txBody>
      </p:sp>
      <p:sp>
        <p:nvSpPr>
          <p:cNvPr id="207" name="A pressure vessel is a “closed” container designed to hold gases or liquids at a pressure substantially higher or lower than the ambient pressure."/>
          <p:cNvSpPr txBox="1"/>
          <p:nvPr/>
        </p:nvSpPr>
        <p:spPr>
          <a:xfrm>
            <a:off x="640080" y="954024"/>
            <a:ext cx="10972800" cy="914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400"/>
            </a:lvl1pPr>
          </a:lstStyle>
          <a:p>
            <a:r>
              <a:rPr dirty="0"/>
              <a:t>A pressure vessel is a “closed” container designed to hold gases or liquids at a pressure substantially higher or lower than the ambient pressure. </a:t>
            </a:r>
          </a:p>
        </p:txBody>
      </p:sp>
      <p:pic>
        <p:nvPicPr>
          <p:cNvPr id="208" name="Image" descr="Image"/>
          <p:cNvPicPr>
            <a:picLocks noChangeAspect="1"/>
          </p:cNvPicPr>
          <p:nvPr/>
        </p:nvPicPr>
        <p:blipFill>
          <a:blip r:embed="rId2"/>
          <a:stretch>
            <a:fillRect/>
          </a:stretch>
        </p:blipFill>
        <p:spPr>
          <a:xfrm>
            <a:off x="2759380" y="4970826"/>
            <a:ext cx="2274269" cy="1910968"/>
          </a:xfrm>
          <a:prstGeom prst="rect">
            <a:avLst/>
          </a:prstGeom>
          <a:ln w="12700">
            <a:miter lim="400000"/>
          </a:ln>
        </p:spPr>
      </p:pic>
      <p:pic>
        <p:nvPicPr>
          <p:cNvPr id="209" name="Image" descr="Image"/>
          <p:cNvPicPr>
            <a:picLocks noChangeAspect="1"/>
          </p:cNvPicPr>
          <p:nvPr/>
        </p:nvPicPr>
        <p:blipFill>
          <a:blip r:embed="rId3"/>
          <a:stretch>
            <a:fillRect/>
          </a:stretch>
        </p:blipFill>
        <p:spPr>
          <a:xfrm flipH="1">
            <a:off x="1902569" y="3865033"/>
            <a:ext cx="1182861" cy="1196341"/>
          </a:xfrm>
          <a:prstGeom prst="rect">
            <a:avLst/>
          </a:prstGeom>
          <a:ln w="12700">
            <a:miter lim="400000"/>
          </a:ln>
        </p:spPr>
      </p:pic>
      <p:pic>
        <p:nvPicPr>
          <p:cNvPr id="210" name="Image" descr="Image"/>
          <p:cNvPicPr>
            <a:picLocks noChangeAspect="1"/>
          </p:cNvPicPr>
          <p:nvPr/>
        </p:nvPicPr>
        <p:blipFill>
          <a:blip r:embed="rId4"/>
          <a:stretch>
            <a:fillRect/>
          </a:stretch>
        </p:blipFill>
        <p:spPr>
          <a:xfrm>
            <a:off x="3097950" y="1901077"/>
            <a:ext cx="6940763" cy="3263811"/>
          </a:xfrm>
          <a:prstGeom prst="rect">
            <a:avLst/>
          </a:prstGeom>
          <a:ln w="12700">
            <a:miter lim="400000"/>
          </a:ln>
        </p:spPr>
      </p:pic>
      <p:sp>
        <p:nvSpPr>
          <p:cNvPr id="211" name="What components are required to…"/>
          <p:cNvSpPr txBox="1"/>
          <p:nvPr/>
        </p:nvSpPr>
        <p:spPr>
          <a:xfrm>
            <a:off x="6432689" y="5015427"/>
            <a:ext cx="4367540"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rPr sz="2400" dirty="0"/>
              <a:t>What components are required to</a:t>
            </a:r>
          </a:p>
          <a:p>
            <a:r>
              <a:rPr sz="2400" dirty="0"/>
              <a:t>pressurize the vessel?</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Factors Affecting Component Wear"/>
          <p:cNvSpPr txBox="1">
            <a:spLocks noGrp="1"/>
          </p:cNvSpPr>
          <p:nvPr>
            <p:ph type="title" idx="4294967295"/>
          </p:nvPr>
        </p:nvSpPr>
        <p:spPr>
          <a:xfrm>
            <a:off x="640080" y="274320"/>
            <a:ext cx="10972800" cy="731520"/>
          </a:xfrm>
          <a:prstGeom prst="rect">
            <a:avLst/>
          </a:prstGeom>
        </p:spPr>
        <p:txBody>
          <a:bodyPr/>
          <a:lstStyle/>
          <a:p>
            <a:pPr algn="l"/>
            <a:r>
              <a:rPr dirty="0"/>
              <a:t>Factors Affecting Component Wear</a:t>
            </a:r>
          </a:p>
        </p:txBody>
      </p:sp>
      <p:sp>
        <p:nvSpPr>
          <p:cNvPr id="214" name="Screw, barrel and drive alignment…"/>
          <p:cNvSpPr txBox="1"/>
          <p:nvPr/>
        </p:nvSpPr>
        <p:spPr>
          <a:xfrm>
            <a:off x="5025761" y="1382286"/>
            <a:ext cx="4620786" cy="4093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p>
            <a:pPr marL="200526" indent="-200526">
              <a:spcBef>
                <a:spcPts val="300"/>
              </a:spcBef>
              <a:buSzPct val="100000"/>
              <a:buChar char="•"/>
            </a:pPr>
            <a:r>
              <a:rPr sz="2400" dirty="0"/>
              <a:t>Screw, barrel and drive alignment </a:t>
            </a:r>
          </a:p>
          <a:p>
            <a:pPr marL="200526" indent="-200526">
              <a:spcBef>
                <a:spcPts val="300"/>
              </a:spcBef>
              <a:buSzPct val="100000"/>
              <a:buChar char="•"/>
            </a:pPr>
            <a:r>
              <a:rPr sz="2400" dirty="0"/>
              <a:t>Straightness of screw and barrel </a:t>
            </a:r>
          </a:p>
          <a:p>
            <a:pPr marL="200526" indent="-200526">
              <a:spcBef>
                <a:spcPts val="300"/>
              </a:spcBef>
              <a:buSzPct val="100000"/>
              <a:buChar char="•"/>
            </a:pPr>
            <a:r>
              <a:rPr sz="2400" dirty="0"/>
              <a:t>Uniformity of barrel heating </a:t>
            </a:r>
          </a:p>
          <a:p>
            <a:pPr marL="200526" indent="-200526">
              <a:spcBef>
                <a:spcPts val="300"/>
              </a:spcBef>
              <a:buSzPct val="100000"/>
              <a:buChar char="•"/>
            </a:pPr>
            <a:r>
              <a:rPr sz="2400" dirty="0"/>
              <a:t>Material fillers</a:t>
            </a:r>
          </a:p>
          <a:p>
            <a:pPr marL="200526" indent="-200526">
              <a:spcBef>
                <a:spcPts val="300"/>
              </a:spcBef>
              <a:buSzPct val="100000"/>
              <a:buChar char="•"/>
            </a:pPr>
            <a:r>
              <a:rPr sz="2400" dirty="0"/>
              <a:t>Improper support of the barrel </a:t>
            </a:r>
          </a:p>
          <a:p>
            <a:pPr marL="200526" indent="-200526">
              <a:spcBef>
                <a:spcPts val="300"/>
              </a:spcBef>
              <a:buSzPct val="100000"/>
              <a:buChar char="•"/>
            </a:pPr>
            <a:r>
              <a:rPr sz="2400" dirty="0"/>
              <a:t>Corrosion caused by polymer degradation </a:t>
            </a:r>
          </a:p>
          <a:p>
            <a:pPr marL="200526" indent="-200526">
              <a:spcBef>
                <a:spcPts val="300"/>
              </a:spcBef>
              <a:buSzPct val="100000"/>
              <a:buChar char="•"/>
            </a:pPr>
            <a:r>
              <a:rPr sz="2400" dirty="0"/>
              <a:t>Corrosion caused by additives </a:t>
            </a:r>
          </a:p>
          <a:p>
            <a:pPr marL="200526" indent="-200526">
              <a:spcBef>
                <a:spcPts val="300"/>
              </a:spcBef>
              <a:buSzPct val="100000"/>
              <a:buChar char="•"/>
            </a:pPr>
            <a:r>
              <a:rPr sz="2400" dirty="0"/>
              <a:t>Excessive back pressure</a:t>
            </a:r>
          </a:p>
          <a:p>
            <a:pPr marL="200526" indent="-200526">
              <a:spcBef>
                <a:spcPts val="300"/>
              </a:spcBef>
              <a:buSzPct val="100000"/>
              <a:buChar char="•"/>
            </a:pPr>
            <a:r>
              <a:rPr sz="2400" dirty="0"/>
              <a:t>High screw speeds (RPM) </a:t>
            </a:r>
          </a:p>
        </p:txBody>
      </p:sp>
      <p:grpSp>
        <p:nvGrpSpPr>
          <p:cNvPr id="2" name="Group 1">
            <a:extLst>
              <a:ext uri="{FF2B5EF4-FFF2-40B4-BE49-F238E27FC236}">
                <a16:creationId xmlns:a16="http://schemas.microsoft.com/office/drawing/2014/main" id="{1CA91A57-8B5C-F87F-CFFC-67EB9A30C71E}"/>
              </a:ext>
            </a:extLst>
          </p:cNvPr>
          <p:cNvGrpSpPr/>
          <p:nvPr/>
        </p:nvGrpSpPr>
        <p:grpSpPr>
          <a:xfrm>
            <a:off x="998426" y="1005840"/>
            <a:ext cx="3658066" cy="5724664"/>
            <a:chOff x="1919022" y="1040474"/>
            <a:chExt cx="3658066" cy="5724664"/>
          </a:xfrm>
        </p:grpSpPr>
        <p:pic>
          <p:nvPicPr>
            <p:cNvPr id="215" name="Image" descr="Image"/>
            <p:cNvPicPr>
              <a:picLocks noChangeAspect="1"/>
            </p:cNvPicPr>
            <p:nvPr/>
          </p:nvPicPr>
          <p:blipFill>
            <a:blip r:embed="rId2"/>
            <a:srcRect l="6700" t="2703" r="6700" b="2703"/>
            <a:stretch>
              <a:fillRect/>
            </a:stretch>
          </p:blipFill>
          <p:spPr>
            <a:xfrm>
              <a:off x="1919022" y="1040474"/>
              <a:ext cx="3658006" cy="3424004"/>
            </a:xfrm>
            <a:prstGeom prst="rect">
              <a:avLst/>
            </a:prstGeom>
            <a:ln w="12700">
              <a:miter lim="400000"/>
            </a:ln>
          </p:spPr>
        </p:pic>
        <p:pic>
          <p:nvPicPr>
            <p:cNvPr id="216" name="Image" descr="Image"/>
            <p:cNvPicPr>
              <a:picLocks noChangeAspect="1"/>
            </p:cNvPicPr>
            <p:nvPr/>
          </p:nvPicPr>
          <p:blipFill>
            <a:blip r:embed="rId3"/>
            <a:srcRect l="5656" t="8608" r="5656" b="8608"/>
            <a:stretch>
              <a:fillRect/>
            </a:stretch>
          </p:blipFill>
          <p:spPr>
            <a:xfrm>
              <a:off x="1919023" y="4488788"/>
              <a:ext cx="3658065" cy="2276350"/>
            </a:xfrm>
            <a:prstGeom prst="rect">
              <a:avLst/>
            </a:prstGeom>
            <a:ln w="12700">
              <a:miter lim="400000"/>
            </a:ln>
          </p:spPr>
        </p:pic>
      </p:gr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Adhesive Wear"/>
          <p:cNvSpPr txBox="1">
            <a:spLocks noGrp="1"/>
          </p:cNvSpPr>
          <p:nvPr>
            <p:ph type="title"/>
          </p:nvPr>
        </p:nvSpPr>
        <p:spPr>
          <a:xfrm>
            <a:off x="640080" y="274638"/>
            <a:ext cx="10972800" cy="731520"/>
          </a:xfrm>
          <a:prstGeom prst="rect">
            <a:avLst/>
          </a:prstGeom>
        </p:spPr>
        <p:txBody>
          <a:bodyPr>
            <a:normAutofit/>
          </a:bodyPr>
          <a:lstStyle>
            <a:lvl1pPr defTabSz="448055">
              <a:defRPr sz="3920"/>
            </a:lvl1pPr>
          </a:lstStyle>
          <a:p>
            <a:pPr algn="l"/>
            <a:r>
              <a:rPr sz="4000" dirty="0"/>
              <a:t>Adhesive Wear</a:t>
            </a:r>
          </a:p>
        </p:txBody>
      </p:sp>
      <p:sp>
        <p:nvSpPr>
          <p:cNvPr id="220" name="Adhesive occurs when two metals rub together with sufficient force to cause the removal of material from the less wear resistant material.…"/>
          <p:cNvSpPr txBox="1">
            <a:spLocks noGrp="1"/>
          </p:cNvSpPr>
          <p:nvPr>
            <p:ph type="body" sz="half" idx="1"/>
          </p:nvPr>
        </p:nvSpPr>
        <p:spPr>
          <a:xfrm>
            <a:off x="5873927" y="1293284"/>
            <a:ext cx="5902062" cy="4477321"/>
          </a:xfrm>
          <a:prstGeom prst="rect">
            <a:avLst/>
          </a:prstGeom>
        </p:spPr>
        <p:txBody>
          <a:bodyPr>
            <a:noAutofit/>
          </a:bodyPr>
          <a:lstStyle/>
          <a:p>
            <a:pPr marL="0" indent="0">
              <a:spcBef>
                <a:spcPts val="400"/>
              </a:spcBef>
              <a:buSzTx/>
              <a:buNone/>
              <a:defRPr sz="2000"/>
            </a:pPr>
            <a:r>
              <a:rPr sz="2400" dirty="0"/>
              <a:t>Adhesive occurs when two metals rub together with sufficient force to cause the removal of material from the less wear resistant material.  </a:t>
            </a:r>
          </a:p>
          <a:p>
            <a:pPr marL="0" indent="0">
              <a:spcBef>
                <a:spcPts val="400"/>
              </a:spcBef>
              <a:buSzTx/>
              <a:buNone/>
              <a:defRPr sz="2000"/>
            </a:pPr>
            <a:endParaRPr sz="2400" dirty="0"/>
          </a:p>
          <a:p>
            <a:pPr marL="0" indent="0">
              <a:spcBef>
                <a:spcPts val="400"/>
              </a:spcBef>
              <a:buSzTx/>
              <a:buNone/>
              <a:defRPr sz="2000"/>
            </a:pPr>
            <a:r>
              <a:rPr sz="2400" dirty="0"/>
              <a:t>Causes for Adhesive wear are:</a:t>
            </a:r>
          </a:p>
          <a:p>
            <a:pPr marL="200526" indent="-200526">
              <a:spcBef>
                <a:spcPts val="400"/>
              </a:spcBef>
              <a:buFontTx/>
              <a:defRPr sz="2000"/>
            </a:pPr>
            <a:r>
              <a:rPr sz="2400" dirty="0"/>
              <a:t>Improper screw design - </a:t>
            </a:r>
            <a:r>
              <a:rPr sz="2400" dirty="0" err="1"/>
              <a:t>unmelted</a:t>
            </a:r>
            <a:r>
              <a:rPr sz="2400" dirty="0"/>
              <a:t> pellets causing screw deflection</a:t>
            </a:r>
          </a:p>
          <a:p>
            <a:pPr marL="200526" indent="-200526">
              <a:spcBef>
                <a:spcPts val="400"/>
              </a:spcBef>
              <a:buFontTx/>
              <a:defRPr sz="2000"/>
            </a:pPr>
            <a:r>
              <a:rPr sz="2400" dirty="0"/>
              <a:t>Wrong materials for the components</a:t>
            </a:r>
          </a:p>
          <a:p>
            <a:pPr marL="200526" indent="-200526">
              <a:spcBef>
                <a:spcPts val="400"/>
              </a:spcBef>
              <a:buFontTx/>
              <a:defRPr sz="2000"/>
            </a:pPr>
            <a:r>
              <a:rPr sz="2400" dirty="0"/>
              <a:t>Incorrect heat profile causing screw deflection</a:t>
            </a:r>
          </a:p>
        </p:txBody>
      </p:sp>
      <p:grpSp>
        <p:nvGrpSpPr>
          <p:cNvPr id="2" name="Group 1">
            <a:extLst>
              <a:ext uri="{FF2B5EF4-FFF2-40B4-BE49-F238E27FC236}">
                <a16:creationId xmlns:a16="http://schemas.microsoft.com/office/drawing/2014/main" id="{53EB0163-F302-4313-549E-EA8684FFC693}"/>
              </a:ext>
            </a:extLst>
          </p:cNvPr>
          <p:cNvGrpSpPr/>
          <p:nvPr/>
        </p:nvGrpSpPr>
        <p:grpSpPr>
          <a:xfrm>
            <a:off x="1896743" y="1293284"/>
            <a:ext cx="3810002" cy="5340305"/>
            <a:chOff x="1896743" y="1293284"/>
            <a:chExt cx="3810002" cy="5340305"/>
          </a:xfrm>
        </p:grpSpPr>
        <p:pic>
          <p:nvPicPr>
            <p:cNvPr id="218" name="Picture 2" descr="Picture 2"/>
            <p:cNvPicPr>
              <a:picLocks/>
            </p:cNvPicPr>
            <p:nvPr/>
          </p:nvPicPr>
          <p:blipFill>
            <a:blip r:embed="rId2"/>
            <a:srcRect l="3271" t="50762" r="3271" b="6564"/>
            <a:stretch>
              <a:fillRect/>
            </a:stretch>
          </p:blipFill>
          <p:spPr>
            <a:xfrm>
              <a:off x="1896743" y="4219648"/>
              <a:ext cx="3809924" cy="24139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1" name="Image" descr="Image"/>
            <p:cNvPicPr>
              <a:picLocks noChangeAspect="1"/>
            </p:cNvPicPr>
            <p:nvPr/>
          </p:nvPicPr>
          <p:blipFill>
            <a:blip r:embed="rId3"/>
            <a:stretch>
              <a:fillRect/>
            </a:stretch>
          </p:blipFill>
          <p:spPr>
            <a:xfrm>
              <a:off x="1896744" y="1293284"/>
              <a:ext cx="3810001" cy="27675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Abrasive Wear"/>
          <p:cNvSpPr txBox="1">
            <a:spLocks noGrp="1"/>
          </p:cNvSpPr>
          <p:nvPr>
            <p:ph type="title"/>
          </p:nvPr>
        </p:nvSpPr>
        <p:spPr>
          <a:xfrm>
            <a:off x="640080" y="274638"/>
            <a:ext cx="10972800" cy="731520"/>
          </a:xfrm>
          <a:prstGeom prst="rect">
            <a:avLst/>
          </a:prstGeom>
        </p:spPr>
        <p:txBody>
          <a:bodyPr>
            <a:normAutofit/>
          </a:bodyPr>
          <a:lstStyle>
            <a:lvl1pPr defTabSz="448055">
              <a:defRPr sz="3920"/>
            </a:lvl1pPr>
          </a:lstStyle>
          <a:p>
            <a:pPr algn="l"/>
            <a:r>
              <a:rPr sz="4000" dirty="0"/>
              <a:t>Abrasive Wear</a:t>
            </a:r>
          </a:p>
        </p:txBody>
      </p:sp>
      <p:sp>
        <p:nvSpPr>
          <p:cNvPr id="224" name="Abrasive wear occurs when a foreign or abrasive particles in the resin come into contact with the screw and barrel that most often occurs in the transition area of the screw.…"/>
          <p:cNvSpPr txBox="1">
            <a:spLocks noGrp="1"/>
          </p:cNvSpPr>
          <p:nvPr>
            <p:ph type="body" sz="half" idx="1"/>
          </p:nvPr>
        </p:nvSpPr>
        <p:spPr>
          <a:xfrm>
            <a:off x="5824500" y="1417638"/>
            <a:ext cx="5988559" cy="4518797"/>
          </a:xfrm>
          <a:prstGeom prst="rect">
            <a:avLst/>
          </a:prstGeom>
        </p:spPr>
        <p:txBody>
          <a:bodyPr>
            <a:noAutofit/>
          </a:bodyPr>
          <a:lstStyle/>
          <a:p>
            <a:pPr marL="0" indent="0">
              <a:spcBef>
                <a:spcPts val="400"/>
              </a:spcBef>
              <a:buSzTx/>
              <a:buNone/>
              <a:defRPr sz="2000"/>
            </a:pPr>
            <a:r>
              <a:rPr sz="2400" dirty="0"/>
              <a:t>Abrasive wear occurs when a foreign or abrasive particles in the resin come into contact with the screw and barrel that most often occurs in the transition area of the screw.</a:t>
            </a:r>
          </a:p>
          <a:p>
            <a:pPr marL="0" indent="0">
              <a:spcBef>
                <a:spcPts val="400"/>
              </a:spcBef>
              <a:buSzTx/>
              <a:buNone/>
              <a:defRPr sz="2000"/>
            </a:pPr>
            <a:endParaRPr sz="2400" dirty="0"/>
          </a:p>
          <a:p>
            <a:pPr marL="0" indent="0">
              <a:spcBef>
                <a:spcPts val="400"/>
              </a:spcBef>
              <a:buSzTx/>
              <a:buNone/>
              <a:defRPr sz="2000"/>
            </a:pPr>
            <a:r>
              <a:rPr sz="2400" dirty="0"/>
              <a:t>Causes for Abrasive wear are:</a:t>
            </a:r>
          </a:p>
          <a:p>
            <a:pPr marL="200526" indent="-200526">
              <a:spcBef>
                <a:spcPts val="400"/>
              </a:spcBef>
              <a:buFontTx/>
              <a:defRPr sz="2000"/>
            </a:pPr>
            <a:r>
              <a:rPr sz="2400" dirty="0"/>
              <a:t>Wrong materials for the components</a:t>
            </a:r>
          </a:p>
          <a:p>
            <a:pPr marL="200526" indent="-200526">
              <a:spcBef>
                <a:spcPts val="400"/>
              </a:spcBef>
              <a:buFontTx/>
              <a:defRPr sz="2000"/>
            </a:pPr>
            <a:r>
              <a:rPr sz="2400" dirty="0"/>
              <a:t>Incorrect heat profile causing greater shearing in the material</a:t>
            </a:r>
          </a:p>
          <a:p>
            <a:pPr marL="200526" indent="-200526">
              <a:spcBef>
                <a:spcPts val="400"/>
              </a:spcBef>
              <a:buFontTx/>
              <a:defRPr sz="2000"/>
            </a:pPr>
            <a:r>
              <a:rPr sz="2400" dirty="0"/>
              <a:t>Failure to use hopper magnets</a:t>
            </a:r>
          </a:p>
          <a:p>
            <a:pPr marL="200526" indent="-200526">
              <a:spcBef>
                <a:spcPts val="400"/>
              </a:spcBef>
              <a:buFontTx/>
              <a:defRPr sz="2000"/>
            </a:pPr>
            <a:r>
              <a:rPr sz="2400" dirty="0"/>
              <a:t>Material fillers such as glass and carbon fillers</a:t>
            </a:r>
          </a:p>
        </p:txBody>
      </p:sp>
      <p:grpSp>
        <p:nvGrpSpPr>
          <p:cNvPr id="2" name="Group 1">
            <a:extLst>
              <a:ext uri="{FF2B5EF4-FFF2-40B4-BE49-F238E27FC236}">
                <a16:creationId xmlns:a16="http://schemas.microsoft.com/office/drawing/2014/main" id="{35C220C4-D03F-27FD-A236-61C2204D86A3}"/>
              </a:ext>
            </a:extLst>
          </p:cNvPr>
          <p:cNvGrpSpPr/>
          <p:nvPr/>
        </p:nvGrpSpPr>
        <p:grpSpPr>
          <a:xfrm>
            <a:off x="1788236" y="1456163"/>
            <a:ext cx="3813064" cy="5110032"/>
            <a:chOff x="1788236" y="1456163"/>
            <a:chExt cx="3813064" cy="5110032"/>
          </a:xfrm>
        </p:grpSpPr>
        <p:pic>
          <p:nvPicPr>
            <p:cNvPr id="225" name="Picture 1" descr="Picture 1"/>
            <p:cNvPicPr>
              <a:picLocks/>
            </p:cNvPicPr>
            <p:nvPr/>
          </p:nvPicPr>
          <p:blipFill>
            <a:blip r:embed="rId2"/>
            <a:srcRect l="2614" t="52464" r="2614" b="4995"/>
            <a:stretch>
              <a:fillRect/>
            </a:stretch>
          </p:blipFill>
          <p:spPr>
            <a:xfrm>
              <a:off x="1788236" y="4156588"/>
              <a:ext cx="3813064" cy="24096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6" name="Image" descr="Image"/>
            <p:cNvPicPr>
              <a:picLocks noChangeAspect="1"/>
            </p:cNvPicPr>
            <p:nvPr/>
          </p:nvPicPr>
          <p:blipFill>
            <a:blip r:embed="rId3"/>
            <a:stretch>
              <a:fillRect/>
            </a:stretch>
          </p:blipFill>
          <p:spPr>
            <a:xfrm>
              <a:off x="1789824" y="1456163"/>
              <a:ext cx="3810001" cy="2540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Corrosive Wear"/>
          <p:cNvSpPr txBox="1">
            <a:spLocks noGrp="1"/>
          </p:cNvSpPr>
          <p:nvPr>
            <p:ph type="title"/>
          </p:nvPr>
        </p:nvSpPr>
        <p:spPr>
          <a:xfrm>
            <a:off x="640080" y="274638"/>
            <a:ext cx="10972800" cy="731520"/>
          </a:xfrm>
          <a:prstGeom prst="rect">
            <a:avLst/>
          </a:prstGeom>
        </p:spPr>
        <p:txBody>
          <a:bodyPr/>
          <a:lstStyle>
            <a:lvl1pPr defTabSz="448055">
              <a:defRPr sz="3920"/>
            </a:lvl1pPr>
          </a:lstStyle>
          <a:p>
            <a:pPr algn="l"/>
            <a:r>
              <a:rPr dirty="0"/>
              <a:t>Corrosive Wear</a:t>
            </a:r>
          </a:p>
        </p:txBody>
      </p:sp>
      <p:sp>
        <p:nvSpPr>
          <p:cNvPr id="229" name="Abrasive wear occurs when a foreign or abrasive particles in the resin come into contact with the screw and barrel that most often occurs in the transition area of the screw.…"/>
          <p:cNvSpPr txBox="1">
            <a:spLocks noGrp="1"/>
          </p:cNvSpPr>
          <p:nvPr>
            <p:ph type="body" sz="half" idx="1"/>
          </p:nvPr>
        </p:nvSpPr>
        <p:spPr>
          <a:xfrm>
            <a:off x="5824499" y="1304196"/>
            <a:ext cx="6035040" cy="4708526"/>
          </a:xfrm>
          <a:prstGeom prst="rect">
            <a:avLst/>
          </a:prstGeom>
        </p:spPr>
        <p:txBody>
          <a:bodyPr>
            <a:noAutofit/>
          </a:bodyPr>
          <a:lstStyle/>
          <a:p>
            <a:pPr marL="0" indent="0">
              <a:spcBef>
                <a:spcPts val="400"/>
              </a:spcBef>
              <a:buSzTx/>
              <a:buNone/>
              <a:defRPr sz="2000"/>
            </a:pPr>
            <a:r>
              <a:rPr sz="2400" dirty="0"/>
              <a:t>Abrasive wear occurs when a foreign or abrasive particles in the resin come into contact with the screw and barrel that most often occurs in the transition area of the screw.</a:t>
            </a:r>
          </a:p>
          <a:p>
            <a:pPr marL="0" indent="0">
              <a:spcBef>
                <a:spcPts val="400"/>
              </a:spcBef>
              <a:buSzTx/>
              <a:buNone/>
              <a:defRPr sz="2000"/>
            </a:pPr>
            <a:endParaRPr sz="2400" dirty="0"/>
          </a:p>
          <a:p>
            <a:pPr marL="0" indent="0">
              <a:spcBef>
                <a:spcPts val="400"/>
              </a:spcBef>
              <a:buSzTx/>
              <a:buNone/>
              <a:defRPr sz="2000"/>
            </a:pPr>
            <a:r>
              <a:rPr sz="2400" dirty="0"/>
              <a:t>Causes for Abrasive wear are:</a:t>
            </a:r>
          </a:p>
          <a:p>
            <a:pPr marL="200526" indent="-200526">
              <a:spcBef>
                <a:spcPts val="400"/>
              </a:spcBef>
              <a:buFontTx/>
              <a:defRPr sz="2000"/>
            </a:pPr>
            <a:r>
              <a:rPr sz="2400" dirty="0"/>
              <a:t>Wrong materials for the components</a:t>
            </a:r>
          </a:p>
          <a:p>
            <a:pPr marL="200526" indent="-200526">
              <a:spcBef>
                <a:spcPts val="400"/>
              </a:spcBef>
              <a:buFontTx/>
              <a:defRPr sz="2000"/>
            </a:pPr>
            <a:r>
              <a:rPr sz="2400" dirty="0"/>
              <a:t>Incorrect heat profile causing greater shearing in the material</a:t>
            </a:r>
          </a:p>
          <a:p>
            <a:pPr marL="200526" indent="-200526">
              <a:spcBef>
                <a:spcPts val="400"/>
              </a:spcBef>
              <a:buFontTx/>
              <a:defRPr sz="2000"/>
            </a:pPr>
            <a:r>
              <a:rPr sz="2400" dirty="0"/>
              <a:t>Failure to use hopper magnets</a:t>
            </a:r>
          </a:p>
          <a:p>
            <a:pPr marL="200526" indent="-200526">
              <a:spcBef>
                <a:spcPts val="400"/>
              </a:spcBef>
              <a:buFontTx/>
              <a:defRPr sz="2000"/>
            </a:pPr>
            <a:r>
              <a:rPr sz="2400" dirty="0"/>
              <a:t>Material fillers such as glass and carbon fillers</a:t>
            </a:r>
          </a:p>
        </p:txBody>
      </p:sp>
      <p:grpSp>
        <p:nvGrpSpPr>
          <p:cNvPr id="2" name="Group 1">
            <a:extLst>
              <a:ext uri="{FF2B5EF4-FFF2-40B4-BE49-F238E27FC236}">
                <a16:creationId xmlns:a16="http://schemas.microsoft.com/office/drawing/2014/main" id="{2FC265F8-56BE-0756-8B76-3092C7A18E1F}"/>
              </a:ext>
            </a:extLst>
          </p:cNvPr>
          <p:cNvGrpSpPr/>
          <p:nvPr/>
        </p:nvGrpSpPr>
        <p:grpSpPr>
          <a:xfrm>
            <a:off x="1733592" y="1304196"/>
            <a:ext cx="3810001" cy="5257542"/>
            <a:chOff x="1943657" y="1468390"/>
            <a:chExt cx="3810001" cy="5257542"/>
          </a:xfrm>
        </p:grpSpPr>
        <p:pic>
          <p:nvPicPr>
            <p:cNvPr id="230" name="Picture 2" descr="Picture 2"/>
            <p:cNvPicPr>
              <a:picLocks noChangeAspect="1"/>
            </p:cNvPicPr>
            <p:nvPr/>
          </p:nvPicPr>
          <p:blipFill>
            <a:blip r:embed="rId2"/>
            <a:srcRect l="3071" t="4833" r="3071" b="13177"/>
            <a:stretch>
              <a:fillRect/>
            </a:stretch>
          </p:blipFill>
          <p:spPr>
            <a:xfrm>
              <a:off x="1946573" y="4830168"/>
              <a:ext cx="3804167" cy="18957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1" name="Image" descr="Image"/>
            <p:cNvPicPr>
              <a:picLocks noChangeAspect="1"/>
            </p:cNvPicPr>
            <p:nvPr/>
          </p:nvPicPr>
          <p:blipFill>
            <a:blip r:embed="rId3"/>
            <a:stretch>
              <a:fillRect/>
            </a:stretch>
          </p:blipFill>
          <p:spPr>
            <a:xfrm>
              <a:off x="1943657" y="1468390"/>
              <a:ext cx="3810001" cy="3176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Processing"/>
          <p:cNvSpPr txBox="1">
            <a:spLocks noGrp="1"/>
          </p:cNvSpPr>
          <p:nvPr>
            <p:ph type="title"/>
          </p:nvPr>
        </p:nvSpPr>
        <p:spPr>
          <a:xfrm>
            <a:off x="640080" y="5486400"/>
            <a:ext cx="10972800" cy="731520"/>
          </a:xfrm>
          <a:prstGeom prst="rect">
            <a:avLst/>
          </a:prstGeom>
        </p:spPr>
        <p:txBody>
          <a:bodyPr/>
          <a:lstStyle/>
          <a:p>
            <a:r>
              <a:rPr dirty="0"/>
              <a:t>Processing</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2" descr="Picture 2"/>
          <p:cNvPicPr>
            <a:picLocks noChangeAspect="1"/>
          </p:cNvPicPr>
          <p:nvPr/>
        </p:nvPicPr>
        <p:blipFill>
          <a:blip r:embed="rId2"/>
          <a:stretch>
            <a:fillRect/>
          </a:stretch>
        </p:blipFill>
        <p:spPr>
          <a:xfrm>
            <a:off x="1843813" y="1183702"/>
            <a:ext cx="8504373" cy="5093530"/>
          </a:xfrm>
          <a:prstGeom prst="rect">
            <a:avLst/>
          </a:prstGeom>
          <a:ln w="12700">
            <a:miter lim="400000"/>
          </a:ln>
        </p:spPr>
      </p:pic>
      <p:sp>
        <p:nvSpPr>
          <p:cNvPr id="234" name="Material Guidelines for Improved Wear"/>
          <p:cNvSpPr txBox="1">
            <a:spLocks noGrp="1"/>
          </p:cNvSpPr>
          <p:nvPr>
            <p:ph type="title" idx="4294967295"/>
          </p:nvPr>
        </p:nvSpPr>
        <p:spPr>
          <a:xfrm>
            <a:off x="640080" y="274638"/>
            <a:ext cx="10972800" cy="731520"/>
          </a:xfrm>
          <a:prstGeom prst="rect">
            <a:avLst/>
          </a:prstGeom>
        </p:spPr>
        <p:txBody>
          <a:bodyPr>
            <a:normAutofit/>
          </a:bodyPr>
          <a:lstStyle>
            <a:lvl1pPr defTabSz="448055">
              <a:defRPr sz="3920"/>
            </a:lvl1pPr>
          </a:lstStyle>
          <a:p>
            <a:pPr algn="l"/>
            <a:r>
              <a:rPr sz="4000" dirty="0"/>
              <a:t>Material Guidelines for Improved Wear</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Picture 2" descr="Picture 2"/>
          <p:cNvPicPr>
            <a:picLocks noChangeAspect="1"/>
          </p:cNvPicPr>
          <p:nvPr/>
        </p:nvPicPr>
        <p:blipFill>
          <a:blip r:embed="rId2"/>
          <a:stretch>
            <a:fillRect/>
          </a:stretch>
        </p:blipFill>
        <p:spPr>
          <a:xfrm>
            <a:off x="2091374" y="1116676"/>
            <a:ext cx="8009251" cy="5577871"/>
          </a:xfrm>
          <a:prstGeom prst="rect">
            <a:avLst/>
          </a:prstGeom>
          <a:ln w="12700">
            <a:miter lim="400000"/>
          </a:ln>
        </p:spPr>
      </p:pic>
      <p:sp>
        <p:nvSpPr>
          <p:cNvPr id="237" name="Material Guidelines for Improved Wear"/>
          <p:cNvSpPr txBox="1">
            <a:spLocks noGrp="1"/>
          </p:cNvSpPr>
          <p:nvPr>
            <p:ph type="title" idx="4294967295"/>
          </p:nvPr>
        </p:nvSpPr>
        <p:spPr>
          <a:xfrm>
            <a:off x="640080" y="274638"/>
            <a:ext cx="10972800" cy="731520"/>
          </a:xfrm>
          <a:prstGeom prst="rect">
            <a:avLst/>
          </a:prstGeom>
        </p:spPr>
        <p:txBody>
          <a:bodyPr>
            <a:normAutofit/>
          </a:bodyPr>
          <a:lstStyle>
            <a:lvl1pPr defTabSz="448055">
              <a:defRPr sz="3920"/>
            </a:lvl1pPr>
          </a:lstStyle>
          <a:p>
            <a:pPr algn="l"/>
            <a:r>
              <a:rPr sz="4000" dirty="0"/>
              <a:t>Material Guidelines for Improved Wear</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Picture 2" descr="Picture 2"/>
          <p:cNvPicPr>
            <a:picLocks noChangeAspect="1"/>
          </p:cNvPicPr>
          <p:nvPr/>
        </p:nvPicPr>
        <p:blipFill>
          <a:blip r:embed="rId2"/>
          <a:srcRect t="8495"/>
          <a:stretch>
            <a:fillRect/>
          </a:stretch>
        </p:blipFill>
        <p:spPr>
          <a:xfrm>
            <a:off x="1531599" y="1091962"/>
            <a:ext cx="4863790" cy="5095862"/>
          </a:xfrm>
          <a:prstGeom prst="rect">
            <a:avLst/>
          </a:prstGeom>
          <a:ln w="12700">
            <a:miter lim="400000"/>
          </a:ln>
        </p:spPr>
      </p:pic>
      <p:sp>
        <p:nvSpPr>
          <p:cNvPr id="240" name="Screw-Barrel Clearance Table"/>
          <p:cNvSpPr txBox="1">
            <a:spLocks noGrp="1"/>
          </p:cNvSpPr>
          <p:nvPr>
            <p:ph type="title" idx="4294967295"/>
          </p:nvPr>
        </p:nvSpPr>
        <p:spPr>
          <a:xfrm>
            <a:off x="640080" y="274638"/>
            <a:ext cx="10972800" cy="731520"/>
          </a:xfrm>
          <a:prstGeom prst="rect">
            <a:avLst/>
          </a:prstGeom>
        </p:spPr>
        <p:txBody>
          <a:bodyPr>
            <a:normAutofit/>
          </a:bodyPr>
          <a:lstStyle>
            <a:lvl1pPr defTabSz="448055">
              <a:defRPr sz="3920"/>
            </a:lvl1pPr>
          </a:lstStyle>
          <a:p>
            <a:pPr algn="l"/>
            <a:r>
              <a:rPr sz="4000" dirty="0"/>
              <a:t>Screw-Barrel Clearance Table</a:t>
            </a:r>
          </a:p>
        </p:txBody>
      </p:sp>
      <p:sp>
        <p:nvSpPr>
          <p:cNvPr id="241" name="What is shown is total clearance and what we typical state is a “per side” clearance.…"/>
          <p:cNvSpPr txBox="1"/>
          <p:nvPr/>
        </p:nvSpPr>
        <p:spPr>
          <a:xfrm>
            <a:off x="6719478" y="1096529"/>
            <a:ext cx="4863790" cy="34932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342900" indent="-342900">
              <a:spcBef>
                <a:spcPts val="300"/>
              </a:spcBef>
              <a:buFont typeface="Arial" panose="020B0604020202020204" pitchFamily="34" charset="0"/>
              <a:buChar char="•"/>
              <a:defRPr sz="2300"/>
            </a:pPr>
            <a:r>
              <a:rPr sz="2400" dirty="0"/>
              <a:t>What is shown is total clearance and what we typical state is a “per side” clearance.  </a:t>
            </a:r>
          </a:p>
          <a:p>
            <a:pPr marL="342900" indent="-342900">
              <a:spcBef>
                <a:spcPts val="300"/>
              </a:spcBef>
              <a:buFont typeface="Arial" panose="020B0604020202020204" pitchFamily="34" charset="0"/>
              <a:buChar char="•"/>
              <a:defRPr sz="2300"/>
            </a:pPr>
            <a:r>
              <a:rPr sz="2400" dirty="0"/>
              <a:t>“Per side” clearance is calculated by dividing the total clearance in half.  </a:t>
            </a:r>
          </a:p>
          <a:p>
            <a:pPr marL="342900" indent="-342900">
              <a:spcBef>
                <a:spcPts val="300"/>
              </a:spcBef>
              <a:buFont typeface="Arial" panose="020B0604020202020204" pitchFamily="34" charset="0"/>
              <a:buChar char="•"/>
              <a:defRPr sz="2300"/>
            </a:pPr>
            <a:r>
              <a:rPr sz="2400" dirty="0"/>
              <a:t>For example, for a 1.5” diameter screw, the max clearance per side is 0.005”</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Picture 4" descr="Picture 4"/>
          <p:cNvPicPr>
            <a:picLocks noChangeAspect="1"/>
          </p:cNvPicPr>
          <p:nvPr/>
        </p:nvPicPr>
        <p:blipFill>
          <a:blip r:embed="rId2"/>
          <a:srcRect l="4623" t="25387" r="4623" b="8825"/>
          <a:stretch>
            <a:fillRect/>
          </a:stretch>
        </p:blipFill>
        <p:spPr>
          <a:xfrm>
            <a:off x="1317772" y="1456524"/>
            <a:ext cx="9251510" cy="2107881"/>
          </a:xfrm>
          <a:prstGeom prst="rect">
            <a:avLst/>
          </a:prstGeom>
          <a:ln w="12700">
            <a:miter lim="400000"/>
          </a:ln>
        </p:spPr>
      </p:pic>
      <p:pic>
        <p:nvPicPr>
          <p:cNvPr id="244" name="Picture 2" descr="Picture 2"/>
          <p:cNvPicPr>
            <a:picLocks noChangeAspect="1"/>
          </p:cNvPicPr>
          <p:nvPr/>
        </p:nvPicPr>
        <p:blipFill>
          <a:blip r:embed="rId3"/>
          <a:srcRect t="10763"/>
          <a:stretch>
            <a:fillRect/>
          </a:stretch>
        </p:blipFill>
        <p:spPr>
          <a:xfrm>
            <a:off x="1760503" y="3802998"/>
            <a:ext cx="8366049" cy="2597802"/>
          </a:xfrm>
          <a:prstGeom prst="rect">
            <a:avLst/>
          </a:prstGeom>
          <a:ln w="12700">
            <a:miter lim="400000"/>
          </a:ln>
        </p:spPr>
      </p:pic>
      <p:sp>
        <p:nvSpPr>
          <p:cNvPr id="245" name="Vented Barrels"/>
          <p:cNvSpPr txBox="1">
            <a:spLocks noGrp="1"/>
          </p:cNvSpPr>
          <p:nvPr>
            <p:ph type="title" idx="4294967295"/>
          </p:nvPr>
        </p:nvSpPr>
        <p:spPr>
          <a:xfrm>
            <a:off x="640080" y="274638"/>
            <a:ext cx="10972800" cy="731520"/>
          </a:xfrm>
          <a:prstGeom prst="rect">
            <a:avLst/>
          </a:prstGeom>
        </p:spPr>
        <p:txBody>
          <a:bodyPr>
            <a:normAutofit/>
          </a:bodyPr>
          <a:lstStyle>
            <a:lvl1pPr defTabSz="448055">
              <a:defRPr sz="3920"/>
            </a:lvl1pPr>
          </a:lstStyle>
          <a:p>
            <a:pPr algn="l"/>
            <a:r>
              <a:rPr sz="4000" dirty="0"/>
              <a:t>Vented Barrels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ot Capacity Calculation"/>
          <p:cNvSpPr txBox="1">
            <a:spLocks noGrp="1"/>
          </p:cNvSpPr>
          <p:nvPr>
            <p:ph type="title" idx="4294967295"/>
          </p:nvPr>
        </p:nvSpPr>
        <p:spPr>
          <a:xfrm>
            <a:off x="640080" y="274638"/>
            <a:ext cx="10972800" cy="693562"/>
          </a:xfrm>
          <a:prstGeom prst="rect">
            <a:avLst/>
          </a:prstGeom>
        </p:spPr>
        <p:txBody>
          <a:bodyPr>
            <a:noAutofit/>
          </a:bodyPr>
          <a:lstStyle>
            <a:lvl1pPr defTabSz="448055">
              <a:defRPr sz="3920"/>
            </a:lvl1pPr>
          </a:lstStyle>
          <a:p>
            <a:pPr algn="l"/>
            <a:r>
              <a:rPr sz="4000" dirty="0"/>
              <a:t>Shot Capacity Calculation</a:t>
            </a:r>
          </a:p>
        </p:txBody>
      </p:sp>
      <p:sp>
        <p:nvSpPr>
          <p:cNvPr id="117" name="Shot capacity is the ratio of the barrel capacity divided by the shot capacity with adjustments for material density.  For example, you have a machine with a 10 oz barrel.  Your shot is 1.25 oz’s of Nylon, what is your shot capacity? Said another way, ho"/>
          <p:cNvSpPr txBox="1"/>
          <p:nvPr/>
        </p:nvSpPr>
        <p:spPr>
          <a:xfrm>
            <a:off x="640080" y="1097280"/>
            <a:ext cx="10972800" cy="45935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spcBef>
                <a:spcPts val="300"/>
              </a:spcBef>
            </a:pPr>
            <a:r>
              <a:rPr dirty="0"/>
              <a:t>Shot capacity is the ratio of the barrel capacity divided by the shot capacity with adjustments for material density.  For example, you have a machine with a 10 oz barrel.  Your shot is 1.25 oz’s of Nylon, what is your shot capacity? Said another way, how much of your barrel are you using?</a:t>
            </a:r>
          </a:p>
          <a:p>
            <a:pPr>
              <a:spcBef>
                <a:spcPts val="300"/>
              </a:spcBef>
            </a:pPr>
            <a:endParaRPr dirty="0"/>
          </a:p>
          <a:p>
            <a:pPr>
              <a:spcBef>
                <a:spcPts val="300"/>
              </a:spcBef>
            </a:pPr>
            <a:r>
              <a:rPr dirty="0"/>
              <a:t>% Shot Capacity = shot wt. x PS density / PA density / barrel capacity x 100</a:t>
            </a:r>
          </a:p>
          <a:p>
            <a:pPr>
              <a:spcBef>
                <a:spcPts val="300"/>
              </a:spcBef>
              <a:defRPr sz="500"/>
            </a:pPr>
            <a:endParaRPr dirty="0"/>
          </a:p>
          <a:p>
            <a:pPr marL="230605" indent="-230605">
              <a:spcBef>
                <a:spcPts val="300"/>
              </a:spcBef>
              <a:buSzPct val="100000"/>
              <a:buChar char="•"/>
            </a:pPr>
            <a:r>
              <a:rPr dirty="0"/>
              <a:t>Runner and parts weigh 3 oz</a:t>
            </a:r>
          </a:p>
          <a:p>
            <a:pPr marL="230605" indent="-230605">
              <a:spcBef>
                <a:spcPts val="300"/>
              </a:spcBef>
              <a:buSzPct val="100000"/>
              <a:buChar char="•"/>
            </a:pPr>
            <a:r>
              <a:rPr dirty="0"/>
              <a:t>Barrel capacity is 10 oz</a:t>
            </a:r>
          </a:p>
          <a:p>
            <a:pPr marL="230605" indent="-230605">
              <a:spcBef>
                <a:spcPts val="300"/>
              </a:spcBef>
              <a:buSzPct val="100000"/>
              <a:buChar char="•"/>
            </a:pPr>
            <a:r>
              <a:rPr dirty="0"/>
              <a:t>PS (polystyrene) density 1.06</a:t>
            </a:r>
          </a:p>
          <a:p>
            <a:pPr marL="230605" indent="-230605">
              <a:spcBef>
                <a:spcPts val="300"/>
              </a:spcBef>
              <a:buSzPct val="100000"/>
              <a:buChar char="•"/>
            </a:pPr>
            <a:r>
              <a:rPr dirty="0"/>
              <a:t>PA (nylon) density is 1.14</a:t>
            </a:r>
          </a:p>
          <a:p>
            <a:pPr>
              <a:spcBef>
                <a:spcPts val="300"/>
              </a:spcBef>
            </a:pPr>
            <a:endParaRPr dirty="0"/>
          </a:p>
          <a:p>
            <a:pPr>
              <a:spcBef>
                <a:spcPts val="300"/>
              </a:spcBef>
            </a:pPr>
            <a:r>
              <a:rPr dirty="0"/>
              <a:t>% Shot Capacity = (3 x 1.06/1.14) / 10 x 100 = 28%</a:t>
            </a:r>
          </a:p>
          <a:p>
            <a:pPr>
              <a:spcBef>
                <a:spcPts val="300"/>
              </a:spcBef>
            </a:pPr>
            <a:endParaRPr dirty="0"/>
          </a:p>
          <a:p>
            <a:pPr>
              <a:spcBef>
                <a:spcPts val="300"/>
              </a:spcBef>
            </a:pPr>
            <a:r>
              <a:rPr dirty="0"/>
              <a:t>What if we didn’t use the densities of the material?</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esident Time Calculation"/>
          <p:cNvSpPr txBox="1">
            <a:spLocks noGrp="1"/>
          </p:cNvSpPr>
          <p:nvPr>
            <p:ph type="title" idx="4294967295"/>
          </p:nvPr>
        </p:nvSpPr>
        <p:spPr>
          <a:xfrm>
            <a:off x="640080" y="274638"/>
            <a:ext cx="10972800" cy="731520"/>
          </a:xfrm>
          <a:prstGeom prst="rect">
            <a:avLst/>
          </a:prstGeom>
        </p:spPr>
        <p:txBody>
          <a:bodyPr/>
          <a:lstStyle>
            <a:lvl1pPr defTabSz="448055">
              <a:defRPr sz="3920"/>
            </a:lvl1pPr>
          </a:lstStyle>
          <a:p>
            <a:pPr algn="l"/>
            <a:r>
              <a:rPr dirty="0"/>
              <a:t>Resident Time Calculation</a:t>
            </a:r>
          </a:p>
        </p:txBody>
      </p:sp>
      <p:sp>
        <p:nvSpPr>
          <p:cNvPr id="120" name="Shot capacity is the ratio of the barrel capacity divided by the shot capacity with adjustments for material density.  For example, you have a machine with a 10 oz barrel.  Your shot is 1.25 oz’s of Nylon, what is your shot capacity? Said another way, ho"/>
          <p:cNvSpPr txBox="1"/>
          <p:nvPr/>
        </p:nvSpPr>
        <p:spPr>
          <a:xfrm>
            <a:off x="640080" y="1188720"/>
            <a:ext cx="10972800" cy="49398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p>
            <a:pPr>
              <a:spcBef>
                <a:spcPts val="300"/>
              </a:spcBef>
            </a:pPr>
            <a:r>
              <a:rPr dirty="0"/>
              <a:t>Shot capacity is the ratio of the barrel capacity divided by the shot capacity with adjustments for material density.  For example, you have a machine with a 10 oz barrel.  Your shot is 1.25 oz’s of Nylon, what is your shot capacity? Said another way, how much of your barrel are you using?</a:t>
            </a:r>
          </a:p>
          <a:p>
            <a:pPr>
              <a:spcBef>
                <a:spcPts val="300"/>
              </a:spcBef>
            </a:pPr>
            <a:endParaRPr dirty="0"/>
          </a:p>
          <a:p>
            <a:pPr>
              <a:spcBef>
                <a:spcPts val="300"/>
              </a:spcBef>
            </a:pPr>
            <a:r>
              <a:rPr dirty="0"/>
              <a:t>Resident Time (RT) = barrel capacity / shot </a:t>
            </a:r>
            <a:r>
              <a:rPr dirty="0" err="1"/>
              <a:t>wt</a:t>
            </a:r>
            <a:r>
              <a:rPr dirty="0"/>
              <a:t> x PS density / PA density x cycle time / 60</a:t>
            </a:r>
          </a:p>
          <a:p>
            <a:pPr>
              <a:spcBef>
                <a:spcPts val="300"/>
              </a:spcBef>
              <a:defRPr sz="500"/>
            </a:pPr>
            <a:endParaRPr dirty="0"/>
          </a:p>
          <a:p>
            <a:pPr marL="230605" indent="-230605">
              <a:spcBef>
                <a:spcPts val="300"/>
              </a:spcBef>
              <a:buSzPct val="100000"/>
              <a:buChar char="•"/>
            </a:pPr>
            <a:r>
              <a:rPr dirty="0"/>
              <a:t>Runner and parts weigh 3 oz</a:t>
            </a:r>
          </a:p>
          <a:p>
            <a:pPr marL="230605" indent="-230605">
              <a:spcBef>
                <a:spcPts val="300"/>
              </a:spcBef>
              <a:buSzPct val="100000"/>
              <a:buChar char="•"/>
            </a:pPr>
            <a:r>
              <a:rPr dirty="0"/>
              <a:t>Barrel capacity is 10 oz</a:t>
            </a:r>
          </a:p>
          <a:p>
            <a:pPr marL="230605" indent="-230605">
              <a:spcBef>
                <a:spcPts val="300"/>
              </a:spcBef>
              <a:buSzPct val="100000"/>
              <a:buChar char="•"/>
            </a:pPr>
            <a:r>
              <a:rPr dirty="0"/>
              <a:t>PS (polystyrene) density 1.06</a:t>
            </a:r>
          </a:p>
          <a:p>
            <a:pPr marL="230605" indent="-230605">
              <a:spcBef>
                <a:spcPts val="300"/>
              </a:spcBef>
              <a:buSzPct val="100000"/>
              <a:buChar char="•"/>
            </a:pPr>
            <a:r>
              <a:rPr dirty="0"/>
              <a:t>PA (nylon) density is 1.14</a:t>
            </a:r>
          </a:p>
          <a:p>
            <a:pPr marL="230605" indent="-230605">
              <a:spcBef>
                <a:spcPts val="300"/>
              </a:spcBef>
              <a:buSzPct val="100000"/>
              <a:buChar char="•"/>
            </a:pPr>
            <a:r>
              <a:rPr dirty="0"/>
              <a:t>Cycle time is 14 s</a:t>
            </a:r>
          </a:p>
          <a:p>
            <a:pPr>
              <a:spcBef>
                <a:spcPts val="300"/>
              </a:spcBef>
            </a:pPr>
            <a:endParaRPr dirty="0"/>
          </a:p>
          <a:p>
            <a:pPr>
              <a:spcBef>
                <a:spcPts val="300"/>
              </a:spcBef>
            </a:pPr>
            <a:r>
              <a:rPr dirty="0"/>
              <a:t>RT = 10 / (3 x 1.06 / 1.14) x 14 / 60 = .83 minutes</a:t>
            </a:r>
          </a:p>
          <a:p>
            <a:pPr>
              <a:spcBef>
                <a:spcPts val="300"/>
              </a:spcBef>
            </a:pPr>
            <a:endParaRPr dirty="0"/>
          </a:p>
          <a:p>
            <a:pPr>
              <a:spcBef>
                <a:spcPts val="300"/>
              </a:spcBef>
            </a:pPr>
            <a:r>
              <a:rPr dirty="0"/>
              <a:t>What if we didn’t use the densities of the material?</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2" descr="Picture 2"/>
          <p:cNvPicPr>
            <a:picLocks noChangeAspect="1"/>
          </p:cNvPicPr>
          <p:nvPr/>
        </p:nvPicPr>
        <p:blipFill>
          <a:blip r:embed="rId2"/>
          <a:srcRect t="8131"/>
          <a:stretch>
            <a:fillRect/>
          </a:stretch>
        </p:blipFill>
        <p:spPr>
          <a:xfrm>
            <a:off x="877330" y="1006158"/>
            <a:ext cx="10735550" cy="5159863"/>
          </a:xfrm>
          <a:prstGeom prst="rect">
            <a:avLst/>
          </a:prstGeom>
          <a:ln w="12700">
            <a:miter lim="400000"/>
          </a:ln>
        </p:spPr>
      </p:pic>
      <p:sp>
        <p:nvSpPr>
          <p:cNvPr id="123" name="Heat Profile Reference Table"/>
          <p:cNvSpPr txBox="1">
            <a:spLocks noGrp="1"/>
          </p:cNvSpPr>
          <p:nvPr>
            <p:ph type="title" idx="4294967295"/>
          </p:nvPr>
        </p:nvSpPr>
        <p:spPr>
          <a:xfrm>
            <a:off x="640080" y="274638"/>
            <a:ext cx="10972800" cy="731520"/>
          </a:xfrm>
          <a:prstGeom prst="rect">
            <a:avLst/>
          </a:prstGeom>
        </p:spPr>
        <p:txBody>
          <a:bodyPr>
            <a:normAutofit/>
          </a:bodyPr>
          <a:lstStyle>
            <a:lvl1pPr defTabSz="448055">
              <a:defRPr sz="3920"/>
            </a:lvl1pPr>
          </a:lstStyle>
          <a:p>
            <a:pPr algn="l"/>
            <a:r>
              <a:rPr sz="4000" dirty="0"/>
              <a:t>Heat Profile Reference Table</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crew design variables &amp; Types"/>
          <p:cNvSpPr txBox="1">
            <a:spLocks noGrp="1"/>
          </p:cNvSpPr>
          <p:nvPr>
            <p:ph type="title"/>
          </p:nvPr>
        </p:nvSpPr>
        <p:spPr>
          <a:xfrm>
            <a:off x="640080" y="5486400"/>
            <a:ext cx="10363201" cy="731520"/>
          </a:xfrm>
          <a:prstGeom prst="rect">
            <a:avLst/>
          </a:prstGeom>
        </p:spPr>
        <p:txBody>
          <a:bodyPr/>
          <a:lstStyle/>
          <a:p>
            <a:r>
              <a:rPr dirty="0"/>
              <a:t>Screw design variables &amp; Types</a:t>
            </a:r>
          </a:p>
        </p:txBody>
      </p:sp>
      <p:sp>
        <p:nvSpPr>
          <p:cNvPr id="126" name="Screws, Types &amp; Tips"/>
          <p:cNvSpPr txBox="1">
            <a:spLocks noGrp="1"/>
          </p:cNvSpPr>
          <p:nvPr>
            <p:ph type="body" sz="quarter" idx="1"/>
          </p:nvPr>
        </p:nvSpPr>
        <p:spPr>
          <a:xfrm>
            <a:off x="640080" y="5212080"/>
            <a:ext cx="10363201" cy="365760"/>
          </a:xfrm>
          <a:prstGeom prst="rect">
            <a:avLst/>
          </a:prstGeom>
        </p:spPr>
        <p:txBody>
          <a:bodyPr>
            <a:normAutofit lnSpcReduction="10000"/>
          </a:bodyPr>
          <a:lstStyle/>
          <a:p>
            <a:r>
              <a:rPr dirty="0"/>
              <a:t>Screws, Types &amp; Tips</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itle 1"/>
          <p:cNvSpPr txBox="1">
            <a:spLocks noGrp="1"/>
          </p:cNvSpPr>
          <p:nvPr>
            <p:ph type="title"/>
          </p:nvPr>
        </p:nvSpPr>
        <p:spPr>
          <a:xfrm>
            <a:off x="640080" y="274320"/>
            <a:ext cx="10972800" cy="731520"/>
          </a:xfrm>
          <a:prstGeom prst="rect">
            <a:avLst/>
          </a:prstGeom>
        </p:spPr>
        <p:txBody>
          <a:bodyPr>
            <a:normAutofit/>
          </a:bodyPr>
          <a:lstStyle>
            <a:lvl1pPr>
              <a:defRPr sz="3900"/>
            </a:lvl1pPr>
          </a:lstStyle>
          <a:p>
            <a:pPr algn="l"/>
            <a:r>
              <a:rPr sz="4000" dirty="0"/>
              <a:t>Screw Design Variables</a:t>
            </a:r>
          </a:p>
        </p:txBody>
      </p:sp>
      <p:pic>
        <p:nvPicPr>
          <p:cNvPr id="129" name="Picture 4" descr="Picture 4"/>
          <p:cNvPicPr>
            <a:picLocks noChangeAspect="1"/>
          </p:cNvPicPr>
          <p:nvPr/>
        </p:nvPicPr>
        <p:blipFill>
          <a:blip r:embed="rId2"/>
          <a:stretch>
            <a:fillRect/>
          </a:stretch>
        </p:blipFill>
        <p:spPr>
          <a:xfrm>
            <a:off x="1783079" y="3429000"/>
            <a:ext cx="8686801" cy="2210025"/>
          </a:xfrm>
          <a:prstGeom prst="rect">
            <a:avLst/>
          </a:prstGeom>
          <a:ln w="12700">
            <a:miter lim="400000"/>
          </a:ln>
        </p:spPr>
      </p:pic>
      <p:sp>
        <p:nvSpPr>
          <p:cNvPr id="130" name="TextBox 7"/>
          <p:cNvSpPr txBox="1"/>
          <p:nvPr/>
        </p:nvSpPr>
        <p:spPr>
          <a:xfrm>
            <a:off x="640080" y="1142430"/>
            <a:ext cx="10972800" cy="19389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400"/>
            </a:pPr>
            <a:r>
              <a:rPr sz="2400" dirty="0"/>
              <a:t>Variables</a:t>
            </a:r>
          </a:p>
          <a:p>
            <a:pPr marL="285750" indent="-285750">
              <a:buSzPct val="100000"/>
              <a:buFont typeface="Arial"/>
              <a:buChar char="•"/>
            </a:pPr>
            <a:r>
              <a:rPr sz="2400" dirty="0"/>
              <a:t>Length over Depth (L/D)</a:t>
            </a:r>
          </a:p>
          <a:p>
            <a:pPr marL="285750" indent="-285750">
              <a:buSzPct val="100000"/>
              <a:buFont typeface="Arial"/>
              <a:buChar char="•"/>
            </a:pPr>
            <a:r>
              <a:rPr sz="2400" dirty="0"/>
              <a:t>Screw Profile: 10-5-5 (10 Feed, 5 Transition, 5 Meter)</a:t>
            </a:r>
          </a:p>
          <a:p>
            <a:pPr marL="285750" indent="-285750">
              <a:buSzPct val="100000"/>
              <a:buFont typeface="Arial"/>
              <a:buChar char="•"/>
            </a:pPr>
            <a:r>
              <a:rPr sz="2400" dirty="0"/>
              <a:t>Channel Depth</a:t>
            </a:r>
          </a:p>
          <a:p>
            <a:pPr marL="285750" indent="-285750">
              <a:buSzPct val="100000"/>
              <a:buFont typeface="Arial"/>
              <a:buChar char="•"/>
            </a:pPr>
            <a:r>
              <a:rPr sz="2400" dirty="0"/>
              <a:t>Compression Ratio</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itle 1"/>
          <p:cNvSpPr txBox="1">
            <a:spLocks noGrp="1"/>
          </p:cNvSpPr>
          <p:nvPr>
            <p:ph type="title"/>
          </p:nvPr>
        </p:nvSpPr>
        <p:spPr>
          <a:xfrm>
            <a:off x="640080" y="274320"/>
            <a:ext cx="10972800" cy="731520"/>
          </a:xfrm>
          <a:prstGeom prst="rect">
            <a:avLst/>
          </a:prstGeom>
        </p:spPr>
        <p:txBody>
          <a:bodyPr/>
          <a:lstStyle>
            <a:lvl1pPr>
              <a:defRPr sz="3900"/>
            </a:lvl1pPr>
          </a:lstStyle>
          <a:p>
            <a:pPr algn="l"/>
            <a:r>
              <a:rPr dirty="0"/>
              <a:t>Screw Design Variables</a:t>
            </a:r>
          </a:p>
        </p:txBody>
      </p:sp>
      <p:sp>
        <p:nvSpPr>
          <p:cNvPr id="133" name="TextBox 7"/>
          <p:cNvSpPr txBox="1"/>
          <p:nvPr/>
        </p:nvSpPr>
        <p:spPr>
          <a:xfrm>
            <a:off x="640080" y="952500"/>
            <a:ext cx="10972800" cy="34747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a:pPr>
            <a:r>
              <a:rPr sz="2400" dirty="0"/>
              <a:t>Length of Depth (L/D)</a:t>
            </a:r>
          </a:p>
          <a:p>
            <a:pPr marL="285750" indent="-285750">
              <a:buSzPct val="100000"/>
              <a:buFont typeface="Arial"/>
              <a:buChar char="•"/>
            </a:pPr>
            <a:r>
              <a:rPr sz="2400" dirty="0"/>
              <a:t>Ratio of the flighted length of the screw to its outside diameter</a:t>
            </a:r>
          </a:p>
          <a:p>
            <a:pPr marL="285750" indent="-285750">
              <a:buSzPct val="100000"/>
              <a:buFont typeface="Arial"/>
              <a:buChar char="•"/>
            </a:pPr>
            <a:r>
              <a:rPr sz="2400" dirty="0"/>
              <a:t>Typical L/D is 20:1</a:t>
            </a:r>
          </a:p>
          <a:p>
            <a:endParaRPr sz="2400" dirty="0"/>
          </a:p>
          <a:p>
            <a:pPr>
              <a:defRPr sz="2400"/>
            </a:pPr>
            <a:r>
              <a:rPr sz="2400" dirty="0"/>
              <a:t>Effect: the larger the ratio…</a:t>
            </a:r>
          </a:p>
          <a:p>
            <a:pPr marL="342900" indent="-342900">
              <a:buSzPct val="100000"/>
              <a:buFont typeface="Arial"/>
              <a:buChar char="•"/>
            </a:pPr>
            <a:r>
              <a:rPr sz="2400" dirty="0"/>
              <a:t>More shear heat can be uniformly generated in the plastic without degradation</a:t>
            </a:r>
          </a:p>
          <a:p>
            <a:pPr marL="342900" indent="-342900">
              <a:buSzPct val="100000"/>
              <a:buFont typeface="Arial"/>
              <a:buChar char="•"/>
            </a:pPr>
            <a:r>
              <a:rPr sz="2400" dirty="0"/>
              <a:t>Greater the opportunity for mixing, resulting in a better homogeneous melt</a:t>
            </a:r>
          </a:p>
          <a:p>
            <a:pPr marL="342900" indent="-342900">
              <a:buSzPct val="100000"/>
              <a:buFont typeface="Arial"/>
              <a:buChar char="•"/>
            </a:pPr>
            <a:r>
              <a:rPr sz="2400" dirty="0"/>
              <a:t>Greater the residence time of the plastic in the barrel possibly permitting faster cycles of larger parts</a:t>
            </a:r>
          </a:p>
        </p:txBody>
      </p:sp>
      <p:grpSp>
        <p:nvGrpSpPr>
          <p:cNvPr id="137" name="Group 10"/>
          <p:cNvGrpSpPr/>
          <p:nvPr/>
        </p:nvGrpSpPr>
        <p:grpSpPr>
          <a:xfrm>
            <a:off x="1993988" y="4658061"/>
            <a:ext cx="8204023" cy="1751581"/>
            <a:chOff x="0" y="0"/>
            <a:chExt cx="8204021" cy="1751579"/>
          </a:xfrm>
        </p:grpSpPr>
        <p:pic>
          <p:nvPicPr>
            <p:cNvPr id="134" name="Picture 4" descr="Picture 4"/>
            <p:cNvPicPr>
              <a:picLocks noChangeAspect="1"/>
            </p:cNvPicPr>
            <p:nvPr/>
          </p:nvPicPr>
          <p:blipFill>
            <a:blip r:embed="rId2"/>
            <a:stretch>
              <a:fillRect/>
            </a:stretch>
          </p:blipFill>
          <p:spPr>
            <a:xfrm>
              <a:off x="0" y="0"/>
              <a:ext cx="8204022" cy="1751580"/>
            </a:xfrm>
            <a:prstGeom prst="rect">
              <a:avLst/>
            </a:prstGeom>
            <a:ln w="12700" cap="flat">
              <a:noFill/>
              <a:miter lim="400000"/>
            </a:ln>
            <a:effectLst/>
          </p:spPr>
        </p:pic>
        <p:sp>
          <p:nvSpPr>
            <p:cNvPr id="135" name="Frame 6"/>
            <p:cNvSpPr/>
            <p:nvPr/>
          </p:nvSpPr>
          <p:spPr>
            <a:xfrm>
              <a:off x="5152938" y="1389220"/>
              <a:ext cx="1131166" cy="2063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moveTo>
                    <a:pt x="60" y="326"/>
                  </a:moveTo>
                  <a:lnTo>
                    <a:pt x="60" y="21274"/>
                  </a:lnTo>
                  <a:lnTo>
                    <a:pt x="21540" y="21274"/>
                  </a:lnTo>
                  <a:lnTo>
                    <a:pt x="21540" y="326"/>
                  </a:lnTo>
                  <a:close/>
                </a:path>
              </a:pathLst>
            </a:custGeom>
            <a:noFill/>
            <a:ln w="6350" cap="flat">
              <a:solidFill>
                <a:srgbClr val="FF0000"/>
              </a:solidFill>
              <a:prstDash val="solid"/>
              <a:round/>
            </a:ln>
            <a:effectLst>
              <a:outerShdw blurRad="50800" dist="50800" dir="5400000" rotWithShape="0">
                <a:srgbClr val="FFFFFF"/>
              </a:outerShdw>
            </a:effectLst>
          </p:spPr>
          <p:txBody>
            <a:bodyPr wrap="square" lIns="45719" tIns="45719" rIns="45719" bIns="45719" numCol="1" anchor="ctr">
              <a:noAutofit/>
            </a:bodyPr>
            <a:lstStyle/>
            <a:p>
              <a:pPr algn="ctr">
                <a:defRPr sz="1800"/>
              </a:pPr>
              <a:endParaRPr sz="1800"/>
            </a:p>
          </p:txBody>
        </p:sp>
        <p:sp>
          <p:nvSpPr>
            <p:cNvPr id="136" name="Frame 9"/>
            <p:cNvSpPr/>
            <p:nvPr/>
          </p:nvSpPr>
          <p:spPr>
            <a:xfrm>
              <a:off x="5209564" y="341769"/>
              <a:ext cx="1230269" cy="2063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moveTo>
                    <a:pt x="55" y="326"/>
                  </a:moveTo>
                  <a:lnTo>
                    <a:pt x="55" y="21274"/>
                  </a:lnTo>
                  <a:lnTo>
                    <a:pt x="21545" y="21274"/>
                  </a:lnTo>
                  <a:lnTo>
                    <a:pt x="21545" y="326"/>
                  </a:lnTo>
                  <a:close/>
                </a:path>
              </a:pathLst>
            </a:custGeom>
            <a:noFill/>
            <a:ln w="6350" cap="flat">
              <a:solidFill>
                <a:srgbClr val="FF0000"/>
              </a:solidFill>
              <a:prstDash val="solid"/>
              <a:round/>
            </a:ln>
            <a:effectLst>
              <a:outerShdw blurRad="50800" dist="50800" dir="5400000" rotWithShape="0">
                <a:srgbClr val="FFFFFF"/>
              </a:outerShdw>
            </a:effectLst>
          </p:spPr>
          <p:txBody>
            <a:bodyPr wrap="square" lIns="45719" tIns="45719" rIns="45719" bIns="45719" numCol="1" anchor="ctr">
              <a:noAutofit/>
            </a:bodyPr>
            <a:lstStyle/>
            <a:p>
              <a:pPr algn="ctr">
                <a:defRPr sz="1800"/>
              </a:pPr>
              <a:endParaRPr sz="1800"/>
            </a:p>
          </p:txBody>
        </p:sp>
      </p:grpSp>
    </p:spTree>
  </p:cSld>
  <p:clrMapOvr>
    <a:masterClrMapping/>
  </p:clrMapOvr>
  <p:transition spd="med"/>
</p:sld>
</file>

<file path=ppt/theme/theme1.xml><?xml version="1.0" encoding="utf-8"?>
<a:theme xmlns:a="http://schemas.openxmlformats.org/drawingml/2006/main" name="GAP PPT Theme">
  <a:themeElements>
    <a:clrScheme name="GAP PPT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GAP PPT Theme">
      <a:majorFont>
        <a:latin typeface="Helvetica"/>
        <a:ea typeface="Helvetica"/>
        <a:cs typeface="Helvetica"/>
      </a:majorFont>
      <a:minorFont>
        <a:latin typeface="Calibri"/>
        <a:ea typeface="Calibri"/>
        <a:cs typeface="Calibri"/>
      </a:minorFont>
    </a:fontScheme>
    <a:fmtScheme name="GAP PPT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GAP PPT Theme">
  <a:themeElements>
    <a:clrScheme name="GAP PPT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GAP PPT Theme">
      <a:majorFont>
        <a:latin typeface="Helvetica"/>
        <a:ea typeface="Helvetica"/>
        <a:cs typeface="Helvetica"/>
      </a:majorFont>
      <a:minorFont>
        <a:latin typeface="Calibri"/>
        <a:ea typeface="Calibri"/>
        <a:cs typeface="Calibri"/>
      </a:minorFont>
    </a:fontScheme>
    <a:fmtScheme name="GAP PPT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34</TotalTime>
  <Words>1293</Words>
  <Application>Microsoft Macintosh PowerPoint</Application>
  <PresentationFormat>Widescreen</PresentationFormat>
  <Paragraphs>178</Paragraphs>
  <Slides>33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33</vt:i4>
      </vt:variant>
    </vt:vector>
  </HeadingPairs>
  <TitlesOfParts>
    <vt:vector size="36" baseType="lpstr">
      <vt:lpstr>Arial</vt:lpstr>
      <vt:lpstr>Calibri</vt:lpstr>
      <vt:lpstr>GAP PPT Theme</vt:lpstr>
      <vt:lpstr>Screws and Barrels</vt:lpstr>
      <vt:lpstr>Agenda</vt:lpstr>
      <vt:lpstr>Processing</vt:lpstr>
      <vt:lpstr>Shot Capacity Calculation</vt:lpstr>
      <vt:lpstr>Resident Time Calculation</vt:lpstr>
      <vt:lpstr>Heat Profile Reference Table</vt:lpstr>
      <vt:lpstr>Screw design variables &amp; Types</vt:lpstr>
      <vt:lpstr>Screw Design Variables</vt:lpstr>
      <vt:lpstr>Screw Design Variables</vt:lpstr>
      <vt:lpstr>Screw Design Variables</vt:lpstr>
      <vt:lpstr>Screw Design Variables</vt:lpstr>
      <vt:lpstr>Screw Design Variables</vt:lpstr>
      <vt:lpstr>Injection Screw Design Guideline</vt:lpstr>
      <vt:lpstr>Mixing Screws</vt:lpstr>
      <vt:lpstr>Barrier Screws</vt:lpstr>
      <vt:lpstr>Barrier Screws</vt:lpstr>
      <vt:lpstr>Valve design variables &amp; Types</vt:lpstr>
      <vt:lpstr>Valve Operation</vt:lpstr>
      <vt:lpstr>Three Piece Valves</vt:lpstr>
      <vt:lpstr>Four Piece Valves</vt:lpstr>
      <vt:lpstr> Locking Valves</vt:lpstr>
      <vt:lpstr> Ball Shut-off Valves</vt:lpstr>
      <vt:lpstr>Mechanical Shut-off Valves</vt:lpstr>
      <vt:lpstr>Component wear</vt:lpstr>
      <vt:lpstr>Barrels - Pressure Vessel</vt:lpstr>
      <vt:lpstr>Factors Affecting Component Wear</vt:lpstr>
      <vt:lpstr>Adhesive Wear</vt:lpstr>
      <vt:lpstr>Abrasive Wear</vt:lpstr>
      <vt:lpstr>Corrosive Wear</vt:lpstr>
      <vt:lpstr>Material Guidelines for Improved Wear</vt:lpstr>
      <vt:lpstr>Material Guidelines for Improved Wear</vt:lpstr>
      <vt:lpstr>Screw-Barrel Clearance Table</vt:lpstr>
      <vt:lpstr>Vented Barrels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Gary Freiberg</cp:lastModifiedBy>
  <cp:revision>10</cp:revision>
  <dcterms:modified xsi:type="dcterms:W3CDTF">2025-11-18T00:43:15Z</dcterms:modified>
</cp:coreProperties>
</file>