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46"/>
  </p:notesMasterIdLst>
  <p:sldIdLst>
    <p:sldId id="256" r:id="rId2"/>
    <p:sldId id="296" r:id="rId3"/>
    <p:sldId id="298" r:id="rId4"/>
    <p:sldId id="299" r:id="rId5"/>
    <p:sldId id="300" r:id="rId6"/>
    <p:sldId id="301" r:id="rId7"/>
    <p:sldId id="302" r:id="rId8"/>
    <p:sldId id="303" r:id="rId9"/>
    <p:sldId id="306" r:id="rId10"/>
    <p:sldId id="307" r:id="rId11"/>
    <p:sldId id="308" r:id="rId12"/>
    <p:sldId id="311" r:id="rId13"/>
    <p:sldId id="313" r:id="rId14"/>
    <p:sldId id="314" r:id="rId15"/>
    <p:sldId id="315" r:id="rId16"/>
    <p:sldId id="316" r:id="rId17"/>
    <p:sldId id="317" r:id="rId18"/>
    <p:sldId id="319" r:id="rId19"/>
    <p:sldId id="323" r:id="rId20"/>
    <p:sldId id="326" r:id="rId21"/>
    <p:sldId id="327" r:id="rId22"/>
    <p:sldId id="328" r:id="rId23"/>
    <p:sldId id="329" r:id="rId24"/>
    <p:sldId id="330" r:id="rId25"/>
    <p:sldId id="331" r:id="rId26"/>
    <p:sldId id="332" r:id="rId27"/>
    <p:sldId id="333" r:id="rId28"/>
    <p:sldId id="337" r:id="rId29"/>
    <p:sldId id="338" r:id="rId30"/>
    <p:sldId id="339" r:id="rId31"/>
    <p:sldId id="340" r:id="rId32"/>
    <p:sldId id="341" r:id="rId33"/>
    <p:sldId id="344" r:id="rId34"/>
    <p:sldId id="347" r:id="rId35"/>
    <p:sldId id="361" r:id="rId36"/>
    <p:sldId id="362" r:id="rId37"/>
    <p:sldId id="363" r:id="rId38"/>
    <p:sldId id="360" r:id="rId39"/>
    <p:sldId id="349" r:id="rId40"/>
    <p:sldId id="365" r:id="rId41"/>
    <p:sldId id="355" r:id="rId42"/>
    <p:sldId id="356" r:id="rId43"/>
    <p:sldId id="357" r:id="rId44"/>
    <p:sldId id="359"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32805"/>
    <p:restoredTop sz="90977"/>
  </p:normalViewPr>
  <p:slideViewPr>
    <p:cSldViewPr>
      <p:cViewPr varScale="1">
        <p:scale>
          <a:sx n="151" d="100"/>
          <a:sy n="151" d="100"/>
        </p:scale>
        <p:origin x="12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AB0DD35-B9C3-5E4C-99B6-35D66D9E39A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a:extLst>
              <a:ext uri="{FF2B5EF4-FFF2-40B4-BE49-F238E27FC236}">
                <a16:creationId xmlns:a16="http://schemas.microsoft.com/office/drawing/2014/main" id="{9BDAAE6E-5BE8-2A4A-8301-CC2C13AC37F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7108" name="Rectangle 4">
            <a:extLst>
              <a:ext uri="{FF2B5EF4-FFF2-40B4-BE49-F238E27FC236}">
                <a16:creationId xmlns:a16="http://schemas.microsoft.com/office/drawing/2014/main" id="{BC4A45CF-FECC-0F4C-8EB7-AB3AA4B4B9C7}"/>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F970E80-9257-684D-9D29-5A4FFC7391F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B5A0AC6F-EC96-7147-B521-4C063A2D2AF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a:extLst>
              <a:ext uri="{FF2B5EF4-FFF2-40B4-BE49-F238E27FC236}">
                <a16:creationId xmlns:a16="http://schemas.microsoft.com/office/drawing/2014/main" id="{1178FB34-889D-864B-A778-DE51C4D135F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FF0CB74-98EF-DE49-8C4A-72B56B2FE7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EC71A68-6010-D54D-A9C8-D289A9BDB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238464-BE14-B142-BE50-DE117443A998}" type="slidenum">
              <a:rPr lang="en-US" altLang="en-US" sz="1200"/>
              <a:pPr/>
              <a:t>1</a:t>
            </a:fld>
            <a:endParaRPr lang="en-US" altLang="en-US" sz="1200"/>
          </a:p>
        </p:txBody>
      </p:sp>
      <p:sp>
        <p:nvSpPr>
          <p:cNvPr id="48131" name="Rectangle 2">
            <a:extLst>
              <a:ext uri="{FF2B5EF4-FFF2-40B4-BE49-F238E27FC236}">
                <a16:creationId xmlns:a16="http://schemas.microsoft.com/office/drawing/2014/main" id="{FD07B854-6C20-2B4A-9DAD-15B892DBB4AE}"/>
              </a:ext>
            </a:extLst>
          </p:cNvPr>
          <p:cNvSpPr>
            <a:spLocks noChangeArrowheads="1" noTextEdit="1"/>
          </p:cNvSpPr>
          <p:nvPr>
            <p:ph type="sldImg"/>
          </p:nvPr>
        </p:nvSpPr>
        <p:spPr>
          <a:xfrm>
            <a:off x="1144588" y="685800"/>
            <a:ext cx="4572000" cy="3429000"/>
          </a:xfrm>
          <a:solidFill>
            <a:srgbClr val="FFFFFF"/>
          </a:solidFill>
          <a:ln/>
        </p:spPr>
      </p:sp>
      <p:sp>
        <p:nvSpPr>
          <p:cNvPr id="48132" name="Rectangle 3">
            <a:extLst>
              <a:ext uri="{FF2B5EF4-FFF2-40B4-BE49-F238E27FC236}">
                <a16:creationId xmlns:a16="http://schemas.microsoft.com/office/drawing/2014/main" id="{5D12DFEB-48E3-3C47-B2DD-261C61172153}"/>
              </a:ext>
            </a:extLst>
          </p:cNvPr>
          <p:cNvSpPr>
            <a:spLocks noChangeArrowheads="1"/>
          </p:cNvSpPr>
          <p:nvPr>
            <p:ph type="body" idx="1"/>
          </p:nvPr>
        </p:nvSpPr>
        <p:spPr>
          <a:solidFill>
            <a:srgbClr val="FFFFFF"/>
          </a:solidFill>
          <a:ln>
            <a:solidFill>
              <a:srgbClr val="000000"/>
            </a:solidFill>
          </a:ln>
        </p:spPr>
        <p:txBody>
          <a:bodyPr lIns="88596" tIns="44298" rIns="88596" bIns="44298"/>
          <a:lstStyle/>
          <a:p>
            <a:pPr eaLnBrk="1" hangingPunct="1"/>
            <a:endParaRPr lang="sk-S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376A741-2235-2E4A-B3FE-2CA9A9BF3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FE4E4E-6019-B849-9FFB-302992C97ED1}" type="slidenum">
              <a:rPr lang="en-US" altLang="en-US" sz="1200"/>
              <a:pPr/>
              <a:t>10</a:t>
            </a:fld>
            <a:endParaRPr lang="en-US" altLang="en-US" sz="1200"/>
          </a:p>
        </p:txBody>
      </p:sp>
      <p:sp>
        <p:nvSpPr>
          <p:cNvPr id="57347" name="Rectangle 2">
            <a:extLst>
              <a:ext uri="{FF2B5EF4-FFF2-40B4-BE49-F238E27FC236}">
                <a16:creationId xmlns:a16="http://schemas.microsoft.com/office/drawing/2014/main" id="{5EC5B9D4-B98F-9D41-B31F-659F46458557}"/>
              </a:ext>
            </a:extLst>
          </p:cNvPr>
          <p:cNvSpPr>
            <a:spLocks noChangeArrowheads="1" noTextEdit="1"/>
          </p:cNvSpPr>
          <p:nvPr>
            <p:ph type="sldImg"/>
          </p:nvPr>
        </p:nvSpPr>
        <p:spPr>
          <a:xfrm>
            <a:off x="1143000" y="684213"/>
            <a:ext cx="4573588" cy="3430587"/>
          </a:xfrm>
          <a:solidFill>
            <a:srgbClr val="FFFFFF"/>
          </a:solidFill>
          <a:ln/>
        </p:spPr>
      </p:sp>
      <p:sp>
        <p:nvSpPr>
          <p:cNvPr id="57348" name="Rectangle 3">
            <a:extLst>
              <a:ext uri="{FF2B5EF4-FFF2-40B4-BE49-F238E27FC236}">
                <a16:creationId xmlns:a16="http://schemas.microsoft.com/office/drawing/2014/main" id="{AF55F2B4-DCB3-1847-B869-136B7731FC62}"/>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38D888E-971C-CB4E-BECD-13D319B012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5A378C-2B23-4245-9FC3-659311B4494F}" type="slidenum">
              <a:rPr lang="en-US" altLang="en-US" sz="1200"/>
              <a:pPr/>
              <a:t>12</a:t>
            </a:fld>
            <a:endParaRPr lang="en-US" altLang="en-US" sz="1200"/>
          </a:p>
        </p:txBody>
      </p:sp>
      <p:sp>
        <p:nvSpPr>
          <p:cNvPr id="58371" name="Rectangle 2">
            <a:extLst>
              <a:ext uri="{FF2B5EF4-FFF2-40B4-BE49-F238E27FC236}">
                <a16:creationId xmlns:a16="http://schemas.microsoft.com/office/drawing/2014/main" id="{08C7F39F-66D5-3F4C-A70A-419F05D1F0C2}"/>
              </a:ext>
            </a:extLst>
          </p:cNvPr>
          <p:cNvSpPr>
            <a:spLocks noChangeArrowheads="1" noTextEdit="1"/>
          </p:cNvSpPr>
          <p:nvPr>
            <p:ph type="sldImg"/>
          </p:nvPr>
        </p:nvSpPr>
        <p:spPr>
          <a:xfrm>
            <a:off x="1143000" y="684213"/>
            <a:ext cx="4573588" cy="3430587"/>
          </a:xfrm>
          <a:solidFill>
            <a:srgbClr val="FFFFFF"/>
          </a:solidFill>
          <a:ln/>
        </p:spPr>
      </p:sp>
      <p:sp>
        <p:nvSpPr>
          <p:cNvPr id="58372" name="Rectangle 3">
            <a:extLst>
              <a:ext uri="{FF2B5EF4-FFF2-40B4-BE49-F238E27FC236}">
                <a16:creationId xmlns:a16="http://schemas.microsoft.com/office/drawing/2014/main" id="{482FF2F4-3CFA-E14F-A992-28D7F0E6A3CD}"/>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77FC89F-4AC2-4D49-B681-E4EB603D4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F53E1C-BA8F-E14A-BAF1-2828977D8119}" type="slidenum">
              <a:rPr lang="en-US" altLang="en-US" sz="1200"/>
              <a:pPr/>
              <a:t>13</a:t>
            </a:fld>
            <a:endParaRPr lang="en-US" altLang="en-US" sz="1200"/>
          </a:p>
        </p:txBody>
      </p:sp>
      <p:sp>
        <p:nvSpPr>
          <p:cNvPr id="59395" name="Rectangle 2">
            <a:extLst>
              <a:ext uri="{FF2B5EF4-FFF2-40B4-BE49-F238E27FC236}">
                <a16:creationId xmlns:a16="http://schemas.microsoft.com/office/drawing/2014/main" id="{7939D095-32C7-F549-A17C-43B89B02EFA6}"/>
              </a:ext>
            </a:extLst>
          </p:cNvPr>
          <p:cNvSpPr>
            <a:spLocks noChangeArrowheads="1" noTextEdit="1"/>
          </p:cNvSpPr>
          <p:nvPr>
            <p:ph type="sldImg"/>
          </p:nvPr>
        </p:nvSpPr>
        <p:spPr>
          <a:xfrm>
            <a:off x="1143000" y="684213"/>
            <a:ext cx="4573588" cy="3430587"/>
          </a:xfrm>
          <a:solidFill>
            <a:srgbClr val="FFFFFF"/>
          </a:solidFill>
          <a:ln/>
        </p:spPr>
      </p:sp>
      <p:sp>
        <p:nvSpPr>
          <p:cNvPr id="59396" name="Rectangle 3">
            <a:extLst>
              <a:ext uri="{FF2B5EF4-FFF2-40B4-BE49-F238E27FC236}">
                <a16:creationId xmlns:a16="http://schemas.microsoft.com/office/drawing/2014/main" id="{7EAEC4E7-CCE0-054C-8DD1-0021B2D4A5F9}"/>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87F2695-6F46-D547-BD81-877B50FBF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55013E-A5E7-F441-9173-AF9BDAB16F73}" type="slidenum">
              <a:rPr lang="en-US" altLang="en-US" sz="1200"/>
              <a:pPr/>
              <a:t>15</a:t>
            </a:fld>
            <a:endParaRPr lang="en-US" altLang="en-US" sz="1200"/>
          </a:p>
        </p:txBody>
      </p:sp>
      <p:sp>
        <p:nvSpPr>
          <p:cNvPr id="60419" name="Rectangle 2">
            <a:extLst>
              <a:ext uri="{FF2B5EF4-FFF2-40B4-BE49-F238E27FC236}">
                <a16:creationId xmlns:a16="http://schemas.microsoft.com/office/drawing/2014/main" id="{3DE25D42-0A6D-984A-8605-CF1397432E6E}"/>
              </a:ext>
            </a:extLst>
          </p:cNvPr>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60420" name="Rectangle 3">
            <a:extLst>
              <a:ext uri="{FF2B5EF4-FFF2-40B4-BE49-F238E27FC236}">
                <a16:creationId xmlns:a16="http://schemas.microsoft.com/office/drawing/2014/main" id="{C1C9053A-EE5C-FF4A-87F2-BDD8F57A0C7E}"/>
              </a:ext>
            </a:extLst>
          </p:cNvPr>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latin typeface="Times New Roman" panose="02020603050405020304" pitchFamily="18" charset="0"/>
              </a:rPr>
              <a:t>3</a:t>
            </a:r>
          </a:p>
        </p:txBody>
      </p:sp>
      <p:sp>
        <p:nvSpPr>
          <p:cNvPr id="60421" name="Rectangle 4">
            <a:extLst>
              <a:ext uri="{FF2B5EF4-FFF2-40B4-BE49-F238E27FC236}">
                <a16:creationId xmlns:a16="http://schemas.microsoft.com/office/drawing/2014/main" id="{EFEDB5EF-3E53-C049-91B4-C1EC7E777701}"/>
              </a:ext>
            </a:extLst>
          </p:cNvPr>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60422" name="Rectangle 5">
            <a:extLst>
              <a:ext uri="{FF2B5EF4-FFF2-40B4-BE49-F238E27FC236}">
                <a16:creationId xmlns:a16="http://schemas.microsoft.com/office/drawing/2014/main" id="{7E8AFEBD-D253-9342-B68F-30366ABDD207}"/>
              </a:ext>
            </a:extLst>
          </p:cNvPr>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60423" name="Rectangle 6">
            <a:extLst>
              <a:ext uri="{FF2B5EF4-FFF2-40B4-BE49-F238E27FC236}">
                <a16:creationId xmlns:a16="http://schemas.microsoft.com/office/drawing/2014/main" id="{97487B9A-E34A-D64C-9F3F-27B30D735C7C}"/>
              </a:ext>
            </a:extLst>
          </p:cNvPr>
          <p:cNvSpPr>
            <a:spLocks noChangeArrowheads="1"/>
          </p:cNvSpPr>
          <p:nvPr>
            <p:ph type="body" idx="1"/>
          </p:nvPr>
        </p:nvSpPr>
        <p:spPr>
          <a:xfrm>
            <a:off x="914400" y="4341813"/>
            <a:ext cx="5029200"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4450" rIns="92075" bIns="44450"/>
          <a:lstStyle/>
          <a:p>
            <a:pPr eaLnBrk="1" hangingPunct="1"/>
            <a:r>
              <a:rPr lang="en-US" altLang="en-US" sz="1400" b="1"/>
              <a:t>Purpose:</a:t>
            </a:r>
            <a:r>
              <a:rPr lang="en-US" altLang="en-US" sz="1400"/>
              <a:t>	Make sure people understand what is meant by a visual factory</a:t>
            </a:r>
          </a:p>
          <a:p>
            <a:pPr eaLnBrk="1" hangingPunct="1"/>
            <a:endParaRPr lang="en-US" altLang="en-US" sz="1400"/>
          </a:p>
          <a:p>
            <a:pPr eaLnBrk="1" hangingPunct="1"/>
            <a:r>
              <a:rPr lang="en-US" altLang="en-US" sz="1400" b="1"/>
              <a:t>Main Points:</a:t>
            </a:r>
          </a:p>
          <a:p>
            <a:pPr eaLnBrk="1" hangingPunct="1">
              <a:buFontTx/>
              <a:buChar char="•"/>
            </a:pPr>
            <a:r>
              <a:rPr lang="en-US" altLang="en-US" sz="1400"/>
              <a:t>Anyone can understand these things, not just someone who has worked in the area for twenty years.</a:t>
            </a:r>
          </a:p>
          <a:p>
            <a:pPr eaLnBrk="1" hangingPunct="1">
              <a:buFontTx/>
              <a:buChar char="•"/>
            </a:pPr>
            <a:r>
              <a:rPr lang="en-US" altLang="en-US" sz="1400"/>
              <a:t>Imagine if you could bring someone in off the street and see if they could understand what is produced, where things belong, what the process is, etc,  just by looking around</a:t>
            </a:r>
          </a:p>
          <a:p>
            <a:pPr eaLnBrk="1" hangingPunct="1">
              <a:buFontTx/>
              <a:buChar char="•"/>
            </a:pPr>
            <a:r>
              <a:rPr lang="en-US" altLang="en-US" sz="1400"/>
              <a:t> It is valuable to have an outside person your team to be able to look at things with a critical eye</a:t>
            </a:r>
          </a:p>
        </p:txBody>
      </p:sp>
      <p:sp>
        <p:nvSpPr>
          <p:cNvPr id="60424" name="Rectangle 7">
            <a:extLst>
              <a:ext uri="{FF2B5EF4-FFF2-40B4-BE49-F238E27FC236}">
                <a16:creationId xmlns:a16="http://schemas.microsoft.com/office/drawing/2014/main" id="{F20A1072-DB09-D146-9633-6D43E14084A7}"/>
              </a:ext>
            </a:extLst>
          </p:cNvPr>
          <p:cNvSpPr>
            <a:spLocks noChangeArrowheads="1" noTextEdit="1"/>
          </p:cNvSpPr>
          <p:nvPr>
            <p:ph type="sldImg"/>
          </p:nvPr>
        </p:nvSpPr>
        <p:spPr>
          <a:xfrm>
            <a:off x="1150938" y="690563"/>
            <a:ext cx="4556125" cy="3417887"/>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CE6255A-643A-6D48-9621-10CC328AE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A65E95-A209-E047-9846-9F4BC5739824}" type="slidenum">
              <a:rPr lang="en-US" altLang="en-US" sz="1200"/>
              <a:pPr/>
              <a:t>19</a:t>
            </a:fld>
            <a:endParaRPr lang="en-US" altLang="en-US" sz="1200"/>
          </a:p>
        </p:txBody>
      </p:sp>
      <p:sp>
        <p:nvSpPr>
          <p:cNvPr id="61443" name="Rectangle 2">
            <a:extLst>
              <a:ext uri="{FF2B5EF4-FFF2-40B4-BE49-F238E27FC236}">
                <a16:creationId xmlns:a16="http://schemas.microsoft.com/office/drawing/2014/main" id="{37F87478-4B3E-524F-B9AF-45DD5767F9BC}"/>
              </a:ext>
            </a:extLst>
          </p:cNvPr>
          <p:cNvSpPr>
            <a:spLocks noChangeArrowheads="1" noTextEdit="1"/>
          </p:cNvSpPr>
          <p:nvPr>
            <p:ph type="sldImg"/>
          </p:nvPr>
        </p:nvSpPr>
        <p:spPr>
          <a:xfrm>
            <a:off x="1189038" y="698500"/>
            <a:ext cx="4541837" cy="3406775"/>
          </a:xfrm>
          <a:solidFill>
            <a:srgbClr val="FFFFFF"/>
          </a:solidFill>
          <a:ln w="12700" cap="flat"/>
        </p:spPr>
      </p:sp>
      <p:sp>
        <p:nvSpPr>
          <p:cNvPr id="61444" name="Rectangle 3">
            <a:extLst>
              <a:ext uri="{FF2B5EF4-FFF2-40B4-BE49-F238E27FC236}">
                <a16:creationId xmlns:a16="http://schemas.microsoft.com/office/drawing/2014/main" id="{F9DEC646-04A4-184F-BB30-D81D9FA8EDA0}"/>
              </a:ext>
            </a:extLst>
          </p:cNvPr>
          <p:cNvSpPr>
            <a:spLocks noChangeArrowheads="1"/>
          </p:cNvSpPr>
          <p:nvPr>
            <p:ph type="body" idx="1"/>
          </p:nvPr>
        </p:nvSpPr>
        <p:spPr>
          <a:xfrm>
            <a:off x="882650" y="4338638"/>
            <a:ext cx="5076825"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sk-SK"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C9DAA77-70DC-4944-9F03-7BE16F668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07B9F2-8905-D840-BC78-0EE1FE31FAB8}" type="slidenum">
              <a:rPr lang="en-US" altLang="en-US" sz="1200"/>
              <a:pPr/>
              <a:t>20</a:t>
            </a:fld>
            <a:endParaRPr lang="en-US" altLang="en-US" sz="1200"/>
          </a:p>
        </p:txBody>
      </p:sp>
      <p:sp>
        <p:nvSpPr>
          <p:cNvPr id="62467" name="Rectangle 2">
            <a:extLst>
              <a:ext uri="{FF2B5EF4-FFF2-40B4-BE49-F238E27FC236}">
                <a16:creationId xmlns:a16="http://schemas.microsoft.com/office/drawing/2014/main" id="{74A4AC4B-E5FD-7D4B-9B79-66534B93C1C4}"/>
              </a:ext>
            </a:extLst>
          </p:cNvPr>
          <p:cNvSpPr>
            <a:spLocks noChangeArrowheads="1" noTextEdit="1"/>
          </p:cNvSpPr>
          <p:nvPr>
            <p:ph type="sldImg"/>
          </p:nvPr>
        </p:nvSpPr>
        <p:spPr>
          <a:xfrm>
            <a:off x="1185863" y="701675"/>
            <a:ext cx="4503737" cy="3378200"/>
          </a:xfrm>
          <a:solidFill>
            <a:srgbClr val="FFFFFF"/>
          </a:solidFill>
          <a:ln/>
        </p:spPr>
      </p:sp>
      <p:sp>
        <p:nvSpPr>
          <p:cNvPr id="62468" name="Rectangle 3">
            <a:extLst>
              <a:ext uri="{FF2B5EF4-FFF2-40B4-BE49-F238E27FC236}">
                <a16:creationId xmlns:a16="http://schemas.microsoft.com/office/drawing/2014/main" id="{AA2D7090-EBD0-544E-B58F-77DCFAAE4FE8}"/>
              </a:ext>
            </a:extLst>
          </p:cNvPr>
          <p:cNvSpPr>
            <a:spLocks noChangeArrowheads="1"/>
          </p:cNvSpPr>
          <p:nvPr>
            <p:ph type="body" idx="1"/>
          </p:nvPr>
        </p:nvSpPr>
        <p:spPr>
          <a:xfrm>
            <a:off x="923925" y="4362450"/>
            <a:ext cx="5016500" cy="4081463"/>
          </a:xfrm>
          <a:solidFill>
            <a:srgbClr val="FFFFFF"/>
          </a:solidFill>
          <a:ln>
            <a:solidFill>
              <a:srgbClr val="000000"/>
            </a:solidFill>
          </a:ln>
        </p:spPr>
        <p:txBody>
          <a:bodyPr/>
          <a:lstStyle/>
          <a:p>
            <a:pPr eaLnBrk="1" hangingPunct="1"/>
            <a:r>
              <a:rPr lang="en-GB" altLang="en-US"/>
              <a:t>standardized work chart ties together the Takt time,working sequence and standard in process stock</a:t>
            </a:r>
          </a:p>
          <a:p>
            <a:pPr eaLnBrk="1" hangingPunct="1"/>
            <a:r>
              <a:rPr lang="en-GB" altLang="en-US"/>
              <a:t>Standardised work chart provides an”index” for the element sheets.</a:t>
            </a:r>
          </a:p>
          <a:p>
            <a:pPr eaLnBrk="1" hangingPunct="1"/>
            <a:r>
              <a:rPr lang="en-GB" altLang="en-US"/>
              <a:t>Yamazumi board provides a visual representation of the way elements can be combined to make a process.</a:t>
            </a:r>
          </a:p>
          <a:p>
            <a:pPr eaLnBrk="1" hangingPunct="1"/>
            <a:r>
              <a:rPr lang="en-GB" altLang="en-US"/>
              <a:t>Allows elements to be moved to rebalance to Takt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BD74B7A-FC47-5D4C-9DF8-8AF3966E3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91EC56-62BF-044A-A149-8C6C3AEB32B1}" type="slidenum">
              <a:rPr lang="en-US" altLang="en-US" sz="1200"/>
              <a:pPr/>
              <a:t>21</a:t>
            </a:fld>
            <a:endParaRPr lang="en-US" altLang="en-US" sz="1200"/>
          </a:p>
        </p:txBody>
      </p:sp>
      <p:sp>
        <p:nvSpPr>
          <p:cNvPr id="63491" name="Rectangle 2">
            <a:extLst>
              <a:ext uri="{FF2B5EF4-FFF2-40B4-BE49-F238E27FC236}">
                <a16:creationId xmlns:a16="http://schemas.microsoft.com/office/drawing/2014/main" id="{781D8AD8-747C-5E47-9E9F-B4619E53C8A2}"/>
              </a:ext>
            </a:extLst>
          </p:cNvPr>
          <p:cNvSpPr>
            <a:spLocks noChangeArrowheads="1" noTextEdit="1"/>
          </p:cNvSpPr>
          <p:nvPr>
            <p:ph type="sldImg"/>
          </p:nvPr>
        </p:nvSpPr>
        <p:spPr>
          <a:xfrm>
            <a:off x="1143000" y="684213"/>
            <a:ext cx="4573588" cy="3430587"/>
          </a:xfrm>
          <a:solidFill>
            <a:srgbClr val="FFFFFF"/>
          </a:solidFill>
          <a:ln/>
        </p:spPr>
      </p:sp>
      <p:sp>
        <p:nvSpPr>
          <p:cNvPr id="63492" name="Rectangle 3">
            <a:extLst>
              <a:ext uri="{FF2B5EF4-FFF2-40B4-BE49-F238E27FC236}">
                <a16:creationId xmlns:a16="http://schemas.microsoft.com/office/drawing/2014/main" id="{CD31CD18-0C3D-7340-9AC2-3DE1A4AF6808}"/>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4308F1-8713-7E40-B4D5-222E0FDB1C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379DE1-368E-2747-B705-6779C3B54D37}" type="slidenum">
              <a:rPr lang="en-US" altLang="en-US" sz="1200"/>
              <a:pPr/>
              <a:t>22</a:t>
            </a:fld>
            <a:endParaRPr lang="en-US" altLang="en-US" sz="1200"/>
          </a:p>
        </p:txBody>
      </p:sp>
      <p:sp>
        <p:nvSpPr>
          <p:cNvPr id="64515" name="Rectangle 2">
            <a:extLst>
              <a:ext uri="{FF2B5EF4-FFF2-40B4-BE49-F238E27FC236}">
                <a16:creationId xmlns:a16="http://schemas.microsoft.com/office/drawing/2014/main" id="{32BF81FC-3BCC-E14E-81C4-81CDD3AEF3F6}"/>
              </a:ext>
            </a:extLst>
          </p:cNvPr>
          <p:cNvSpPr>
            <a:spLocks noChangeArrowheads="1" noTextEdit="1"/>
          </p:cNvSpPr>
          <p:nvPr>
            <p:ph type="sldImg"/>
          </p:nvPr>
        </p:nvSpPr>
        <p:spPr>
          <a:xfrm>
            <a:off x="1143000" y="684213"/>
            <a:ext cx="4573588" cy="3430587"/>
          </a:xfrm>
          <a:solidFill>
            <a:srgbClr val="FFFFFF"/>
          </a:solidFill>
          <a:ln/>
        </p:spPr>
      </p:sp>
      <p:sp>
        <p:nvSpPr>
          <p:cNvPr id="64516" name="Rectangle 3">
            <a:extLst>
              <a:ext uri="{FF2B5EF4-FFF2-40B4-BE49-F238E27FC236}">
                <a16:creationId xmlns:a16="http://schemas.microsoft.com/office/drawing/2014/main" id="{D027D1F3-2FE6-F541-A771-0583834F5DB5}"/>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DEC2927-5187-0544-9750-9CE495443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5AAFA7-5C38-7D44-B1BA-76D9F5ECFECA}" type="slidenum">
              <a:rPr lang="en-US" altLang="en-US" sz="1200"/>
              <a:pPr/>
              <a:t>23</a:t>
            </a:fld>
            <a:endParaRPr lang="en-US" altLang="en-US" sz="1200"/>
          </a:p>
        </p:txBody>
      </p:sp>
      <p:sp>
        <p:nvSpPr>
          <p:cNvPr id="65539" name="Rectangle 2">
            <a:extLst>
              <a:ext uri="{FF2B5EF4-FFF2-40B4-BE49-F238E27FC236}">
                <a16:creationId xmlns:a16="http://schemas.microsoft.com/office/drawing/2014/main" id="{064F3D5A-F95A-964E-8A8F-AA6BC02F3A7F}"/>
              </a:ext>
            </a:extLst>
          </p:cNvPr>
          <p:cNvSpPr>
            <a:spLocks noChangeArrowheads="1" noTextEdit="1"/>
          </p:cNvSpPr>
          <p:nvPr>
            <p:ph type="sldImg"/>
          </p:nvPr>
        </p:nvSpPr>
        <p:spPr>
          <a:xfrm>
            <a:off x="1143000" y="684213"/>
            <a:ext cx="4573588" cy="3430587"/>
          </a:xfrm>
          <a:solidFill>
            <a:srgbClr val="FFFFFF"/>
          </a:solidFill>
          <a:ln/>
        </p:spPr>
      </p:sp>
      <p:sp>
        <p:nvSpPr>
          <p:cNvPr id="65540" name="Rectangle 3">
            <a:extLst>
              <a:ext uri="{FF2B5EF4-FFF2-40B4-BE49-F238E27FC236}">
                <a16:creationId xmlns:a16="http://schemas.microsoft.com/office/drawing/2014/main" id="{EE92FA00-F184-FD45-9196-693C57290552}"/>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555121E-75E8-9749-A1A8-B76DEDDA8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1B813F-EC69-F547-87E4-7E5529605EDB}" type="slidenum">
              <a:rPr lang="en-US" altLang="en-US" sz="1200"/>
              <a:pPr/>
              <a:t>24</a:t>
            </a:fld>
            <a:endParaRPr lang="en-US" altLang="en-US" sz="1200"/>
          </a:p>
        </p:txBody>
      </p:sp>
      <p:sp>
        <p:nvSpPr>
          <p:cNvPr id="66563" name="Rectangle 2">
            <a:extLst>
              <a:ext uri="{FF2B5EF4-FFF2-40B4-BE49-F238E27FC236}">
                <a16:creationId xmlns:a16="http://schemas.microsoft.com/office/drawing/2014/main" id="{180EDA95-D195-E949-8124-7B8892334B7D}"/>
              </a:ext>
            </a:extLst>
          </p:cNvPr>
          <p:cNvSpPr>
            <a:spLocks noChangeArrowheads="1" noTextEdit="1"/>
          </p:cNvSpPr>
          <p:nvPr>
            <p:ph type="sldImg"/>
          </p:nvPr>
        </p:nvSpPr>
        <p:spPr>
          <a:xfrm>
            <a:off x="1143000" y="684213"/>
            <a:ext cx="4573588" cy="3430587"/>
          </a:xfrm>
          <a:solidFill>
            <a:srgbClr val="FFFFFF"/>
          </a:solidFill>
          <a:ln/>
        </p:spPr>
      </p:sp>
      <p:sp>
        <p:nvSpPr>
          <p:cNvPr id="66564" name="Rectangle 3">
            <a:extLst>
              <a:ext uri="{FF2B5EF4-FFF2-40B4-BE49-F238E27FC236}">
                <a16:creationId xmlns:a16="http://schemas.microsoft.com/office/drawing/2014/main" id="{951A5DDC-A31A-2E4B-B01D-AEB0E4C0A0E0}"/>
              </a:ext>
            </a:extLst>
          </p:cNvPr>
          <p:cNvSpPr>
            <a:spLocks noChangeArrowheads="1"/>
          </p:cNvSpPr>
          <p:nvPr>
            <p:ph type="body" idx="1"/>
          </p:nvPr>
        </p:nvSpPr>
        <p:spPr>
          <a:xfrm>
            <a:off x="685800" y="4343400"/>
            <a:ext cx="5486400" cy="4116388"/>
          </a:xfrm>
          <a:solidFill>
            <a:srgbClr val="FFFFFF"/>
          </a:solidFill>
          <a:ln>
            <a:solidFill>
              <a:srgbClr val="000000"/>
            </a:solidFill>
          </a:ln>
        </p:spPr>
        <p:txBody>
          <a:bodyPr lIns="90041" tIns="45020" rIns="90041" bIns="45020"/>
          <a:lstStyle/>
          <a:p>
            <a:pPr eaLnBrk="1" hangingPunct="1"/>
            <a:endParaRPr lang="sk-S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FC4A36E-5D64-6546-89EC-0AD2F827A5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075C22-CD33-1948-97BE-F1A31E207E8B}" type="slidenum">
              <a:rPr lang="en-US" altLang="en-US" sz="1200"/>
              <a:pPr/>
              <a:t>2</a:t>
            </a:fld>
            <a:endParaRPr lang="en-US" altLang="en-US" sz="1200"/>
          </a:p>
        </p:txBody>
      </p:sp>
      <p:sp>
        <p:nvSpPr>
          <p:cNvPr id="49155" name="Rectangle 2">
            <a:extLst>
              <a:ext uri="{FF2B5EF4-FFF2-40B4-BE49-F238E27FC236}">
                <a16:creationId xmlns:a16="http://schemas.microsoft.com/office/drawing/2014/main" id="{965FC7DE-3578-3E41-9B43-520E84F26316}"/>
              </a:ext>
            </a:extLst>
          </p:cNvPr>
          <p:cNvSpPr>
            <a:spLocks noChangeArrowheads="1" noTextEdit="1"/>
          </p:cNvSpPr>
          <p:nvPr>
            <p:ph type="sldImg"/>
          </p:nvPr>
        </p:nvSpPr>
        <p:spPr>
          <a:xfrm>
            <a:off x="1143000" y="684213"/>
            <a:ext cx="4573588" cy="3430587"/>
          </a:xfrm>
          <a:solidFill>
            <a:srgbClr val="FFFFFF"/>
          </a:solidFill>
          <a:ln/>
        </p:spPr>
      </p:sp>
      <p:sp>
        <p:nvSpPr>
          <p:cNvPr id="49156" name="Rectangle 3">
            <a:extLst>
              <a:ext uri="{FF2B5EF4-FFF2-40B4-BE49-F238E27FC236}">
                <a16:creationId xmlns:a16="http://schemas.microsoft.com/office/drawing/2014/main" id="{3F662AAE-C02E-504F-838E-383EF0E11C09}"/>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83629AD-5FAE-2641-8EB7-1B127E42D3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82F003-C9E8-E541-B0C9-EB7CDF1EF1EC}" type="slidenum">
              <a:rPr lang="en-US" altLang="en-US" sz="1200"/>
              <a:pPr/>
              <a:t>25</a:t>
            </a:fld>
            <a:endParaRPr lang="en-US" altLang="en-US" sz="1200"/>
          </a:p>
        </p:txBody>
      </p:sp>
      <p:sp>
        <p:nvSpPr>
          <p:cNvPr id="67587" name="Rectangle 2">
            <a:extLst>
              <a:ext uri="{FF2B5EF4-FFF2-40B4-BE49-F238E27FC236}">
                <a16:creationId xmlns:a16="http://schemas.microsoft.com/office/drawing/2014/main" id="{90B0B49C-792B-874E-B645-71B569FECB37}"/>
              </a:ext>
            </a:extLst>
          </p:cNvPr>
          <p:cNvSpPr>
            <a:spLocks noChangeArrowheads="1" noTextEdit="1"/>
          </p:cNvSpPr>
          <p:nvPr>
            <p:ph type="sldImg"/>
          </p:nvPr>
        </p:nvSpPr>
        <p:spPr>
          <a:xfrm>
            <a:off x="1143000" y="684213"/>
            <a:ext cx="4573588" cy="3430587"/>
          </a:xfrm>
          <a:solidFill>
            <a:srgbClr val="FFFFFF"/>
          </a:solidFill>
          <a:ln/>
        </p:spPr>
      </p:sp>
      <p:sp>
        <p:nvSpPr>
          <p:cNvPr id="67588" name="Rectangle 3">
            <a:extLst>
              <a:ext uri="{FF2B5EF4-FFF2-40B4-BE49-F238E27FC236}">
                <a16:creationId xmlns:a16="http://schemas.microsoft.com/office/drawing/2014/main" id="{5B65D87E-1291-D34A-8377-20B296BC6215}"/>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706E1DB-B61B-BC4F-A677-3B1B29B7B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491132-E12A-B54A-88B7-7AF78D7F1C54}" type="slidenum">
              <a:rPr lang="en-US" altLang="en-US" sz="1200"/>
              <a:pPr/>
              <a:t>26</a:t>
            </a:fld>
            <a:endParaRPr lang="en-US" altLang="en-US" sz="1200"/>
          </a:p>
        </p:txBody>
      </p:sp>
      <p:sp>
        <p:nvSpPr>
          <p:cNvPr id="68611" name="Rectangle 2">
            <a:extLst>
              <a:ext uri="{FF2B5EF4-FFF2-40B4-BE49-F238E27FC236}">
                <a16:creationId xmlns:a16="http://schemas.microsoft.com/office/drawing/2014/main" id="{6EFAD042-C7A1-2844-AAD6-332A60519F3C}"/>
              </a:ext>
            </a:extLst>
          </p:cNvPr>
          <p:cNvSpPr>
            <a:spLocks noChangeArrowheads="1" noTextEdit="1"/>
          </p:cNvSpPr>
          <p:nvPr>
            <p:ph type="sldImg"/>
          </p:nvPr>
        </p:nvSpPr>
        <p:spPr>
          <a:xfrm>
            <a:off x="1143000" y="684213"/>
            <a:ext cx="4573588" cy="3430587"/>
          </a:xfrm>
          <a:solidFill>
            <a:srgbClr val="FFFFFF"/>
          </a:solidFill>
          <a:ln/>
        </p:spPr>
      </p:sp>
      <p:sp>
        <p:nvSpPr>
          <p:cNvPr id="68612" name="Rectangle 3">
            <a:extLst>
              <a:ext uri="{FF2B5EF4-FFF2-40B4-BE49-F238E27FC236}">
                <a16:creationId xmlns:a16="http://schemas.microsoft.com/office/drawing/2014/main" id="{D9201441-574A-7943-9908-80AB2555BAE3}"/>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0E4B0C7-FCB4-C440-9B2A-29F2556B5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F61F54-70E6-4442-89D5-8FD58FCF6FF5}" type="slidenum">
              <a:rPr lang="en-US" altLang="en-US" sz="1200"/>
              <a:pPr/>
              <a:t>27</a:t>
            </a:fld>
            <a:endParaRPr lang="en-US" altLang="en-US" sz="1200"/>
          </a:p>
        </p:txBody>
      </p:sp>
      <p:sp>
        <p:nvSpPr>
          <p:cNvPr id="69635" name="Rectangle 2">
            <a:extLst>
              <a:ext uri="{FF2B5EF4-FFF2-40B4-BE49-F238E27FC236}">
                <a16:creationId xmlns:a16="http://schemas.microsoft.com/office/drawing/2014/main" id="{E081C6E7-E184-8D45-87D5-750AA36238AD}"/>
              </a:ext>
            </a:extLst>
          </p:cNvPr>
          <p:cNvSpPr>
            <a:spLocks noChangeArrowheads="1" noTextEdit="1"/>
          </p:cNvSpPr>
          <p:nvPr>
            <p:ph type="sldImg"/>
          </p:nvPr>
        </p:nvSpPr>
        <p:spPr>
          <a:xfrm>
            <a:off x="1146175" y="684213"/>
            <a:ext cx="4573588" cy="3430587"/>
          </a:xfrm>
          <a:solidFill>
            <a:srgbClr val="FFFFFF"/>
          </a:solidFill>
          <a:ln/>
        </p:spPr>
      </p:sp>
      <p:sp>
        <p:nvSpPr>
          <p:cNvPr id="69636" name="Rectangle 3">
            <a:extLst>
              <a:ext uri="{FF2B5EF4-FFF2-40B4-BE49-F238E27FC236}">
                <a16:creationId xmlns:a16="http://schemas.microsoft.com/office/drawing/2014/main" id="{8B6F04DA-6D11-3249-B0ED-E65F1FEFB9BB}"/>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lIns="90034" tIns="45016" rIns="90034" bIns="45016"/>
          <a:lstStyle/>
          <a:p>
            <a:pPr eaLnBrk="1" hangingPunct="1"/>
            <a:r>
              <a:rPr lang="en-US" altLang="en-US"/>
              <a:t>5/13/95 Conversation with Charles Luttrell, Assembly A/M</a:t>
            </a:r>
          </a:p>
          <a:p>
            <a:pPr eaLnBrk="1" hangingPunct="1"/>
            <a:r>
              <a:rPr lang="en-US" altLang="en-US"/>
              <a:t>Charles is A/M for Assembly </a:t>
            </a:r>
            <a:r>
              <a:rPr lang="en-US" altLang="en-US" b="1">
                <a:solidFill>
                  <a:srgbClr val="CC0000"/>
                </a:solidFill>
              </a:rPr>
              <a:t>Trim Area</a:t>
            </a:r>
            <a:r>
              <a:rPr lang="en-US" altLang="en-US"/>
              <a:t>. He has 6 GLs reporting to him.</a:t>
            </a:r>
          </a:p>
          <a:p>
            <a:pPr eaLnBrk="1" hangingPunct="1"/>
            <a:r>
              <a:rPr lang="en-US" altLang="en-US"/>
              <a:t>His largest and smallest groups are shown above.</a:t>
            </a:r>
          </a:p>
          <a:p>
            <a:pPr eaLnBrk="1" hangingPunct="1"/>
            <a:r>
              <a:rPr lang="en-US" altLang="en-US"/>
              <a:t>He said Assembly is shooting for 1 TL for every 4.5 TMs. This goal is based on years of experience as to what is a manageable team size.</a:t>
            </a:r>
          </a:p>
          <a:p>
            <a:pPr eaLnBrk="1" hangingPunct="1"/>
            <a:r>
              <a:rPr lang="en-US" altLang="en-US"/>
              <a:t>Their target for TLs is that they should be on-line 50% of the time. Not up to 50%, but actually on-line 50% of their time.</a:t>
            </a:r>
          </a:p>
          <a:p>
            <a:pPr eaLnBrk="1" hangingPunct="1"/>
            <a:endParaRPr lang="en-US" altLang="en-US"/>
          </a:p>
          <a:p>
            <a:pPr eaLnBrk="1" hangingPunct="1"/>
            <a:r>
              <a:rPr lang="en-US" altLang="en-US" b="1">
                <a:solidFill>
                  <a:srgbClr val="CC0000"/>
                </a:solidFill>
              </a:rPr>
              <a:t>Chassis Area</a:t>
            </a:r>
            <a:r>
              <a:rPr lang="en-US" altLang="en-US"/>
              <a:t> has 1 A/M with 5 groups.</a:t>
            </a:r>
          </a:p>
          <a:p>
            <a:pPr eaLnBrk="1" hangingPunct="1"/>
            <a:r>
              <a:rPr lang="en-US" altLang="en-US" b="1">
                <a:solidFill>
                  <a:srgbClr val="CC0000"/>
                </a:solidFill>
              </a:rPr>
              <a:t>Final Area</a:t>
            </a:r>
            <a:r>
              <a:rPr lang="en-US" altLang="en-US"/>
              <a:t> A/M has 6 groups.</a:t>
            </a:r>
          </a:p>
          <a:p>
            <a:pPr eaLnBrk="1" hangingPunct="1"/>
            <a:endParaRPr lang="en-US" altLang="en-US"/>
          </a:p>
          <a:p>
            <a:pPr eaLnBrk="1" hangingPunct="1"/>
            <a:r>
              <a:rPr lang="en-US" altLang="en-US"/>
              <a:t>In addition, each A/M has a functional responsibility for the department; I.e. cost, productivity, quality, etc. They sit on ad hoc committees and perform other activities for the whole shop regarding their functional area.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A54DCE3-B064-8A43-8F65-1D2632622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A5504F-A651-174B-9D31-E8F196FE344C}" type="slidenum">
              <a:rPr lang="en-US" altLang="en-US" sz="1200"/>
              <a:pPr/>
              <a:t>28</a:t>
            </a:fld>
            <a:endParaRPr lang="en-US" altLang="en-US" sz="1200"/>
          </a:p>
        </p:txBody>
      </p:sp>
      <p:sp>
        <p:nvSpPr>
          <p:cNvPr id="70659" name="Rectangle 2">
            <a:extLst>
              <a:ext uri="{FF2B5EF4-FFF2-40B4-BE49-F238E27FC236}">
                <a16:creationId xmlns:a16="http://schemas.microsoft.com/office/drawing/2014/main" id="{9F6CD026-5B7E-8447-AA8B-5D200EBBAA17}"/>
              </a:ext>
            </a:extLst>
          </p:cNvPr>
          <p:cNvSpPr>
            <a:spLocks noChangeArrowheads="1"/>
          </p:cNvSpPr>
          <p:nvPr>
            <p:ph type="body" idx="1"/>
          </p:nvPr>
        </p:nvSpPr>
        <p:spPr>
          <a:xfrm>
            <a:off x="685800" y="4494213"/>
            <a:ext cx="59436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61" tIns="45812" rIns="93261" bIns="45812"/>
          <a:lstStyle/>
          <a:p>
            <a:pPr marL="228600" indent="-228600" eaLnBrk="1" hangingPunct="1">
              <a:tabLst>
                <a:tab pos="228600" algn="l"/>
                <a:tab pos="1143000" algn="l"/>
              </a:tabLst>
            </a:pPr>
            <a:r>
              <a:rPr lang="en-US" altLang="en-US" sz="1800"/>
              <a:t>Adult students learn faster by </a:t>
            </a:r>
            <a:r>
              <a:rPr lang="en-US" altLang="en-US" sz="1800" u="sng"/>
              <a:t>seeing and hearing</a:t>
            </a:r>
            <a:r>
              <a:rPr lang="en-US" altLang="en-US" sz="1800"/>
              <a:t> </a:t>
            </a:r>
            <a:br>
              <a:rPr lang="en-US" altLang="en-US" sz="1800"/>
            </a:br>
            <a:r>
              <a:rPr lang="en-US" altLang="en-US" sz="1800"/>
              <a:t>than by hearing alone.</a:t>
            </a:r>
          </a:p>
          <a:p>
            <a:pPr marL="228600" indent="-228600" eaLnBrk="1" hangingPunct="1">
              <a:tabLst>
                <a:tab pos="228600" algn="l"/>
                <a:tab pos="1143000" algn="l"/>
              </a:tabLst>
            </a:pPr>
            <a:r>
              <a:rPr lang="en-US" altLang="en-US" sz="1800"/>
              <a:t>Adult students learn even faster when </a:t>
            </a:r>
            <a:r>
              <a:rPr lang="en-US" altLang="en-US" sz="1800" u="sng"/>
              <a:t>doing is added</a:t>
            </a:r>
            <a:r>
              <a:rPr lang="en-US" altLang="en-US" sz="1800"/>
              <a:t> to seeing and hearing</a:t>
            </a:r>
          </a:p>
          <a:p>
            <a:pPr marL="228600" indent="-228600" eaLnBrk="1" hangingPunct="1">
              <a:tabLst>
                <a:tab pos="228600" algn="l"/>
                <a:tab pos="1143000" algn="l"/>
              </a:tabLst>
            </a:pPr>
            <a:r>
              <a:rPr lang="en-US" altLang="en-US" sz="1800"/>
              <a:t>Adult students tend to remember more of the </a:t>
            </a:r>
            <a:r>
              <a:rPr lang="en-US" altLang="en-US" sz="1800" u="sng"/>
              <a:t>tasks they do</a:t>
            </a:r>
            <a:r>
              <a:rPr lang="en-US" altLang="en-US" sz="1800"/>
              <a:t> than of the things they are told.</a:t>
            </a:r>
          </a:p>
          <a:p>
            <a:pPr marL="228600" indent="-228600" eaLnBrk="1" hangingPunct="1">
              <a:tabLst>
                <a:tab pos="228600" algn="l"/>
                <a:tab pos="1143000" algn="l"/>
              </a:tabLst>
            </a:pPr>
            <a:endParaRPr lang="en-US" altLang="en-US" sz="1800"/>
          </a:p>
          <a:p>
            <a:pPr marL="228600" indent="-228600" eaLnBrk="1" hangingPunct="1">
              <a:tabLst>
                <a:tab pos="228600" algn="l"/>
                <a:tab pos="1143000" algn="l"/>
              </a:tabLst>
            </a:pPr>
            <a:r>
              <a:rPr lang="en-US" altLang="en-US" sz="1800"/>
              <a:t>An effective teaching technique for adult learners will:</a:t>
            </a:r>
          </a:p>
          <a:p>
            <a:pPr lvl="1" eaLnBrk="1" hangingPunct="1">
              <a:tabLst>
                <a:tab pos="228600" algn="l"/>
                <a:tab pos="1143000" algn="l"/>
              </a:tabLst>
            </a:pPr>
            <a:r>
              <a:rPr lang="en-US" altLang="en-US" sz="1800"/>
              <a:t>	Stimulate thought</a:t>
            </a:r>
          </a:p>
          <a:p>
            <a:pPr lvl="1" eaLnBrk="1" hangingPunct="1">
              <a:tabLst>
                <a:tab pos="228600" algn="l"/>
                <a:tab pos="1143000" algn="l"/>
              </a:tabLst>
            </a:pPr>
            <a:r>
              <a:rPr lang="en-US" altLang="en-US" sz="1800"/>
              <a:t>	Lead to discussion</a:t>
            </a:r>
          </a:p>
          <a:p>
            <a:pPr lvl="1" eaLnBrk="1" hangingPunct="1">
              <a:tabLst>
                <a:tab pos="228600" algn="l"/>
                <a:tab pos="1143000" algn="l"/>
              </a:tabLst>
            </a:pPr>
            <a:r>
              <a:rPr lang="en-US" altLang="en-US" sz="1800"/>
              <a:t>	Show how to….</a:t>
            </a:r>
          </a:p>
          <a:p>
            <a:pPr lvl="1" eaLnBrk="1" hangingPunct="1">
              <a:tabLst>
                <a:tab pos="228600" algn="l"/>
                <a:tab pos="1143000" algn="l"/>
              </a:tabLst>
            </a:pPr>
            <a:r>
              <a:rPr lang="en-US" altLang="en-US" sz="1800"/>
              <a:t>	Arouse continuing interest in the learners</a:t>
            </a:r>
          </a:p>
        </p:txBody>
      </p:sp>
      <p:sp>
        <p:nvSpPr>
          <p:cNvPr id="70660" name="Rectangle 3">
            <a:extLst>
              <a:ext uri="{FF2B5EF4-FFF2-40B4-BE49-F238E27FC236}">
                <a16:creationId xmlns:a16="http://schemas.microsoft.com/office/drawing/2014/main" id="{B28A93EB-4804-E64D-AC08-2277EA5EBDCF}"/>
              </a:ext>
            </a:extLst>
          </p:cNvPr>
          <p:cNvSpPr>
            <a:spLocks noChangeArrowheads="1" noTextEdit="1"/>
          </p:cNvSpPr>
          <p:nvPr>
            <p:ph type="sldImg"/>
          </p:nvPr>
        </p:nvSpPr>
        <p:spPr>
          <a:xfrm>
            <a:off x="1146175" y="684213"/>
            <a:ext cx="4573588" cy="3430587"/>
          </a:xfrm>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D763405-98D6-604E-9F47-B63E969DEF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D6C953-DCF5-BC45-A413-8750491913FD}" type="slidenum">
              <a:rPr lang="en-US" altLang="en-US" sz="1200"/>
              <a:pPr/>
              <a:t>29</a:t>
            </a:fld>
            <a:endParaRPr lang="en-US" altLang="en-US" sz="1200"/>
          </a:p>
        </p:txBody>
      </p:sp>
      <p:sp>
        <p:nvSpPr>
          <p:cNvPr id="71683" name="Rectangle 2">
            <a:extLst>
              <a:ext uri="{FF2B5EF4-FFF2-40B4-BE49-F238E27FC236}">
                <a16:creationId xmlns:a16="http://schemas.microsoft.com/office/drawing/2014/main" id="{EC5A3026-982D-ED48-A1ED-2A505408C3C2}"/>
              </a:ext>
            </a:extLst>
          </p:cNvPr>
          <p:cNvSpPr>
            <a:spLocks noChangeArrowheads="1"/>
          </p:cNvSpPr>
          <p:nvPr>
            <p:ph type="body" idx="1"/>
          </p:nvPr>
        </p:nvSpPr>
        <p:spPr>
          <a:xfrm>
            <a:off x="914400" y="4471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61" tIns="45812" rIns="93261" bIns="45812"/>
          <a:lstStyle/>
          <a:p>
            <a:pPr eaLnBrk="1" hangingPunct="1"/>
            <a:endParaRPr lang="sk-SK" altLang="en-US"/>
          </a:p>
        </p:txBody>
      </p:sp>
      <p:sp>
        <p:nvSpPr>
          <p:cNvPr id="71684" name="Rectangle 3">
            <a:extLst>
              <a:ext uri="{FF2B5EF4-FFF2-40B4-BE49-F238E27FC236}">
                <a16:creationId xmlns:a16="http://schemas.microsoft.com/office/drawing/2014/main" id="{6CF0F52C-5675-AC46-9343-37FA40A1C8E3}"/>
              </a:ext>
            </a:extLst>
          </p:cNvPr>
          <p:cNvSpPr>
            <a:spLocks noChangeArrowheads="1" noTextEdit="1"/>
          </p:cNvSpPr>
          <p:nvPr>
            <p:ph type="sldImg"/>
          </p:nvPr>
        </p:nvSpPr>
        <p:spPr>
          <a:xfrm>
            <a:off x="1146175" y="684213"/>
            <a:ext cx="4573588" cy="3430587"/>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3DE2D27-47A1-864C-8845-E8102CD36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90D669-D0EA-6142-BE5B-76A4C3DDD99F}" type="slidenum">
              <a:rPr lang="en-US" altLang="en-US" sz="1200"/>
              <a:pPr/>
              <a:t>31</a:t>
            </a:fld>
            <a:endParaRPr lang="en-US" altLang="en-US" sz="1200"/>
          </a:p>
        </p:txBody>
      </p:sp>
      <p:sp>
        <p:nvSpPr>
          <p:cNvPr id="72707" name="Rectangle 2">
            <a:extLst>
              <a:ext uri="{FF2B5EF4-FFF2-40B4-BE49-F238E27FC236}">
                <a16:creationId xmlns:a16="http://schemas.microsoft.com/office/drawing/2014/main" id="{90982713-1764-CA43-8736-4E90D52977DA}"/>
              </a:ext>
            </a:extLst>
          </p:cNvPr>
          <p:cNvSpPr>
            <a:spLocks noChangeArrowheads="1" noTextEdit="1"/>
          </p:cNvSpPr>
          <p:nvPr>
            <p:ph type="sldImg"/>
          </p:nvPr>
        </p:nvSpPr>
        <p:spPr>
          <a:xfrm>
            <a:off x="1143000" y="684213"/>
            <a:ext cx="4573588" cy="3430587"/>
          </a:xfrm>
          <a:solidFill>
            <a:srgbClr val="FFFFFF"/>
          </a:solidFill>
          <a:ln/>
        </p:spPr>
      </p:sp>
      <p:sp>
        <p:nvSpPr>
          <p:cNvPr id="72708" name="Rectangle 3">
            <a:extLst>
              <a:ext uri="{FF2B5EF4-FFF2-40B4-BE49-F238E27FC236}">
                <a16:creationId xmlns:a16="http://schemas.microsoft.com/office/drawing/2014/main" id="{D2E19EF8-26D2-D44B-8CAC-0D378074DC17}"/>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5B933E5-7AD2-024D-BB12-033E3F7CF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FD7BC9-C6BE-D74F-97A0-1D5FF8834057}" type="slidenum">
              <a:rPr lang="en-US" altLang="en-US" sz="1200"/>
              <a:pPr/>
              <a:t>32</a:t>
            </a:fld>
            <a:endParaRPr lang="en-US" altLang="en-US" sz="1200"/>
          </a:p>
        </p:txBody>
      </p:sp>
      <p:sp>
        <p:nvSpPr>
          <p:cNvPr id="73731" name="Rectangle 2">
            <a:extLst>
              <a:ext uri="{FF2B5EF4-FFF2-40B4-BE49-F238E27FC236}">
                <a16:creationId xmlns:a16="http://schemas.microsoft.com/office/drawing/2014/main" id="{4D46BF16-15A3-6A48-8FF0-D9BA339EE847}"/>
              </a:ext>
            </a:extLst>
          </p:cNvPr>
          <p:cNvSpPr>
            <a:spLocks noChangeArrowheads="1" noTextEdit="1"/>
          </p:cNvSpPr>
          <p:nvPr>
            <p:ph type="sldImg"/>
          </p:nvPr>
        </p:nvSpPr>
        <p:spPr>
          <a:xfrm>
            <a:off x="1146175" y="685800"/>
            <a:ext cx="4573588" cy="3430588"/>
          </a:xfrm>
          <a:solidFill>
            <a:srgbClr val="FFFFFF"/>
          </a:solidFill>
          <a:ln/>
        </p:spPr>
      </p:sp>
      <p:sp>
        <p:nvSpPr>
          <p:cNvPr id="73732" name="Rectangle 3">
            <a:extLst>
              <a:ext uri="{FF2B5EF4-FFF2-40B4-BE49-F238E27FC236}">
                <a16:creationId xmlns:a16="http://schemas.microsoft.com/office/drawing/2014/main" id="{5E47DC38-D531-C047-9CB0-19E61803D8E1}"/>
              </a:ext>
            </a:extLst>
          </p:cNvPr>
          <p:cNvSpPr>
            <a:spLocks noChangeArrowheads="1"/>
          </p:cNvSpPr>
          <p:nvPr>
            <p:ph type="body" idx="1"/>
          </p:nvPr>
        </p:nvSpPr>
        <p:spPr>
          <a:solidFill>
            <a:srgbClr val="FFFFFF"/>
          </a:solidFill>
          <a:ln>
            <a:solidFill>
              <a:srgbClr val="000000"/>
            </a:solidFill>
          </a:ln>
        </p:spPr>
        <p:txBody>
          <a:bodyPr lIns="91114" tIns="45558" rIns="91114" bIns="45558"/>
          <a:lstStyle/>
          <a:p>
            <a:pPr eaLnBrk="1" hangingPunct="1"/>
            <a:r>
              <a:rPr lang="en-US" altLang="en-US" sz="2200"/>
              <a:t>Standardized Work Audit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FB18022-7181-AD4E-B91D-C53E04318E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C2AFEE-09F8-064E-85F6-184EB0C346E7}" type="slidenum">
              <a:rPr lang="en-US" altLang="en-US" sz="1200"/>
              <a:pPr/>
              <a:t>34</a:t>
            </a:fld>
            <a:endParaRPr lang="en-US" altLang="en-US" sz="1200"/>
          </a:p>
        </p:txBody>
      </p:sp>
      <p:sp>
        <p:nvSpPr>
          <p:cNvPr id="74755" name="Rectangle 2">
            <a:extLst>
              <a:ext uri="{FF2B5EF4-FFF2-40B4-BE49-F238E27FC236}">
                <a16:creationId xmlns:a16="http://schemas.microsoft.com/office/drawing/2014/main" id="{1A114953-086F-7144-B258-A5AB2D416232}"/>
              </a:ext>
            </a:extLst>
          </p:cNvPr>
          <p:cNvSpPr>
            <a:spLocks noChangeArrowheads="1" noTextEdit="1"/>
          </p:cNvSpPr>
          <p:nvPr>
            <p:ph type="sldImg"/>
          </p:nvPr>
        </p:nvSpPr>
        <p:spPr>
          <a:xfrm>
            <a:off x="1143000" y="684213"/>
            <a:ext cx="4573588" cy="3430587"/>
          </a:xfrm>
          <a:solidFill>
            <a:srgbClr val="FFFFFF"/>
          </a:solidFill>
          <a:ln/>
        </p:spPr>
      </p:sp>
      <p:sp>
        <p:nvSpPr>
          <p:cNvPr id="74756" name="Rectangle 3">
            <a:extLst>
              <a:ext uri="{FF2B5EF4-FFF2-40B4-BE49-F238E27FC236}">
                <a16:creationId xmlns:a16="http://schemas.microsoft.com/office/drawing/2014/main" id="{91611852-1DF9-B942-A421-4294878D1F11}"/>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2613420-BF19-BA4C-9BAF-B1E5A272B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7F7092-B496-DE42-9C47-6FBF819F5762}" type="slidenum">
              <a:rPr lang="en-US" altLang="en-US" sz="1200"/>
              <a:pPr/>
              <a:t>35</a:t>
            </a:fld>
            <a:endParaRPr lang="en-US" altLang="en-US" sz="1200"/>
          </a:p>
        </p:txBody>
      </p:sp>
      <p:sp>
        <p:nvSpPr>
          <p:cNvPr id="75779" name="Rectangle 2">
            <a:extLst>
              <a:ext uri="{FF2B5EF4-FFF2-40B4-BE49-F238E27FC236}">
                <a16:creationId xmlns:a16="http://schemas.microsoft.com/office/drawing/2014/main" id="{E7978C6A-1FEA-5F44-BB0F-5C09AC6BEB8E}"/>
              </a:ext>
            </a:extLst>
          </p:cNvPr>
          <p:cNvSpPr>
            <a:spLocks noChangeArrowheads="1" noTextEdit="1"/>
          </p:cNvSpPr>
          <p:nvPr>
            <p:ph type="sldImg"/>
          </p:nvPr>
        </p:nvSpPr>
        <p:spPr>
          <a:xfrm>
            <a:off x="790575" y="547688"/>
            <a:ext cx="5278438" cy="3959225"/>
          </a:xfrm>
          <a:solidFill>
            <a:srgbClr val="FFFFFF"/>
          </a:solidFill>
          <a:ln/>
        </p:spPr>
      </p:sp>
      <p:sp>
        <p:nvSpPr>
          <p:cNvPr id="75780" name="Rectangle 3">
            <a:extLst>
              <a:ext uri="{FF2B5EF4-FFF2-40B4-BE49-F238E27FC236}">
                <a16:creationId xmlns:a16="http://schemas.microsoft.com/office/drawing/2014/main" id="{3C8D4DA6-D24D-374A-A1EE-2D6EB83B0256}"/>
              </a:ext>
            </a:extLst>
          </p:cNvPr>
          <p:cNvSpPr>
            <a:spLocks noChangeArrowheads="1"/>
          </p:cNvSpPr>
          <p:nvPr>
            <p:ph type="body" idx="1"/>
          </p:nvPr>
        </p:nvSpPr>
        <p:spPr>
          <a:xfrm>
            <a:off x="914400" y="4572000"/>
            <a:ext cx="5029200" cy="3884613"/>
          </a:xfrm>
          <a:solidFill>
            <a:srgbClr val="FFFFFF"/>
          </a:solidFill>
          <a:ln>
            <a:solidFill>
              <a:srgbClr val="000000"/>
            </a:solidFill>
          </a:ln>
        </p:spPr>
        <p:txBody>
          <a:bodyPr lIns="91622" tIns="45811" rIns="91622" bIns="45811"/>
          <a:lstStyle/>
          <a:p>
            <a:pPr eaLnBrk="1" hangingPunct="1"/>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BA33514-FB05-9049-8FD9-21BB0400D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234D07-F7C4-3745-916B-E010E697B639}" type="slidenum">
              <a:rPr lang="en-US" altLang="en-US" sz="1200"/>
              <a:pPr/>
              <a:t>36</a:t>
            </a:fld>
            <a:endParaRPr lang="en-US" altLang="en-US" sz="1200"/>
          </a:p>
        </p:txBody>
      </p:sp>
      <p:sp>
        <p:nvSpPr>
          <p:cNvPr id="76803" name="Rectangle 2">
            <a:extLst>
              <a:ext uri="{FF2B5EF4-FFF2-40B4-BE49-F238E27FC236}">
                <a16:creationId xmlns:a16="http://schemas.microsoft.com/office/drawing/2014/main" id="{D997CCFC-DB56-2843-B096-01C0A333720E}"/>
              </a:ext>
            </a:extLst>
          </p:cNvPr>
          <p:cNvSpPr>
            <a:spLocks noChangeArrowheads="1" noTextEdit="1"/>
          </p:cNvSpPr>
          <p:nvPr>
            <p:ph type="sldImg"/>
          </p:nvPr>
        </p:nvSpPr>
        <p:spPr>
          <a:xfrm>
            <a:off x="790575" y="547688"/>
            <a:ext cx="5278438" cy="3959225"/>
          </a:xfrm>
          <a:solidFill>
            <a:srgbClr val="FFFFFF"/>
          </a:solidFill>
          <a:ln/>
        </p:spPr>
      </p:sp>
      <p:sp>
        <p:nvSpPr>
          <p:cNvPr id="76804" name="Rectangle 3">
            <a:extLst>
              <a:ext uri="{FF2B5EF4-FFF2-40B4-BE49-F238E27FC236}">
                <a16:creationId xmlns:a16="http://schemas.microsoft.com/office/drawing/2014/main" id="{2F3C230A-DD68-0249-A15D-7884C87750B4}"/>
              </a:ext>
            </a:extLst>
          </p:cNvPr>
          <p:cNvSpPr>
            <a:spLocks noChangeArrowheads="1"/>
          </p:cNvSpPr>
          <p:nvPr>
            <p:ph type="body" idx="1"/>
          </p:nvPr>
        </p:nvSpPr>
        <p:spPr>
          <a:xfrm>
            <a:off x="914400" y="4572000"/>
            <a:ext cx="5029200" cy="3884613"/>
          </a:xfrm>
          <a:solidFill>
            <a:srgbClr val="FFFFFF"/>
          </a:solidFill>
          <a:ln>
            <a:solidFill>
              <a:srgbClr val="000000"/>
            </a:solidFill>
          </a:ln>
        </p:spPr>
        <p:txBody>
          <a:bodyPr lIns="91622" tIns="45811" rIns="91622" bIns="45811"/>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7440368-583D-A047-A2AF-9D7320409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0F76A2-A442-E743-B943-659FF631B1FD}" type="slidenum">
              <a:rPr lang="en-US" altLang="en-US" sz="1200"/>
              <a:pPr/>
              <a:t>3</a:t>
            </a:fld>
            <a:endParaRPr lang="en-US" altLang="en-US" sz="1200"/>
          </a:p>
        </p:txBody>
      </p:sp>
      <p:sp>
        <p:nvSpPr>
          <p:cNvPr id="50179" name="Rectangle 2">
            <a:extLst>
              <a:ext uri="{FF2B5EF4-FFF2-40B4-BE49-F238E27FC236}">
                <a16:creationId xmlns:a16="http://schemas.microsoft.com/office/drawing/2014/main" id="{2553C930-5959-6D47-A57B-6A3E527F88E0}"/>
              </a:ext>
            </a:extLst>
          </p:cNvPr>
          <p:cNvSpPr>
            <a:spLocks noChangeArrowheads="1" noTextEdit="1"/>
          </p:cNvSpPr>
          <p:nvPr>
            <p:ph type="sldImg"/>
          </p:nvPr>
        </p:nvSpPr>
        <p:spPr>
          <a:xfrm>
            <a:off x="1143000" y="684213"/>
            <a:ext cx="4573588" cy="3430587"/>
          </a:xfrm>
          <a:solidFill>
            <a:srgbClr val="FFFFFF"/>
          </a:solidFill>
          <a:ln/>
        </p:spPr>
      </p:sp>
      <p:sp>
        <p:nvSpPr>
          <p:cNvPr id="50180" name="Rectangle 3">
            <a:extLst>
              <a:ext uri="{FF2B5EF4-FFF2-40B4-BE49-F238E27FC236}">
                <a16:creationId xmlns:a16="http://schemas.microsoft.com/office/drawing/2014/main" id="{02EBB350-2FA1-474B-9297-903A64DA0EC9}"/>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634CB90-AA89-DD45-A9BA-8BB23D60D1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BBD88C-7BEE-0C4A-9661-342EC88AF20A}" type="slidenum">
              <a:rPr lang="en-US" altLang="en-US" sz="1200"/>
              <a:pPr/>
              <a:t>37</a:t>
            </a:fld>
            <a:endParaRPr lang="en-US" altLang="en-US" sz="1200"/>
          </a:p>
        </p:txBody>
      </p:sp>
      <p:sp>
        <p:nvSpPr>
          <p:cNvPr id="77827" name="Rectangle 2">
            <a:extLst>
              <a:ext uri="{FF2B5EF4-FFF2-40B4-BE49-F238E27FC236}">
                <a16:creationId xmlns:a16="http://schemas.microsoft.com/office/drawing/2014/main" id="{C2C328E4-781D-0649-8F99-1DC2FC6E353E}"/>
              </a:ext>
            </a:extLst>
          </p:cNvPr>
          <p:cNvSpPr>
            <a:spLocks noChangeArrowheads="1" noTextEdit="1"/>
          </p:cNvSpPr>
          <p:nvPr>
            <p:ph type="sldImg"/>
          </p:nvPr>
        </p:nvSpPr>
        <p:spPr>
          <a:xfrm>
            <a:off x="1144588" y="685800"/>
            <a:ext cx="4568825" cy="3427413"/>
          </a:xfrm>
          <a:solidFill>
            <a:srgbClr val="FFFFFF"/>
          </a:solidFill>
          <a:ln/>
        </p:spPr>
      </p:sp>
      <p:sp>
        <p:nvSpPr>
          <p:cNvPr id="77828" name="Rectangle 3">
            <a:extLst>
              <a:ext uri="{FF2B5EF4-FFF2-40B4-BE49-F238E27FC236}">
                <a16:creationId xmlns:a16="http://schemas.microsoft.com/office/drawing/2014/main" id="{10DB4B2A-FD25-EA42-9A29-E19A98579FC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5A331E6-A8CE-1E46-88A0-1E5BB10A6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890A1-D561-4944-B29E-CE428F65FCB2}" type="slidenum">
              <a:rPr lang="en-US" altLang="en-US" sz="1200"/>
              <a:pPr/>
              <a:t>38</a:t>
            </a:fld>
            <a:endParaRPr lang="en-US" altLang="en-US" sz="1200"/>
          </a:p>
        </p:txBody>
      </p:sp>
      <p:sp>
        <p:nvSpPr>
          <p:cNvPr id="78851" name="Rectangle 2">
            <a:extLst>
              <a:ext uri="{FF2B5EF4-FFF2-40B4-BE49-F238E27FC236}">
                <a16:creationId xmlns:a16="http://schemas.microsoft.com/office/drawing/2014/main" id="{B6D32EB4-2C82-A04A-AA75-95C7FA246F40}"/>
              </a:ext>
            </a:extLst>
          </p:cNvPr>
          <p:cNvSpPr>
            <a:spLocks noChangeArrowheads="1" noTextEdit="1"/>
          </p:cNvSpPr>
          <p:nvPr>
            <p:ph type="sldImg"/>
          </p:nvPr>
        </p:nvSpPr>
        <p:spPr>
          <a:xfrm>
            <a:off x="1143000" y="684213"/>
            <a:ext cx="4573588" cy="3430587"/>
          </a:xfrm>
          <a:solidFill>
            <a:srgbClr val="FFFFFF"/>
          </a:solidFill>
          <a:ln/>
        </p:spPr>
      </p:sp>
      <p:sp>
        <p:nvSpPr>
          <p:cNvPr id="78852" name="Rectangle 3">
            <a:extLst>
              <a:ext uri="{FF2B5EF4-FFF2-40B4-BE49-F238E27FC236}">
                <a16:creationId xmlns:a16="http://schemas.microsoft.com/office/drawing/2014/main" id="{E20792CA-3287-4E46-80C6-14262038BE86}"/>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68F12BC-BBEC-6D4C-9BFE-98DB51B62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B6568E-3F7A-8845-BA78-FDD9B9F61FAA}" type="slidenum">
              <a:rPr lang="en-US" altLang="en-US" sz="1200"/>
              <a:pPr/>
              <a:t>39</a:t>
            </a:fld>
            <a:endParaRPr lang="en-US" altLang="en-US" sz="1200"/>
          </a:p>
        </p:txBody>
      </p:sp>
      <p:sp>
        <p:nvSpPr>
          <p:cNvPr id="79875" name="Rectangle 2">
            <a:extLst>
              <a:ext uri="{FF2B5EF4-FFF2-40B4-BE49-F238E27FC236}">
                <a16:creationId xmlns:a16="http://schemas.microsoft.com/office/drawing/2014/main" id="{20B52ADF-59AC-9F45-B457-49B1D11CAE53}"/>
              </a:ext>
            </a:extLst>
          </p:cNvPr>
          <p:cNvSpPr>
            <a:spLocks noChangeArrowheads="1" noTextEdit="1"/>
          </p:cNvSpPr>
          <p:nvPr>
            <p:ph type="sldImg"/>
          </p:nvPr>
        </p:nvSpPr>
        <p:spPr>
          <a:xfrm>
            <a:off x="1143000" y="684213"/>
            <a:ext cx="4573588" cy="3430587"/>
          </a:xfrm>
          <a:solidFill>
            <a:srgbClr val="FFFFFF"/>
          </a:solidFill>
          <a:ln/>
        </p:spPr>
      </p:sp>
      <p:sp>
        <p:nvSpPr>
          <p:cNvPr id="79876" name="Rectangle 3">
            <a:extLst>
              <a:ext uri="{FF2B5EF4-FFF2-40B4-BE49-F238E27FC236}">
                <a16:creationId xmlns:a16="http://schemas.microsoft.com/office/drawing/2014/main" id="{C745324E-64CB-B647-96A5-1DA16BF0E9D0}"/>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B28BDF5-6F2F-B647-8B48-98A55E2C3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6AA010-44CD-C54A-96CE-0E923E7D4D60}" type="slidenum">
              <a:rPr lang="en-US" altLang="en-US" sz="1200"/>
              <a:pPr/>
              <a:t>40</a:t>
            </a:fld>
            <a:endParaRPr lang="en-US" altLang="en-US" sz="1200"/>
          </a:p>
        </p:txBody>
      </p:sp>
      <p:sp>
        <p:nvSpPr>
          <p:cNvPr id="80899" name="Rectangle 2">
            <a:extLst>
              <a:ext uri="{FF2B5EF4-FFF2-40B4-BE49-F238E27FC236}">
                <a16:creationId xmlns:a16="http://schemas.microsoft.com/office/drawing/2014/main" id="{3D22023B-3A9E-1C41-A043-D25485639072}"/>
              </a:ext>
            </a:extLst>
          </p:cNvPr>
          <p:cNvSpPr>
            <a:spLocks noChangeArrowheads="1" noTextEdit="1"/>
          </p:cNvSpPr>
          <p:nvPr>
            <p:ph type="sldImg"/>
          </p:nvPr>
        </p:nvSpPr>
        <p:spPr>
          <a:solidFill>
            <a:srgbClr val="FFFFFF"/>
          </a:solidFill>
          <a:ln/>
        </p:spPr>
      </p:sp>
      <p:sp>
        <p:nvSpPr>
          <p:cNvPr id="80900" name="Rectangle 3">
            <a:extLst>
              <a:ext uri="{FF2B5EF4-FFF2-40B4-BE49-F238E27FC236}">
                <a16:creationId xmlns:a16="http://schemas.microsoft.com/office/drawing/2014/main" id="{8AA34344-4689-0F44-9AF8-158B1E437BF6}"/>
              </a:ext>
            </a:extLst>
          </p:cNvPr>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AB4783C-0E5D-6345-A5D4-10E993E102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F5E91C-1CFB-4B4E-9000-20A2FD44C77F}" type="slidenum">
              <a:rPr lang="en-US" altLang="en-US" sz="1200"/>
              <a:pPr/>
              <a:t>41</a:t>
            </a:fld>
            <a:endParaRPr lang="en-US" altLang="en-US" sz="1200"/>
          </a:p>
        </p:txBody>
      </p:sp>
      <p:sp>
        <p:nvSpPr>
          <p:cNvPr id="81923" name="Rectangle 2">
            <a:extLst>
              <a:ext uri="{FF2B5EF4-FFF2-40B4-BE49-F238E27FC236}">
                <a16:creationId xmlns:a16="http://schemas.microsoft.com/office/drawing/2014/main" id="{5136BC79-3506-4746-9E86-85772F6AE3EC}"/>
              </a:ext>
            </a:extLst>
          </p:cNvPr>
          <p:cNvSpPr>
            <a:spLocks noChangeArrowheads="1" noTextEdit="1"/>
          </p:cNvSpPr>
          <p:nvPr>
            <p:ph type="sldImg"/>
          </p:nvPr>
        </p:nvSpPr>
        <p:spPr>
          <a:xfrm>
            <a:off x="1143000" y="684213"/>
            <a:ext cx="4573588" cy="3430587"/>
          </a:xfrm>
          <a:solidFill>
            <a:srgbClr val="FFFFFF"/>
          </a:solidFill>
          <a:ln/>
        </p:spPr>
      </p:sp>
      <p:sp>
        <p:nvSpPr>
          <p:cNvPr id="81924" name="Rectangle 3">
            <a:extLst>
              <a:ext uri="{FF2B5EF4-FFF2-40B4-BE49-F238E27FC236}">
                <a16:creationId xmlns:a16="http://schemas.microsoft.com/office/drawing/2014/main" id="{B5A89C74-B8CC-FD4F-BD2E-692887CE04AF}"/>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38C0FD1-8234-FF40-9DDF-3CDA2929E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1EECD4-DC20-C643-9F59-B2D578CDCBB6}" type="slidenum">
              <a:rPr lang="en-US" altLang="en-US" sz="1200"/>
              <a:pPr/>
              <a:t>42</a:t>
            </a:fld>
            <a:endParaRPr lang="en-US" altLang="en-US" sz="1200"/>
          </a:p>
        </p:txBody>
      </p:sp>
      <p:sp>
        <p:nvSpPr>
          <p:cNvPr id="82947" name="Rectangle 2">
            <a:extLst>
              <a:ext uri="{FF2B5EF4-FFF2-40B4-BE49-F238E27FC236}">
                <a16:creationId xmlns:a16="http://schemas.microsoft.com/office/drawing/2014/main" id="{CAFE9367-4E41-6044-B176-6886A4C38086}"/>
              </a:ext>
            </a:extLst>
          </p:cNvPr>
          <p:cNvSpPr>
            <a:spLocks noChangeArrowheads="1" noTextEdit="1"/>
          </p:cNvSpPr>
          <p:nvPr>
            <p:ph type="sldImg"/>
          </p:nvPr>
        </p:nvSpPr>
        <p:spPr>
          <a:xfrm>
            <a:off x="1143000" y="684213"/>
            <a:ext cx="4573588" cy="3430587"/>
          </a:xfrm>
          <a:solidFill>
            <a:srgbClr val="FFFFFF"/>
          </a:solidFill>
          <a:ln/>
        </p:spPr>
      </p:sp>
      <p:sp>
        <p:nvSpPr>
          <p:cNvPr id="82948" name="Rectangle 3">
            <a:extLst>
              <a:ext uri="{FF2B5EF4-FFF2-40B4-BE49-F238E27FC236}">
                <a16:creationId xmlns:a16="http://schemas.microsoft.com/office/drawing/2014/main" id="{D6A6B023-5257-0E44-BA0F-52D31ECC5335}"/>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B12496-8A6B-4444-85C7-90AF6BED5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EC05FB-9666-DB4B-92DF-2494B94BDF3E}" type="slidenum">
              <a:rPr lang="en-US" altLang="en-US" sz="1200"/>
              <a:pPr/>
              <a:t>43</a:t>
            </a:fld>
            <a:endParaRPr lang="en-US" altLang="en-US" sz="1200"/>
          </a:p>
        </p:txBody>
      </p:sp>
      <p:sp>
        <p:nvSpPr>
          <p:cNvPr id="83971" name="Rectangle 2">
            <a:extLst>
              <a:ext uri="{FF2B5EF4-FFF2-40B4-BE49-F238E27FC236}">
                <a16:creationId xmlns:a16="http://schemas.microsoft.com/office/drawing/2014/main" id="{058B0BB2-1993-EA4D-BBD8-50487FE5B3BA}"/>
              </a:ext>
            </a:extLst>
          </p:cNvPr>
          <p:cNvSpPr>
            <a:spLocks noChangeArrowheads="1" noTextEdit="1"/>
          </p:cNvSpPr>
          <p:nvPr>
            <p:ph type="sldImg"/>
          </p:nvPr>
        </p:nvSpPr>
        <p:spPr>
          <a:xfrm>
            <a:off x="1143000" y="684213"/>
            <a:ext cx="4573588" cy="3430587"/>
          </a:xfrm>
          <a:solidFill>
            <a:srgbClr val="FFFFFF"/>
          </a:solidFill>
          <a:ln/>
        </p:spPr>
      </p:sp>
      <p:sp>
        <p:nvSpPr>
          <p:cNvPr id="83972" name="Rectangle 3">
            <a:extLst>
              <a:ext uri="{FF2B5EF4-FFF2-40B4-BE49-F238E27FC236}">
                <a16:creationId xmlns:a16="http://schemas.microsoft.com/office/drawing/2014/main" id="{CB8D1552-3B89-AB44-9455-F939EC90883B}"/>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6B9F672-D32D-8B4A-B0CD-58231BF788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2724FE-8738-E94A-96CA-E2B055D70CBE}" type="slidenum">
              <a:rPr lang="en-US" altLang="en-US" sz="1200"/>
              <a:pPr/>
              <a:t>44</a:t>
            </a:fld>
            <a:endParaRPr lang="en-US" altLang="en-US" sz="1200"/>
          </a:p>
        </p:txBody>
      </p:sp>
      <p:sp>
        <p:nvSpPr>
          <p:cNvPr id="84995" name="Rectangle 2">
            <a:extLst>
              <a:ext uri="{FF2B5EF4-FFF2-40B4-BE49-F238E27FC236}">
                <a16:creationId xmlns:a16="http://schemas.microsoft.com/office/drawing/2014/main" id="{930FDC68-5BB0-B446-91E8-44A189CEC1FC}"/>
              </a:ext>
            </a:extLst>
          </p:cNvPr>
          <p:cNvSpPr>
            <a:spLocks noChangeArrowheads="1" noTextEdit="1"/>
          </p:cNvSpPr>
          <p:nvPr>
            <p:ph type="sldImg"/>
          </p:nvPr>
        </p:nvSpPr>
        <p:spPr>
          <a:xfrm>
            <a:off x="1143000" y="684213"/>
            <a:ext cx="4573588" cy="3430587"/>
          </a:xfrm>
          <a:solidFill>
            <a:srgbClr val="FFFFFF"/>
          </a:solidFill>
          <a:ln/>
        </p:spPr>
      </p:sp>
      <p:sp>
        <p:nvSpPr>
          <p:cNvPr id="84996" name="Rectangle 3">
            <a:extLst>
              <a:ext uri="{FF2B5EF4-FFF2-40B4-BE49-F238E27FC236}">
                <a16:creationId xmlns:a16="http://schemas.microsoft.com/office/drawing/2014/main" id="{B7878A72-0878-9F4B-991F-17C3BD6A8CAB}"/>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32549A2-9430-7D4C-A3C7-DA67A3495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CBAE31-80D1-6245-93F0-85EB97E715EF}" type="slidenum">
              <a:rPr lang="en-US" altLang="en-US" sz="1200"/>
              <a:pPr/>
              <a:t>4</a:t>
            </a:fld>
            <a:endParaRPr lang="en-US" altLang="en-US" sz="1200"/>
          </a:p>
        </p:txBody>
      </p:sp>
      <p:sp>
        <p:nvSpPr>
          <p:cNvPr id="51203" name="Rectangle 2">
            <a:extLst>
              <a:ext uri="{FF2B5EF4-FFF2-40B4-BE49-F238E27FC236}">
                <a16:creationId xmlns:a16="http://schemas.microsoft.com/office/drawing/2014/main" id="{C9722B7D-21FE-D94E-8163-C14655690E5D}"/>
              </a:ext>
            </a:extLst>
          </p:cNvPr>
          <p:cNvSpPr>
            <a:spLocks noChangeArrowheads="1" noTextEdit="1"/>
          </p:cNvSpPr>
          <p:nvPr>
            <p:ph type="sldImg"/>
          </p:nvPr>
        </p:nvSpPr>
        <p:spPr>
          <a:xfrm>
            <a:off x="1143000" y="684213"/>
            <a:ext cx="4573588" cy="3430587"/>
          </a:xfrm>
          <a:solidFill>
            <a:srgbClr val="FFFFFF"/>
          </a:solidFill>
          <a:ln/>
        </p:spPr>
      </p:sp>
      <p:sp>
        <p:nvSpPr>
          <p:cNvPr id="51204" name="Rectangle 3">
            <a:extLst>
              <a:ext uri="{FF2B5EF4-FFF2-40B4-BE49-F238E27FC236}">
                <a16:creationId xmlns:a16="http://schemas.microsoft.com/office/drawing/2014/main" id="{DAC89593-9EA3-2A4A-BB1E-A0B46268AE56}"/>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26046CD-9D3B-DA47-BC15-E612CBE4DC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354B8A-13F6-0D4F-A8AE-E1CE18B088DF}" type="slidenum">
              <a:rPr lang="en-US" altLang="en-US" sz="1200"/>
              <a:pPr/>
              <a:t>5</a:t>
            </a:fld>
            <a:endParaRPr lang="en-US" altLang="en-US" sz="1200"/>
          </a:p>
        </p:txBody>
      </p:sp>
      <p:sp>
        <p:nvSpPr>
          <p:cNvPr id="52227" name="Rectangle 2">
            <a:extLst>
              <a:ext uri="{FF2B5EF4-FFF2-40B4-BE49-F238E27FC236}">
                <a16:creationId xmlns:a16="http://schemas.microsoft.com/office/drawing/2014/main" id="{1A972409-1615-6147-BB0B-56CED3C8490D}"/>
              </a:ext>
            </a:extLst>
          </p:cNvPr>
          <p:cNvSpPr>
            <a:spLocks noChangeArrowheads="1" noTextEdit="1"/>
          </p:cNvSpPr>
          <p:nvPr>
            <p:ph type="sldImg"/>
          </p:nvPr>
        </p:nvSpPr>
        <p:spPr>
          <a:xfrm>
            <a:off x="1143000" y="684213"/>
            <a:ext cx="4573588" cy="3430587"/>
          </a:xfrm>
          <a:solidFill>
            <a:srgbClr val="FFFFFF"/>
          </a:solidFill>
          <a:ln/>
        </p:spPr>
      </p:sp>
      <p:sp>
        <p:nvSpPr>
          <p:cNvPr id="52228" name="Rectangle 3">
            <a:extLst>
              <a:ext uri="{FF2B5EF4-FFF2-40B4-BE49-F238E27FC236}">
                <a16:creationId xmlns:a16="http://schemas.microsoft.com/office/drawing/2014/main" id="{D525781B-A8B3-8B4A-9867-1581405EB3D4}"/>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19BA39F-74B0-5C45-A83E-6D8D1E5018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1CE0BB-5001-DC41-AFB0-6B5A66A0F560}" type="slidenum">
              <a:rPr lang="en-US" altLang="en-US" sz="1200"/>
              <a:pPr/>
              <a:t>6</a:t>
            </a:fld>
            <a:endParaRPr lang="en-US" altLang="en-US" sz="1200"/>
          </a:p>
        </p:txBody>
      </p:sp>
      <p:sp>
        <p:nvSpPr>
          <p:cNvPr id="53251" name="Rectangle 2">
            <a:extLst>
              <a:ext uri="{FF2B5EF4-FFF2-40B4-BE49-F238E27FC236}">
                <a16:creationId xmlns:a16="http://schemas.microsoft.com/office/drawing/2014/main" id="{2D53CA97-B82F-4642-BCEE-CE3C5AC94CC3}"/>
              </a:ext>
            </a:extLst>
          </p:cNvPr>
          <p:cNvSpPr>
            <a:spLocks noChangeArrowheads="1" noTextEdit="1"/>
          </p:cNvSpPr>
          <p:nvPr>
            <p:ph type="sldImg"/>
          </p:nvPr>
        </p:nvSpPr>
        <p:spPr>
          <a:xfrm>
            <a:off x="1143000" y="684213"/>
            <a:ext cx="4573588" cy="3430587"/>
          </a:xfrm>
          <a:solidFill>
            <a:srgbClr val="FFFFFF"/>
          </a:solidFill>
          <a:ln/>
        </p:spPr>
      </p:sp>
      <p:sp>
        <p:nvSpPr>
          <p:cNvPr id="53252" name="Rectangle 3">
            <a:extLst>
              <a:ext uri="{FF2B5EF4-FFF2-40B4-BE49-F238E27FC236}">
                <a16:creationId xmlns:a16="http://schemas.microsoft.com/office/drawing/2014/main" id="{D6B9A0DF-077D-734D-98A5-4BD19D0CBF78}"/>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5C71656-067B-B046-B977-8F8E6CFCF8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6D2E5C-E7AF-3344-92DA-0769E8A0A6E0}" type="slidenum">
              <a:rPr lang="en-US" altLang="en-US" sz="1200"/>
              <a:pPr/>
              <a:t>7</a:t>
            </a:fld>
            <a:endParaRPr lang="en-US" altLang="en-US" sz="1200"/>
          </a:p>
        </p:txBody>
      </p:sp>
      <p:sp>
        <p:nvSpPr>
          <p:cNvPr id="54275" name="Rectangle 2">
            <a:extLst>
              <a:ext uri="{FF2B5EF4-FFF2-40B4-BE49-F238E27FC236}">
                <a16:creationId xmlns:a16="http://schemas.microsoft.com/office/drawing/2014/main" id="{44BAB972-456E-F14D-B5FD-E2F2ABD84916}"/>
              </a:ext>
            </a:extLst>
          </p:cNvPr>
          <p:cNvSpPr>
            <a:spLocks noChangeArrowheads="1" noTextEdit="1"/>
          </p:cNvSpPr>
          <p:nvPr>
            <p:ph type="sldImg"/>
          </p:nvPr>
        </p:nvSpPr>
        <p:spPr>
          <a:xfrm>
            <a:off x="1143000" y="684213"/>
            <a:ext cx="4573588" cy="3430587"/>
          </a:xfrm>
          <a:solidFill>
            <a:srgbClr val="FFFFFF"/>
          </a:solidFill>
          <a:ln/>
        </p:spPr>
      </p:sp>
      <p:sp>
        <p:nvSpPr>
          <p:cNvPr id="54276" name="Rectangle 3">
            <a:extLst>
              <a:ext uri="{FF2B5EF4-FFF2-40B4-BE49-F238E27FC236}">
                <a16:creationId xmlns:a16="http://schemas.microsoft.com/office/drawing/2014/main" id="{1B0E942F-F304-CF4A-8D3C-1D52DEACA1BC}"/>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7B30069-BCE5-ED44-AD24-514BF1A4E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ACCF4D-CD68-0344-860E-30AB9BDF28A4}" type="slidenum">
              <a:rPr lang="en-US" altLang="en-US" sz="1200"/>
              <a:pPr/>
              <a:t>8</a:t>
            </a:fld>
            <a:endParaRPr lang="en-US" altLang="en-US" sz="1200"/>
          </a:p>
        </p:txBody>
      </p:sp>
      <p:sp>
        <p:nvSpPr>
          <p:cNvPr id="55299" name="Rectangle 2">
            <a:extLst>
              <a:ext uri="{FF2B5EF4-FFF2-40B4-BE49-F238E27FC236}">
                <a16:creationId xmlns:a16="http://schemas.microsoft.com/office/drawing/2014/main" id="{83270A91-0E0E-5949-8D15-EE04ECAC95E6}"/>
              </a:ext>
            </a:extLst>
          </p:cNvPr>
          <p:cNvSpPr>
            <a:spLocks noChangeArrowheads="1" noTextEdit="1"/>
          </p:cNvSpPr>
          <p:nvPr>
            <p:ph type="sldImg"/>
          </p:nvPr>
        </p:nvSpPr>
        <p:spPr>
          <a:xfrm>
            <a:off x="1143000" y="684213"/>
            <a:ext cx="4573588" cy="3430587"/>
          </a:xfrm>
          <a:solidFill>
            <a:srgbClr val="FFFFFF"/>
          </a:solidFill>
          <a:ln/>
        </p:spPr>
      </p:sp>
      <p:sp>
        <p:nvSpPr>
          <p:cNvPr id="55300" name="Rectangle 3">
            <a:extLst>
              <a:ext uri="{FF2B5EF4-FFF2-40B4-BE49-F238E27FC236}">
                <a16:creationId xmlns:a16="http://schemas.microsoft.com/office/drawing/2014/main" id="{EEC80CC8-0EEE-7E41-B68E-9ACDA18A9511}"/>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0285B52-7DE5-5047-B910-0A495895A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DF1DCF-44E7-1E48-9B20-40B5C12B2E48}" type="slidenum">
              <a:rPr lang="en-US" altLang="en-US" sz="1200"/>
              <a:pPr/>
              <a:t>9</a:t>
            </a:fld>
            <a:endParaRPr lang="en-US" altLang="en-US" sz="1200"/>
          </a:p>
        </p:txBody>
      </p:sp>
      <p:sp>
        <p:nvSpPr>
          <p:cNvPr id="56323" name="Rectangle 2">
            <a:extLst>
              <a:ext uri="{FF2B5EF4-FFF2-40B4-BE49-F238E27FC236}">
                <a16:creationId xmlns:a16="http://schemas.microsoft.com/office/drawing/2014/main" id="{FF851A90-84C6-324F-BC83-F3B6FF9D838F}"/>
              </a:ext>
            </a:extLst>
          </p:cNvPr>
          <p:cNvSpPr>
            <a:spLocks noChangeArrowheads="1" noTextEdit="1"/>
          </p:cNvSpPr>
          <p:nvPr>
            <p:ph type="sldImg"/>
          </p:nvPr>
        </p:nvSpPr>
        <p:spPr>
          <a:xfrm>
            <a:off x="1143000" y="684213"/>
            <a:ext cx="4573588" cy="3430587"/>
          </a:xfrm>
          <a:solidFill>
            <a:srgbClr val="FFFFFF"/>
          </a:solidFill>
          <a:ln/>
        </p:spPr>
      </p:sp>
      <p:sp>
        <p:nvSpPr>
          <p:cNvPr id="56324" name="Rectangle 3">
            <a:extLst>
              <a:ext uri="{FF2B5EF4-FFF2-40B4-BE49-F238E27FC236}">
                <a16:creationId xmlns:a16="http://schemas.microsoft.com/office/drawing/2014/main" id="{B8D8AC6C-F910-3142-BF84-557A389C8951}"/>
              </a:ext>
            </a:extLst>
          </p:cNvPr>
          <p:cNvSpPr>
            <a:spLocks noChangeArrowheads="1"/>
          </p:cNvSpPr>
          <p:nvPr>
            <p:ph type="body" idx="1"/>
          </p:nvPr>
        </p:nvSpPr>
        <p:spPr>
          <a:xfrm>
            <a:off x="914400" y="4343400"/>
            <a:ext cx="5029200" cy="4116388"/>
          </a:xfrm>
          <a:solidFill>
            <a:srgbClr val="FFFFFF"/>
          </a:solidFill>
          <a:ln>
            <a:solidFill>
              <a:srgbClr val="000000"/>
            </a:solidFill>
          </a:ln>
        </p:spPr>
        <p:txBody>
          <a:bodyPr/>
          <a:lstStyle/>
          <a:p>
            <a:pPr eaLnBrk="1" hangingPunct="1"/>
            <a:endParaRPr lang="sk-SK"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88396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7479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228600"/>
            <a:ext cx="1943100" cy="6324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228600"/>
            <a:ext cx="5676900" cy="63246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4233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0211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02818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8960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2758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2148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8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09687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0708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02620E9-D2A1-D740-A998-6E2775940A17}"/>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E4A428A1-F2B6-FC4E-B921-EDC1BD9081F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extLst>
              <a:ext uri="{FF2B5EF4-FFF2-40B4-BE49-F238E27FC236}">
                <a16:creationId xmlns:a16="http://schemas.microsoft.com/office/drawing/2014/main" id="{68CDD954-8582-894B-AC00-0AC1A7C33EEA}"/>
              </a:ext>
            </a:extLst>
          </p:cNvPr>
          <p:cNvSpPr>
            <a:spLocks noChangeArrowheads="1"/>
          </p:cNvSpPr>
          <p:nvPr userDrawn="1"/>
        </p:nvSpPr>
        <p:spPr bwMode="auto">
          <a:xfrm>
            <a:off x="7289800" y="6469063"/>
            <a:ext cx="787400" cy="160337"/>
          </a:xfrm>
          <a:prstGeom prst="rect">
            <a:avLst/>
          </a:prstGeom>
          <a:noFill/>
          <a:ln w="12700">
            <a:noFill/>
            <a:miter lim="800000"/>
            <a:headEnd/>
            <a:tailEnd/>
          </a:ln>
          <a:effectLst/>
        </p:spPr>
        <p:txBody>
          <a:bodyPr lIns="55562" tIns="26988" rIns="55562" bIns="26988">
            <a:spAutoFit/>
          </a:bodyPr>
          <a:lstStyle>
            <a:lvl1pPr defTabSz="330200">
              <a:defRPr sz="2400">
                <a:solidFill>
                  <a:schemeClr val="tx1"/>
                </a:solidFill>
                <a:latin typeface="Arial" panose="020B0604020202020204" pitchFamily="34" charset="0"/>
                <a:ea typeface="ＭＳ Ｐゴシック" panose="020B0600070205080204" pitchFamily="34" charset="-128"/>
              </a:defRPr>
            </a:lvl1pPr>
            <a:lvl2pPr marL="742950" indent="-285750" defTabSz="330200">
              <a:defRPr sz="2400">
                <a:solidFill>
                  <a:schemeClr val="tx1"/>
                </a:solidFill>
                <a:latin typeface="Arial" panose="020B0604020202020204" pitchFamily="34" charset="0"/>
                <a:ea typeface="ＭＳ Ｐゴシック" panose="020B0600070205080204" pitchFamily="34" charset="-128"/>
              </a:defRPr>
            </a:lvl2pPr>
            <a:lvl3pPr marL="1143000" indent="-228600" defTabSz="330200">
              <a:defRPr sz="2400">
                <a:solidFill>
                  <a:schemeClr val="tx1"/>
                </a:solidFill>
                <a:latin typeface="Arial" panose="020B0604020202020204" pitchFamily="34" charset="0"/>
                <a:ea typeface="ＭＳ Ｐゴシック" panose="020B0600070205080204" pitchFamily="34" charset="-128"/>
              </a:defRPr>
            </a:lvl3pPr>
            <a:lvl4pPr marL="1600200" indent="-228600" defTabSz="330200">
              <a:defRPr sz="2400">
                <a:solidFill>
                  <a:schemeClr val="tx1"/>
                </a:solidFill>
                <a:latin typeface="Arial" panose="020B0604020202020204" pitchFamily="34" charset="0"/>
                <a:ea typeface="ＭＳ Ｐゴシック" panose="020B0600070205080204" pitchFamily="34" charset="-128"/>
              </a:defRPr>
            </a:lvl4pPr>
            <a:lvl5pPr marL="2057400" indent="-228600" defTabSz="330200">
              <a:defRPr sz="2400">
                <a:solidFill>
                  <a:schemeClr val="tx1"/>
                </a:solidFill>
                <a:latin typeface="Arial" panose="020B0604020202020204" pitchFamily="34" charset="0"/>
                <a:ea typeface="ＭＳ Ｐゴシック" panose="020B0600070205080204" pitchFamily="34" charset="-128"/>
              </a:defRPr>
            </a:lvl5pPr>
            <a:lvl6pPr marL="2514600" indent="-228600" defTabSz="330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330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330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330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ABA668-2F30-F24E-9F7D-E96417A4AA5D}" type="datetime1">
              <a:rPr lang="en-US" altLang="en-US" sz="700" b="1"/>
              <a:pPr/>
              <a:t>10/25/18</a:t>
            </a:fld>
            <a:r>
              <a:rPr lang="en-US" altLang="en-US" sz="700" b="1"/>
              <a:t>	Page </a:t>
            </a:r>
            <a:fld id="{3B14FB95-D09F-C945-951D-8636406FED5F}" type="slidenum">
              <a:rPr lang="en-US" altLang="en-US" sz="700" b="1"/>
              <a:pPr/>
              <a:t>‹#›</a:t>
            </a:fld>
            <a:endParaRPr lang="en-US" altLang="en-US" sz="700" b="1"/>
          </a:p>
        </p:txBody>
      </p:sp>
      <p:grpSp>
        <p:nvGrpSpPr>
          <p:cNvPr id="12293" name="Group 8">
            <a:extLst>
              <a:ext uri="{FF2B5EF4-FFF2-40B4-BE49-F238E27FC236}">
                <a16:creationId xmlns:a16="http://schemas.microsoft.com/office/drawing/2014/main" id="{3B746F9E-6745-344B-9E0C-B3C006D626BF}"/>
              </a:ext>
            </a:extLst>
          </p:cNvPr>
          <p:cNvGrpSpPr>
            <a:grpSpLocks/>
          </p:cNvGrpSpPr>
          <p:nvPr userDrawn="1"/>
        </p:nvGrpSpPr>
        <p:grpSpPr bwMode="auto">
          <a:xfrm>
            <a:off x="0" y="76200"/>
            <a:ext cx="1473200" cy="533400"/>
            <a:chOff x="3" y="99"/>
            <a:chExt cx="928" cy="336"/>
          </a:xfrm>
        </p:grpSpPr>
        <p:sp>
          <p:nvSpPr>
            <p:cNvPr id="1033" name="Rectangle 9">
              <a:extLst>
                <a:ext uri="{FF2B5EF4-FFF2-40B4-BE49-F238E27FC236}">
                  <a16:creationId xmlns:a16="http://schemas.microsoft.com/office/drawing/2014/main" id="{93CAB08F-F07A-794A-A75A-80FE89FE51CF}"/>
                </a:ext>
              </a:extLst>
            </p:cNvPr>
            <p:cNvSpPr>
              <a:spLocks noChangeArrowheads="1"/>
            </p:cNvSpPr>
            <p:nvPr/>
          </p:nvSpPr>
          <p:spPr bwMode="auto">
            <a:xfrm>
              <a:off x="81" y="183"/>
              <a:ext cx="54" cy="168"/>
            </a:xfrm>
            <a:prstGeom prst="rect">
              <a:avLst/>
            </a:prstGeom>
            <a:solidFill>
              <a:srgbClr val="0000CC"/>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34" name="Rectangle 10">
              <a:extLst>
                <a:ext uri="{FF2B5EF4-FFF2-40B4-BE49-F238E27FC236}">
                  <a16:creationId xmlns:a16="http://schemas.microsoft.com/office/drawing/2014/main" id="{758E3F98-BE12-884B-9DEF-0E136EC48F9D}"/>
                </a:ext>
              </a:extLst>
            </p:cNvPr>
            <p:cNvSpPr>
              <a:spLocks noChangeArrowheads="1"/>
            </p:cNvSpPr>
            <p:nvPr/>
          </p:nvSpPr>
          <p:spPr bwMode="auto">
            <a:xfrm>
              <a:off x="165" y="183"/>
              <a:ext cx="114" cy="168"/>
            </a:xfrm>
            <a:prstGeom prst="rect">
              <a:avLst/>
            </a:prstGeom>
            <a:solidFill>
              <a:srgbClr val="3333FF"/>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35" name="Rectangle 11">
              <a:extLst>
                <a:ext uri="{FF2B5EF4-FFF2-40B4-BE49-F238E27FC236}">
                  <a16:creationId xmlns:a16="http://schemas.microsoft.com/office/drawing/2014/main" id="{6C426A83-9DD9-1346-B083-50BC0ACCD677}"/>
                </a:ext>
              </a:extLst>
            </p:cNvPr>
            <p:cNvSpPr>
              <a:spLocks noChangeArrowheads="1"/>
            </p:cNvSpPr>
            <p:nvPr/>
          </p:nvSpPr>
          <p:spPr bwMode="auto">
            <a:xfrm>
              <a:off x="306" y="183"/>
              <a:ext cx="168" cy="168"/>
            </a:xfrm>
            <a:prstGeom prst="rect">
              <a:avLst/>
            </a:prstGeom>
            <a:solidFill>
              <a:srgbClr val="3366FF"/>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36" name="AutoShape 12">
              <a:extLst>
                <a:ext uri="{FF2B5EF4-FFF2-40B4-BE49-F238E27FC236}">
                  <a16:creationId xmlns:a16="http://schemas.microsoft.com/office/drawing/2014/main" id="{93760152-3F6B-2E4A-89E0-BE1435204EC4}"/>
                </a:ext>
              </a:extLst>
            </p:cNvPr>
            <p:cNvSpPr>
              <a:spLocks noChangeArrowheads="1"/>
            </p:cNvSpPr>
            <p:nvPr/>
          </p:nvSpPr>
          <p:spPr bwMode="auto">
            <a:xfrm>
              <a:off x="501" y="99"/>
              <a:ext cx="430" cy="336"/>
            </a:xfrm>
            <a:prstGeom prst="rightArrow">
              <a:avLst>
                <a:gd name="adj1" fmla="val 50000"/>
                <a:gd name="adj2" fmla="val 31994"/>
              </a:avLst>
            </a:prstGeom>
            <a:solidFill>
              <a:srgbClr val="666699"/>
            </a:solidFill>
            <a:ln w="12700">
              <a:solidFill>
                <a:srgbClr val="808080"/>
              </a:solidFill>
              <a:miter lim="800000"/>
              <a:headEnd/>
              <a:tailEnd/>
            </a:ln>
            <a:effectLst/>
          </p:spPr>
          <p:txBody>
            <a:bodyPr wrap="none" anchor="ctr"/>
            <a:lstStyle/>
            <a:p>
              <a:pPr>
                <a:defRPr/>
              </a:pPr>
              <a:endParaRPr lang="de-DE"/>
            </a:p>
          </p:txBody>
        </p:sp>
        <p:sp>
          <p:nvSpPr>
            <p:cNvPr id="1037" name="Rectangle 13">
              <a:extLst>
                <a:ext uri="{FF2B5EF4-FFF2-40B4-BE49-F238E27FC236}">
                  <a16:creationId xmlns:a16="http://schemas.microsoft.com/office/drawing/2014/main" id="{D2E390B5-1E4C-F946-A73A-C32D91E4F591}"/>
                </a:ext>
              </a:extLst>
            </p:cNvPr>
            <p:cNvSpPr>
              <a:spLocks noChangeArrowheads="1"/>
            </p:cNvSpPr>
            <p:nvPr/>
          </p:nvSpPr>
          <p:spPr bwMode="auto">
            <a:xfrm>
              <a:off x="3" y="183"/>
              <a:ext cx="47" cy="168"/>
            </a:xfrm>
            <a:prstGeom prst="rect">
              <a:avLst/>
            </a:prstGeom>
            <a:solidFill>
              <a:schemeClr val="tx1"/>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grpSp>
      <p:grpSp>
        <p:nvGrpSpPr>
          <p:cNvPr id="12294" name="Group 14">
            <a:extLst>
              <a:ext uri="{FF2B5EF4-FFF2-40B4-BE49-F238E27FC236}">
                <a16:creationId xmlns:a16="http://schemas.microsoft.com/office/drawing/2014/main" id="{888FD2A9-9C9D-834C-A029-A6BEA0E4526B}"/>
              </a:ext>
            </a:extLst>
          </p:cNvPr>
          <p:cNvGrpSpPr>
            <a:grpSpLocks/>
          </p:cNvGrpSpPr>
          <p:nvPr userDrawn="1"/>
        </p:nvGrpSpPr>
        <p:grpSpPr bwMode="auto">
          <a:xfrm flipH="1">
            <a:off x="7680325" y="77788"/>
            <a:ext cx="1473200" cy="533400"/>
            <a:chOff x="3" y="99"/>
            <a:chExt cx="928" cy="336"/>
          </a:xfrm>
        </p:grpSpPr>
        <p:sp>
          <p:nvSpPr>
            <p:cNvPr id="1039" name="Rectangle 15">
              <a:extLst>
                <a:ext uri="{FF2B5EF4-FFF2-40B4-BE49-F238E27FC236}">
                  <a16:creationId xmlns:a16="http://schemas.microsoft.com/office/drawing/2014/main" id="{A84F9DCF-62BF-EA44-B738-6BE71C0B8108}"/>
                </a:ext>
              </a:extLst>
            </p:cNvPr>
            <p:cNvSpPr>
              <a:spLocks noChangeArrowheads="1"/>
            </p:cNvSpPr>
            <p:nvPr/>
          </p:nvSpPr>
          <p:spPr bwMode="auto">
            <a:xfrm>
              <a:off x="81" y="183"/>
              <a:ext cx="54" cy="168"/>
            </a:xfrm>
            <a:prstGeom prst="rect">
              <a:avLst/>
            </a:prstGeom>
            <a:solidFill>
              <a:srgbClr val="0000CC"/>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40" name="Rectangle 16">
              <a:extLst>
                <a:ext uri="{FF2B5EF4-FFF2-40B4-BE49-F238E27FC236}">
                  <a16:creationId xmlns:a16="http://schemas.microsoft.com/office/drawing/2014/main" id="{32AF9BCF-30B7-074A-B970-EB869CF15992}"/>
                </a:ext>
              </a:extLst>
            </p:cNvPr>
            <p:cNvSpPr>
              <a:spLocks noChangeArrowheads="1"/>
            </p:cNvSpPr>
            <p:nvPr/>
          </p:nvSpPr>
          <p:spPr bwMode="auto">
            <a:xfrm>
              <a:off x="165" y="183"/>
              <a:ext cx="114" cy="168"/>
            </a:xfrm>
            <a:prstGeom prst="rect">
              <a:avLst/>
            </a:prstGeom>
            <a:solidFill>
              <a:srgbClr val="3333FF"/>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41" name="Rectangle 17">
              <a:extLst>
                <a:ext uri="{FF2B5EF4-FFF2-40B4-BE49-F238E27FC236}">
                  <a16:creationId xmlns:a16="http://schemas.microsoft.com/office/drawing/2014/main" id="{B505DBA5-6F11-464F-AD98-F157F89F8F75}"/>
                </a:ext>
              </a:extLst>
            </p:cNvPr>
            <p:cNvSpPr>
              <a:spLocks noChangeArrowheads="1"/>
            </p:cNvSpPr>
            <p:nvPr/>
          </p:nvSpPr>
          <p:spPr bwMode="auto">
            <a:xfrm>
              <a:off x="306" y="183"/>
              <a:ext cx="168" cy="168"/>
            </a:xfrm>
            <a:prstGeom prst="rect">
              <a:avLst/>
            </a:prstGeom>
            <a:solidFill>
              <a:srgbClr val="3366FF"/>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sp>
          <p:nvSpPr>
            <p:cNvPr id="1042" name="AutoShape 18">
              <a:extLst>
                <a:ext uri="{FF2B5EF4-FFF2-40B4-BE49-F238E27FC236}">
                  <a16:creationId xmlns:a16="http://schemas.microsoft.com/office/drawing/2014/main" id="{6F2BE8BB-8285-D348-B8D0-4967E9FA024B}"/>
                </a:ext>
              </a:extLst>
            </p:cNvPr>
            <p:cNvSpPr>
              <a:spLocks noChangeArrowheads="1"/>
            </p:cNvSpPr>
            <p:nvPr/>
          </p:nvSpPr>
          <p:spPr bwMode="auto">
            <a:xfrm>
              <a:off x="501" y="99"/>
              <a:ext cx="430" cy="336"/>
            </a:xfrm>
            <a:prstGeom prst="rightArrow">
              <a:avLst>
                <a:gd name="adj1" fmla="val 50000"/>
                <a:gd name="adj2" fmla="val 31994"/>
              </a:avLst>
            </a:prstGeom>
            <a:solidFill>
              <a:srgbClr val="666699"/>
            </a:solidFill>
            <a:ln w="12700">
              <a:solidFill>
                <a:srgbClr val="808080"/>
              </a:solidFill>
              <a:miter lim="800000"/>
              <a:headEnd/>
              <a:tailEnd/>
            </a:ln>
            <a:effectLst/>
          </p:spPr>
          <p:txBody>
            <a:bodyPr wrap="none" anchor="ctr"/>
            <a:lstStyle/>
            <a:p>
              <a:pPr>
                <a:defRPr/>
              </a:pPr>
              <a:endParaRPr lang="de-DE"/>
            </a:p>
          </p:txBody>
        </p:sp>
        <p:sp>
          <p:nvSpPr>
            <p:cNvPr id="1043" name="Rectangle 19">
              <a:extLst>
                <a:ext uri="{FF2B5EF4-FFF2-40B4-BE49-F238E27FC236}">
                  <a16:creationId xmlns:a16="http://schemas.microsoft.com/office/drawing/2014/main" id="{BCAEF1A3-1759-CC4E-967C-F4808C26DAE7}"/>
                </a:ext>
              </a:extLst>
            </p:cNvPr>
            <p:cNvSpPr>
              <a:spLocks noChangeArrowheads="1"/>
            </p:cNvSpPr>
            <p:nvPr/>
          </p:nvSpPr>
          <p:spPr bwMode="auto">
            <a:xfrm>
              <a:off x="3" y="183"/>
              <a:ext cx="47" cy="168"/>
            </a:xfrm>
            <a:prstGeom prst="rect">
              <a:avLst/>
            </a:prstGeom>
            <a:solidFill>
              <a:schemeClr val="tx1"/>
            </a:solidFill>
            <a:ln w="12700">
              <a:solidFill>
                <a:srgbClr val="808080"/>
              </a:solidFill>
              <a:miter lim="800000"/>
              <a:headEnd/>
              <a:tailEnd/>
            </a:ln>
            <a:effectLst/>
          </p:spPr>
          <p:txBody>
            <a:bodyPr wrap="none" anchor="ctr"/>
            <a:lstStyle/>
            <a:p>
              <a:pPr algn="ctr">
                <a:defRPr/>
              </a:pPr>
              <a:endParaRPr lang="sk-SK">
                <a:latin typeface="Times New Roman" pitchFamily="18" charset="0"/>
              </a:endParaRPr>
            </a:p>
          </p:txBody>
        </p:sp>
      </p:grpSp>
      <p:sp>
        <p:nvSpPr>
          <p:cNvPr id="1044" name="Rectangle 20">
            <a:extLst>
              <a:ext uri="{FF2B5EF4-FFF2-40B4-BE49-F238E27FC236}">
                <a16:creationId xmlns:a16="http://schemas.microsoft.com/office/drawing/2014/main" id="{1FFDC46A-D9A9-314D-A4B3-86A460E85A24}"/>
              </a:ext>
            </a:extLst>
          </p:cNvPr>
          <p:cNvSpPr>
            <a:spLocks noChangeArrowheads="1"/>
          </p:cNvSpPr>
          <p:nvPr userDrawn="1"/>
        </p:nvSpPr>
        <p:spPr bwMode="auto">
          <a:xfrm>
            <a:off x="4648200" y="6477000"/>
            <a:ext cx="1787525" cy="160338"/>
          </a:xfrm>
          <a:prstGeom prst="rect">
            <a:avLst/>
          </a:prstGeom>
          <a:noFill/>
          <a:ln w="12700">
            <a:noFill/>
            <a:miter lim="800000"/>
            <a:headEnd/>
            <a:tailEnd/>
          </a:ln>
          <a:effectLst/>
        </p:spPr>
        <p:txBody>
          <a:bodyPr wrap="none" lIns="55562" tIns="26988" rIns="55562" bIns="26988">
            <a:spAutoFit/>
          </a:bodyPr>
          <a:lstStyle/>
          <a:p>
            <a:pPr defTabSz="330200">
              <a:defRPr/>
            </a:pPr>
            <a:r>
              <a:rPr lang="en-US" sz="700" b="1"/>
              <a:t>© Copyright David Meier &amp; Jeffrey Liker</a:t>
            </a:r>
          </a:p>
        </p:txBody>
      </p:sp>
      <p:grpSp>
        <p:nvGrpSpPr>
          <p:cNvPr id="12296" name="Group 21">
            <a:extLst>
              <a:ext uri="{FF2B5EF4-FFF2-40B4-BE49-F238E27FC236}">
                <a16:creationId xmlns:a16="http://schemas.microsoft.com/office/drawing/2014/main" id="{C7FD64C2-0528-4A4F-8331-3FFBA0B32B04}"/>
              </a:ext>
            </a:extLst>
          </p:cNvPr>
          <p:cNvGrpSpPr>
            <a:grpSpLocks/>
          </p:cNvGrpSpPr>
          <p:nvPr userDrawn="1"/>
        </p:nvGrpSpPr>
        <p:grpSpPr bwMode="auto">
          <a:xfrm>
            <a:off x="685800" y="6316663"/>
            <a:ext cx="7848600" cy="236537"/>
            <a:chOff x="1548" y="3918"/>
            <a:chExt cx="3824" cy="144"/>
          </a:xfrm>
        </p:grpSpPr>
        <p:sp>
          <p:nvSpPr>
            <p:cNvPr id="1046" name="Line 22">
              <a:extLst>
                <a:ext uri="{FF2B5EF4-FFF2-40B4-BE49-F238E27FC236}">
                  <a16:creationId xmlns:a16="http://schemas.microsoft.com/office/drawing/2014/main" id="{2E059998-95AC-AA40-95F0-AA2F592B5450}"/>
                </a:ext>
              </a:extLst>
            </p:cNvPr>
            <p:cNvSpPr>
              <a:spLocks noChangeShapeType="1"/>
            </p:cNvSpPr>
            <p:nvPr/>
          </p:nvSpPr>
          <p:spPr bwMode="auto">
            <a:xfrm>
              <a:off x="1644" y="3961"/>
              <a:ext cx="3632" cy="2"/>
            </a:xfrm>
            <a:prstGeom prst="line">
              <a:avLst/>
            </a:prstGeom>
            <a:noFill/>
            <a:ln w="19050">
              <a:solidFill>
                <a:srgbClr val="5F5F5F"/>
              </a:solidFill>
              <a:round/>
              <a:headEnd/>
              <a:tailEnd/>
            </a:ln>
          </p:spPr>
          <p:txBody>
            <a:bodyPr/>
            <a:lstStyle/>
            <a:p>
              <a:pPr>
                <a:defRPr/>
              </a:pPr>
              <a:endParaRPr lang="de-DE"/>
            </a:p>
          </p:txBody>
        </p:sp>
        <p:sp>
          <p:nvSpPr>
            <p:cNvPr id="1047" name="Line 23">
              <a:extLst>
                <a:ext uri="{FF2B5EF4-FFF2-40B4-BE49-F238E27FC236}">
                  <a16:creationId xmlns:a16="http://schemas.microsoft.com/office/drawing/2014/main" id="{B5974C2F-15E7-FD40-8F5F-C65CA21A35A2}"/>
                </a:ext>
              </a:extLst>
            </p:cNvPr>
            <p:cNvSpPr>
              <a:spLocks noChangeShapeType="1"/>
            </p:cNvSpPr>
            <p:nvPr/>
          </p:nvSpPr>
          <p:spPr bwMode="auto">
            <a:xfrm>
              <a:off x="1650" y="4014"/>
              <a:ext cx="3632" cy="1"/>
            </a:xfrm>
            <a:prstGeom prst="line">
              <a:avLst/>
            </a:prstGeom>
            <a:noFill/>
            <a:ln w="19050">
              <a:solidFill>
                <a:srgbClr val="5F5F5F"/>
              </a:solidFill>
              <a:round/>
              <a:headEnd/>
              <a:tailEnd/>
            </a:ln>
          </p:spPr>
          <p:txBody>
            <a:bodyPr/>
            <a:lstStyle/>
            <a:p>
              <a:pPr>
                <a:defRPr/>
              </a:pPr>
              <a:endParaRPr lang="de-DE"/>
            </a:p>
          </p:txBody>
        </p:sp>
        <p:sp>
          <p:nvSpPr>
            <p:cNvPr id="1048" name="Line 24">
              <a:extLst>
                <a:ext uri="{FF2B5EF4-FFF2-40B4-BE49-F238E27FC236}">
                  <a16:creationId xmlns:a16="http://schemas.microsoft.com/office/drawing/2014/main" id="{D517BC05-32B0-2041-95A6-808E8E02C0B2}"/>
                </a:ext>
              </a:extLst>
            </p:cNvPr>
            <p:cNvSpPr>
              <a:spLocks noChangeShapeType="1"/>
            </p:cNvSpPr>
            <p:nvPr/>
          </p:nvSpPr>
          <p:spPr bwMode="auto">
            <a:xfrm>
              <a:off x="1632" y="3983"/>
              <a:ext cx="3674" cy="1"/>
            </a:xfrm>
            <a:prstGeom prst="line">
              <a:avLst/>
            </a:prstGeom>
            <a:noFill/>
            <a:ln w="28575">
              <a:solidFill>
                <a:srgbClr val="00279F"/>
              </a:solidFill>
              <a:round/>
              <a:headEnd/>
              <a:tailEnd/>
            </a:ln>
          </p:spPr>
          <p:txBody>
            <a:bodyPr/>
            <a:lstStyle/>
            <a:p>
              <a:pPr>
                <a:defRPr/>
              </a:pPr>
              <a:endParaRPr lang="de-DE"/>
            </a:p>
          </p:txBody>
        </p:sp>
        <p:sp>
          <p:nvSpPr>
            <p:cNvPr id="1049" name="Freeform 25">
              <a:extLst>
                <a:ext uri="{FF2B5EF4-FFF2-40B4-BE49-F238E27FC236}">
                  <a16:creationId xmlns:a16="http://schemas.microsoft.com/office/drawing/2014/main" id="{674D25E5-250F-EB47-9913-4A43D4AD5E65}"/>
                </a:ext>
              </a:extLst>
            </p:cNvPr>
            <p:cNvSpPr>
              <a:spLocks/>
            </p:cNvSpPr>
            <p:nvPr/>
          </p:nvSpPr>
          <p:spPr bwMode="auto">
            <a:xfrm>
              <a:off x="1548" y="3918"/>
              <a:ext cx="138" cy="138"/>
            </a:xfrm>
            <a:custGeom>
              <a:avLst/>
              <a:gdLst/>
              <a:ahLst/>
              <a:cxnLst>
                <a:cxn ang="0">
                  <a:pos x="138" y="72"/>
                </a:cxn>
                <a:cxn ang="0">
                  <a:pos x="72" y="0"/>
                </a:cxn>
                <a:cxn ang="0">
                  <a:pos x="0" y="72"/>
                </a:cxn>
                <a:cxn ang="0">
                  <a:pos x="72" y="138"/>
                </a:cxn>
                <a:cxn ang="0">
                  <a:pos x="138" y="72"/>
                </a:cxn>
              </a:cxnLst>
              <a:rect l="0" t="0" r="r" b="b"/>
              <a:pathLst>
                <a:path w="138" h="138">
                  <a:moveTo>
                    <a:pt x="138" y="72"/>
                  </a:moveTo>
                  <a:lnTo>
                    <a:pt x="72" y="0"/>
                  </a:lnTo>
                  <a:lnTo>
                    <a:pt x="0" y="72"/>
                  </a:lnTo>
                  <a:lnTo>
                    <a:pt x="72" y="138"/>
                  </a:lnTo>
                  <a:lnTo>
                    <a:pt x="138" y="72"/>
                  </a:lnTo>
                  <a:close/>
                </a:path>
              </a:pathLst>
            </a:custGeom>
            <a:solidFill>
              <a:srgbClr val="00279F"/>
            </a:solidFill>
            <a:ln w="9525">
              <a:noFill/>
              <a:round/>
              <a:headEnd/>
              <a:tailEnd/>
            </a:ln>
          </p:spPr>
          <p:txBody>
            <a:bodyPr/>
            <a:lstStyle/>
            <a:p>
              <a:pPr>
                <a:defRPr/>
              </a:pPr>
              <a:endParaRPr lang="de-DE"/>
            </a:p>
          </p:txBody>
        </p:sp>
        <p:sp>
          <p:nvSpPr>
            <p:cNvPr id="1050" name="Freeform 26">
              <a:extLst>
                <a:ext uri="{FF2B5EF4-FFF2-40B4-BE49-F238E27FC236}">
                  <a16:creationId xmlns:a16="http://schemas.microsoft.com/office/drawing/2014/main" id="{41D033ED-4F00-0E4F-B2E5-0C513BBBB60E}"/>
                </a:ext>
              </a:extLst>
            </p:cNvPr>
            <p:cNvSpPr>
              <a:spLocks/>
            </p:cNvSpPr>
            <p:nvPr/>
          </p:nvSpPr>
          <p:spPr bwMode="auto">
            <a:xfrm>
              <a:off x="5240" y="3924"/>
              <a:ext cx="132" cy="138"/>
            </a:xfrm>
            <a:custGeom>
              <a:avLst/>
              <a:gdLst/>
              <a:ahLst/>
              <a:cxnLst>
                <a:cxn ang="0">
                  <a:pos x="0" y="138"/>
                </a:cxn>
                <a:cxn ang="0">
                  <a:pos x="132" y="66"/>
                </a:cxn>
                <a:cxn ang="0">
                  <a:pos x="0" y="0"/>
                </a:cxn>
                <a:cxn ang="0">
                  <a:pos x="42" y="66"/>
                </a:cxn>
                <a:cxn ang="0">
                  <a:pos x="0" y="138"/>
                </a:cxn>
              </a:cxnLst>
              <a:rect l="0" t="0" r="r" b="b"/>
              <a:pathLst>
                <a:path w="132" h="138">
                  <a:moveTo>
                    <a:pt x="0" y="138"/>
                  </a:moveTo>
                  <a:lnTo>
                    <a:pt x="132" y="66"/>
                  </a:lnTo>
                  <a:lnTo>
                    <a:pt x="0" y="0"/>
                  </a:lnTo>
                  <a:lnTo>
                    <a:pt x="42" y="66"/>
                  </a:lnTo>
                  <a:lnTo>
                    <a:pt x="0" y="138"/>
                  </a:lnTo>
                  <a:close/>
                </a:path>
              </a:pathLst>
            </a:custGeom>
            <a:solidFill>
              <a:srgbClr val="00279F"/>
            </a:solidFill>
            <a:ln w="9525">
              <a:noFill/>
              <a:round/>
              <a:headEnd/>
              <a:tailEnd/>
            </a:ln>
          </p:spPr>
          <p:txBody>
            <a:bodyPr/>
            <a:lstStyle/>
            <a:p>
              <a:pPr>
                <a:defRPr/>
              </a:pPr>
              <a:endParaRPr lang="de-D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i="1">
          <a:solidFill>
            <a:schemeClr val="tx2"/>
          </a:solidFill>
          <a:latin typeface="+mj-lt"/>
          <a:ea typeface="+mj-ea"/>
          <a:cs typeface="+mj-cs"/>
        </a:defRPr>
      </a:lvl1pPr>
      <a:lvl2pPr algn="ctr" rtl="0" eaLnBrk="0" fontAlgn="base" hangingPunct="0">
        <a:spcBef>
          <a:spcPct val="0"/>
        </a:spcBef>
        <a:spcAft>
          <a:spcPct val="0"/>
        </a:spcAft>
        <a:defRPr sz="3200" b="1" i="1">
          <a:solidFill>
            <a:schemeClr val="tx2"/>
          </a:solidFill>
          <a:latin typeface="Times" pitchFamily="18" charset="0"/>
          <a:ea typeface="ＭＳ Ｐゴシック" pitchFamily="34" charset="-128"/>
        </a:defRPr>
      </a:lvl2pPr>
      <a:lvl3pPr algn="ctr" rtl="0" eaLnBrk="0" fontAlgn="base" hangingPunct="0">
        <a:spcBef>
          <a:spcPct val="0"/>
        </a:spcBef>
        <a:spcAft>
          <a:spcPct val="0"/>
        </a:spcAft>
        <a:defRPr sz="3200" b="1" i="1">
          <a:solidFill>
            <a:schemeClr val="tx2"/>
          </a:solidFill>
          <a:latin typeface="Times" pitchFamily="18" charset="0"/>
          <a:ea typeface="ＭＳ Ｐゴシック" pitchFamily="34" charset="-128"/>
        </a:defRPr>
      </a:lvl3pPr>
      <a:lvl4pPr algn="ctr" rtl="0" eaLnBrk="0" fontAlgn="base" hangingPunct="0">
        <a:spcBef>
          <a:spcPct val="0"/>
        </a:spcBef>
        <a:spcAft>
          <a:spcPct val="0"/>
        </a:spcAft>
        <a:defRPr sz="3200" b="1" i="1">
          <a:solidFill>
            <a:schemeClr val="tx2"/>
          </a:solidFill>
          <a:latin typeface="Times" pitchFamily="18" charset="0"/>
          <a:ea typeface="ＭＳ Ｐゴシック" pitchFamily="34" charset="-128"/>
        </a:defRPr>
      </a:lvl4pPr>
      <a:lvl5pPr algn="ctr" rtl="0" eaLnBrk="0" fontAlgn="base" hangingPunct="0">
        <a:spcBef>
          <a:spcPct val="0"/>
        </a:spcBef>
        <a:spcAft>
          <a:spcPct val="0"/>
        </a:spcAft>
        <a:defRPr sz="3200" b="1" i="1">
          <a:solidFill>
            <a:schemeClr val="tx2"/>
          </a:solidFill>
          <a:latin typeface="Times" pitchFamily="18" charset="0"/>
          <a:ea typeface="ＭＳ Ｐゴシック" pitchFamily="34" charset="-128"/>
        </a:defRPr>
      </a:lvl5pPr>
      <a:lvl6pPr marL="457200" algn="ctr" rtl="0" fontAlgn="base">
        <a:spcBef>
          <a:spcPct val="0"/>
        </a:spcBef>
        <a:spcAft>
          <a:spcPct val="0"/>
        </a:spcAft>
        <a:defRPr sz="3200" b="1" i="1">
          <a:solidFill>
            <a:schemeClr val="tx2"/>
          </a:solidFill>
          <a:latin typeface="Times" pitchFamily="18" charset="0"/>
          <a:ea typeface="ＭＳ Ｐゴシック" pitchFamily="34" charset="-128"/>
        </a:defRPr>
      </a:lvl6pPr>
      <a:lvl7pPr marL="914400" algn="ctr" rtl="0" fontAlgn="base">
        <a:spcBef>
          <a:spcPct val="0"/>
        </a:spcBef>
        <a:spcAft>
          <a:spcPct val="0"/>
        </a:spcAft>
        <a:defRPr sz="3200" b="1" i="1">
          <a:solidFill>
            <a:schemeClr val="tx2"/>
          </a:solidFill>
          <a:latin typeface="Times" pitchFamily="18" charset="0"/>
          <a:ea typeface="ＭＳ Ｐゴシック" pitchFamily="34" charset="-128"/>
        </a:defRPr>
      </a:lvl7pPr>
      <a:lvl8pPr marL="1371600" algn="ctr" rtl="0" fontAlgn="base">
        <a:spcBef>
          <a:spcPct val="0"/>
        </a:spcBef>
        <a:spcAft>
          <a:spcPct val="0"/>
        </a:spcAft>
        <a:defRPr sz="3200" b="1" i="1">
          <a:solidFill>
            <a:schemeClr val="tx2"/>
          </a:solidFill>
          <a:latin typeface="Times" pitchFamily="18" charset="0"/>
          <a:ea typeface="ＭＳ Ｐゴシック" pitchFamily="34" charset="-128"/>
        </a:defRPr>
      </a:lvl8pPr>
      <a:lvl9pPr marL="1828800" algn="ctr" rtl="0" fontAlgn="base">
        <a:spcBef>
          <a:spcPct val="0"/>
        </a:spcBef>
        <a:spcAft>
          <a:spcPct val="0"/>
        </a:spcAft>
        <a:defRPr sz="3200" b="1" i="1">
          <a:solidFill>
            <a:schemeClr val="tx2"/>
          </a:solidFill>
          <a:latin typeface="Times"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1.png"/><Relationship Id="rId3" Type="http://schemas.openxmlformats.org/officeDocument/2006/relationships/audio" Target="../media/audio1.bin"/><Relationship Id="rId7" Type="http://schemas.openxmlformats.org/officeDocument/2006/relationships/audio" Target="../media/audio5.wav"/><Relationship Id="rId12" Type="http://schemas.openxmlformats.org/officeDocument/2006/relationships/oleObject" Target="../embeddings/oleObject6.bin"/><Relationship Id="rId2" Type="http://schemas.openxmlformats.org/officeDocument/2006/relationships/slideLayout" Target="../slideLayouts/slideLayout6.xml"/><Relationship Id="rId16" Type="http://schemas.openxmlformats.org/officeDocument/2006/relationships/image" Target="../media/image15.png"/><Relationship Id="rId1" Type="http://schemas.openxmlformats.org/officeDocument/2006/relationships/vmlDrawing" Target="../drawings/vmlDrawing4.vml"/><Relationship Id="rId6" Type="http://schemas.openxmlformats.org/officeDocument/2006/relationships/audio" Target="../media/audio4.wav"/><Relationship Id="rId11" Type="http://schemas.openxmlformats.org/officeDocument/2006/relationships/image" Target="../media/image14.png"/><Relationship Id="rId5" Type="http://schemas.openxmlformats.org/officeDocument/2006/relationships/audio" Target="../media/audio3.wav"/><Relationship Id="rId15" Type="http://schemas.openxmlformats.org/officeDocument/2006/relationships/image" Target="../media/image12.emf"/><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0.emf"/><Relationship Id="rId1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png"/><Relationship Id="rId5" Type="http://schemas.openxmlformats.org/officeDocument/2006/relationships/image" Target="../media/image37.e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yota way background">
            <a:extLst>
              <a:ext uri="{FF2B5EF4-FFF2-40B4-BE49-F238E27FC236}">
                <a16:creationId xmlns:a16="http://schemas.microsoft.com/office/drawing/2014/main" id="{5FE5B654-B4FF-5049-9487-15F49B739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30A07166-046B-C644-B424-D4135A43EB79}"/>
              </a:ext>
            </a:extLst>
          </p:cNvPr>
          <p:cNvSpPr>
            <a:spLocks noGrp="1" noChangeArrowheads="1"/>
          </p:cNvSpPr>
          <p:nvPr>
            <p:ph type="title"/>
          </p:nvPr>
        </p:nvSpPr>
        <p:spPr>
          <a:xfrm>
            <a:off x="76200" y="457200"/>
            <a:ext cx="8991600" cy="2112963"/>
          </a:xfrm>
        </p:spPr>
        <p:txBody>
          <a:bodyPr/>
          <a:lstStyle/>
          <a:p>
            <a:pPr eaLnBrk="1" hangingPunct="1">
              <a:defRPr/>
            </a:pPr>
            <a:r>
              <a:rPr lang="en-US" sz="5400" dirty="0">
                <a:solidFill>
                  <a:srgbClr val="0033FF"/>
                </a:solidFill>
                <a:effectLst>
                  <a:outerShdw blurRad="38100" dist="38100" dir="2700000" algn="tl">
                    <a:srgbClr val="C0C0C0"/>
                  </a:outerShdw>
                </a:effectLst>
                <a:latin typeface="Arial" pitchFamily="34" charset="0"/>
              </a:rPr>
              <a:t>Lessons Learned from</a:t>
            </a:r>
            <a:br>
              <a:rPr lang="en-US" sz="5400" dirty="0">
                <a:solidFill>
                  <a:srgbClr val="0033FF"/>
                </a:solidFill>
                <a:effectLst>
                  <a:outerShdw blurRad="38100" dist="38100" dir="2700000" algn="tl">
                    <a:srgbClr val="C0C0C0"/>
                  </a:outerShdw>
                </a:effectLst>
                <a:latin typeface="Arial" pitchFamily="34" charset="0"/>
              </a:rPr>
            </a:br>
            <a:r>
              <a:rPr lang="en-US" sz="5400" dirty="0">
                <a:solidFill>
                  <a:srgbClr val="0033FF"/>
                </a:solidFill>
                <a:effectLst>
                  <a:outerShdw blurRad="38100" dist="38100" dir="2700000" algn="tl">
                    <a:srgbClr val="C0C0C0"/>
                  </a:outerShdw>
                </a:effectLst>
                <a:latin typeface="Arial" pitchFamily="34" charset="0"/>
              </a:rPr>
              <a:t>the Toyota Way</a:t>
            </a:r>
            <a:endParaRPr lang="en-US" sz="6600" dirty="0">
              <a:solidFill>
                <a:srgbClr val="0033FF"/>
              </a:solidFill>
            </a:endParaRPr>
          </a:p>
        </p:txBody>
      </p:sp>
      <p:sp>
        <p:nvSpPr>
          <p:cNvPr id="3076" name="Rectangle 4">
            <a:extLst>
              <a:ext uri="{FF2B5EF4-FFF2-40B4-BE49-F238E27FC236}">
                <a16:creationId xmlns:a16="http://schemas.microsoft.com/office/drawing/2014/main" id="{3E9990ED-91B7-DB4B-9350-B5CD2447D0DB}"/>
              </a:ext>
            </a:extLst>
          </p:cNvPr>
          <p:cNvSpPr>
            <a:spLocks noGrp="1" noChangeArrowheads="1"/>
          </p:cNvSpPr>
          <p:nvPr>
            <p:ph type="body" idx="1"/>
          </p:nvPr>
        </p:nvSpPr>
        <p:spPr>
          <a:xfrm>
            <a:off x="152400" y="2562225"/>
            <a:ext cx="8305800" cy="2314575"/>
          </a:xfrm>
        </p:spPr>
        <p:txBody>
          <a:bodyPr/>
          <a:lstStyle/>
          <a:p>
            <a:pPr algn="ctr" eaLnBrk="1" hangingPunct="1">
              <a:lnSpc>
                <a:spcPct val="80000"/>
              </a:lnSpc>
              <a:buFontTx/>
              <a:buNone/>
              <a:defRPr/>
            </a:pPr>
            <a:r>
              <a:rPr lang="en-US" sz="2400" b="1" i="1">
                <a:solidFill>
                  <a:srgbClr val="0033FF"/>
                </a:solidFill>
                <a:effectLst>
                  <a:outerShdw blurRad="38100" dist="38100" dir="2700000" algn="tl">
                    <a:srgbClr val="C0C0C0"/>
                  </a:outerShdw>
                </a:effectLst>
                <a:latin typeface="Comic Sans MS" pitchFamily="66" charset="0"/>
              </a:rPr>
              <a:t>Presented by:</a:t>
            </a:r>
          </a:p>
          <a:p>
            <a:pPr algn="ctr" eaLnBrk="1" hangingPunct="1">
              <a:lnSpc>
                <a:spcPct val="80000"/>
              </a:lnSpc>
              <a:buFontTx/>
              <a:buNone/>
              <a:defRPr/>
            </a:pPr>
            <a:r>
              <a:rPr lang="en-US" sz="2400" b="1" i="1">
                <a:solidFill>
                  <a:srgbClr val="0033FF"/>
                </a:solidFill>
                <a:effectLst>
                  <a:outerShdw blurRad="38100" dist="38100" dir="2700000" algn="tl">
                    <a:srgbClr val="C0C0C0"/>
                  </a:outerShdw>
                </a:effectLst>
                <a:latin typeface="Comic Sans MS" pitchFamily="66" charset="0"/>
              </a:rPr>
              <a:t>Jeffrey K. Liker</a:t>
            </a:r>
          </a:p>
          <a:p>
            <a:pPr algn="ctr" eaLnBrk="1" hangingPunct="1">
              <a:lnSpc>
                <a:spcPct val="80000"/>
              </a:lnSpc>
              <a:buFontTx/>
              <a:buNone/>
              <a:defRPr/>
            </a:pPr>
            <a:r>
              <a:rPr lang="en-US" sz="2400" b="1" i="1">
                <a:solidFill>
                  <a:srgbClr val="0033FF"/>
                </a:solidFill>
                <a:effectLst>
                  <a:outerShdw blurRad="38100" dist="38100" dir="2700000" algn="tl">
                    <a:srgbClr val="C0C0C0"/>
                  </a:outerShdw>
                </a:effectLst>
                <a:latin typeface="Comic Sans MS" pitchFamily="66" charset="0"/>
              </a:rPr>
              <a:t>University of Michigan</a:t>
            </a:r>
          </a:p>
          <a:p>
            <a:pPr algn="ctr" eaLnBrk="1" hangingPunct="1">
              <a:lnSpc>
                <a:spcPct val="80000"/>
              </a:lnSpc>
              <a:buFontTx/>
              <a:buNone/>
              <a:defRPr/>
            </a:pPr>
            <a:endParaRPr lang="en-US" sz="2400" b="1" i="1">
              <a:solidFill>
                <a:srgbClr val="0033FF"/>
              </a:solidFill>
              <a:effectLst>
                <a:outerShdw blurRad="38100" dist="38100" dir="2700000" algn="tl">
                  <a:srgbClr val="C0C0C0"/>
                </a:outerShdw>
              </a:effectLst>
              <a:latin typeface="Comic Sans MS" pitchFamily="66" charset="0"/>
            </a:endParaRPr>
          </a:p>
          <a:p>
            <a:pPr algn="ctr" eaLnBrk="1" hangingPunct="1">
              <a:lnSpc>
                <a:spcPct val="80000"/>
              </a:lnSpc>
              <a:buFontTx/>
              <a:buNone/>
              <a:defRPr/>
            </a:pPr>
            <a:r>
              <a:rPr lang="en-US" sz="2400" b="1" i="1">
                <a:solidFill>
                  <a:srgbClr val="0033FF"/>
                </a:solidFill>
                <a:effectLst>
                  <a:outerShdw blurRad="38100" dist="38100" dir="2700000" algn="tl">
                    <a:srgbClr val="C0C0C0"/>
                  </a:outerShdw>
                </a:effectLst>
                <a:latin typeface="Comic Sans MS" pitchFamily="66" charset="0"/>
              </a:rPr>
              <a:t>Western Massachusetts APICS Keynote</a:t>
            </a:r>
          </a:p>
          <a:p>
            <a:pPr algn="ctr" eaLnBrk="1" hangingPunct="1">
              <a:lnSpc>
                <a:spcPct val="80000"/>
              </a:lnSpc>
              <a:buFontTx/>
              <a:buNone/>
              <a:defRPr/>
            </a:pPr>
            <a:endParaRPr lang="en-US" sz="2400" b="1" i="1">
              <a:solidFill>
                <a:srgbClr val="0033FF"/>
              </a:solidFill>
              <a:effectLst>
                <a:outerShdw blurRad="38100" dist="38100" dir="2700000" algn="tl">
                  <a:srgbClr val="C0C0C0"/>
                </a:outerShdw>
              </a:effectLst>
              <a:latin typeface="Comic Sans MS" pitchFamily="66" charset="0"/>
            </a:endParaRPr>
          </a:p>
          <a:p>
            <a:pPr algn="ctr" eaLnBrk="1" hangingPunct="1">
              <a:lnSpc>
                <a:spcPct val="80000"/>
              </a:lnSpc>
              <a:buFontTx/>
              <a:buNone/>
              <a:defRPr/>
            </a:pPr>
            <a:endParaRPr lang="en-US" sz="1800" b="1">
              <a:solidFill>
                <a:srgbClr val="0033FF"/>
              </a:solidFill>
              <a:latin typeface="Comic Sans MS" pitchFamily="66" charset="0"/>
            </a:endParaRPr>
          </a:p>
        </p:txBody>
      </p:sp>
      <p:pic>
        <p:nvPicPr>
          <p:cNvPr id="13317" name="Picture 6" descr="Toyota PD cover">
            <a:extLst>
              <a:ext uri="{FF2B5EF4-FFF2-40B4-BE49-F238E27FC236}">
                <a16:creationId xmlns:a16="http://schemas.microsoft.com/office/drawing/2014/main" id="{ED437A0F-F96F-7246-B0A8-590FF577C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5162550"/>
            <a:ext cx="113188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0141_1">
            <a:extLst>
              <a:ext uri="{FF2B5EF4-FFF2-40B4-BE49-F238E27FC236}">
                <a16:creationId xmlns:a16="http://schemas.microsoft.com/office/drawing/2014/main" id="{29409136-0AC9-2A48-971A-D7472A7F8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162550"/>
            <a:ext cx="11191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0141_1b">
            <a:extLst>
              <a:ext uri="{FF2B5EF4-FFF2-40B4-BE49-F238E27FC236}">
                <a16:creationId xmlns:a16="http://schemas.microsoft.com/office/drawing/2014/main" id="{C4FFAEF6-CBFF-F046-B6FE-4D7D688892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788" y="5162550"/>
            <a:ext cx="12239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Talent cover">
            <a:extLst>
              <a:ext uri="{FF2B5EF4-FFF2-40B4-BE49-F238E27FC236}">
                <a16:creationId xmlns:a16="http://schemas.microsoft.com/office/drawing/2014/main" id="{4F29B7CD-3096-054C-AF65-A4669C789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8463" y="5181600"/>
            <a:ext cx="11255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C5EBE62A-4F2A-5B43-9865-83DC788B5FE6}"/>
              </a:ext>
            </a:extLst>
          </p:cNvPr>
          <p:cNvSpPr>
            <a:spLocks noChangeArrowheads="1"/>
          </p:cNvSpPr>
          <p:nvPr/>
        </p:nvSpPr>
        <p:spPr bwMode="auto">
          <a:xfrm>
            <a:off x="3217863" y="936625"/>
            <a:ext cx="5392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800">
                <a:latin typeface="Times" pitchFamily="2" charset="0"/>
              </a:rPr>
              <a:t>	</a:t>
            </a:r>
            <a:r>
              <a:rPr lang="en-US" altLang="en-US" sz="1800" b="1" noProof="1">
                <a:latin typeface="Times" pitchFamily="2" charset="0"/>
              </a:rPr>
              <a:t>Organization and Control</a:t>
            </a:r>
            <a:endParaRPr lang="en-US" altLang="en-US" b="1" noProof="1">
              <a:latin typeface="Times" pitchFamily="2" charset="0"/>
            </a:endParaRPr>
          </a:p>
        </p:txBody>
      </p:sp>
      <p:graphicFrame>
        <p:nvGraphicFramePr>
          <p:cNvPr id="3074" name="Object 3">
            <a:extLst>
              <a:ext uri="{FF2B5EF4-FFF2-40B4-BE49-F238E27FC236}">
                <a16:creationId xmlns:a16="http://schemas.microsoft.com/office/drawing/2014/main" id="{E3E6E6F2-440A-DE43-9259-16AA0FFC1495}"/>
              </a:ext>
            </a:extLst>
          </p:cNvPr>
          <p:cNvGraphicFramePr>
            <a:graphicFrameLocks noChangeAspect="1"/>
          </p:cNvGraphicFramePr>
          <p:nvPr/>
        </p:nvGraphicFramePr>
        <p:xfrm>
          <a:off x="4665663" y="1543050"/>
          <a:ext cx="2928937" cy="4229100"/>
        </p:xfrm>
        <a:graphic>
          <a:graphicData uri="http://schemas.openxmlformats.org/presentationml/2006/ole">
            <mc:AlternateContent xmlns:mc="http://schemas.openxmlformats.org/markup-compatibility/2006">
              <mc:Choice xmlns:v="urn:schemas-microsoft-com:vml" Requires="v">
                <p:oleObj spid="_x0000_s3079" name="Document" r:id="rId4" imgW="8788400" imgH="12687300" progId="Word.Document.8">
                  <p:embed/>
                </p:oleObj>
              </mc:Choice>
              <mc:Fallback>
                <p:oleObj name="Document" r:id="rId4" imgW="8788400" imgH="126873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663" y="1543050"/>
                        <a:ext cx="2928937" cy="42291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4">
            <a:extLst>
              <a:ext uri="{FF2B5EF4-FFF2-40B4-BE49-F238E27FC236}">
                <a16:creationId xmlns:a16="http://schemas.microsoft.com/office/drawing/2014/main" id="{77D0A771-36C8-3844-8813-234422D77804}"/>
              </a:ext>
            </a:extLst>
          </p:cNvPr>
          <p:cNvSpPr>
            <a:spLocks noChangeArrowheads="1"/>
          </p:cNvSpPr>
          <p:nvPr>
            <p:ph type="title"/>
          </p:nvPr>
        </p:nvSpPr>
        <p:spPr>
          <a:xfrm>
            <a:off x="1600200" y="-76200"/>
            <a:ext cx="5791200" cy="533400"/>
          </a:xfrm>
          <a:noFill/>
        </p:spPr>
        <p:txBody>
          <a:bodyPr/>
          <a:lstStyle/>
          <a:p>
            <a:pPr eaLnBrk="1" hangingPunct="1"/>
            <a:r>
              <a:rPr lang="en-US" altLang="en-US" sz="2400" b="0" i="0">
                <a:solidFill>
                  <a:schemeClr val="tx1"/>
                </a:solidFill>
              </a:rPr>
              <a:t>After Lean:  U-Shaped One-Piece Flow Cell</a:t>
            </a:r>
            <a:endParaRPr lang="en-US" altLang="en-US" sz="3600"/>
          </a:p>
        </p:txBody>
      </p:sp>
      <p:graphicFrame>
        <p:nvGraphicFramePr>
          <p:cNvPr id="3075" name="Object 5">
            <a:hlinkClick r:id="" action="ppaction://ole?verb=0"/>
            <a:extLst>
              <a:ext uri="{FF2B5EF4-FFF2-40B4-BE49-F238E27FC236}">
                <a16:creationId xmlns:a16="http://schemas.microsoft.com/office/drawing/2014/main" id="{819E0283-5687-9848-97A8-F7A4F9C9C904}"/>
              </a:ext>
            </a:extLst>
          </p:cNvPr>
          <p:cNvGraphicFramePr>
            <a:graphicFrameLocks/>
          </p:cNvGraphicFramePr>
          <p:nvPr/>
        </p:nvGraphicFramePr>
        <p:xfrm>
          <a:off x="2035175" y="1295400"/>
          <a:ext cx="1879600" cy="2784475"/>
        </p:xfrm>
        <a:graphic>
          <a:graphicData uri="http://schemas.openxmlformats.org/presentationml/2006/ole">
            <mc:AlternateContent xmlns:mc="http://schemas.openxmlformats.org/markup-compatibility/2006">
              <mc:Choice xmlns:v="urn:schemas-microsoft-com:vml" Requires="v">
                <p:oleObj spid="_x0000_s3080" name="Clip" r:id="rId6" imgW="16751300" imgH="23164800" progId="MS_ClipArt_Gallery.2">
                  <p:embed/>
                </p:oleObj>
              </mc:Choice>
              <mc:Fallback>
                <p:oleObj name="Clip" r:id="rId6" imgW="16751300" imgH="23164800"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175" y="1295400"/>
                        <a:ext cx="1879600" cy="278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6">
            <a:extLst>
              <a:ext uri="{FF2B5EF4-FFF2-40B4-BE49-F238E27FC236}">
                <a16:creationId xmlns:a16="http://schemas.microsoft.com/office/drawing/2014/main" id="{225B34D6-ADC7-5946-88B7-954B62BEDB5C}"/>
              </a:ext>
            </a:extLst>
          </p:cNvPr>
          <p:cNvSpPr>
            <a:spLocks noChangeArrowheads="1"/>
          </p:cNvSpPr>
          <p:nvPr/>
        </p:nvSpPr>
        <p:spPr bwMode="auto">
          <a:xfrm>
            <a:off x="1997075" y="4321175"/>
            <a:ext cx="2178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i="1">
                <a:latin typeface="Times New Roman" panose="02020603050405020304" pitchFamily="18" charset="0"/>
              </a:rPr>
              <a:t>Build to</a:t>
            </a:r>
          </a:p>
          <a:p>
            <a:pPr algn="ctr"/>
            <a:r>
              <a:rPr lang="en-US" altLang="en-US" sz="3600" i="1">
                <a:latin typeface="Times New Roman" panose="02020603050405020304" pitchFamily="18" charset="0"/>
              </a:rPr>
              <a:t>Takt Time!</a:t>
            </a:r>
          </a:p>
        </p:txBody>
      </p:sp>
    </p:spTree>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id="{20BD41CE-3FF0-C54B-89BB-054EAEFA55F9}"/>
              </a:ext>
            </a:extLst>
          </p:cNvPr>
          <p:cNvSpPr>
            <a:spLocks noGrp="1" noChangeArrowheads="1"/>
          </p:cNvSpPr>
          <p:nvPr>
            <p:ph type="title"/>
          </p:nvPr>
        </p:nvSpPr>
        <p:spPr/>
        <p:txBody>
          <a:bodyPr/>
          <a:lstStyle/>
          <a:p>
            <a:pPr eaLnBrk="1" hangingPunct="1"/>
            <a:r>
              <a:rPr lang="en-US" altLang="en-US"/>
              <a:t>Simplified Pull System</a:t>
            </a:r>
          </a:p>
        </p:txBody>
      </p:sp>
      <p:grpSp>
        <p:nvGrpSpPr>
          <p:cNvPr id="4102" name="Group 3">
            <a:extLst>
              <a:ext uri="{FF2B5EF4-FFF2-40B4-BE49-F238E27FC236}">
                <a16:creationId xmlns:a16="http://schemas.microsoft.com/office/drawing/2014/main" id="{5673A6FE-E9FF-C447-852D-8302C9703B79}"/>
              </a:ext>
            </a:extLst>
          </p:cNvPr>
          <p:cNvGrpSpPr>
            <a:grpSpLocks/>
          </p:cNvGrpSpPr>
          <p:nvPr/>
        </p:nvGrpSpPr>
        <p:grpSpPr bwMode="auto">
          <a:xfrm>
            <a:off x="228600" y="152400"/>
            <a:ext cx="3581400" cy="5410200"/>
            <a:chOff x="429" y="1035"/>
            <a:chExt cx="4345" cy="2288"/>
          </a:xfrm>
        </p:grpSpPr>
        <p:sp>
          <p:nvSpPr>
            <p:cNvPr id="4137" name="Rectangle 4">
              <a:extLst>
                <a:ext uri="{FF2B5EF4-FFF2-40B4-BE49-F238E27FC236}">
                  <a16:creationId xmlns:a16="http://schemas.microsoft.com/office/drawing/2014/main" id="{CA164F07-E70B-884C-9687-255D66B6BC33}"/>
                </a:ext>
              </a:extLst>
            </p:cNvPr>
            <p:cNvSpPr>
              <a:spLocks noChangeArrowheads="1"/>
            </p:cNvSpPr>
            <p:nvPr/>
          </p:nvSpPr>
          <p:spPr bwMode="auto">
            <a:xfrm>
              <a:off x="429" y="1551"/>
              <a:ext cx="4345" cy="1772"/>
            </a:xfrm>
            <a:prstGeom prst="rect">
              <a:avLst/>
            </a:prstGeom>
            <a:solidFill>
              <a:schemeClr val="bg2"/>
            </a:solidFill>
            <a:ln w="12700">
              <a:solidFill>
                <a:schemeClr val="tx1"/>
              </a:solidFill>
              <a:prstDash val="dash"/>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138" name="Rectangle 5">
              <a:extLst>
                <a:ext uri="{FF2B5EF4-FFF2-40B4-BE49-F238E27FC236}">
                  <a16:creationId xmlns:a16="http://schemas.microsoft.com/office/drawing/2014/main" id="{DF356A00-C654-884F-A4E8-2B127E82D0A8}"/>
                </a:ext>
              </a:extLst>
            </p:cNvPr>
            <p:cNvSpPr>
              <a:spLocks noChangeArrowheads="1"/>
            </p:cNvSpPr>
            <p:nvPr/>
          </p:nvSpPr>
          <p:spPr bwMode="auto">
            <a:xfrm>
              <a:off x="579" y="1035"/>
              <a:ext cx="290" cy="517"/>
            </a:xfrm>
            <a:prstGeom prst="rect">
              <a:avLst/>
            </a:prstGeom>
            <a:solidFill>
              <a:schemeClr val="bg2"/>
            </a:solidFill>
            <a:ln w="12700">
              <a:solidFill>
                <a:srgbClr val="003366"/>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139" name="Rectangle 6">
              <a:extLst>
                <a:ext uri="{FF2B5EF4-FFF2-40B4-BE49-F238E27FC236}">
                  <a16:creationId xmlns:a16="http://schemas.microsoft.com/office/drawing/2014/main" id="{8A36865C-443F-6145-9269-C9555A78B4D2}"/>
                </a:ext>
              </a:extLst>
            </p:cNvPr>
            <p:cNvSpPr>
              <a:spLocks noChangeArrowheads="1"/>
            </p:cNvSpPr>
            <p:nvPr/>
          </p:nvSpPr>
          <p:spPr bwMode="auto">
            <a:xfrm>
              <a:off x="995" y="1152"/>
              <a:ext cx="290" cy="403"/>
            </a:xfrm>
            <a:prstGeom prst="rect">
              <a:avLst/>
            </a:prstGeom>
            <a:solidFill>
              <a:schemeClr val="bg2"/>
            </a:solidFill>
            <a:ln w="12700">
              <a:solidFill>
                <a:srgbClr val="003366"/>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140" name="Rectangle 7">
              <a:extLst>
                <a:ext uri="{FF2B5EF4-FFF2-40B4-BE49-F238E27FC236}">
                  <a16:creationId xmlns:a16="http://schemas.microsoft.com/office/drawing/2014/main" id="{E1A89EE8-EF30-F048-964B-0DE5C6699299}"/>
                </a:ext>
              </a:extLst>
            </p:cNvPr>
            <p:cNvSpPr>
              <a:spLocks noChangeArrowheads="1"/>
            </p:cNvSpPr>
            <p:nvPr/>
          </p:nvSpPr>
          <p:spPr bwMode="auto">
            <a:xfrm>
              <a:off x="1410" y="1277"/>
              <a:ext cx="290" cy="278"/>
            </a:xfrm>
            <a:prstGeom prst="rect">
              <a:avLst/>
            </a:prstGeom>
            <a:solidFill>
              <a:schemeClr val="bg2"/>
            </a:solidFill>
            <a:ln w="12700">
              <a:solidFill>
                <a:srgbClr val="003366"/>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grpSp>
        <p:nvGrpSpPr>
          <p:cNvPr id="4103" name="Group 8">
            <a:extLst>
              <a:ext uri="{FF2B5EF4-FFF2-40B4-BE49-F238E27FC236}">
                <a16:creationId xmlns:a16="http://schemas.microsoft.com/office/drawing/2014/main" id="{6C0F9F1C-D95B-C440-BE39-C181ABDB379C}"/>
              </a:ext>
            </a:extLst>
          </p:cNvPr>
          <p:cNvGrpSpPr>
            <a:grpSpLocks/>
          </p:cNvGrpSpPr>
          <p:nvPr/>
        </p:nvGrpSpPr>
        <p:grpSpPr bwMode="auto">
          <a:xfrm>
            <a:off x="6532563" y="2595563"/>
            <a:ext cx="2355850" cy="1544637"/>
            <a:chOff x="4115" y="1635"/>
            <a:chExt cx="1484" cy="973"/>
          </a:xfrm>
        </p:grpSpPr>
        <p:graphicFrame>
          <p:nvGraphicFramePr>
            <p:cNvPr id="4100" name="Object 9">
              <a:extLst>
                <a:ext uri="{FF2B5EF4-FFF2-40B4-BE49-F238E27FC236}">
                  <a16:creationId xmlns:a16="http://schemas.microsoft.com/office/drawing/2014/main" id="{E904C011-D488-CF42-920D-288E03509888}"/>
                </a:ext>
              </a:extLst>
            </p:cNvPr>
            <p:cNvGraphicFramePr>
              <a:graphicFrameLocks noChangeAspect="1"/>
            </p:cNvGraphicFramePr>
            <p:nvPr/>
          </p:nvGraphicFramePr>
          <p:xfrm>
            <a:off x="4115" y="1635"/>
            <a:ext cx="1484" cy="769"/>
          </p:xfrm>
          <a:graphic>
            <a:graphicData uri="http://schemas.openxmlformats.org/presentationml/2006/ole">
              <mc:AlternateContent xmlns:mc="http://schemas.openxmlformats.org/markup-compatibility/2006">
                <mc:Choice xmlns:v="urn:schemas-microsoft-com:vml" Requires="v">
                  <p:oleObj spid="_x0000_s4141" name="Clip" r:id="rId8" imgW="33439100" imgH="17335500" progId="MS_ClipArt_Gallery.2">
                    <p:embed/>
                  </p:oleObj>
                </mc:Choice>
                <mc:Fallback>
                  <p:oleObj name="Clip" r:id="rId8" imgW="33439100" imgH="17335500"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5" y="1635"/>
                          <a:ext cx="1484" cy="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6" name="Text Box 10">
              <a:extLst>
                <a:ext uri="{FF2B5EF4-FFF2-40B4-BE49-F238E27FC236}">
                  <a16:creationId xmlns:a16="http://schemas.microsoft.com/office/drawing/2014/main" id="{F3E8663C-E358-5E4C-8CEF-33636B7AB2A9}"/>
                </a:ext>
              </a:extLst>
            </p:cNvPr>
            <p:cNvSpPr txBox="1">
              <a:spLocks noChangeArrowheads="1"/>
            </p:cNvSpPr>
            <p:nvPr/>
          </p:nvSpPr>
          <p:spPr bwMode="auto">
            <a:xfrm>
              <a:off x="4313" y="2377"/>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Customer Plant</a:t>
              </a:r>
            </a:p>
          </p:txBody>
        </p:sp>
      </p:grpSp>
      <p:grpSp>
        <p:nvGrpSpPr>
          <p:cNvPr id="4" name="Group 11">
            <a:extLst>
              <a:ext uri="{FF2B5EF4-FFF2-40B4-BE49-F238E27FC236}">
                <a16:creationId xmlns:a16="http://schemas.microsoft.com/office/drawing/2014/main" id="{8543CB1B-1DB3-A441-9A32-95A72CE22D09}"/>
              </a:ext>
            </a:extLst>
          </p:cNvPr>
          <p:cNvGrpSpPr>
            <a:grpSpLocks/>
          </p:cNvGrpSpPr>
          <p:nvPr/>
        </p:nvGrpSpPr>
        <p:grpSpPr bwMode="auto">
          <a:xfrm>
            <a:off x="2963863" y="2687638"/>
            <a:ext cx="754062" cy="2047875"/>
            <a:chOff x="1867" y="1693"/>
            <a:chExt cx="475" cy="1290"/>
          </a:xfrm>
        </p:grpSpPr>
        <p:sp>
          <p:nvSpPr>
            <p:cNvPr id="4127" name="Rectangle 12">
              <a:extLst>
                <a:ext uri="{FF2B5EF4-FFF2-40B4-BE49-F238E27FC236}">
                  <a16:creationId xmlns:a16="http://schemas.microsoft.com/office/drawing/2014/main" id="{D4D64C5B-B716-924E-9B74-EC6EBAA1DA5E}"/>
                </a:ext>
              </a:extLst>
            </p:cNvPr>
            <p:cNvSpPr>
              <a:spLocks noChangeArrowheads="1"/>
            </p:cNvSpPr>
            <p:nvPr/>
          </p:nvSpPr>
          <p:spPr bwMode="auto">
            <a:xfrm>
              <a:off x="1896" y="1717"/>
              <a:ext cx="445" cy="1231"/>
            </a:xfrm>
            <a:prstGeom prst="rect">
              <a:avLst/>
            </a:prstGeom>
            <a:solidFill>
              <a:srgbClr val="FFFF00"/>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sk-SK" altLang="en-US">
                <a:latin typeface="Times New Roman" panose="02020603050405020304" pitchFamily="18" charset="0"/>
              </a:endParaRPr>
            </a:p>
          </p:txBody>
        </p:sp>
        <p:sp>
          <p:nvSpPr>
            <p:cNvPr id="4128" name="Line 13">
              <a:extLst>
                <a:ext uri="{FF2B5EF4-FFF2-40B4-BE49-F238E27FC236}">
                  <a16:creationId xmlns:a16="http://schemas.microsoft.com/office/drawing/2014/main" id="{072B6E24-0064-5D46-A632-DA5F9564BC54}"/>
                </a:ext>
              </a:extLst>
            </p:cNvPr>
            <p:cNvSpPr>
              <a:spLocks noChangeShapeType="1"/>
            </p:cNvSpPr>
            <p:nvPr/>
          </p:nvSpPr>
          <p:spPr bwMode="auto">
            <a:xfrm>
              <a:off x="1897" y="1872"/>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9" name="Line 14">
              <a:extLst>
                <a:ext uri="{FF2B5EF4-FFF2-40B4-BE49-F238E27FC236}">
                  <a16:creationId xmlns:a16="http://schemas.microsoft.com/office/drawing/2014/main" id="{B088B71F-7043-CA41-87E8-5A99FE6B0069}"/>
                </a:ext>
              </a:extLst>
            </p:cNvPr>
            <p:cNvSpPr>
              <a:spLocks noChangeShapeType="1"/>
            </p:cNvSpPr>
            <p:nvPr/>
          </p:nvSpPr>
          <p:spPr bwMode="auto">
            <a:xfrm>
              <a:off x="1897" y="2030"/>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0" name="Line 15">
              <a:extLst>
                <a:ext uri="{FF2B5EF4-FFF2-40B4-BE49-F238E27FC236}">
                  <a16:creationId xmlns:a16="http://schemas.microsoft.com/office/drawing/2014/main" id="{2E0E904B-5C45-564D-B3E9-2987571F0731}"/>
                </a:ext>
              </a:extLst>
            </p:cNvPr>
            <p:cNvSpPr>
              <a:spLocks noChangeShapeType="1"/>
            </p:cNvSpPr>
            <p:nvPr/>
          </p:nvSpPr>
          <p:spPr bwMode="auto">
            <a:xfrm>
              <a:off x="1897" y="2188"/>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1" name="Line 16">
              <a:extLst>
                <a:ext uri="{FF2B5EF4-FFF2-40B4-BE49-F238E27FC236}">
                  <a16:creationId xmlns:a16="http://schemas.microsoft.com/office/drawing/2014/main" id="{4F44C6BA-51D1-FD40-B65C-09957B3ED749}"/>
                </a:ext>
              </a:extLst>
            </p:cNvPr>
            <p:cNvSpPr>
              <a:spLocks noChangeShapeType="1"/>
            </p:cNvSpPr>
            <p:nvPr/>
          </p:nvSpPr>
          <p:spPr bwMode="auto">
            <a:xfrm>
              <a:off x="1897" y="2346"/>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2" name="Line 17">
              <a:extLst>
                <a:ext uri="{FF2B5EF4-FFF2-40B4-BE49-F238E27FC236}">
                  <a16:creationId xmlns:a16="http://schemas.microsoft.com/office/drawing/2014/main" id="{C55C9553-79F0-744B-B09D-802D484CA73C}"/>
                </a:ext>
              </a:extLst>
            </p:cNvPr>
            <p:cNvSpPr>
              <a:spLocks noChangeShapeType="1"/>
            </p:cNvSpPr>
            <p:nvPr/>
          </p:nvSpPr>
          <p:spPr bwMode="auto">
            <a:xfrm>
              <a:off x="1897" y="2495"/>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3" name="Line 18">
              <a:extLst>
                <a:ext uri="{FF2B5EF4-FFF2-40B4-BE49-F238E27FC236}">
                  <a16:creationId xmlns:a16="http://schemas.microsoft.com/office/drawing/2014/main" id="{C235676A-E69B-394B-B1DA-7FF8505EDEC1}"/>
                </a:ext>
              </a:extLst>
            </p:cNvPr>
            <p:cNvSpPr>
              <a:spLocks noChangeShapeType="1"/>
            </p:cNvSpPr>
            <p:nvPr/>
          </p:nvSpPr>
          <p:spPr bwMode="auto">
            <a:xfrm>
              <a:off x="1897" y="2647"/>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4" name="Line 19">
              <a:extLst>
                <a:ext uri="{FF2B5EF4-FFF2-40B4-BE49-F238E27FC236}">
                  <a16:creationId xmlns:a16="http://schemas.microsoft.com/office/drawing/2014/main" id="{63D2A2EA-2BB2-9B45-979D-FA6E974B0979}"/>
                </a:ext>
              </a:extLst>
            </p:cNvPr>
            <p:cNvSpPr>
              <a:spLocks noChangeShapeType="1"/>
            </p:cNvSpPr>
            <p:nvPr/>
          </p:nvSpPr>
          <p:spPr bwMode="auto">
            <a:xfrm>
              <a:off x="1897" y="2799"/>
              <a:ext cx="4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5" name="Text Box 20">
              <a:extLst>
                <a:ext uri="{FF2B5EF4-FFF2-40B4-BE49-F238E27FC236}">
                  <a16:creationId xmlns:a16="http://schemas.microsoft.com/office/drawing/2014/main" id="{D8A1EEFD-E7D8-784A-A0CA-D059800117A3}"/>
                </a:ext>
              </a:extLst>
            </p:cNvPr>
            <p:cNvSpPr txBox="1">
              <a:spLocks noChangeArrowheads="1"/>
            </p:cNvSpPr>
            <p:nvPr/>
          </p:nvSpPr>
          <p:spPr bwMode="auto">
            <a:xfrm>
              <a:off x="1867" y="1693"/>
              <a:ext cx="208"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Times New Roman" panose="02020603050405020304" pitchFamily="18" charset="0"/>
                </a:rPr>
                <a:t>A</a:t>
              </a:r>
            </a:p>
            <a:p>
              <a:pPr algn="ctr"/>
              <a:r>
                <a:rPr lang="en-US" altLang="en-US" sz="1600">
                  <a:latin typeface="Times New Roman" panose="02020603050405020304" pitchFamily="18" charset="0"/>
                </a:rPr>
                <a:t>B</a:t>
              </a:r>
            </a:p>
            <a:p>
              <a:pPr algn="ctr"/>
              <a:r>
                <a:rPr lang="en-US" altLang="en-US" sz="1600">
                  <a:latin typeface="Times New Roman" panose="02020603050405020304" pitchFamily="18" charset="0"/>
                </a:rPr>
                <a:t>C</a:t>
              </a:r>
            </a:p>
            <a:p>
              <a:pPr algn="ctr"/>
              <a:r>
                <a:rPr lang="en-US" altLang="en-US" sz="1600">
                  <a:latin typeface="Times New Roman" panose="02020603050405020304" pitchFamily="18" charset="0"/>
                </a:rPr>
                <a:t>D</a:t>
              </a:r>
            </a:p>
            <a:p>
              <a:pPr algn="ctr"/>
              <a:r>
                <a:rPr lang="en-US" altLang="en-US" sz="1600">
                  <a:latin typeface="Times New Roman" panose="02020603050405020304" pitchFamily="18" charset="0"/>
                </a:rPr>
                <a:t>E</a:t>
              </a:r>
            </a:p>
            <a:p>
              <a:pPr algn="ctr"/>
              <a:r>
                <a:rPr lang="en-US" altLang="en-US" sz="1600">
                  <a:latin typeface="Times New Roman" panose="02020603050405020304" pitchFamily="18" charset="0"/>
                </a:rPr>
                <a:t>F</a:t>
              </a:r>
            </a:p>
            <a:p>
              <a:pPr algn="ctr"/>
              <a:r>
                <a:rPr lang="en-US" altLang="en-US" sz="1600">
                  <a:latin typeface="Times New Roman" panose="02020603050405020304" pitchFamily="18" charset="0"/>
                </a:rPr>
                <a:t>G</a:t>
              </a:r>
            </a:p>
            <a:p>
              <a:pPr algn="ctr"/>
              <a:r>
                <a:rPr lang="en-US" altLang="en-US" sz="1600">
                  <a:latin typeface="Times New Roman" panose="02020603050405020304" pitchFamily="18" charset="0"/>
                </a:rPr>
                <a:t>H</a:t>
              </a:r>
            </a:p>
          </p:txBody>
        </p:sp>
      </p:grpSp>
      <p:grpSp>
        <p:nvGrpSpPr>
          <p:cNvPr id="5" name="Group 21">
            <a:extLst>
              <a:ext uri="{FF2B5EF4-FFF2-40B4-BE49-F238E27FC236}">
                <a16:creationId xmlns:a16="http://schemas.microsoft.com/office/drawing/2014/main" id="{16429DBC-B14F-844E-8CAC-3CA756B23ACF}"/>
              </a:ext>
            </a:extLst>
          </p:cNvPr>
          <p:cNvGrpSpPr>
            <a:grpSpLocks/>
          </p:cNvGrpSpPr>
          <p:nvPr/>
        </p:nvGrpSpPr>
        <p:grpSpPr bwMode="auto">
          <a:xfrm>
            <a:off x="4306888" y="4622800"/>
            <a:ext cx="2836862" cy="989013"/>
            <a:chOff x="1969" y="2580"/>
            <a:chExt cx="1787" cy="623"/>
          </a:xfrm>
        </p:grpSpPr>
        <p:pic>
          <p:nvPicPr>
            <p:cNvPr id="4125" name="Picture 22" descr="truck">
              <a:extLst>
                <a:ext uri="{FF2B5EF4-FFF2-40B4-BE49-F238E27FC236}">
                  <a16:creationId xmlns:a16="http://schemas.microsoft.com/office/drawing/2014/main" id="{6D8E51DA-8F95-6E4C-9A24-92A1A84D9E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8" y="2580"/>
              <a:ext cx="1768" cy="623"/>
            </a:xfrm>
            <a:prstGeom prst="rect">
              <a:avLst/>
            </a:prstGeom>
            <a:solidFill>
              <a:srgbClr val="D9E04E"/>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26" name="Text Box 23">
              <a:extLst>
                <a:ext uri="{FF2B5EF4-FFF2-40B4-BE49-F238E27FC236}">
                  <a16:creationId xmlns:a16="http://schemas.microsoft.com/office/drawing/2014/main" id="{96F7955E-41E9-2F40-9157-31142E72E6F4}"/>
                </a:ext>
              </a:extLst>
            </p:cNvPr>
            <p:cNvSpPr txBox="1">
              <a:spLocks noChangeArrowheads="1"/>
            </p:cNvSpPr>
            <p:nvPr/>
          </p:nvSpPr>
          <p:spPr bwMode="auto">
            <a:xfrm>
              <a:off x="1969" y="2583"/>
              <a:ext cx="1511" cy="404"/>
            </a:xfrm>
            <a:prstGeom prst="rect">
              <a:avLst/>
            </a:prstGeom>
            <a:solidFill>
              <a:srgbClr val="D9E04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Needed</a:t>
              </a:r>
            </a:p>
            <a:p>
              <a:pPr algn="ctr"/>
              <a:r>
                <a:rPr lang="en-US" altLang="en-US" sz="1800" b="1">
                  <a:latin typeface="Times New Roman" panose="02020603050405020304" pitchFamily="18" charset="0"/>
                </a:rPr>
                <a:t>Components + kanban</a:t>
              </a:r>
              <a:endParaRPr lang="en-US" altLang="en-US" sz="1800" b="1">
                <a:solidFill>
                  <a:srgbClr val="FFFF00"/>
                </a:solidFill>
                <a:latin typeface="Times New Roman" panose="02020603050405020304" pitchFamily="18" charset="0"/>
              </a:endParaRPr>
            </a:p>
          </p:txBody>
        </p:sp>
      </p:grpSp>
      <p:sp>
        <p:nvSpPr>
          <p:cNvPr id="109592" name="AutoShape 24">
            <a:extLst>
              <a:ext uri="{FF2B5EF4-FFF2-40B4-BE49-F238E27FC236}">
                <a16:creationId xmlns:a16="http://schemas.microsoft.com/office/drawing/2014/main" id="{DC32E9EA-8F55-5947-8ED6-7C8629599F1B}"/>
              </a:ext>
            </a:extLst>
          </p:cNvPr>
          <p:cNvSpPr>
            <a:spLocks noChangeArrowheads="1"/>
          </p:cNvSpPr>
          <p:nvPr/>
        </p:nvSpPr>
        <p:spPr bwMode="auto">
          <a:xfrm>
            <a:off x="3821113" y="3875088"/>
            <a:ext cx="2790825" cy="427037"/>
          </a:xfrm>
          <a:prstGeom prst="curvedUpArrow">
            <a:avLst>
              <a:gd name="adj1" fmla="val 130706"/>
              <a:gd name="adj2" fmla="val 261413"/>
              <a:gd name="adj3" fmla="val 33333"/>
            </a:avLst>
          </a:prstGeom>
          <a:solidFill>
            <a:srgbClr val="0000CC"/>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nvGrpSpPr>
          <p:cNvPr id="6" name="Group 25">
            <a:extLst>
              <a:ext uri="{FF2B5EF4-FFF2-40B4-BE49-F238E27FC236}">
                <a16:creationId xmlns:a16="http://schemas.microsoft.com/office/drawing/2014/main" id="{D3FBAFC7-7BDB-A341-862B-7DF5C1F33F42}"/>
              </a:ext>
            </a:extLst>
          </p:cNvPr>
          <p:cNvGrpSpPr>
            <a:grpSpLocks/>
          </p:cNvGrpSpPr>
          <p:nvPr/>
        </p:nvGrpSpPr>
        <p:grpSpPr bwMode="auto">
          <a:xfrm>
            <a:off x="4198938" y="1285875"/>
            <a:ext cx="2838450" cy="989013"/>
            <a:chOff x="1909" y="1141"/>
            <a:chExt cx="1788" cy="623"/>
          </a:xfrm>
        </p:grpSpPr>
        <p:pic>
          <p:nvPicPr>
            <p:cNvPr id="4123" name="Picture 26" descr="truck2">
              <a:extLst>
                <a:ext uri="{FF2B5EF4-FFF2-40B4-BE49-F238E27FC236}">
                  <a16:creationId xmlns:a16="http://schemas.microsoft.com/office/drawing/2014/main" id="{906C81EA-E530-9F41-84C4-5EF6C8075A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9" y="1141"/>
              <a:ext cx="1768" cy="623"/>
            </a:xfrm>
            <a:prstGeom prst="rect">
              <a:avLst/>
            </a:prstGeom>
            <a:solidFill>
              <a:srgbClr val="D9E04E"/>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24" name="Text Box 27">
              <a:extLst>
                <a:ext uri="{FF2B5EF4-FFF2-40B4-BE49-F238E27FC236}">
                  <a16:creationId xmlns:a16="http://schemas.microsoft.com/office/drawing/2014/main" id="{F13EFAA8-0324-C442-8B34-C83271963E35}"/>
                </a:ext>
              </a:extLst>
            </p:cNvPr>
            <p:cNvSpPr txBox="1">
              <a:spLocks noChangeArrowheads="1"/>
            </p:cNvSpPr>
            <p:nvPr/>
          </p:nvSpPr>
          <p:spPr bwMode="auto">
            <a:xfrm>
              <a:off x="2219" y="1141"/>
              <a:ext cx="1478" cy="404"/>
            </a:xfrm>
            <a:prstGeom prst="rect">
              <a:avLst/>
            </a:prstGeom>
            <a:solidFill>
              <a:srgbClr val="D9E04E"/>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Empties + withdrawal</a:t>
              </a:r>
            </a:p>
            <a:p>
              <a:pPr algn="ctr"/>
              <a:r>
                <a:rPr lang="en-US" altLang="en-US" sz="1800" b="1">
                  <a:latin typeface="Times New Roman" panose="02020603050405020304" pitchFamily="18" charset="0"/>
                </a:rPr>
                <a:t>kanban</a:t>
              </a:r>
              <a:endParaRPr lang="en-US" altLang="en-US" sz="1800" b="1">
                <a:solidFill>
                  <a:srgbClr val="FFFF00"/>
                </a:solidFill>
                <a:latin typeface="Times New Roman" panose="02020603050405020304" pitchFamily="18" charset="0"/>
              </a:endParaRPr>
            </a:p>
          </p:txBody>
        </p:sp>
      </p:grpSp>
      <p:sp>
        <p:nvSpPr>
          <p:cNvPr id="109596" name="AutoShape 28">
            <a:extLst>
              <a:ext uri="{FF2B5EF4-FFF2-40B4-BE49-F238E27FC236}">
                <a16:creationId xmlns:a16="http://schemas.microsoft.com/office/drawing/2014/main" id="{6CE7C109-E442-C34E-94B1-009D152B6AE8}"/>
              </a:ext>
            </a:extLst>
          </p:cNvPr>
          <p:cNvSpPr>
            <a:spLocks noChangeArrowheads="1"/>
          </p:cNvSpPr>
          <p:nvPr/>
        </p:nvSpPr>
        <p:spPr bwMode="auto">
          <a:xfrm flipH="1" flipV="1">
            <a:off x="3821113" y="2566988"/>
            <a:ext cx="2790825" cy="427037"/>
          </a:xfrm>
          <a:prstGeom prst="curvedUpArrow">
            <a:avLst>
              <a:gd name="adj1" fmla="val 130706"/>
              <a:gd name="adj2" fmla="val 261413"/>
              <a:gd name="adj3" fmla="val 33333"/>
            </a:avLst>
          </a:prstGeom>
          <a:solidFill>
            <a:srgbClr val="0000CC"/>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09597" name="Text Box 29">
            <a:extLst>
              <a:ext uri="{FF2B5EF4-FFF2-40B4-BE49-F238E27FC236}">
                <a16:creationId xmlns:a16="http://schemas.microsoft.com/office/drawing/2014/main" id="{F132806E-52A7-834A-8235-6F6B0AC5B70E}"/>
              </a:ext>
            </a:extLst>
          </p:cNvPr>
          <p:cNvSpPr txBox="1">
            <a:spLocks noChangeArrowheads="1"/>
          </p:cNvSpPr>
          <p:nvPr/>
        </p:nvSpPr>
        <p:spPr bwMode="auto">
          <a:xfrm>
            <a:off x="4313238" y="3022600"/>
            <a:ext cx="1809750" cy="823913"/>
          </a:xfrm>
          <a:prstGeom prst="rect">
            <a:avLst/>
          </a:prstGeom>
          <a:noFill/>
          <a:ln w="12700">
            <a:noFill/>
            <a:miter lim="800000"/>
            <a:headEnd/>
            <a:tailEnd/>
          </a:ln>
          <a:effectLst/>
        </p:spPr>
        <p:txBody>
          <a:bodyPr wrap="none" anchor="ctr">
            <a:spAutoFit/>
          </a:bodyPr>
          <a:lstStyle/>
          <a:p>
            <a:pPr algn="ctr">
              <a:defRPr/>
            </a:pPr>
            <a:r>
              <a:rPr lang="en-US" sz="4800" b="1">
                <a:solidFill>
                  <a:srgbClr val="000066"/>
                </a:solidFill>
                <a:effectLst>
                  <a:outerShdw blurRad="38100" dist="38100" dir="2700000" algn="tl">
                    <a:srgbClr val="C0C0C0"/>
                  </a:outerShdw>
                </a:effectLst>
                <a:latin typeface="Times New Roman" pitchFamily="18" charset="0"/>
              </a:rPr>
              <a:t>PULL</a:t>
            </a:r>
          </a:p>
        </p:txBody>
      </p:sp>
      <p:grpSp>
        <p:nvGrpSpPr>
          <p:cNvPr id="7" name="Group 30">
            <a:extLst>
              <a:ext uri="{FF2B5EF4-FFF2-40B4-BE49-F238E27FC236}">
                <a16:creationId xmlns:a16="http://schemas.microsoft.com/office/drawing/2014/main" id="{D339668C-FF2C-204C-846B-E0D1D2393581}"/>
              </a:ext>
            </a:extLst>
          </p:cNvPr>
          <p:cNvGrpSpPr>
            <a:grpSpLocks/>
          </p:cNvGrpSpPr>
          <p:nvPr/>
        </p:nvGrpSpPr>
        <p:grpSpPr bwMode="auto">
          <a:xfrm>
            <a:off x="1579563" y="4119563"/>
            <a:ext cx="1447800" cy="1246187"/>
            <a:chOff x="995" y="2595"/>
            <a:chExt cx="912" cy="785"/>
          </a:xfrm>
        </p:grpSpPr>
        <p:sp>
          <p:nvSpPr>
            <p:cNvPr id="4120" name="AutoShape 31">
              <a:extLst>
                <a:ext uri="{FF2B5EF4-FFF2-40B4-BE49-F238E27FC236}">
                  <a16:creationId xmlns:a16="http://schemas.microsoft.com/office/drawing/2014/main" id="{8E368EF6-2E0B-2049-9179-06D508A567BE}"/>
                </a:ext>
              </a:extLst>
            </p:cNvPr>
            <p:cNvSpPr>
              <a:spLocks noChangeArrowheads="1"/>
            </p:cNvSpPr>
            <p:nvPr/>
          </p:nvSpPr>
          <p:spPr bwMode="auto">
            <a:xfrm>
              <a:off x="1159" y="2793"/>
              <a:ext cx="651" cy="124"/>
            </a:xfrm>
            <a:prstGeom prst="rightArrow">
              <a:avLst>
                <a:gd name="adj1" fmla="val 50000"/>
                <a:gd name="adj2" fmla="val 131250"/>
              </a:avLst>
            </a:prstGeom>
            <a:solidFill>
              <a:srgbClr val="FF0000"/>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nvGrpSpPr>
            <p:cNvPr id="4121" name="Group 32">
              <a:extLst>
                <a:ext uri="{FF2B5EF4-FFF2-40B4-BE49-F238E27FC236}">
                  <a16:creationId xmlns:a16="http://schemas.microsoft.com/office/drawing/2014/main" id="{5934A7E2-B7A8-A641-8550-1FCD9975E16C}"/>
                </a:ext>
              </a:extLst>
            </p:cNvPr>
            <p:cNvGrpSpPr>
              <a:grpSpLocks/>
            </p:cNvGrpSpPr>
            <p:nvPr/>
          </p:nvGrpSpPr>
          <p:grpSpPr bwMode="auto">
            <a:xfrm>
              <a:off x="995" y="2595"/>
              <a:ext cx="912" cy="785"/>
              <a:chOff x="995" y="2595"/>
              <a:chExt cx="912" cy="785"/>
            </a:xfrm>
          </p:grpSpPr>
          <p:graphicFrame>
            <p:nvGraphicFramePr>
              <p:cNvPr id="4099" name="Object 33">
                <a:extLst>
                  <a:ext uri="{FF2B5EF4-FFF2-40B4-BE49-F238E27FC236}">
                    <a16:creationId xmlns:a16="http://schemas.microsoft.com/office/drawing/2014/main" id="{1063A19A-C4E3-ED46-84CC-9B38E80F0B1B}"/>
                  </a:ext>
                </a:extLst>
              </p:cNvPr>
              <p:cNvGraphicFramePr>
                <a:graphicFrameLocks noChangeAspect="1"/>
              </p:cNvGraphicFramePr>
              <p:nvPr/>
            </p:nvGraphicFramePr>
            <p:xfrm>
              <a:off x="1239" y="2904"/>
              <a:ext cx="480" cy="476"/>
            </p:xfrm>
            <a:graphic>
              <a:graphicData uri="http://schemas.openxmlformats.org/presentationml/2006/ole">
                <mc:AlternateContent xmlns:mc="http://schemas.openxmlformats.org/markup-compatibility/2006">
                  <mc:Choice xmlns:v="urn:schemas-microsoft-com:vml" Requires="v">
                    <p:oleObj spid="_x0000_s4142" name="Bitmap Image" r:id="rId12" imgW="1282700" imgH="1270000" progId="Paint.Picture">
                      <p:embed/>
                    </p:oleObj>
                  </mc:Choice>
                  <mc:Fallback>
                    <p:oleObj name="Bitmap Image" r:id="rId12" imgW="1282700" imgH="1270000" progId="Paint.Picture">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9" y="2904"/>
                            <a:ext cx="480" cy="476"/>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2" name="Text Box 34">
                <a:extLst>
                  <a:ext uri="{FF2B5EF4-FFF2-40B4-BE49-F238E27FC236}">
                    <a16:creationId xmlns:a16="http://schemas.microsoft.com/office/drawing/2014/main" id="{62F90714-463A-2342-BBBE-7138E28FC910}"/>
                  </a:ext>
                </a:extLst>
              </p:cNvPr>
              <p:cNvSpPr txBox="1">
                <a:spLocks noChangeArrowheads="1"/>
              </p:cNvSpPr>
              <p:nvPr/>
            </p:nvSpPr>
            <p:spPr bwMode="auto">
              <a:xfrm>
                <a:off x="995" y="2595"/>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New</a:t>
                </a:r>
                <a:r>
                  <a:rPr lang="en-US" altLang="en-US" sz="1800" b="1">
                    <a:solidFill>
                      <a:srgbClr val="FFFF00"/>
                    </a:solidFill>
                    <a:latin typeface="Times New Roman" panose="02020603050405020304" pitchFamily="18" charset="0"/>
                  </a:rPr>
                  <a:t> </a:t>
                </a:r>
                <a:r>
                  <a:rPr lang="en-US" altLang="en-US" sz="1800" b="1">
                    <a:latin typeface="Times New Roman" panose="02020603050405020304" pitchFamily="18" charset="0"/>
                  </a:rPr>
                  <a:t>product</a:t>
                </a:r>
                <a:endParaRPr lang="en-US" altLang="en-US" sz="1600" b="1">
                  <a:solidFill>
                    <a:srgbClr val="FFFF00"/>
                  </a:solidFill>
                  <a:latin typeface="Times New Roman" panose="02020603050405020304" pitchFamily="18" charset="0"/>
                </a:endParaRPr>
              </a:p>
            </p:txBody>
          </p:sp>
        </p:grpSp>
      </p:grpSp>
      <p:grpSp>
        <p:nvGrpSpPr>
          <p:cNvPr id="9" name="Group 35">
            <a:extLst>
              <a:ext uri="{FF2B5EF4-FFF2-40B4-BE49-F238E27FC236}">
                <a16:creationId xmlns:a16="http://schemas.microsoft.com/office/drawing/2014/main" id="{02630761-0C98-B744-97D9-6D761C9C7A3F}"/>
              </a:ext>
            </a:extLst>
          </p:cNvPr>
          <p:cNvGrpSpPr>
            <a:grpSpLocks/>
          </p:cNvGrpSpPr>
          <p:nvPr/>
        </p:nvGrpSpPr>
        <p:grpSpPr bwMode="auto">
          <a:xfrm>
            <a:off x="804863" y="1371600"/>
            <a:ext cx="2822575" cy="1878013"/>
            <a:chOff x="507" y="864"/>
            <a:chExt cx="1778" cy="1183"/>
          </a:xfrm>
        </p:grpSpPr>
        <p:graphicFrame>
          <p:nvGraphicFramePr>
            <p:cNvPr id="4098" name="Object 36">
              <a:extLst>
                <a:ext uri="{FF2B5EF4-FFF2-40B4-BE49-F238E27FC236}">
                  <a16:creationId xmlns:a16="http://schemas.microsoft.com/office/drawing/2014/main" id="{5BDF2A14-43FA-744F-9749-124A8B61DE57}"/>
                </a:ext>
              </a:extLst>
            </p:cNvPr>
            <p:cNvGraphicFramePr>
              <a:graphicFrameLocks noChangeAspect="1"/>
            </p:cNvGraphicFramePr>
            <p:nvPr/>
          </p:nvGraphicFramePr>
          <p:xfrm>
            <a:off x="1171" y="1514"/>
            <a:ext cx="537" cy="533"/>
          </p:xfrm>
          <a:graphic>
            <a:graphicData uri="http://schemas.openxmlformats.org/presentationml/2006/ole">
              <mc:AlternateContent xmlns:mc="http://schemas.openxmlformats.org/markup-compatibility/2006">
                <mc:Choice xmlns:v="urn:schemas-microsoft-com:vml" Requires="v">
                  <p:oleObj spid="_x0000_s4143" name="Clip" r:id="rId14" imgW="19532600" imgH="19405600" progId="MS_ClipArt_Gallery.2">
                    <p:embed/>
                  </p:oleObj>
                </mc:Choice>
                <mc:Fallback>
                  <p:oleObj name="Clip" r:id="rId14" imgW="19532600" imgH="19405600" progId="MS_ClipArt_Gallery.2">
                    <p:embed/>
                    <p:pic>
                      <p:nvPicPr>
                        <p:cNvPr id="0"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1" y="1514"/>
                          <a:ext cx="537"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8" name="AutoShape 37">
              <a:extLst>
                <a:ext uri="{FF2B5EF4-FFF2-40B4-BE49-F238E27FC236}">
                  <a16:creationId xmlns:a16="http://schemas.microsoft.com/office/drawing/2014/main" id="{F0934FDC-4F23-3741-A8B8-E78F5F5F69E4}"/>
                </a:ext>
              </a:extLst>
            </p:cNvPr>
            <p:cNvSpPr>
              <a:spLocks noChangeArrowheads="1"/>
            </p:cNvSpPr>
            <p:nvPr/>
          </p:nvSpPr>
          <p:spPr bwMode="auto">
            <a:xfrm flipH="1">
              <a:off x="507" y="1303"/>
              <a:ext cx="1778" cy="383"/>
            </a:xfrm>
            <a:custGeom>
              <a:avLst/>
              <a:gdLst>
                <a:gd name="T0" fmla="*/ 761 w 21600"/>
                <a:gd name="T1" fmla="*/ 0 h 21600"/>
                <a:gd name="T2" fmla="*/ 251 w 21600"/>
                <a:gd name="T3" fmla="*/ 383 h 21600"/>
                <a:gd name="T4" fmla="*/ 801 w 21600"/>
                <a:gd name="T5" fmla="*/ 147 h 21600"/>
                <a:gd name="T6" fmla="*/ 1289 w 21600"/>
                <a:gd name="T7" fmla="*/ 253 h 21600"/>
                <a:gd name="T8" fmla="*/ 1778 w 21600"/>
                <a:gd name="T9" fmla="*/ 147 h 21600"/>
                <a:gd name="T10" fmla="*/ 17694720 60000 65536"/>
                <a:gd name="T11" fmla="*/ 5898240 60000 65536"/>
                <a:gd name="T12" fmla="*/ 5898240 60000 65536"/>
                <a:gd name="T13" fmla="*/ 5898240 60000 65536"/>
                <a:gd name="T14" fmla="*/ 0 60000 65536"/>
                <a:gd name="T15" fmla="*/ 0 w 21600"/>
                <a:gd name="T16" fmla="*/ 829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0000"/>
            </a:solidFill>
            <a:ln w="12700">
              <a:solidFill>
                <a:srgbClr val="000066"/>
              </a:solidFill>
              <a:miter lim="800000"/>
              <a:headEnd/>
              <a:tailEnd/>
            </a:ln>
          </p:spPr>
          <p:txBody>
            <a:bodyPr wrap="none" anchor="ctr"/>
            <a:lstStyle/>
            <a:p>
              <a:endParaRPr lang="en-US"/>
            </a:p>
          </p:txBody>
        </p:sp>
        <p:sp>
          <p:nvSpPr>
            <p:cNvPr id="4119" name="Text Box 38">
              <a:extLst>
                <a:ext uri="{FF2B5EF4-FFF2-40B4-BE49-F238E27FC236}">
                  <a16:creationId xmlns:a16="http://schemas.microsoft.com/office/drawing/2014/main" id="{09803714-E4AB-154E-9B34-628CE2F253B6}"/>
                </a:ext>
              </a:extLst>
            </p:cNvPr>
            <p:cNvSpPr txBox="1">
              <a:spLocks noChangeArrowheads="1"/>
            </p:cNvSpPr>
            <p:nvPr/>
          </p:nvSpPr>
          <p:spPr bwMode="auto">
            <a:xfrm>
              <a:off x="748" y="864"/>
              <a:ext cx="12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Empties +</a:t>
              </a:r>
            </a:p>
            <a:p>
              <a:pPr algn="ctr"/>
              <a:r>
                <a:rPr lang="en-US" altLang="en-US" sz="1800" b="1">
                  <a:latin typeface="Times New Roman" panose="02020603050405020304" pitchFamily="18" charset="0"/>
                </a:rPr>
                <a:t>production kanban</a:t>
              </a:r>
            </a:p>
          </p:txBody>
        </p:sp>
      </p:grpSp>
      <p:sp>
        <p:nvSpPr>
          <p:cNvPr id="4112" name="Text Box 39">
            <a:extLst>
              <a:ext uri="{FF2B5EF4-FFF2-40B4-BE49-F238E27FC236}">
                <a16:creationId xmlns:a16="http://schemas.microsoft.com/office/drawing/2014/main" id="{EBE9E8A1-8B8B-A54D-BD47-37583EE21A9B}"/>
              </a:ext>
            </a:extLst>
          </p:cNvPr>
          <p:cNvSpPr txBox="1">
            <a:spLocks noChangeArrowheads="1"/>
          </p:cNvSpPr>
          <p:nvPr/>
        </p:nvSpPr>
        <p:spPr bwMode="auto">
          <a:xfrm>
            <a:off x="1219200" y="552926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latin typeface="Times New Roman" panose="02020603050405020304" pitchFamily="18" charset="0"/>
              </a:rPr>
              <a:t>Supplier Plant</a:t>
            </a:r>
          </a:p>
        </p:txBody>
      </p:sp>
      <p:sp>
        <p:nvSpPr>
          <p:cNvPr id="109608" name="Rectangle 40">
            <a:extLst>
              <a:ext uri="{FF2B5EF4-FFF2-40B4-BE49-F238E27FC236}">
                <a16:creationId xmlns:a16="http://schemas.microsoft.com/office/drawing/2014/main" id="{C3005E3E-FE69-014B-BCE1-8A8045402962}"/>
              </a:ext>
            </a:extLst>
          </p:cNvPr>
          <p:cNvSpPr>
            <a:spLocks noChangeArrowheads="1"/>
          </p:cNvSpPr>
          <p:nvPr/>
        </p:nvSpPr>
        <p:spPr bwMode="auto">
          <a:xfrm>
            <a:off x="557213" y="660400"/>
            <a:ext cx="8205787" cy="4238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latin typeface="Times New Roman" panose="02020603050405020304" pitchFamily="18" charset="0"/>
              </a:rPr>
              <a:t>Downstream processes withdraw what they need when they need it.</a:t>
            </a:r>
            <a:endParaRPr lang="en-US" altLang="en-US" b="1">
              <a:solidFill>
                <a:schemeClr val="tx2"/>
              </a:solidFill>
              <a:latin typeface="Times New Roman" panose="02020603050405020304" pitchFamily="18" charset="0"/>
            </a:endParaRPr>
          </a:p>
        </p:txBody>
      </p:sp>
      <p:grpSp>
        <p:nvGrpSpPr>
          <p:cNvPr id="10" name="Group 41">
            <a:extLst>
              <a:ext uri="{FF2B5EF4-FFF2-40B4-BE49-F238E27FC236}">
                <a16:creationId xmlns:a16="http://schemas.microsoft.com/office/drawing/2014/main" id="{81E9DF96-9759-6040-A278-21655584DB83}"/>
              </a:ext>
            </a:extLst>
          </p:cNvPr>
          <p:cNvGrpSpPr>
            <a:grpSpLocks/>
          </p:cNvGrpSpPr>
          <p:nvPr/>
        </p:nvGrpSpPr>
        <p:grpSpPr bwMode="auto">
          <a:xfrm>
            <a:off x="1222375" y="5905500"/>
            <a:ext cx="6854825" cy="495300"/>
            <a:chOff x="770" y="3720"/>
            <a:chExt cx="4318" cy="312"/>
          </a:xfrm>
        </p:grpSpPr>
        <p:sp>
          <p:nvSpPr>
            <p:cNvPr id="4116" name="Rectangle 42">
              <a:extLst>
                <a:ext uri="{FF2B5EF4-FFF2-40B4-BE49-F238E27FC236}">
                  <a16:creationId xmlns:a16="http://schemas.microsoft.com/office/drawing/2014/main" id="{050DE8EB-47AE-8547-9E70-CE0BBDD8D8A9}"/>
                </a:ext>
              </a:extLst>
            </p:cNvPr>
            <p:cNvSpPr>
              <a:spLocks noChangeArrowheads="1"/>
            </p:cNvSpPr>
            <p:nvPr/>
          </p:nvSpPr>
          <p:spPr bwMode="auto">
            <a:xfrm>
              <a:off x="816" y="3744"/>
              <a:ext cx="4272" cy="288"/>
            </a:xfrm>
            <a:prstGeom prst="rect">
              <a:avLst/>
            </a:prstGeom>
            <a:solidFill>
              <a:srgbClr val="FFF9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117" name="Rectangle 43">
              <a:extLst>
                <a:ext uri="{FF2B5EF4-FFF2-40B4-BE49-F238E27FC236}">
                  <a16:creationId xmlns:a16="http://schemas.microsoft.com/office/drawing/2014/main" id="{5A859A3D-82CB-4B42-BAA3-5C16B563435E}"/>
                </a:ext>
              </a:extLst>
            </p:cNvPr>
            <p:cNvSpPr>
              <a:spLocks noChangeArrowheads="1"/>
            </p:cNvSpPr>
            <p:nvPr/>
          </p:nvSpPr>
          <p:spPr bwMode="auto">
            <a:xfrm>
              <a:off x="770" y="3720"/>
              <a:ext cx="4215" cy="286"/>
            </a:xfrm>
            <a:prstGeom prst="rect">
              <a:avLst/>
            </a:prstGeom>
            <a:solidFill>
              <a:srgbClr val="FFF9F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imes New Roman" panose="02020603050405020304" pitchFamily="18" charset="0"/>
                </a:rPr>
                <a:t>Preceding processes replenish what is taken away.</a:t>
              </a:r>
              <a:endParaRPr lang="en-US" altLang="en-US" b="1">
                <a:solidFill>
                  <a:schemeClr val="tx2"/>
                </a:solidFill>
                <a:latin typeface="Times New Roman" panose="02020603050405020304" pitchFamily="18" charset="0"/>
              </a:endParaRPr>
            </a:p>
          </p:txBody>
        </p:sp>
      </p:grpSp>
      <p:pic>
        <p:nvPicPr>
          <p:cNvPr id="109612" name="Picture 44" descr="assemble2">
            <a:extLst>
              <a:ext uri="{FF2B5EF4-FFF2-40B4-BE49-F238E27FC236}">
                <a16:creationId xmlns:a16="http://schemas.microsoft.com/office/drawing/2014/main" id="{CAC357CC-0000-EA4A-98E2-E6D5262D54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3048000"/>
            <a:ext cx="10795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creeching Brake"/>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109596"/>
                                        </p:tgtEl>
                                        <p:attrNameLst>
                                          <p:attrName>style.visibility</p:attrName>
                                        </p:attrNameLst>
                                      </p:cBhvr>
                                      <p:to>
                                        <p:strVal val="visible"/>
                                      </p:to>
                                    </p:set>
                                    <p:anim calcmode="lin" valueType="num">
                                      <p:cBhvr>
                                        <p:cTn id="13" dur="500" fill="hold"/>
                                        <p:tgtEl>
                                          <p:spTgt spid="109596"/>
                                        </p:tgtEl>
                                        <p:attrNameLst>
                                          <p:attrName>ppt_x</p:attrName>
                                        </p:attrNameLst>
                                      </p:cBhvr>
                                      <p:tavLst>
                                        <p:tav tm="0">
                                          <p:val>
                                            <p:strVal val="#ppt_x+#ppt_w/2"/>
                                          </p:val>
                                        </p:tav>
                                        <p:tav tm="100000">
                                          <p:val>
                                            <p:strVal val="#ppt_x"/>
                                          </p:val>
                                        </p:tav>
                                      </p:tavLst>
                                    </p:anim>
                                    <p:anim calcmode="lin" valueType="num">
                                      <p:cBhvr>
                                        <p:cTn id="14" dur="500" fill="hold"/>
                                        <p:tgtEl>
                                          <p:spTgt spid="109596"/>
                                        </p:tgtEl>
                                        <p:attrNameLst>
                                          <p:attrName>ppt_y</p:attrName>
                                        </p:attrNameLst>
                                      </p:cBhvr>
                                      <p:tavLst>
                                        <p:tav tm="0">
                                          <p:val>
                                            <p:strVal val="#ppt_y"/>
                                          </p:val>
                                        </p:tav>
                                        <p:tav tm="100000">
                                          <p:val>
                                            <p:strVal val="#ppt_y"/>
                                          </p:val>
                                        </p:tav>
                                      </p:tavLst>
                                    </p:anim>
                                    <p:anim calcmode="lin" valueType="num">
                                      <p:cBhvr>
                                        <p:cTn id="15" dur="500" fill="hold"/>
                                        <p:tgtEl>
                                          <p:spTgt spid="109596"/>
                                        </p:tgtEl>
                                        <p:attrNameLst>
                                          <p:attrName>ppt_w</p:attrName>
                                        </p:attrNameLst>
                                      </p:cBhvr>
                                      <p:tavLst>
                                        <p:tav tm="0">
                                          <p:val>
                                            <p:fltVal val="0"/>
                                          </p:val>
                                        </p:tav>
                                        <p:tav tm="100000">
                                          <p:val>
                                            <p:strVal val="#ppt_w"/>
                                          </p:val>
                                        </p:tav>
                                      </p:tavLst>
                                    </p:anim>
                                    <p:anim calcmode="lin" valueType="num">
                                      <p:cBhvr>
                                        <p:cTn id="16" dur="500" fill="hold"/>
                                        <p:tgtEl>
                                          <p:spTgt spid="10959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09592"/>
                                        </p:tgtEl>
                                        <p:attrNameLst>
                                          <p:attrName>style.visibility</p:attrName>
                                        </p:attrNameLst>
                                      </p:cBhvr>
                                      <p:to>
                                        <p:strVal val="visible"/>
                                      </p:to>
                                    </p:set>
                                    <p:anim calcmode="lin" valueType="num">
                                      <p:cBhvr>
                                        <p:cTn id="27" dur="500" fill="hold"/>
                                        <p:tgtEl>
                                          <p:spTgt spid="109592"/>
                                        </p:tgtEl>
                                        <p:attrNameLst>
                                          <p:attrName>ppt_x</p:attrName>
                                        </p:attrNameLst>
                                      </p:cBhvr>
                                      <p:tavLst>
                                        <p:tav tm="0">
                                          <p:val>
                                            <p:strVal val="#ppt_x-#ppt_w/2"/>
                                          </p:val>
                                        </p:tav>
                                        <p:tav tm="100000">
                                          <p:val>
                                            <p:strVal val="#ppt_x"/>
                                          </p:val>
                                        </p:tav>
                                      </p:tavLst>
                                    </p:anim>
                                    <p:anim calcmode="lin" valueType="num">
                                      <p:cBhvr>
                                        <p:cTn id="28" dur="500" fill="hold"/>
                                        <p:tgtEl>
                                          <p:spTgt spid="109592"/>
                                        </p:tgtEl>
                                        <p:attrNameLst>
                                          <p:attrName>ppt_y</p:attrName>
                                        </p:attrNameLst>
                                      </p:cBhvr>
                                      <p:tavLst>
                                        <p:tav tm="0">
                                          <p:val>
                                            <p:strVal val="#ppt_y"/>
                                          </p:val>
                                        </p:tav>
                                        <p:tav tm="100000">
                                          <p:val>
                                            <p:strVal val="#ppt_y"/>
                                          </p:val>
                                        </p:tav>
                                      </p:tavLst>
                                    </p:anim>
                                    <p:anim calcmode="lin" valueType="num">
                                      <p:cBhvr>
                                        <p:cTn id="29" dur="500" fill="hold"/>
                                        <p:tgtEl>
                                          <p:spTgt spid="109592"/>
                                        </p:tgtEl>
                                        <p:attrNameLst>
                                          <p:attrName>ppt_w</p:attrName>
                                        </p:attrNameLst>
                                      </p:cBhvr>
                                      <p:tavLst>
                                        <p:tav tm="0">
                                          <p:val>
                                            <p:fltVal val="0"/>
                                          </p:val>
                                        </p:tav>
                                        <p:tav tm="100000">
                                          <p:val>
                                            <p:strVal val="#ppt_w"/>
                                          </p:val>
                                        </p:tav>
                                      </p:tavLst>
                                    </p:anim>
                                    <p:anim calcmode="lin" valueType="num">
                                      <p:cBhvr>
                                        <p:cTn id="30" dur="500" fill="hold"/>
                                        <p:tgtEl>
                                          <p:spTgt spid="109592"/>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9597"/>
                                        </p:tgtEl>
                                        <p:attrNameLst>
                                          <p:attrName>style.visibility</p:attrName>
                                        </p:attrNameLst>
                                      </p:cBhvr>
                                      <p:to>
                                        <p:strVal val="visible"/>
                                      </p:to>
                                    </p:set>
                                    <p:anim calcmode="lin" valueType="num">
                                      <p:cBhvr>
                                        <p:cTn id="35" dur="500" fill="hold"/>
                                        <p:tgtEl>
                                          <p:spTgt spid="109597"/>
                                        </p:tgtEl>
                                        <p:attrNameLst>
                                          <p:attrName>ppt_w</p:attrName>
                                        </p:attrNameLst>
                                      </p:cBhvr>
                                      <p:tavLst>
                                        <p:tav tm="0">
                                          <p:val>
                                            <p:fltVal val="0"/>
                                          </p:val>
                                        </p:tav>
                                        <p:tav tm="100000">
                                          <p:val>
                                            <p:strVal val="#ppt_w"/>
                                          </p:val>
                                        </p:tav>
                                      </p:tavLst>
                                    </p:anim>
                                    <p:anim calcmode="lin" valueType="num">
                                      <p:cBhvr>
                                        <p:cTn id="36" dur="500" fill="hold"/>
                                        <p:tgtEl>
                                          <p:spTgt spid="109597"/>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8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4/3*#ppt_w"/>
                                          </p:val>
                                        </p:tav>
                                        <p:tav tm="100000">
                                          <p:val>
                                            <p:strVal val="#ppt_w"/>
                                          </p:val>
                                        </p:tav>
                                      </p:tavLst>
                                    </p:anim>
                                    <p:anim calcmode="lin" valueType="num">
                                      <p:cBhvr>
                                        <p:cTn id="42"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09612"/>
                                        </p:tgtEl>
                                        <p:attrNameLst>
                                          <p:attrName>style.visibility</p:attrName>
                                        </p:attrNameLst>
                                      </p:cBhvr>
                                      <p:to>
                                        <p:strVal val="visible"/>
                                      </p:to>
                                    </p:set>
                                    <p:animEffect transition="in" filter="dissolve">
                                      <p:cBhvr>
                                        <p:cTn id="47" dur="500"/>
                                        <p:tgtEl>
                                          <p:spTgt spid="109612"/>
                                        </p:tgtEl>
                                      </p:cBhvr>
                                    </p:animEffect>
                                  </p:childTnLst>
                                  <p:subTnLst>
                                    <p:audio>
                                      <p:cMediaNode>
                                        <p:cTn display="0" masterRel="sameClick">
                                          <p:stCondLst>
                                            <p:cond evt="begin" delay="0">
                                              <p:tn val="45"/>
                                            </p:cond>
                                          </p:stCondLst>
                                          <p:endCondLst>
                                            <p:cond evt="onStopAudio" delay="0">
                                              <p:tgtEl>
                                                <p:sldTgt/>
                                              </p:tgtEl>
                                            </p:cond>
                                          </p:endCondLst>
                                        </p:cTn>
                                        <p:tgtEl>
                                          <p:sndTgt r:embed="rId5" name="APPLAUS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ppt_w/2"/>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6" name="RICOCHET.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8"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ppt_x</p:attrName>
                                        </p:attrNameLst>
                                      </p:cBhvr>
                                      <p:tavLst>
                                        <p:tav tm="0">
                                          <p:val>
                                            <p:strVal val="#ppt_x-#ppt_w/2"/>
                                          </p:val>
                                        </p:tav>
                                        <p:tav tm="100000">
                                          <p:val>
                                            <p:strVal val="#ppt_x"/>
                                          </p:val>
                                        </p:tav>
                                      </p:tavLst>
                                    </p:anim>
                                    <p:anim calcmode="lin" valueType="num">
                                      <p:cBhvr>
                                        <p:cTn id="61" dur="500" fill="hold"/>
                                        <p:tgtEl>
                                          <p:spTgt spid="7"/>
                                        </p:tgtEl>
                                        <p:attrNameLst>
                                          <p:attrName>ppt_y</p:attrName>
                                        </p:attrNameLst>
                                      </p:cBhvr>
                                      <p:tavLst>
                                        <p:tav tm="0">
                                          <p:val>
                                            <p:strVal val="#ppt_y"/>
                                          </p:val>
                                        </p:tav>
                                        <p:tav tm="100000">
                                          <p:val>
                                            <p:strVal val="#ppt_y"/>
                                          </p:val>
                                        </p:tav>
                                      </p:tavLst>
                                    </p:anim>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7" name="GUNSHOT.WAV"/>
                                        </p:tgtEl>
                                      </p:cMediaNode>
                                    </p:audio>
                                  </p:subTnLst>
                                </p:cTn>
                              </p:par>
                            </p:childTnLst>
                          </p:cTn>
                        </p:par>
                        <p:par>
                          <p:cTn id="64" fill="hold" nodeType="afterGroup">
                            <p:stCondLst>
                              <p:cond delay="500"/>
                            </p:stCondLst>
                            <p:childTnLst>
                              <p:par>
                                <p:cTn id="65" presetID="12" presetClass="entr" presetSubtype="1" fill="hold" grpId="0" nodeType="afterEffect">
                                  <p:stCondLst>
                                    <p:cond delay="0"/>
                                  </p:stCondLst>
                                  <p:childTnLst>
                                    <p:set>
                                      <p:cBhvr>
                                        <p:cTn id="66" dur="1" fill="hold">
                                          <p:stCondLst>
                                            <p:cond delay="0"/>
                                          </p:stCondLst>
                                        </p:cTn>
                                        <p:tgtEl>
                                          <p:spTgt spid="109608">
                                            <p:bg/>
                                          </p:spTgt>
                                        </p:tgtEl>
                                        <p:attrNameLst>
                                          <p:attrName>style.visibility</p:attrName>
                                        </p:attrNameLst>
                                      </p:cBhvr>
                                      <p:to>
                                        <p:strVal val="visible"/>
                                      </p:to>
                                    </p:set>
                                    <p:animEffect transition="in" filter="slide(fromTop)">
                                      <p:cBhvr>
                                        <p:cTn id="67" dur="500"/>
                                        <p:tgtEl>
                                          <p:spTgt spid="109608">
                                            <p:bg/>
                                          </p:spTgt>
                                        </p:tgtEl>
                                      </p:cBhvr>
                                    </p:animEffect>
                                  </p:childTnLst>
                                </p:cTn>
                              </p:par>
                            </p:childTnLst>
                          </p:cTn>
                        </p:par>
                        <p:par>
                          <p:cTn id="68" fill="hold" nodeType="afterGroup">
                            <p:stCondLst>
                              <p:cond delay="1000"/>
                            </p:stCondLst>
                            <p:childTnLst>
                              <p:par>
                                <p:cTn id="69" presetID="12" presetClass="entr" presetSubtype="1" fill="hold" grpId="0" nodeType="afterEffect">
                                  <p:stCondLst>
                                    <p:cond delay="0"/>
                                  </p:stCondLst>
                                  <p:childTnLst>
                                    <p:set>
                                      <p:cBhvr>
                                        <p:cTn id="70" dur="1" fill="hold">
                                          <p:stCondLst>
                                            <p:cond delay="0"/>
                                          </p:stCondLst>
                                        </p:cTn>
                                        <p:tgtEl>
                                          <p:spTgt spid="109608">
                                            <p:txEl>
                                              <p:pRg st="0" end="0"/>
                                            </p:txEl>
                                          </p:spTgt>
                                        </p:tgtEl>
                                        <p:attrNameLst>
                                          <p:attrName>style.visibility</p:attrName>
                                        </p:attrNameLst>
                                      </p:cBhvr>
                                      <p:to>
                                        <p:strVal val="visible"/>
                                      </p:to>
                                    </p:set>
                                    <p:animEffect transition="in" filter="slide(fromTop)">
                                      <p:cBhvr>
                                        <p:cTn id="71" dur="500"/>
                                        <p:tgtEl>
                                          <p:spTgt spid="109608">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0-#ppt_w/2"/>
                                          </p:val>
                                        </p:tav>
                                        <p:tav tm="100000">
                                          <p:val>
                                            <p:strVal val="#ppt_x"/>
                                          </p:val>
                                        </p:tav>
                                      </p:tavLst>
                                    </p:anim>
                                    <p:anim calcmode="lin" valueType="num">
                                      <p:cBhvr additive="base">
                                        <p:cTn id="7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2" grpId="0" animBg="1"/>
      <p:bldP spid="109596" grpId="0" animBg="1"/>
      <p:bldP spid="109597" grpId="0" autoUpdateAnimBg="0"/>
      <p:bldP spid="109608" grpId="0" build="p" animBg="1"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916260-1E54-C343-9E31-7F62FFE2B1C8}"/>
              </a:ext>
            </a:extLst>
          </p:cNvPr>
          <p:cNvSpPr>
            <a:spLocks noGrp="1" noChangeArrowheads="1"/>
          </p:cNvSpPr>
          <p:nvPr>
            <p:ph type="title"/>
          </p:nvPr>
        </p:nvSpPr>
        <p:spPr/>
        <p:txBody>
          <a:bodyPr/>
          <a:lstStyle/>
          <a:p>
            <a:pPr eaLnBrk="1" hangingPunct="1"/>
            <a:r>
              <a:rPr lang="en-US" altLang="en-US"/>
              <a:t>Value Stream Perspective</a:t>
            </a:r>
          </a:p>
        </p:txBody>
      </p:sp>
      <p:sp>
        <p:nvSpPr>
          <p:cNvPr id="20483" name="Rectangle 3">
            <a:extLst>
              <a:ext uri="{FF2B5EF4-FFF2-40B4-BE49-F238E27FC236}">
                <a16:creationId xmlns:a16="http://schemas.microsoft.com/office/drawing/2014/main" id="{FBEA8FC6-D13D-E544-AF05-8357AD032DB5}"/>
              </a:ext>
            </a:extLst>
          </p:cNvPr>
          <p:cNvSpPr>
            <a:spLocks noGrp="1" noChangeArrowheads="1"/>
          </p:cNvSpPr>
          <p:nvPr>
            <p:ph type="body" idx="1"/>
          </p:nvPr>
        </p:nvSpPr>
        <p:spPr>
          <a:xfrm>
            <a:off x="457200" y="1143000"/>
            <a:ext cx="7772400" cy="363538"/>
          </a:xfrm>
        </p:spPr>
        <p:txBody>
          <a:bodyPr/>
          <a:lstStyle/>
          <a:p>
            <a:pPr eaLnBrk="1" hangingPunct="1">
              <a:lnSpc>
                <a:spcPct val="90000"/>
              </a:lnSpc>
              <a:buFontTx/>
              <a:buNone/>
            </a:pPr>
            <a:r>
              <a:rPr lang="en-US" altLang="en-US" sz="1400" i="1"/>
              <a:t>Get away from isolated perspective / improvements</a:t>
            </a:r>
          </a:p>
        </p:txBody>
      </p:sp>
      <p:sp>
        <p:nvSpPr>
          <p:cNvPr id="114692" name="Rectangle 4">
            <a:extLst>
              <a:ext uri="{FF2B5EF4-FFF2-40B4-BE49-F238E27FC236}">
                <a16:creationId xmlns:a16="http://schemas.microsoft.com/office/drawing/2014/main" id="{E0422134-46B9-054D-8F20-960397ED33CE}"/>
              </a:ext>
            </a:extLst>
          </p:cNvPr>
          <p:cNvSpPr>
            <a:spLocks noChangeArrowheads="1"/>
          </p:cNvSpPr>
          <p:nvPr/>
        </p:nvSpPr>
        <p:spPr bwMode="auto">
          <a:xfrm>
            <a:off x="990600" y="2362200"/>
            <a:ext cx="1600200" cy="381000"/>
          </a:xfrm>
          <a:prstGeom prst="rect">
            <a:avLst/>
          </a:prstGeom>
          <a:solidFill>
            <a:srgbClr val="FFFF00"/>
          </a:solidFill>
          <a:ln w="12700">
            <a:solidFill>
              <a:schemeClr val="tx1"/>
            </a:solidFill>
            <a:miter lim="800000"/>
            <a:headEnd/>
            <a:tailEnd/>
          </a:ln>
          <a:effectLst/>
        </p:spPr>
        <p:txBody>
          <a:bodyPr wrap="none" anchor="ctr"/>
          <a:lstStyle/>
          <a:p>
            <a:pPr algn="ctr">
              <a:defRPr/>
            </a:pPr>
            <a:r>
              <a:rPr lang="en-US" sz="1800" b="1">
                <a:effectLst>
                  <a:outerShdw blurRad="38100" dist="38100" dir="2700000" algn="tl">
                    <a:srgbClr val="FFFFFF"/>
                  </a:outerShdw>
                </a:effectLst>
              </a:rPr>
              <a:t>Process 1</a:t>
            </a:r>
          </a:p>
        </p:txBody>
      </p:sp>
      <p:sp>
        <p:nvSpPr>
          <p:cNvPr id="20485" name="Rectangle 5">
            <a:extLst>
              <a:ext uri="{FF2B5EF4-FFF2-40B4-BE49-F238E27FC236}">
                <a16:creationId xmlns:a16="http://schemas.microsoft.com/office/drawing/2014/main" id="{ACB9A9BD-5625-7D4C-82A6-478726294624}"/>
              </a:ext>
            </a:extLst>
          </p:cNvPr>
          <p:cNvSpPr>
            <a:spLocks noChangeArrowheads="1"/>
          </p:cNvSpPr>
          <p:nvPr/>
        </p:nvSpPr>
        <p:spPr bwMode="auto">
          <a:xfrm>
            <a:off x="990600" y="2743200"/>
            <a:ext cx="1600200" cy="1066800"/>
          </a:xfrm>
          <a:prstGeom prst="rect">
            <a:avLst/>
          </a:prstGeom>
          <a:solidFill>
            <a:srgbClr val="91FF9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nvGrpSpPr>
          <p:cNvPr id="20486" name="Group 6">
            <a:extLst>
              <a:ext uri="{FF2B5EF4-FFF2-40B4-BE49-F238E27FC236}">
                <a16:creationId xmlns:a16="http://schemas.microsoft.com/office/drawing/2014/main" id="{38789F6B-53E2-1041-8687-DF4A63BCBD97}"/>
              </a:ext>
            </a:extLst>
          </p:cNvPr>
          <p:cNvGrpSpPr>
            <a:grpSpLocks/>
          </p:cNvGrpSpPr>
          <p:nvPr/>
        </p:nvGrpSpPr>
        <p:grpSpPr bwMode="auto">
          <a:xfrm>
            <a:off x="1143000" y="3048000"/>
            <a:ext cx="263525" cy="762000"/>
            <a:chOff x="5280" y="3434"/>
            <a:chExt cx="310" cy="886"/>
          </a:xfrm>
        </p:grpSpPr>
        <p:sp>
          <p:nvSpPr>
            <p:cNvPr id="20520" name="Freeform 7">
              <a:extLst>
                <a:ext uri="{FF2B5EF4-FFF2-40B4-BE49-F238E27FC236}">
                  <a16:creationId xmlns:a16="http://schemas.microsoft.com/office/drawing/2014/main" id="{A3D86C4D-4DC1-B046-B444-620FE0C97979}"/>
                </a:ext>
              </a:extLst>
            </p:cNvPr>
            <p:cNvSpPr>
              <a:spLocks/>
            </p:cNvSpPr>
            <p:nvPr/>
          </p:nvSpPr>
          <p:spPr bwMode="auto">
            <a:xfrm>
              <a:off x="5336" y="3580"/>
              <a:ext cx="155" cy="154"/>
            </a:xfrm>
            <a:custGeom>
              <a:avLst/>
              <a:gdLst>
                <a:gd name="T0" fmla="*/ 304 w 466"/>
                <a:gd name="T1" fmla="*/ 134 h 463"/>
                <a:gd name="T2" fmla="*/ 247 w 466"/>
                <a:gd name="T3" fmla="*/ 47 h 463"/>
                <a:gd name="T4" fmla="*/ 189 w 466"/>
                <a:gd name="T5" fmla="*/ 0 h 463"/>
                <a:gd name="T6" fmla="*/ 121 w 466"/>
                <a:gd name="T7" fmla="*/ 0 h 463"/>
                <a:gd name="T8" fmla="*/ 45 w 466"/>
                <a:gd name="T9" fmla="*/ 30 h 463"/>
                <a:gd name="T10" fmla="*/ 11 w 466"/>
                <a:gd name="T11" fmla="*/ 82 h 463"/>
                <a:gd name="T12" fmla="*/ 0 w 466"/>
                <a:gd name="T13" fmla="*/ 151 h 463"/>
                <a:gd name="T14" fmla="*/ 11 w 466"/>
                <a:gd name="T15" fmla="*/ 244 h 463"/>
                <a:gd name="T16" fmla="*/ 57 w 466"/>
                <a:gd name="T17" fmla="*/ 348 h 463"/>
                <a:gd name="T18" fmla="*/ 138 w 466"/>
                <a:gd name="T19" fmla="*/ 417 h 463"/>
                <a:gd name="T20" fmla="*/ 201 w 466"/>
                <a:gd name="T21" fmla="*/ 452 h 463"/>
                <a:gd name="T22" fmla="*/ 264 w 466"/>
                <a:gd name="T23" fmla="*/ 463 h 463"/>
                <a:gd name="T24" fmla="*/ 316 w 466"/>
                <a:gd name="T25" fmla="*/ 446 h 463"/>
                <a:gd name="T26" fmla="*/ 344 w 466"/>
                <a:gd name="T27" fmla="*/ 417 h 463"/>
                <a:gd name="T28" fmla="*/ 363 w 466"/>
                <a:gd name="T29" fmla="*/ 348 h 463"/>
                <a:gd name="T30" fmla="*/ 357 w 466"/>
                <a:gd name="T31" fmla="*/ 267 h 463"/>
                <a:gd name="T32" fmla="*/ 339 w 466"/>
                <a:gd name="T33" fmla="*/ 198 h 463"/>
                <a:gd name="T34" fmla="*/ 454 w 466"/>
                <a:gd name="T35" fmla="*/ 134 h 463"/>
                <a:gd name="T36" fmla="*/ 466 w 466"/>
                <a:gd name="T37" fmla="*/ 105 h 463"/>
                <a:gd name="T38" fmla="*/ 454 w 466"/>
                <a:gd name="T39" fmla="*/ 93 h 463"/>
                <a:gd name="T40" fmla="*/ 327 w 466"/>
                <a:gd name="T41" fmla="*/ 168 h 463"/>
                <a:gd name="T42" fmla="*/ 304 w 466"/>
                <a:gd name="T43" fmla="*/ 134 h 4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463"/>
                <a:gd name="T68" fmla="*/ 466 w 466"/>
                <a:gd name="T69" fmla="*/ 463 h 4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463">
                  <a:moveTo>
                    <a:pt x="304" y="134"/>
                  </a:moveTo>
                  <a:lnTo>
                    <a:pt x="247" y="47"/>
                  </a:lnTo>
                  <a:lnTo>
                    <a:pt x="189" y="0"/>
                  </a:lnTo>
                  <a:lnTo>
                    <a:pt x="121" y="0"/>
                  </a:lnTo>
                  <a:lnTo>
                    <a:pt x="45" y="30"/>
                  </a:lnTo>
                  <a:lnTo>
                    <a:pt x="11" y="82"/>
                  </a:lnTo>
                  <a:lnTo>
                    <a:pt x="0" y="151"/>
                  </a:lnTo>
                  <a:lnTo>
                    <a:pt x="11" y="244"/>
                  </a:lnTo>
                  <a:lnTo>
                    <a:pt x="57" y="348"/>
                  </a:lnTo>
                  <a:lnTo>
                    <a:pt x="138" y="417"/>
                  </a:lnTo>
                  <a:lnTo>
                    <a:pt x="201" y="452"/>
                  </a:lnTo>
                  <a:lnTo>
                    <a:pt x="264" y="463"/>
                  </a:lnTo>
                  <a:lnTo>
                    <a:pt x="316" y="446"/>
                  </a:lnTo>
                  <a:lnTo>
                    <a:pt x="344" y="417"/>
                  </a:lnTo>
                  <a:lnTo>
                    <a:pt x="363" y="348"/>
                  </a:lnTo>
                  <a:lnTo>
                    <a:pt x="357" y="267"/>
                  </a:lnTo>
                  <a:lnTo>
                    <a:pt x="339" y="198"/>
                  </a:lnTo>
                  <a:lnTo>
                    <a:pt x="454" y="134"/>
                  </a:lnTo>
                  <a:lnTo>
                    <a:pt x="466" y="105"/>
                  </a:lnTo>
                  <a:lnTo>
                    <a:pt x="454" y="93"/>
                  </a:lnTo>
                  <a:lnTo>
                    <a:pt x="327" y="168"/>
                  </a:lnTo>
                  <a:lnTo>
                    <a:pt x="304"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1" name="Freeform 8">
              <a:extLst>
                <a:ext uri="{FF2B5EF4-FFF2-40B4-BE49-F238E27FC236}">
                  <a16:creationId xmlns:a16="http://schemas.microsoft.com/office/drawing/2014/main" id="{B4331B6E-6A2D-0E4A-A78F-CF0CCE3B8005}"/>
                </a:ext>
              </a:extLst>
            </p:cNvPr>
            <p:cNvSpPr>
              <a:spLocks/>
            </p:cNvSpPr>
            <p:nvPr/>
          </p:nvSpPr>
          <p:spPr bwMode="auto">
            <a:xfrm>
              <a:off x="5447" y="3434"/>
              <a:ext cx="139" cy="344"/>
            </a:xfrm>
            <a:custGeom>
              <a:avLst/>
              <a:gdLst>
                <a:gd name="T0" fmla="*/ 115 w 415"/>
                <a:gd name="T1" fmla="*/ 872 h 1034"/>
                <a:gd name="T2" fmla="*/ 40 w 415"/>
                <a:gd name="T3" fmla="*/ 930 h 1034"/>
                <a:gd name="T4" fmla="*/ 17 w 415"/>
                <a:gd name="T5" fmla="*/ 948 h 1034"/>
                <a:gd name="T6" fmla="*/ 0 w 415"/>
                <a:gd name="T7" fmla="*/ 988 h 1034"/>
                <a:gd name="T8" fmla="*/ 23 w 415"/>
                <a:gd name="T9" fmla="*/ 1028 h 1034"/>
                <a:gd name="T10" fmla="*/ 46 w 415"/>
                <a:gd name="T11" fmla="*/ 1034 h 1034"/>
                <a:gd name="T12" fmla="*/ 115 w 415"/>
                <a:gd name="T13" fmla="*/ 1011 h 1034"/>
                <a:gd name="T14" fmla="*/ 219 w 415"/>
                <a:gd name="T15" fmla="*/ 930 h 1034"/>
                <a:gd name="T16" fmla="*/ 312 w 415"/>
                <a:gd name="T17" fmla="*/ 832 h 1034"/>
                <a:gd name="T18" fmla="*/ 410 w 415"/>
                <a:gd name="T19" fmla="*/ 722 h 1034"/>
                <a:gd name="T20" fmla="*/ 415 w 415"/>
                <a:gd name="T21" fmla="*/ 676 h 1034"/>
                <a:gd name="T22" fmla="*/ 415 w 415"/>
                <a:gd name="T23" fmla="*/ 549 h 1034"/>
                <a:gd name="T24" fmla="*/ 387 w 415"/>
                <a:gd name="T25" fmla="*/ 353 h 1034"/>
                <a:gd name="T26" fmla="*/ 404 w 415"/>
                <a:gd name="T27" fmla="*/ 237 h 1034"/>
                <a:gd name="T28" fmla="*/ 415 w 415"/>
                <a:gd name="T29" fmla="*/ 191 h 1034"/>
                <a:gd name="T30" fmla="*/ 398 w 415"/>
                <a:gd name="T31" fmla="*/ 168 h 1034"/>
                <a:gd name="T32" fmla="*/ 357 w 415"/>
                <a:gd name="T33" fmla="*/ 145 h 1034"/>
                <a:gd name="T34" fmla="*/ 329 w 415"/>
                <a:gd name="T35" fmla="*/ 128 h 1034"/>
                <a:gd name="T36" fmla="*/ 346 w 415"/>
                <a:gd name="T37" fmla="*/ 24 h 1034"/>
                <a:gd name="T38" fmla="*/ 334 w 415"/>
                <a:gd name="T39" fmla="*/ 0 h 1034"/>
                <a:gd name="T40" fmla="*/ 312 w 415"/>
                <a:gd name="T41" fmla="*/ 7 h 1034"/>
                <a:gd name="T42" fmla="*/ 300 w 415"/>
                <a:gd name="T43" fmla="*/ 139 h 1034"/>
                <a:gd name="T44" fmla="*/ 289 w 415"/>
                <a:gd name="T45" fmla="*/ 173 h 1034"/>
                <a:gd name="T46" fmla="*/ 283 w 415"/>
                <a:gd name="T47" fmla="*/ 196 h 1034"/>
                <a:gd name="T48" fmla="*/ 236 w 415"/>
                <a:gd name="T49" fmla="*/ 179 h 1034"/>
                <a:gd name="T50" fmla="*/ 202 w 415"/>
                <a:gd name="T51" fmla="*/ 179 h 1034"/>
                <a:gd name="T52" fmla="*/ 202 w 415"/>
                <a:gd name="T53" fmla="*/ 202 h 1034"/>
                <a:gd name="T54" fmla="*/ 225 w 415"/>
                <a:gd name="T55" fmla="*/ 220 h 1034"/>
                <a:gd name="T56" fmla="*/ 266 w 415"/>
                <a:gd name="T57" fmla="*/ 220 h 1034"/>
                <a:gd name="T58" fmla="*/ 294 w 415"/>
                <a:gd name="T59" fmla="*/ 243 h 1034"/>
                <a:gd name="T60" fmla="*/ 317 w 415"/>
                <a:gd name="T61" fmla="*/ 283 h 1034"/>
                <a:gd name="T62" fmla="*/ 340 w 415"/>
                <a:gd name="T63" fmla="*/ 347 h 1034"/>
                <a:gd name="T64" fmla="*/ 357 w 415"/>
                <a:gd name="T65" fmla="*/ 474 h 1034"/>
                <a:gd name="T66" fmla="*/ 357 w 415"/>
                <a:gd name="T67" fmla="*/ 589 h 1034"/>
                <a:gd name="T68" fmla="*/ 346 w 415"/>
                <a:gd name="T69" fmla="*/ 682 h 1034"/>
                <a:gd name="T70" fmla="*/ 323 w 415"/>
                <a:gd name="T71" fmla="*/ 722 h 1034"/>
                <a:gd name="T72" fmla="*/ 242 w 415"/>
                <a:gd name="T73" fmla="*/ 780 h 1034"/>
                <a:gd name="T74" fmla="*/ 155 w 415"/>
                <a:gd name="T75" fmla="*/ 832 h 1034"/>
                <a:gd name="T76" fmla="*/ 115 w 415"/>
                <a:gd name="T77" fmla="*/ 872 h 10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1034"/>
                <a:gd name="T119" fmla="*/ 415 w 415"/>
                <a:gd name="T120" fmla="*/ 1034 h 10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1034">
                  <a:moveTo>
                    <a:pt x="115" y="872"/>
                  </a:moveTo>
                  <a:lnTo>
                    <a:pt x="40" y="930"/>
                  </a:lnTo>
                  <a:lnTo>
                    <a:pt x="17" y="948"/>
                  </a:lnTo>
                  <a:lnTo>
                    <a:pt x="0" y="988"/>
                  </a:lnTo>
                  <a:lnTo>
                    <a:pt x="23" y="1028"/>
                  </a:lnTo>
                  <a:lnTo>
                    <a:pt x="46" y="1034"/>
                  </a:lnTo>
                  <a:lnTo>
                    <a:pt x="115" y="1011"/>
                  </a:lnTo>
                  <a:lnTo>
                    <a:pt x="219" y="930"/>
                  </a:lnTo>
                  <a:lnTo>
                    <a:pt x="312" y="832"/>
                  </a:lnTo>
                  <a:lnTo>
                    <a:pt x="410" y="722"/>
                  </a:lnTo>
                  <a:lnTo>
                    <a:pt x="415" y="676"/>
                  </a:lnTo>
                  <a:lnTo>
                    <a:pt x="415" y="549"/>
                  </a:lnTo>
                  <a:lnTo>
                    <a:pt x="387" y="353"/>
                  </a:lnTo>
                  <a:lnTo>
                    <a:pt x="404" y="237"/>
                  </a:lnTo>
                  <a:lnTo>
                    <a:pt x="415" y="191"/>
                  </a:lnTo>
                  <a:lnTo>
                    <a:pt x="398" y="168"/>
                  </a:lnTo>
                  <a:lnTo>
                    <a:pt x="357" y="145"/>
                  </a:lnTo>
                  <a:lnTo>
                    <a:pt x="329" y="128"/>
                  </a:lnTo>
                  <a:lnTo>
                    <a:pt x="346" y="24"/>
                  </a:lnTo>
                  <a:lnTo>
                    <a:pt x="334" y="0"/>
                  </a:lnTo>
                  <a:lnTo>
                    <a:pt x="312" y="7"/>
                  </a:lnTo>
                  <a:lnTo>
                    <a:pt x="300" y="139"/>
                  </a:lnTo>
                  <a:lnTo>
                    <a:pt x="289" y="173"/>
                  </a:lnTo>
                  <a:lnTo>
                    <a:pt x="283" y="196"/>
                  </a:lnTo>
                  <a:lnTo>
                    <a:pt x="236" y="179"/>
                  </a:lnTo>
                  <a:lnTo>
                    <a:pt x="202" y="179"/>
                  </a:lnTo>
                  <a:lnTo>
                    <a:pt x="202" y="202"/>
                  </a:lnTo>
                  <a:lnTo>
                    <a:pt x="225" y="220"/>
                  </a:lnTo>
                  <a:lnTo>
                    <a:pt x="266" y="220"/>
                  </a:lnTo>
                  <a:lnTo>
                    <a:pt x="294" y="243"/>
                  </a:lnTo>
                  <a:lnTo>
                    <a:pt x="317" y="283"/>
                  </a:lnTo>
                  <a:lnTo>
                    <a:pt x="340" y="347"/>
                  </a:lnTo>
                  <a:lnTo>
                    <a:pt x="357" y="474"/>
                  </a:lnTo>
                  <a:lnTo>
                    <a:pt x="357" y="589"/>
                  </a:lnTo>
                  <a:lnTo>
                    <a:pt x="346" y="682"/>
                  </a:lnTo>
                  <a:lnTo>
                    <a:pt x="323" y="722"/>
                  </a:lnTo>
                  <a:lnTo>
                    <a:pt x="242" y="780"/>
                  </a:lnTo>
                  <a:lnTo>
                    <a:pt x="155" y="832"/>
                  </a:lnTo>
                  <a:lnTo>
                    <a:pt x="115" y="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2" name="Freeform 9">
              <a:extLst>
                <a:ext uri="{FF2B5EF4-FFF2-40B4-BE49-F238E27FC236}">
                  <a16:creationId xmlns:a16="http://schemas.microsoft.com/office/drawing/2014/main" id="{FBB3D23B-5F5A-9842-9BFD-DE50CBC93157}"/>
                </a:ext>
              </a:extLst>
            </p:cNvPr>
            <p:cNvSpPr>
              <a:spLocks/>
            </p:cNvSpPr>
            <p:nvPr/>
          </p:nvSpPr>
          <p:spPr bwMode="auto">
            <a:xfrm>
              <a:off x="5280" y="3752"/>
              <a:ext cx="125" cy="207"/>
            </a:xfrm>
            <a:custGeom>
              <a:avLst/>
              <a:gdLst>
                <a:gd name="T0" fmla="*/ 375 w 375"/>
                <a:gd name="T1" fmla="*/ 17 h 623"/>
                <a:gd name="T2" fmla="*/ 334 w 375"/>
                <a:gd name="T3" fmla="*/ 0 h 623"/>
                <a:gd name="T4" fmla="*/ 248 w 375"/>
                <a:gd name="T5" fmla="*/ 5 h 623"/>
                <a:gd name="T6" fmla="*/ 172 w 375"/>
                <a:gd name="T7" fmla="*/ 64 h 623"/>
                <a:gd name="T8" fmla="*/ 63 w 375"/>
                <a:gd name="T9" fmla="*/ 185 h 623"/>
                <a:gd name="T10" fmla="*/ 6 w 375"/>
                <a:gd name="T11" fmla="*/ 283 h 623"/>
                <a:gd name="T12" fmla="*/ 0 w 375"/>
                <a:gd name="T13" fmla="*/ 317 h 623"/>
                <a:gd name="T14" fmla="*/ 29 w 375"/>
                <a:gd name="T15" fmla="*/ 381 h 623"/>
                <a:gd name="T16" fmla="*/ 91 w 375"/>
                <a:gd name="T17" fmla="*/ 410 h 623"/>
                <a:gd name="T18" fmla="*/ 172 w 375"/>
                <a:gd name="T19" fmla="*/ 444 h 623"/>
                <a:gd name="T20" fmla="*/ 236 w 375"/>
                <a:gd name="T21" fmla="*/ 461 h 623"/>
                <a:gd name="T22" fmla="*/ 265 w 375"/>
                <a:gd name="T23" fmla="*/ 491 h 623"/>
                <a:gd name="T24" fmla="*/ 248 w 375"/>
                <a:gd name="T25" fmla="*/ 531 h 623"/>
                <a:gd name="T26" fmla="*/ 202 w 375"/>
                <a:gd name="T27" fmla="*/ 578 h 623"/>
                <a:gd name="T28" fmla="*/ 144 w 375"/>
                <a:gd name="T29" fmla="*/ 583 h 623"/>
                <a:gd name="T30" fmla="*/ 104 w 375"/>
                <a:gd name="T31" fmla="*/ 565 h 623"/>
                <a:gd name="T32" fmla="*/ 80 w 375"/>
                <a:gd name="T33" fmla="*/ 583 h 623"/>
                <a:gd name="T34" fmla="*/ 86 w 375"/>
                <a:gd name="T35" fmla="*/ 606 h 623"/>
                <a:gd name="T36" fmla="*/ 132 w 375"/>
                <a:gd name="T37" fmla="*/ 623 h 623"/>
                <a:gd name="T38" fmla="*/ 202 w 375"/>
                <a:gd name="T39" fmla="*/ 623 h 623"/>
                <a:gd name="T40" fmla="*/ 265 w 375"/>
                <a:gd name="T41" fmla="*/ 606 h 623"/>
                <a:gd name="T42" fmla="*/ 300 w 375"/>
                <a:gd name="T43" fmla="*/ 583 h 623"/>
                <a:gd name="T44" fmla="*/ 323 w 375"/>
                <a:gd name="T45" fmla="*/ 542 h 623"/>
                <a:gd name="T46" fmla="*/ 334 w 375"/>
                <a:gd name="T47" fmla="*/ 496 h 623"/>
                <a:gd name="T48" fmla="*/ 306 w 375"/>
                <a:gd name="T49" fmla="*/ 455 h 623"/>
                <a:gd name="T50" fmla="*/ 236 w 375"/>
                <a:gd name="T51" fmla="*/ 427 h 623"/>
                <a:gd name="T52" fmla="*/ 155 w 375"/>
                <a:gd name="T53" fmla="*/ 404 h 623"/>
                <a:gd name="T54" fmla="*/ 86 w 375"/>
                <a:gd name="T55" fmla="*/ 364 h 623"/>
                <a:gd name="T56" fmla="*/ 68 w 375"/>
                <a:gd name="T57" fmla="*/ 329 h 623"/>
                <a:gd name="T58" fmla="*/ 80 w 375"/>
                <a:gd name="T59" fmla="*/ 266 h 623"/>
                <a:gd name="T60" fmla="*/ 132 w 375"/>
                <a:gd name="T61" fmla="*/ 185 h 623"/>
                <a:gd name="T62" fmla="*/ 196 w 375"/>
                <a:gd name="T63" fmla="*/ 138 h 623"/>
                <a:gd name="T64" fmla="*/ 294 w 375"/>
                <a:gd name="T65" fmla="*/ 104 h 623"/>
                <a:gd name="T66" fmla="*/ 375 w 375"/>
                <a:gd name="T67" fmla="*/ 86 h 623"/>
                <a:gd name="T68" fmla="*/ 375 w 375"/>
                <a:gd name="T69" fmla="*/ 40 h 623"/>
                <a:gd name="T70" fmla="*/ 375 w 375"/>
                <a:gd name="T71" fmla="*/ 17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5"/>
                <a:gd name="T109" fmla="*/ 0 h 623"/>
                <a:gd name="T110" fmla="*/ 375 w 375"/>
                <a:gd name="T111" fmla="*/ 623 h 6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5" h="623">
                  <a:moveTo>
                    <a:pt x="375" y="17"/>
                  </a:moveTo>
                  <a:lnTo>
                    <a:pt x="334" y="0"/>
                  </a:lnTo>
                  <a:lnTo>
                    <a:pt x="248" y="5"/>
                  </a:lnTo>
                  <a:lnTo>
                    <a:pt x="172" y="64"/>
                  </a:lnTo>
                  <a:lnTo>
                    <a:pt x="63" y="185"/>
                  </a:lnTo>
                  <a:lnTo>
                    <a:pt x="6" y="283"/>
                  </a:lnTo>
                  <a:lnTo>
                    <a:pt x="0" y="317"/>
                  </a:lnTo>
                  <a:lnTo>
                    <a:pt x="29" y="381"/>
                  </a:lnTo>
                  <a:lnTo>
                    <a:pt x="91" y="410"/>
                  </a:lnTo>
                  <a:lnTo>
                    <a:pt x="172" y="444"/>
                  </a:lnTo>
                  <a:lnTo>
                    <a:pt x="236" y="461"/>
                  </a:lnTo>
                  <a:lnTo>
                    <a:pt x="265" y="491"/>
                  </a:lnTo>
                  <a:lnTo>
                    <a:pt x="248" y="531"/>
                  </a:lnTo>
                  <a:lnTo>
                    <a:pt x="202" y="578"/>
                  </a:lnTo>
                  <a:lnTo>
                    <a:pt x="144" y="583"/>
                  </a:lnTo>
                  <a:lnTo>
                    <a:pt x="104" y="565"/>
                  </a:lnTo>
                  <a:lnTo>
                    <a:pt x="80" y="583"/>
                  </a:lnTo>
                  <a:lnTo>
                    <a:pt x="86" y="606"/>
                  </a:lnTo>
                  <a:lnTo>
                    <a:pt x="132" y="623"/>
                  </a:lnTo>
                  <a:lnTo>
                    <a:pt x="202" y="623"/>
                  </a:lnTo>
                  <a:lnTo>
                    <a:pt x="265" y="606"/>
                  </a:lnTo>
                  <a:lnTo>
                    <a:pt x="300" y="583"/>
                  </a:lnTo>
                  <a:lnTo>
                    <a:pt x="323" y="542"/>
                  </a:lnTo>
                  <a:lnTo>
                    <a:pt x="334" y="496"/>
                  </a:lnTo>
                  <a:lnTo>
                    <a:pt x="306" y="455"/>
                  </a:lnTo>
                  <a:lnTo>
                    <a:pt x="236" y="427"/>
                  </a:lnTo>
                  <a:lnTo>
                    <a:pt x="155" y="404"/>
                  </a:lnTo>
                  <a:lnTo>
                    <a:pt x="86" y="364"/>
                  </a:lnTo>
                  <a:lnTo>
                    <a:pt x="68" y="329"/>
                  </a:lnTo>
                  <a:lnTo>
                    <a:pt x="80" y="266"/>
                  </a:lnTo>
                  <a:lnTo>
                    <a:pt x="132" y="185"/>
                  </a:lnTo>
                  <a:lnTo>
                    <a:pt x="196" y="138"/>
                  </a:lnTo>
                  <a:lnTo>
                    <a:pt x="294" y="104"/>
                  </a:lnTo>
                  <a:lnTo>
                    <a:pt x="375" y="86"/>
                  </a:lnTo>
                  <a:lnTo>
                    <a:pt x="375" y="40"/>
                  </a:lnTo>
                  <a:lnTo>
                    <a:pt x="375"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3" name="Freeform 10">
              <a:extLst>
                <a:ext uri="{FF2B5EF4-FFF2-40B4-BE49-F238E27FC236}">
                  <a16:creationId xmlns:a16="http://schemas.microsoft.com/office/drawing/2014/main" id="{DF42CD15-1B2B-4C44-A03F-F6AF0191DD35}"/>
                </a:ext>
              </a:extLst>
            </p:cNvPr>
            <p:cNvSpPr>
              <a:spLocks/>
            </p:cNvSpPr>
            <p:nvPr/>
          </p:nvSpPr>
          <p:spPr bwMode="auto">
            <a:xfrm>
              <a:off x="5382" y="3742"/>
              <a:ext cx="117" cy="256"/>
            </a:xfrm>
            <a:custGeom>
              <a:avLst/>
              <a:gdLst>
                <a:gd name="T0" fmla="*/ 306 w 351"/>
                <a:gd name="T1" fmla="*/ 242 h 768"/>
                <a:gd name="T2" fmla="*/ 270 w 351"/>
                <a:gd name="T3" fmla="*/ 98 h 768"/>
                <a:gd name="T4" fmla="*/ 230 w 351"/>
                <a:gd name="T5" fmla="*/ 29 h 768"/>
                <a:gd name="T6" fmla="*/ 144 w 351"/>
                <a:gd name="T7" fmla="*/ 0 h 768"/>
                <a:gd name="T8" fmla="*/ 57 w 351"/>
                <a:gd name="T9" fmla="*/ 11 h 768"/>
                <a:gd name="T10" fmla="*/ 17 w 351"/>
                <a:gd name="T11" fmla="*/ 87 h 768"/>
                <a:gd name="T12" fmla="*/ 23 w 351"/>
                <a:gd name="T13" fmla="*/ 179 h 768"/>
                <a:gd name="T14" fmla="*/ 45 w 351"/>
                <a:gd name="T15" fmla="*/ 329 h 768"/>
                <a:gd name="T16" fmla="*/ 45 w 351"/>
                <a:gd name="T17" fmla="*/ 462 h 768"/>
                <a:gd name="T18" fmla="*/ 17 w 351"/>
                <a:gd name="T19" fmla="*/ 577 h 768"/>
                <a:gd name="T20" fmla="*/ 0 w 351"/>
                <a:gd name="T21" fmla="*/ 641 h 768"/>
                <a:gd name="T22" fmla="*/ 11 w 351"/>
                <a:gd name="T23" fmla="*/ 698 h 768"/>
                <a:gd name="T24" fmla="*/ 51 w 351"/>
                <a:gd name="T25" fmla="*/ 728 h 768"/>
                <a:gd name="T26" fmla="*/ 104 w 351"/>
                <a:gd name="T27" fmla="*/ 756 h 768"/>
                <a:gd name="T28" fmla="*/ 155 w 351"/>
                <a:gd name="T29" fmla="*/ 768 h 768"/>
                <a:gd name="T30" fmla="*/ 219 w 351"/>
                <a:gd name="T31" fmla="*/ 768 h 768"/>
                <a:gd name="T32" fmla="*/ 294 w 351"/>
                <a:gd name="T33" fmla="*/ 709 h 768"/>
                <a:gd name="T34" fmla="*/ 351 w 351"/>
                <a:gd name="T35" fmla="*/ 588 h 768"/>
                <a:gd name="T36" fmla="*/ 346 w 351"/>
                <a:gd name="T37" fmla="*/ 479 h 768"/>
                <a:gd name="T38" fmla="*/ 311 w 351"/>
                <a:gd name="T39" fmla="*/ 352 h 768"/>
                <a:gd name="T40" fmla="*/ 306 w 351"/>
                <a:gd name="T41" fmla="*/ 242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1"/>
                <a:gd name="T64" fmla="*/ 0 h 768"/>
                <a:gd name="T65" fmla="*/ 351 w 351"/>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1" h="768">
                  <a:moveTo>
                    <a:pt x="306" y="242"/>
                  </a:moveTo>
                  <a:lnTo>
                    <a:pt x="270" y="98"/>
                  </a:lnTo>
                  <a:lnTo>
                    <a:pt x="230" y="29"/>
                  </a:lnTo>
                  <a:lnTo>
                    <a:pt x="144" y="0"/>
                  </a:lnTo>
                  <a:lnTo>
                    <a:pt x="57" y="11"/>
                  </a:lnTo>
                  <a:lnTo>
                    <a:pt x="17" y="87"/>
                  </a:lnTo>
                  <a:lnTo>
                    <a:pt x="23" y="179"/>
                  </a:lnTo>
                  <a:lnTo>
                    <a:pt x="45" y="329"/>
                  </a:lnTo>
                  <a:lnTo>
                    <a:pt x="45" y="462"/>
                  </a:lnTo>
                  <a:lnTo>
                    <a:pt x="17" y="577"/>
                  </a:lnTo>
                  <a:lnTo>
                    <a:pt x="0" y="641"/>
                  </a:lnTo>
                  <a:lnTo>
                    <a:pt x="11" y="698"/>
                  </a:lnTo>
                  <a:lnTo>
                    <a:pt x="51" y="728"/>
                  </a:lnTo>
                  <a:lnTo>
                    <a:pt x="104" y="756"/>
                  </a:lnTo>
                  <a:lnTo>
                    <a:pt x="155" y="768"/>
                  </a:lnTo>
                  <a:lnTo>
                    <a:pt x="219" y="768"/>
                  </a:lnTo>
                  <a:lnTo>
                    <a:pt x="294" y="709"/>
                  </a:lnTo>
                  <a:lnTo>
                    <a:pt x="351" y="588"/>
                  </a:lnTo>
                  <a:lnTo>
                    <a:pt x="346" y="479"/>
                  </a:lnTo>
                  <a:lnTo>
                    <a:pt x="311" y="352"/>
                  </a:lnTo>
                  <a:lnTo>
                    <a:pt x="306"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4" name="Freeform 11">
              <a:extLst>
                <a:ext uri="{FF2B5EF4-FFF2-40B4-BE49-F238E27FC236}">
                  <a16:creationId xmlns:a16="http://schemas.microsoft.com/office/drawing/2014/main" id="{EEA5F991-F09F-0847-AEFD-89F63484DEBD}"/>
                </a:ext>
              </a:extLst>
            </p:cNvPr>
            <p:cNvSpPr>
              <a:spLocks/>
            </p:cNvSpPr>
            <p:nvPr/>
          </p:nvSpPr>
          <p:spPr bwMode="auto">
            <a:xfrm>
              <a:off x="5347" y="3950"/>
              <a:ext cx="89" cy="370"/>
            </a:xfrm>
            <a:custGeom>
              <a:avLst/>
              <a:gdLst>
                <a:gd name="T0" fmla="*/ 254 w 267"/>
                <a:gd name="T1" fmla="*/ 17 h 1109"/>
                <a:gd name="T2" fmla="*/ 186 w 267"/>
                <a:gd name="T3" fmla="*/ 0 h 1109"/>
                <a:gd name="T4" fmla="*/ 145 w 267"/>
                <a:gd name="T5" fmla="*/ 17 h 1109"/>
                <a:gd name="T6" fmla="*/ 128 w 267"/>
                <a:gd name="T7" fmla="*/ 74 h 1109"/>
                <a:gd name="T8" fmla="*/ 145 w 267"/>
                <a:gd name="T9" fmla="*/ 392 h 1109"/>
                <a:gd name="T10" fmla="*/ 145 w 267"/>
                <a:gd name="T11" fmla="*/ 467 h 1109"/>
                <a:gd name="T12" fmla="*/ 122 w 267"/>
                <a:gd name="T13" fmla="*/ 606 h 1109"/>
                <a:gd name="T14" fmla="*/ 116 w 267"/>
                <a:gd name="T15" fmla="*/ 767 h 1109"/>
                <a:gd name="T16" fmla="*/ 128 w 267"/>
                <a:gd name="T17" fmla="*/ 848 h 1109"/>
                <a:gd name="T18" fmla="*/ 116 w 267"/>
                <a:gd name="T19" fmla="*/ 894 h 1109"/>
                <a:gd name="T20" fmla="*/ 35 w 267"/>
                <a:gd name="T21" fmla="*/ 964 h 1109"/>
                <a:gd name="T22" fmla="*/ 0 w 267"/>
                <a:gd name="T23" fmla="*/ 1051 h 1109"/>
                <a:gd name="T24" fmla="*/ 7 w 267"/>
                <a:gd name="T25" fmla="*/ 1079 h 1109"/>
                <a:gd name="T26" fmla="*/ 69 w 267"/>
                <a:gd name="T27" fmla="*/ 1109 h 1109"/>
                <a:gd name="T28" fmla="*/ 87 w 267"/>
                <a:gd name="T29" fmla="*/ 1096 h 1109"/>
                <a:gd name="T30" fmla="*/ 93 w 267"/>
                <a:gd name="T31" fmla="*/ 1045 h 1109"/>
                <a:gd name="T32" fmla="*/ 111 w 267"/>
                <a:gd name="T33" fmla="*/ 969 h 1109"/>
                <a:gd name="T34" fmla="*/ 139 w 267"/>
                <a:gd name="T35" fmla="*/ 935 h 1109"/>
                <a:gd name="T36" fmla="*/ 173 w 267"/>
                <a:gd name="T37" fmla="*/ 912 h 1109"/>
                <a:gd name="T38" fmla="*/ 203 w 267"/>
                <a:gd name="T39" fmla="*/ 883 h 1109"/>
                <a:gd name="T40" fmla="*/ 209 w 267"/>
                <a:gd name="T41" fmla="*/ 860 h 1109"/>
                <a:gd name="T42" fmla="*/ 192 w 267"/>
                <a:gd name="T43" fmla="*/ 831 h 1109"/>
                <a:gd name="T44" fmla="*/ 173 w 267"/>
                <a:gd name="T45" fmla="*/ 814 h 1109"/>
                <a:gd name="T46" fmla="*/ 162 w 267"/>
                <a:gd name="T47" fmla="*/ 744 h 1109"/>
                <a:gd name="T48" fmla="*/ 173 w 267"/>
                <a:gd name="T49" fmla="*/ 599 h 1109"/>
                <a:gd name="T50" fmla="*/ 214 w 267"/>
                <a:gd name="T51" fmla="*/ 433 h 1109"/>
                <a:gd name="T52" fmla="*/ 254 w 267"/>
                <a:gd name="T53" fmla="*/ 299 h 1109"/>
                <a:gd name="T54" fmla="*/ 267 w 267"/>
                <a:gd name="T55" fmla="*/ 138 h 1109"/>
                <a:gd name="T56" fmla="*/ 254 w 267"/>
                <a:gd name="T57" fmla="*/ 17 h 1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1109"/>
                <a:gd name="T89" fmla="*/ 267 w 267"/>
                <a:gd name="T90" fmla="*/ 1109 h 1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1109">
                  <a:moveTo>
                    <a:pt x="254" y="17"/>
                  </a:moveTo>
                  <a:lnTo>
                    <a:pt x="186" y="0"/>
                  </a:lnTo>
                  <a:lnTo>
                    <a:pt x="145" y="17"/>
                  </a:lnTo>
                  <a:lnTo>
                    <a:pt x="128" y="74"/>
                  </a:lnTo>
                  <a:lnTo>
                    <a:pt x="145" y="392"/>
                  </a:lnTo>
                  <a:lnTo>
                    <a:pt x="145" y="467"/>
                  </a:lnTo>
                  <a:lnTo>
                    <a:pt x="122" y="606"/>
                  </a:lnTo>
                  <a:lnTo>
                    <a:pt x="116" y="767"/>
                  </a:lnTo>
                  <a:lnTo>
                    <a:pt x="128" y="848"/>
                  </a:lnTo>
                  <a:lnTo>
                    <a:pt x="116" y="894"/>
                  </a:lnTo>
                  <a:lnTo>
                    <a:pt x="35" y="964"/>
                  </a:lnTo>
                  <a:lnTo>
                    <a:pt x="0" y="1051"/>
                  </a:lnTo>
                  <a:lnTo>
                    <a:pt x="7" y="1079"/>
                  </a:lnTo>
                  <a:lnTo>
                    <a:pt x="69" y="1109"/>
                  </a:lnTo>
                  <a:lnTo>
                    <a:pt x="87" y="1096"/>
                  </a:lnTo>
                  <a:lnTo>
                    <a:pt x="93" y="1045"/>
                  </a:lnTo>
                  <a:lnTo>
                    <a:pt x="111" y="969"/>
                  </a:lnTo>
                  <a:lnTo>
                    <a:pt x="139" y="935"/>
                  </a:lnTo>
                  <a:lnTo>
                    <a:pt x="173" y="912"/>
                  </a:lnTo>
                  <a:lnTo>
                    <a:pt x="203" y="883"/>
                  </a:lnTo>
                  <a:lnTo>
                    <a:pt x="209" y="860"/>
                  </a:lnTo>
                  <a:lnTo>
                    <a:pt x="192" y="831"/>
                  </a:lnTo>
                  <a:lnTo>
                    <a:pt x="173" y="814"/>
                  </a:lnTo>
                  <a:lnTo>
                    <a:pt x="162" y="744"/>
                  </a:lnTo>
                  <a:lnTo>
                    <a:pt x="173" y="599"/>
                  </a:lnTo>
                  <a:lnTo>
                    <a:pt x="214" y="433"/>
                  </a:lnTo>
                  <a:lnTo>
                    <a:pt x="254" y="299"/>
                  </a:lnTo>
                  <a:lnTo>
                    <a:pt x="267" y="138"/>
                  </a:lnTo>
                  <a:lnTo>
                    <a:pt x="254"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5" name="Freeform 12">
              <a:extLst>
                <a:ext uri="{FF2B5EF4-FFF2-40B4-BE49-F238E27FC236}">
                  <a16:creationId xmlns:a16="http://schemas.microsoft.com/office/drawing/2014/main" id="{3DBCB794-90A9-A74E-AAAA-F97E3D046D08}"/>
                </a:ext>
              </a:extLst>
            </p:cNvPr>
            <p:cNvSpPr>
              <a:spLocks/>
            </p:cNvSpPr>
            <p:nvPr/>
          </p:nvSpPr>
          <p:spPr bwMode="auto">
            <a:xfrm>
              <a:off x="5444" y="3950"/>
              <a:ext cx="146" cy="312"/>
            </a:xfrm>
            <a:custGeom>
              <a:avLst/>
              <a:gdLst>
                <a:gd name="T0" fmla="*/ 143 w 438"/>
                <a:gd name="T1" fmla="*/ 138 h 935"/>
                <a:gd name="T2" fmla="*/ 132 w 438"/>
                <a:gd name="T3" fmla="*/ 45 h 935"/>
                <a:gd name="T4" fmla="*/ 81 w 438"/>
                <a:gd name="T5" fmla="*/ 0 h 935"/>
                <a:gd name="T6" fmla="*/ 5 w 438"/>
                <a:gd name="T7" fmla="*/ 5 h 935"/>
                <a:gd name="T8" fmla="*/ 0 w 438"/>
                <a:gd name="T9" fmla="*/ 45 h 935"/>
                <a:gd name="T10" fmla="*/ 5 w 438"/>
                <a:gd name="T11" fmla="*/ 132 h 935"/>
                <a:gd name="T12" fmla="*/ 45 w 438"/>
                <a:gd name="T13" fmla="*/ 265 h 935"/>
                <a:gd name="T14" fmla="*/ 75 w 438"/>
                <a:gd name="T15" fmla="*/ 363 h 935"/>
                <a:gd name="T16" fmla="*/ 109 w 438"/>
                <a:gd name="T17" fmla="*/ 495 h 935"/>
                <a:gd name="T18" fmla="*/ 121 w 438"/>
                <a:gd name="T19" fmla="*/ 611 h 935"/>
                <a:gd name="T20" fmla="*/ 121 w 438"/>
                <a:gd name="T21" fmla="*/ 703 h 935"/>
                <a:gd name="T22" fmla="*/ 104 w 438"/>
                <a:gd name="T23" fmla="*/ 773 h 935"/>
                <a:gd name="T24" fmla="*/ 86 w 438"/>
                <a:gd name="T25" fmla="*/ 796 h 935"/>
                <a:gd name="T26" fmla="*/ 86 w 438"/>
                <a:gd name="T27" fmla="*/ 819 h 935"/>
                <a:gd name="T28" fmla="*/ 109 w 438"/>
                <a:gd name="T29" fmla="*/ 854 h 935"/>
                <a:gd name="T30" fmla="*/ 149 w 438"/>
                <a:gd name="T31" fmla="*/ 866 h 935"/>
                <a:gd name="T32" fmla="*/ 213 w 438"/>
                <a:gd name="T33" fmla="*/ 866 h 935"/>
                <a:gd name="T34" fmla="*/ 328 w 438"/>
                <a:gd name="T35" fmla="*/ 894 h 935"/>
                <a:gd name="T36" fmla="*/ 363 w 438"/>
                <a:gd name="T37" fmla="*/ 935 h 935"/>
                <a:gd name="T38" fmla="*/ 415 w 438"/>
                <a:gd name="T39" fmla="*/ 911 h 935"/>
                <a:gd name="T40" fmla="*/ 438 w 438"/>
                <a:gd name="T41" fmla="*/ 854 h 935"/>
                <a:gd name="T42" fmla="*/ 415 w 438"/>
                <a:gd name="T43" fmla="*/ 831 h 935"/>
                <a:gd name="T44" fmla="*/ 317 w 438"/>
                <a:gd name="T45" fmla="*/ 819 h 935"/>
                <a:gd name="T46" fmla="*/ 207 w 438"/>
                <a:gd name="T47" fmla="*/ 819 h 935"/>
                <a:gd name="T48" fmla="*/ 161 w 438"/>
                <a:gd name="T49" fmla="*/ 813 h 935"/>
                <a:gd name="T50" fmla="*/ 149 w 438"/>
                <a:gd name="T51" fmla="*/ 779 h 935"/>
                <a:gd name="T52" fmla="*/ 161 w 438"/>
                <a:gd name="T53" fmla="*/ 715 h 935"/>
                <a:gd name="T54" fmla="*/ 167 w 438"/>
                <a:gd name="T55" fmla="*/ 605 h 935"/>
                <a:gd name="T56" fmla="*/ 155 w 438"/>
                <a:gd name="T57" fmla="*/ 484 h 935"/>
                <a:gd name="T58" fmla="*/ 138 w 438"/>
                <a:gd name="T59" fmla="*/ 323 h 935"/>
                <a:gd name="T60" fmla="*/ 143 w 438"/>
                <a:gd name="T61" fmla="*/ 184 h 935"/>
                <a:gd name="T62" fmla="*/ 143 w 438"/>
                <a:gd name="T63" fmla="*/ 138 h 9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8"/>
                <a:gd name="T97" fmla="*/ 0 h 935"/>
                <a:gd name="T98" fmla="*/ 438 w 438"/>
                <a:gd name="T99" fmla="*/ 935 h 9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8" h="935">
                  <a:moveTo>
                    <a:pt x="143" y="138"/>
                  </a:moveTo>
                  <a:lnTo>
                    <a:pt x="132" y="45"/>
                  </a:lnTo>
                  <a:lnTo>
                    <a:pt x="81" y="0"/>
                  </a:lnTo>
                  <a:lnTo>
                    <a:pt x="5" y="5"/>
                  </a:lnTo>
                  <a:lnTo>
                    <a:pt x="0" y="45"/>
                  </a:lnTo>
                  <a:lnTo>
                    <a:pt x="5" y="132"/>
                  </a:lnTo>
                  <a:lnTo>
                    <a:pt x="45" y="265"/>
                  </a:lnTo>
                  <a:lnTo>
                    <a:pt x="75" y="363"/>
                  </a:lnTo>
                  <a:lnTo>
                    <a:pt x="109" y="495"/>
                  </a:lnTo>
                  <a:lnTo>
                    <a:pt x="121" y="611"/>
                  </a:lnTo>
                  <a:lnTo>
                    <a:pt x="121" y="703"/>
                  </a:lnTo>
                  <a:lnTo>
                    <a:pt x="104" y="773"/>
                  </a:lnTo>
                  <a:lnTo>
                    <a:pt x="86" y="796"/>
                  </a:lnTo>
                  <a:lnTo>
                    <a:pt x="86" y="819"/>
                  </a:lnTo>
                  <a:lnTo>
                    <a:pt x="109" y="854"/>
                  </a:lnTo>
                  <a:lnTo>
                    <a:pt x="149" y="866"/>
                  </a:lnTo>
                  <a:lnTo>
                    <a:pt x="213" y="866"/>
                  </a:lnTo>
                  <a:lnTo>
                    <a:pt x="328" y="894"/>
                  </a:lnTo>
                  <a:lnTo>
                    <a:pt x="363" y="935"/>
                  </a:lnTo>
                  <a:lnTo>
                    <a:pt x="415" y="911"/>
                  </a:lnTo>
                  <a:lnTo>
                    <a:pt x="438" y="854"/>
                  </a:lnTo>
                  <a:lnTo>
                    <a:pt x="415" y="831"/>
                  </a:lnTo>
                  <a:lnTo>
                    <a:pt x="317" y="819"/>
                  </a:lnTo>
                  <a:lnTo>
                    <a:pt x="207" y="819"/>
                  </a:lnTo>
                  <a:lnTo>
                    <a:pt x="161" y="813"/>
                  </a:lnTo>
                  <a:lnTo>
                    <a:pt x="149" y="779"/>
                  </a:lnTo>
                  <a:lnTo>
                    <a:pt x="161" y="715"/>
                  </a:lnTo>
                  <a:lnTo>
                    <a:pt x="167" y="605"/>
                  </a:lnTo>
                  <a:lnTo>
                    <a:pt x="155" y="484"/>
                  </a:lnTo>
                  <a:lnTo>
                    <a:pt x="138" y="323"/>
                  </a:lnTo>
                  <a:lnTo>
                    <a:pt x="143" y="184"/>
                  </a:lnTo>
                  <a:lnTo>
                    <a:pt x="143"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7" name="AutoShape 13">
            <a:extLst>
              <a:ext uri="{FF2B5EF4-FFF2-40B4-BE49-F238E27FC236}">
                <a16:creationId xmlns:a16="http://schemas.microsoft.com/office/drawing/2014/main" id="{1CC954E4-F548-B54B-ABF2-11223C3F4C0E}"/>
              </a:ext>
            </a:extLst>
          </p:cNvPr>
          <p:cNvSpPr>
            <a:spLocks noChangeArrowheads="1"/>
          </p:cNvSpPr>
          <p:nvPr/>
        </p:nvSpPr>
        <p:spPr bwMode="auto">
          <a:xfrm>
            <a:off x="1524000" y="2819400"/>
            <a:ext cx="914400" cy="533400"/>
          </a:xfrm>
          <a:prstGeom prst="irregularSeal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Kaizen</a:t>
            </a:r>
          </a:p>
        </p:txBody>
      </p:sp>
      <p:sp>
        <p:nvSpPr>
          <p:cNvPr id="114702" name="Rectangle 14">
            <a:extLst>
              <a:ext uri="{FF2B5EF4-FFF2-40B4-BE49-F238E27FC236}">
                <a16:creationId xmlns:a16="http://schemas.microsoft.com/office/drawing/2014/main" id="{AD00CBBF-5668-8347-AA5D-79BC34522515}"/>
              </a:ext>
            </a:extLst>
          </p:cNvPr>
          <p:cNvSpPr>
            <a:spLocks noChangeArrowheads="1"/>
          </p:cNvSpPr>
          <p:nvPr/>
        </p:nvSpPr>
        <p:spPr bwMode="auto">
          <a:xfrm>
            <a:off x="5029200" y="2362200"/>
            <a:ext cx="1600200" cy="381000"/>
          </a:xfrm>
          <a:prstGeom prst="rect">
            <a:avLst/>
          </a:prstGeom>
          <a:solidFill>
            <a:srgbClr val="FFFF00"/>
          </a:solidFill>
          <a:ln w="12700">
            <a:solidFill>
              <a:schemeClr val="tx1"/>
            </a:solidFill>
            <a:miter lim="800000"/>
            <a:headEnd/>
            <a:tailEnd/>
          </a:ln>
          <a:effectLst/>
        </p:spPr>
        <p:txBody>
          <a:bodyPr wrap="none" anchor="ctr"/>
          <a:lstStyle/>
          <a:p>
            <a:pPr algn="ctr">
              <a:defRPr/>
            </a:pPr>
            <a:r>
              <a:rPr lang="en-US" sz="1800" b="1">
                <a:effectLst>
                  <a:outerShdw blurRad="38100" dist="38100" dir="2700000" algn="tl">
                    <a:srgbClr val="FFFFFF"/>
                  </a:outerShdw>
                </a:effectLst>
              </a:rPr>
              <a:t>Process 3</a:t>
            </a:r>
          </a:p>
        </p:txBody>
      </p:sp>
      <p:sp>
        <p:nvSpPr>
          <p:cNvPr id="20489" name="Rectangle 15">
            <a:extLst>
              <a:ext uri="{FF2B5EF4-FFF2-40B4-BE49-F238E27FC236}">
                <a16:creationId xmlns:a16="http://schemas.microsoft.com/office/drawing/2014/main" id="{9975C445-F37C-EC48-9878-EC9BC8245D75}"/>
              </a:ext>
            </a:extLst>
          </p:cNvPr>
          <p:cNvSpPr>
            <a:spLocks noChangeArrowheads="1"/>
          </p:cNvSpPr>
          <p:nvPr/>
        </p:nvSpPr>
        <p:spPr bwMode="auto">
          <a:xfrm>
            <a:off x="5029200" y="2743200"/>
            <a:ext cx="1600200" cy="1066800"/>
          </a:xfrm>
          <a:prstGeom prst="rect">
            <a:avLst/>
          </a:prstGeom>
          <a:solidFill>
            <a:srgbClr val="91FF9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nvGrpSpPr>
          <p:cNvPr id="20490" name="Group 16">
            <a:extLst>
              <a:ext uri="{FF2B5EF4-FFF2-40B4-BE49-F238E27FC236}">
                <a16:creationId xmlns:a16="http://schemas.microsoft.com/office/drawing/2014/main" id="{874D6FD3-A8DF-7147-8F24-8E61E6CE43EB}"/>
              </a:ext>
            </a:extLst>
          </p:cNvPr>
          <p:cNvGrpSpPr>
            <a:grpSpLocks/>
          </p:cNvGrpSpPr>
          <p:nvPr/>
        </p:nvGrpSpPr>
        <p:grpSpPr bwMode="auto">
          <a:xfrm>
            <a:off x="5181600" y="3048000"/>
            <a:ext cx="263525" cy="762000"/>
            <a:chOff x="5280" y="3434"/>
            <a:chExt cx="310" cy="886"/>
          </a:xfrm>
        </p:grpSpPr>
        <p:sp>
          <p:nvSpPr>
            <p:cNvPr id="20514" name="Freeform 17">
              <a:extLst>
                <a:ext uri="{FF2B5EF4-FFF2-40B4-BE49-F238E27FC236}">
                  <a16:creationId xmlns:a16="http://schemas.microsoft.com/office/drawing/2014/main" id="{C5C388F8-EB0E-0D40-BE9D-B926511A4DB9}"/>
                </a:ext>
              </a:extLst>
            </p:cNvPr>
            <p:cNvSpPr>
              <a:spLocks/>
            </p:cNvSpPr>
            <p:nvPr/>
          </p:nvSpPr>
          <p:spPr bwMode="auto">
            <a:xfrm>
              <a:off x="5336" y="3580"/>
              <a:ext cx="155" cy="154"/>
            </a:xfrm>
            <a:custGeom>
              <a:avLst/>
              <a:gdLst>
                <a:gd name="T0" fmla="*/ 304 w 466"/>
                <a:gd name="T1" fmla="*/ 134 h 463"/>
                <a:gd name="T2" fmla="*/ 247 w 466"/>
                <a:gd name="T3" fmla="*/ 47 h 463"/>
                <a:gd name="T4" fmla="*/ 189 w 466"/>
                <a:gd name="T5" fmla="*/ 0 h 463"/>
                <a:gd name="T6" fmla="*/ 121 w 466"/>
                <a:gd name="T7" fmla="*/ 0 h 463"/>
                <a:gd name="T8" fmla="*/ 45 w 466"/>
                <a:gd name="T9" fmla="*/ 30 h 463"/>
                <a:gd name="T10" fmla="*/ 11 w 466"/>
                <a:gd name="T11" fmla="*/ 82 h 463"/>
                <a:gd name="T12" fmla="*/ 0 w 466"/>
                <a:gd name="T13" fmla="*/ 151 h 463"/>
                <a:gd name="T14" fmla="*/ 11 w 466"/>
                <a:gd name="T15" fmla="*/ 244 h 463"/>
                <a:gd name="T16" fmla="*/ 57 w 466"/>
                <a:gd name="T17" fmla="*/ 348 h 463"/>
                <a:gd name="T18" fmla="*/ 138 w 466"/>
                <a:gd name="T19" fmla="*/ 417 h 463"/>
                <a:gd name="T20" fmla="*/ 201 w 466"/>
                <a:gd name="T21" fmla="*/ 452 h 463"/>
                <a:gd name="T22" fmla="*/ 264 w 466"/>
                <a:gd name="T23" fmla="*/ 463 h 463"/>
                <a:gd name="T24" fmla="*/ 316 w 466"/>
                <a:gd name="T25" fmla="*/ 446 h 463"/>
                <a:gd name="T26" fmla="*/ 344 w 466"/>
                <a:gd name="T27" fmla="*/ 417 h 463"/>
                <a:gd name="T28" fmla="*/ 363 w 466"/>
                <a:gd name="T29" fmla="*/ 348 h 463"/>
                <a:gd name="T30" fmla="*/ 357 w 466"/>
                <a:gd name="T31" fmla="*/ 267 h 463"/>
                <a:gd name="T32" fmla="*/ 339 w 466"/>
                <a:gd name="T33" fmla="*/ 198 h 463"/>
                <a:gd name="T34" fmla="*/ 454 w 466"/>
                <a:gd name="T35" fmla="*/ 134 h 463"/>
                <a:gd name="T36" fmla="*/ 466 w 466"/>
                <a:gd name="T37" fmla="*/ 105 h 463"/>
                <a:gd name="T38" fmla="*/ 454 w 466"/>
                <a:gd name="T39" fmla="*/ 93 h 463"/>
                <a:gd name="T40" fmla="*/ 327 w 466"/>
                <a:gd name="T41" fmla="*/ 168 h 463"/>
                <a:gd name="T42" fmla="*/ 304 w 466"/>
                <a:gd name="T43" fmla="*/ 134 h 4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463"/>
                <a:gd name="T68" fmla="*/ 466 w 466"/>
                <a:gd name="T69" fmla="*/ 463 h 4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463">
                  <a:moveTo>
                    <a:pt x="304" y="134"/>
                  </a:moveTo>
                  <a:lnTo>
                    <a:pt x="247" y="47"/>
                  </a:lnTo>
                  <a:lnTo>
                    <a:pt x="189" y="0"/>
                  </a:lnTo>
                  <a:lnTo>
                    <a:pt x="121" y="0"/>
                  </a:lnTo>
                  <a:lnTo>
                    <a:pt x="45" y="30"/>
                  </a:lnTo>
                  <a:lnTo>
                    <a:pt x="11" y="82"/>
                  </a:lnTo>
                  <a:lnTo>
                    <a:pt x="0" y="151"/>
                  </a:lnTo>
                  <a:lnTo>
                    <a:pt x="11" y="244"/>
                  </a:lnTo>
                  <a:lnTo>
                    <a:pt x="57" y="348"/>
                  </a:lnTo>
                  <a:lnTo>
                    <a:pt x="138" y="417"/>
                  </a:lnTo>
                  <a:lnTo>
                    <a:pt x="201" y="452"/>
                  </a:lnTo>
                  <a:lnTo>
                    <a:pt x="264" y="463"/>
                  </a:lnTo>
                  <a:lnTo>
                    <a:pt x="316" y="446"/>
                  </a:lnTo>
                  <a:lnTo>
                    <a:pt x="344" y="417"/>
                  </a:lnTo>
                  <a:lnTo>
                    <a:pt x="363" y="348"/>
                  </a:lnTo>
                  <a:lnTo>
                    <a:pt x="357" y="267"/>
                  </a:lnTo>
                  <a:lnTo>
                    <a:pt x="339" y="198"/>
                  </a:lnTo>
                  <a:lnTo>
                    <a:pt x="454" y="134"/>
                  </a:lnTo>
                  <a:lnTo>
                    <a:pt x="466" y="105"/>
                  </a:lnTo>
                  <a:lnTo>
                    <a:pt x="454" y="93"/>
                  </a:lnTo>
                  <a:lnTo>
                    <a:pt x="327" y="168"/>
                  </a:lnTo>
                  <a:lnTo>
                    <a:pt x="304"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5" name="Freeform 18">
              <a:extLst>
                <a:ext uri="{FF2B5EF4-FFF2-40B4-BE49-F238E27FC236}">
                  <a16:creationId xmlns:a16="http://schemas.microsoft.com/office/drawing/2014/main" id="{28B48354-CA11-E742-893D-482A48B3C5AE}"/>
                </a:ext>
              </a:extLst>
            </p:cNvPr>
            <p:cNvSpPr>
              <a:spLocks/>
            </p:cNvSpPr>
            <p:nvPr/>
          </p:nvSpPr>
          <p:spPr bwMode="auto">
            <a:xfrm>
              <a:off x="5447" y="3434"/>
              <a:ext cx="139" cy="344"/>
            </a:xfrm>
            <a:custGeom>
              <a:avLst/>
              <a:gdLst>
                <a:gd name="T0" fmla="*/ 115 w 415"/>
                <a:gd name="T1" fmla="*/ 872 h 1034"/>
                <a:gd name="T2" fmla="*/ 40 w 415"/>
                <a:gd name="T3" fmla="*/ 930 h 1034"/>
                <a:gd name="T4" fmla="*/ 17 w 415"/>
                <a:gd name="T5" fmla="*/ 948 h 1034"/>
                <a:gd name="T6" fmla="*/ 0 w 415"/>
                <a:gd name="T7" fmla="*/ 988 h 1034"/>
                <a:gd name="T8" fmla="*/ 23 w 415"/>
                <a:gd name="T9" fmla="*/ 1028 h 1034"/>
                <a:gd name="T10" fmla="*/ 46 w 415"/>
                <a:gd name="T11" fmla="*/ 1034 h 1034"/>
                <a:gd name="T12" fmla="*/ 115 w 415"/>
                <a:gd name="T13" fmla="*/ 1011 h 1034"/>
                <a:gd name="T14" fmla="*/ 219 w 415"/>
                <a:gd name="T15" fmla="*/ 930 h 1034"/>
                <a:gd name="T16" fmla="*/ 312 w 415"/>
                <a:gd name="T17" fmla="*/ 832 h 1034"/>
                <a:gd name="T18" fmla="*/ 410 w 415"/>
                <a:gd name="T19" fmla="*/ 722 h 1034"/>
                <a:gd name="T20" fmla="*/ 415 w 415"/>
                <a:gd name="T21" fmla="*/ 676 h 1034"/>
                <a:gd name="T22" fmla="*/ 415 w 415"/>
                <a:gd name="T23" fmla="*/ 549 h 1034"/>
                <a:gd name="T24" fmla="*/ 387 w 415"/>
                <a:gd name="T25" fmla="*/ 353 h 1034"/>
                <a:gd name="T26" fmla="*/ 404 w 415"/>
                <a:gd name="T27" fmla="*/ 237 h 1034"/>
                <a:gd name="T28" fmla="*/ 415 w 415"/>
                <a:gd name="T29" fmla="*/ 191 h 1034"/>
                <a:gd name="T30" fmla="*/ 398 w 415"/>
                <a:gd name="T31" fmla="*/ 168 h 1034"/>
                <a:gd name="T32" fmla="*/ 357 w 415"/>
                <a:gd name="T33" fmla="*/ 145 h 1034"/>
                <a:gd name="T34" fmla="*/ 329 w 415"/>
                <a:gd name="T35" fmla="*/ 128 h 1034"/>
                <a:gd name="T36" fmla="*/ 346 w 415"/>
                <a:gd name="T37" fmla="*/ 24 h 1034"/>
                <a:gd name="T38" fmla="*/ 334 w 415"/>
                <a:gd name="T39" fmla="*/ 0 h 1034"/>
                <a:gd name="T40" fmla="*/ 312 w 415"/>
                <a:gd name="T41" fmla="*/ 7 h 1034"/>
                <a:gd name="T42" fmla="*/ 300 w 415"/>
                <a:gd name="T43" fmla="*/ 139 h 1034"/>
                <a:gd name="T44" fmla="*/ 289 w 415"/>
                <a:gd name="T45" fmla="*/ 173 h 1034"/>
                <a:gd name="T46" fmla="*/ 283 w 415"/>
                <a:gd name="T47" fmla="*/ 196 h 1034"/>
                <a:gd name="T48" fmla="*/ 236 w 415"/>
                <a:gd name="T49" fmla="*/ 179 h 1034"/>
                <a:gd name="T50" fmla="*/ 202 w 415"/>
                <a:gd name="T51" fmla="*/ 179 h 1034"/>
                <a:gd name="T52" fmla="*/ 202 w 415"/>
                <a:gd name="T53" fmla="*/ 202 h 1034"/>
                <a:gd name="T54" fmla="*/ 225 w 415"/>
                <a:gd name="T55" fmla="*/ 220 h 1034"/>
                <a:gd name="T56" fmla="*/ 266 w 415"/>
                <a:gd name="T57" fmla="*/ 220 h 1034"/>
                <a:gd name="T58" fmla="*/ 294 w 415"/>
                <a:gd name="T59" fmla="*/ 243 h 1034"/>
                <a:gd name="T60" fmla="*/ 317 w 415"/>
                <a:gd name="T61" fmla="*/ 283 h 1034"/>
                <a:gd name="T62" fmla="*/ 340 w 415"/>
                <a:gd name="T63" fmla="*/ 347 h 1034"/>
                <a:gd name="T64" fmla="*/ 357 w 415"/>
                <a:gd name="T65" fmla="*/ 474 h 1034"/>
                <a:gd name="T66" fmla="*/ 357 w 415"/>
                <a:gd name="T67" fmla="*/ 589 h 1034"/>
                <a:gd name="T68" fmla="*/ 346 w 415"/>
                <a:gd name="T69" fmla="*/ 682 h 1034"/>
                <a:gd name="T70" fmla="*/ 323 w 415"/>
                <a:gd name="T71" fmla="*/ 722 h 1034"/>
                <a:gd name="T72" fmla="*/ 242 w 415"/>
                <a:gd name="T73" fmla="*/ 780 h 1034"/>
                <a:gd name="T74" fmla="*/ 155 w 415"/>
                <a:gd name="T75" fmla="*/ 832 h 1034"/>
                <a:gd name="T76" fmla="*/ 115 w 415"/>
                <a:gd name="T77" fmla="*/ 872 h 10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1034"/>
                <a:gd name="T119" fmla="*/ 415 w 415"/>
                <a:gd name="T120" fmla="*/ 1034 h 10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1034">
                  <a:moveTo>
                    <a:pt x="115" y="872"/>
                  </a:moveTo>
                  <a:lnTo>
                    <a:pt x="40" y="930"/>
                  </a:lnTo>
                  <a:lnTo>
                    <a:pt x="17" y="948"/>
                  </a:lnTo>
                  <a:lnTo>
                    <a:pt x="0" y="988"/>
                  </a:lnTo>
                  <a:lnTo>
                    <a:pt x="23" y="1028"/>
                  </a:lnTo>
                  <a:lnTo>
                    <a:pt x="46" y="1034"/>
                  </a:lnTo>
                  <a:lnTo>
                    <a:pt x="115" y="1011"/>
                  </a:lnTo>
                  <a:lnTo>
                    <a:pt x="219" y="930"/>
                  </a:lnTo>
                  <a:lnTo>
                    <a:pt x="312" y="832"/>
                  </a:lnTo>
                  <a:lnTo>
                    <a:pt x="410" y="722"/>
                  </a:lnTo>
                  <a:lnTo>
                    <a:pt x="415" y="676"/>
                  </a:lnTo>
                  <a:lnTo>
                    <a:pt x="415" y="549"/>
                  </a:lnTo>
                  <a:lnTo>
                    <a:pt x="387" y="353"/>
                  </a:lnTo>
                  <a:lnTo>
                    <a:pt x="404" y="237"/>
                  </a:lnTo>
                  <a:lnTo>
                    <a:pt x="415" y="191"/>
                  </a:lnTo>
                  <a:lnTo>
                    <a:pt x="398" y="168"/>
                  </a:lnTo>
                  <a:lnTo>
                    <a:pt x="357" y="145"/>
                  </a:lnTo>
                  <a:lnTo>
                    <a:pt x="329" y="128"/>
                  </a:lnTo>
                  <a:lnTo>
                    <a:pt x="346" y="24"/>
                  </a:lnTo>
                  <a:lnTo>
                    <a:pt x="334" y="0"/>
                  </a:lnTo>
                  <a:lnTo>
                    <a:pt x="312" y="7"/>
                  </a:lnTo>
                  <a:lnTo>
                    <a:pt x="300" y="139"/>
                  </a:lnTo>
                  <a:lnTo>
                    <a:pt x="289" y="173"/>
                  </a:lnTo>
                  <a:lnTo>
                    <a:pt x="283" y="196"/>
                  </a:lnTo>
                  <a:lnTo>
                    <a:pt x="236" y="179"/>
                  </a:lnTo>
                  <a:lnTo>
                    <a:pt x="202" y="179"/>
                  </a:lnTo>
                  <a:lnTo>
                    <a:pt x="202" y="202"/>
                  </a:lnTo>
                  <a:lnTo>
                    <a:pt x="225" y="220"/>
                  </a:lnTo>
                  <a:lnTo>
                    <a:pt x="266" y="220"/>
                  </a:lnTo>
                  <a:lnTo>
                    <a:pt x="294" y="243"/>
                  </a:lnTo>
                  <a:lnTo>
                    <a:pt x="317" y="283"/>
                  </a:lnTo>
                  <a:lnTo>
                    <a:pt x="340" y="347"/>
                  </a:lnTo>
                  <a:lnTo>
                    <a:pt x="357" y="474"/>
                  </a:lnTo>
                  <a:lnTo>
                    <a:pt x="357" y="589"/>
                  </a:lnTo>
                  <a:lnTo>
                    <a:pt x="346" y="682"/>
                  </a:lnTo>
                  <a:lnTo>
                    <a:pt x="323" y="722"/>
                  </a:lnTo>
                  <a:lnTo>
                    <a:pt x="242" y="780"/>
                  </a:lnTo>
                  <a:lnTo>
                    <a:pt x="155" y="832"/>
                  </a:lnTo>
                  <a:lnTo>
                    <a:pt x="115" y="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19">
              <a:extLst>
                <a:ext uri="{FF2B5EF4-FFF2-40B4-BE49-F238E27FC236}">
                  <a16:creationId xmlns:a16="http://schemas.microsoft.com/office/drawing/2014/main" id="{E5006764-FA3D-DF49-9873-6F4E2F322C6A}"/>
                </a:ext>
              </a:extLst>
            </p:cNvPr>
            <p:cNvSpPr>
              <a:spLocks/>
            </p:cNvSpPr>
            <p:nvPr/>
          </p:nvSpPr>
          <p:spPr bwMode="auto">
            <a:xfrm>
              <a:off x="5280" y="3752"/>
              <a:ext cx="125" cy="207"/>
            </a:xfrm>
            <a:custGeom>
              <a:avLst/>
              <a:gdLst>
                <a:gd name="T0" fmla="*/ 375 w 375"/>
                <a:gd name="T1" fmla="*/ 17 h 623"/>
                <a:gd name="T2" fmla="*/ 334 w 375"/>
                <a:gd name="T3" fmla="*/ 0 h 623"/>
                <a:gd name="T4" fmla="*/ 248 w 375"/>
                <a:gd name="T5" fmla="*/ 5 h 623"/>
                <a:gd name="T6" fmla="*/ 172 w 375"/>
                <a:gd name="T7" fmla="*/ 64 h 623"/>
                <a:gd name="T8" fmla="*/ 63 w 375"/>
                <a:gd name="T9" fmla="*/ 185 h 623"/>
                <a:gd name="T10" fmla="*/ 6 w 375"/>
                <a:gd name="T11" fmla="*/ 283 h 623"/>
                <a:gd name="T12" fmla="*/ 0 w 375"/>
                <a:gd name="T13" fmla="*/ 317 h 623"/>
                <a:gd name="T14" fmla="*/ 29 w 375"/>
                <a:gd name="T15" fmla="*/ 381 h 623"/>
                <a:gd name="T16" fmla="*/ 91 w 375"/>
                <a:gd name="T17" fmla="*/ 410 h 623"/>
                <a:gd name="T18" fmla="*/ 172 w 375"/>
                <a:gd name="T19" fmla="*/ 444 h 623"/>
                <a:gd name="T20" fmla="*/ 236 w 375"/>
                <a:gd name="T21" fmla="*/ 461 h 623"/>
                <a:gd name="T22" fmla="*/ 265 w 375"/>
                <a:gd name="T23" fmla="*/ 491 h 623"/>
                <a:gd name="T24" fmla="*/ 248 w 375"/>
                <a:gd name="T25" fmla="*/ 531 h 623"/>
                <a:gd name="T26" fmla="*/ 202 w 375"/>
                <a:gd name="T27" fmla="*/ 578 h 623"/>
                <a:gd name="T28" fmla="*/ 144 w 375"/>
                <a:gd name="T29" fmla="*/ 583 h 623"/>
                <a:gd name="T30" fmla="*/ 104 w 375"/>
                <a:gd name="T31" fmla="*/ 565 h 623"/>
                <a:gd name="T32" fmla="*/ 80 w 375"/>
                <a:gd name="T33" fmla="*/ 583 h 623"/>
                <a:gd name="T34" fmla="*/ 86 w 375"/>
                <a:gd name="T35" fmla="*/ 606 h 623"/>
                <a:gd name="T36" fmla="*/ 132 w 375"/>
                <a:gd name="T37" fmla="*/ 623 h 623"/>
                <a:gd name="T38" fmla="*/ 202 w 375"/>
                <a:gd name="T39" fmla="*/ 623 h 623"/>
                <a:gd name="T40" fmla="*/ 265 w 375"/>
                <a:gd name="T41" fmla="*/ 606 h 623"/>
                <a:gd name="T42" fmla="*/ 300 w 375"/>
                <a:gd name="T43" fmla="*/ 583 h 623"/>
                <a:gd name="T44" fmla="*/ 323 w 375"/>
                <a:gd name="T45" fmla="*/ 542 h 623"/>
                <a:gd name="T46" fmla="*/ 334 w 375"/>
                <a:gd name="T47" fmla="*/ 496 h 623"/>
                <a:gd name="T48" fmla="*/ 306 w 375"/>
                <a:gd name="T49" fmla="*/ 455 h 623"/>
                <a:gd name="T50" fmla="*/ 236 w 375"/>
                <a:gd name="T51" fmla="*/ 427 h 623"/>
                <a:gd name="T52" fmla="*/ 155 w 375"/>
                <a:gd name="T53" fmla="*/ 404 h 623"/>
                <a:gd name="T54" fmla="*/ 86 w 375"/>
                <a:gd name="T55" fmla="*/ 364 h 623"/>
                <a:gd name="T56" fmla="*/ 68 w 375"/>
                <a:gd name="T57" fmla="*/ 329 h 623"/>
                <a:gd name="T58" fmla="*/ 80 w 375"/>
                <a:gd name="T59" fmla="*/ 266 h 623"/>
                <a:gd name="T60" fmla="*/ 132 w 375"/>
                <a:gd name="T61" fmla="*/ 185 h 623"/>
                <a:gd name="T62" fmla="*/ 196 w 375"/>
                <a:gd name="T63" fmla="*/ 138 h 623"/>
                <a:gd name="T64" fmla="*/ 294 w 375"/>
                <a:gd name="T65" fmla="*/ 104 h 623"/>
                <a:gd name="T66" fmla="*/ 375 w 375"/>
                <a:gd name="T67" fmla="*/ 86 h 623"/>
                <a:gd name="T68" fmla="*/ 375 w 375"/>
                <a:gd name="T69" fmla="*/ 40 h 623"/>
                <a:gd name="T70" fmla="*/ 375 w 375"/>
                <a:gd name="T71" fmla="*/ 17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5"/>
                <a:gd name="T109" fmla="*/ 0 h 623"/>
                <a:gd name="T110" fmla="*/ 375 w 375"/>
                <a:gd name="T111" fmla="*/ 623 h 6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5" h="623">
                  <a:moveTo>
                    <a:pt x="375" y="17"/>
                  </a:moveTo>
                  <a:lnTo>
                    <a:pt x="334" y="0"/>
                  </a:lnTo>
                  <a:lnTo>
                    <a:pt x="248" y="5"/>
                  </a:lnTo>
                  <a:lnTo>
                    <a:pt x="172" y="64"/>
                  </a:lnTo>
                  <a:lnTo>
                    <a:pt x="63" y="185"/>
                  </a:lnTo>
                  <a:lnTo>
                    <a:pt x="6" y="283"/>
                  </a:lnTo>
                  <a:lnTo>
                    <a:pt x="0" y="317"/>
                  </a:lnTo>
                  <a:lnTo>
                    <a:pt x="29" y="381"/>
                  </a:lnTo>
                  <a:lnTo>
                    <a:pt x="91" y="410"/>
                  </a:lnTo>
                  <a:lnTo>
                    <a:pt x="172" y="444"/>
                  </a:lnTo>
                  <a:lnTo>
                    <a:pt x="236" y="461"/>
                  </a:lnTo>
                  <a:lnTo>
                    <a:pt x="265" y="491"/>
                  </a:lnTo>
                  <a:lnTo>
                    <a:pt x="248" y="531"/>
                  </a:lnTo>
                  <a:lnTo>
                    <a:pt x="202" y="578"/>
                  </a:lnTo>
                  <a:lnTo>
                    <a:pt x="144" y="583"/>
                  </a:lnTo>
                  <a:lnTo>
                    <a:pt x="104" y="565"/>
                  </a:lnTo>
                  <a:lnTo>
                    <a:pt x="80" y="583"/>
                  </a:lnTo>
                  <a:lnTo>
                    <a:pt x="86" y="606"/>
                  </a:lnTo>
                  <a:lnTo>
                    <a:pt x="132" y="623"/>
                  </a:lnTo>
                  <a:lnTo>
                    <a:pt x="202" y="623"/>
                  </a:lnTo>
                  <a:lnTo>
                    <a:pt x="265" y="606"/>
                  </a:lnTo>
                  <a:lnTo>
                    <a:pt x="300" y="583"/>
                  </a:lnTo>
                  <a:lnTo>
                    <a:pt x="323" y="542"/>
                  </a:lnTo>
                  <a:lnTo>
                    <a:pt x="334" y="496"/>
                  </a:lnTo>
                  <a:lnTo>
                    <a:pt x="306" y="455"/>
                  </a:lnTo>
                  <a:lnTo>
                    <a:pt x="236" y="427"/>
                  </a:lnTo>
                  <a:lnTo>
                    <a:pt x="155" y="404"/>
                  </a:lnTo>
                  <a:lnTo>
                    <a:pt x="86" y="364"/>
                  </a:lnTo>
                  <a:lnTo>
                    <a:pt x="68" y="329"/>
                  </a:lnTo>
                  <a:lnTo>
                    <a:pt x="80" y="266"/>
                  </a:lnTo>
                  <a:lnTo>
                    <a:pt x="132" y="185"/>
                  </a:lnTo>
                  <a:lnTo>
                    <a:pt x="196" y="138"/>
                  </a:lnTo>
                  <a:lnTo>
                    <a:pt x="294" y="104"/>
                  </a:lnTo>
                  <a:lnTo>
                    <a:pt x="375" y="86"/>
                  </a:lnTo>
                  <a:lnTo>
                    <a:pt x="375" y="40"/>
                  </a:lnTo>
                  <a:lnTo>
                    <a:pt x="375"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7" name="Freeform 20">
              <a:extLst>
                <a:ext uri="{FF2B5EF4-FFF2-40B4-BE49-F238E27FC236}">
                  <a16:creationId xmlns:a16="http://schemas.microsoft.com/office/drawing/2014/main" id="{49813200-D04E-5D44-AD79-A1B6F9807C00}"/>
                </a:ext>
              </a:extLst>
            </p:cNvPr>
            <p:cNvSpPr>
              <a:spLocks/>
            </p:cNvSpPr>
            <p:nvPr/>
          </p:nvSpPr>
          <p:spPr bwMode="auto">
            <a:xfrm>
              <a:off x="5382" y="3742"/>
              <a:ext cx="117" cy="256"/>
            </a:xfrm>
            <a:custGeom>
              <a:avLst/>
              <a:gdLst>
                <a:gd name="T0" fmla="*/ 306 w 351"/>
                <a:gd name="T1" fmla="*/ 242 h 768"/>
                <a:gd name="T2" fmla="*/ 270 w 351"/>
                <a:gd name="T3" fmla="*/ 98 h 768"/>
                <a:gd name="T4" fmla="*/ 230 w 351"/>
                <a:gd name="T5" fmla="*/ 29 h 768"/>
                <a:gd name="T6" fmla="*/ 144 w 351"/>
                <a:gd name="T7" fmla="*/ 0 h 768"/>
                <a:gd name="T8" fmla="*/ 57 w 351"/>
                <a:gd name="T9" fmla="*/ 11 h 768"/>
                <a:gd name="T10" fmla="*/ 17 w 351"/>
                <a:gd name="T11" fmla="*/ 87 h 768"/>
                <a:gd name="T12" fmla="*/ 23 w 351"/>
                <a:gd name="T13" fmla="*/ 179 h 768"/>
                <a:gd name="T14" fmla="*/ 45 w 351"/>
                <a:gd name="T15" fmla="*/ 329 h 768"/>
                <a:gd name="T16" fmla="*/ 45 w 351"/>
                <a:gd name="T17" fmla="*/ 462 h 768"/>
                <a:gd name="T18" fmla="*/ 17 w 351"/>
                <a:gd name="T19" fmla="*/ 577 h 768"/>
                <a:gd name="T20" fmla="*/ 0 w 351"/>
                <a:gd name="T21" fmla="*/ 641 h 768"/>
                <a:gd name="T22" fmla="*/ 11 w 351"/>
                <a:gd name="T23" fmla="*/ 698 h 768"/>
                <a:gd name="T24" fmla="*/ 51 w 351"/>
                <a:gd name="T25" fmla="*/ 728 h 768"/>
                <a:gd name="T26" fmla="*/ 104 w 351"/>
                <a:gd name="T27" fmla="*/ 756 h 768"/>
                <a:gd name="T28" fmla="*/ 155 w 351"/>
                <a:gd name="T29" fmla="*/ 768 h 768"/>
                <a:gd name="T30" fmla="*/ 219 w 351"/>
                <a:gd name="T31" fmla="*/ 768 h 768"/>
                <a:gd name="T32" fmla="*/ 294 w 351"/>
                <a:gd name="T33" fmla="*/ 709 h 768"/>
                <a:gd name="T34" fmla="*/ 351 w 351"/>
                <a:gd name="T35" fmla="*/ 588 h 768"/>
                <a:gd name="T36" fmla="*/ 346 w 351"/>
                <a:gd name="T37" fmla="*/ 479 h 768"/>
                <a:gd name="T38" fmla="*/ 311 w 351"/>
                <a:gd name="T39" fmla="*/ 352 h 768"/>
                <a:gd name="T40" fmla="*/ 306 w 351"/>
                <a:gd name="T41" fmla="*/ 242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1"/>
                <a:gd name="T64" fmla="*/ 0 h 768"/>
                <a:gd name="T65" fmla="*/ 351 w 351"/>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1" h="768">
                  <a:moveTo>
                    <a:pt x="306" y="242"/>
                  </a:moveTo>
                  <a:lnTo>
                    <a:pt x="270" y="98"/>
                  </a:lnTo>
                  <a:lnTo>
                    <a:pt x="230" y="29"/>
                  </a:lnTo>
                  <a:lnTo>
                    <a:pt x="144" y="0"/>
                  </a:lnTo>
                  <a:lnTo>
                    <a:pt x="57" y="11"/>
                  </a:lnTo>
                  <a:lnTo>
                    <a:pt x="17" y="87"/>
                  </a:lnTo>
                  <a:lnTo>
                    <a:pt x="23" y="179"/>
                  </a:lnTo>
                  <a:lnTo>
                    <a:pt x="45" y="329"/>
                  </a:lnTo>
                  <a:lnTo>
                    <a:pt x="45" y="462"/>
                  </a:lnTo>
                  <a:lnTo>
                    <a:pt x="17" y="577"/>
                  </a:lnTo>
                  <a:lnTo>
                    <a:pt x="0" y="641"/>
                  </a:lnTo>
                  <a:lnTo>
                    <a:pt x="11" y="698"/>
                  </a:lnTo>
                  <a:lnTo>
                    <a:pt x="51" y="728"/>
                  </a:lnTo>
                  <a:lnTo>
                    <a:pt x="104" y="756"/>
                  </a:lnTo>
                  <a:lnTo>
                    <a:pt x="155" y="768"/>
                  </a:lnTo>
                  <a:lnTo>
                    <a:pt x="219" y="768"/>
                  </a:lnTo>
                  <a:lnTo>
                    <a:pt x="294" y="709"/>
                  </a:lnTo>
                  <a:lnTo>
                    <a:pt x="351" y="588"/>
                  </a:lnTo>
                  <a:lnTo>
                    <a:pt x="346" y="479"/>
                  </a:lnTo>
                  <a:lnTo>
                    <a:pt x="311" y="352"/>
                  </a:lnTo>
                  <a:lnTo>
                    <a:pt x="306"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8" name="Freeform 21">
              <a:extLst>
                <a:ext uri="{FF2B5EF4-FFF2-40B4-BE49-F238E27FC236}">
                  <a16:creationId xmlns:a16="http://schemas.microsoft.com/office/drawing/2014/main" id="{0813240E-345F-804D-94B6-91DC03CC413E}"/>
                </a:ext>
              </a:extLst>
            </p:cNvPr>
            <p:cNvSpPr>
              <a:spLocks/>
            </p:cNvSpPr>
            <p:nvPr/>
          </p:nvSpPr>
          <p:spPr bwMode="auto">
            <a:xfrm>
              <a:off x="5347" y="3950"/>
              <a:ext cx="89" cy="370"/>
            </a:xfrm>
            <a:custGeom>
              <a:avLst/>
              <a:gdLst>
                <a:gd name="T0" fmla="*/ 254 w 267"/>
                <a:gd name="T1" fmla="*/ 17 h 1109"/>
                <a:gd name="T2" fmla="*/ 186 w 267"/>
                <a:gd name="T3" fmla="*/ 0 h 1109"/>
                <a:gd name="T4" fmla="*/ 145 w 267"/>
                <a:gd name="T5" fmla="*/ 17 h 1109"/>
                <a:gd name="T6" fmla="*/ 128 w 267"/>
                <a:gd name="T7" fmla="*/ 74 h 1109"/>
                <a:gd name="T8" fmla="*/ 145 w 267"/>
                <a:gd name="T9" fmla="*/ 392 h 1109"/>
                <a:gd name="T10" fmla="*/ 145 w 267"/>
                <a:gd name="T11" fmla="*/ 467 h 1109"/>
                <a:gd name="T12" fmla="*/ 122 w 267"/>
                <a:gd name="T13" fmla="*/ 606 h 1109"/>
                <a:gd name="T14" fmla="*/ 116 w 267"/>
                <a:gd name="T15" fmla="*/ 767 h 1109"/>
                <a:gd name="T16" fmla="*/ 128 w 267"/>
                <a:gd name="T17" fmla="*/ 848 h 1109"/>
                <a:gd name="T18" fmla="*/ 116 w 267"/>
                <a:gd name="T19" fmla="*/ 894 h 1109"/>
                <a:gd name="T20" fmla="*/ 35 w 267"/>
                <a:gd name="T21" fmla="*/ 964 h 1109"/>
                <a:gd name="T22" fmla="*/ 0 w 267"/>
                <a:gd name="T23" fmla="*/ 1051 h 1109"/>
                <a:gd name="T24" fmla="*/ 7 w 267"/>
                <a:gd name="T25" fmla="*/ 1079 h 1109"/>
                <a:gd name="T26" fmla="*/ 69 w 267"/>
                <a:gd name="T27" fmla="*/ 1109 h 1109"/>
                <a:gd name="T28" fmla="*/ 87 w 267"/>
                <a:gd name="T29" fmla="*/ 1096 h 1109"/>
                <a:gd name="T30" fmla="*/ 93 w 267"/>
                <a:gd name="T31" fmla="*/ 1045 h 1109"/>
                <a:gd name="T32" fmla="*/ 111 w 267"/>
                <a:gd name="T33" fmla="*/ 969 h 1109"/>
                <a:gd name="T34" fmla="*/ 139 w 267"/>
                <a:gd name="T35" fmla="*/ 935 h 1109"/>
                <a:gd name="T36" fmla="*/ 173 w 267"/>
                <a:gd name="T37" fmla="*/ 912 h 1109"/>
                <a:gd name="T38" fmla="*/ 203 w 267"/>
                <a:gd name="T39" fmla="*/ 883 h 1109"/>
                <a:gd name="T40" fmla="*/ 209 w 267"/>
                <a:gd name="T41" fmla="*/ 860 h 1109"/>
                <a:gd name="T42" fmla="*/ 192 w 267"/>
                <a:gd name="T43" fmla="*/ 831 h 1109"/>
                <a:gd name="T44" fmla="*/ 173 w 267"/>
                <a:gd name="T45" fmla="*/ 814 h 1109"/>
                <a:gd name="T46" fmla="*/ 162 w 267"/>
                <a:gd name="T47" fmla="*/ 744 h 1109"/>
                <a:gd name="T48" fmla="*/ 173 w 267"/>
                <a:gd name="T49" fmla="*/ 599 h 1109"/>
                <a:gd name="T50" fmla="*/ 214 w 267"/>
                <a:gd name="T51" fmla="*/ 433 h 1109"/>
                <a:gd name="T52" fmla="*/ 254 w 267"/>
                <a:gd name="T53" fmla="*/ 299 h 1109"/>
                <a:gd name="T54" fmla="*/ 267 w 267"/>
                <a:gd name="T55" fmla="*/ 138 h 1109"/>
                <a:gd name="T56" fmla="*/ 254 w 267"/>
                <a:gd name="T57" fmla="*/ 17 h 1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1109"/>
                <a:gd name="T89" fmla="*/ 267 w 267"/>
                <a:gd name="T90" fmla="*/ 1109 h 1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1109">
                  <a:moveTo>
                    <a:pt x="254" y="17"/>
                  </a:moveTo>
                  <a:lnTo>
                    <a:pt x="186" y="0"/>
                  </a:lnTo>
                  <a:lnTo>
                    <a:pt x="145" y="17"/>
                  </a:lnTo>
                  <a:lnTo>
                    <a:pt x="128" y="74"/>
                  </a:lnTo>
                  <a:lnTo>
                    <a:pt x="145" y="392"/>
                  </a:lnTo>
                  <a:lnTo>
                    <a:pt x="145" y="467"/>
                  </a:lnTo>
                  <a:lnTo>
                    <a:pt x="122" y="606"/>
                  </a:lnTo>
                  <a:lnTo>
                    <a:pt x="116" y="767"/>
                  </a:lnTo>
                  <a:lnTo>
                    <a:pt x="128" y="848"/>
                  </a:lnTo>
                  <a:lnTo>
                    <a:pt x="116" y="894"/>
                  </a:lnTo>
                  <a:lnTo>
                    <a:pt x="35" y="964"/>
                  </a:lnTo>
                  <a:lnTo>
                    <a:pt x="0" y="1051"/>
                  </a:lnTo>
                  <a:lnTo>
                    <a:pt x="7" y="1079"/>
                  </a:lnTo>
                  <a:lnTo>
                    <a:pt x="69" y="1109"/>
                  </a:lnTo>
                  <a:lnTo>
                    <a:pt x="87" y="1096"/>
                  </a:lnTo>
                  <a:lnTo>
                    <a:pt x="93" y="1045"/>
                  </a:lnTo>
                  <a:lnTo>
                    <a:pt x="111" y="969"/>
                  </a:lnTo>
                  <a:lnTo>
                    <a:pt x="139" y="935"/>
                  </a:lnTo>
                  <a:lnTo>
                    <a:pt x="173" y="912"/>
                  </a:lnTo>
                  <a:lnTo>
                    <a:pt x="203" y="883"/>
                  </a:lnTo>
                  <a:lnTo>
                    <a:pt x="209" y="860"/>
                  </a:lnTo>
                  <a:lnTo>
                    <a:pt x="192" y="831"/>
                  </a:lnTo>
                  <a:lnTo>
                    <a:pt x="173" y="814"/>
                  </a:lnTo>
                  <a:lnTo>
                    <a:pt x="162" y="744"/>
                  </a:lnTo>
                  <a:lnTo>
                    <a:pt x="173" y="599"/>
                  </a:lnTo>
                  <a:lnTo>
                    <a:pt x="214" y="433"/>
                  </a:lnTo>
                  <a:lnTo>
                    <a:pt x="254" y="299"/>
                  </a:lnTo>
                  <a:lnTo>
                    <a:pt x="267" y="138"/>
                  </a:lnTo>
                  <a:lnTo>
                    <a:pt x="254"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9" name="Freeform 22">
              <a:extLst>
                <a:ext uri="{FF2B5EF4-FFF2-40B4-BE49-F238E27FC236}">
                  <a16:creationId xmlns:a16="http://schemas.microsoft.com/office/drawing/2014/main" id="{5E004B9E-6E29-C647-9537-EBBED7E50D21}"/>
                </a:ext>
              </a:extLst>
            </p:cNvPr>
            <p:cNvSpPr>
              <a:spLocks/>
            </p:cNvSpPr>
            <p:nvPr/>
          </p:nvSpPr>
          <p:spPr bwMode="auto">
            <a:xfrm>
              <a:off x="5444" y="3950"/>
              <a:ext cx="146" cy="312"/>
            </a:xfrm>
            <a:custGeom>
              <a:avLst/>
              <a:gdLst>
                <a:gd name="T0" fmla="*/ 143 w 438"/>
                <a:gd name="T1" fmla="*/ 138 h 935"/>
                <a:gd name="T2" fmla="*/ 132 w 438"/>
                <a:gd name="T3" fmla="*/ 45 h 935"/>
                <a:gd name="T4" fmla="*/ 81 w 438"/>
                <a:gd name="T5" fmla="*/ 0 h 935"/>
                <a:gd name="T6" fmla="*/ 5 w 438"/>
                <a:gd name="T7" fmla="*/ 5 h 935"/>
                <a:gd name="T8" fmla="*/ 0 w 438"/>
                <a:gd name="T9" fmla="*/ 45 h 935"/>
                <a:gd name="T10" fmla="*/ 5 w 438"/>
                <a:gd name="T11" fmla="*/ 132 h 935"/>
                <a:gd name="T12" fmla="*/ 45 w 438"/>
                <a:gd name="T13" fmla="*/ 265 h 935"/>
                <a:gd name="T14" fmla="*/ 75 w 438"/>
                <a:gd name="T15" fmla="*/ 363 h 935"/>
                <a:gd name="T16" fmla="*/ 109 w 438"/>
                <a:gd name="T17" fmla="*/ 495 h 935"/>
                <a:gd name="T18" fmla="*/ 121 w 438"/>
                <a:gd name="T19" fmla="*/ 611 h 935"/>
                <a:gd name="T20" fmla="*/ 121 w 438"/>
                <a:gd name="T21" fmla="*/ 703 h 935"/>
                <a:gd name="T22" fmla="*/ 104 w 438"/>
                <a:gd name="T23" fmla="*/ 773 h 935"/>
                <a:gd name="T24" fmla="*/ 86 w 438"/>
                <a:gd name="T25" fmla="*/ 796 h 935"/>
                <a:gd name="T26" fmla="*/ 86 w 438"/>
                <a:gd name="T27" fmla="*/ 819 h 935"/>
                <a:gd name="T28" fmla="*/ 109 w 438"/>
                <a:gd name="T29" fmla="*/ 854 h 935"/>
                <a:gd name="T30" fmla="*/ 149 w 438"/>
                <a:gd name="T31" fmla="*/ 866 h 935"/>
                <a:gd name="T32" fmla="*/ 213 w 438"/>
                <a:gd name="T33" fmla="*/ 866 h 935"/>
                <a:gd name="T34" fmla="*/ 328 w 438"/>
                <a:gd name="T35" fmla="*/ 894 h 935"/>
                <a:gd name="T36" fmla="*/ 363 w 438"/>
                <a:gd name="T37" fmla="*/ 935 h 935"/>
                <a:gd name="T38" fmla="*/ 415 w 438"/>
                <a:gd name="T39" fmla="*/ 911 h 935"/>
                <a:gd name="T40" fmla="*/ 438 w 438"/>
                <a:gd name="T41" fmla="*/ 854 h 935"/>
                <a:gd name="T42" fmla="*/ 415 w 438"/>
                <a:gd name="T43" fmla="*/ 831 h 935"/>
                <a:gd name="T44" fmla="*/ 317 w 438"/>
                <a:gd name="T45" fmla="*/ 819 h 935"/>
                <a:gd name="T46" fmla="*/ 207 w 438"/>
                <a:gd name="T47" fmla="*/ 819 h 935"/>
                <a:gd name="T48" fmla="*/ 161 w 438"/>
                <a:gd name="T49" fmla="*/ 813 h 935"/>
                <a:gd name="T50" fmla="*/ 149 w 438"/>
                <a:gd name="T51" fmla="*/ 779 h 935"/>
                <a:gd name="T52" fmla="*/ 161 w 438"/>
                <a:gd name="T53" fmla="*/ 715 h 935"/>
                <a:gd name="T54" fmla="*/ 167 w 438"/>
                <a:gd name="T55" fmla="*/ 605 h 935"/>
                <a:gd name="T56" fmla="*/ 155 w 438"/>
                <a:gd name="T57" fmla="*/ 484 h 935"/>
                <a:gd name="T58" fmla="*/ 138 w 438"/>
                <a:gd name="T59" fmla="*/ 323 h 935"/>
                <a:gd name="T60" fmla="*/ 143 w 438"/>
                <a:gd name="T61" fmla="*/ 184 h 935"/>
                <a:gd name="T62" fmla="*/ 143 w 438"/>
                <a:gd name="T63" fmla="*/ 138 h 9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8"/>
                <a:gd name="T97" fmla="*/ 0 h 935"/>
                <a:gd name="T98" fmla="*/ 438 w 438"/>
                <a:gd name="T99" fmla="*/ 935 h 9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8" h="935">
                  <a:moveTo>
                    <a:pt x="143" y="138"/>
                  </a:moveTo>
                  <a:lnTo>
                    <a:pt x="132" y="45"/>
                  </a:lnTo>
                  <a:lnTo>
                    <a:pt x="81" y="0"/>
                  </a:lnTo>
                  <a:lnTo>
                    <a:pt x="5" y="5"/>
                  </a:lnTo>
                  <a:lnTo>
                    <a:pt x="0" y="45"/>
                  </a:lnTo>
                  <a:lnTo>
                    <a:pt x="5" y="132"/>
                  </a:lnTo>
                  <a:lnTo>
                    <a:pt x="45" y="265"/>
                  </a:lnTo>
                  <a:lnTo>
                    <a:pt x="75" y="363"/>
                  </a:lnTo>
                  <a:lnTo>
                    <a:pt x="109" y="495"/>
                  </a:lnTo>
                  <a:lnTo>
                    <a:pt x="121" y="611"/>
                  </a:lnTo>
                  <a:lnTo>
                    <a:pt x="121" y="703"/>
                  </a:lnTo>
                  <a:lnTo>
                    <a:pt x="104" y="773"/>
                  </a:lnTo>
                  <a:lnTo>
                    <a:pt x="86" y="796"/>
                  </a:lnTo>
                  <a:lnTo>
                    <a:pt x="86" y="819"/>
                  </a:lnTo>
                  <a:lnTo>
                    <a:pt x="109" y="854"/>
                  </a:lnTo>
                  <a:lnTo>
                    <a:pt x="149" y="866"/>
                  </a:lnTo>
                  <a:lnTo>
                    <a:pt x="213" y="866"/>
                  </a:lnTo>
                  <a:lnTo>
                    <a:pt x="328" y="894"/>
                  </a:lnTo>
                  <a:lnTo>
                    <a:pt x="363" y="935"/>
                  </a:lnTo>
                  <a:lnTo>
                    <a:pt x="415" y="911"/>
                  </a:lnTo>
                  <a:lnTo>
                    <a:pt x="438" y="854"/>
                  </a:lnTo>
                  <a:lnTo>
                    <a:pt x="415" y="831"/>
                  </a:lnTo>
                  <a:lnTo>
                    <a:pt x="317" y="819"/>
                  </a:lnTo>
                  <a:lnTo>
                    <a:pt x="207" y="819"/>
                  </a:lnTo>
                  <a:lnTo>
                    <a:pt x="161" y="813"/>
                  </a:lnTo>
                  <a:lnTo>
                    <a:pt x="149" y="779"/>
                  </a:lnTo>
                  <a:lnTo>
                    <a:pt x="161" y="715"/>
                  </a:lnTo>
                  <a:lnTo>
                    <a:pt x="167" y="605"/>
                  </a:lnTo>
                  <a:lnTo>
                    <a:pt x="155" y="484"/>
                  </a:lnTo>
                  <a:lnTo>
                    <a:pt x="138" y="323"/>
                  </a:lnTo>
                  <a:lnTo>
                    <a:pt x="143" y="184"/>
                  </a:lnTo>
                  <a:lnTo>
                    <a:pt x="143"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91" name="AutoShape 23">
            <a:extLst>
              <a:ext uri="{FF2B5EF4-FFF2-40B4-BE49-F238E27FC236}">
                <a16:creationId xmlns:a16="http://schemas.microsoft.com/office/drawing/2014/main" id="{E743AA9A-E5F6-7843-AD46-8E924707A0FB}"/>
              </a:ext>
            </a:extLst>
          </p:cNvPr>
          <p:cNvSpPr>
            <a:spLocks noChangeArrowheads="1"/>
          </p:cNvSpPr>
          <p:nvPr/>
        </p:nvSpPr>
        <p:spPr bwMode="auto">
          <a:xfrm>
            <a:off x="5562600" y="2819400"/>
            <a:ext cx="914400" cy="533400"/>
          </a:xfrm>
          <a:prstGeom prst="irregularSeal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Kaizen</a:t>
            </a:r>
          </a:p>
        </p:txBody>
      </p:sp>
      <p:sp>
        <p:nvSpPr>
          <p:cNvPr id="114712" name="Rectangle 24">
            <a:extLst>
              <a:ext uri="{FF2B5EF4-FFF2-40B4-BE49-F238E27FC236}">
                <a16:creationId xmlns:a16="http://schemas.microsoft.com/office/drawing/2014/main" id="{C19EF334-40D7-6B43-AD16-6EA8550F0CBF}"/>
              </a:ext>
            </a:extLst>
          </p:cNvPr>
          <p:cNvSpPr>
            <a:spLocks noChangeArrowheads="1"/>
          </p:cNvSpPr>
          <p:nvPr/>
        </p:nvSpPr>
        <p:spPr bwMode="auto">
          <a:xfrm>
            <a:off x="2971800" y="2362200"/>
            <a:ext cx="1600200" cy="381000"/>
          </a:xfrm>
          <a:prstGeom prst="rect">
            <a:avLst/>
          </a:prstGeom>
          <a:solidFill>
            <a:srgbClr val="FFFF00"/>
          </a:solidFill>
          <a:ln w="12700">
            <a:solidFill>
              <a:schemeClr val="tx1"/>
            </a:solidFill>
            <a:miter lim="800000"/>
            <a:headEnd/>
            <a:tailEnd/>
          </a:ln>
          <a:effectLst/>
        </p:spPr>
        <p:txBody>
          <a:bodyPr wrap="none" anchor="ctr"/>
          <a:lstStyle/>
          <a:p>
            <a:pPr algn="ctr">
              <a:defRPr/>
            </a:pPr>
            <a:r>
              <a:rPr lang="en-US" sz="1800" b="1">
                <a:effectLst>
                  <a:outerShdw blurRad="38100" dist="38100" dir="2700000" algn="tl">
                    <a:srgbClr val="FFFFFF"/>
                  </a:outerShdw>
                </a:effectLst>
              </a:rPr>
              <a:t>Process 2</a:t>
            </a:r>
          </a:p>
        </p:txBody>
      </p:sp>
      <p:sp>
        <p:nvSpPr>
          <p:cNvPr id="20493" name="Rectangle 25">
            <a:extLst>
              <a:ext uri="{FF2B5EF4-FFF2-40B4-BE49-F238E27FC236}">
                <a16:creationId xmlns:a16="http://schemas.microsoft.com/office/drawing/2014/main" id="{EC229E86-11FD-174E-B69A-5464D227630D}"/>
              </a:ext>
            </a:extLst>
          </p:cNvPr>
          <p:cNvSpPr>
            <a:spLocks noChangeArrowheads="1"/>
          </p:cNvSpPr>
          <p:nvPr/>
        </p:nvSpPr>
        <p:spPr bwMode="auto">
          <a:xfrm>
            <a:off x="2971800" y="2743200"/>
            <a:ext cx="1600200" cy="1066800"/>
          </a:xfrm>
          <a:prstGeom prst="rect">
            <a:avLst/>
          </a:prstGeom>
          <a:solidFill>
            <a:srgbClr val="91FF9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0494" name="Line 26">
            <a:extLst>
              <a:ext uri="{FF2B5EF4-FFF2-40B4-BE49-F238E27FC236}">
                <a16:creationId xmlns:a16="http://schemas.microsoft.com/office/drawing/2014/main" id="{3C7EADEB-F4F1-4343-8922-0000A6BE5A73}"/>
              </a:ext>
            </a:extLst>
          </p:cNvPr>
          <p:cNvSpPr>
            <a:spLocks noChangeShapeType="1"/>
          </p:cNvSpPr>
          <p:nvPr/>
        </p:nvSpPr>
        <p:spPr bwMode="auto">
          <a:xfrm>
            <a:off x="2667000" y="3124200"/>
            <a:ext cx="22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7">
            <a:extLst>
              <a:ext uri="{FF2B5EF4-FFF2-40B4-BE49-F238E27FC236}">
                <a16:creationId xmlns:a16="http://schemas.microsoft.com/office/drawing/2014/main" id="{0987B6F6-6D36-0B48-8E29-9204336FB8EF}"/>
              </a:ext>
            </a:extLst>
          </p:cNvPr>
          <p:cNvSpPr>
            <a:spLocks noChangeShapeType="1"/>
          </p:cNvSpPr>
          <p:nvPr/>
        </p:nvSpPr>
        <p:spPr bwMode="auto">
          <a:xfrm>
            <a:off x="4724400" y="3124200"/>
            <a:ext cx="22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8">
            <a:extLst>
              <a:ext uri="{FF2B5EF4-FFF2-40B4-BE49-F238E27FC236}">
                <a16:creationId xmlns:a16="http://schemas.microsoft.com/office/drawing/2014/main" id="{B39D1E09-5699-F241-B508-2E325D3A502E}"/>
              </a:ext>
            </a:extLst>
          </p:cNvPr>
          <p:cNvSpPr>
            <a:spLocks noChangeShapeType="1"/>
          </p:cNvSpPr>
          <p:nvPr/>
        </p:nvSpPr>
        <p:spPr bwMode="auto">
          <a:xfrm>
            <a:off x="6858000" y="3124200"/>
            <a:ext cx="685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0497" name="Group 29">
            <a:extLst>
              <a:ext uri="{FF2B5EF4-FFF2-40B4-BE49-F238E27FC236}">
                <a16:creationId xmlns:a16="http://schemas.microsoft.com/office/drawing/2014/main" id="{D17C146A-B5BE-514E-8F60-BE7261E5EB6D}"/>
              </a:ext>
            </a:extLst>
          </p:cNvPr>
          <p:cNvGrpSpPr>
            <a:grpSpLocks/>
          </p:cNvGrpSpPr>
          <p:nvPr/>
        </p:nvGrpSpPr>
        <p:grpSpPr bwMode="auto">
          <a:xfrm flipH="1">
            <a:off x="7924800" y="2286000"/>
            <a:ext cx="609600" cy="1371600"/>
            <a:chOff x="5280" y="3434"/>
            <a:chExt cx="310" cy="886"/>
          </a:xfrm>
        </p:grpSpPr>
        <p:sp>
          <p:nvSpPr>
            <p:cNvPr id="20508" name="Freeform 30">
              <a:extLst>
                <a:ext uri="{FF2B5EF4-FFF2-40B4-BE49-F238E27FC236}">
                  <a16:creationId xmlns:a16="http://schemas.microsoft.com/office/drawing/2014/main" id="{6E154560-B69C-594A-9825-E8DC9D12FFA6}"/>
                </a:ext>
              </a:extLst>
            </p:cNvPr>
            <p:cNvSpPr>
              <a:spLocks/>
            </p:cNvSpPr>
            <p:nvPr/>
          </p:nvSpPr>
          <p:spPr bwMode="auto">
            <a:xfrm>
              <a:off x="5336" y="3580"/>
              <a:ext cx="155" cy="154"/>
            </a:xfrm>
            <a:custGeom>
              <a:avLst/>
              <a:gdLst>
                <a:gd name="T0" fmla="*/ 304 w 466"/>
                <a:gd name="T1" fmla="*/ 134 h 463"/>
                <a:gd name="T2" fmla="*/ 247 w 466"/>
                <a:gd name="T3" fmla="*/ 47 h 463"/>
                <a:gd name="T4" fmla="*/ 189 w 466"/>
                <a:gd name="T5" fmla="*/ 0 h 463"/>
                <a:gd name="T6" fmla="*/ 121 w 466"/>
                <a:gd name="T7" fmla="*/ 0 h 463"/>
                <a:gd name="T8" fmla="*/ 45 w 466"/>
                <a:gd name="T9" fmla="*/ 30 h 463"/>
                <a:gd name="T10" fmla="*/ 11 w 466"/>
                <a:gd name="T11" fmla="*/ 82 h 463"/>
                <a:gd name="T12" fmla="*/ 0 w 466"/>
                <a:gd name="T13" fmla="*/ 151 h 463"/>
                <a:gd name="T14" fmla="*/ 11 w 466"/>
                <a:gd name="T15" fmla="*/ 244 h 463"/>
                <a:gd name="T16" fmla="*/ 57 w 466"/>
                <a:gd name="T17" fmla="*/ 348 h 463"/>
                <a:gd name="T18" fmla="*/ 138 w 466"/>
                <a:gd name="T19" fmla="*/ 417 h 463"/>
                <a:gd name="T20" fmla="*/ 201 w 466"/>
                <a:gd name="T21" fmla="*/ 452 h 463"/>
                <a:gd name="T22" fmla="*/ 264 w 466"/>
                <a:gd name="T23" fmla="*/ 463 h 463"/>
                <a:gd name="T24" fmla="*/ 316 w 466"/>
                <a:gd name="T25" fmla="*/ 446 h 463"/>
                <a:gd name="T26" fmla="*/ 344 w 466"/>
                <a:gd name="T27" fmla="*/ 417 h 463"/>
                <a:gd name="T28" fmla="*/ 363 w 466"/>
                <a:gd name="T29" fmla="*/ 348 h 463"/>
                <a:gd name="T30" fmla="*/ 357 w 466"/>
                <a:gd name="T31" fmla="*/ 267 h 463"/>
                <a:gd name="T32" fmla="*/ 339 w 466"/>
                <a:gd name="T33" fmla="*/ 198 h 463"/>
                <a:gd name="T34" fmla="*/ 454 w 466"/>
                <a:gd name="T35" fmla="*/ 134 h 463"/>
                <a:gd name="T36" fmla="*/ 466 w 466"/>
                <a:gd name="T37" fmla="*/ 105 h 463"/>
                <a:gd name="T38" fmla="*/ 454 w 466"/>
                <a:gd name="T39" fmla="*/ 93 h 463"/>
                <a:gd name="T40" fmla="*/ 327 w 466"/>
                <a:gd name="T41" fmla="*/ 168 h 463"/>
                <a:gd name="T42" fmla="*/ 304 w 466"/>
                <a:gd name="T43" fmla="*/ 134 h 4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463"/>
                <a:gd name="T68" fmla="*/ 466 w 466"/>
                <a:gd name="T69" fmla="*/ 463 h 4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463">
                  <a:moveTo>
                    <a:pt x="304" y="134"/>
                  </a:moveTo>
                  <a:lnTo>
                    <a:pt x="247" y="47"/>
                  </a:lnTo>
                  <a:lnTo>
                    <a:pt x="189" y="0"/>
                  </a:lnTo>
                  <a:lnTo>
                    <a:pt x="121" y="0"/>
                  </a:lnTo>
                  <a:lnTo>
                    <a:pt x="45" y="30"/>
                  </a:lnTo>
                  <a:lnTo>
                    <a:pt x="11" y="82"/>
                  </a:lnTo>
                  <a:lnTo>
                    <a:pt x="0" y="151"/>
                  </a:lnTo>
                  <a:lnTo>
                    <a:pt x="11" y="244"/>
                  </a:lnTo>
                  <a:lnTo>
                    <a:pt x="57" y="348"/>
                  </a:lnTo>
                  <a:lnTo>
                    <a:pt x="138" y="417"/>
                  </a:lnTo>
                  <a:lnTo>
                    <a:pt x="201" y="452"/>
                  </a:lnTo>
                  <a:lnTo>
                    <a:pt x="264" y="463"/>
                  </a:lnTo>
                  <a:lnTo>
                    <a:pt x="316" y="446"/>
                  </a:lnTo>
                  <a:lnTo>
                    <a:pt x="344" y="417"/>
                  </a:lnTo>
                  <a:lnTo>
                    <a:pt x="363" y="348"/>
                  </a:lnTo>
                  <a:lnTo>
                    <a:pt x="357" y="267"/>
                  </a:lnTo>
                  <a:lnTo>
                    <a:pt x="339" y="198"/>
                  </a:lnTo>
                  <a:lnTo>
                    <a:pt x="454" y="134"/>
                  </a:lnTo>
                  <a:lnTo>
                    <a:pt x="466" y="105"/>
                  </a:lnTo>
                  <a:lnTo>
                    <a:pt x="454" y="93"/>
                  </a:lnTo>
                  <a:lnTo>
                    <a:pt x="327" y="168"/>
                  </a:lnTo>
                  <a:lnTo>
                    <a:pt x="304"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9" name="Freeform 31">
              <a:extLst>
                <a:ext uri="{FF2B5EF4-FFF2-40B4-BE49-F238E27FC236}">
                  <a16:creationId xmlns:a16="http://schemas.microsoft.com/office/drawing/2014/main" id="{A3112B2C-8654-B04A-A7AE-8128771FC561}"/>
                </a:ext>
              </a:extLst>
            </p:cNvPr>
            <p:cNvSpPr>
              <a:spLocks/>
            </p:cNvSpPr>
            <p:nvPr/>
          </p:nvSpPr>
          <p:spPr bwMode="auto">
            <a:xfrm>
              <a:off x="5447" y="3434"/>
              <a:ext cx="139" cy="344"/>
            </a:xfrm>
            <a:custGeom>
              <a:avLst/>
              <a:gdLst>
                <a:gd name="T0" fmla="*/ 115 w 415"/>
                <a:gd name="T1" fmla="*/ 872 h 1034"/>
                <a:gd name="T2" fmla="*/ 40 w 415"/>
                <a:gd name="T3" fmla="*/ 930 h 1034"/>
                <a:gd name="T4" fmla="*/ 17 w 415"/>
                <a:gd name="T5" fmla="*/ 948 h 1034"/>
                <a:gd name="T6" fmla="*/ 0 w 415"/>
                <a:gd name="T7" fmla="*/ 988 h 1034"/>
                <a:gd name="T8" fmla="*/ 23 w 415"/>
                <a:gd name="T9" fmla="*/ 1028 h 1034"/>
                <a:gd name="T10" fmla="*/ 46 w 415"/>
                <a:gd name="T11" fmla="*/ 1034 h 1034"/>
                <a:gd name="T12" fmla="*/ 115 w 415"/>
                <a:gd name="T13" fmla="*/ 1011 h 1034"/>
                <a:gd name="T14" fmla="*/ 219 w 415"/>
                <a:gd name="T15" fmla="*/ 930 h 1034"/>
                <a:gd name="T16" fmla="*/ 312 w 415"/>
                <a:gd name="T17" fmla="*/ 832 h 1034"/>
                <a:gd name="T18" fmla="*/ 410 w 415"/>
                <a:gd name="T19" fmla="*/ 722 h 1034"/>
                <a:gd name="T20" fmla="*/ 415 w 415"/>
                <a:gd name="T21" fmla="*/ 676 h 1034"/>
                <a:gd name="T22" fmla="*/ 415 w 415"/>
                <a:gd name="T23" fmla="*/ 549 h 1034"/>
                <a:gd name="T24" fmla="*/ 387 w 415"/>
                <a:gd name="T25" fmla="*/ 353 h 1034"/>
                <a:gd name="T26" fmla="*/ 404 w 415"/>
                <a:gd name="T27" fmla="*/ 237 h 1034"/>
                <a:gd name="T28" fmla="*/ 415 w 415"/>
                <a:gd name="T29" fmla="*/ 191 h 1034"/>
                <a:gd name="T30" fmla="*/ 398 w 415"/>
                <a:gd name="T31" fmla="*/ 168 h 1034"/>
                <a:gd name="T32" fmla="*/ 357 w 415"/>
                <a:gd name="T33" fmla="*/ 145 h 1034"/>
                <a:gd name="T34" fmla="*/ 329 w 415"/>
                <a:gd name="T35" fmla="*/ 128 h 1034"/>
                <a:gd name="T36" fmla="*/ 346 w 415"/>
                <a:gd name="T37" fmla="*/ 24 h 1034"/>
                <a:gd name="T38" fmla="*/ 334 w 415"/>
                <a:gd name="T39" fmla="*/ 0 h 1034"/>
                <a:gd name="T40" fmla="*/ 312 w 415"/>
                <a:gd name="T41" fmla="*/ 7 h 1034"/>
                <a:gd name="T42" fmla="*/ 300 w 415"/>
                <a:gd name="T43" fmla="*/ 139 h 1034"/>
                <a:gd name="T44" fmla="*/ 289 w 415"/>
                <a:gd name="T45" fmla="*/ 173 h 1034"/>
                <a:gd name="T46" fmla="*/ 283 w 415"/>
                <a:gd name="T47" fmla="*/ 196 h 1034"/>
                <a:gd name="T48" fmla="*/ 236 w 415"/>
                <a:gd name="T49" fmla="*/ 179 h 1034"/>
                <a:gd name="T50" fmla="*/ 202 w 415"/>
                <a:gd name="T51" fmla="*/ 179 h 1034"/>
                <a:gd name="T52" fmla="*/ 202 w 415"/>
                <a:gd name="T53" fmla="*/ 202 h 1034"/>
                <a:gd name="T54" fmla="*/ 225 w 415"/>
                <a:gd name="T55" fmla="*/ 220 h 1034"/>
                <a:gd name="T56" fmla="*/ 266 w 415"/>
                <a:gd name="T57" fmla="*/ 220 h 1034"/>
                <a:gd name="T58" fmla="*/ 294 w 415"/>
                <a:gd name="T59" fmla="*/ 243 h 1034"/>
                <a:gd name="T60" fmla="*/ 317 w 415"/>
                <a:gd name="T61" fmla="*/ 283 h 1034"/>
                <a:gd name="T62" fmla="*/ 340 w 415"/>
                <a:gd name="T63" fmla="*/ 347 h 1034"/>
                <a:gd name="T64" fmla="*/ 357 w 415"/>
                <a:gd name="T65" fmla="*/ 474 h 1034"/>
                <a:gd name="T66" fmla="*/ 357 w 415"/>
                <a:gd name="T67" fmla="*/ 589 h 1034"/>
                <a:gd name="T68" fmla="*/ 346 w 415"/>
                <a:gd name="T69" fmla="*/ 682 h 1034"/>
                <a:gd name="T70" fmla="*/ 323 w 415"/>
                <a:gd name="T71" fmla="*/ 722 h 1034"/>
                <a:gd name="T72" fmla="*/ 242 w 415"/>
                <a:gd name="T73" fmla="*/ 780 h 1034"/>
                <a:gd name="T74" fmla="*/ 155 w 415"/>
                <a:gd name="T75" fmla="*/ 832 h 1034"/>
                <a:gd name="T76" fmla="*/ 115 w 415"/>
                <a:gd name="T77" fmla="*/ 872 h 10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1034"/>
                <a:gd name="T119" fmla="*/ 415 w 415"/>
                <a:gd name="T120" fmla="*/ 1034 h 10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1034">
                  <a:moveTo>
                    <a:pt x="115" y="872"/>
                  </a:moveTo>
                  <a:lnTo>
                    <a:pt x="40" y="930"/>
                  </a:lnTo>
                  <a:lnTo>
                    <a:pt x="17" y="948"/>
                  </a:lnTo>
                  <a:lnTo>
                    <a:pt x="0" y="988"/>
                  </a:lnTo>
                  <a:lnTo>
                    <a:pt x="23" y="1028"/>
                  </a:lnTo>
                  <a:lnTo>
                    <a:pt x="46" y="1034"/>
                  </a:lnTo>
                  <a:lnTo>
                    <a:pt x="115" y="1011"/>
                  </a:lnTo>
                  <a:lnTo>
                    <a:pt x="219" y="930"/>
                  </a:lnTo>
                  <a:lnTo>
                    <a:pt x="312" y="832"/>
                  </a:lnTo>
                  <a:lnTo>
                    <a:pt x="410" y="722"/>
                  </a:lnTo>
                  <a:lnTo>
                    <a:pt x="415" y="676"/>
                  </a:lnTo>
                  <a:lnTo>
                    <a:pt x="415" y="549"/>
                  </a:lnTo>
                  <a:lnTo>
                    <a:pt x="387" y="353"/>
                  </a:lnTo>
                  <a:lnTo>
                    <a:pt x="404" y="237"/>
                  </a:lnTo>
                  <a:lnTo>
                    <a:pt x="415" y="191"/>
                  </a:lnTo>
                  <a:lnTo>
                    <a:pt x="398" y="168"/>
                  </a:lnTo>
                  <a:lnTo>
                    <a:pt x="357" y="145"/>
                  </a:lnTo>
                  <a:lnTo>
                    <a:pt x="329" y="128"/>
                  </a:lnTo>
                  <a:lnTo>
                    <a:pt x="346" y="24"/>
                  </a:lnTo>
                  <a:lnTo>
                    <a:pt x="334" y="0"/>
                  </a:lnTo>
                  <a:lnTo>
                    <a:pt x="312" y="7"/>
                  </a:lnTo>
                  <a:lnTo>
                    <a:pt x="300" y="139"/>
                  </a:lnTo>
                  <a:lnTo>
                    <a:pt x="289" y="173"/>
                  </a:lnTo>
                  <a:lnTo>
                    <a:pt x="283" y="196"/>
                  </a:lnTo>
                  <a:lnTo>
                    <a:pt x="236" y="179"/>
                  </a:lnTo>
                  <a:lnTo>
                    <a:pt x="202" y="179"/>
                  </a:lnTo>
                  <a:lnTo>
                    <a:pt x="202" y="202"/>
                  </a:lnTo>
                  <a:lnTo>
                    <a:pt x="225" y="220"/>
                  </a:lnTo>
                  <a:lnTo>
                    <a:pt x="266" y="220"/>
                  </a:lnTo>
                  <a:lnTo>
                    <a:pt x="294" y="243"/>
                  </a:lnTo>
                  <a:lnTo>
                    <a:pt x="317" y="283"/>
                  </a:lnTo>
                  <a:lnTo>
                    <a:pt x="340" y="347"/>
                  </a:lnTo>
                  <a:lnTo>
                    <a:pt x="357" y="474"/>
                  </a:lnTo>
                  <a:lnTo>
                    <a:pt x="357" y="589"/>
                  </a:lnTo>
                  <a:lnTo>
                    <a:pt x="346" y="682"/>
                  </a:lnTo>
                  <a:lnTo>
                    <a:pt x="323" y="722"/>
                  </a:lnTo>
                  <a:lnTo>
                    <a:pt x="242" y="780"/>
                  </a:lnTo>
                  <a:lnTo>
                    <a:pt x="155" y="832"/>
                  </a:lnTo>
                  <a:lnTo>
                    <a:pt x="115" y="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0" name="Freeform 32">
              <a:extLst>
                <a:ext uri="{FF2B5EF4-FFF2-40B4-BE49-F238E27FC236}">
                  <a16:creationId xmlns:a16="http://schemas.microsoft.com/office/drawing/2014/main" id="{1327C7AB-2EE9-F046-ACA5-282FBEC0EA8F}"/>
                </a:ext>
              </a:extLst>
            </p:cNvPr>
            <p:cNvSpPr>
              <a:spLocks/>
            </p:cNvSpPr>
            <p:nvPr/>
          </p:nvSpPr>
          <p:spPr bwMode="auto">
            <a:xfrm>
              <a:off x="5280" y="3752"/>
              <a:ext cx="125" cy="207"/>
            </a:xfrm>
            <a:custGeom>
              <a:avLst/>
              <a:gdLst>
                <a:gd name="T0" fmla="*/ 375 w 375"/>
                <a:gd name="T1" fmla="*/ 17 h 623"/>
                <a:gd name="T2" fmla="*/ 334 w 375"/>
                <a:gd name="T3" fmla="*/ 0 h 623"/>
                <a:gd name="T4" fmla="*/ 248 w 375"/>
                <a:gd name="T5" fmla="*/ 5 h 623"/>
                <a:gd name="T6" fmla="*/ 172 w 375"/>
                <a:gd name="T7" fmla="*/ 64 h 623"/>
                <a:gd name="T8" fmla="*/ 63 w 375"/>
                <a:gd name="T9" fmla="*/ 185 h 623"/>
                <a:gd name="T10" fmla="*/ 6 w 375"/>
                <a:gd name="T11" fmla="*/ 283 h 623"/>
                <a:gd name="T12" fmla="*/ 0 w 375"/>
                <a:gd name="T13" fmla="*/ 317 h 623"/>
                <a:gd name="T14" fmla="*/ 29 w 375"/>
                <a:gd name="T15" fmla="*/ 381 h 623"/>
                <a:gd name="T16" fmla="*/ 91 w 375"/>
                <a:gd name="T17" fmla="*/ 410 h 623"/>
                <a:gd name="T18" fmla="*/ 172 w 375"/>
                <a:gd name="T19" fmla="*/ 444 h 623"/>
                <a:gd name="T20" fmla="*/ 236 w 375"/>
                <a:gd name="T21" fmla="*/ 461 h 623"/>
                <a:gd name="T22" fmla="*/ 265 w 375"/>
                <a:gd name="T23" fmla="*/ 491 h 623"/>
                <a:gd name="T24" fmla="*/ 248 w 375"/>
                <a:gd name="T25" fmla="*/ 531 h 623"/>
                <a:gd name="T26" fmla="*/ 202 w 375"/>
                <a:gd name="T27" fmla="*/ 578 h 623"/>
                <a:gd name="T28" fmla="*/ 144 w 375"/>
                <a:gd name="T29" fmla="*/ 583 h 623"/>
                <a:gd name="T30" fmla="*/ 104 w 375"/>
                <a:gd name="T31" fmla="*/ 565 h 623"/>
                <a:gd name="T32" fmla="*/ 80 w 375"/>
                <a:gd name="T33" fmla="*/ 583 h 623"/>
                <a:gd name="T34" fmla="*/ 86 w 375"/>
                <a:gd name="T35" fmla="*/ 606 h 623"/>
                <a:gd name="T36" fmla="*/ 132 w 375"/>
                <a:gd name="T37" fmla="*/ 623 h 623"/>
                <a:gd name="T38" fmla="*/ 202 w 375"/>
                <a:gd name="T39" fmla="*/ 623 h 623"/>
                <a:gd name="T40" fmla="*/ 265 w 375"/>
                <a:gd name="T41" fmla="*/ 606 h 623"/>
                <a:gd name="T42" fmla="*/ 300 w 375"/>
                <a:gd name="T43" fmla="*/ 583 h 623"/>
                <a:gd name="T44" fmla="*/ 323 w 375"/>
                <a:gd name="T45" fmla="*/ 542 h 623"/>
                <a:gd name="T46" fmla="*/ 334 w 375"/>
                <a:gd name="T47" fmla="*/ 496 h 623"/>
                <a:gd name="T48" fmla="*/ 306 w 375"/>
                <a:gd name="T49" fmla="*/ 455 h 623"/>
                <a:gd name="T50" fmla="*/ 236 w 375"/>
                <a:gd name="T51" fmla="*/ 427 h 623"/>
                <a:gd name="T52" fmla="*/ 155 w 375"/>
                <a:gd name="T53" fmla="*/ 404 h 623"/>
                <a:gd name="T54" fmla="*/ 86 w 375"/>
                <a:gd name="T55" fmla="*/ 364 h 623"/>
                <a:gd name="T56" fmla="*/ 68 w 375"/>
                <a:gd name="T57" fmla="*/ 329 h 623"/>
                <a:gd name="T58" fmla="*/ 80 w 375"/>
                <a:gd name="T59" fmla="*/ 266 h 623"/>
                <a:gd name="T60" fmla="*/ 132 w 375"/>
                <a:gd name="T61" fmla="*/ 185 h 623"/>
                <a:gd name="T62" fmla="*/ 196 w 375"/>
                <a:gd name="T63" fmla="*/ 138 h 623"/>
                <a:gd name="T64" fmla="*/ 294 w 375"/>
                <a:gd name="T65" fmla="*/ 104 h 623"/>
                <a:gd name="T66" fmla="*/ 375 w 375"/>
                <a:gd name="T67" fmla="*/ 86 h 623"/>
                <a:gd name="T68" fmla="*/ 375 w 375"/>
                <a:gd name="T69" fmla="*/ 40 h 623"/>
                <a:gd name="T70" fmla="*/ 375 w 375"/>
                <a:gd name="T71" fmla="*/ 17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5"/>
                <a:gd name="T109" fmla="*/ 0 h 623"/>
                <a:gd name="T110" fmla="*/ 375 w 375"/>
                <a:gd name="T111" fmla="*/ 623 h 6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5" h="623">
                  <a:moveTo>
                    <a:pt x="375" y="17"/>
                  </a:moveTo>
                  <a:lnTo>
                    <a:pt x="334" y="0"/>
                  </a:lnTo>
                  <a:lnTo>
                    <a:pt x="248" y="5"/>
                  </a:lnTo>
                  <a:lnTo>
                    <a:pt x="172" y="64"/>
                  </a:lnTo>
                  <a:lnTo>
                    <a:pt x="63" y="185"/>
                  </a:lnTo>
                  <a:lnTo>
                    <a:pt x="6" y="283"/>
                  </a:lnTo>
                  <a:lnTo>
                    <a:pt x="0" y="317"/>
                  </a:lnTo>
                  <a:lnTo>
                    <a:pt x="29" y="381"/>
                  </a:lnTo>
                  <a:lnTo>
                    <a:pt x="91" y="410"/>
                  </a:lnTo>
                  <a:lnTo>
                    <a:pt x="172" y="444"/>
                  </a:lnTo>
                  <a:lnTo>
                    <a:pt x="236" y="461"/>
                  </a:lnTo>
                  <a:lnTo>
                    <a:pt x="265" y="491"/>
                  </a:lnTo>
                  <a:lnTo>
                    <a:pt x="248" y="531"/>
                  </a:lnTo>
                  <a:lnTo>
                    <a:pt x="202" y="578"/>
                  </a:lnTo>
                  <a:lnTo>
                    <a:pt x="144" y="583"/>
                  </a:lnTo>
                  <a:lnTo>
                    <a:pt x="104" y="565"/>
                  </a:lnTo>
                  <a:lnTo>
                    <a:pt x="80" y="583"/>
                  </a:lnTo>
                  <a:lnTo>
                    <a:pt x="86" y="606"/>
                  </a:lnTo>
                  <a:lnTo>
                    <a:pt x="132" y="623"/>
                  </a:lnTo>
                  <a:lnTo>
                    <a:pt x="202" y="623"/>
                  </a:lnTo>
                  <a:lnTo>
                    <a:pt x="265" y="606"/>
                  </a:lnTo>
                  <a:lnTo>
                    <a:pt x="300" y="583"/>
                  </a:lnTo>
                  <a:lnTo>
                    <a:pt x="323" y="542"/>
                  </a:lnTo>
                  <a:lnTo>
                    <a:pt x="334" y="496"/>
                  </a:lnTo>
                  <a:lnTo>
                    <a:pt x="306" y="455"/>
                  </a:lnTo>
                  <a:lnTo>
                    <a:pt x="236" y="427"/>
                  </a:lnTo>
                  <a:lnTo>
                    <a:pt x="155" y="404"/>
                  </a:lnTo>
                  <a:lnTo>
                    <a:pt x="86" y="364"/>
                  </a:lnTo>
                  <a:lnTo>
                    <a:pt x="68" y="329"/>
                  </a:lnTo>
                  <a:lnTo>
                    <a:pt x="80" y="266"/>
                  </a:lnTo>
                  <a:lnTo>
                    <a:pt x="132" y="185"/>
                  </a:lnTo>
                  <a:lnTo>
                    <a:pt x="196" y="138"/>
                  </a:lnTo>
                  <a:lnTo>
                    <a:pt x="294" y="104"/>
                  </a:lnTo>
                  <a:lnTo>
                    <a:pt x="375" y="86"/>
                  </a:lnTo>
                  <a:lnTo>
                    <a:pt x="375" y="40"/>
                  </a:lnTo>
                  <a:lnTo>
                    <a:pt x="375"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1" name="Freeform 33">
              <a:extLst>
                <a:ext uri="{FF2B5EF4-FFF2-40B4-BE49-F238E27FC236}">
                  <a16:creationId xmlns:a16="http://schemas.microsoft.com/office/drawing/2014/main" id="{E3919E65-BBE3-1D4A-A9BD-5731ADD9796C}"/>
                </a:ext>
              </a:extLst>
            </p:cNvPr>
            <p:cNvSpPr>
              <a:spLocks/>
            </p:cNvSpPr>
            <p:nvPr/>
          </p:nvSpPr>
          <p:spPr bwMode="auto">
            <a:xfrm>
              <a:off x="5382" y="3742"/>
              <a:ext cx="117" cy="256"/>
            </a:xfrm>
            <a:custGeom>
              <a:avLst/>
              <a:gdLst>
                <a:gd name="T0" fmla="*/ 306 w 351"/>
                <a:gd name="T1" fmla="*/ 242 h 768"/>
                <a:gd name="T2" fmla="*/ 270 w 351"/>
                <a:gd name="T3" fmla="*/ 98 h 768"/>
                <a:gd name="T4" fmla="*/ 230 w 351"/>
                <a:gd name="T5" fmla="*/ 29 h 768"/>
                <a:gd name="T6" fmla="*/ 144 w 351"/>
                <a:gd name="T7" fmla="*/ 0 h 768"/>
                <a:gd name="T8" fmla="*/ 57 w 351"/>
                <a:gd name="T9" fmla="*/ 11 h 768"/>
                <a:gd name="T10" fmla="*/ 17 w 351"/>
                <a:gd name="T11" fmla="*/ 87 h 768"/>
                <a:gd name="T12" fmla="*/ 23 w 351"/>
                <a:gd name="T13" fmla="*/ 179 h 768"/>
                <a:gd name="T14" fmla="*/ 45 w 351"/>
                <a:gd name="T15" fmla="*/ 329 h 768"/>
                <a:gd name="T16" fmla="*/ 45 w 351"/>
                <a:gd name="T17" fmla="*/ 462 h 768"/>
                <a:gd name="T18" fmla="*/ 17 w 351"/>
                <a:gd name="T19" fmla="*/ 577 h 768"/>
                <a:gd name="T20" fmla="*/ 0 w 351"/>
                <a:gd name="T21" fmla="*/ 641 h 768"/>
                <a:gd name="T22" fmla="*/ 11 w 351"/>
                <a:gd name="T23" fmla="*/ 698 h 768"/>
                <a:gd name="T24" fmla="*/ 51 w 351"/>
                <a:gd name="T25" fmla="*/ 728 h 768"/>
                <a:gd name="T26" fmla="*/ 104 w 351"/>
                <a:gd name="T27" fmla="*/ 756 h 768"/>
                <a:gd name="T28" fmla="*/ 155 w 351"/>
                <a:gd name="T29" fmla="*/ 768 h 768"/>
                <a:gd name="T30" fmla="*/ 219 w 351"/>
                <a:gd name="T31" fmla="*/ 768 h 768"/>
                <a:gd name="T32" fmla="*/ 294 w 351"/>
                <a:gd name="T33" fmla="*/ 709 h 768"/>
                <a:gd name="T34" fmla="*/ 351 w 351"/>
                <a:gd name="T35" fmla="*/ 588 h 768"/>
                <a:gd name="T36" fmla="*/ 346 w 351"/>
                <a:gd name="T37" fmla="*/ 479 h 768"/>
                <a:gd name="T38" fmla="*/ 311 w 351"/>
                <a:gd name="T39" fmla="*/ 352 h 768"/>
                <a:gd name="T40" fmla="*/ 306 w 351"/>
                <a:gd name="T41" fmla="*/ 242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1"/>
                <a:gd name="T64" fmla="*/ 0 h 768"/>
                <a:gd name="T65" fmla="*/ 351 w 351"/>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1" h="768">
                  <a:moveTo>
                    <a:pt x="306" y="242"/>
                  </a:moveTo>
                  <a:lnTo>
                    <a:pt x="270" y="98"/>
                  </a:lnTo>
                  <a:lnTo>
                    <a:pt x="230" y="29"/>
                  </a:lnTo>
                  <a:lnTo>
                    <a:pt x="144" y="0"/>
                  </a:lnTo>
                  <a:lnTo>
                    <a:pt x="57" y="11"/>
                  </a:lnTo>
                  <a:lnTo>
                    <a:pt x="17" y="87"/>
                  </a:lnTo>
                  <a:lnTo>
                    <a:pt x="23" y="179"/>
                  </a:lnTo>
                  <a:lnTo>
                    <a:pt x="45" y="329"/>
                  </a:lnTo>
                  <a:lnTo>
                    <a:pt x="45" y="462"/>
                  </a:lnTo>
                  <a:lnTo>
                    <a:pt x="17" y="577"/>
                  </a:lnTo>
                  <a:lnTo>
                    <a:pt x="0" y="641"/>
                  </a:lnTo>
                  <a:lnTo>
                    <a:pt x="11" y="698"/>
                  </a:lnTo>
                  <a:lnTo>
                    <a:pt x="51" y="728"/>
                  </a:lnTo>
                  <a:lnTo>
                    <a:pt x="104" y="756"/>
                  </a:lnTo>
                  <a:lnTo>
                    <a:pt x="155" y="768"/>
                  </a:lnTo>
                  <a:lnTo>
                    <a:pt x="219" y="768"/>
                  </a:lnTo>
                  <a:lnTo>
                    <a:pt x="294" y="709"/>
                  </a:lnTo>
                  <a:lnTo>
                    <a:pt x="351" y="588"/>
                  </a:lnTo>
                  <a:lnTo>
                    <a:pt x="346" y="479"/>
                  </a:lnTo>
                  <a:lnTo>
                    <a:pt x="311" y="352"/>
                  </a:lnTo>
                  <a:lnTo>
                    <a:pt x="306"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2" name="Freeform 34">
              <a:extLst>
                <a:ext uri="{FF2B5EF4-FFF2-40B4-BE49-F238E27FC236}">
                  <a16:creationId xmlns:a16="http://schemas.microsoft.com/office/drawing/2014/main" id="{9764C734-94F4-154F-BC03-587215509082}"/>
                </a:ext>
              </a:extLst>
            </p:cNvPr>
            <p:cNvSpPr>
              <a:spLocks/>
            </p:cNvSpPr>
            <p:nvPr/>
          </p:nvSpPr>
          <p:spPr bwMode="auto">
            <a:xfrm>
              <a:off x="5347" y="3950"/>
              <a:ext cx="89" cy="370"/>
            </a:xfrm>
            <a:custGeom>
              <a:avLst/>
              <a:gdLst>
                <a:gd name="T0" fmla="*/ 254 w 267"/>
                <a:gd name="T1" fmla="*/ 17 h 1109"/>
                <a:gd name="T2" fmla="*/ 186 w 267"/>
                <a:gd name="T3" fmla="*/ 0 h 1109"/>
                <a:gd name="T4" fmla="*/ 145 w 267"/>
                <a:gd name="T5" fmla="*/ 17 h 1109"/>
                <a:gd name="T6" fmla="*/ 128 w 267"/>
                <a:gd name="T7" fmla="*/ 74 h 1109"/>
                <a:gd name="T8" fmla="*/ 145 w 267"/>
                <a:gd name="T9" fmla="*/ 392 h 1109"/>
                <a:gd name="T10" fmla="*/ 145 w 267"/>
                <a:gd name="T11" fmla="*/ 467 h 1109"/>
                <a:gd name="T12" fmla="*/ 122 w 267"/>
                <a:gd name="T13" fmla="*/ 606 h 1109"/>
                <a:gd name="T14" fmla="*/ 116 w 267"/>
                <a:gd name="T15" fmla="*/ 767 h 1109"/>
                <a:gd name="T16" fmla="*/ 128 w 267"/>
                <a:gd name="T17" fmla="*/ 848 h 1109"/>
                <a:gd name="T18" fmla="*/ 116 w 267"/>
                <a:gd name="T19" fmla="*/ 894 h 1109"/>
                <a:gd name="T20" fmla="*/ 35 w 267"/>
                <a:gd name="T21" fmla="*/ 964 h 1109"/>
                <a:gd name="T22" fmla="*/ 0 w 267"/>
                <a:gd name="T23" fmla="*/ 1051 h 1109"/>
                <a:gd name="T24" fmla="*/ 7 w 267"/>
                <a:gd name="T25" fmla="*/ 1079 h 1109"/>
                <a:gd name="T26" fmla="*/ 69 w 267"/>
                <a:gd name="T27" fmla="*/ 1109 h 1109"/>
                <a:gd name="T28" fmla="*/ 87 w 267"/>
                <a:gd name="T29" fmla="*/ 1096 h 1109"/>
                <a:gd name="T30" fmla="*/ 93 w 267"/>
                <a:gd name="T31" fmla="*/ 1045 h 1109"/>
                <a:gd name="T32" fmla="*/ 111 w 267"/>
                <a:gd name="T33" fmla="*/ 969 h 1109"/>
                <a:gd name="T34" fmla="*/ 139 w 267"/>
                <a:gd name="T35" fmla="*/ 935 h 1109"/>
                <a:gd name="T36" fmla="*/ 173 w 267"/>
                <a:gd name="T37" fmla="*/ 912 h 1109"/>
                <a:gd name="T38" fmla="*/ 203 w 267"/>
                <a:gd name="T39" fmla="*/ 883 h 1109"/>
                <a:gd name="T40" fmla="*/ 209 w 267"/>
                <a:gd name="T41" fmla="*/ 860 h 1109"/>
                <a:gd name="T42" fmla="*/ 192 w 267"/>
                <a:gd name="T43" fmla="*/ 831 h 1109"/>
                <a:gd name="T44" fmla="*/ 173 w 267"/>
                <a:gd name="T45" fmla="*/ 814 h 1109"/>
                <a:gd name="T46" fmla="*/ 162 w 267"/>
                <a:gd name="T47" fmla="*/ 744 h 1109"/>
                <a:gd name="T48" fmla="*/ 173 w 267"/>
                <a:gd name="T49" fmla="*/ 599 h 1109"/>
                <a:gd name="T50" fmla="*/ 214 w 267"/>
                <a:gd name="T51" fmla="*/ 433 h 1109"/>
                <a:gd name="T52" fmla="*/ 254 w 267"/>
                <a:gd name="T53" fmla="*/ 299 h 1109"/>
                <a:gd name="T54" fmla="*/ 267 w 267"/>
                <a:gd name="T55" fmla="*/ 138 h 1109"/>
                <a:gd name="T56" fmla="*/ 254 w 267"/>
                <a:gd name="T57" fmla="*/ 17 h 1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1109"/>
                <a:gd name="T89" fmla="*/ 267 w 267"/>
                <a:gd name="T90" fmla="*/ 1109 h 1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1109">
                  <a:moveTo>
                    <a:pt x="254" y="17"/>
                  </a:moveTo>
                  <a:lnTo>
                    <a:pt x="186" y="0"/>
                  </a:lnTo>
                  <a:lnTo>
                    <a:pt x="145" y="17"/>
                  </a:lnTo>
                  <a:lnTo>
                    <a:pt x="128" y="74"/>
                  </a:lnTo>
                  <a:lnTo>
                    <a:pt x="145" y="392"/>
                  </a:lnTo>
                  <a:lnTo>
                    <a:pt x="145" y="467"/>
                  </a:lnTo>
                  <a:lnTo>
                    <a:pt x="122" y="606"/>
                  </a:lnTo>
                  <a:lnTo>
                    <a:pt x="116" y="767"/>
                  </a:lnTo>
                  <a:lnTo>
                    <a:pt x="128" y="848"/>
                  </a:lnTo>
                  <a:lnTo>
                    <a:pt x="116" y="894"/>
                  </a:lnTo>
                  <a:lnTo>
                    <a:pt x="35" y="964"/>
                  </a:lnTo>
                  <a:lnTo>
                    <a:pt x="0" y="1051"/>
                  </a:lnTo>
                  <a:lnTo>
                    <a:pt x="7" y="1079"/>
                  </a:lnTo>
                  <a:lnTo>
                    <a:pt x="69" y="1109"/>
                  </a:lnTo>
                  <a:lnTo>
                    <a:pt x="87" y="1096"/>
                  </a:lnTo>
                  <a:lnTo>
                    <a:pt x="93" y="1045"/>
                  </a:lnTo>
                  <a:lnTo>
                    <a:pt x="111" y="969"/>
                  </a:lnTo>
                  <a:lnTo>
                    <a:pt x="139" y="935"/>
                  </a:lnTo>
                  <a:lnTo>
                    <a:pt x="173" y="912"/>
                  </a:lnTo>
                  <a:lnTo>
                    <a:pt x="203" y="883"/>
                  </a:lnTo>
                  <a:lnTo>
                    <a:pt x="209" y="860"/>
                  </a:lnTo>
                  <a:lnTo>
                    <a:pt x="192" y="831"/>
                  </a:lnTo>
                  <a:lnTo>
                    <a:pt x="173" y="814"/>
                  </a:lnTo>
                  <a:lnTo>
                    <a:pt x="162" y="744"/>
                  </a:lnTo>
                  <a:lnTo>
                    <a:pt x="173" y="599"/>
                  </a:lnTo>
                  <a:lnTo>
                    <a:pt x="214" y="433"/>
                  </a:lnTo>
                  <a:lnTo>
                    <a:pt x="254" y="299"/>
                  </a:lnTo>
                  <a:lnTo>
                    <a:pt x="267" y="138"/>
                  </a:lnTo>
                  <a:lnTo>
                    <a:pt x="254"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3" name="Freeform 35">
              <a:extLst>
                <a:ext uri="{FF2B5EF4-FFF2-40B4-BE49-F238E27FC236}">
                  <a16:creationId xmlns:a16="http://schemas.microsoft.com/office/drawing/2014/main" id="{04D82F5C-9F5E-114A-9F86-67E2EB48FC1A}"/>
                </a:ext>
              </a:extLst>
            </p:cNvPr>
            <p:cNvSpPr>
              <a:spLocks/>
            </p:cNvSpPr>
            <p:nvPr/>
          </p:nvSpPr>
          <p:spPr bwMode="auto">
            <a:xfrm>
              <a:off x="5444" y="3950"/>
              <a:ext cx="146" cy="312"/>
            </a:xfrm>
            <a:custGeom>
              <a:avLst/>
              <a:gdLst>
                <a:gd name="T0" fmla="*/ 143 w 438"/>
                <a:gd name="T1" fmla="*/ 138 h 935"/>
                <a:gd name="T2" fmla="*/ 132 w 438"/>
                <a:gd name="T3" fmla="*/ 45 h 935"/>
                <a:gd name="T4" fmla="*/ 81 w 438"/>
                <a:gd name="T5" fmla="*/ 0 h 935"/>
                <a:gd name="T6" fmla="*/ 5 w 438"/>
                <a:gd name="T7" fmla="*/ 5 h 935"/>
                <a:gd name="T8" fmla="*/ 0 w 438"/>
                <a:gd name="T9" fmla="*/ 45 h 935"/>
                <a:gd name="T10" fmla="*/ 5 w 438"/>
                <a:gd name="T11" fmla="*/ 132 h 935"/>
                <a:gd name="T12" fmla="*/ 45 w 438"/>
                <a:gd name="T13" fmla="*/ 265 h 935"/>
                <a:gd name="T14" fmla="*/ 75 w 438"/>
                <a:gd name="T15" fmla="*/ 363 h 935"/>
                <a:gd name="T16" fmla="*/ 109 w 438"/>
                <a:gd name="T17" fmla="*/ 495 h 935"/>
                <a:gd name="T18" fmla="*/ 121 w 438"/>
                <a:gd name="T19" fmla="*/ 611 h 935"/>
                <a:gd name="T20" fmla="*/ 121 w 438"/>
                <a:gd name="T21" fmla="*/ 703 h 935"/>
                <a:gd name="T22" fmla="*/ 104 w 438"/>
                <a:gd name="T23" fmla="*/ 773 h 935"/>
                <a:gd name="T24" fmla="*/ 86 w 438"/>
                <a:gd name="T25" fmla="*/ 796 h 935"/>
                <a:gd name="T26" fmla="*/ 86 w 438"/>
                <a:gd name="T27" fmla="*/ 819 h 935"/>
                <a:gd name="T28" fmla="*/ 109 w 438"/>
                <a:gd name="T29" fmla="*/ 854 h 935"/>
                <a:gd name="T30" fmla="*/ 149 w 438"/>
                <a:gd name="T31" fmla="*/ 866 h 935"/>
                <a:gd name="T32" fmla="*/ 213 w 438"/>
                <a:gd name="T33" fmla="*/ 866 h 935"/>
                <a:gd name="T34" fmla="*/ 328 w 438"/>
                <a:gd name="T35" fmla="*/ 894 h 935"/>
                <a:gd name="T36" fmla="*/ 363 w 438"/>
                <a:gd name="T37" fmla="*/ 935 h 935"/>
                <a:gd name="T38" fmla="*/ 415 w 438"/>
                <a:gd name="T39" fmla="*/ 911 h 935"/>
                <a:gd name="T40" fmla="*/ 438 w 438"/>
                <a:gd name="T41" fmla="*/ 854 h 935"/>
                <a:gd name="T42" fmla="*/ 415 w 438"/>
                <a:gd name="T43" fmla="*/ 831 h 935"/>
                <a:gd name="T44" fmla="*/ 317 w 438"/>
                <a:gd name="T45" fmla="*/ 819 h 935"/>
                <a:gd name="T46" fmla="*/ 207 w 438"/>
                <a:gd name="T47" fmla="*/ 819 h 935"/>
                <a:gd name="T48" fmla="*/ 161 w 438"/>
                <a:gd name="T49" fmla="*/ 813 h 935"/>
                <a:gd name="T50" fmla="*/ 149 w 438"/>
                <a:gd name="T51" fmla="*/ 779 h 935"/>
                <a:gd name="T52" fmla="*/ 161 w 438"/>
                <a:gd name="T53" fmla="*/ 715 h 935"/>
                <a:gd name="T54" fmla="*/ 167 w 438"/>
                <a:gd name="T55" fmla="*/ 605 h 935"/>
                <a:gd name="T56" fmla="*/ 155 w 438"/>
                <a:gd name="T57" fmla="*/ 484 h 935"/>
                <a:gd name="T58" fmla="*/ 138 w 438"/>
                <a:gd name="T59" fmla="*/ 323 h 935"/>
                <a:gd name="T60" fmla="*/ 143 w 438"/>
                <a:gd name="T61" fmla="*/ 184 h 935"/>
                <a:gd name="T62" fmla="*/ 143 w 438"/>
                <a:gd name="T63" fmla="*/ 138 h 9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8"/>
                <a:gd name="T97" fmla="*/ 0 h 935"/>
                <a:gd name="T98" fmla="*/ 438 w 438"/>
                <a:gd name="T99" fmla="*/ 935 h 9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8" h="935">
                  <a:moveTo>
                    <a:pt x="143" y="138"/>
                  </a:moveTo>
                  <a:lnTo>
                    <a:pt x="132" y="45"/>
                  </a:lnTo>
                  <a:lnTo>
                    <a:pt x="81" y="0"/>
                  </a:lnTo>
                  <a:lnTo>
                    <a:pt x="5" y="5"/>
                  </a:lnTo>
                  <a:lnTo>
                    <a:pt x="0" y="45"/>
                  </a:lnTo>
                  <a:lnTo>
                    <a:pt x="5" y="132"/>
                  </a:lnTo>
                  <a:lnTo>
                    <a:pt x="45" y="265"/>
                  </a:lnTo>
                  <a:lnTo>
                    <a:pt x="75" y="363"/>
                  </a:lnTo>
                  <a:lnTo>
                    <a:pt x="109" y="495"/>
                  </a:lnTo>
                  <a:lnTo>
                    <a:pt x="121" y="611"/>
                  </a:lnTo>
                  <a:lnTo>
                    <a:pt x="121" y="703"/>
                  </a:lnTo>
                  <a:lnTo>
                    <a:pt x="104" y="773"/>
                  </a:lnTo>
                  <a:lnTo>
                    <a:pt x="86" y="796"/>
                  </a:lnTo>
                  <a:lnTo>
                    <a:pt x="86" y="819"/>
                  </a:lnTo>
                  <a:lnTo>
                    <a:pt x="109" y="854"/>
                  </a:lnTo>
                  <a:lnTo>
                    <a:pt x="149" y="866"/>
                  </a:lnTo>
                  <a:lnTo>
                    <a:pt x="213" y="866"/>
                  </a:lnTo>
                  <a:lnTo>
                    <a:pt x="328" y="894"/>
                  </a:lnTo>
                  <a:lnTo>
                    <a:pt x="363" y="935"/>
                  </a:lnTo>
                  <a:lnTo>
                    <a:pt x="415" y="911"/>
                  </a:lnTo>
                  <a:lnTo>
                    <a:pt x="438" y="854"/>
                  </a:lnTo>
                  <a:lnTo>
                    <a:pt x="415" y="831"/>
                  </a:lnTo>
                  <a:lnTo>
                    <a:pt x="317" y="819"/>
                  </a:lnTo>
                  <a:lnTo>
                    <a:pt x="207" y="819"/>
                  </a:lnTo>
                  <a:lnTo>
                    <a:pt x="161" y="813"/>
                  </a:lnTo>
                  <a:lnTo>
                    <a:pt x="149" y="779"/>
                  </a:lnTo>
                  <a:lnTo>
                    <a:pt x="161" y="715"/>
                  </a:lnTo>
                  <a:lnTo>
                    <a:pt x="167" y="605"/>
                  </a:lnTo>
                  <a:lnTo>
                    <a:pt x="155" y="484"/>
                  </a:lnTo>
                  <a:lnTo>
                    <a:pt x="138" y="323"/>
                  </a:lnTo>
                  <a:lnTo>
                    <a:pt x="143" y="184"/>
                  </a:lnTo>
                  <a:lnTo>
                    <a:pt x="143"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98" name="Line 36">
            <a:extLst>
              <a:ext uri="{FF2B5EF4-FFF2-40B4-BE49-F238E27FC236}">
                <a16:creationId xmlns:a16="http://schemas.microsoft.com/office/drawing/2014/main" id="{635B7048-71B1-9548-831E-3DDC5E079846}"/>
              </a:ext>
            </a:extLst>
          </p:cNvPr>
          <p:cNvSpPr>
            <a:spLocks noChangeShapeType="1"/>
          </p:cNvSpPr>
          <p:nvPr/>
        </p:nvSpPr>
        <p:spPr bwMode="auto">
          <a:xfrm>
            <a:off x="990600" y="4038600"/>
            <a:ext cx="2209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499" name="Group 37">
            <a:extLst>
              <a:ext uri="{FF2B5EF4-FFF2-40B4-BE49-F238E27FC236}">
                <a16:creationId xmlns:a16="http://schemas.microsoft.com/office/drawing/2014/main" id="{B2290453-8415-BC45-B494-CFD0A275BFC4}"/>
              </a:ext>
            </a:extLst>
          </p:cNvPr>
          <p:cNvGrpSpPr>
            <a:grpSpLocks/>
          </p:cNvGrpSpPr>
          <p:nvPr/>
        </p:nvGrpSpPr>
        <p:grpSpPr bwMode="auto">
          <a:xfrm>
            <a:off x="3352800" y="4572000"/>
            <a:ext cx="685800" cy="1447800"/>
            <a:chOff x="5280" y="3434"/>
            <a:chExt cx="310" cy="886"/>
          </a:xfrm>
        </p:grpSpPr>
        <p:sp>
          <p:nvSpPr>
            <p:cNvPr id="20502" name="Freeform 38">
              <a:extLst>
                <a:ext uri="{FF2B5EF4-FFF2-40B4-BE49-F238E27FC236}">
                  <a16:creationId xmlns:a16="http://schemas.microsoft.com/office/drawing/2014/main" id="{A3412A2F-5E8C-7540-9FB1-894407ED2EF3}"/>
                </a:ext>
              </a:extLst>
            </p:cNvPr>
            <p:cNvSpPr>
              <a:spLocks/>
            </p:cNvSpPr>
            <p:nvPr/>
          </p:nvSpPr>
          <p:spPr bwMode="auto">
            <a:xfrm>
              <a:off x="5336" y="3580"/>
              <a:ext cx="155" cy="154"/>
            </a:xfrm>
            <a:custGeom>
              <a:avLst/>
              <a:gdLst>
                <a:gd name="T0" fmla="*/ 304 w 466"/>
                <a:gd name="T1" fmla="*/ 134 h 463"/>
                <a:gd name="T2" fmla="*/ 247 w 466"/>
                <a:gd name="T3" fmla="*/ 47 h 463"/>
                <a:gd name="T4" fmla="*/ 189 w 466"/>
                <a:gd name="T5" fmla="*/ 0 h 463"/>
                <a:gd name="T6" fmla="*/ 121 w 466"/>
                <a:gd name="T7" fmla="*/ 0 h 463"/>
                <a:gd name="T8" fmla="*/ 45 w 466"/>
                <a:gd name="T9" fmla="*/ 30 h 463"/>
                <a:gd name="T10" fmla="*/ 11 w 466"/>
                <a:gd name="T11" fmla="*/ 82 h 463"/>
                <a:gd name="T12" fmla="*/ 0 w 466"/>
                <a:gd name="T13" fmla="*/ 151 h 463"/>
                <a:gd name="T14" fmla="*/ 11 w 466"/>
                <a:gd name="T15" fmla="*/ 244 h 463"/>
                <a:gd name="T16" fmla="*/ 57 w 466"/>
                <a:gd name="T17" fmla="*/ 348 h 463"/>
                <a:gd name="T18" fmla="*/ 138 w 466"/>
                <a:gd name="T19" fmla="*/ 417 h 463"/>
                <a:gd name="T20" fmla="*/ 201 w 466"/>
                <a:gd name="T21" fmla="*/ 452 h 463"/>
                <a:gd name="T22" fmla="*/ 264 w 466"/>
                <a:gd name="T23" fmla="*/ 463 h 463"/>
                <a:gd name="T24" fmla="*/ 316 w 466"/>
                <a:gd name="T25" fmla="*/ 446 h 463"/>
                <a:gd name="T26" fmla="*/ 344 w 466"/>
                <a:gd name="T27" fmla="*/ 417 h 463"/>
                <a:gd name="T28" fmla="*/ 363 w 466"/>
                <a:gd name="T29" fmla="*/ 348 h 463"/>
                <a:gd name="T30" fmla="*/ 357 w 466"/>
                <a:gd name="T31" fmla="*/ 267 h 463"/>
                <a:gd name="T32" fmla="*/ 339 w 466"/>
                <a:gd name="T33" fmla="*/ 198 h 463"/>
                <a:gd name="T34" fmla="*/ 454 w 466"/>
                <a:gd name="T35" fmla="*/ 134 h 463"/>
                <a:gd name="T36" fmla="*/ 466 w 466"/>
                <a:gd name="T37" fmla="*/ 105 h 463"/>
                <a:gd name="T38" fmla="*/ 454 w 466"/>
                <a:gd name="T39" fmla="*/ 93 h 463"/>
                <a:gd name="T40" fmla="*/ 327 w 466"/>
                <a:gd name="T41" fmla="*/ 168 h 463"/>
                <a:gd name="T42" fmla="*/ 304 w 466"/>
                <a:gd name="T43" fmla="*/ 134 h 4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463"/>
                <a:gd name="T68" fmla="*/ 466 w 466"/>
                <a:gd name="T69" fmla="*/ 463 h 4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463">
                  <a:moveTo>
                    <a:pt x="304" y="134"/>
                  </a:moveTo>
                  <a:lnTo>
                    <a:pt x="247" y="47"/>
                  </a:lnTo>
                  <a:lnTo>
                    <a:pt x="189" y="0"/>
                  </a:lnTo>
                  <a:lnTo>
                    <a:pt x="121" y="0"/>
                  </a:lnTo>
                  <a:lnTo>
                    <a:pt x="45" y="30"/>
                  </a:lnTo>
                  <a:lnTo>
                    <a:pt x="11" y="82"/>
                  </a:lnTo>
                  <a:lnTo>
                    <a:pt x="0" y="151"/>
                  </a:lnTo>
                  <a:lnTo>
                    <a:pt x="11" y="244"/>
                  </a:lnTo>
                  <a:lnTo>
                    <a:pt x="57" y="348"/>
                  </a:lnTo>
                  <a:lnTo>
                    <a:pt x="138" y="417"/>
                  </a:lnTo>
                  <a:lnTo>
                    <a:pt x="201" y="452"/>
                  </a:lnTo>
                  <a:lnTo>
                    <a:pt x="264" y="463"/>
                  </a:lnTo>
                  <a:lnTo>
                    <a:pt x="316" y="446"/>
                  </a:lnTo>
                  <a:lnTo>
                    <a:pt x="344" y="417"/>
                  </a:lnTo>
                  <a:lnTo>
                    <a:pt x="363" y="348"/>
                  </a:lnTo>
                  <a:lnTo>
                    <a:pt x="357" y="267"/>
                  </a:lnTo>
                  <a:lnTo>
                    <a:pt x="339" y="198"/>
                  </a:lnTo>
                  <a:lnTo>
                    <a:pt x="454" y="134"/>
                  </a:lnTo>
                  <a:lnTo>
                    <a:pt x="466" y="105"/>
                  </a:lnTo>
                  <a:lnTo>
                    <a:pt x="454" y="93"/>
                  </a:lnTo>
                  <a:lnTo>
                    <a:pt x="327" y="168"/>
                  </a:lnTo>
                  <a:lnTo>
                    <a:pt x="304"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3" name="Freeform 39">
              <a:extLst>
                <a:ext uri="{FF2B5EF4-FFF2-40B4-BE49-F238E27FC236}">
                  <a16:creationId xmlns:a16="http://schemas.microsoft.com/office/drawing/2014/main" id="{AC8CEF9F-F009-694C-80FF-18344BD40B5F}"/>
                </a:ext>
              </a:extLst>
            </p:cNvPr>
            <p:cNvSpPr>
              <a:spLocks/>
            </p:cNvSpPr>
            <p:nvPr/>
          </p:nvSpPr>
          <p:spPr bwMode="auto">
            <a:xfrm>
              <a:off x="5447" y="3434"/>
              <a:ext cx="139" cy="344"/>
            </a:xfrm>
            <a:custGeom>
              <a:avLst/>
              <a:gdLst>
                <a:gd name="T0" fmla="*/ 115 w 415"/>
                <a:gd name="T1" fmla="*/ 872 h 1034"/>
                <a:gd name="T2" fmla="*/ 40 w 415"/>
                <a:gd name="T3" fmla="*/ 930 h 1034"/>
                <a:gd name="T4" fmla="*/ 17 w 415"/>
                <a:gd name="T5" fmla="*/ 948 h 1034"/>
                <a:gd name="T6" fmla="*/ 0 w 415"/>
                <a:gd name="T7" fmla="*/ 988 h 1034"/>
                <a:gd name="T8" fmla="*/ 23 w 415"/>
                <a:gd name="T9" fmla="*/ 1028 h 1034"/>
                <a:gd name="T10" fmla="*/ 46 w 415"/>
                <a:gd name="T11" fmla="*/ 1034 h 1034"/>
                <a:gd name="T12" fmla="*/ 115 w 415"/>
                <a:gd name="T13" fmla="*/ 1011 h 1034"/>
                <a:gd name="T14" fmla="*/ 219 w 415"/>
                <a:gd name="T15" fmla="*/ 930 h 1034"/>
                <a:gd name="T16" fmla="*/ 312 w 415"/>
                <a:gd name="T17" fmla="*/ 832 h 1034"/>
                <a:gd name="T18" fmla="*/ 410 w 415"/>
                <a:gd name="T19" fmla="*/ 722 h 1034"/>
                <a:gd name="T20" fmla="*/ 415 w 415"/>
                <a:gd name="T21" fmla="*/ 676 h 1034"/>
                <a:gd name="T22" fmla="*/ 415 w 415"/>
                <a:gd name="T23" fmla="*/ 549 h 1034"/>
                <a:gd name="T24" fmla="*/ 387 w 415"/>
                <a:gd name="T25" fmla="*/ 353 h 1034"/>
                <a:gd name="T26" fmla="*/ 404 w 415"/>
                <a:gd name="T27" fmla="*/ 237 h 1034"/>
                <a:gd name="T28" fmla="*/ 415 w 415"/>
                <a:gd name="T29" fmla="*/ 191 h 1034"/>
                <a:gd name="T30" fmla="*/ 398 w 415"/>
                <a:gd name="T31" fmla="*/ 168 h 1034"/>
                <a:gd name="T32" fmla="*/ 357 w 415"/>
                <a:gd name="T33" fmla="*/ 145 h 1034"/>
                <a:gd name="T34" fmla="*/ 329 w 415"/>
                <a:gd name="T35" fmla="*/ 128 h 1034"/>
                <a:gd name="T36" fmla="*/ 346 w 415"/>
                <a:gd name="T37" fmla="*/ 24 h 1034"/>
                <a:gd name="T38" fmla="*/ 334 w 415"/>
                <a:gd name="T39" fmla="*/ 0 h 1034"/>
                <a:gd name="T40" fmla="*/ 312 w 415"/>
                <a:gd name="T41" fmla="*/ 7 h 1034"/>
                <a:gd name="T42" fmla="*/ 300 w 415"/>
                <a:gd name="T43" fmla="*/ 139 h 1034"/>
                <a:gd name="T44" fmla="*/ 289 w 415"/>
                <a:gd name="T45" fmla="*/ 173 h 1034"/>
                <a:gd name="T46" fmla="*/ 283 w 415"/>
                <a:gd name="T47" fmla="*/ 196 h 1034"/>
                <a:gd name="T48" fmla="*/ 236 w 415"/>
                <a:gd name="T49" fmla="*/ 179 h 1034"/>
                <a:gd name="T50" fmla="*/ 202 w 415"/>
                <a:gd name="T51" fmla="*/ 179 h 1034"/>
                <a:gd name="T52" fmla="*/ 202 w 415"/>
                <a:gd name="T53" fmla="*/ 202 h 1034"/>
                <a:gd name="T54" fmla="*/ 225 w 415"/>
                <a:gd name="T55" fmla="*/ 220 h 1034"/>
                <a:gd name="T56" fmla="*/ 266 w 415"/>
                <a:gd name="T57" fmla="*/ 220 h 1034"/>
                <a:gd name="T58" fmla="*/ 294 w 415"/>
                <a:gd name="T59" fmla="*/ 243 h 1034"/>
                <a:gd name="T60" fmla="*/ 317 w 415"/>
                <a:gd name="T61" fmla="*/ 283 h 1034"/>
                <a:gd name="T62" fmla="*/ 340 w 415"/>
                <a:gd name="T63" fmla="*/ 347 h 1034"/>
                <a:gd name="T64" fmla="*/ 357 w 415"/>
                <a:gd name="T65" fmla="*/ 474 h 1034"/>
                <a:gd name="T66" fmla="*/ 357 w 415"/>
                <a:gd name="T67" fmla="*/ 589 h 1034"/>
                <a:gd name="T68" fmla="*/ 346 w 415"/>
                <a:gd name="T69" fmla="*/ 682 h 1034"/>
                <a:gd name="T70" fmla="*/ 323 w 415"/>
                <a:gd name="T71" fmla="*/ 722 h 1034"/>
                <a:gd name="T72" fmla="*/ 242 w 415"/>
                <a:gd name="T73" fmla="*/ 780 h 1034"/>
                <a:gd name="T74" fmla="*/ 155 w 415"/>
                <a:gd name="T75" fmla="*/ 832 h 1034"/>
                <a:gd name="T76" fmla="*/ 115 w 415"/>
                <a:gd name="T77" fmla="*/ 872 h 10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1034"/>
                <a:gd name="T119" fmla="*/ 415 w 415"/>
                <a:gd name="T120" fmla="*/ 1034 h 10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1034">
                  <a:moveTo>
                    <a:pt x="115" y="872"/>
                  </a:moveTo>
                  <a:lnTo>
                    <a:pt x="40" y="930"/>
                  </a:lnTo>
                  <a:lnTo>
                    <a:pt x="17" y="948"/>
                  </a:lnTo>
                  <a:lnTo>
                    <a:pt x="0" y="988"/>
                  </a:lnTo>
                  <a:lnTo>
                    <a:pt x="23" y="1028"/>
                  </a:lnTo>
                  <a:lnTo>
                    <a:pt x="46" y="1034"/>
                  </a:lnTo>
                  <a:lnTo>
                    <a:pt x="115" y="1011"/>
                  </a:lnTo>
                  <a:lnTo>
                    <a:pt x="219" y="930"/>
                  </a:lnTo>
                  <a:lnTo>
                    <a:pt x="312" y="832"/>
                  </a:lnTo>
                  <a:lnTo>
                    <a:pt x="410" y="722"/>
                  </a:lnTo>
                  <a:lnTo>
                    <a:pt x="415" y="676"/>
                  </a:lnTo>
                  <a:lnTo>
                    <a:pt x="415" y="549"/>
                  </a:lnTo>
                  <a:lnTo>
                    <a:pt x="387" y="353"/>
                  </a:lnTo>
                  <a:lnTo>
                    <a:pt x="404" y="237"/>
                  </a:lnTo>
                  <a:lnTo>
                    <a:pt x="415" y="191"/>
                  </a:lnTo>
                  <a:lnTo>
                    <a:pt x="398" y="168"/>
                  </a:lnTo>
                  <a:lnTo>
                    <a:pt x="357" y="145"/>
                  </a:lnTo>
                  <a:lnTo>
                    <a:pt x="329" y="128"/>
                  </a:lnTo>
                  <a:lnTo>
                    <a:pt x="346" y="24"/>
                  </a:lnTo>
                  <a:lnTo>
                    <a:pt x="334" y="0"/>
                  </a:lnTo>
                  <a:lnTo>
                    <a:pt x="312" y="7"/>
                  </a:lnTo>
                  <a:lnTo>
                    <a:pt x="300" y="139"/>
                  </a:lnTo>
                  <a:lnTo>
                    <a:pt x="289" y="173"/>
                  </a:lnTo>
                  <a:lnTo>
                    <a:pt x="283" y="196"/>
                  </a:lnTo>
                  <a:lnTo>
                    <a:pt x="236" y="179"/>
                  </a:lnTo>
                  <a:lnTo>
                    <a:pt x="202" y="179"/>
                  </a:lnTo>
                  <a:lnTo>
                    <a:pt x="202" y="202"/>
                  </a:lnTo>
                  <a:lnTo>
                    <a:pt x="225" y="220"/>
                  </a:lnTo>
                  <a:lnTo>
                    <a:pt x="266" y="220"/>
                  </a:lnTo>
                  <a:lnTo>
                    <a:pt x="294" y="243"/>
                  </a:lnTo>
                  <a:lnTo>
                    <a:pt x="317" y="283"/>
                  </a:lnTo>
                  <a:lnTo>
                    <a:pt x="340" y="347"/>
                  </a:lnTo>
                  <a:lnTo>
                    <a:pt x="357" y="474"/>
                  </a:lnTo>
                  <a:lnTo>
                    <a:pt x="357" y="589"/>
                  </a:lnTo>
                  <a:lnTo>
                    <a:pt x="346" y="682"/>
                  </a:lnTo>
                  <a:lnTo>
                    <a:pt x="323" y="722"/>
                  </a:lnTo>
                  <a:lnTo>
                    <a:pt x="242" y="780"/>
                  </a:lnTo>
                  <a:lnTo>
                    <a:pt x="155" y="832"/>
                  </a:lnTo>
                  <a:lnTo>
                    <a:pt x="115" y="8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4" name="Freeform 40">
              <a:extLst>
                <a:ext uri="{FF2B5EF4-FFF2-40B4-BE49-F238E27FC236}">
                  <a16:creationId xmlns:a16="http://schemas.microsoft.com/office/drawing/2014/main" id="{0F7CD29C-BD77-FC45-9582-6DA471B00779}"/>
                </a:ext>
              </a:extLst>
            </p:cNvPr>
            <p:cNvSpPr>
              <a:spLocks/>
            </p:cNvSpPr>
            <p:nvPr/>
          </p:nvSpPr>
          <p:spPr bwMode="auto">
            <a:xfrm>
              <a:off x="5280" y="3752"/>
              <a:ext cx="125" cy="207"/>
            </a:xfrm>
            <a:custGeom>
              <a:avLst/>
              <a:gdLst>
                <a:gd name="T0" fmla="*/ 375 w 375"/>
                <a:gd name="T1" fmla="*/ 17 h 623"/>
                <a:gd name="T2" fmla="*/ 334 w 375"/>
                <a:gd name="T3" fmla="*/ 0 h 623"/>
                <a:gd name="T4" fmla="*/ 248 w 375"/>
                <a:gd name="T5" fmla="*/ 5 h 623"/>
                <a:gd name="T6" fmla="*/ 172 w 375"/>
                <a:gd name="T7" fmla="*/ 64 h 623"/>
                <a:gd name="T8" fmla="*/ 63 w 375"/>
                <a:gd name="T9" fmla="*/ 185 h 623"/>
                <a:gd name="T10" fmla="*/ 6 w 375"/>
                <a:gd name="T11" fmla="*/ 283 h 623"/>
                <a:gd name="T12" fmla="*/ 0 w 375"/>
                <a:gd name="T13" fmla="*/ 317 h 623"/>
                <a:gd name="T14" fmla="*/ 29 w 375"/>
                <a:gd name="T15" fmla="*/ 381 h 623"/>
                <a:gd name="T16" fmla="*/ 91 w 375"/>
                <a:gd name="T17" fmla="*/ 410 h 623"/>
                <a:gd name="T18" fmla="*/ 172 w 375"/>
                <a:gd name="T19" fmla="*/ 444 h 623"/>
                <a:gd name="T20" fmla="*/ 236 w 375"/>
                <a:gd name="T21" fmla="*/ 461 h 623"/>
                <a:gd name="T22" fmla="*/ 265 w 375"/>
                <a:gd name="T23" fmla="*/ 491 h 623"/>
                <a:gd name="T24" fmla="*/ 248 w 375"/>
                <a:gd name="T25" fmla="*/ 531 h 623"/>
                <a:gd name="T26" fmla="*/ 202 w 375"/>
                <a:gd name="T27" fmla="*/ 578 h 623"/>
                <a:gd name="T28" fmla="*/ 144 w 375"/>
                <a:gd name="T29" fmla="*/ 583 h 623"/>
                <a:gd name="T30" fmla="*/ 104 w 375"/>
                <a:gd name="T31" fmla="*/ 565 h 623"/>
                <a:gd name="T32" fmla="*/ 80 w 375"/>
                <a:gd name="T33" fmla="*/ 583 h 623"/>
                <a:gd name="T34" fmla="*/ 86 w 375"/>
                <a:gd name="T35" fmla="*/ 606 h 623"/>
                <a:gd name="T36" fmla="*/ 132 w 375"/>
                <a:gd name="T37" fmla="*/ 623 h 623"/>
                <a:gd name="T38" fmla="*/ 202 w 375"/>
                <a:gd name="T39" fmla="*/ 623 h 623"/>
                <a:gd name="T40" fmla="*/ 265 w 375"/>
                <a:gd name="T41" fmla="*/ 606 h 623"/>
                <a:gd name="T42" fmla="*/ 300 w 375"/>
                <a:gd name="T43" fmla="*/ 583 h 623"/>
                <a:gd name="T44" fmla="*/ 323 w 375"/>
                <a:gd name="T45" fmla="*/ 542 h 623"/>
                <a:gd name="T46" fmla="*/ 334 w 375"/>
                <a:gd name="T47" fmla="*/ 496 h 623"/>
                <a:gd name="T48" fmla="*/ 306 w 375"/>
                <a:gd name="T49" fmla="*/ 455 h 623"/>
                <a:gd name="T50" fmla="*/ 236 w 375"/>
                <a:gd name="T51" fmla="*/ 427 h 623"/>
                <a:gd name="T52" fmla="*/ 155 w 375"/>
                <a:gd name="T53" fmla="*/ 404 h 623"/>
                <a:gd name="T54" fmla="*/ 86 w 375"/>
                <a:gd name="T55" fmla="*/ 364 h 623"/>
                <a:gd name="T56" fmla="*/ 68 w 375"/>
                <a:gd name="T57" fmla="*/ 329 h 623"/>
                <a:gd name="T58" fmla="*/ 80 w 375"/>
                <a:gd name="T59" fmla="*/ 266 h 623"/>
                <a:gd name="T60" fmla="*/ 132 w 375"/>
                <a:gd name="T61" fmla="*/ 185 h 623"/>
                <a:gd name="T62" fmla="*/ 196 w 375"/>
                <a:gd name="T63" fmla="*/ 138 h 623"/>
                <a:gd name="T64" fmla="*/ 294 w 375"/>
                <a:gd name="T65" fmla="*/ 104 h 623"/>
                <a:gd name="T66" fmla="*/ 375 w 375"/>
                <a:gd name="T67" fmla="*/ 86 h 623"/>
                <a:gd name="T68" fmla="*/ 375 w 375"/>
                <a:gd name="T69" fmla="*/ 40 h 623"/>
                <a:gd name="T70" fmla="*/ 375 w 375"/>
                <a:gd name="T71" fmla="*/ 17 h 6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5"/>
                <a:gd name="T109" fmla="*/ 0 h 623"/>
                <a:gd name="T110" fmla="*/ 375 w 375"/>
                <a:gd name="T111" fmla="*/ 623 h 6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5" h="623">
                  <a:moveTo>
                    <a:pt x="375" y="17"/>
                  </a:moveTo>
                  <a:lnTo>
                    <a:pt x="334" y="0"/>
                  </a:lnTo>
                  <a:lnTo>
                    <a:pt x="248" y="5"/>
                  </a:lnTo>
                  <a:lnTo>
                    <a:pt x="172" y="64"/>
                  </a:lnTo>
                  <a:lnTo>
                    <a:pt x="63" y="185"/>
                  </a:lnTo>
                  <a:lnTo>
                    <a:pt x="6" y="283"/>
                  </a:lnTo>
                  <a:lnTo>
                    <a:pt x="0" y="317"/>
                  </a:lnTo>
                  <a:lnTo>
                    <a:pt x="29" y="381"/>
                  </a:lnTo>
                  <a:lnTo>
                    <a:pt x="91" y="410"/>
                  </a:lnTo>
                  <a:lnTo>
                    <a:pt x="172" y="444"/>
                  </a:lnTo>
                  <a:lnTo>
                    <a:pt x="236" y="461"/>
                  </a:lnTo>
                  <a:lnTo>
                    <a:pt x="265" y="491"/>
                  </a:lnTo>
                  <a:lnTo>
                    <a:pt x="248" y="531"/>
                  </a:lnTo>
                  <a:lnTo>
                    <a:pt x="202" y="578"/>
                  </a:lnTo>
                  <a:lnTo>
                    <a:pt x="144" y="583"/>
                  </a:lnTo>
                  <a:lnTo>
                    <a:pt x="104" y="565"/>
                  </a:lnTo>
                  <a:lnTo>
                    <a:pt x="80" y="583"/>
                  </a:lnTo>
                  <a:lnTo>
                    <a:pt x="86" y="606"/>
                  </a:lnTo>
                  <a:lnTo>
                    <a:pt x="132" y="623"/>
                  </a:lnTo>
                  <a:lnTo>
                    <a:pt x="202" y="623"/>
                  </a:lnTo>
                  <a:lnTo>
                    <a:pt x="265" y="606"/>
                  </a:lnTo>
                  <a:lnTo>
                    <a:pt x="300" y="583"/>
                  </a:lnTo>
                  <a:lnTo>
                    <a:pt x="323" y="542"/>
                  </a:lnTo>
                  <a:lnTo>
                    <a:pt x="334" y="496"/>
                  </a:lnTo>
                  <a:lnTo>
                    <a:pt x="306" y="455"/>
                  </a:lnTo>
                  <a:lnTo>
                    <a:pt x="236" y="427"/>
                  </a:lnTo>
                  <a:lnTo>
                    <a:pt x="155" y="404"/>
                  </a:lnTo>
                  <a:lnTo>
                    <a:pt x="86" y="364"/>
                  </a:lnTo>
                  <a:lnTo>
                    <a:pt x="68" y="329"/>
                  </a:lnTo>
                  <a:lnTo>
                    <a:pt x="80" y="266"/>
                  </a:lnTo>
                  <a:lnTo>
                    <a:pt x="132" y="185"/>
                  </a:lnTo>
                  <a:lnTo>
                    <a:pt x="196" y="138"/>
                  </a:lnTo>
                  <a:lnTo>
                    <a:pt x="294" y="104"/>
                  </a:lnTo>
                  <a:lnTo>
                    <a:pt x="375" y="86"/>
                  </a:lnTo>
                  <a:lnTo>
                    <a:pt x="375" y="40"/>
                  </a:lnTo>
                  <a:lnTo>
                    <a:pt x="375"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5" name="Freeform 41">
              <a:extLst>
                <a:ext uri="{FF2B5EF4-FFF2-40B4-BE49-F238E27FC236}">
                  <a16:creationId xmlns:a16="http://schemas.microsoft.com/office/drawing/2014/main" id="{D2E17C0D-8162-7447-8DEA-1D66C84B69F3}"/>
                </a:ext>
              </a:extLst>
            </p:cNvPr>
            <p:cNvSpPr>
              <a:spLocks/>
            </p:cNvSpPr>
            <p:nvPr/>
          </p:nvSpPr>
          <p:spPr bwMode="auto">
            <a:xfrm>
              <a:off x="5382" y="3742"/>
              <a:ext cx="117" cy="256"/>
            </a:xfrm>
            <a:custGeom>
              <a:avLst/>
              <a:gdLst>
                <a:gd name="T0" fmla="*/ 306 w 351"/>
                <a:gd name="T1" fmla="*/ 242 h 768"/>
                <a:gd name="T2" fmla="*/ 270 w 351"/>
                <a:gd name="T3" fmla="*/ 98 h 768"/>
                <a:gd name="T4" fmla="*/ 230 w 351"/>
                <a:gd name="T5" fmla="*/ 29 h 768"/>
                <a:gd name="T6" fmla="*/ 144 w 351"/>
                <a:gd name="T7" fmla="*/ 0 h 768"/>
                <a:gd name="T8" fmla="*/ 57 w 351"/>
                <a:gd name="T9" fmla="*/ 11 h 768"/>
                <a:gd name="T10" fmla="*/ 17 w 351"/>
                <a:gd name="T11" fmla="*/ 87 h 768"/>
                <a:gd name="T12" fmla="*/ 23 w 351"/>
                <a:gd name="T13" fmla="*/ 179 h 768"/>
                <a:gd name="T14" fmla="*/ 45 w 351"/>
                <a:gd name="T15" fmla="*/ 329 h 768"/>
                <a:gd name="T16" fmla="*/ 45 w 351"/>
                <a:gd name="T17" fmla="*/ 462 h 768"/>
                <a:gd name="T18" fmla="*/ 17 w 351"/>
                <a:gd name="T19" fmla="*/ 577 h 768"/>
                <a:gd name="T20" fmla="*/ 0 w 351"/>
                <a:gd name="T21" fmla="*/ 641 h 768"/>
                <a:gd name="T22" fmla="*/ 11 w 351"/>
                <a:gd name="T23" fmla="*/ 698 h 768"/>
                <a:gd name="T24" fmla="*/ 51 w 351"/>
                <a:gd name="T25" fmla="*/ 728 h 768"/>
                <a:gd name="T26" fmla="*/ 104 w 351"/>
                <a:gd name="T27" fmla="*/ 756 h 768"/>
                <a:gd name="T28" fmla="*/ 155 w 351"/>
                <a:gd name="T29" fmla="*/ 768 h 768"/>
                <a:gd name="T30" fmla="*/ 219 w 351"/>
                <a:gd name="T31" fmla="*/ 768 h 768"/>
                <a:gd name="T32" fmla="*/ 294 w 351"/>
                <a:gd name="T33" fmla="*/ 709 h 768"/>
                <a:gd name="T34" fmla="*/ 351 w 351"/>
                <a:gd name="T35" fmla="*/ 588 h 768"/>
                <a:gd name="T36" fmla="*/ 346 w 351"/>
                <a:gd name="T37" fmla="*/ 479 h 768"/>
                <a:gd name="T38" fmla="*/ 311 w 351"/>
                <a:gd name="T39" fmla="*/ 352 h 768"/>
                <a:gd name="T40" fmla="*/ 306 w 351"/>
                <a:gd name="T41" fmla="*/ 242 h 7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1"/>
                <a:gd name="T64" fmla="*/ 0 h 768"/>
                <a:gd name="T65" fmla="*/ 351 w 351"/>
                <a:gd name="T66" fmla="*/ 768 h 7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1" h="768">
                  <a:moveTo>
                    <a:pt x="306" y="242"/>
                  </a:moveTo>
                  <a:lnTo>
                    <a:pt x="270" y="98"/>
                  </a:lnTo>
                  <a:lnTo>
                    <a:pt x="230" y="29"/>
                  </a:lnTo>
                  <a:lnTo>
                    <a:pt x="144" y="0"/>
                  </a:lnTo>
                  <a:lnTo>
                    <a:pt x="57" y="11"/>
                  </a:lnTo>
                  <a:lnTo>
                    <a:pt x="17" y="87"/>
                  </a:lnTo>
                  <a:lnTo>
                    <a:pt x="23" y="179"/>
                  </a:lnTo>
                  <a:lnTo>
                    <a:pt x="45" y="329"/>
                  </a:lnTo>
                  <a:lnTo>
                    <a:pt x="45" y="462"/>
                  </a:lnTo>
                  <a:lnTo>
                    <a:pt x="17" y="577"/>
                  </a:lnTo>
                  <a:lnTo>
                    <a:pt x="0" y="641"/>
                  </a:lnTo>
                  <a:lnTo>
                    <a:pt x="11" y="698"/>
                  </a:lnTo>
                  <a:lnTo>
                    <a:pt x="51" y="728"/>
                  </a:lnTo>
                  <a:lnTo>
                    <a:pt x="104" y="756"/>
                  </a:lnTo>
                  <a:lnTo>
                    <a:pt x="155" y="768"/>
                  </a:lnTo>
                  <a:lnTo>
                    <a:pt x="219" y="768"/>
                  </a:lnTo>
                  <a:lnTo>
                    <a:pt x="294" y="709"/>
                  </a:lnTo>
                  <a:lnTo>
                    <a:pt x="351" y="588"/>
                  </a:lnTo>
                  <a:lnTo>
                    <a:pt x="346" y="479"/>
                  </a:lnTo>
                  <a:lnTo>
                    <a:pt x="311" y="352"/>
                  </a:lnTo>
                  <a:lnTo>
                    <a:pt x="306"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6" name="Freeform 42">
              <a:extLst>
                <a:ext uri="{FF2B5EF4-FFF2-40B4-BE49-F238E27FC236}">
                  <a16:creationId xmlns:a16="http://schemas.microsoft.com/office/drawing/2014/main" id="{6294F9A0-A438-394B-8485-82BB3E0FA430}"/>
                </a:ext>
              </a:extLst>
            </p:cNvPr>
            <p:cNvSpPr>
              <a:spLocks/>
            </p:cNvSpPr>
            <p:nvPr/>
          </p:nvSpPr>
          <p:spPr bwMode="auto">
            <a:xfrm>
              <a:off x="5347" y="3950"/>
              <a:ext cx="89" cy="370"/>
            </a:xfrm>
            <a:custGeom>
              <a:avLst/>
              <a:gdLst>
                <a:gd name="T0" fmla="*/ 254 w 267"/>
                <a:gd name="T1" fmla="*/ 17 h 1109"/>
                <a:gd name="T2" fmla="*/ 186 w 267"/>
                <a:gd name="T3" fmla="*/ 0 h 1109"/>
                <a:gd name="T4" fmla="*/ 145 w 267"/>
                <a:gd name="T5" fmla="*/ 17 h 1109"/>
                <a:gd name="T6" fmla="*/ 128 w 267"/>
                <a:gd name="T7" fmla="*/ 74 h 1109"/>
                <a:gd name="T8" fmla="*/ 145 w 267"/>
                <a:gd name="T9" fmla="*/ 392 h 1109"/>
                <a:gd name="T10" fmla="*/ 145 w 267"/>
                <a:gd name="T11" fmla="*/ 467 h 1109"/>
                <a:gd name="T12" fmla="*/ 122 w 267"/>
                <a:gd name="T13" fmla="*/ 606 h 1109"/>
                <a:gd name="T14" fmla="*/ 116 w 267"/>
                <a:gd name="T15" fmla="*/ 767 h 1109"/>
                <a:gd name="T16" fmla="*/ 128 w 267"/>
                <a:gd name="T17" fmla="*/ 848 h 1109"/>
                <a:gd name="T18" fmla="*/ 116 w 267"/>
                <a:gd name="T19" fmla="*/ 894 h 1109"/>
                <a:gd name="T20" fmla="*/ 35 w 267"/>
                <a:gd name="T21" fmla="*/ 964 h 1109"/>
                <a:gd name="T22" fmla="*/ 0 w 267"/>
                <a:gd name="T23" fmla="*/ 1051 h 1109"/>
                <a:gd name="T24" fmla="*/ 7 w 267"/>
                <a:gd name="T25" fmla="*/ 1079 h 1109"/>
                <a:gd name="T26" fmla="*/ 69 w 267"/>
                <a:gd name="T27" fmla="*/ 1109 h 1109"/>
                <a:gd name="T28" fmla="*/ 87 w 267"/>
                <a:gd name="T29" fmla="*/ 1096 h 1109"/>
                <a:gd name="T30" fmla="*/ 93 w 267"/>
                <a:gd name="T31" fmla="*/ 1045 h 1109"/>
                <a:gd name="T32" fmla="*/ 111 w 267"/>
                <a:gd name="T33" fmla="*/ 969 h 1109"/>
                <a:gd name="T34" fmla="*/ 139 w 267"/>
                <a:gd name="T35" fmla="*/ 935 h 1109"/>
                <a:gd name="T36" fmla="*/ 173 w 267"/>
                <a:gd name="T37" fmla="*/ 912 h 1109"/>
                <a:gd name="T38" fmla="*/ 203 w 267"/>
                <a:gd name="T39" fmla="*/ 883 h 1109"/>
                <a:gd name="T40" fmla="*/ 209 w 267"/>
                <a:gd name="T41" fmla="*/ 860 h 1109"/>
                <a:gd name="T42" fmla="*/ 192 w 267"/>
                <a:gd name="T43" fmla="*/ 831 h 1109"/>
                <a:gd name="T44" fmla="*/ 173 w 267"/>
                <a:gd name="T45" fmla="*/ 814 h 1109"/>
                <a:gd name="T46" fmla="*/ 162 w 267"/>
                <a:gd name="T47" fmla="*/ 744 h 1109"/>
                <a:gd name="T48" fmla="*/ 173 w 267"/>
                <a:gd name="T49" fmla="*/ 599 h 1109"/>
                <a:gd name="T50" fmla="*/ 214 w 267"/>
                <a:gd name="T51" fmla="*/ 433 h 1109"/>
                <a:gd name="T52" fmla="*/ 254 w 267"/>
                <a:gd name="T53" fmla="*/ 299 h 1109"/>
                <a:gd name="T54" fmla="*/ 267 w 267"/>
                <a:gd name="T55" fmla="*/ 138 h 1109"/>
                <a:gd name="T56" fmla="*/ 254 w 267"/>
                <a:gd name="T57" fmla="*/ 17 h 1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1109"/>
                <a:gd name="T89" fmla="*/ 267 w 267"/>
                <a:gd name="T90" fmla="*/ 1109 h 1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1109">
                  <a:moveTo>
                    <a:pt x="254" y="17"/>
                  </a:moveTo>
                  <a:lnTo>
                    <a:pt x="186" y="0"/>
                  </a:lnTo>
                  <a:lnTo>
                    <a:pt x="145" y="17"/>
                  </a:lnTo>
                  <a:lnTo>
                    <a:pt x="128" y="74"/>
                  </a:lnTo>
                  <a:lnTo>
                    <a:pt x="145" y="392"/>
                  </a:lnTo>
                  <a:lnTo>
                    <a:pt x="145" y="467"/>
                  </a:lnTo>
                  <a:lnTo>
                    <a:pt x="122" y="606"/>
                  </a:lnTo>
                  <a:lnTo>
                    <a:pt x="116" y="767"/>
                  </a:lnTo>
                  <a:lnTo>
                    <a:pt x="128" y="848"/>
                  </a:lnTo>
                  <a:lnTo>
                    <a:pt x="116" y="894"/>
                  </a:lnTo>
                  <a:lnTo>
                    <a:pt x="35" y="964"/>
                  </a:lnTo>
                  <a:lnTo>
                    <a:pt x="0" y="1051"/>
                  </a:lnTo>
                  <a:lnTo>
                    <a:pt x="7" y="1079"/>
                  </a:lnTo>
                  <a:lnTo>
                    <a:pt x="69" y="1109"/>
                  </a:lnTo>
                  <a:lnTo>
                    <a:pt x="87" y="1096"/>
                  </a:lnTo>
                  <a:lnTo>
                    <a:pt x="93" y="1045"/>
                  </a:lnTo>
                  <a:lnTo>
                    <a:pt x="111" y="969"/>
                  </a:lnTo>
                  <a:lnTo>
                    <a:pt x="139" y="935"/>
                  </a:lnTo>
                  <a:lnTo>
                    <a:pt x="173" y="912"/>
                  </a:lnTo>
                  <a:lnTo>
                    <a:pt x="203" y="883"/>
                  </a:lnTo>
                  <a:lnTo>
                    <a:pt x="209" y="860"/>
                  </a:lnTo>
                  <a:lnTo>
                    <a:pt x="192" y="831"/>
                  </a:lnTo>
                  <a:lnTo>
                    <a:pt x="173" y="814"/>
                  </a:lnTo>
                  <a:lnTo>
                    <a:pt x="162" y="744"/>
                  </a:lnTo>
                  <a:lnTo>
                    <a:pt x="173" y="599"/>
                  </a:lnTo>
                  <a:lnTo>
                    <a:pt x="214" y="433"/>
                  </a:lnTo>
                  <a:lnTo>
                    <a:pt x="254" y="299"/>
                  </a:lnTo>
                  <a:lnTo>
                    <a:pt x="267" y="138"/>
                  </a:lnTo>
                  <a:lnTo>
                    <a:pt x="254"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7" name="Freeform 43">
              <a:extLst>
                <a:ext uri="{FF2B5EF4-FFF2-40B4-BE49-F238E27FC236}">
                  <a16:creationId xmlns:a16="http://schemas.microsoft.com/office/drawing/2014/main" id="{88F55701-927C-5B4F-ABCD-C63E4CC6DD7A}"/>
                </a:ext>
              </a:extLst>
            </p:cNvPr>
            <p:cNvSpPr>
              <a:spLocks/>
            </p:cNvSpPr>
            <p:nvPr/>
          </p:nvSpPr>
          <p:spPr bwMode="auto">
            <a:xfrm>
              <a:off x="5444" y="3950"/>
              <a:ext cx="146" cy="312"/>
            </a:xfrm>
            <a:custGeom>
              <a:avLst/>
              <a:gdLst>
                <a:gd name="T0" fmla="*/ 143 w 438"/>
                <a:gd name="T1" fmla="*/ 138 h 935"/>
                <a:gd name="T2" fmla="*/ 132 w 438"/>
                <a:gd name="T3" fmla="*/ 45 h 935"/>
                <a:gd name="T4" fmla="*/ 81 w 438"/>
                <a:gd name="T5" fmla="*/ 0 h 935"/>
                <a:gd name="T6" fmla="*/ 5 w 438"/>
                <a:gd name="T7" fmla="*/ 5 h 935"/>
                <a:gd name="T8" fmla="*/ 0 w 438"/>
                <a:gd name="T9" fmla="*/ 45 h 935"/>
                <a:gd name="T10" fmla="*/ 5 w 438"/>
                <a:gd name="T11" fmla="*/ 132 h 935"/>
                <a:gd name="T12" fmla="*/ 45 w 438"/>
                <a:gd name="T13" fmla="*/ 265 h 935"/>
                <a:gd name="T14" fmla="*/ 75 w 438"/>
                <a:gd name="T15" fmla="*/ 363 h 935"/>
                <a:gd name="T16" fmla="*/ 109 w 438"/>
                <a:gd name="T17" fmla="*/ 495 h 935"/>
                <a:gd name="T18" fmla="*/ 121 w 438"/>
                <a:gd name="T19" fmla="*/ 611 h 935"/>
                <a:gd name="T20" fmla="*/ 121 w 438"/>
                <a:gd name="T21" fmla="*/ 703 h 935"/>
                <a:gd name="T22" fmla="*/ 104 w 438"/>
                <a:gd name="T23" fmla="*/ 773 h 935"/>
                <a:gd name="T24" fmla="*/ 86 w 438"/>
                <a:gd name="T25" fmla="*/ 796 h 935"/>
                <a:gd name="T26" fmla="*/ 86 w 438"/>
                <a:gd name="T27" fmla="*/ 819 h 935"/>
                <a:gd name="T28" fmla="*/ 109 w 438"/>
                <a:gd name="T29" fmla="*/ 854 h 935"/>
                <a:gd name="T30" fmla="*/ 149 w 438"/>
                <a:gd name="T31" fmla="*/ 866 h 935"/>
                <a:gd name="T32" fmla="*/ 213 w 438"/>
                <a:gd name="T33" fmla="*/ 866 h 935"/>
                <a:gd name="T34" fmla="*/ 328 w 438"/>
                <a:gd name="T35" fmla="*/ 894 h 935"/>
                <a:gd name="T36" fmla="*/ 363 w 438"/>
                <a:gd name="T37" fmla="*/ 935 h 935"/>
                <a:gd name="T38" fmla="*/ 415 w 438"/>
                <a:gd name="T39" fmla="*/ 911 h 935"/>
                <a:gd name="T40" fmla="*/ 438 w 438"/>
                <a:gd name="T41" fmla="*/ 854 h 935"/>
                <a:gd name="T42" fmla="*/ 415 w 438"/>
                <a:gd name="T43" fmla="*/ 831 h 935"/>
                <a:gd name="T44" fmla="*/ 317 w 438"/>
                <a:gd name="T45" fmla="*/ 819 h 935"/>
                <a:gd name="T46" fmla="*/ 207 w 438"/>
                <a:gd name="T47" fmla="*/ 819 h 935"/>
                <a:gd name="T48" fmla="*/ 161 w 438"/>
                <a:gd name="T49" fmla="*/ 813 h 935"/>
                <a:gd name="T50" fmla="*/ 149 w 438"/>
                <a:gd name="T51" fmla="*/ 779 h 935"/>
                <a:gd name="T52" fmla="*/ 161 w 438"/>
                <a:gd name="T53" fmla="*/ 715 h 935"/>
                <a:gd name="T54" fmla="*/ 167 w 438"/>
                <a:gd name="T55" fmla="*/ 605 h 935"/>
                <a:gd name="T56" fmla="*/ 155 w 438"/>
                <a:gd name="T57" fmla="*/ 484 h 935"/>
                <a:gd name="T58" fmla="*/ 138 w 438"/>
                <a:gd name="T59" fmla="*/ 323 h 935"/>
                <a:gd name="T60" fmla="*/ 143 w 438"/>
                <a:gd name="T61" fmla="*/ 184 h 935"/>
                <a:gd name="T62" fmla="*/ 143 w 438"/>
                <a:gd name="T63" fmla="*/ 138 h 9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8"/>
                <a:gd name="T97" fmla="*/ 0 h 935"/>
                <a:gd name="T98" fmla="*/ 438 w 438"/>
                <a:gd name="T99" fmla="*/ 935 h 9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8" h="935">
                  <a:moveTo>
                    <a:pt x="143" y="138"/>
                  </a:moveTo>
                  <a:lnTo>
                    <a:pt x="132" y="45"/>
                  </a:lnTo>
                  <a:lnTo>
                    <a:pt x="81" y="0"/>
                  </a:lnTo>
                  <a:lnTo>
                    <a:pt x="5" y="5"/>
                  </a:lnTo>
                  <a:lnTo>
                    <a:pt x="0" y="45"/>
                  </a:lnTo>
                  <a:lnTo>
                    <a:pt x="5" y="132"/>
                  </a:lnTo>
                  <a:lnTo>
                    <a:pt x="45" y="265"/>
                  </a:lnTo>
                  <a:lnTo>
                    <a:pt x="75" y="363"/>
                  </a:lnTo>
                  <a:lnTo>
                    <a:pt x="109" y="495"/>
                  </a:lnTo>
                  <a:lnTo>
                    <a:pt x="121" y="611"/>
                  </a:lnTo>
                  <a:lnTo>
                    <a:pt x="121" y="703"/>
                  </a:lnTo>
                  <a:lnTo>
                    <a:pt x="104" y="773"/>
                  </a:lnTo>
                  <a:lnTo>
                    <a:pt x="86" y="796"/>
                  </a:lnTo>
                  <a:lnTo>
                    <a:pt x="86" y="819"/>
                  </a:lnTo>
                  <a:lnTo>
                    <a:pt x="109" y="854"/>
                  </a:lnTo>
                  <a:lnTo>
                    <a:pt x="149" y="866"/>
                  </a:lnTo>
                  <a:lnTo>
                    <a:pt x="213" y="866"/>
                  </a:lnTo>
                  <a:lnTo>
                    <a:pt x="328" y="894"/>
                  </a:lnTo>
                  <a:lnTo>
                    <a:pt x="363" y="935"/>
                  </a:lnTo>
                  <a:lnTo>
                    <a:pt x="415" y="911"/>
                  </a:lnTo>
                  <a:lnTo>
                    <a:pt x="438" y="854"/>
                  </a:lnTo>
                  <a:lnTo>
                    <a:pt x="415" y="831"/>
                  </a:lnTo>
                  <a:lnTo>
                    <a:pt x="317" y="819"/>
                  </a:lnTo>
                  <a:lnTo>
                    <a:pt x="207" y="819"/>
                  </a:lnTo>
                  <a:lnTo>
                    <a:pt x="161" y="813"/>
                  </a:lnTo>
                  <a:lnTo>
                    <a:pt x="149" y="779"/>
                  </a:lnTo>
                  <a:lnTo>
                    <a:pt x="161" y="715"/>
                  </a:lnTo>
                  <a:lnTo>
                    <a:pt x="167" y="605"/>
                  </a:lnTo>
                  <a:lnTo>
                    <a:pt x="155" y="484"/>
                  </a:lnTo>
                  <a:lnTo>
                    <a:pt x="138" y="323"/>
                  </a:lnTo>
                  <a:lnTo>
                    <a:pt x="143" y="184"/>
                  </a:lnTo>
                  <a:lnTo>
                    <a:pt x="143"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00" name="AutoShape 44">
            <a:extLst>
              <a:ext uri="{FF2B5EF4-FFF2-40B4-BE49-F238E27FC236}">
                <a16:creationId xmlns:a16="http://schemas.microsoft.com/office/drawing/2014/main" id="{789DD179-E860-5D4C-8397-F82188FB1503}"/>
              </a:ext>
            </a:extLst>
          </p:cNvPr>
          <p:cNvSpPr>
            <a:spLocks noChangeArrowheads="1"/>
          </p:cNvSpPr>
          <p:nvPr/>
        </p:nvSpPr>
        <p:spPr bwMode="auto">
          <a:xfrm>
            <a:off x="3810000" y="4419600"/>
            <a:ext cx="914400" cy="533400"/>
          </a:xfrm>
          <a:prstGeom prst="irregularSeal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Kaizen</a:t>
            </a:r>
          </a:p>
        </p:txBody>
      </p:sp>
      <p:sp>
        <p:nvSpPr>
          <p:cNvPr id="20501" name="Line 45">
            <a:extLst>
              <a:ext uri="{FF2B5EF4-FFF2-40B4-BE49-F238E27FC236}">
                <a16:creationId xmlns:a16="http://schemas.microsoft.com/office/drawing/2014/main" id="{6538E061-439C-244E-BDA5-87F4D9F823FB}"/>
              </a:ext>
            </a:extLst>
          </p:cNvPr>
          <p:cNvSpPr>
            <a:spLocks noChangeShapeType="1"/>
          </p:cNvSpPr>
          <p:nvPr/>
        </p:nvSpPr>
        <p:spPr bwMode="auto">
          <a:xfrm flipV="1">
            <a:off x="3886200" y="3886200"/>
            <a:ext cx="441960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3FBA264B-86E0-DD40-B23B-F228ED5D7883}"/>
              </a:ext>
            </a:extLst>
          </p:cNvPr>
          <p:cNvSpPr txBox="1">
            <a:spLocks noChangeArrowheads="1"/>
          </p:cNvSpPr>
          <p:nvPr/>
        </p:nvSpPr>
        <p:spPr bwMode="auto">
          <a:xfrm>
            <a:off x="1752600" y="1066800"/>
            <a:ext cx="64008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a:latin typeface="Times New Roman" panose="02020603050405020304" pitchFamily="18" charset="0"/>
              </a:rPr>
              <a:t>“If some problem occurs in one-piece-flow manufacturing then the whole production line stops. In this sense it is a very bad system of manufacturing. But when production stops everyone is forced to solve the problem immediately. So team members have to think, and through thinking team members grow and become better team members and people.”</a:t>
            </a:r>
          </a:p>
          <a:p>
            <a:pPr>
              <a:spcBef>
                <a:spcPct val="50000"/>
              </a:spcBef>
            </a:pPr>
            <a:r>
              <a:rPr lang="en-US" altLang="en-US" sz="2800">
                <a:latin typeface="Times New Roman" panose="02020603050405020304" pitchFamily="18" charset="0"/>
              </a:rPr>
              <a:t>          </a:t>
            </a:r>
            <a:r>
              <a:rPr lang="en-US" altLang="en-US" sz="1800">
                <a:latin typeface="Times New Roman" panose="02020603050405020304" pitchFamily="18" charset="0"/>
              </a:rPr>
              <a:t>-Teruyuki Minoura, former President, 		           		Toyota Motor Manufacturing, North America</a:t>
            </a:r>
          </a:p>
          <a:p>
            <a:pPr>
              <a:spcBef>
                <a:spcPct val="50000"/>
              </a:spcBef>
            </a:pPr>
            <a:endParaRPr lang="en-US" altLang="en-US" sz="1800">
              <a:latin typeface="Times New Roman" panose="02020603050405020304" pitchFamily="18" charset="0"/>
            </a:endParaRPr>
          </a:p>
        </p:txBody>
      </p:sp>
      <p:sp>
        <p:nvSpPr>
          <p:cNvPr id="21507" name="Rectangle 3">
            <a:extLst>
              <a:ext uri="{FF2B5EF4-FFF2-40B4-BE49-F238E27FC236}">
                <a16:creationId xmlns:a16="http://schemas.microsoft.com/office/drawing/2014/main" id="{29050A03-3CFE-F34F-A939-C3D802BCD547}"/>
              </a:ext>
            </a:extLst>
          </p:cNvPr>
          <p:cNvSpPr>
            <a:spLocks noGrp="1" noChangeArrowheads="1"/>
          </p:cNvSpPr>
          <p:nvPr>
            <p:ph type="title"/>
          </p:nvPr>
        </p:nvSpPr>
        <p:spPr>
          <a:noFill/>
        </p:spPr>
        <p:txBody>
          <a:bodyPr/>
          <a:lstStyle/>
          <a:p>
            <a:pPr eaLnBrk="1" hangingPunct="1"/>
            <a:r>
              <a:rPr lang="en-US" altLang="en-US"/>
              <a:t>Why Focus on Flow?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0A6CEF5-45AD-5349-81AE-EABE03C6B1C4}"/>
              </a:ext>
            </a:extLst>
          </p:cNvPr>
          <p:cNvSpPr>
            <a:spLocks noGrp="1" noChangeArrowheads="1"/>
          </p:cNvSpPr>
          <p:nvPr>
            <p:ph type="title"/>
          </p:nvPr>
        </p:nvSpPr>
        <p:spPr/>
        <p:txBody>
          <a:bodyPr/>
          <a:lstStyle/>
          <a:p>
            <a:pPr eaLnBrk="1" hangingPunct="1"/>
            <a:r>
              <a:rPr lang="en-US" altLang="en-US"/>
              <a:t>Lean Tools to Support Flow</a:t>
            </a:r>
          </a:p>
        </p:txBody>
      </p:sp>
      <p:sp>
        <p:nvSpPr>
          <p:cNvPr id="22531" name="Rectangle 3">
            <a:extLst>
              <a:ext uri="{FF2B5EF4-FFF2-40B4-BE49-F238E27FC236}">
                <a16:creationId xmlns:a16="http://schemas.microsoft.com/office/drawing/2014/main" id="{219BA4B2-9538-C24A-83A0-64887874EE7D}"/>
              </a:ext>
            </a:extLst>
          </p:cNvPr>
          <p:cNvSpPr>
            <a:spLocks noGrp="1" noChangeArrowheads="1"/>
          </p:cNvSpPr>
          <p:nvPr>
            <p:ph type="body" idx="1"/>
          </p:nvPr>
        </p:nvSpPr>
        <p:spPr>
          <a:xfrm>
            <a:off x="914400" y="1295400"/>
            <a:ext cx="7772400" cy="4953000"/>
          </a:xfrm>
        </p:spPr>
        <p:txBody>
          <a:bodyPr/>
          <a:lstStyle/>
          <a:p>
            <a:pPr eaLnBrk="1" hangingPunct="1"/>
            <a:r>
              <a:rPr lang="en-US" altLang="en-US" sz="3600"/>
              <a:t>5S-Visual Workplace </a:t>
            </a:r>
          </a:p>
          <a:p>
            <a:pPr eaLnBrk="1" hangingPunct="1"/>
            <a:r>
              <a:rPr lang="en-US" altLang="en-US" sz="3600"/>
              <a:t>Total Productive Maintenance</a:t>
            </a:r>
          </a:p>
          <a:p>
            <a:pPr eaLnBrk="1" hangingPunct="1"/>
            <a:r>
              <a:rPr lang="en-US" altLang="en-US" sz="3600"/>
              <a:t>Quick Changeover</a:t>
            </a:r>
          </a:p>
          <a:p>
            <a:pPr eaLnBrk="1" hangingPunct="1"/>
            <a:r>
              <a:rPr lang="en-US" altLang="en-US" sz="3600"/>
              <a:t>Standardized Work</a:t>
            </a:r>
          </a:p>
          <a:p>
            <a:pPr eaLnBrk="1" hangingPunct="1"/>
            <a:r>
              <a:rPr lang="en-US" altLang="en-US" sz="3600"/>
              <a:t>Quality Methods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21A17210-0570-6542-AC71-9059CE2B5FF6}"/>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5124" name="Rectangle 3">
            <a:extLst>
              <a:ext uri="{FF2B5EF4-FFF2-40B4-BE49-F238E27FC236}">
                <a16:creationId xmlns:a16="http://schemas.microsoft.com/office/drawing/2014/main" id="{3450012B-AE56-0C43-8EC0-DC9CE1FE2901}"/>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5125" name="Rectangle 4">
            <a:extLst>
              <a:ext uri="{FF2B5EF4-FFF2-40B4-BE49-F238E27FC236}">
                <a16:creationId xmlns:a16="http://schemas.microsoft.com/office/drawing/2014/main" id="{5D6878D5-6C64-7B44-91F9-8C31E7CD42D0}"/>
              </a:ext>
            </a:extLst>
          </p:cNvPr>
          <p:cNvSpPr>
            <a:spLocks noChangeArrowheads="1"/>
          </p:cNvSpPr>
          <p:nvPr/>
        </p:nvSpPr>
        <p:spPr bwMode="auto">
          <a:xfrm>
            <a:off x="5334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a:solidFill>
                  <a:schemeClr val="tx2"/>
                </a:solidFill>
              </a:rPr>
              <a:t>What is a Visual Workplace?</a:t>
            </a:r>
          </a:p>
        </p:txBody>
      </p:sp>
      <p:sp>
        <p:nvSpPr>
          <p:cNvPr id="5126" name="Rectangle 5">
            <a:extLst>
              <a:ext uri="{FF2B5EF4-FFF2-40B4-BE49-F238E27FC236}">
                <a16:creationId xmlns:a16="http://schemas.microsoft.com/office/drawing/2014/main" id="{7211BEF1-FFCA-004F-A3E3-58562D7FEC36}"/>
              </a:ext>
            </a:extLst>
          </p:cNvPr>
          <p:cNvSpPr>
            <a:spLocks noChangeArrowheads="1"/>
          </p:cNvSpPr>
          <p:nvPr/>
        </p:nvSpPr>
        <p:spPr bwMode="auto">
          <a:xfrm>
            <a:off x="609600" y="1981200"/>
            <a:ext cx="617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3200" b="1" i="1">
                <a:solidFill>
                  <a:srgbClr val="FF0000"/>
                </a:solidFill>
              </a:rPr>
              <a:t>When </a:t>
            </a:r>
            <a:r>
              <a:rPr lang="en-US" altLang="en-US" sz="3200" b="1" i="1" u="sng">
                <a:solidFill>
                  <a:srgbClr val="FF0000"/>
                </a:solidFill>
              </a:rPr>
              <a:t>anyone</a:t>
            </a:r>
            <a:r>
              <a:rPr lang="en-US" altLang="en-US" sz="3200" b="1" i="1">
                <a:solidFill>
                  <a:srgbClr val="FF0000"/>
                </a:solidFill>
              </a:rPr>
              <a:t> can walk into a workplace and </a:t>
            </a:r>
            <a:r>
              <a:rPr lang="en-US" altLang="en-US" sz="3200" b="1" i="1" u="sng">
                <a:solidFill>
                  <a:srgbClr val="FF0000"/>
                </a:solidFill>
              </a:rPr>
              <a:t>visually</a:t>
            </a:r>
            <a:r>
              <a:rPr lang="en-US" altLang="en-US" sz="3200" b="1" i="1">
                <a:solidFill>
                  <a:srgbClr val="FF0000"/>
                </a:solidFill>
              </a:rPr>
              <a:t> understand the current situation.</a:t>
            </a:r>
            <a:endParaRPr lang="en-US" altLang="en-US" sz="3200" i="1">
              <a:solidFill>
                <a:srgbClr val="FF0000"/>
              </a:solidFill>
            </a:endParaRPr>
          </a:p>
          <a:p>
            <a:pPr>
              <a:spcBef>
                <a:spcPct val="20000"/>
              </a:spcBef>
            </a:pPr>
            <a:endParaRPr lang="en-US" altLang="en-US" sz="3200" i="1">
              <a:solidFill>
                <a:srgbClr val="FF0000"/>
              </a:solidFill>
              <a:latin typeface="Times New Roman" panose="02020603050405020304" pitchFamily="18" charset="0"/>
            </a:endParaRPr>
          </a:p>
          <a:p>
            <a:pPr>
              <a:spcBef>
                <a:spcPct val="20000"/>
              </a:spcBef>
            </a:pPr>
            <a:endParaRPr lang="en-US" altLang="en-US" sz="3200">
              <a:solidFill>
                <a:srgbClr val="FF0000"/>
              </a:solidFill>
              <a:latin typeface="Times New Roman" panose="02020603050405020304" pitchFamily="18" charset="0"/>
            </a:endParaRPr>
          </a:p>
          <a:p>
            <a:pPr eaLnBrk="1" hangingPunct="1">
              <a:spcBef>
                <a:spcPct val="20000"/>
              </a:spcBef>
            </a:pPr>
            <a:endParaRPr lang="en-US" altLang="en-US" sz="3200">
              <a:solidFill>
                <a:srgbClr val="FF0000"/>
              </a:solidFill>
              <a:latin typeface="Times New Roman" panose="02020603050405020304" pitchFamily="18" charset="0"/>
            </a:endParaRPr>
          </a:p>
        </p:txBody>
      </p:sp>
      <p:sp>
        <p:nvSpPr>
          <p:cNvPr id="5127" name="Rectangle 6">
            <a:extLst>
              <a:ext uri="{FF2B5EF4-FFF2-40B4-BE49-F238E27FC236}">
                <a16:creationId xmlns:a16="http://schemas.microsoft.com/office/drawing/2014/main" id="{4B986F56-F68B-8A4C-B1ED-03D28423F2DA}"/>
              </a:ext>
            </a:extLst>
          </p:cNvPr>
          <p:cNvSpPr>
            <a:spLocks noGrp="1" noChangeArrowheads="1"/>
          </p:cNvSpPr>
          <p:nvPr>
            <p:ph type="title"/>
          </p:nvPr>
        </p:nvSpPr>
        <p:spPr>
          <a:xfrm>
            <a:off x="457200" y="274638"/>
            <a:ext cx="8229600" cy="1143000"/>
          </a:xfrm>
          <a:noFill/>
        </p:spPr>
        <p:txBody>
          <a:bodyPr lIns="90488" tIns="44450" rIns="90488" bIns="44450"/>
          <a:lstStyle/>
          <a:p>
            <a:pPr eaLnBrk="1" hangingPunct="1"/>
            <a:r>
              <a:rPr lang="en-US" altLang="en-US"/>
              <a:t> </a:t>
            </a:r>
          </a:p>
        </p:txBody>
      </p:sp>
      <p:sp>
        <p:nvSpPr>
          <p:cNvPr id="5128" name="Rectangle 7">
            <a:extLst>
              <a:ext uri="{FF2B5EF4-FFF2-40B4-BE49-F238E27FC236}">
                <a16:creationId xmlns:a16="http://schemas.microsoft.com/office/drawing/2014/main" id="{727DA9FA-A3ED-2A40-A83A-9EE2B39F1EB1}"/>
              </a:ext>
            </a:extLst>
          </p:cNvPr>
          <p:cNvSpPr>
            <a:spLocks noGrp="1" noChangeArrowheads="1"/>
          </p:cNvSpPr>
          <p:nvPr>
            <p:ph type="body" idx="1"/>
          </p:nvPr>
        </p:nvSpPr>
        <p:spPr>
          <a:noFill/>
        </p:spPr>
        <p:txBody>
          <a:bodyPr lIns="90488" tIns="44450" rIns="90488" bIns="44450"/>
          <a:lstStyle/>
          <a:p>
            <a:pPr eaLnBrk="1" hangingPunct="1">
              <a:buFontTx/>
              <a:buNone/>
            </a:pPr>
            <a:r>
              <a:rPr lang="en-US" altLang="en-US"/>
              <a:t> </a:t>
            </a:r>
          </a:p>
        </p:txBody>
      </p:sp>
      <p:graphicFrame>
        <p:nvGraphicFramePr>
          <p:cNvPr id="5122" name="Object 8">
            <a:hlinkClick r:id="" action="ppaction://ole?verb=0"/>
            <a:extLst>
              <a:ext uri="{FF2B5EF4-FFF2-40B4-BE49-F238E27FC236}">
                <a16:creationId xmlns:a16="http://schemas.microsoft.com/office/drawing/2014/main" id="{C9BA3425-21B8-2F44-962A-D33A8B623805}"/>
              </a:ext>
            </a:extLst>
          </p:cNvPr>
          <p:cNvGraphicFramePr>
            <a:graphicFrameLocks/>
          </p:cNvGraphicFramePr>
          <p:nvPr/>
        </p:nvGraphicFramePr>
        <p:xfrm>
          <a:off x="5791200" y="2514600"/>
          <a:ext cx="2090738" cy="3349625"/>
        </p:xfrm>
        <a:graphic>
          <a:graphicData uri="http://schemas.openxmlformats.org/presentationml/2006/ole">
            <mc:AlternateContent xmlns:mc="http://schemas.openxmlformats.org/markup-compatibility/2006">
              <mc:Choice xmlns:v="urn:schemas-microsoft-com:vml" Requires="v">
                <p:oleObj spid="_x0000_s5130" name="Clip" r:id="rId4" imgW="12039600" imgH="19291300" progId="MS_ClipArt_Gallery.2">
                  <p:embed/>
                </p:oleObj>
              </mc:Choice>
              <mc:Fallback>
                <p:oleObj name="Clip" r:id="rId4" imgW="12039600" imgH="19291300" progId="MS_ClipArt_Gallery.2">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514600"/>
                        <a:ext cx="209073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a:extLst>
              <a:ext uri="{FF2B5EF4-FFF2-40B4-BE49-F238E27FC236}">
                <a16:creationId xmlns:a16="http://schemas.microsoft.com/office/drawing/2014/main" id="{CCBDEDD2-FC53-2A49-97E0-BED14D200266}"/>
              </a:ext>
            </a:extLst>
          </p:cNvPr>
          <p:cNvSpPr txBox="1">
            <a:spLocks noChangeArrowheads="1"/>
          </p:cNvSpPr>
          <p:nvPr/>
        </p:nvSpPr>
        <p:spPr bwMode="auto">
          <a:xfrm>
            <a:off x="8610600" y="65214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5E82B85-5941-4F45-A18A-27FF06D112EF}"/>
              </a:ext>
            </a:extLst>
          </p:cNvPr>
          <p:cNvSpPr>
            <a:spLocks noGrp="1" noChangeArrowheads="1"/>
          </p:cNvSpPr>
          <p:nvPr>
            <p:ph type="title"/>
          </p:nvPr>
        </p:nvSpPr>
        <p:spPr>
          <a:xfrm>
            <a:off x="457200" y="152400"/>
            <a:ext cx="8229600" cy="1143000"/>
          </a:xfrm>
          <a:noFill/>
        </p:spPr>
        <p:txBody>
          <a:bodyPr/>
          <a:lstStyle/>
          <a:p>
            <a:pPr eaLnBrk="1" hangingPunct="1"/>
            <a:r>
              <a:rPr lang="en-US" altLang="en-US"/>
              <a:t>Describe this area...</a:t>
            </a:r>
          </a:p>
        </p:txBody>
      </p:sp>
      <p:pic>
        <p:nvPicPr>
          <p:cNvPr id="23555" name="Picture 3">
            <a:extLst>
              <a:ext uri="{FF2B5EF4-FFF2-40B4-BE49-F238E27FC236}">
                <a16:creationId xmlns:a16="http://schemas.microsoft.com/office/drawing/2014/main" id="{3946A639-0451-9445-9FA4-76386F8B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0450"/>
            <a:ext cx="68580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49DE50-D2BA-0D4E-AD43-FB0B78D7BE0D}"/>
              </a:ext>
            </a:extLst>
          </p:cNvPr>
          <p:cNvSpPr>
            <a:spLocks noGrp="1" noChangeArrowheads="1"/>
          </p:cNvSpPr>
          <p:nvPr>
            <p:ph type="title"/>
          </p:nvPr>
        </p:nvSpPr>
        <p:spPr>
          <a:xfrm>
            <a:off x="457200" y="152400"/>
            <a:ext cx="8229600" cy="1143000"/>
          </a:xfrm>
          <a:noFill/>
        </p:spPr>
        <p:txBody>
          <a:bodyPr/>
          <a:lstStyle/>
          <a:p>
            <a:pPr eaLnBrk="1" hangingPunct="1"/>
            <a:r>
              <a:rPr lang="en-US" altLang="en-US"/>
              <a:t>Describe this area...</a:t>
            </a:r>
          </a:p>
        </p:txBody>
      </p:sp>
      <p:pic>
        <p:nvPicPr>
          <p:cNvPr id="24579" name="Picture 3">
            <a:extLst>
              <a:ext uri="{FF2B5EF4-FFF2-40B4-BE49-F238E27FC236}">
                <a16:creationId xmlns:a16="http://schemas.microsoft.com/office/drawing/2014/main" id="{CAACDCDE-6B8E-5B49-B764-768FBF020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129463"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8E3F76-E58F-4448-8F65-3F7508FDEBF4}"/>
              </a:ext>
            </a:extLst>
          </p:cNvPr>
          <p:cNvSpPr>
            <a:spLocks noGrp="1" noChangeArrowheads="1"/>
          </p:cNvSpPr>
          <p:nvPr>
            <p:ph type="title"/>
          </p:nvPr>
        </p:nvSpPr>
        <p:spPr>
          <a:xfrm>
            <a:off x="457200" y="152400"/>
            <a:ext cx="8229600" cy="1143000"/>
          </a:xfrm>
          <a:noFill/>
        </p:spPr>
        <p:txBody>
          <a:bodyPr/>
          <a:lstStyle/>
          <a:p>
            <a:pPr eaLnBrk="1" hangingPunct="1"/>
            <a:r>
              <a:rPr lang="en-AU" altLang="en-US" sz="3600"/>
              <a:t>What is TPM?</a:t>
            </a:r>
          </a:p>
        </p:txBody>
      </p:sp>
      <p:sp>
        <p:nvSpPr>
          <p:cNvPr id="25603" name="Rectangle 3">
            <a:extLst>
              <a:ext uri="{FF2B5EF4-FFF2-40B4-BE49-F238E27FC236}">
                <a16:creationId xmlns:a16="http://schemas.microsoft.com/office/drawing/2014/main" id="{E43B94AD-37B2-B84C-B3AD-077D455654F7}"/>
              </a:ext>
            </a:extLst>
          </p:cNvPr>
          <p:cNvSpPr>
            <a:spLocks noGrp="1" noChangeArrowheads="1"/>
          </p:cNvSpPr>
          <p:nvPr>
            <p:ph type="body" idx="1"/>
          </p:nvPr>
        </p:nvSpPr>
        <p:spPr>
          <a:xfrm>
            <a:off x="990600" y="1295400"/>
            <a:ext cx="7162800" cy="3608388"/>
          </a:xfrm>
        </p:spPr>
        <p:txBody>
          <a:bodyPr/>
          <a:lstStyle/>
          <a:p>
            <a:pPr algn="ctr" eaLnBrk="1" hangingPunct="1">
              <a:lnSpc>
                <a:spcPct val="90000"/>
              </a:lnSpc>
              <a:buFontTx/>
              <a:buNone/>
            </a:pPr>
            <a:r>
              <a:rPr lang="en-AU" altLang="en-US"/>
              <a:t>	</a:t>
            </a:r>
            <a:r>
              <a:rPr lang="en-AU" altLang="en-US" sz="3200" b="1" i="1"/>
              <a:t>Total Productive Maintenance (TPM)</a:t>
            </a:r>
            <a:br>
              <a:rPr lang="en-AU" altLang="en-US" sz="3200" b="1" i="1"/>
            </a:br>
            <a:r>
              <a:rPr lang="en-AU" altLang="en-US" sz="3200" b="1" i="1"/>
              <a:t> is</a:t>
            </a:r>
          </a:p>
          <a:p>
            <a:pPr algn="ctr" eaLnBrk="1" hangingPunct="1">
              <a:lnSpc>
                <a:spcPct val="90000"/>
              </a:lnSpc>
              <a:buFontTx/>
              <a:buNone/>
            </a:pPr>
            <a:r>
              <a:rPr lang="en-AU" altLang="en-US" sz="3200" b="1" i="1"/>
              <a:t> Productive Maintenance with </a:t>
            </a:r>
            <a:br>
              <a:rPr lang="en-AU" altLang="en-US" sz="3200" b="1" i="1"/>
            </a:br>
            <a:r>
              <a:rPr lang="en-AU" altLang="en-US" sz="3200" b="1" i="1"/>
              <a:t>EVERYONE’s participation</a:t>
            </a:r>
          </a:p>
          <a:p>
            <a:pPr algn="ctr" eaLnBrk="1" hangingPunct="1">
              <a:lnSpc>
                <a:spcPct val="90000"/>
              </a:lnSpc>
              <a:buFontTx/>
              <a:buNone/>
            </a:pPr>
            <a:endParaRPr lang="en-AU" altLang="en-US" sz="3200" b="1" i="1"/>
          </a:p>
          <a:p>
            <a:pPr algn="ctr" eaLnBrk="1" hangingPunct="1">
              <a:lnSpc>
                <a:spcPct val="90000"/>
              </a:lnSpc>
              <a:buFontTx/>
              <a:buNone/>
            </a:pPr>
            <a:r>
              <a:rPr lang="en-AU" altLang="en-US" sz="2800" b="1" i="1"/>
              <a:t>Maintenance=Teachers, Doctors of Equipment</a:t>
            </a:r>
          </a:p>
          <a:p>
            <a:pPr algn="ctr" eaLnBrk="1" hangingPunct="1">
              <a:lnSpc>
                <a:spcPct val="90000"/>
              </a:lnSpc>
              <a:buFontTx/>
              <a:buNone/>
            </a:pPr>
            <a:r>
              <a:rPr lang="en-AU" altLang="en-US" sz="2800" b="1" i="1"/>
              <a:t>Operators=Clean, inspect, routine repair</a:t>
            </a:r>
            <a:endParaRPr lang="en-AU" altLang="en-US" sz="3200" b="1"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99141EDD-AA30-1F4D-885E-DFA5237964FA}"/>
              </a:ext>
            </a:extLst>
          </p:cNvPr>
          <p:cNvSpPr>
            <a:spLocks noGrp="1" noChangeArrowheads="1"/>
          </p:cNvSpPr>
          <p:nvPr>
            <p:ph type="title"/>
          </p:nvPr>
        </p:nvSpPr>
        <p:spPr>
          <a:xfrm>
            <a:off x="533400" y="228600"/>
            <a:ext cx="6705600" cy="533400"/>
          </a:xfrm>
          <a:noFill/>
        </p:spPr>
        <p:txBody>
          <a:bodyPr lIns="92075" tIns="46038" rIns="92075" bIns="46038"/>
          <a:lstStyle/>
          <a:p>
            <a:pPr eaLnBrk="1" hangingPunct="1"/>
            <a:r>
              <a:rPr lang="en-US" altLang="en-US" i="0">
                <a:solidFill>
                  <a:schemeClr val="tx1"/>
                </a:solidFill>
              </a:rPr>
              <a:t>Why Quick Change Over?</a:t>
            </a:r>
            <a:r>
              <a:rPr lang="en-US" altLang="en-US" i="0">
                <a:solidFill>
                  <a:srgbClr val="CCFFCC"/>
                </a:solidFill>
              </a:rPr>
              <a:t> </a:t>
            </a:r>
          </a:p>
        </p:txBody>
      </p:sp>
      <p:graphicFrame>
        <p:nvGraphicFramePr>
          <p:cNvPr id="6146" name="Object 3">
            <a:extLst>
              <a:ext uri="{FF2B5EF4-FFF2-40B4-BE49-F238E27FC236}">
                <a16:creationId xmlns:a16="http://schemas.microsoft.com/office/drawing/2014/main" id="{09A2076D-92A2-9844-AC6C-37DFF15BBBB2}"/>
              </a:ext>
            </a:extLst>
          </p:cNvPr>
          <p:cNvGraphicFramePr>
            <a:graphicFrameLocks/>
          </p:cNvGraphicFramePr>
          <p:nvPr/>
        </p:nvGraphicFramePr>
        <p:xfrm>
          <a:off x="1524000" y="1397000"/>
          <a:ext cx="6134100" cy="4102100"/>
        </p:xfrm>
        <a:graphic>
          <a:graphicData uri="http://schemas.openxmlformats.org/presentationml/2006/ole">
            <mc:AlternateContent xmlns:mc="http://schemas.openxmlformats.org/markup-compatibility/2006">
              <mc:Choice xmlns:v="urn:schemas-microsoft-com:vml" Requires="v">
                <p:oleObj spid="_x0000_s6191" name="ClipArt" r:id="rId4" imgW="35331400" imgH="23622000" progId="MS_ClipArt_Gallery.2">
                  <p:embed/>
                </p:oleObj>
              </mc:Choice>
              <mc:Fallback>
                <p:oleObj name="ClipArt" r:id="rId4" imgW="35331400" imgH="2362200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1341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a:extLst>
              <a:ext uri="{FF2B5EF4-FFF2-40B4-BE49-F238E27FC236}">
                <a16:creationId xmlns:a16="http://schemas.microsoft.com/office/drawing/2014/main" id="{71A5A270-2630-084F-A7A4-B022326507C4}"/>
              </a:ext>
            </a:extLst>
          </p:cNvPr>
          <p:cNvSpPr>
            <a:spLocks noChangeArrowheads="1"/>
          </p:cNvSpPr>
          <p:nvPr/>
        </p:nvSpPr>
        <p:spPr bwMode="auto">
          <a:xfrm>
            <a:off x="2667000" y="44196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a:latin typeface="Times New Roman" panose="02020603050405020304" pitchFamily="18" charset="0"/>
              </a:rPr>
              <a:t>Time </a:t>
            </a:r>
          </a:p>
        </p:txBody>
      </p:sp>
      <p:sp>
        <p:nvSpPr>
          <p:cNvPr id="6149" name="Rectangle 5">
            <a:extLst>
              <a:ext uri="{FF2B5EF4-FFF2-40B4-BE49-F238E27FC236}">
                <a16:creationId xmlns:a16="http://schemas.microsoft.com/office/drawing/2014/main" id="{02F42F96-A088-E04A-B022-A983D7736250}"/>
              </a:ext>
            </a:extLst>
          </p:cNvPr>
          <p:cNvSpPr>
            <a:spLocks noChangeArrowheads="1"/>
          </p:cNvSpPr>
          <p:nvPr/>
        </p:nvSpPr>
        <p:spPr bwMode="auto">
          <a:xfrm rot="-5400000">
            <a:off x="113506" y="2707482"/>
            <a:ext cx="1757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a:latin typeface="Times New Roman" panose="02020603050405020304" pitchFamily="18" charset="0"/>
              </a:rPr>
              <a:t>Inventory level</a:t>
            </a:r>
          </a:p>
        </p:txBody>
      </p:sp>
      <p:grpSp>
        <p:nvGrpSpPr>
          <p:cNvPr id="6150" name="Group 6">
            <a:extLst>
              <a:ext uri="{FF2B5EF4-FFF2-40B4-BE49-F238E27FC236}">
                <a16:creationId xmlns:a16="http://schemas.microsoft.com/office/drawing/2014/main" id="{9FA57FC3-FDF7-184D-A3DF-80DA24AFF356}"/>
              </a:ext>
            </a:extLst>
          </p:cNvPr>
          <p:cNvGrpSpPr>
            <a:grpSpLocks/>
          </p:cNvGrpSpPr>
          <p:nvPr/>
        </p:nvGrpSpPr>
        <p:grpSpPr bwMode="auto">
          <a:xfrm>
            <a:off x="1370013" y="1598613"/>
            <a:ext cx="6249987" cy="2668587"/>
            <a:chOff x="1055" y="1151"/>
            <a:chExt cx="3937" cy="1681"/>
          </a:xfrm>
        </p:grpSpPr>
        <p:grpSp>
          <p:nvGrpSpPr>
            <p:cNvPr id="6158" name="Group 7">
              <a:extLst>
                <a:ext uri="{FF2B5EF4-FFF2-40B4-BE49-F238E27FC236}">
                  <a16:creationId xmlns:a16="http://schemas.microsoft.com/office/drawing/2014/main" id="{59A93632-46D9-4447-B7DE-CD1F881111CB}"/>
                </a:ext>
              </a:extLst>
            </p:cNvPr>
            <p:cNvGrpSpPr>
              <a:grpSpLocks/>
            </p:cNvGrpSpPr>
            <p:nvPr/>
          </p:nvGrpSpPr>
          <p:grpSpPr bwMode="auto">
            <a:xfrm>
              <a:off x="1055" y="1151"/>
              <a:ext cx="3889" cy="1681"/>
              <a:chOff x="1055" y="1151"/>
              <a:chExt cx="3889" cy="1681"/>
            </a:xfrm>
          </p:grpSpPr>
          <p:sp>
            <p:nvSpPr>
              <p:cNvPr id="6161" name="Line 8">
                <a:extLst>
                  <a:ext uri="{FF2B5EF4-FFF2-40B4-BE49-F238E27FC236}">
                    <a16:creationId xmlns:a16="http://schemas.microsoft.com/office/drawing/2014/main" id="{E2B19C94-770A-CF43-8078-926D2BF29E60}"/>
                  </a:ext>
                </a:extLst>
              </p:cNvPr>
              <p:cNvSpPr>
                <a:spLocks noChangeShapeType="1"/>
              </p:cNvSpPr>
              <p:nvPr/>
            </p:nvSpPr>
            <p:spPr bwMode="auto">
              <a:xfrm>
                <a:off x="1056" y="1153"/>
                <a:ext cx="0" cy="16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162" name="Group 9">
                <a:extLst>
                  <a:ext uri="{FF2B5EF4-FFF2-40B4-BE49-F238E27FC236}">
                    <a16:creationId xmlns:a16="http://schemas.microsoft.com/office/drawing/2014/main" id="{B1622C1F-863C-A540-82A3-8AFCC75F661D}"/>
                  </a:ext>
                </a:extLst>
              </p:cNvPr>
              <p:cNvGrpSpPr>
                <a:grpSpLocks/>
              </p:cNvGrpSpPr>
              <p:nvPr/>
            </p:nvGrpSpPr>
            <p:grpSpPr bwMode="auto">
              <a:xfrm>
                <a:off x="1055" y="1151"/>
                <a:ext cx="3841" cy="1681"/>
                <a:chOff x="1055" y="1151"/>
                <a:chExt cx="3841" cy="1681"/>
              </a:xfrm>
            </p:grpSpPr>
            <p:sp>
              <p:nvSpPr>
                <p:cNvPr id="6189" name="Line 10">
                  <a:extLst>
                    <a:ext uri="{FF2B5EF4-FFF2-40B4-BE49-F238E27FC236}">
                      <a16:creationId xmlns:a16="http://schemas.microsoft.com/office/drawing/2014/main" id="{09452563-543D-9F45-8463-B974095F2DFC}"/>
                    </a:ext>
                  </a:extLst>
                </p:cNvPr>
                <p:cNvSpPr>
                  <a:spLocks noChangeShapeType="1"/>
                </p:cNvSpPr>
                <p:nvPr/>
              </p:nvSpPr>
              <p:spPr bwMode="auto">
                <a:xfrm flipV="1">
                  <a:off x="1055" y="1151"/>
                  <a:ext cx="287" cy="16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90" name="Line 11">
                  <a:extLst>
                    <a:ext uri="{FF2B5EF4-FFF2-40B4-BE49-F238E27FC236}">
                      <a16:creationId xmlns:a16="http://schemas.microsoft.com/office/drawing/2014/main" id="{4ECA5A5E-2AD9-9E4A-A95A-286FB6B5F9B2}"/>
                    </a:ext>
                  </a:extLst>
                </p:cNvPr>
                <p:cNvSpPr>
                  <a:spLocks noChangeShapeType="1"/>
                </p:cNvSpPr>
                <p:nvPr/>
              </p:nvSpPr>
              <p:spPr bwMode="auto">
                <a:xfrm>
                  <a:off x="1345" y="1153"/>
                  <a:ext cx="3551" cy="16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63" name="Group 12">
                <a:extLst>
                  <a:ext uri="{FF2B5EF4-FFF2-40B4-BE49-F238E27FC236}">
                    <a16:creationId xmlns:a16="http://schemas.microsoft.com/office/drawing/2014/main" id="{E2AEE436-DA8D-2645-B366-AEC5767151E0}"/>
                  </a:ext>
                </a:extLst>
              </p:cNvPr>
              <p:cNvGrpSpPr>
                <a:grpSpLocks/>
              </p:cNvGrpSpPr>
              <p:nvPr/>
            </p:nvGrpSpPr>
            <p:grpSpPr bwMode="auto">
              <a:xfrm>
                <a:off x="1055" y="2399"/>
                <a:ext cx="3889" cy="433"/>
                <a:chOff x="1055" y="2399"/>
                <a:chExt cx="3889" cy="433"/>
              </a:xfrm>
            </p:grpSpPr>
            <p:sp>
              <p:nvSpPr>
                <p:cNvPr id="6164" name="Line 13">
                  <a:extLst>
                    <a:ext uri="{FF2B5EF4-FFF2-40B4-BE49-F238E27FC236}">
                      <a16:creationId xmlns:a16="http://schemas.microsoft.com/office/drawing/2014/main" id="{8D2394D8-01CD-6B4D-A939-FF8CE9837560}"/>
                    </a:ext>
                  </a:extLst>
                </p:cNvPr>
                <p:cNvSpPr>
                  <a:spLocks noChangeShapeType="1"/>
                </p:cNvSpPr>
                <p:nvPr/>
              </p:nvSpPr>
              <p:spPr bwMode="auto">
                <a:xfrm>
                  <a:off x="1057" y="2832"/>
                  <a:ext cx="38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165" name="Group 14">
                  <a:extLst>
                    <a:ext uri="{FF2B5EF4-FFF2-40B4-BE49-F238E27FC236}">
                      <a16:creationId xmlns:a16="http://schemas.microsoft.com/office/drawing/2014/main" id="{F438EB58-9E53-8444-A7DC-37CF6E2B59F7}"/>
                    </a:ext>
                  </a:extLst>
                </p:cNvPr>
                <p:cNvGrpSpPr>
                  <a:grpSpLocks/>
                </p:cNvGrpSpPr>
                <p:nvPr/>
              </p:nvGrpSpPr>
              <p:grpSpPr bwMode="auto">
                <a:xfrm>
                  <a:off x="3935" y="2399"/>
                  <a:ext cx="481" cy="433"/>
                  <a:chOff x="3935" y="2399"/>
                  <a:chExt cx="481" cy="433"/>
                </a:xfrm>
              </p:grpSpPr>
              <p:sp>
                <p:nvSpPr>
                  <p:cNvPr id="6187" name="Line 15">
                    <a:extLst>
                      <a:ext uri="{FF2B5EF4-FFF2-40B4-BE49-F238E27FC236}">
                        <a16:creationId xmlns:a16="http://schemas.microsoft.com/office/drawing/2014/main" id="{1DF48BCD-9CB9-A047-B5C5-A64A6299CC51}"/>
                      </a:ext>
                    </a:extLst>
                  </p:cNvPr>
                  <p:cNvSpPr>
                    <a:spLocks noChangeShapeType="1"/>
                  </p:cNvSpPr>
                  <p:nvPr/>
                </p:nvSpPr>
                <p:spPr bwMode="auto">
                  <a:xfrm flipV="1">
                    <a:off x="393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8" name="Line 16">
                    <a:extLst>
                      <a:ext uri="{FF2B5EF4-FFF2-40B4-BE49-F238E27FC236}">
                        <a16:creationId xmlns:a16="http://schemas.microsoft.com/office/drawing/2014/main" id="{D14ECA81-6C56-454D-A64C-556236031704}"/>
                      </a:ext>
                    </a:extLst>
                  </p:cNvPr>
                  <p:cNvSpPr>
                    <a:spLocks noChangeShapeType="1"/>
                  </p:cNvSpPr>
                  <p:nvPr/>
                </p:nvSpPr>
                <p:spPr bwMode="auto">
                  <a:xfrm>
                    <a:off x="408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66" name="Group 17">
                  <a:extLst>
                    <a:ext uri="{FF2B5EF4-FFF2-40B4-BE49-F238E27FC236}">
                      <a16:creationId xmlns:a16="http://schemas.microsoft.com/office/drawing/2014/main" id="{EFC5219E-0958-A346-9A06-CF24F8023554}"/>
                    </a:ext>
                  </a:extLst>
                </p:cNvPr>
                <p:cNvGrpSpPr>
                  <a:grpSpLocks/>
                </p:cNvGrpSpPr>
                <p:nvPr/>
              </p:nvGrpSpPr>
              <p:grpSpPr bwMode="auto">
                <a:xfrm>
                  <a:off x="1535" y="2399"/>
                  <a:ext cx="481" cy="433"/>
                  <a:chOff x="1535" y="2399"/>
                  <a:chExt cx="481" cy="433"/>
                </a:xfrm>
              </p:grpSpPr>
              <p:sp>
                <p:nvSpPr>
                  <p:cNvPr id="6185" name="Line 18">
                    <a:extLst>
                      <a:ext uri="{FF2B5EF4-FFF2-40B4-BE49-F238E27FC236}">
                        <a16:creationId xmlns:a16="http://schemas.microsoft.com/office/drawing/2014/main" id="{C58F4112-1E20-204C-900E-EB1C01F54CD7}"/>
                      </a:ext>
                    </a:extLst>
                  </p:cNvPr>
                  <p:cNvSpPr>
                    <a:spLocks noChangeShapeType="1"/>
                  </p:cNvSpPr>
                  <p:nvPr/>
                </p:nvSpPr>
                <p:spPr bwMode="auto">
                  <a:xfrm flipV="1">
                    <a:off x="153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6" name="Line 19">
                    <a:extLst>
                      <a:ext uri="{FF2B5EF4-FFF2-40B4-BE49-F238E27FC236}">
                        <a16:creationId xmlns:a16="http://schemas.microsoft.com/office/drawing/2014/main" id="{CF2BA0F9-1529-ED4C-8905-CC33F93E86D4}"/>
                      </a:ext>
                    </a:extLst>
                  </p:cNvPr>
                  <p:cNvSpPr>
                    <a:spLocks noChangeShapeType="1"/>
                  </p:cNvSpPr>
                  <p:nvPr/>
                </p:nvSpPr>
                <p:spPr bwMode="auto">
                  <a:xfrm>
                    <a:off x="168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67" name="Group 20">
                  <a:extLst>
                    <a:ext uri="{FF2B5EF4-FFF2-40B4-BE49-F238E27FC236}">
                      <a16:creationId xmlns:a16="http://schemas.microsoft.com/office/drawing/2014/main" id="{E478FA69-AF80-4A4C-9EFE-93272D25E1C7}"/>
                    </a:ext>
                  </a:extLst>
                </p:cNvPr>
                <p:cNvGrpSpPr>
                  <a:grpSpLocks/>
                </p:cNvGrpSpPr>
                <p:nvPr/>
              </p:nvGrpSpPr>
              <p:grpSpPr bwMode="auto">
                <a:xfrm>
                  <a:off x="2015" y="2399"/>
                  <a:ext cx="481" cy="433"/>
                  <a:chOff x="2015" y="2399"/>
                  <a:chExt cx="481" cy="433"/>
                </a:xfrm>
              </p:grpSpPr>
              <p:sp>
                <p:nvSpPr>
                  <p:cNvPr id="6183" name="Line 21">
                    <a:extLst>
                      <a:ext uri="{FF2B5EF4-FFF2-40B4-BE49-F238E27FC236}">
                        <a16:creationId xmlns:a16="http://schemas.microsoft.com/office/drawing/2014/main" id="{74EB6EF1-387C-7F48-86A4-89FB53779878}"/>
                      </a:ext>
                    </a:extLst>
                  </p:cNvPr>
                  <p:cNvSpPr>
                    <a:spLocks noChangeShapeType="1"/>
                  </p:cNvSpPr>
                  <p:nvPr/>
                </p:nvSpPr>
                <p:spPr bwMode="auto">
                  <a:xfrm flipV="1">
                    <a:off x="201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4" name="Line 22">
                    <a:extLst>
                      <a:ext uri="{FF2B5EF4-FFF2-40B4-BE49-F238E27FC236}">
                        <a16:creationId xmlns:a16="http://schemas.microsoft.com/office/drawing/2014/main" id="{E2E82470-73C0-C94B-96C3-0C3F2CD7AEEB}"/>
                      </a:ext>
                    </a:extLst>
                  </p:cNvPr>
                  <p:cNvSpPr>
                    <a:spLocks noChangeShapeType="1"/>
                  </p:cNvSpPr>
                  <p:nvPr/>
                </p:nvSpPr>
                <p:spPr bwMode="auto">
                  <a:xfrm>
                    <a:off x="216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68" name="Group 23">
                  <a:extLst>
                    <a:ext uri="{FF2B5EF4-FFF2-40B4-BE49-F238E27FC236}">
                      <a16:creationId xmlns:a16="http://schemas.microsoft.com/office/drawing/2014/main" id="{A9454BA3-EE56-414B-8B02-6626A857886E}"/>
                    </a:ext>
                  </a:extLst>
                </p:cNvPr>
                <p:cNvGrpSpPr>
                  <a:grpSpLocks/>
                </p:cNvGrpSpPr>
                <p:nvPr/>
              </p:nvGrpSpPr>
              <p:grpSpPr bwMode="auto">
                <a:xfrm>
                  <a:off x="2495" y="2399"/>
                  <a:ext cx="481" cy="433"/>
                  <a:chOff x="2495" y="2399"/>
                  <a:chExt cx="481" cy="433"/>
                </a:xfrm>
              </p:grpSpPr>
              <p:sp>
                <p:nvSpPr>
                  <p:cNvPr id="6181" name="Line 24">
                    <a:extLst>
                      <a:ext uri="{FF2B5EF4-FFF2-40B4-BE49-F238E27FC236}">
                        <a16:creationId xmlns:a16="http://schemas.microsoft.com/office/drawing/2014/main" id="{993ED665-F1DE-D647-81D2-0BFD8A0FC2AF}"/>
                      </a:ext>
                    </a:extLst>
                  </p:cNvPr>
                  <p:cNvSpPr>
                    <a:spLocks noChangeShapeType="1"/>
                  </p:cNvSpPr>
                  <p:nvPr/>
                </p:nvSpPr>
                <p:spPr bwMode="auto">
                  <a:xfrm flipV="1">
                    <a:off x="249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2" name="Line 25">
                    <a:extLst>
                      <a:ext uri="{FF2B5EF4-FFF2-40B4-BE49-F238E27FC236}">
                        <a16:creationId xmlns:a16="http://schemas.microsoft.com/office/drawing/2014/main" id="{364EDC55-E9CF-A24C-A01A-EDF5396FCCB2}"/>
                      </a:ext>
                    </a:extLst>
                  </p:cNvPr>
                  <p:cNvSpPr>
                    <a:spLocks noChangeShapeType="1"/>
                  </p:cNvSpPr>
                  <p:nvPr/>
                </p:nvSpPr>
                <p:spPr bwMode="auto">
                  <a:xfrm>
                    <a:off x="264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69" name="Group 26">
                  <a:extLst>
                    <a:ext uri="{FF2B5EF4-FFF2-40B4-BE49-F238E27FC236}">
                      <a16:creationId xmlns:a16="http://schemas.microsoft.com/office/drawing/2014/main" id="{2B04D08E-C9E3-7549-9AC3-7D53A59B4C86}"/>
                    </a:ext>
                  </a:extLst>
                </p:cNvPr>
                <p:cNvGrpSpPr>
                  <a:grpSpLocks/>
                </p:cNvGrpSpPr>
                <p:nvPr/>
              </p:nvGrpSpPr>
              <p:grpSpPr bwMode="auto">
                <a:xfrm>
                  <a:off x="2975" y="2399"/>
                  <a:ext cx="481" cy="433"/>
                  <a:chOff x="2975" y="2399"/>
                  <a:chExt cx="481" cy="433"/>
                </a:xfrm>
              </p:grpSpPr>
              <p:sp>
                <p:nvSpPr>
                  <p:cNvPr id="6179" name="Line 27">
                    <a:extLst>
                      <a:ext uri="{FF2B5EF4-FFF2-40B4-BE49-F238E27FC236}">
                        <a16:creationId xmlns:a16="http://schemas.microsoft.com/office/drawing/2014/main" id="{EB1FA76D-00AC-FB40-BA74-E98927F1FEF3}"/>
                      </a:ext>
                    </a:extLst>
                  </p:cNvPr>
                  <p:cNvSpPr>
                    <a:spLocks noChangeShapeType="1"/>
                  </p:cNvSpPr>
                  <p:nvPr/>
                </p:nvSpPr>
                <p:spPr bwMode="auto">
                  <a:xfrm flipV="1">
                    <a:off x="297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0" name="Line 28">
                    <a:extLst>
                      <a:ext uri="{FF2B5EF4-FFF2-40B4-BE49-F238E27FC236}">
                        <a16:creationId xmlns:a16="http://schemas.microsoft.com/office/drawing/2014/main" id="{0D2FB6EF-0C5B-E843-8CD9-6A2F7A2FA52E}"/>
                      </a:ext>
                    </a:extLst>
                  </p:cNvPr>
                  <p:cNvSpPr>
                    <a:spLocks noChangeShapeType="1"/>
                  </p:cNvSpPr>
                  <p:nvPr/>
                </p:nvSpPr>
                <p:spPr bwMode="auto">
                  <a:xfrm>
                    <a:off x="312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70" name="Group 29">
                  <a:extLst>
                    <a:ext uri="{FF2B5EF4-FFF2-40B4-BE49-F238E27FC236}">
                      <a16:creationId xmlns:a16="http://schemas.microsoft.com/office/drawing/2014/main" id="{1A99A3FB-AE9B-1646-BB64-2FBFD936F1C9}"/>
                    </a:ext>
                  </a:extLst>
                </p:cNvPr>
                <p:cNvGrpSpPr>
                  <a:grpSpLocks/>
                </p:cNvGrpSpPr>
                <p:nvPr/>
              </p:nvGrpSpPr>
              <p:grpSpPr bwMode="auto">
                <a:xfrm>
                  <a:off x="3455" y="2399"/>
                  <a:ext cx="481" cy="433"/>
                  <a:chOff x="3455" y="2399"/>
                  <a:chExt cx="481" cy="433"/>
                </a:xfrm>
              </p:grpSpPr>
              <p:sp>
                <p:nvSpPr>
                  <p:cNvPr id="6177" name="Line 30">
                    <a:extLst>
                      <a:ext uri="{FF2B5EF4-FFF2-40B4-BE49-F238E27FC236}">
                        <a16:creationId xmlns:a16="http://schemas.microsoft.com/office/drawing/2014/main" id="{47038B41-C6F1-B74D-B005-97E753DFF922}"/>
                      </a:ext>
                    </a:extLst>
                  </p:cNvPr>
                  <p:cNvSpPr>
                    <a:spLocks noChangeShapeType="1"/>
                  </p:cNvSpPr>
                  <p:nvPr/>
                </p:nvSpPr>
                <p:spPr bwMode="auto">
                  <a:xfrm flipV="1">
                    <a:off x="345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8" name="Line 31">
                    <a:extLst>
                      <a:ext uri="{FF2B5EF4-FFF2-40B4-BE49-F238E27FC236}">
                        <a16:creationId xmlns:a16="http://schemas.microsoft.com/office/drawing/2014/main" id="{0657283C-F052-D14D-8A8A-D9E848A936EA}"/>
                      </a:ext>
                    </a:extLst>
                  </p:cNvPr>
                  <p:cNvSpPr>
                    <a:spLocks noChangeShapeType="1"/>
                  </p:cNvSpPr>
                  <p:nvPr/>
                </p:nvSpPr>
                <p:spPr bwMode="auto">
                  <a:xfrm>
                    <a:off x="360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71" name="Group 32">
                  <a:extLst>
                    <a:ext uri="{FF2B5EF4-FFF2-40B4-BE49-F238E27FC236}">
                      <a16:creationId xmlns:a16="http://schemas.microsoft.com/office/drawing/2014/main" id="{6CD9074B-8B0F-F947-809E-7357CF2F70B4}"/>
                    </a:ext>
                  </a:extLst>
                </p:cNvPr>
                <p:cNvGrpSpPr>
                  <a:grpSpLocks/>
                </p:cNvGrpSpPr>
                <p:nvPr/>
              </p:nvGrpSpPr>
              <p:grpSpPr bwMode="auto">
                <a:xfrm>
                  <a:off x="1055" y="2399"/>
                  <a:ext cx="481" cy="433"/>
                  <a:chOff x="1055" y="2399"/>
                  <a:chExt cx="481" cy="433"/>
                </a:xfrm>
              </p:grpSpPr>
              <p:sp>
                <p:nvSpPr>
                  <p:cNvPr id="6175" name="Line 33">
                    <a:extLst>
                      <a:ext uri="{FF2B5EF4-FFF2-40B4-BE49-F238E27FC236}">
                        <a16:creationId xmlns:a16="http://schemas.microsoft.com/office/drawing/2014/main" id="{7F1BADCB-B91F-6547-B219-155D2F11942E}"/>
                      </a:ext>
                    </a:extLst>
                  </p:cNvPr>
                  <p:cNvSpPr>
                    <a:spLocks noChangeShapeType="1"/>
                  </p:cNvSpPr>
                  <p:nvPr/>
                </p:nvSpPr>
                <p:spPr bwMode="auto">
                  <a:xfrm flipV="1">
                    <a:off x="105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6" name="Line 34">
                    <a:extLst>
                      <a:ext uri="{FF2B5EF4-FFF2-40B4-BE49-F238E27FC236}">
                        <a16:creationId xmlns:a16="http://schemas.microsoft.com/office/drawing/2014/main" id="{C299E8C7-71BF-604E-8640-EC4EE63657B7}"/>
                      </a:ext>
                    </a:extLst>
                  </p:cNvPr>
                  <p:cNvSpPr>
                    <a:spLocks noChangeShapeType="1"/>
                  </p:cNvSpPr>
                  <p:nvPr/>
                </p:nvSpPr>
                <p:spPr bwMode="auto">
                  <a:xfrm>
                    <a:off x="120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172" name="Group 35">
                  <a:extLst>
                    <a:ext uri="{FF2B5EF4-FFF2-40B4-BE49-F238E27FC236}">
                      <a16:creationId xmlns:a16="http://schemas.microsoft.com/office/drawing/2014/main" id="{7749824E-6464-D14B-8E23-4034010C0C87}"/>
                    </a:ext>
                  </a:extLst>
                </p:cNvPr>
                <p:cNvGrpSpPr>
                  <a:grpSpLocks/>
                </p:cNvGrpSpPr>
                <p:nvPr/>
              </p:nvGrpSpPr>
              <p:grpSpPr bwMode="auto">
                <a:xfrm>
                  <a:off x="4415" y="2399"/>
                  <a:ext cx="481" cy="433"/>
                  <a:chOff x="4415" y="2399"/>
                  <a:chExt cx="481" cy="433"/>
                </a:xfrm>
              </p:grpSpPr>
              <p:sp>
                <p:nvSpPr>
                  <p:cNvPr id="6173" name="Line 36">
                    <a:extLst>
                      <a:ext uri="{FF2B5EF4-FFF2-40B4-BE49-F238E27FC236}">
                        <a16:creationId xmlns:a16="http://schemas.microsoft.com/office/drawing/2014/main" id="{B3A027D0-14D4-7447-BD79-1DA4BAE5F735}"/>
                      </a:ext>
                    </a:extLst>
                  </p:cNvPr>
                  <p:cNvSpPr>
                    <a:spLocks noChangeShapeType="1"/>
                  </p:cNvSpPr>
                  <p:nvPr/>
                </p:nvSpPr>
                <p:spPr bwMode="auto">
                  <a:xfrm flipV="1">
                    <a:off x="4415" y="2399"/>
                    <a:ext cx="143"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4" name="Line 37">
                    <a:extLst>
                      <a:ext uri="{FF2B5EF4-FFF2-40B4-BE49-F238E27FC236}">
                        <a16:creationId xmlns:a16="http://schemas.microsoft.com/office/drawing/2014/main" id="{4A7D6CD6-3E76-9E4F-BEFE-0E40795BEC94}"/>
                      </a:ext>
                    </a:extLst>
                  </p:cNvPr>
                  <p:cNvSpPr>
                    <a:spLocks noChangeShapeType="1"/>
                  </p:cNvSpPr>
                  <p:nvPr/>
                </p:nvSpPr>
                <p:spPr bwMode="auto">
                  <a:xfrm>
                    <a:off x="4561" y="2401"/>
                    <a:ext cx="335" cy="4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sp>
          <p:nvSpPr>
            <p:cNvPr id="6159" name="Line 38">
              <a:extLst>
                <a:ext uri="{FF2B5EF4-FFF2-40B4-BE49-F238E27FC236}">
                  <a16:creationId xmlns:a16="http://schemas.microsoft.com/office/drawing/2014/main" id="{E6372181-7516-6244-BD30-AE34B02116B3}"/>
                </a:ext>
              </a:extLst>
            </p:cNvPr>
            <p:cNvSpPr>
              <a:spLocks noChangeShapeType="1"/>
            </p:cNvSpPr>
            <p:nvPr/>
          </p:nvSpPr>
          <p:spPr bwMode="auto">
            <a:xfrm>
              <a:off x="1057" y="1872"/>
              <a:ext cx="3887"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60" name="Line 39">
              <a:extLst>
                <a:ext uri="{FF2B5EF4-FFF2-40B4-BE49-F238E27FC236}">
                  <a16:creationId xmlns:a16="http://schemas.microsoft.com/office/drawing/2014/main" id="{51901554-F0EA-BD48-8962-8E34319CED99}"/>
                </a:ext>
              </a:extLst>
            </p:cNvPr>
            <p:cNvSpPr>
              <a:spLocks noChangeShapeType="1"/>
            </p:cNvSpPr>
            <p:nvPr/>
          </p:nvSpPr>
          <p:spPr bwMode="auto">
            <a:xfrm>
              <a:off x="1105" y="2640"/>
              <a:ext cx="3887"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51" name="Rectangle 40">
            <a:extLst>
              <a:ext uri="{FF2B5EF4-FFF2-40B4-BE49-F238E27FC236}">
                <a16:creationId xmlns:a16="http://schemas.microsoft.com/office/drawing/2014/main" id="{3BD00D30-EDDF-774E-8705-92B18ECEFBDC}"/>
              </a:ext>
            </a:extLst>
          </p:cNvPr>
          <p:cNvSpPr>
            <a:spLocks noChangeArrowheads="1"/>
          </p:cNvSpPr>
          <p:nvPr/>
        </p:nvSpPr>
        <p:spPr bwMode="auto">
          <a:xfrm>
            <a:off x="4572000" y="24384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latin typeface="Times New Roman" panose="02020603050405020304" pitchFamily="18" charset="0"/>
              </a:rPr>
              <a:t>Average inventory levels</a:t>
            </a:r>
          </a:p>
        </p:txBody>
      </p:sp>
      <p:sp>
        <p:nvSpPr>
          <p:cNvPr id="6152" name="Line 41">
            <a:extLst>
              <a:ext uri="{FF2B5EF4-FFF2-40B4-BE49-F238E27FC236}">
                <a16:creationId xmlns:a16="http://schemas.microsoft.com/office/drawing/2014/main" id="{F882D6D3-E63A-3040-80A8-89F4837BB044}"/>
              </a:ext>
            </a:extLst>
          </p:cNvPr>
          <p:cNvSpPr>
            <a:spLocks noChangeShapeType="1"/>
          </p:cNvSpPr>
          <p:nvPr/>
        </p:nvSpPr>
        <p:spPr bwMode="auto">
          <a:xfrm>
            <a:off x="7391400" y="2744788"/>
            <a:ext cx="1588" cy="1217612"/>
          </a:xfrm>
          <a:prstGeom prst="line">
            <a:avLst/>
          </a:prstGeom>
          <a:noFill/>
          <a:ln w="12700">
            <a:solidFill>
              <a:srgbClr val="FF0000"/>
            </a:solidFill>
            <a:prstDash val="dashDot"/>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153" name="Rectangle 42">
            <a:extLst>
              <a:ext uri="{FF2B5EF4-FFF2-40B4-BE49-F238E27FC236}">
                <a16:creationId xmlns:a16="http://schemas.microsoft.com/office/drawing/2014/main" id="{17DED74B-F03D-DA49-9DD7-5BD4BF4FEAE6}"/>
              </a:ext>
            </a:extLst>
          </p:cNvPr>
          <p:cNvSpPr>
            <a:spLocks noChangeArrowheads="1"/>
          </p:cNvSpPr>
          <p:nvPr/>
        </p:nvSpPr>
        <p:spPr bwMode="auto">
          <a:xfrm>
            <a:off x="6705600" y="13716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a:solidFill>
                  <a:srgbClr val="FF0000"/>
                </a:solidFill>
                <a:latin typeface="Times New Roman" panose="02020603050405020304" pitchFamily="18" charset="0"/>
              </a:rPr>
              <a:t>Difference in average inventory level with more changeovers</a:t>
            </a:r>
          </a:p>
        </p:txBody>
      </p:sp>
      <p:sp>
        <p:nvSpPr>
          <p:cNvPr id="6154" name="Rectangle 43">
            <a:extLst>
              <a:ext uri="{FF2B5EF4-FFF2-40B4-BE49-F238E27FC236}">
                <a16:creationId xmlns:a16="http://schemas.microsoft.com/office/drawing/2014/main" id="{6F0F09F6-C41F-DC46-ABC4-196BE3EA8D30}"/>
              </a:ext>
            </a:extLst>
          </p:cNvPr>
          <p:cNvSpPr>
            <a:spLocks noChangeArrowheads="1"/>
          </p:cNvSpPr>
          <p:nvPr/>
        </p:nvSpPr>
        <p:spPr bwMode="auto">
          <a:xfrm>
            <a:off x="1143000" y="472440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The more quickly we changeover, the more our inventory levels decrease. This helps accomplish our goal of waste elimination.</a:t>
            </a:r>
          </a:p>
        </p:txBody>
      </p:sp>
      <p:sp>
        <p:nvSpPr>
          <p:cNvPr id="6155" name="Rectangle 44">
            <a:extLst>
              <a:ext uri="{FF2B5EF4-FFF2-40B4-BE49-F238E27FC236}">
                <a16:creationId xmlns:a16="http://schemas.microsoft.com/office/drawing/2014/main" id="{01C04B5A-4E07-C242-BDB6-AFF5A83C762F}"/>
              </a:ext>
            </a:extLst>
          </p:cNvPr>
          <p:cNvSpPr>
            <a:spLocks noChangeArrowheads="1"/>
          </p:cNvSpPr>
          <p:nvPr/>
        </p:nvSpPr>
        <p:spPr bwMode="auto">
          <a:xfrm>
            <a:off x="1981200" y="13716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000">
                <a:latin typeface="Times New Roman" panose="02020603050405020304" pitchFamily="18" charset="0"/>
              </a:rPr>
              <a:t>Change Over</a:t>
            </a:r>
          </a:p>
        </p:txBody>
      </p:sp>
      <p:sp>
        <p:nvSpPr>
          <p:cNvPr id="6156" name="Line 45">
            <a:extLst>
              <a:ext uri="{FF2B5EF4-FFF2-40B4-BE49-F238E27FC236}">
                <a16:creationId xmlns:a16="http://schemas.microsoft.com/office/drawing/2014/main" id="{DAD3FF66-FA29-D94F-852C-BA011D5EFB08}"/>
              </a:ext>
            </a:extLst>
          </p:cNvPr>
          <p:cNvSpPr>
            <a:spLocks noChangeShapeType="1"/>
          </p:cNvSpPr>
          <p:nvPr/>
        </p:nvSpPr>
        <p:spPr bwMode="auto">
          <a:xfrm flipH="1">
            <a:off x="1906588" y="1525588"/>
            <a:ext cx="150812" cy="746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157" name="Line 46">
            <a:extLst>
              <a:ext uri="{FF2B5EF4-FFF2-40B4-BE49-F238E27FC236}">
                <a16:creationId xmlns:a16="http://schemas.microsoft.com/office/drawing/2014/main" id="{AC2DB32B-9EF9-544E-9BA4-0F08349B1070}"/>
              </a:ext>
            </a:extLst>
          </p:cNvPr>
          <p:cNvSpPr>
            <a:spLocks noChangeShapeType="1"/>
          </p:cNvSpPr>
          <p:nvPr/>
        </p:nvSpPr>
        <p:spPr bwMode="auto">
          <a:xfrm flipH="1">
            <a:off x="7543800" y="2057400"/>
            <a:ext cx="457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7AFC6B-71F5-094D-9F4F-ADDC0810D495}"/>
              </a:ext>
            </a:extLst>
          </p:cNvPr>
          <p:cNvSpPr>
            <a:spLocks noGrp="1" noChangeArrowheads="1"/>
          </p:cNvSpPr>
          <p:nvPr>
            <p:ph type="title"/>
          </p:nvPr>
        </p:nvSpPr>
        <p:spPr/>
        <p:txBody>
          <a:bodyPr/>
          <a:lstStyle/>
          <a:p>
            <a:pPr eaLnBrk="1" hangingPunct="1"/>
            <a:r>
              <a:rPr lang="en-US" altLang="en-US"/>
              <a:t>Words of Wisdom</a:t>
            </a:r>
          </a:p>
        </p:txBody>
      </p:sp>
      <p:sp>
        <p:nvSpPr>
          <p:cNvPr id="84995" name="Rectangle 3">
            <a:extLst>
              <a:ext uri="{FF2B5EF4-FFF2-40B4-BE49-F238E27FC236}">
                <a16:creationId xmlns:a16="http://schemas.microsoft.com/office/drawing/2014/main" id="{56161B61-7B6B-C540-8690-B8E6304972FC}"/>
              </a:ext>
            </a:extLst>
          </p:cNvPr>
          <p:cNvSpPr>
            <a:spLocks noGrp="1" noChangeArrowheads="1"/>
          </p:cNvSpPr>
          <p:nvPr>
            <p:ph type="body" idx="1"/>
          </p:nvPr>
        </p:nvSpPr>
        <p:spPr>
          <a:xfrm>
            <a:off x="609600" y="1371600"/>
            <a:ext cx="8001000" cy="3962400"/>
          </a:xfrm>
          <a:ln w="57150" cmpd="thinThick">
            <a:solidFill>
              <a:srgbClr val="FF0000"/>
            </a:solidFill>
          </a:ln>
        </p:spPr>
        <p:txBody>
          <a:bodyPr/>
          <a:lstStyle/>
          <a:p>
            <a:pPr eaLnBrk="1" hangingPunct="1">
              <a:buFontTx/>
              <a:buNone/>
              <a:defRPr/>
            </a:pPr>
            <a:r>
              <a:rPr lang="en-US" sz="3200"/>
              <a:t>   </a:t>
            </a:r>
            <a:r>
              <a:rPr lang="en-US" sz="3200" b="1">
                <a:solidFill>
                  <a:srgbClr val="A50021"/>
                </a:solidFill>
                <a:effectLst>
                  <a:outerShdw blurRad="38100" dist="38100" dir="2700000" algn="tl">
                    <a:srgbClr val="C0C0C0"/>
                  </a:outerShdw>
                </a:effectLst>
              </a:rPr>
              <a:t>“It is not the strongest nor the most intelligent of the species that survives, but the one that is most adaptable to change”</a:t>
            </a:r>
          </a:p>
          <a:p>
            <a:pPr eaLnBrk="1" hangingPunct="1">
              <a:buFontTx/>
              <a:buNone/>
              <a:defRPr/>
            </a:pPr>
            <a:r>
              <a:rPr lang="en-US"/>
              <a:t>						</a:t>
            </a:r>
            <a:r>
              <a:rPr lang="en-US" sz="2800"/>
              <a:t>-Charles Darwin-</a:t>
            </a: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83146DCC-2BA6-D944-8C5E-D0B7674E7E63}"/>
              </a:ext>
            </a:extLst>
          </p:cNvPr>
          <p:cNvGrpSpPr>
            <a:grpSpLocks/>
          </p:cNvGrpSpPr>
          <p:nvPr/>
        </p:nvGrpSpPr>
        <p:grpSpPr bwMode="auto">
          <a:xfrm>
            <a:off x="444500" y="1327150"/>
            <a:ext cx="4662488" cy="1981200"/>
            <a:chOff x="420" y="955"/>
            <a:chExt cx="3231" cy="1415"/>
          </a:xfrm>
        </p:grpSpPr>
        <p:sp>
          <p:nvSpPr>
            <p:cNvPr id="26670" name="Rectangle 3">
              <a:extLst>
                <a:ext uri="{FF2B5EF4-FFF2-40B4-BE49-F238E27FC236}">
                  <a16:creationId xmlns:a16="http://schemas.microsoft.com/office/drawing/2014/main" id="{8C8A36CD-7F3C-F444-901F-042C183CBD60}"/>
                </a:ext>
              </a:extLst>
            </p:cNvPr>
            <p:cNvSpPr>
              <a:spLocks noChangeArrowheads="1"/>
            </p:cNvSpPr>
            <p:nvPr/>
          </p:nvSpPr>
          <p:spPr bwMode="auto">
            <a:xfrm>
              <a:off x="2360" y="1077"/>
              <a:ext cx="1284" cy="538"/>
            </a:xfrm>
            <a:prstGeom prst="rect">
              <a:avLst/>
            </a:prstGeom>
            <a:solidFill>
              <a:schemeClr val="bg1"/>
            </a:solidFill>
            <a:ln w="9525">
              <a:solidFill>
                <a:schemeClr val="tx1"/>
              </a:solidFill>
              <a:miter lim="800000"/>
              <a:headEnd/>
              <a:tailEnd/>
            </a:ln>
          </p:spPr>
          <p:txBody>
            <a:bodyPr wrap="none" lIns="101836" tIns="50917" rIns="101836" bIns="50917"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a:solidFill>
                    <a:srgbClr val="990099"/>
                  </a:solidFill>
                </a:rPr>
                <a:t>Standardized</a:t>
              </a:r>
            </a:p>
            <a:p>
              <a:pPr algn="ctr"/>
              <a:r>
                <a:rPr lang="en-US" altLang="en-US" sz="2200">
                  <a:solidFill>
                    <a:srgbClr val="990099"/>
                  </a:solidFill>
                </a:rPr>
                <a:t>Work Chart</a:t>
              </a:r>
            </a:p>
          </p:txBody>
        </p:sp>
        <p:sp>
          <p:nvSpPr>
            <p:cNvPr id="26671" name="Text Box 4">
              <a:extLst>
                <a:ext uri="{FF2B5EF4-FFF2-40B4-BE49-F238E27FC236}">
                  <a16:creationId xmlns:a16="http://schemas.microsoft.com/office/drawing/2014/main" id="{BE057C6C-DC43-7C44-8C63-0C4BB75A5477}"/>
                </a:ext>
              </a:extLst>
            </p:cNvPr>
            <p:cNvSpPr txBox="1">
              <a:spLocks noChangeArrowheads="1"/>
            </p:cNvSpPr>
            <p:nvPr/>
          </p:nvSpPr>
          <p:spPr bwMode="auto">
            <a:xfrm>
              <a:off x="2360" y="1628"/>
              <a:ext cx="129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36" tIns="50917" rIns="101836" bIns="50917"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003399"/>
                  </a:solidFill>
                </a:rPr>
                <a:t>Detail of each </a:t>
              </a:r>
            </a:p>
            <a:p>
              <a:pPr algn="ctr"/>
              <a:r>
                <a:rPr lang="en-US" altLang="en-US" sz="1800">
                  <a:solidFill>
                    <a:srgbClr val="003399"/>
                  </a:solidFill>
                </a:rPr>
                <a:t>Process Step</a:t>
              </a:r>
            </a:p>
          </p:txBody>
        </p:sp>
        <p:pic>
          <p:nvPicPr>
            <p:cNvPr id="26672" name="Picture 5">
              <a:extLst>
                <a:ext uri="{FF2B5EF4-FFF2-40B4-BE49-F238E27FC236}">
                  <a16:creationId xmlns:a16="http://schemas.microsoft.com/office/drawing/2014/main" id="{DD30D795-3C81-9F42-B66C-E475ED423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 y="955"/>
              <a:ext cx="1871" cy="141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6627" name="Group 6">
            <a:extLst>
              <a:ext uri="{FF2B5EF4-FFF2-40B4-BE49-F238E27FC236}">
                <a16:creationId xmlns:a16="http://schemas.microsoft.com/office/drawing/2014/main" id="{4D874885-991F-A34F-95B4-5E68AEDDEA22}"/>
              </a:ext>
            </a:extLst>
          </p:cNvPr>
          <p:cNvGrpSpPr>
            <a:grpSpLocks/>
          </p:cNvGrpSpPr>
          <p:nvPr/>
        </p:nvGrpSpPr>
        <p:grpSpPr bwMode="auto">
          <a:xfrm>
            <a:off x="601663" y="3679825"/>
            <a:ext cx="5046662" cy="2895600"/>
            <a:chOff x="417" y="2627"/>
            <a:chExt cx="3497" cy="2067"/>
          </a:xfrm>
        </p:grpSpPr>
        <p:sp>
          <p:nvSpPr>
            <p:cNvPr id="26664" name="Text Box 7">
              <a:extLst>
                <a:ext uri="{FF2B5EF4-FFF2-40B4-BE49-F238E27FC236}">
                  <a16:creationId xmlns:a16="http://schemas.microsoft.com/office/drawing/2014/main" id="{FC241ECE-6141-5542-B7D8-984AC2872EFE}"/>
                </a:ext>
              </a:extLst>
            </p:cNvPr>
            <p:cNvSpPr txBox="1">
              <a:spLocks noChangeArrowheads="1"/>
            </p:cNvSpPr>
            <p:nvPr/>
          </p:nvSpPr>
          <p:spPr bwMode="auto">
            <a:xfrm>
              <a:off x="2049" y="3715"/>
              <a:ext cx="1691"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36" tIns="50917" rIns="101836" bIns="50917">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b="1">
                <a:solidFill>
                  <a:srgbClr val="003399"/>
                </a:solidFill>
              </a:endParaRPr>
            </a:p>
            <a:p>
              <a:pPr algn="ctr"/>
              <a:r>
                <a:rPr lang="en-US" altLang="en-US" sz="1800">
                  <a:solidFill>
                    <a:srgbClr val="003399"/>
                  </a:solidFill>
                </a:rPr>
                <a:t>Detail of the Elements</a:t>
              </a:r>
            </a:p>
            <a:p>
              <a:pPr algn="ctr"/>
              <a:r>
                <a:rPr lang="en-US" altLang="en-US" sz="1800">
                  <a:solidFill>
                    <a:srgbClr val="003399"/>
                  </a:solidFill>
                </a:rPr>
                <a:t>of each Process Step</a:t>
              </a:r>
            </a:p>
          </p:txBody>
        </p:sp>
        <p:pic>
          <p:nvPicPr>
            <p:cNvPr id="26665" name="Picture 8" descr="WES">
              <a:extLst>
                <a:ext uri="{FF2B5EF4-FFF2-40B4-BE49-F238E27FC236}">
                  <a16:creationId xmlns:a16="http://schemas.microsoft.com/office/drawing/2014/main" id="{B09745F9-863B-6D41-8964-50D3A11B5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 y="2627"/>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66" name="Picture 9" descr="WES">
              <a:extLst>
                <a:ext uri="{FF2B5EF4-FFF2-40B4-BE49-F238E27FC236}">
                  <a16:creationId xmlns:a16="http://schemas.microsoft.com/office/drawing/2014/main" id="{7CA165A6-96E0-834D-B41B-48A734C29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 y="2790"/>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67" name="Picture 10" descr="WES">
              <a:extLst>
                <a:ext uri="{FF2B5EF4-FFF2-40B4-BE49-F238E27FC236}">
                  <a16:creationId xmlns:a16="http://schemas.microsoft.com/office/drawing/2014/main" id="{5B260BD3-16B8-5E47-B60A-C6D9F6E08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 y="2953"/>
              <a:ext cx="995"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68" name="Picture 11" descr="WES">
              <a:extLst>
                <a:ext uri="{FF2B5EF4-FFF2-40B4-BE49-F238E27FC236}">
                  <a16:creationId xmlns:a16="http://schemas.microsoft.com/office/drawing/2014/main" id="{DC4F91B1-5E15-1D44-85D6-8684CBE47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 y="3062"/>
              <a:ext cx="996" cy="16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69" name="Rectangle 12">
              <a:extLst>
                <a:ext uri="{FF2B5EF4-FFF2-40B4-BE49-F238E27FC236}">
                  <a16:creationId xmlns:a16="http://schemas.microsoft.com/office/drawing/2014/main" id="{8D95416C-835E-2E46-8A29-2225409C02BD}"/>
                </a:ext>
              </a:extLst>
            </p:cNvPr>
            <p:cNvSpPr>
              <a:spLocks noChangeArrowheads="1"/>
            </p:cNvSpPr>
            <p:nvPr/>
          </p:nvSpPr>
          <p:spPr bwMode="auto">
            <a:xfrm>
              <a:off x="1991" y="3462"/>
              <a:ext cx="1923" cy="319"/>
            </a:xfrm>
            <a:prstGeom prst="rect">
              <a:avLst/>
            </a:prstGeom>
            <a:solidFill>
              <a:schemeClr val="bg1"/>
            </a:solidFill>
            <a:ln w="9525">
              <a:solidFill>
                <a:schemeClr val="tx1"/>
              </a:solidFill>
              <a:miter lim="800000"/>
              <a:headEnd/>
              <a:tailEnd/>
            </a:ln>
          </p:spPr>
          <p:txBody>
            <a:bodyPr wrap="none" lIns="101836" tIns="50917" rIns="101836" bIns="50917">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a:solidFill>
                    <a:srgbClr val="990099"/>
                  </a:solidFill>
                </a:rPr>
                <a:t>Work Element Sheet</a:t>
              </a:r>
            </a:p>
          </p:txBody>
        </p:sp>
      </p:grpSp>
      <p:sp>
        <p:nvSpPr>
          <p:cNvPr id="26628" name="Line 13">
            <a:extLst>
              <a:ext uri="{FF2B5EF4-FFF2-40B4-BE49-F238E27FC236}">
                <a16:creationId xmlns:a16="http://schemas.microsoft.com/office/drawing/2014/main" id="{AD32402F-D962-3B4B-893E-F2F9E2E90F9E}"/>
              </a:ext>
            </a:extLst>
          </p:cNvPr>
          <p:cNvSpPr>
            <a:spLocks noChangeShapeType="1"/>
          </p:cNvSpPr>
          <p:nvPr/>
        </p:nvSpPr>
        <p:spPr bwMode="auto">
          <a:xfrm>
            <a:off x="6224588" y="40513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29" name="Rectangle 14">
            <a:extLst>
              <a:ext uri="{FF2B5EF4-FFF2-40B4-BE49-F238E27FC236}">
                <a16:creationId xmlns:a16="http://schemas.microsoft.com/office/drawing/2014/main" id="{37117570-499F-F047-9627-0BF6FD52BD18}"/>
              </a:ext>
            </a:extLst>
          </p:cNvPr>
          <p:cNvSpPr>
            <a:spLocks noChangeArrowheads="1"/>
          </p:cNvSpPr>
          <p:nvPr/>
        </p:nvSpPr>
        <p:spPr bwMode="auto">
          <a:xfrm>
            <a:off x="6434138" y="4587875"/>
            <a:ext cx="17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AU" altLang="en-US" sz="1800" b="1">
              <a:solidFill>
                <a:srgbClr val="003399"/>
              </a:solidFill>
            </a:endParaRPr>
          </a:p>
        </p:txBody>
      </p:sp>
      <p:sp>
        <p:nvSpPr>
          <p:cNvPr id="26630" name="Rectangle 15">
            <a:extLst>
              <a:ext uri="{FF2B5EF4-FFF2-40B4-BE49-F238E27FC236}">
                <a16:creationId xmlns:a16="http://schemas.microsoft.com/office/drawing/2014/main" id="{5AB57A4A-76E3-F34F-8BFF-63417CE87A74}"/>
              </a:ext>
            </a:extLst>
          </p:cNvPr>
          <p:cNvSpPr>
            <a:spLocks noChangeArrowheads="1"/>
          </p:cNvSpPr>
          <p:nvPr/>
        </p:nvSpPr>
        <p:spPr bwMode="auto">
          <a:xfrm>
            <a:off x="6242050" y="4737100"/>
            <a:ext cx="2398713" cy="673100"/>
          </a:xfrm>
          <a:prstGeom prst="rect">
            <a:avLst/>
          </a:prstGeom>
          <a:solidFill>
            <a:schemeClr val="bg1"/>
          </a:solidFill>
          <a:ln w="9525">
            <a:solidFill>
              <a:schemeClr val="tx1"/>
            </a:solidFill>
            <a:miter lim="800000"/>
            <a:headEnd/>
            <a:tailEnd/>
          </a:ln>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a:solidFill>
                  <a:srgbClr val="990099"/>
                </a:solidFill>
              </a:rPr>
              <a:t>Stack</a:t>
            </a:r>
            <a:r>
              <a:rPr lang="en-US" altLang="en-US" sz="2200" b="1">
                <a:solidFill>
                  <a:srgbClr val="990099"/>
                </a:solidFill>
              </a:rPr>
              <a:t> </a:t>
            </a:r>
            <a:r>
              <a:rPr lang="en-US" altLang="en-US" sz="2200">
                <a:solidFill>
                  <a:srgbClr val="990099"/>
                </a:solidFill>
              </a:rPr>
              <a:t>Chart</a:t>
            </a:r>
          </a:p>
          <a:p>
            <a:pPr algn="ctr"/>
            <a:r>
              <a:rPr lang="en-US" altLang="en-US" sz="2200">
                <a:solidFill>
                  <a:srgbClr val="990099"/>
                </a:solidFill>
              </a:rPr>
              <a:t>(Yamazumi)</a:t>
            </a:r>
          </a:p>
        </p:txBody>
      </p:sp>
      <p:sp>
        <p:nvSpPr>
          <p:cNvPr id="26631" name="Text Box 16">
            <a:extLst>
              <a:ext uri="{FF2B5EF4-FFF2-40B4-BE49-F238E27FC236}">
                <a16:creationId xmlns:a16="http://schemas.microsoft.com/office/drawing/2014/main" id="{14B57438-43D3-7C40-B3E9-4AA1879783C0}"/>
              </a:ext>
            </a:extLst>
          </p:cNvPr>
          <p:cNvSpPr txBox="1">
            <a:spLocks noChangeArrowheads="1"/>
          </p:cNvSpPr>
          <p:nvPr/>
        </p:nvSpPr>
        <p:spPr bwMode="auto">
          <a:xfrm>
            <a:off x="5919788" y="5514975"/>
            <a:ext cx="30019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003399"/>
                </a:solidFill>
              </a:rPr>
              <a:t>A Visual Tool for Balancing Processes</a:t>
            </a:r>
          </a:p>
        </p:txBody>
      </p:sp>
      <p:sp>
        <p:nvSpPr>
          <p:cNvPr id="26632" name="Rectangle 17">
            <a:extLst>
              <a:ext uri="{FF2B5EF4-FFF2-40B4-BE49-F238E27FC236}">
                <a16:creationId xmlns:a16="http://schemas.microsoft.com/office/drawing/2014/main" id="{DEEA00A7-B18F-554D-8A67-BDC8B20EB259}"/>
              </a:ext>
            </a:extLst>
          </p:cNvPr>
          <p:cNvSpPr>
            <a:spLocks noChangeArrowheads="1"/>
          </p:cNvSpPr>
          <p:nvPr/>
        </p:nvSpPr>
        <p:spPr bwMode="auto">
          <a:xfrm>
            <a:off x="5357813" y="2374900"/>
            <a:ext cx="60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03399"/>
                </a:solidFill>
                <a:latin typeface="Lucida Sans Unicode" panose="020B0602030504020204" pitchFamily="34" charset="0"/>
              </a:rPr>
              <a:t>Takt</a:t>
            </a:r>
          </a:p>
          <a:p>
            <a:pPr algn="ctr"/>
            <a:r>
              <a:rPr lang="en-US" altLang="en-US" sz="1600" b="1">
                <a:solidFill>
                  <a:srgbClr val="003399"/>
                </a:solidFill>
                <a:latin typeface="Lucida Sans Unicode" panose="020B0602030504020204" pitchFamily="34" charset="0"/>
              </a:rPr>
              <a:t>90s</a:t>
            </a:r>
          </a:p>
        </p:txBody>
      </p:sp>
      <p:sp>
        <p:nvSpPr>
          <p:cNvPr id="26633" name="Rectangle 18">
            <a:extLst>
              <a:ext uri="{FF2B5EF4-FFF2-40B4-BE49-F238E27FC236}">
                <a16:creationId xmlns:a16="http://schemas.microsoft.com/office/drawing/2014/main" id="{CD514176-2FC5-7E43-8AF8-A375C1CD3184}"/>
              </a:ext>
            </a:extLst>
          </p:cNvPr>
          <p:cNvSpPr>
            <a:spLocks noChangeArrowheads="1"/>
          </p:cNvSpPr>
          <p:nvPr/>
        </p:nvSpPr>
        <p:spPr bwMode="auto">
          <a:xfrm>
            <a:off x="6242050" y="4219575"/>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3399"/>
                </a:solidFill>
                <a:latin typeface="Lucida Sans Unicode" panose="020B0602030504020204" pitchFamily="34" charset="0"/>
              </a:rPr>
              <a:t>1</a:t>
            </a:r>
          </a:p>
        </p:txBody>
      </p:sp>
      <p:sp>
        <p:nvSpPr>
          <p:cNvPr id="26634" name="Rectangle 19">
            <a:extLst>
              <a:ext uri="{FF2B5EF4-FFF2-40B4-BE49-F238E27FC236}">
                <a16:creationId xmlns:a16="http://schemas.microsoft.com/office/drawing/2014/main" id="{8FE698E0-1BF6-B04E-910E-04FB862D560E}"/>
              </a:ext>
            </a:extLst>
          </p:cNvPr>
          <p:cNvSpPr>
            <a:spLocks noChangeArrowheads="1"/>
          </p:cNvSpPr>
          <p:nvPr/>
        </p:nvSpPr>
        <p:spPr bwMode="auto">
          <a:xfrm>
            <a:off x="6731000" y="4219575"/>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3399"/>
                </a:solidFill>
                <a:latin typeface="Lucida Sans Unicode" panose="020B0602030504020204" pitchFamily="34" charset="0"/>
              </a:rPr>
              <a:t>2</a:t>
            </a:r>
          </a:p>
        </p:txBody>
      </p:sp>
      <p:sp>
        <p:nvSpPr>
          <p:cNvPr id="26635" name="Rectangle 20">
            <a:extLst>
              <a:ext uri="{FF2B5EF4-FFF2-40B4-BE49-F238E27FC236}">
                <a16:creationId xmlns:a16="http://schemas.microsoft.com/office/drawing/2014/main" id="{BCB9349E-C0F6-2748-9529-F801A0128430}"/>
              </a:ext>
            </a:extLst>
          </p:cNvPr>
          <p:cNvSpPr>
            <a:spLocks noChangeArrowheads="1"/>
          </p:cNvSpPr>
          <p:nvPr/>
        </p:nvSpPr>
        <p:spPr bwMode="auto">
          <a:xfrm>
            <a:off x="7205663" y="4219575"/>
            <a:ext cx="287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3399"/>
                </a:solidFill>
                <a:latin typeface="Lucida Sans Unicode" panose="020B0602030504020204" pitchFamily="34" charset="0"/>
              </a:rPr>
              <a:t>3</a:t>
            </a:r>
          </a:p>
        </p:txBody>
      </p:sp>
      <p:sp>
        <p:nvSpPr>
          <p:cNvPr id="26636" name="Rectangle 21">
            <a:extLst>
              <a:ext uri="{FF2B5EF4-FFF2-40B4-BE49-F238E27FC236}">
                <a16:creationId xmlns:a16="http://schemas.microsoft.com/office/drawing/2014/main" id="{39E7E81C-B8F8-9C4D-9B27-21DEA7A57E2D}"/>
              </a:ext>
            </a:extLst>
          </p:cNvPr>
          <p:cNvSpPr>
            <a:spLocks noChangeArrowheads="1"/>
          </p:cNvSpPr>
          <p:nvPr/>
        </p:nvSpPr>
        <p:spPr bwMode="auto">
          <a:xfrm>
            <a:off x="7670800" y="4219575"/>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3399"/>
                </a:solidFill>
                <a:latin typeface="Lucida Sans Unicode" panose="020B0602030504020204" pitchFamily="34" charset="0"/>
              </a:rPr>
              <a:t>4</a:t>
            </a:r>
          </a:p>
        </p:txBody>
      </p:sp>
      <p:sp>
        <p:nvSpPr>
          <p:cNvPr id="26637" name="Rectangle 22">
            <a:extLst>
              <a:ext uri="{FF2B5EF4-FFF2-40B4-BE49-F238E27FC236}">
                <a16:creationId xmlns:a16="http://schemas.microsoft.com/office/drawing/2014/main" id="{85E3F9FB-80F8-584A-9F3A-C426BEEEF4FF}"/>
              </a:ext>
            </a:extLst>
          </p:cNvPr>
          <p:cNvSpPr>
            <a:spLocks noChangeArrowheads="1"/>
          </p:cNvSpPr>
          <p:nvPr/>
        </p:nvSpPr>
        <p:spPr bwMode="auto">
          <a:xfrm>
            <a:off x="8156575" y="4219575"/>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3399"/>
                </a:solidFill>
                <a:latin typeface="Lucida Sans Unicode" panose="020B0602030504020204" pitchFamily="34" charset="0"/>
              </a:rPr>
              <a:t>5</a:t>
            </a:r>
          </a:p>
        </p:txBody>
      </p:sp>
      <p:sp>
        <p:nvSpPr>
          <p:cNvPr id="26638" name="Rectangle 23">
            <a:extLst>
              <a:ext uri="{FF2B5EF4-FFF2-40B4-BE49-F238E27FC236}">
                <a16:creationId xmlns:a16="http://schemas.microsoft.com/office/drawing/2014/main" id="{A63DF75E-890B-3F48-9F9F-5A9BEF83D230}"/>
              </a:ext>
            </a:extLst>
          </p:cNvPr>
          <p:cNvSpPr>
            <a:spLocks noChangeArrowheads="1"/>
          </p:cNvSpPr>
          <p:nvPr/>
        </p:nvSpPr>
        <p:spPr bwMode="auto">
          <a:xfrm>
            <a:off x="6200775" y="2844800"/>
            <a:ext cx="355600" cy="1344613"/>
          </a:xfrm>
          <a:prstGeom prst="rect">
            <a:avLst/>
          </a:prstGeom>
          <a:solidFill>
            <a:schemeClr val="accent1"/>
          </a:solidFill>
          <a:ln w="12700">
            <a:solidFill>
              <a:schemeClr val="tx1"/>
            </a:solidFill>
            <a:miter lim="800000"/>
            <a:headEnd/>
            <a:tailEnd/>
          </a:ln>
        </p:spPr>
        <p:txBody>
          <a:bodyPr wrap="none" lIns="269164" tIns="134578" rIns="269164" bIns="13457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6639" name="Rectangle 24">
            <a:extLst>
              <a:ext uri="{FF2B5EF4-FFF2-40B4-BE49-F238E27FC236}">
                <a16:creationId xmlns:a16="http://schemas.microsoft.com/office/drawing/2014/main" id="{5D17AC40-044B-3D46-A1B5-AF688EBB8BBE}"/>
              </a:ext>
            </a:extLst>
          </p:cNvPr>
          <p:cNvSpPr>
            <a:spLocks noChangeArrowheads="1"/>
          </p:cNvSpPr>
          <p:nvPr/>
        </p:nvSpPr>
        <p:spPr bwMode="auto">
          <a:xfrm>
            <a:off x="6678613" y="2844800"/>
            <a:ext cx="355600" cy="1344613"/>
          </a:xfrm>
          <a:prstGeom prst="rect">
            <a:avLst/>
          </a:prstGeom>
          <a:solidFill>
            <a:schemeClr val="accent1"/>
          </a:solidFill>
          <a:ln w="12700">
            <a:solidFill>
              <a:schemeClr val="tx1"/>
            </a:solidFill>
            <a:miter lim="800000"/>
            <a:headEnd/>
            <a:tailEnd/>
          </a:ln>
        </p:spPr>
        <p:txBody>
          <a:bodyPr wrap="none" lIns="269164" tIns="134578" rIns="269164" bIns="13457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6640" name="Rectangle 25">
            <a:extLst>
              <a:ext uri="{FF2B5EF4-FFF2-40B4-BE49-F238E27FC236}">
                <a16:creationId xmlns:a16="http://schemas.microsoft.com/office/drawing/2014/main" id="{87874E71-5A04-2042-A9AB-D5762CED8AB9}"/>
              </a:ext>
            </a:extLst>
          </p:cNvPr>
          <p:cNvSpPr>
            <a:spLocks noChangeArrowheads="1"/>
          </p:cNvSpPr>
          <p:nvPr/>
        </p:nvSpPr>
        <p:spPr bwMode="auto">
          <a:xfrm>
            <a:off x="7151688" y="2857500"/>
            <a:ext cx="357187" cy="1331913"/>
          </a:xfrm>
          <a:prstGeom prst="rect">
            <a:avLst/>
          </a:prstGeom>
          <a:solidFill>
            <a:schemeClr val="accent1"/>
          </a:solidFill>
          <a:ln w="12700">
            <a:solidFill>
              <a:schemeClr val="tx1"/>
            </a:solidFill>
            <a:miter lim="800000"/>
            <a:headEnd/>
            <a:tailEnd/>
          </a:ln>
        </p:spPr>
        <p:txBody>
          <a:bodyPr wrap="none" lIns="269164" tIns="134578" rIns="269164" bIns="13457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6641" name="Rectangle 26">
            <a:extLst>
              <a:ext uri="{FF2B5EF4-FFF2-40B4-BE49-F238E27FC236}">
                <a16:creationId xmlns:a16="http://schemas.microsoft.com/office/drawing/2014/main" id="{43D54D61-3E74-4044-A1B7-7DC77DBE9224}"/>
              </a:ext>
            </a:extLst>
          </p:cNvPr>
          <p:cNvSpPr>
            <a:spLocks noChangeArrowheads="1"/>
          </p:cNvSpPr>
          <p:nvPr/>
        </p:nvSpPr>
        <p:spPr bwMode="auto">
          <a:xfrm>
            <a:off x="7627938" y="2855913"/>
            <a:ext cx="358775" cy="1333500"/>
          </a:xfrm>
          <a:prstGeom prst="rect">
            <a:avLst/>
          </a:prstGeom>
          <a:solidFill>
            <a:schemeClr val="accent1"/>
          </a:solidFill>
          <a:ln w="12700">
            <a:solidFill>
              <a:schemeClr val="tx1"/>
            </a:solidFill>
            <a:miter lim="800000"/>
            <a:headEnd/>
            <a:tailEnd/>
          </a:ln>
        </p:spPr>
        <p:txBody>
          <a:bodyPr wrap="none" lIns="269164" tIns="134578" rIns="269164" bIns="13457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6642" name="Rectangle 27">
            <a:extLst>
              <a:ext uri="{FF2B5EF4-FFF2-40B4-BE49-F238E27FC236}">
                <a16:creationId xmlns:a16="http://schemas.microsoft.com/office/drawing/2014/main" id="{11E43F55-B0B5-3F4D-B000-7DB2FF42D27E}"/>
              </a:ext>
            </a:extLst>
          </p:cNvPr>
          <p:cNvSpPr>
            <a:spLocks noChangeArrowheads="1"/>
          </p:cNvSpPr>
          <p:nvPr/>
        </p:nvSpPr>
        <p:spPr bwMode="auto">
          <a:xfrm>
            <a:off x="8104188" y="2965450"/>
            <a:ext cx="358775" cy="1223963"/>
          </a:xfrm>
          <a:prstGeom prst="rect">
            <a:avLst/>
          </a:prstGeom>
          <a:solidFill>
            <a:schemeClr val="accent1"/>
          </a:solidFill>
          <a:ln w="12700">
            <a:solidFill>
              <a:schemeClr val="tx1"/>
            </a:solidFill>
            <a:miter lim="800000"/>
            <a:headEnd/>
            <a:tailEnd/>
          </a:ln>
        </p:spPr>
        <p:txBody>
          <a:bodyPr wrap="none" lIns="269164" tIns="134578" rIns="269164" bIns="13457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6643" name="Line 28">
            <a:extLst>
              <a:ext uri="{FF2B5EF4-FFF2-40B4-BE49-F238E27FC236}">
                <a16:creationId xmlns:a16="http://schemas.microsoft.com/office/drawing/2014/main" id="{8A69B291-B0D0-2749-BAB7-436420C9D391}"/>
              </a:ext>
            </a:extLst>
          </p:cNvPr>
          <p:cNvSpPr>
            <a:spLocks noChangeShapeType="1"/>
          </p:cNvSpPr>
          <p:nvPr/>
        </p:nvSpPr>
        <p:spPr bwMode="auto">
          <a:xfrm>
            <a:off x="5954713" y="2749550"/>
            <a:ext cx="2728912"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44" name="Rectangle 29">
            <a:extLst>
              <a:ext uri="{FF2B5EF4-FFF2-40B4-BE49-F238E27FC236}">
                <a16:creationId xmlns:a16="http://schemas.microsoft.com/office/drawing/2014/main" id="{6F1968C0-3B30-0C40-B285-AC7D26D995AB}"/>
              </a:ext>
            </a:extLst>
          </p:cNvPr>
          <p:cNvSpPr>
            <a:spLocks noChangeArrowheads="1"/>
          </p:cNvSpPr>
          <p:nvPr/>
        </p:nvSpPr>
        <p:spPr bwMode="auto">
          <a:xfrm>
            <a:off x="6465888" y="4462463"/>
            <a:ext cx="1535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1548" tIns="120770" rIns="241548" bIns="12077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3399"/>
                </a:solidFill>
              </a:rPr>
              <a:t>Assembly Process #</a:t>
            </a:r>
          </a:p>
        </p:txBody>
      </p:sp>
      <p:sp>
        <p:nvSpPr>
          <p:cNvPr id="26645" name="Freeform 30">
            <a:extLst>
              <a:ext uri="{FF2B5EF4-FFF2-40B4-BE49-F238E27FC236}">
                <a16:creationId xmlns:a16="http://schemas.microsoft.com/office/drawing/2014/main" id="{1D4E9112-B8FE-9048-8FFD-771666D29A42}"/>
              </a:ext>
            </a:extLst>
          </p:cNvPr>
          <p:cNvSpPr>
            <a:spLocks/>
          </p:cNvSpPr>
          <p:nvPr/>
        </p:nvSpPr>
        <p:spPr bwMode="auto">
          <a:xfrm>
            <a:off x="6069013" y="1917700"/>
            <a:ext cx="2700337" cy="2286000"/>
          </a:xfrm>
          <a:custGeom>
            <a:avLst/>
            <a:gdLst>
              <a:gd name="T0" fmla="*/ 0 w 2259"/>
              <a:gd name="T1" fmla="*/ 0 h 1637"/>
              <a:gd name="T2" fmla="*/ 0 w 2259"/>
              <a:gd name="T3" fmla="*/ 1636 h 1637"/>
              <a:gd name="T4" fmla="*/ 2258 w 2259"/>
              <a:gd name="T5" fmla="*/ 1628 h 1637"/>
              <a:gd name="T6" fmla="*/ 0 60000 65536"/>
              <a:gd name="T7" fmla="*/ 0 60000 65536"/>
              <a:gd name="T8" fmla="*/ 0 60000 65536"/>
              <a:gd name="T9" fmla="*/ 0 w 2259"/>
              <a:gd name="T10" fmla="*/ 0 h 1637"/>
              <a:gd name="T11" fmla="*/ 2259 w 2259"/>
              <a:gd name="T12" fmla="*/ 1637 h 1637"/>
            </a:gdLst>
            <a:ahLst/>
            <a:cxnLst>
              <a:cxn ang="T6">
                <a:pos x="T0" y="T1"/>
              </a:cxn>
              <a:cxn ang="T7">
                <a:pos x="T2" y="T3"/>
              </a:cxn>
              <a:cxn ang="T8">
                <a:pos x="T4" y="T5"/>
              </a:cxn>
            </a:cxnLst>
            <a:rect l="T9" t="T10" r="T11" b="T12"/>
            <a:pathLst>
              <a:path w="2259" h="1637">
                <a:moveTo>
                  <a:pt x="0" y="0"/>
                </a:moveTo>
                <a:lnTo>
                  <a:pt x="0" y="1636"/>
                </a:lnTo>
                <a:lnTo>
                  <a:pt x="2258" y="1628"/>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269164" tIns="134578" rIns="269164" bIns="134578" anchor="ctr"/>
          <a:lstStyle/>
          <a:p>
            <a:endParaRPr lang="en-US"/>
          </a:p>
        </p:txBody>
      </p:sp>
      <p:sp>
        <p:nvSpPr>
          <p:cNvPr id="26646" name="Line 31">
            <a:extLst>
              <a:ext uri="{FF2B5EF4-FFF2-40B4-BE49-F238E27FC236}">
                <a16:creationId xmlns:a16="http://schemas.microsoft.com/office/drawing/2014/main" id="{7AF8ACE9-0264-E64E-A0F3-7008D5BB622B}"/>
              </a:ext>
            </a:extLst>
          </p:cNvPr>
          <p:cNvSpPr>
            <a:spLocks noChangeShapeType="1"/>
          </p:cNvSpPr>
          <p:nvPr/>
        </p:nvSpPr>
        <p:spPr bwMode="auto">
          <a:xfrm>
            <a:off x="6200775" y="3940175"/>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47" name="Line 32">
            <a:extLst>
              <a:ext uri="{FF2B5EF4-FFF2-40B4-BE49-F238E27FC236}">
                <a16:creationId xmlns:a16="http://schemas.microsoft.com/office/drawing/2014/main" id="{D1EC21EA-CB68-B649-99EF-F8A05277CA50}"/>
              </a:ext>
            </a:extLst>
          </p:cNvPr>
          <p:cNvSpPr>
            <a:spLocks noChangeShapeType="1"/>
          </p:cNvSpPr>
          <p:nvPr/>
        </p:nvSpPr>
        <p:spPr bwMode="auto">
          <a:xfrm>
            <a:off x="6200775" y="3579813"/>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48" name="Line 33">
            <a:extLst>
              <a:ext uri="{FF2B5EF4-FFF2-40B4-BE49-F238E27FC236}">
                <a16:creationId xmlns:a16="http://schemas.microsoft.com/office/drawing/2014/main" id="{A4C8A07D-38C0-A248-B102-D24FEF76B678}"/>
              </a:ext>
            </a:extLst>
          </p:cNvPr>
          <p:cNvSpPr>
            <a:spLocks noChangeShapeType="1"/>
          </p:cNvSpPr>
          <p:nvPr/>
        </p:nvSpPr>
        <p:spPr bwMode="auto">
          <a:xfrm>
            <a:off x="6200775" y="3206750"/>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49" name="Line 34">
            <a:extLst>
              <a:ext uri="{FF2B5EF4-FFF2-40B4-BE49-F238E27FC236}">
                <a16:creationId xmlns:a16="http://schemas.microsoft.com/office/drawing/2014/main" id="{5AB91D14-EC95-2847-A06D-472CB94D4F24}"/>
              </a:ext>
            </a:extLst>
          </p:cNvPr>
          <p:cNvSpPr>
            <a:spLocks noChangeShapeType="1"/>
          </p:cNvSpPr>
          <p:nvPr/>
        </p:nvSpPr>
        <p:spPr bwMode="auto">
          <a:xfrm>
            <a:off x="6200775" y="3054350"/>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0" name="Line 35">
            <a:extLst>
              <a:ext uri="{FF2B5EF4-FFF2-40B4-BE49-F238E27FC236}">
                <a16:creationId xmlns:a16="http://schemas.microsoft.com/office/drawing/2014/main" id="{D40181F7-18AF-8A4D-8E19-3395F8A42B47}"/>
              </a:ext>
            </a:extLst>
          </p:cNvPr>
          <p:cNvSpPr>
            <a:spLocks noChangeShapeType="1"/>
          </p:cNvSpPr>
          <p:nvPr/>
        </p:nvSpPr>
        <p:spPr bwMode="auto">
          <a:xfrm>
            <a:off x="6670675" y="3863975"/>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1" name="Line 36">
            <a:extLst>
              <a:ext uri="{FF2B5EF4-FFF2-40B4-BE49-F238E27FC236}">
                <a16:creationId xmlns:a16="http://schemas.microsoft.com/office/drawing/2014/main" id="{C7F986F6-875C-824E-9D6F-718D432D422C}"/>
              </a:ext>
            </a:extLst>
          </p:cNvPr>
          <p:cNvSpPr>
            <a:spLocks noChangeShapeType="1"/>
          </p:cNvSpPr>
          <p:nvPr/>
        </p:nvSpPr>
        <p:spPr bwMode="auto">
          <a:xfrm>
            <a:off x="6670675" y="3503613"/>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2" name="Line 37">
            <a:extLst>
              <a:ext uri="{FF2B5EF4-FFF2-40B4-BE49-F238E27FC236}">
                <a16:creationId xmlns:a16="http://schemas.microsoft.com/office/drawing/2014/main" id="{C0852431-3570-8F4A-8EEC-9B34815B59DA}"/>
              </a:ext>
            </a:extLst>
          </p:cNvPr>
          <p:cNvSpPr>
            <a:spLocks noChangeShapeType="1"/>
          </p:cNvSpPr>
          <p:nvPr/>
        </p:nvSpPr>
        <p:spPr bwMode="auto">
          <a:xfrm>
            <a:off x="6670675" y="2978150"/>
            <a:ext cx="357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3" name="Line 38">
            <a:extLst>
              <a:ext uri="{FF2B5EF4-FFF2-40B4-BE49-F238E27FC236}">
                <a16:creationId xmlns:a16="http://schemas.microsoft.com/office/drawing/2014/main" id="{A3228B96-0D21-2F40-85EB-487AED651ED0}"/>
              </a:ext>
            </a:extLst>
          </p:cNvPr>
          <p:cNvSpPr>
            <a:spLocks noChangeShapeType="1"/>
          </p:cNvSpPr>
          <p:nvPr/>
        </p:nvSpPr>
        <p:spPr bwMode="auto">
          <a:xfrm>
            <a:off x="7145338" y="4049713"/>
            <a:ext cx="357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4" name="Line 39">
            <a:extLst>
              <a:ext uri="{FF2B5EF4-FFF2-40B4-BE49-F238E27FC236}">
                <a16:creationId xmlns:a16="http://schemas.microsoft.com/office/drawing/2014/main" id="{4A7BC7FB-9457-F54C-8E76-E37B5D474260}"/>
              </a:ext>
            </a:extLst>
          </p:cNvPr>
          <p:cNvSpPr>
            <a:spLocks noChangeShapeType="1"/>
          </p:cNvSpPr>
          <p:nvPr/>
        </p:nvSpPr>
        <p:spPr bwMode="auto">
          <a:xfrm>
            <a:off x="7145338" y="3689350"/>
            <a:ext cx="357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5" name="Line 40">
            <a:extLst>
              <a:ext uri="{FF2B5EF4-FFF2-40B4-BE49-F238E27FC236}">
                <a16:creationId xmlns:a16="http://schemas.microsoft.com/office/drawing/2014/main" id="{16117E5B-FCBD-A847-8905-81AE6F4DF0E0}"/>
              </a:ext>
            </a:extLst>
          </p:cNvPr>
          <p:cNvSpPr>
            <a:spLocks noChangeShapeType="1"/>
          </p:cNvSpPr>
          <p:nvPr/>
        </p:nvSpPr>
        <p:spPr bwMode="auto">
          <a:xfrm>
            <a:off x="7145338" y="3316288"/>
            <a:ext cx="357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6" name="Line 41">
            <a:extLst>
              <a:ext uri="{FF2B5EF4-FFF2-40B4-BE49-F238E27FC236}">
                <a16:creationId xmlns:a16="http://schemas.microsoft.com/office/drawing/2014/main" id="{D144693B-6EAF-204E-8BAE-C342D5E889C7}"/>
              </a:ext>
            </a:extLst>
          </p:cNvPr>
          <p:cNvSpPr>
            <a:spLocks noChangeShapeType="1"/>
          </p:cNvSpPr>
          <p:nvPr/>
        </p:nvSpPr>
        <p:spPr bwMode="auto">
          <a:xfrm>
            <a:off x="7632700" y="3860800"/>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7" name="Line 42">
            <a:extLst>
              <a:ext uri="{FF2B5EF4-FFF2-40B4-BE49-F238E27FC236}">
                <a16:creationId xmlns:a16="http://schemas.microsoft.com/office/drawing/2014/main" id="{028B358F-A5BF-CC41-B4E4-029D1003FE07}"/>
              </a:ext>
            </a:extLst>
          </p:cNvPr>
          <p:cNvSpPr>
            <a:spLocks noChangeShapeType="1"/>
          </p:cNvSpPr>
          <p:nvPr/>
        </p:nvSpPr>
        <p:spPr bwMode="auto">
          <a:xfrm>
            <a:off x="7632700" y="348773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8" name="Line 43">
            <a:extLst>
              <a:ext uri="{FF2B5EF4-FFF2-40B4-BE49-F238E27FC236}">
                <a16:creationId xmlns:a16="http://schemas.microsoft.com/office/drawing/2014/main" id="{90F5631A-5B2E-D745-AEAF-DDD262F7795A}"/>
              </a:ext>
            </a:extLst>
          </p:cNvPr>
          <p:cNvSpPr>
            <a:spLocks noChangeShapeType="1"/>
          </p:cNvSpPr>
          <p:nvPr/>
        </p:nvSpPr>
        <p:spPr bwMode="auto">
          <a:xfrm>
            <a:off x="7632700" y="333533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59" name="Line 44">
            <a:extLst>
              <a:ext uri="{FF2B5EF4-FFF2-40B4-BE49-F238E27FC236}">
                <a16:creationId xmlns:a16="http://schemas.microsoft.com/office/drawing/2014/main" id="{8E53B57E-2936-6445-89E8-168A17575256}"/>
              </a:ext>
            </a:extLst>
          </p:cNvPr>
          <p:cNvSpPr>
            <a:spLocks noChangeShapeType="1"/>
          </p:cNvSpPr>
          <p:nvPr/>
        </p:nvSpPr>
        <p:spPr bwMode="auto">
          <a:xfrm>
            <a:off x="8107363" y="40782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60" name="Line 45">
            <a:extLst>
              <a:ext uri="{FF2B5EF4-FFF2-40B4-BE49-F238E27FC236}">
                <a16:creationId xmlns:a16="http://schemas.microsoft.com/office/drawing/2014/main" id="{9F35AD1F-F5C7-FF41-A311-610F8ECEA695}"/>
              </a:ext>
            </a:extLst>
          </p:cNvPr>
          <p:cNvSpPr>
            <a:spLocks noChangeShapeType="1"/>
          </p:cNvSpPr>
          <p:nvPr/>
        </p:nvSpPr>
        <p:spPr bwMode="auto">
          <a:xfrm>
            <a:off x="8107363" y="3717925"/>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61" name="Line 46">
            <a:extLst>
              <a:ext uri="{FF2B5EF4-FFF2-40B4-BE49-F238E27FC236}">
                <a16:creationId xmlns:a16="http://schemas.microsoft.com/office/drawing/2014/main" id="{82E5CD36-1805-7A4D-82F9-712A040DF5F7}"/>
              </a:ext>
            </a:extLst>
          </p:cNvPr>
          <p:cNvSpPr>
            <a:spLocks noChangeShapeType="1"/>
          </p:cNvSpPr>
          <p:nvPr/>
        </p:nvSpPr>
        <p:spPr bwMode="auto">
          <a:xfrm>
            <a:off x="8107363" y="3344863"/>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62" name="Line 47">
            <a:extLst>
              <a:ext uri="{FF2B5EF4-FFF2-40B4-BE49-F238E27FC236}">
                <a16:creationId xmlns:a16="http://schemas.microsoft.com/office/drawing/2014/main" id="{B5BA660D-D1CD-E34F-A0BD-605619EFFEE3}"/>
              </a:ext>
            </a:extLst>
          </p:cNvPr>
          <p:cNvSpPr>
            <a:spLocks noChangeShapeType="1"/>
          </p:cNvSpPr>
          <p:nvPr/>
        </p:nvSpPr>
        <p:spPr bwMode="auto">
          <a:xfrm>
            <a:off x="8107363" y="3063875"/>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69164" tIns="134578" rIns="269164" bIns="134578" anchor="ctr"/>
          <a:lstStyle/>
          <a:p>
            <a:endParaRPr lang="en-US"/>
          </a:p>
        </p:txBody>
      </p:sp>
      <p:sp>
        <p:nvSpPr>
          <p:cNvPr id="26663" name="Rectangle 48">
            <a:extLst>
              <a:ext uri="{FF2B5EF4-FFF2-40B4-BE49-F238E27FC236}">
                <a16:creationId xmlns:a16="http://schemas.microsoft.com/office/drawing/2014/main" id="{739C9B11-B547-DD46-8D64-BF038FF08C43}"/>
              </a:ext>
            </a:extLst>
          </p:cNvPr>
          <p:cNvSpPr>
            <a:spLocks noChangeArrowheads="1"/>
          </p:cNvSpPr>
          <p:nvPr/>
        </p:nvSpPr>
        <p:spPr bwMode="auto">
          <a:xfrm>
            <a:off x="1295400" y="2286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i="1">
                <a:solidFill>
                  <a:schemeClr val="tx2"/>
                </a:solidFill>
                <a:latin typeface="Times" pitchFamily="2" charset="0"/>
              </a:rPr>
              <a:t>Standard Work Tools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AD2D3258-60FC-D148-86E1-2E6873A8A8F9}"/>
              </a:ext>
            </a:extLst>
          </p:cNvPr>
          <p:cNvSpPr txBox="1">
            <a:spLocks noChangeArrowheads="1"/>
          </p:cNvSpPr>
          <p:nvPr/>
        </p:nvSpPr>
        <p:spPr bwMode="auto">
          <a:xfrm>
            <a:off x="7391400" y="609600"/>
            <a:ext cx="838200" cy="485775"/>
          </a:xfrm>
          <a:prstGeom prst="rect">
            <a:avLst/>
          </a:prstGeom>
          <a:noFill/>
          <a:ln w="28575">
            <a:solidFill>
              <a:srgbClr val="A50021"/>
            </a:solidFill>
            <a:miter lim="800000"/>
            <a:headEnd/>
            <a:tailEnd/>
          </a:ln>
          <a:effectLst/>
        </p:spPr>
        <p:txBody>
          <a:bodyPr>
            <a:spAutoFit/>
          </a:bodyPr>
          <a:lstStyle/>
          <a:p>
            <a:pPr algn="ctr">
              <a:spcBef>
                <a:spcPct val="50000"/>
              </a:spcBef>
              <a:defRPr/>
            </a:pPr>
            <a:r>
              <a:rPr lang="en-US" b="1">
                <a:solidFill>
                  <a:schemeClr val="tx2"/>
                </a:solidFill>
                <a:effectLst>
                  <a:outerShdw blurRad="38100" dist="38100" dir="2700000" algn="tl">
                    <a:srgbClr val="C0C0C0"/>
                  </a:outerShdw>
                </a:effectLst>
                <a:latin typeface="Times New Roman" pitchFamily="18" charset="0"/>
              </a:rPr>
              <a:t>6</a:t>
            </a:r>
          </a:p>
        </p:txBody>
      </p:sp>
      <p:sp>
        <p:nvSpPr>
          <p:cNvPr id="7173" name="Rectangle 3">
            <a:extLst>
              <a:ext uri="{FF2B5EF4-FFF2-40B4-BE49-F238E27FC236}">
                <a16:creationId xmlns:a16="http://schemas.microsoft.com/office/drawing/2014/main" id="{53418657-8064-654F-9C96-7FA037CCCD32}"/>
              </a:ext>
            </a:extLst>
          </p:cNvPr>
          <p:cNvSpPr>
            <a:spLocks noChangeArrowheads="1"/>
          </p:cNvSpPr>
          <p:nvPr/>
        </p:nvSpPr>
        <p:spPr bwMode="auto">
          <a:xfrm>
            <a:off x="1143000" y="3810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Times New Roman" panose="02020603050405020304" pitchFamily="18" charset="0"/>
              </a:rPr>
              <a:t>	Standardized tasks are the foundation for continuous improvement and employee empowerment</a:t>
            </a:r>
          </a:p>
        </p:txBody>
      </p:sp>
      <p:sp>
        <p:nvSpPr>
          <p:cNvPr id="7174" name="Rectangle 4">
            <a:extLst>
              <a:ext uri="{FF2B5EF4-FFF2-40B4-BE49-F238E27FC236}">
                <a16:creationId xmlns:a16="http://schemas.microsoft.com/office/drawing/2014/main" id="{D9DF5830-FE58-6344-B3CD-6F3267E7325E}"/>
              </a:ext>
            </a:extLst>
          </p:cNvPr>
          <p:cNvSpPr>
            <a:spLocks noChangeArrowheads="1"/>
          </p:cNvSpPr>
          <p:nvPr/>
        </p:nvSpPr>
        <p:spPr bwMode="auto">
          <a:xfrm>
            <a:off x="1295400" y="15240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800">
                <a:latin typeface="Times New Roman" panose="02020603050405020304" pitchFamily="18" charset="0"/>
              </a:rPr>
              <a:t>	“Today’s standardization…is the necessary foundation on which tomorrow’s improvement will be based. If you think of “standardization” as the best you know today, but which is to be improved tomorrow-you get somewhere. But if you think of standards as confining, then progress stops.”</a:t>
            </a:r>
          </a:p>
        </p:txBody>
      </p:sp>
      <p:graphicFrame>
        <p:nvGraphicFramePr>
          <p:cNvPr id="7170" name="Object 5">
            <a:extLst>
              <a:ext uri="{FF2B5EF4-FFF2-40B4-BE49-F238E27FC236}">
                <a16:creationId xmlns:a16="http://schemas.microsoft.com/office/drawing/2014/main" id="{E5F55600-4C5F-7B49-B4B0-E172E897D8C1}"/>
              </a:ext>
            </a:extLst>
          </p:cNvPr>
          <p:cNvGraphicFramePr>
            <a:graphicFrameLocks noChangeAspect="1"/>
          </p:cNvGraphicFramePr>
          <p:nvPr/>
        </p:nvGraphicFramePr>
        <p:xfrm>
          <a:off x="533400" y="762000"/>
          <a:ext cx="992188" cy="1219200"/>
        </p:xfrm>
        <a:graphic>
          <a:graphicData uri="http://schemas.openxmlformats.org/presentationml/2006/ole">
            <mc:AlternateContent xmlns:mc="http://schemas.openxmlformats.org/markup-compatibility/2006">
              <mc:Choice xmlns:v="urn:schemas-microsoft-com:vml" Requires="v">
                <p:oleObj spid="_x0000_s7176" name="GALLERY" r:id="rId4" imgW="67335400" imgH="82727800" progId="GALLERYClipart">
                  <p:embed/>
                </p:oleObj>
              </mc:Choice>
              <mc:Fallback>
                <p:oleObj name="GALLERY" r:id="rId4" imgW="67335400" imgH="82727800" progId="GALLERYClipart">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62000"/>
                        <a:ext cx="9921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6">
            <a:hlinkClick r:id="" action="ppaction://ole?verb=0"/>
            <a:extLst>
              <a:ext uri="{FF2B5EF4-FFF2-40B4-BE49-F238E27FC236}">
                <a16:creationId xmlns:a16="http://schemas.microsoft.com/office/drawing/2014/main" id="{226D0975-BD25-C547-94CF-208CFDF49EAF}"/>
              </a:ext>
            </a:extLst>
          </p:cNvPr>
          <p:cNvGraphicFramePr>
            <a:graphicFrameLocks/>
          </p:cNvGraphicFramePr>
          <p:nvPr/>
        </p:nvGraphicFramePr>
        <p:xfrm>
          <a:off x="6894513" y="4800600"/>
          <a:ext cx="1792287" cy="1016000"/>
        </p:xfrm>
        <a:graphic>
          <a:graphicData uri="http://schemas.openxmlformats.org/presentationml/2006/ole">
            <mc:AlternateContent xmlns:mc="http://schemas.openxmlformats.org/markup-compatibility/2006">
              <mc:Choice xmlns:v="urn:schemas-microsoft-com:vml" Requires="v">
                <p:oleObj spid="_x0000_s7177" name="Clip" r:id="rId6" imgW="18034000" imgH="10261600" progId="MS_ClipArt_Gallery.2">
                  <p:embed/>
                </p:oleObj>
              </mc:Choice>
              <mc:Fallback>
                <p:oleObj name="Clip" r:id="rId6" imgW="18034000" imgH="1026160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4513" y="4800600"/>
                        <a:ext cx="17922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1" name="Rectangle 7">
            <a:extLst>
              <a:ext uri="{FF2B5EF4-FFF2-40B4-BE49-F238E27FC236}">
                <a16:creationId xmlns:a16="http://schemas.microsoft.com/office/drawing/2014/main" id="{DD92EFA1-B4D1-9849-B99A-DB33CCD9AA2E}"/>
              </a:ext>
            </a:extLst>
          </p:cNvPr>
          <p:cNvSpPr>
            <a:spLocks noChangeArrowheads="1"/>
          </p:cNvSpPr>
          <p:nvPr/>
        </p:nvSpPr>
        <p:spPr bwMode="auto">
          <a:xfrm>
            <a:off x="2286000" y="5334000"/>
            <a:ext cx="4527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kumimoji="1" lang="en-US" altLang="en-US" sz="2000" b="1" i="1">
                <a:solidFill>
                  <a:srgbClr val="000066"/>
                </a:solidFill>
                <a:latin typeface="Times New Roman" panose="02020603050405020304" pitchFamily="18" charset="0"/>
              </a:rPr>
              <a:t>Henry Ford,  Today and Tomorrow, 1926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9271">
                                            <p:txEl>
                                              <p:pRg st="0" end="0"/>
                                            </p:txEl>
                                          </p:spTgt>
                                        </p:tgtEl>
                                        <p:attrNameLst>
                                          <p:attrName>style.visibility</p:attrName>
                                        </p:attrNameLst>
                                      </p:cBhvr>
                                      <p:to>
                                        <p:strVal val="visible"/>
                                      </p:to>
                                    </p:set>
                                    <p:animEffect transition="in" filter="wipe(left)">
                                      <p:cBhvr>
                                        <p:cTn id="7" dur="500"/>
                                        <p:tgtEl>
                                          <p:spTgt spid="139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80C8E8FC-1F63-6041-B720-CD67AB58ECF7}"/>
              </a:ext>
            </a:extLst>
          </p:cNvPr>
          <p:cNvSpPr>
            <a:spLocks noChangeArrowheads="1"/>
          </p:cNvSpPr>
          <p:nvPr/>
        </p:nvSpPr>
        <p:spPr bwMode="auto">
          <a:xfrm>
            <a:off x="676275" y="755650"/>
            <a:ext cx="6324600" cy="5486400"/>
          </a:xfrm>
          <a:prstGeom prst="triangle">
            <a:avLst>
              <a:gd name="adj" fmla="val 50000"/>
            </a:avLst>
          </a:prstGeom>
          <a:solidFill>
            <a:srgbClr val="DEDEDE"/>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7651" name="Line 3">
            <a:extLst>
              <a:ext uri="{FF2B5EF4-FFF2-40B4-BE49-F238E27FC236}">
                <a16:creationId xmlns:a16="http://schemas.microsoft.com/office/drawing/2014/main" id="{EB8550CD-6403-B241-A2D9-4505235C4226}"/>
              </a:ext>
            </a:extLst>
          </p:cNvPr>
          <p:cNvSpPr>
            <a:spLocks noChangeShapeType="1"/>
          </p:cNvSpPr>
          <p:nvPr/>
        </p:nvSpPr>
        <p:spPr bwMode="auto">
          <a:xfrm>
            <a:off x="1362075" y="5114925"/>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Line 4">
            <a:extLst>
              <a:ext uri="{FF2B5EF4-FFF2-40B4-BE49-F238E27FC236}">
                <a16:creationId xmlns:a16="http://schemas.microsoft.com/office/drawing/2014/main" id="{51668BEE-727C-D04C-8AD9-F40936827B02}"/>
              </a:ext>
            </a:extLst>
          </p:cNvPr>
          <p:cNvSpPr>
            <a:spLocks noChangeShapeType="1"/>
          </p:cNvSpPr>
          <p:nvPr/>
        </p:nvSpPr>
        <p:spPr bwMode="auto">
          <a:xfrm>
            <a:off x="1979613" y="3971925"/>
            <a:ext cx="3709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5">
            <a:extLst>
              <a:ext uri="{FF2B5EF4-FFF2-40B4-BE49-F238E27FC236}">
                <a16:creationId xmlns:a16="http://schemas.microsoft.com/office/drawing/2014/main" id="{62F309F2-0246-7845-AA0D-D14DF0FA064F}"/>
              </a:ext>
            </a:extLst>
          </p:cNvPr>
          <p:cNvSpPr>
            <a:spLocks noChangeShapeType="1"/>
          </p:cNvSpPr>
          <p:nvPr/>
        </p:nvSpPr>
        <p:spPr bwMode="auto">
          <a:xfrm>
            <a:off x="2693988" y="27527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Text Box 6">
            <a:extLst>
              <a:ext uri="{FF2B5EF4-FFF2-40B4-BE49-F238E27FC236}">
                <a16:creationId xmlns:a16="http://schemas.microsoft.com/office/drawing/2014/main" id="{29A34200-BF38-864E-95B6-D95BF56F44CE}"/>
              </a:ext>
            </a:extLst>
          </p:cNvPr>
          <p:cNvSpPr txBox="1">
            <a:spLocks noChangeArrowheads="1"/>
          </p:cNvSpPr>
          <p:nvPr/>
        </p:nvSpPr>
        <p:spPr bwMode="auto">
          <a:xfrm>
            <a:off x="2847975" y="5364163"/>
            <a:ext cx="198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Philosophy</a:t>
            </a:r>
          </a:p>
          <a:p>
            <a:pPr algn="ctr"/>
            <a:r>
              <a:rPr lang="en-US" altLang="en-US" sz="1600">
                <a:latin typeface="Times" pitchFamily="2" charset="0"/>
              </a:rPr>
              <a:t>(Long-term Thinking)</a:t>
            </a:r>
            <a:endParaRPr lang="en-US" altLang="en-US" sz="2000">
              <a:latin typeface="Times" pitchFamily="2" charset="0"/>
            </a:endParaRPr>
          </a:p>
        </p:txBody>
      </p:sp>
      <p:sp>
        <p:nvSpPr>
          <p:cNvPr id="27655" name="Text Box 7">
            <a:extLst>
              <a:ext uri="{FF2B5EF4-FFF2-40B4-BE49-F238E27FC236}">
                <a16:creationId xmlns:a16="http://schemas.microsoft.com/office/drawing/2014/main" id="{E9A4B085-F76F-8147-BD60-358D205D01E5}"/>
              </a:ext>
            </a:extLst>
          </p:cNvPr>
          <p:cNvSpPr txBox="1">
            <a:spLocks noChangeArrowheads="1"/>
          </p:cNvSpPr>
          <p:nvPr/>
        </p:nvSpPr>
        <p:spPr bwMode="auto">
          <a:xfrm>
            <a:off x="2203450" y="3062288"/>
            <a:ext cx="327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People and Partners</a:t>
            </a:r>
          </a:p>
          <a:p>
            <a:pPr algn="ctr"/>
            <a:r>
              <a:rPr lang="en-US" altLang="en-US" sz="1600">
                <a:latin typeface="Times" pitchFamily="2" charset="0"/>
              </a:rPr>
              <a:t>(Respect, Challenge and Grow Them)</a:t>
            </a:r>
            <a:endParaRPr lang="en-US" altLang="en-US" sz="2000">
              <a:latin typeface="Times" pitchFamily="2" charset="0"/>
            </a:endParaRPr>
          </a:p>
        </p:txBody>
      </p:sp>
      <p:sp>
        <p:nvSpPr>
          <p:cNvPr id="27656" name="Text Box 8">
            <a:extLst>
              <a:ext uri="{FF2B5EF4-FFF2-40B4-BE49-F238E27FC236}">
                <a16:creationId xmlns:a16="http://schemas.microsoft.com/office/drawing/2014/main" id="{EF02CE9E-B197-0E4B-9396-A716C684AC39}"/>
              </a:ext>
            </a:extLst>
          </p:cNvPr>
          <p:cNvSpPr txBox="1">
            <a:spLocks noChangeArrowheads="1"/>
          </p:cNvSpPr>
          <p:nvPr/>
        </p:nvSpPr>
        <p:spPr bwMode="auto">
          <a:xfrm>
            <a:off x="3003550" y="4221163"/>
            <a:ext cx="1668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Process</a:t>
            </a:r>
          </a:p>
          <a:p>
            <a:pPr algn="ctr"/>
            <a:r>
              <a:rPr lang="en-US" altLang="en-US" sz="1600">
                <a:latin typeface="Times" pitchFamily="2" charset="0"/>
              </a:rPr>
              <a:t>(Eliminate Waste)</a:t>
            </a:r>
            <a:endParaRPr lang="en-US" altLang="en-US" sz="2000">
              <a:latin typeface="Times" pitchFamily="2" charset="0"/>
            </a:endParaRPr>
          </a:p>
        </p:txBody>
      </p:sp>
      <p:sp>
        <p:nvSpPr>
          <p:cNvPr id="27657" name="Text Box 9">
            <a:extLst>
              <a:ext uri="{FF2B5EF4-FFF2-40B4-BE49-F238E27FC236}">
                <a16:creationId xmlns:a16="http://schemas.microsoft.com/office/drawing/2014/main" id="{9CA5215C-3DCD-B342-B01B-24492379689F}"/>
              </a:ext>
            </a:extLst>
          </p:cNvPr>
          <p:cNvSpPr txBox="1">
            <a:spLocks noChangeArrowheads="1"/>
          </p:cNvSpPr>
          <p:nvPr/>
        </p:nvSpPr>
        <p:spPr bwMode="auto">
          <a:xfrm>
            <a:off x="2744788" y="1660525"/>
            <a:ext cx="21891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Problem</a:t>
            </a:r>
          </a:p>
          <a:p>
            <a:pPr algn="ctr"/>
            <a:r>
              <a:rPr lang="en-US" altLang="en-US" sz="2000">
                <a:latin typeface="Times" pitchFamily="2" charset="0"/>
              </a:rPr>
              <a:t>Solving</a:t>
            </a:r>
          </a:p>
          <a:p>
            <a:pPr algn="ctr"/>
            <a:r>
              <a:rPr lang="en-US" altLang="en-US" sz="1400">
                <a:latin typeface="Times" pitchFamily="2" charset="0"/>
              </a:rPr>
              <a:t>(Continuous </a:t>
            </a:r>
          </a:p>
          <a:p>
            <a:pPr algn="ctr"/>
            <a:r>
              <a:rPr lang="en-US" altLang="en-US" sz="1400">
                <a:latin typeface="Times" pitchFamily="2" charset="0"/>
              </a:rPr>
              <a:t>Improvement and Learning)</a:t>
            </a:r>
            <a:endParaRPr lang="en-US" altLang="en-US" sz="2000">
              <a:latin typeface="Times" pitchFamily="2" charset="0"/>
            </a:endParaRPr>
          </a:p>
        </p:txBody>
      </p:sp>
      <p:sp>
        <p:nvSpPr>
          <p:cNvPr id="27658" name="Text Box 10">
            <a:extLst>
              <a:ext uri="{FF2B5EF4-FFF2-40B4-BE49-F238E27FC236}">
                <a16:creationId xmlns:a16="http://schemas.microsoft.com/office/drawing/2014/main" id="{8B0F10DF-6936-4E48-8190-BF78BA44BDEA}"/>
              </a:ext>
            </a:extLst>
          </p:cNvPr>
          <p:cNvSpPr txBox="1">
            <a:spLocks noChangeArrowheads="1"/>
          </p:cNvSpPr>
          <p:nvPr/>
        </p:nvSpPr>
        <p:spPr bwMode="auto">
          <a:xfrm>
            <a:off x="6794500" y="5334000"/>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Base management decisions on a long-term philosophy, even at the expense of short-term financial goals</a:t>
            </a:r>
          </a:p>
        </p:txBody>
      </p:sp>
      <p:sp>
        <p:nvSpPr>
          <p:cNvPr id="27659" name="Text Box 11">
            <a:extLst>
              <a:ext uri="{FF2B5EF4-FFF2-40B4-BE49-F238E27FC236}">
                <a16:creationId xmlns:a16="http://schemas.microsoft.com/office/drawing/2014/main" id="{6C9F11EB-0DBB-B14B-BBBA-B0E8E8ED45B3}"/>
              </a:ext>
            </a:extLst>
          </p:cNvPr>
          <p:cNvSpPr txBox="1">
            <a:spLocks noChangeArrowheads="1"/>
          </p:cNvSpPr>
          <p:nvPr/>
        </p:nvSpPr>
        <p:spPr bwMode="auto">
          <a:xfrm>
            <a:off x="5575300" y="2803525"/>
            <a:ext cx="2808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None/>
            </a:pPr>
            <a:endParaRPr lang="en-US" altLang="en-US" sz="1000">
              <a:latin typeface="Times" pitchFamily="2" charset="0"/>
            </a:endParaRPr>
          </a:p>
          <a:p>
            <a:pPr>
              <a:buFont typeface="Wingdings" pitchFamily="2" charset="2"/>
              <a:buChar char="Ø"/>
            </a:pPr>
            <a:r>
              <a:rPr lang="en-US" altLang="en-US" sz="1000">
                <a:latin typeface="Times" pitchFamily="2" charset="0"/>
              </a:rPr>
              <a:t>Grow leaders who live the philosophy</a:t>
            </a:r>
          </a:p>
          <a:p>
            <a:pPr>
              <a:buFont typeface="Wingdings" pitchFamily="2" charset="2"/>
              <a:buChar char="Ø"/>
            </a:pPr>
            <a:r>
              <a:rPr lang="en-US" altLang="en-US" sz="1000">
                <a:latin typeface="Times" pitchFamily="2" charset="0"/>
              </a:rPr>
              <a:t>Respect, develop and challenge your people and teams</a:t>
            </a:r>
          </a:p>
          <a:p>
            <a:pPr>
              <a:buFont typeface="Wingdings" pitchFamily="2" charset="2"/>
              <a:buChar char="Ø"/>
            </a:pPr>
            <a:r>
              <a:rPr lang="en-US" altLang="en-US" sz="1000">
                <a:latin typeface="Times" pitchFamily="2" charset="0"/>
              </a:rPr>
              <a:t>Respect, challenge, and help your suppliers</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27660" name="Text Box 12">
            <a:extLst>
              <a:ext uri="{FF2B5EF4-FFF2-40B4-BE49-F238E27FC236}">
                <a16:creationId xmlns:a16="http://schemas.microsoft.com/office/drawing/2014/main" id="{240B1DCB-C3E2-B54D-A913-DF06C28B6B8F}"/>
              </a:ext>
            </a:extLst>
          </p:cNvPr>
          <p:cNvSpPr txBox="1">
            <a:spLocks noChangeArrowheads="1"/>
          </p:cNvSpPr>
          <p:nvPr/>
        </p:nvSpPr>
        <p:spPr bwMode="auto">
          <a:xfrm>
            <a:off x="6261100" y="3810000"/>
            <a:ext cx="2743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Create process “flow” to surface problems</a:t>
            </a:r>
          </a:p>
          <a:p>
            <a:pPr>
              <a:buFont typeface="Wingdings" pitchFamily="2" charset="2"/>
              <a:buChar char="Ø"/>
            </a:pPr>
            <a:r>
              <a:rPr lang="en-US" altLang="en-US" sz="1000">
                <a:latin typeface="Times" pitchFamily="2" charset="0"/>
              </a:rPr>
              <a:t>Level out the workload (</a:t>
            </a:r>
            <a:r>
              <a:rPr lang="en-US" altLang="en-US" sz="1000" i="1">
                <a:latin typeface="Times" pitchFamily="2" charset="0"/>
              </a:rPr>
              <a:t>Heijunka</a:t>
            </a:r>
            <a:r>
              <a:rPr lang="en-US" altLang="en-US" sz="1000">
                <a:latin typeface="Times" pitchFamily="2" charset="0"/>
              </a:rPr>
              <a:t>)</a:t>
            </a:r>
          </a:p>
          <a:p>
            <a:pPr>
              <a:buFont typeface="Wingdings" pitchFamily="2" charset="2"/>
              <a:buChar char="Ø"/>
            </a:pPr>
            <a:r>
              <a:rPr lang="en-US" altLang="en-US" sz="1000">
                <a:latin typeface="Times" pitchFamily="2" charset="0"/>
              </a:rPr>
              <a:t>Stop when there is a quality problem (</a:t>
            </a:r>
            <a:r>
              <a:rPr lang="en-US" altLang="en-US" sz="1000" i="1">
                <a:latin typeface="Times" pitchFamily="2" charset="0"/>
              </a:rPr>
              <a:t>Jidoka</a:t>
            </a:r>
            <a:r>
              <a:rPr lang="en-US" altLang="en-US" sz="1000">
                <a:latin typeface="Times" pitchFamily="2" charset="0"/>
              </a:rPr>
              <a:t>)</a:t>
            </a:r>
          </a:p>
          <a:p>
            <a:pPr>
              <a:buFont typeface="Wingdings" pitchFamily="2" charset="2"/>
              <a:buChar char="Ø"/>
            </a:pPr>
            <a:r>
              <a:rPr lang="en-US" altLang="en-US" sz="1000">
                <a:latin typeface="Times" pitchFamily="2" charset="0"/>
              </a:rPr>
              <a:t>Use pull systems to avoid overproduction</a:t>
            </a:r>
          </a:p>
          <a:p>
            <a:pPr>
              <a:buFont typeface="Wingdings" pitchFamily="2" charset="2"/>
              <a:buChar char="Ø"/>
            </a:pPr>
            <a:r>
              <a:rPr lang="en-US" altLang="en-US" sz="1000">
                <a:latin typeface="Times" pitchFamily="2" charset="0"/>
              </a:rPr>
              <a:t>Standardize tasks for continuous improvement</a:t>
            </a:r>
          </a:p>
          <a:p>
            <a:pPr>
              <a:buFont typeface="Wingdings" pitchFamily="2" charset="2"/>
              <a:buChar char="Ø"/>
            </a:pPr>
            <a:r>
              <a:rPr lang="en-US" altLang="en-US" sz="1000">
                <a:latin typeface="Times" pitchFamily="2" charset="0"/>
              </a:rPr>
              <a:t>Use visual control so no problems are hidden</a:t>
            </a:r>
          </a:p>
          <a:p>
            <a:pPr>
              <a:buFont typeface="Wingdings" pitchFamily="2" charset="2"/>
              <a:buChar char="Ø"/>
            </a:pPr>
            <a:r>
              <a:rPr lang="en-US" altLang="en-US" sz="1000">
                <a:latin typeface="Times" pitchFamily="2" charset="0"/>
              </a:rPr>
              <a:t>Use only reliable, thoroughly tested technology</a:t>
            </a:r>
          </a:p>
        </p:txBody>
      </p:sp>
      <p:sp>
        <p:nvSpPr>
          <p:cNvPr id="27661" name="Text Box 13">
            <a:extLst>
              <a:ext uri="{FF2B5EF4-FFF2-40B4-BE49-F238E27FC236}">
                <a16:creationId xmlns:a16="http://schemas.microsoft.com/office/drawing/2014/main" id="{157AD682-0F8B-A048-B492-83BF7D1A07CB}"/>
              </a:ext>
            </a:extLst>
          </p:cNvPr>
          <p:cNvSpPr txBox="1">
            <a:spLocks noChangeArrowheads="1"/>
          </p:cNvSpPr>
          <p:nvPr/>
        </p:nvSpPr>
        <p:spPr bwMode="auto">
          <a:xfrm>
            <a:off x="4889500" y="1660525"/>
            <a:ext cx="34909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endParaRPr lang="en-US" altLang="en-US" sz="1000">
              <a:latin typeface="Times" pitchFamily="2" charset="0"/>
            </a:endParaRPr>
          </a:p>
          <a:p>
            <a:pPr>
              <a:buFont typeface="Wingdings" pitchFamily="2" charset="2"/>
              <a:buChar char="Ø"/>
            </a:pPr>
            <a:r>
              <a:rPr lang="en-US" altLang="en-US" sz="1000">
                <a:latin typeface="Times" pitchFamily="2" charset="0"/>
              </a:rPr>
              <a:t>Continual organizational learning through </a:t>
            </a:r>
            <a:r>
              <a:rPr lang="en-US" altLang="en-US" sz="1000" i="1">
                <a:latin typeface="Times" pitchFamily="2" charset="0"/>
              </a:rPr>
              <a:t>Kaizen</a:t>
            </a:r>
          </a:p>
          <a:p>
            <a:pPr>
              <a:buFont typeface="Wingdings" pitchFamily="2" charset="2"/>
              <a:buChar char="Ø"/>
            </a:pPr>
            <a:r>
              <a:rPr lang="en-US" altLang="en-US" sz="1000">
                <a:latin typeface="Times" pitchFamily="2" charset="0"/>
              </a:rPr>
              <a:t>Go see for yourself to thoroughly understand the situation. (</a:t>
            </a:r>
            <a:r>
              <a:rPr lang="en-US" altLang="en-US" sz="1000" i="1">
                <a:latin typeface="Times" pitchFamily="2" charset="0"/>
              </a:rPr>
              <a:t>Genchi Genbutsu</a:t>
            </a:r>
            <a:r>
              <a:rPr lang="en-US" altLang="en-US" sz="1000">
                <a:latin typeface="Times" pitchFamily="2" charset="0"/>
              </a:rPr>
              <a:t>) </a:t>
            </a:r>
          </a:p>
          <a:p>
            <a:pPr>
              <a:buFont typeface="Wingdings" pitchFamily="2" charset="2"/>
              <a:buChar char="Ø"/>
            </a:pPr>
            <a:r>
              <a:rPr lang="en-US" altLang="en-US" sz="1000">
                <a:latin typeface="Times" pitchFamily="2" charset="0"/>
              </a:rPr>
              <a:t>Make decisions slowly by consensus, thoroughly considering all options; implement rapidly (</a:t>
            </a:r>
            <a:r>
              <a:rPr lang="en-US" altLang="en-US" sz="1000" i="1">
                <a:latin typeface="Times" pitchFamily="2" charset="0"/>
              </a:rPr>
              <a:t>Nemawashi</a:t>
            </a:r>
            <a:r>
              <a:rPr lang="en-US" altLang="en-US" sz="1000">
                <a:latin typeface="Times" pitchFamily="2" charset="0"/>
              </a:rPr>
              <a:t>)</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27662" name="Text Box 14">
            <a:extLst>
              <a:ext uri="{FF2B5EF4-FFF2-40B4-BE49-F238E27FC236}">
                <a16:creationId xmlns:a16="http://schemas.microsoft.com/office/drawing/2014/main" id="{589321F5-9CDB-564C-A713-393C71B0BBA3}"/>
              </a:ext>
            </a:extLst>
          </p:cNvPr>
          <p:cNvSpPr txBox="1">
            <a:spLocks noChangeArrowheads="1"/>
          </p:cNvSpPr>
          <p:nvPr/>
        </p:nvSpPr>
        <p:spPr bwMode="auto">
          <a:xfrm>
            <a:off x="1806575" y="152400"/>
            <a:ext cx="41036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Times" pitchFamily="2" charset="0"/>
              </a:rPr>
              <a:t>“4 P” Model of the Toyota Way</a:t>
            </a:r>
          </a:p>
        </p:txBody>
      </p:sp>
      <p:sp>
        <p:nvSpPr>
          <p:cNvPr id="27663" name="Oval 15">
            <a:extLst>
              <a:ext uri="{FF2B5EF4-FFF2-40B4-BE49-F238E27FC236}">
                <a16:creationId xmlns:a16="http://schemas.microsoft.com/office/drawing/2014/main" id="{BCC22982-FD2A-3D45-95A3-A657A04AB173}"/>
              </a:ext>
            </a:extLst>
          </p:cNvPr>
          <p:cNvSpPr>
            <a:spLocks noChangeArrowheads="1"/>
          </p:cNvSpPr>
          <p:nvPr/>
        </p:nvSpPr>
        <p:spPr bwMode="auto">
          <a:xfrm>
            <a:off x="2133600" y="2808288"/>
            <a:ext cx="3352800" cy="132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en-US" sz="2800">
              <a:latin typeface="Times New Roman" panose="02020603050405020304" pitchFamily="18" charset="0"/>
            </a:endParaRPr>
          </a:p>
        </p:txBody>
      </p:sp>
      <p:sp>
        <p:nvSpPr>
          <p:cNvPr id="27664" name="Line 16">
            <a:extLst>
              <a:ext uri="{FF2B5EF4-FFF2-40B4-BE49-F238E27FC236}">
                <a16:creationId xmlns:a16="http://schemas.microsoft.com/office/drawing/2014/main" id="{5432B849-45C2-874E-8E5D-D23780909FAE}"/>
              </a:ext>
            </a:extLst>
          </p:cNvPr>
          <p:cNvSpPr>
            <a:spLocks noChangeShapeType="1"/>
          </p:cNvSpPr>
          <p:nvPr/>
        </p:nvSpPr>
        <p:spPr bwMode="auto">
          <a:xfrm flipH="1">
            <a:off x="5191125" y="2427288"/>
            <a:ext cx="393700" cy="66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5" name="Text Box 17">
            <a:extLst>
              <a:ext uri="{FF2B5EF4-FFF2-40B4-BE49-F238E27FC236}">
                <a16:creationId xmlns:a16="http://schemas.microsoft.com/office/drawing/2014/main" id="{6920782A-A37D-1142-A951-5D1B95653AA7}"/>
              </a:ext>
            </a:extLst>
          </p:cNvPr>
          <p:cNvSpPr txBox="1">
            <a:spLocks noChangeArrowheads="1"/>
          </p:cNvSpPr>
          <p:nvPr/>
        </p:nvSpPr>
        <p:spPr bwMode="auto">
          <a:xfrm>
            <a:off x="4778375" y="1524000"/>
            <a:ext cx="2968625" cy="946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solidFill>
                  <a:srgbClr val="FF0000"/>
                </a:solidFill>
                <a:latin typeface="Times New Roman" panose="02020603050405020304" pitchFamily="18" charset="0"/>
              </a:rPr>
              <a:t>The heart &amp; soul of</a:t>
            </a:r>
          </a:p>
          <a:p>
            <a:pPr algn="ctr"/>
            <a:r>
              <a:rPr lang="en-US" altLang="en-US" sz="2800">
                <a:solidFill>
                  <a:srgbClr val="FF0000"/>
                </a:solidFill>
                <a:latin typeface="Times New Roman" panose="02020603050405020304" pitchFamily="18" charset="0"/>
              </a:rPr>
              <a:t>The Toyota Way</a:t>
            </a:r>
            <a:endParaRPr lang="en-US" altLang="en-US" sz="28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3B908F1-BE22-E349-89F4-1FBFAD55A952}"/>
              </a:ext>
            </a:extLst>
          </p:cNvPr>
          <p:cNvSpPr>
            <a:spLocks noChangeArrowheads="1"/>
          </p:cNvSpPr>
          <p:nvPr/>
        </p:nvSpPr>
        <p:spPr bwMode="auto">
          <a:xfrm>
            <a:off x="1828800" y="0"/>
            <a:ext cx="7315200" cy="838200"/>
          </a:xfrm>
          <a:prstGeom prst="rect">
            <a:avLst/>
          </a:prstGeom>
          <a:noFill/>
          <a:ln w="9525">
            <a:noFill/>
            <a:miter lim="800000"/>
            <a:headEnd/>
            <a:tailEnd/>
          </a:ln>
          <a:effectLst/>
        </p:spPr>
        <p:txBody>
          <a:bodyPr anchor="ctr"/>
          <a:lstStyle/>
          <a:p>
            <a:pPr>
              <a:defRPr/>
            </a:pPr>
            <a:r>
              <a:rPr lang="en-US" sz="4400" b="1">
                <a:solidFill>
                  <a:schemeClr val="tx2"/>
                </a:solidFill>
                <a:effectLst>
                  <a:outerShdw blurRad="38100" dist="38100" dir="2700000" algn="tl">
                    <a:srgbClr val="C0C0C0"/>
                  </a:outerShdw>
                </a:effectLst>
                <a:latin typeface="Times New Roman" pitchFamily="18" charset="0"/>
              </a:rPr>
              <a:t>People and Partners</a:t>
            </a:r>
          </a:p>
        </p:txBody>
      </p:sp>
      <p:sp>
        <p:nvSpPr>
          <p:cNvPr id="28675" name="Text Box 3">
            <a:extLst>
              <a:ext uri="{FF2B5EF4-FFF2-40B4-BE49-F238E27FC236}">
                <a16:creationId xmlns:a16="http://schemas.microsoft.com/office/drawing/2014/main" id="{C05452CD-57A0-D944-9539-83F99663E0F6}"/>
              </a:ext>
            </a:extLst>
          </p:cNvPr>
          <p:cNvSpPr txBox="1">
            <a:spLocks noChangeArrowheads="1"/>
          </p:cNvSpPr>
          <p:nvPr/>
        </p:nvSpPr>
        <p:spPr bwMode="auto">
          <a:xfrm>
            <a:off x="1066800" y="1905000"/>
            <a:ext cx="746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Font typeface="Wingdings" pitchFamily="2" charset="2"/>
              <a:buNone/>
            </a:pPr>
            <a:r>
              <a:rPr lang="en-US" altLang="en-US" b="1">
                <a:latin typeface="Times New Roman" panose="02020603050405020304" pitchFamily="18" charset="0"/>
              </a:rPr>
              <a:t>9. Grow leaders who thoroughly understand the work, live the philosophy, and teach it to others </a:t>
            </a:r>
          </a:p>
          <a:p>
            <a:pPr>
              <a:spcBef>
                <a:spcPct val="50000"/>
              </a:spcBef>
              <a:buFont typeface="Wingdings" pitchFamily="2" charset="2"/>
              <a:buNone/>
            </a:pPr>
            <a:r>
              <a:rPr lang="en-US" altLang="en-US" b="1">
                <a:latin typeface="Times New Roman" panose="02020603050405020304" pitchFamily="18" charset="0"/>
              </a:rPr>
              <a:t>10. Develop exceptional people and teams who follow your company’s philosophy</a:t>
            </a:r>
          </a:p>
          <a:p>
            <a:pPr>
              <a:spcBef>
                <a:spcPct val="50000"/>
              </a:spcBef>
              <a:buFont typeface="Wingdings" pitchFamily="2" charset="2"/>
              <a:buNone/>
            </a:pPr>
            <a:r>
              <a:rPr lang="en-US" altLang="en-US" b="1">
                <a:latin typeface="Times New Roman" panose="02020603050405020304" pitchFamily="18" charset="0"/>
              </a:rPr>
              <a:t>11. Respect your extended network of partners and suppliers by challenging them and helping them improve</a:t>
            </a:r>
          </a:p>
          <a:p>
            <a:pPr>
              <a:spcBef>
                <a:spcPct val="50000"/>
              </a:spcBef>
              <a:buFont typeface="Wingdings" pitchFamily="2" charset="2"/>
              <a:buNone/>
            </a:pPr>
            <a:endParaRPr lang="en-US" altLang="en-US" b="1">
              <a:latin typeface="Times New Roman" panose="02020603050405020304" pitchFamily="18" charset="0"/>
            </a:endParaRPr>
          </a:p>
        </p:txBody>
      </p:sp>
      <p:sp>
        <p:nvSpPr>
          <p:cNvPr id="28676" name="Text Box 4">
            <a:extLst>
              <a:ext uri="{FF2B5EF4-FFF2-40B4-BE49-F238E27FC236}">
                <a16:creationId xmlns:a16="http://schemas.microsoft.com/office/drawing/2014/main" id="{F655E8C5-2FBC-BA43-B218-5C3EFE69804D}"/>
              </a:ext>
            </a:extLst>
          </p:cNvPr>
          <p:cNvSpPr txBox="1">
            <a:spLocks noChangeArrowheads="1"/>
          </p:cNvSpPr>
          <p:nvPr/>
        </p:nvSpPr>
        <p:spPr bwMode="auto">
          <a:xfrm>
            <a:off x="1066800" y="12192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u="sng">
                <a:latin typeface="Times New Roman" panose="02020603050405020304" pitchFamily="18" charset="0"/>
              </a:rPr>
              <a:t>Respect, Challenge, and Grow Them: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DB3C6E68-4848-6F4D-91E6-FA42DA662051}"/>
              </a:ext>
            </a:extLst>
          </p:cNvPr>
          <p:cNvGrpSpPr>
            <a:grpSpLocks/>
          </p:cNvGrpSpPr>
          <p:nvPr/>
        </p:nvGrpSpPr>
        <p:grpSpPr bwMode="auto">
          <a:xfrm flipH="1">
            <a:off x="4987925" y="4235450"/>
            <a:ext cx="487363" cy="1054100"/>
            <a:chOff x="3424" y="2955"/>
            <a:chExt cx="338" cy="752"/>
          </a:xfrm>
        </p:grpSpPr>
        <p:sp>
          <p:nvSpPr>
            <p:cNvPr id="29839" name="Freeform 3">
              <a:extLst>
                <a:ext uri="{FF2B5EF4-FFF2-40B4-BE49-F238E27FC236}">
                  <a16:creationId xmlns:a16="http://schemas.microsoft.com/office/drawing/2014/main" id="{45A732DF-4107-1845-9416-9FDD78637C49}"/>
                </a:ext>
              </a:extLst>
            </p:cNvPr>
            <p:cNvSpPr>
              <a:spLocks/>
            </p:cNvSpPr>
            <p:nvPr/>
          </p:nvSpPr>
          <p:spPr bwMode="auto">
            <a:xfrm>
              <a:off x="3556" y="3295"/>
              <a:ext cx="137" cy="174"/>
            </a:xfrm>
            <a:custGeom>
              <a:avLst/>
              <a:gdLst>
                <a:gd name="T0" fmla="*/ 90 w 124"/>
                <a:gd name="T1" fmla="*/ 11 h 154"/>
                <a:gd name="T2" fmla="*/ 94 w 124"/>
                <a:gd name="T3" fmla="*/ 18 h 154"/>
                <a:gd name="T4" fmla="*/ 94 w 124"/>
                <a:gd name="T5" fmla="*/ 21 h 154"/>
                <a:gd name="T6" fmla="*/ 97 w 124"/>
                <a:gd name="T7" fmla="*/ 25 h 154"/>
                <a:gd name="T8" fmla="*/ 100 w 124"/>
                <a:gd name="T9" fmla="*/ 28 h 154"/>
                <a:gd name="T10" fmla="*/ 104 w 124"/>
                <a:gd name="T11" fmla="*/ 39 h 154"/>
                <a:gd name="T12" fmla="*/ 110 w 124"/>
                <a:gd name="T13" fmla="*/ 49 h 154"/>
                <a:gd name="T14" fmla="*/ 114 w 124"/>
                <a:gd name="T15" fmla="*/ 60 h 154"/>
                <a:gd name="T16" fmla="*/ 120 w 124"/>
                <a:gd name="T17" fmla="*/ 70 h 154"/>
                <a:gd name="T18" fmla="*/ 124 w 124"/>
                <a:gd name="T19" fmla="*/ 91 h 154"/>
                <a:gd name="T20" fmla="*/ 120 w 124"/>
                <a:gd name="T21" fmla="*/ 116 h 154"/>
                <a:gd name="T22" fmla="*/ 110 w 124"/>
                <a:gd name="T23" fmla="*/ 133 h 154"/>
                <a:gd name="T24" fmla="*/ 97 w 124"/>
                <a:gd name="T25" fmla="*/ 144 h 154"/>
                <a:gd name="T26" fmla="*/ 80 w 124"/>
                <a:gd name="T27" fmla="*/ 151 h 154"/>
                <a:gd name="T28" fmla="*/ 67 w 124"/>
                <a:gd name="T29" fmla="*/ 154 h 154"/>
                <a:gd name="T30" fmla="*/ 54 w 124"/>
                <a:gd name="T31" fmla="*/ 154 h 154"/>
                <a:gd name="T32" fmla="*/ 37 w 124"/>
                <a:gd name="T33" fmla="*/ 147 h 154"/>
                <a:gd name="T34" fmla="*/ 20 w 124"/>
                <a:gd name="T35" fmla="*/ 133 h 154"/>
                <a:gd name="T36" fmla="*/ 17 w 124"/>
                <a:gd name="T37" fmla="*/ 119 h 154"/>
                <a:gd name="T38" fmla="*/ 14 w 124"/>
                <a:gd name="T39" fmla="*/ 95 h 154"/>
                <a:gd name="T40" fmla="*/ 7 w 124"/>
                <a:gd name="T41" fmla="*/ 74 h 154"/>
                <a:gd name="T42" fmla="*/ 4 w 124"/>
                <a:gd name="T43" fmla="*/ 56 h 154"/>
                <a:gd name="T44" fmla="*/ 0 w 124"/>
                <a:gd name="T45" fmla="*/ 42 h 154"/>
                <a:gd name="T46" fmla="*/ 4 w 124"/>
                <a:gd name="T47" fmla="*/ 28 h 154"/>
                <a:gd name="T48" fmla="*/ 4 w 124"/>
                <a:gd name="T49" fmla="*/ 25 h 154"/>
                <a:gd name="T50" fmla="*/ 4 w 124"/>
                <a:gd name="T51" fmla="*/ 21 h 154"/>
                <a:gd name="T52" fmla="*/ 0 w 124"/>
                <a:gd name="T53" fmla="*/ 18 h 154"/>
                <a:gd name="T54" fmla="*/ 0 w 124"/>
                <a:gd name="T55" fmla="*/ 18 h 154"/>
                <a:gd name="T56" fmla="*/ 4 w 124"/>
                <a:gd name="T57" fmla="*/ 18 h 154"/>
                <a:gd name="T58" fmla="*/ 7 w 124"/>
                <a:gd name="T59" fmla="*/ 14 h 154"/>
                <a:gd name="T60" fmla="*/ 14 w 124"/>
                <a:gd name="T61" fmla="*/ 14 h 154"/>
                <a:gd name="T62" fmla="*/ 20 w 124"/>
                <a:gd name="T63" fmla="*/ 11 h 154"/>
                <a:gd name="T64" fmla="*/ 30 w 124"/>
                <a:gd name="T65" fmla="*/ 7 h 154"/>
                <a:gd name="T66" fmla="*/ 40 w 124"/>
                <a:gd name="T67" fmla="*/ 7 h 154"/>
                <a:gd name="T68" fmla="*/ 44 w 124"/>
                <a:gd name="T69" fmla="*/ 4 h 154"/>
                <a:gd name="T70" fmla="*/ 57 w 124"/>
                <a:gd name="T71" fmla="*/ 4 h 154"/>
                <a:gd name="T72" fmla="*/ 74 w 124"/>
                <a:gd name="T73" fmla="*/ 0 h 154"/>
                <a:gd name="T74" fmla="*/ 84 w 124"/>
                <a:gd name="T75" fmla="*/ 0 h 154"/>
                <a:gd name="T76" fmla="*/ 90 w 124"/>
                <a:gd name="T77" fmla="*/ 0 h 154"/>
                <a:gd name="T78" fmla="*/ 87 w 124"/>
                <a:gd name="T79" fmla="*/ 4 h 154"/>
                <a:gd name="T80" fmla="*/ 87 w 124"/>
                <a:gd name="T81" fmla="*/ 7 h 154"/>
                <a:gd name="T82" fmla="*/ 87 w 124"/>
                <a:gd name="T83" fmla="*/ 7 h 154"/>
                <a:gd name="T84" fmla="*/ 87 w 124"/>
                <a:gd name="T85" fmla="*/ 11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
                <a:gd name="T130" fmla="*/ 0 h 154"/>
                <a:gd name="T131" fmla="*/ 124 w 124"/>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 h="154">
                  <a:moveTo>
                    <a:pt x="87" y="11"/>
                  </a:moveTo>
                  <a:lnTo>
                    <a:pt x="90" y="11"/>
                  </a:lnTo>
                  <a:lnTo>
                    <a:pt x="94" y="14"/>
                  </a:lnTo>
                  <a:lnTo>
                    <a:pt x="94" y="18"/>
                  </a:lnTo>
                  <a:lnTo>
                    <a:pt x="94" y="21"/>
                  </a:lnTo>
                  <a:lnTo>
                    <a:pt x="97" y="25"/>
                  </a:lnTo>
                  <a:lnTo>
                    <a:pt x="100" y="28"/>
                  </a:lnTo>
                  <a:lnTo>
                    <a:pt x="100" y="35"/>
                  </a:lnTo>
                  <a:lnTo>
                    <a:pt x="104" y="39"/>
                  </a:lnTo>
                  <a:lnTo>
                    <a:pt x="107" y="46"/>
                  </a:lnTo>
                  <a:lnTo>
                    <a:pt x="110" y="49"/>
                  </a:lnTo>
                  <a:lnTo>
                    <a:pt x="110" y="56"/>
                  </a:lnTo>
                  <a:lnTo>
                    <a:pt x="114" y="60"/>
                  </a:lnTo>
                  <a:lnTo>
                    <a:pt x="117" y="63"/>
                  </a:lnTo>
                  <a:lnTo>
                    <a:pt x="120" y="70"/>
                  </a:lnTo>
                  <a:lnTo>
                    <a:pt x="120" y="81"/>
                  </a:lnTo>
                  <a:lnTo>
                    <a:pt x="124" y="91"/>
                  </a:lnTo>
                  <a:lnTo>
                    <a:pt x="124" y="102"/>
                  </a:lnTo>
                  <a:lnTo>
                    <a:pt x="120" y="116"/>
                  </a:lnTo>
                  <a:lnTo>
                    <a:pt x="117" y="126"/>
                  </a:lnTo>
                  <a:lnTo>
                    <a:pt x="110" y="133"/>
                  </a:lnTo>
                  <a:lnTo>
                    <a:pt x="104" y="137"/>
                  </a:lnTo>
                  <a:lnTo>
                    <a:pt x="97" y="144"/>
                  </a:lnTo>
                  <a:lnTo>
                    <a:pt x="90" y="147"/>
                  </a:lnTo>
                  <a:lnTo>
                    <a:pt x="80" y="151"/>
                  </a:lnTo>
                  <a:lnTo>
                    <a:pt x="70" y="154"/>
                  </a:lnTo>
                  <a:lnTo>
                    <a:pt x="67" y="154"/>
                  </a:lnTo>
                  <a:lnTo>
                    <a:pt x="60" y="154"/>
                  </a:lnTo>
                  <a:lnTo>
                    <a:pt x="54" y="154"/>
                  </a:lnTo>
                  <a:lnTo>
                    <a:pt x="44" y="151"/>
                  </a:lnTo>
                  <a:lnTo>
                    <a:pt x="37" y="147"/>
                  </a:lnTo>
                  <a:lnTo>
                    <a:pt x="27" y="140"/>
                  </a:lnTo>
                  <a:lnTo>
                    <a:pt x="20" y="133"/>
                  </a:lnTo>
                  <a:lnTo>
                    <a:pt x="20" y="126"/>
                  </a:lnTo>
                  <a:lnTo>
                    <a:pt x="17" y="119"/>
                  </a:lnTo>
                  <a:lnTo>
                    <a:pt x="17" y="109"/>
                  </a:lnTo>
                  <a:lnTo>
                    <a:pt x="14" y="95"/>
                  </a:lnTo>
                  <a:lnTo>
                    <a:pt x="10" y="84"/>
                  </a:lnTo>
                  <a:lnTo>
                    <a:pt x="7" y="74"/>
                  </a:lnTo>
                  <a:lnTo>
                    <a:pt x="7" y="63"/>
                  </a:lnTo>
                  <a:lnTo>
                    <a:pt x="4" y="56"/>
                  </a:lnTo>
                  <a:lnTo>
                    <a:pt x="4" y="53"/>
                  </a:lnTo>
                  <a:lnTo>
                    <a:pt x="0" y="42"/>
                  </a:lnTo>
                  <a:lnTo>
                    <a:pt x="0" y="35"/>
                  </a:lnTo>
                  <a:lnTo>
                    <a:pt x="4" y="28"/>
                  </a:lnTo>
                  <a:lnTo>
                    <a:pt x="4" y="25"/>
                  </a:lnTo>
                  <a:lnTo>
                    <a:pt x="4" y="21"/>
                  </a:lnTo>
                  <a:lnTo>
                    <a:pt x="0" y="18"/>
                  </a:lnTo>
                  <a:lnTo>
                    <a:pt x="4" y="18"/>
                  </a:lnTo>
                  <a:lnTo>
                    <a:pt x="4" y="14"/>
                  </a:lnTo>
                  <a:lnTo>
                    <a:pt x="7" y="14"/>
                  </a:lnTo>
                  <a:lnTo>
                    <a:pt x="10" y="14"/>
                  </a:lnTo>
                  <a:lnTo>
                    <a:pt x="14" y="14"/>
                  </a:lnTo>
                  <a:lnTo>
                    <a:pt x="17" y="11"/>
                  </a:lnTo>
                  <a:lnTo>
                    <a:pt x="20" y="11"/>
                  </a:lnTo>
                  <a:lnTo>
                    <a:pt x="27" y="11"/>
                  </a:lnTo>
                  <a:lnTo>
                    <a:pt x="30" y="7"/>
                  </a:lnTo>
                  <a:lnTo>
                    <a:pt x="37" y="7"/>
                  </a:lnTo>
                  <a:lnTo>
                    <a:pt x="40" y="7"/>
                  </a:lnTo>
                  <a:lnTo>
                    <a:pt x="44" y="7"/>
                  </a:lnTo>
                  <a:lnTo>
                    <a:pt x="44" y="4"/>
                  </a:lnTo>
                  <a:lnTo>
                    <a:pt x="50" y="4"/>
                  </a:lnTo>
                  <a:lnTo>
                    <a:pt x="57" y="4"/>
                  </a:lnTo>
                  <a:lnTo>
                    <a:pt x="64" y="0"/>
                  </a:lnTo>
                  <a:lnTo>
                    <a:pt x="74" y="0"/>
                  </a:lnTo>
                  <a:lnTo>
                    <a:pt x="80" y="0"/>
                  </a:lnTo>
                  <a:lnTo>
                    <a:pt x="84" y="0"/>
                  </a:lnTo>
                  <a:lnTo>
                    <a:pt x="87" y="0"/>
                  </a:lnTo>
                  <a:lnTo>
                    <a:pt x="90" y="0"/>
                  </a:lnTo>
                  <a:lnTo>
                    <a:pt x="87" y="4"/>
                  </a:lnTo>
                  <a:lnTo>
                    <a:pt x="87" y="7"/>
                  </a:lnTo>
                  <a:lnTo>
                    <a:pt x="87"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29840" name="Group 4">
              <a:extLst>
                <a:ext uri="{FF2B5EF4-FFF2-40B4-BE49-F238E27FC236}">
                  <a16:creationId xmlns:a16="http://schemas.microsoft.com/office/drawing/2014/main" id="{7498061E-6321-AE4D-B219-F4B569EE28A4}"/>
                </a:ext>
              </a:extLst>
            </p:cNvPr>
            <p:cNvGrpSpPr>
              <a:grpSpLocks/>
            </p:cNvGrpSpPr>
            <p:nvPr/>
          </p:nvGrpSpPr>
          <p:grpSpPr bwMode="auto">
            <a:xfrm>
              <a:off x="3424" y="2955"/>
              <a:ext cx="338" cy="752"/>
              <a:chOff x="3424" y="2955"/>
              <a:chExt cx="338" cy="752"/>
            </a:xfrm>
          </p:grpSpPr>
          <p:sp>
            <p:nvSpPr>
              <p:cNvPr id="29841" name="Freeform 5">
                <a:extLst>
                  <a:ext uri="{FF2B5EF4-FFF2-40B4-BE49-F238E27FC236}">
                    <a16:creationId xmlns:a16="http://schemas.microsoft.com/office/drawing/2014/main" id="{350C6AD1-B136-9642-B172-79B6F253560F}"/>
                  </a:ext>
                </a:extLst>
              </p:cNvPr>
              <p:cNvSpPr>
                <a:spLocks/>
              </p:cNvSpPr>
              <p:nvPr/>
            </p:nvSpPr>
            <p:spPr bwMode="auto">
              <a:xfrm>
                <a:off x="3512" y="3358"/>
                <a:ext cx="250" cy="349"/>
              </a:xfrm>
              <a:custGeom>
                <a:avLst/>
                <a:gdLst>
                  <a:gd name="T0" fmla="*/ 224 w 227"/>
                  <a:gd name="T1" fmla="*/ 266 h 308"/>
                  <a:gd name="T2" fmla="*/ 217 w 227"/>
                  <a:gd name="T3" fmla="*/ 276 h 308"/>
                  <a:gd name="T4" fmla="*/ 207 w 227"/>
                  <a:gd name="T5" fmla="*/ 290 h 308"/>
                  <a:gd name="T6" fmla="*/ 191 w 227"/>
                  <a:gd name="T7" fmla="*/ 304 h 308"/>
                  <a:gd name="T8" fmla="*/ 174 w 227"/>
                  <a:gd name="T9" fmla="*/ 297 h 308"/>
                  <a:gd name="T10" fmla="*/ 164 w 227"/>
                  <a:gd name="T11" fmla="*/ 280 h 308"/>
                  <a:gd name="T12" fmla="*/ 160 w 227"/>
                  <a:gd name="T13" fmla="*/ 276 h 308"/>
                  <a:gd name="T14" fmla="*/ 150 w 227"/>
                  <a:gd name="T15" fmla="*/ 273 h 308"/>
                  <a:gd name="T16" fmla="*/ 137 w 227"/>
                  <a:gd name="T17" fmla="*/ 266 h 308"/>
                  <a:gd name="T18" fmla="*/ 124 w 227"/>
                  <a:gd name="T19" fmla="*/ 262 h 308"/>
                  <a:gd name="T20" fmla="*/ 114 w 227"/>
                  <a:gd name="T21" fmla="*/ 259 h 308"/>
                  <a:gd name="T22" fmla="*/ 84 w 227"/>
                  <a:gd name="T23" fmla="*/ 245 h 308"/>
                  <a:gd name="T24" fmla="*/ 44 w 227"/>
                  <a:gd name="T25" fmla="*/ 231 h 308"/>
                  <a:gd name="T26" fmla="*/ 14 w 227"/>
                  <a:gd name="T27" fmla="*/ 217 h 308"/>
                  <a:gd name="T28" fmla="*/ 3 w 227"/>
                  <a:gd name="T29" fmla="*/ 210 h 308"/>
                  <a:gd name="T30" fmla="*/ 0 w 227"/>
                  <a:gd name="T31" fmla="*/ 203 h 308"/>
                  <a:gd name="T32" fmla="*/ 0 w 227"/>
                  <a:gd name="T33" fmla="*/ 196 h 308"/>
                  <a:gd name="T34" fmla="*/ 0 w 227"/>
                  <a:gd name="T35" fmla="*/ 185 h 308"/>
                  <a:gd name="T36" fmla="*/ 3 w 227"/>
                  <a:gd name="T37" fmla="*/ 175 h 308"/>
                  <a:gd name="T38" fmla="*/ 10 w 227"/>
                  <a:gd name="T39" fmla="*/ 161 h 308"/>
                  <a:gd name="T40" fmla="*/ 17 w 227"/>
                  <a:gd name="T41" fmla="*/ 140 h 308"/>
                  <a:gd name="T42" fmla="*/ 24 w 227"/>
                  <a:gd name="T43" fmla="*/ 119 h 308"/>
                  <a:gd name="T44" fmla="*/ 34 w 227"/>
                  <a:gd name="T45" fmla="*/ 98 h 308"/>
                  <a:gd name="T46" fmla="*/ 44 w 227"/>
                  <a:gd name="T47" fmla="*/ 77 h 308"/>
                  <a:gd name="T48" fmla="*/ 50 w 227"/>
                  <a:gd name="T49" fmla="*/ 60 h 308"/>
                  <a:gd name="T50" fmla="*/ 57 w 227"/>
                  <a:gd name="T51" fmla="*/ 49 h 308"/>
                  <a:gd name="T52" fmla="*/ 60 w 227"/>
                  <a:gd name="T53" fmla="*/ 39 h 308"/>
                  <a:gd name="T54" fmla="*/ 70 w 227"/>
                  <a:gd name="T55" fmla="*/ 25 h 308"/>
                  <a:gd name="T56" fmla="*/ 84 w 227"/>
                  <a:gd name="T57" fmla="*/ 11 h 308"/>
                  <a:gd name="T58" fmla="*/ 100 w 227"/>
                  <a:gd name="T59" fmla="*/ 4 h 308"/>
                  <a:gd name="T60" fmla="*/ 124 w 227"/>
                  <a:gd name="T61" fmla="*/ 0 h 308"/>
                  <a:gd name="T62" fmla="*/ 144 w 227"/>
                  <a:gd name="T63" fmla="*/ 11 h 308"/>
                  <a:gd name="T64" fmla="*/ 157 w 227"/>
                  <a:gd name="T65" fmla="*/ 32 h 308"/>
                  <a:gd name="T66" fmla="*/ 160 w 227"/>
                  <a:gd name="T67" fmla="*/ 53 h 308"/>
                  <a:gd name="T68" fmla="*/ 154 w 227"/>
                  <a:gd name="T69" fmla="*/ 67 h 308"/>
                  <a:gd name="T70" fmla="*/ 144 w 227"/>
                  <a:gd name="T71" fmla="*/ 84 h 308"/>
                  <a:gd name="T72" fmla="*/ 130 w 227"/>
                  <a:gd name="T73" fmla="*/ 108 h 308"/>
                  <a:gd name="T74" fmla="*/ 120 w 227"/>
                  <a:gd name="T75" fmla="*/ 126 h 308"/>
                  <a:gd name="T76" fmla="*/ 114 w 227"/>
                  <a:gd name="T77" fmla="*/ 136 h 308"/>
                  <a:gd name="T78" fmla="*/ 107 w 227"/>
                  <a:gd name="T79" fmla="*/ 147 h 308"/>
                  <a:gd name="T80" fmla="*/ 97 w 227"/>
                  <a:gd name="T81" fmla="*/ 157 h 308"/>
                  <a:gd name="T82" fmla="*/ 90 w 227"/>
                  <a:gd name="T83" fmla="*/ 168 h 308"/>
                  <a:gd name="T84" fmla="*/ 84 w 227"/>
                  <a:gd name="T85" fmla="*/ 171 h 308"/>
                  <a:gd name="T86" fmla="*/ 80 w 227"/>
                  <a:gd name="T87" fmla="*/ 178 h 308"/>
                  <a:gd name="T88" fmla="*/ 84 w 227"/>
                  <a:gd name="T89" fmla="*/ 178 h 308"/>
                  <a:gd name="T90" fmla="*/ 87 w 227"/>
                  <a:gd name="T91" fmla="*/ 182 h 308"/>
                  <a:gd name="T92" fmla="*/ 90 w 227"/>
                  <a:gd name="T93" fmla="*/ 182 h 308"/>
                  <a:gd name="T94" fmla="*/ 94 w 227"/>
                  <a:gd name="T95" fmla="*/ 182 h 308"/>
                  <a:gd name="T96" fmla="*/ 97 w 227"/>
                  <a:gd name="T97" fmla="*/ 182 h 308"/>
                  <a:gd name="T98" fmla="*/ 104 w 227"/>
                  <a:gd name="T99" fmla="*/ 182 h 308"/>
                  <a:gd name="T100" fmla="*/ 110 w 227"/>
                  <a:gd name="T101" fmla="*/ 189 h 308"/>
                  <a:gd name="T102" fmla="*/ 127 w 227"/>
                  <a:gd name="T103" fmla="*/ 196 h 308"/>
                  <a:gd name="T104" fmla="*/ 140 w 227"/>
                  <a:gd name="T105" fmla="*/ 203 h 308"/>
                  <a:gd name="T106" fmla="*/ 167 w 227"/>
                  <a:gd name="T107" fmla="*/ 220 h 308"/>
                  <a:gd name="T108" fmla="*/ 197 w 227"/>
                  <a:gd name="T109" fmla="*/ 241 h 308"/>
                  <a:gd name="T110" fmla="*/ 221 w 227"/>
                  <a:gd name="T111" fmla="*/ 255 h 308"/>
                  <a:gd name="T112" fmla="*/ 224 w 227"/>
                  <a:gd name="T113" fmla="*/ 259 h 308"/>
                  <a:gd name="T114" fmla="*/ 227 w 227"/>
                  <a:gd name="T115" fmla="*/ 262 h 308"/>
                  <a:gd name="T116" fmla="*/ 227 w 227"/>
                  <a:gd name="T117" fmla="*/ 262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308"/>
                  <a:gd name="T179" fmla="*/ 227 w 227"/>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308">
                    <a:moveTo>
                      <a:pt x="227" y="262"/>
                    </a:moveTo>
                    <a:lnTo>
                      <a:pt x="224" y="266"/>
                    </a:lnTo>
                    <a:lnTo>
                      <a:pt x="221" y="269"/>
                    </a:lnTo>
                    <a:lnTo>
                      <a:pt x="217" y="276"/>
                    </a:lnTo>
                    <a:lnTo>
                      <a:pt x="214" y="283"/>
                    </a:lnTo>
                    <a:lnTo>
                      <a:pt x="207" y="290"/>
                    </a:lnTo>
                    <a:lnTo>
                      <a:pt x="201" y="297"/>
                    </a:lnTo>
                    <a:lnTo>
                      <a:pt x="191" y="304"/>
                    </a:lnTo>
                    <a:lnTo>
                      <a:pt x="177" y="308"/>
                    </a:lnTo>
                    <a:lnTo>
                      <a:pt x="174" y="297"/>
                    </a:lnTo>
                    <a:lnTo>
                      <a:pt x="171" y="290"/>
                    </a:lnTo>
                    <a:lnTo>
                      <a:pt x="164" y="280"/>
                    </a:lnTo>
                    <a:lnTo>
                      <a:pt x="160" y="276"/>
                    </a:lnTo>
                    <a:lnTo>
                      <a:pt x="157" y="273"/>
                    </a:lnTo>
                    <a:lnTo>
                      <a:pt x="150" y="273"/>
                    </a:lnTo>
                    <a:lnTo>
                      <a:pt x="144" y="269"/>
                    </a:lnTo>
                    <a:lnTo>
                      <a:pt x="137" y="266"/>
                    </a:lnTo>
                    <a:lnTo>
                      <a:pt x="130" y="262"/>
                    </a:lnTo>
                    <a:lnTo>
                      <a:pt x="124" y="262"/>
                    </a:lnTo>
                    <a:lnTo>
                      <a:pt x="120" y="259"/>
                    </a:lnTo>
                    <a:lnTo>
                      <a:pt x="114" y="259"/>
                    </a:lnTo>
                    <a:lnTo>
                      <a:pt x="100" y="252"/>
                    </a:lnTo>
                    <a:lnTo>
                      <a:pt x="84" y="245"/>
                    </a:lnTo>
                    <a:lnTo>
                      <a:pt x="64" y="238"/>
                    </a:lnTo>
                    <a:lnTo>
                      <a:pt x="44" y="231"/>
                    </a:lnTo>
                    <a:lnTo>
                      <a:pt x="27" y="224"/>
                    </a:lnTo>
                    <a:lnTo>
                      <a:pt x="14" y="217"/>
                    </a:lnTo>
                    <a:lnTo>
                      <a:pt x="7" y="213"/>
                    </a:lnTo>
                    <a:lnTo>
                      <a:pt x="3" y="210"/>
                    </a:lnTo>
                    <a:lnTo>
                      <a:pt x="3" y="206"/>
                    </a:lnTo>
                    <a:lnTo>
                      <a:pt x="0" y="203"/>
                    </a:lnTo>
                    <a:lnTo>
                      <a:pt x="0" y="199"/>
                    </a:lnTo>
                    <a:lnTo>
                      <a:pt x="0" y="196"/>
                    </a:lnTo>
                    <a:lnTo>
                      <a:pt x="0" y="189"/>
                    </a:lnTo>
                    <a:lnTo>
                      <a:pt x="0" y="185"/>
                    </a:lnTo>
                    <a:lnTo>
                      <a:pt x="0" y="178"/>
                    </a:lnTo>
                    <a:lnTo>
                      <a:pt x="3" y="175"/>
                    </a:lnTo>
                    <a:lnTo>
                      <a:pt x="7" y="168"/>
                    </a:lnTo>
                    <a:lnTo>
                      <a:pt x="10" y="161"/>
                    </a:lnTo>
                    <a:lnTo>
                      <a:pt x="10" y="150"/>
                    </a:lnTo>
                    <a:lnTo>
                      <a:pt x="17" y="140"/>
                    </a:lnTo>
                    <a:lnTo>
                      <a:pt x="20" y="129"/>
                    </a:lnTo>
                    <a:lnTo>
                      <a:pt x="24" y="119"/>
                    </a:lnTo>
                    <a:lnTo>
                      <a:pt x="30" y="108"/>
                    </a:lnTo>
                    <a:lnTo>
                      <a:pt x="34" y="98"/>
                    </a:lnTo>
                    <a:lnTo>
                      <a:pt x="37" y="88"/>
                    </a:lnTo>
                    <a:lnTo>
                      <a:pt x="44" y="77"/>
                    </a:lnTo>
                    <a:lnTo>
                      <a:pt x="47" y="67"/>
                    </a:lnTo>
                    <a:lnTo>
                      <a:pt x="50" y="60"/>
                    </a:lnTo>
                    <a:lnTo>
                      <a:pt x="54" y="53"/>
                    </a:lnTo>
                    <a:lnTo>
                      <a:pt x="57" y="49"/>
                    </a:lnTo>
                    <a:lnTo>
                      <a:pt x="57" y="42"/>
                    </a:lnTo>
                    <a:lnTo>
                      <a:pt x="60" y="39"/>
                    </a:lnTo>
                    <a:lnTo>
                      <a:pt x="67" y="32"/>
                    </a:lnTo>
                    <a:lnTo>
                      <a:pt x="70" y="25"/>
                    </a:lnTo>
                    <a:lnTo>
                      <a:pt x="77" y="18"/>
                    </a:lnTo>
                    <a:lnTo>
                      <a:pt x="84" y="11"/>
                    </a:lnTo>
                    <a:lnTo>
                      <a:pt x="94" y="7"/>
                    </a:lnTo>
                    <a:lnTo>
                      <a:pt x="100" y="4"/>
                    </a:lnTo>
                    <a:lnTo>
                      <a:pt x="107" y="0"/>
                    </a:lnTo>
                    <a:lnTo>
                      <a:pt x="124" y="0"/>
                    </a:lnTo>
                    <a:lnTo>
                      <a:pt x="134" y="7"/>
                    </a:lnTo>
                    <a:lnTo>
                      <a:pt x="144" y="11"/>
                    </a:lnTo>
                    <a:lnTo>
                      <a:pt x="154" y="21"/>
                    </a:lnTo>
                    <a:lnTo>
                      <a:pt x="157" y="32"/>
                    </a:lnTo>
                    <a:lnTo>
                      <a:pt x="160" y="42"/>
                    </a:lnTo>
                    <a:lnTo>
                      <a:pt x="160" y="53"/>
                    </a:lnTo>
                    <a:lnTo>
                      <a:pt x="157" y="63"/>
                    </a:lnTo>
                    <a:lnTo>
                      <a:pt x="154" y="67"/>
                    </a:lnTo>
                    <a:lnTo>
                      <a:pt x="150" y="74"/>
                    </a:lnTo>
                    <a:lnTo>
                      <a:pt x="144" y="84"/>
                    </a:lnTo>
                    <a:lnTo>
                      <a:pt x="137" y="98"/>
                    </a:lnTo>
                    <a:lnTo>
                      <a:pt x="130" y="108"/>
                    </a:lnTo>
                    <a:lnTo>
                      <a:pt x="124" y="119"/>
                    </a:lnTo>
                    <a:lnTo>
                      <a:pt x="120" y="126"/>
                    </a:lnTo>
                    <a:lnTo>
                      <a:pt x="117" y="133"/>
                    </a:lnTo>
                    <a:lnTo>
                      <a:pt x="114" y="136"/>
                    </a:lnTo>
                    <a:lnTo>
                      <a:pt x="110" y="140"/>
                    </a:lnTo>
                    <a:lnTo>
                      <a:pt x="107" y="147"/>
                    </a:lnTo>
                    <a:lnTo>
                      <a:pt x="100" y="150"/>
                    </a:lnTo>
                    <a:lnTo>
                      <a:pt x="97" y="157"/>
                    </a:lnTo>
                    <a:lnTo>
                      <a:pt x="94" y="164"/>
                    </a:lnTo>
                    <a:lnTo>
                      <a:pt x="90" y="168"/>
                    </a:lnTo>
                    <a:lnTo>
                      <a:pt x="87" y="168"/>
                    </a:lnTo>
                    <a:lnTo>
                      <a:pt x="84" y="171"/>
                    </a:lnTo>
                    <a:lnTo>
                      <a:pt x="80" y="175"/>
                    </a:lnTo>
                    <a:lnTo>
                      <a:pt x="80" y="178"/>
                    </a:lnTo>
                    <a:lnTo>
                      <a:pt x="84" y="178"/>
                    </a:lnTo>
                    <a:lnTo>
                      <a:pt x="87" y="178"/>
                    </a:lnTo>
                    <a:lnTo>
                      <a:pt x="87" y="182"/>
                    </a:lnTo>
                    <a:lnTo>
                      <a:pt x="90" y="182"/>
                    </a:lnTo>
                    <a:lnTo>
                      <a:pt x="94" y="182"/>
                    </a:lnTo>
                    <a:lnTo>
                      <a:pt x="97" y="182"/>
                    </a:lnTo>
                    <a:lnTo>
                      <a:pt x="100" y="182"/>
                    </a:lnTo>
                    <a:lnTo>
                      <a:pt x="104" y="182"/>
                    </a:lnTo>
                    <a:lnTo>
                      <a:pt x="104" y="185"/>
                    </a:lnTo>
                    <a:lnTo>
                      <a:pt x="110" y="189"/>
                    </a:lnTo>
                    <a:lnTo>
                      <a:pt x="117" y="192"/>
                    </a:lnTo>
                    <a:lnTo>
                      <a:pt x="127" y="196"/>
                    </a:lnTo>
                    <a:lnTo>
                      <a:pt x="134" y="199"/>
                    </a:lnTo>
                    <a:lnTo>
                      <a:pt x="140" y="203"/>
                    </a:lnTo>
                    <a:lnTo>
                      <a:pt x="154" y="210"/>
                    </a:lnTo>
                    <a:lnTo>
                      <a:pt x="167" y="220"/>
                    </a:lnTo>
                    <a:lnTo>
                      <a:pt x="184" y="231"/>
                    </a:lnTo>
                    <a:lnTo>
                      <a:pt x="197" y="241"/>
                    </a:lnTo>
                    <a:lnTo>
                      <a:pt x="211" y="248"/>
                    </a:lnTo>
                    <a:lnTo>
                      <a:pt x="221" y="255"/>
                    </a:lnTo>
                    <a:lnTo>
                      <a:pt x="224" y="259"/>
                    </a:lnTo>
                    <a:lnTo>
                      <a:pt x="227" y="262"/>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29842" name="Group 6">
                <a:extLst>
                  <a:ext uri="{FF2B5EF4-FFF2-40B4-BE49-F238E27FC236}">
                    <a16:creationId xmlns:a16="http://schemas.microsoft.com/office/drawing/2014/main" id="{234C591A-5AB8-CB42-BC13-8DCF573396F0}"/>
                  </a:ext>
                </a:extLst>
              </p:cNvPr>
              <p:cNvGrpSpPr>
                <a:grpSpLocks/>
              </p:cNvGrpSpPr>
              <p:nvPr/>
            </p:nvGrpSpPr>
            <p:grpSpPr bwMode="auto">
              <a:xfrm>
                <a:off x="3424" y="2955"/>
                <a:ext cx="239" cy="475"/>
                <a:chOff x="3424" y="2955"/>
                <a:chExt cx="239" cy="475"/>
              </a:xfrm>
            </p:grpSpPr>
            <p:sp>
              <p:nvSpPr>
                <p:cNvPr id="29843" name="Freeform 7">
                  <a:extLst>
                    <a:ext uri="{FF2B5EF4-FFF2-40B4-BE49-F238E27FC236}">
                      <a16:creationId xmlns:a16="http://schemas.microsoft.com/office/drawing/2014/main" id="{3B25A4AD-0A20-3845-98EB-D3CCF8E7173F}"/>
                    </a:ext>
                  </a:extLst>
                </p:cNvPr>
                <p:cNvSpPr>
                  <a:spLocks/>
                </p:cNvSpPr>
                <p:nvPr/>
              </p:nvSpPr>
              <p:spPr bwMode="auto">
                <a:xfrm>
                  <a:off x="3453" y="3113"/>
                  <a:ext cx="168" cy="198"/>
                </a:xfrm>
                <a:custGeom>
                  <a:avLst/>
                  <a:gdLst>
                    <a:gd name="T0" fmla="*/ 143 w 153"/>
                    <a:gd name="T1" fmla="*/ 164 h 174"/>
                    <a:gd name="T2" fmla="*/ 147 w 153"/>
                    <a:gd name="T3" fmla="*/ 160 h 174"/>
                    <a:gd name="T4" fmla="*/ 147 w 153"/>
                    <a:gd name="T5" fmla="*/ 153 h 174"/>
                    <a:gd name="T6" fmla="*/ 150 w 153"/>
                    <a:gd name="T7" fmla="*/ 143 h 174"/>
                    <a:gd name="T8" fmla="*/ 150 w 153"/>
                    <a:gd name="T9" fmla="*/ 136 h 174"/>
                    <a:gd name="T10" fmla="*/ 153 w 153"/>
                    <a:gd name="T11" fmla="*/ 122 h 174"/>
                    <a:gd name="T12" fmla="*/ 153 w 153"/>
                    <a:gd name="T13" fmla="*/ 101 h 174"/>
                    <a:gd name="T14" fmla="*/ 153 w 153"/>
                    <a:gd name="T15" fmla="*/ 63 h 174"/>
                    <a:gd name="T16" fmla="*/ 153 w 153"/>
                    <a:gd name="T17" fmla="*/ 45 h 174"/>
                    <a:gd name="T18" fmla="*/ 153 w 153"/>
                    <a:gd name="T19" fmla="*/ 31 h 174"/>
                    <a:gd name="T20" fmla="*/ 153 w 153"/>
                    <a:gd name="T21" fmla="*/ 21 h 174"/>
                    <a:gd name="T22" fmla="*/ 150 w 153"/>
                    <a:gd name="T23" fmla="*/ 17 h 174"/>
                    <a:gd name="T24" fmla="*/ 147 w 153"/>
                    <a:gd name="T25" fmla="*/ 10 h 174"/>
                    <a:gd name="T26" fmla="*/ 140 w 153"/>
                    <a:gd name="T27" fmla="*/ 3 h 174"/>
                    <a:gd name="T28" fmla="*/ 133 w 153"/>
                    <a:gd name="T29" fmla="*/ 0 h 174"/>
                    <a:gd name="T30" fmla="*/ 123 w 153"/>
                    <a:gd name="T31" fmla="*/ 0 h 174"/>
                    <a:gd name="T32" fmla="*/ 113 w 153"/>
                    <a:gd name="T33" fmla="*/ 3 h 174"/>
                    <a:gd name="T34" fmla="*/ 107 w 153"/>
                    <a:gd name="T35" fmla="*/ 10 h 174"/>
                    <a:gd name="T36" fmla="*/ 100 w 153"/>
                    <a:gd name="T37" fmla="*/ 28 h 174"/>
                    <a:gd name="T38" fmla="*/ 103 w 153"/>
                    <a:gd name="T39" fmla="*/ 45 h 174"/>
                    <a:gd name="T40" fmla="*/ 107 w 153"/>
                    <a:gd name="T41" fmla="*/ 59 h 174"/>
                    <a:gd name="T42" fmla="*/ 107 w 153"/>
                    <a:gd name="T43" fmla="*/ 84 h 174"/>
                    <a:gd name="T44" fmla="*/ 107 w 153"/>
                    <a:gd name="T45" fmla="*/ 104 h 174"/>
                    <a:gd name="T46" fmla="*/ 110 w 153"/>
                    <a:gd name="T47" fmla="*/ 118 h 174"/>
                    <a:gd name="T48" fmla="*/ 110 w 153"/>
                    <a:gd name="T49" fmla="*/ 129 h 174"/>
                    <a:gd name="T50" fmla="*/ 110 w 153"/>
                    <a:gd name="T51" fmla="*/ 129 h 174"/>
                    <a:gd name="T52" fmla="*/ 107 w 153"/>
                    <a:gd name="T53" fmla="*/ 129 h 174"/>
                    <a:gd name="T54" fmla="*/ 100 w 153"/>
                    <a:gd name="T55" fmla="*/ 129 h 174"/>
                    <a:gd name="T56" fmla="*/ 93 w 153"/>
                    <a:gd name="T57" fmla="*/ 129 h 174"/>
                    <a:gd name="T58" fmla="*/ 87 w 153"/>
                    <a:gd name="T59" fmla="*/ 129 h 174"/>
                    <a:gd name="T60" fmla="*/ 80 w 153"/>
                    <a:gd name="T61" fmla="*/ 132 h 174"/>
                    <a:gd name="T62" fmla="*/ 73 w 153"/>
                    <a:gd name="T63" fmla="*/ 132 h 174"/>
                    <a:gd name="T64" fmla="*/ 63 w 153"/>
                    <a:gd name="T65" fmla="*/ 136 h 174"/>
                    <a:gd name="T66" fmla="*/ 56 w 153"/>
                    <a:gd name="T67" fmla="*/ 139 h 174"/>
                    <a:gd name="T68" fmla="*/ 46 w 153"/>
                    <a:gd name="T69" fmla="*/ 143 h 174"/>
                    <a:gd name="T70" fmla="*/ 33 w 153"/>
                    <a:gd name="T71" fmla="*/ 146 h 174"/>
                    <a:gd name="T72" fmla="*/ 16 w 153"/>
                    <a:gd name="T73" fmla="*/ 150 h 174"/>
                    <a:gd name="T74" fmla="*/ 6 w 153"/>
                    <a:gd name="T75" fmla="*/ 153 h 174"/>
                    <a:gd name="T76" fmla="*/ 0 w 153"/>
                    <a:gd name="T77" fmla="*/ 153 h 174"/>
                    <a:gd name="T78" fmla="*/ 0 w 153"/>
                    <a:gd name="T79" fmla="*/ 160 h 174"/>
                    <a:gd name="T80" fmla="*/ 0 w 153"/>
                    <a:gd name="T81" fmla="*/ 164 h 174"/>
                    <a:gd name="T82" fmla="*/ 3 w 153"/>
                    <a:gd name="T83" fmla="*/ 167 h 174"/>
                    <a:gd name="T84" fmla="*/ 13 w 153"/>
                    <a:gd name="T85" fmla="*/ 167 h 174"/>
                    <a:gd name="T86" fmla="*/ 30 w 153"/>
                    <a:gd name="T87" fmla="*/ 171 h 174"/>
                    <a:gd name="T88" fmla="*/ 53 w 153"/>
                    <a:gd name="T89" fmla="*/ 171 h 174"/>
                    <a:gd name="T90" fmla="*/ 77 w 153"/>
                    <a:gd name="T91" fmla="*/ 174 h 174"/>
                    <a:gd name="T92" fmla="*/ 93 w 153"/>
                    <a:gd name="T93" fmla="*/ 174 h 174"/>
                    <a:gd name="T94" fmla="*/ 107 w 153"/>
                    <a:gd name="T95" fmla="*/ 171 h 174"/>
                    <a:gd name="T96" fmla="*/ 120 w 153"/>
                    <a:gd name="T97" fmla="*/ 167 h 174"/>
                    <a:gd name="T98" fmla="*/ 133 w 153"/>
                    <a:gd name="T99" fmla="*/ 164 h 174"/>
                    <a:gd name="T100" fmla="*/ 140 w 153"/>
                    <a:gd name="T101" fmla="*/ 164 h 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74"/>
                    <a:gd name="T155" fmla="*/ 153 w 153"/>
                    <a:gd name="T156" fmla="*/ 174 h 1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74">
                      <a:moveTo>
                        <a:pt x="140" y="164"/>
                      </a:moveTo>
                      <a:lnTo>
                        <a:pt x="143" y="164"/>
                      </a:lnTo>
                      <a:lnTo>
                        <a:pt x="147" y="160"/>
                      </a:lnTo>
                      <a:lnTo>
                        <a:pt x="147" y="157"/>
                      </a:lnTo>
                      <a:lnTo>
                        <a:pt x="147" y="153"/>
                      </a:lnTo>
                      <a:lnTo>
                        <a:pt x="150" y="150"/>
                      </a:lnTo>
                      <a:lnTo>
                        <a:pt x="150" y="143"/>
                      </a:lnTo>
                      <a:lnTo>
                        <a:pt x="150" y="139"/>
                      </a:lnTo>
                      <a:lnTo>
                        <a:pt x="150" y="136"/>
                      </a:lnTo>
                      <a:lnTo>
                        <a:pt x="153" y="129"/>
                      </a:lnTo>
                      <a:lnTo>
                        <a:pt x="153" y="122"/>
                      </a:lnTo>
                      <a:lnTo>
                        <a:pt x="153" y="115"/>
                      </a:lnTo>
                      <a:lnTo>
                        <a:pt x="153" y="101"/>
                      </a:lnTo>
                      <a:lnTo>
                        <a:pt x="153" y="84"/>
                      </a:lnTo>
                      <a:lnTo>
                        <a:pt x="153" y="63"/>
                      </a:lnTo>
                      <a:lnTo>
                        <a:pt x="153" y="52"/>
                      </a:lnTo>
                      <a:lnTo>
                        <a:pt x="153" y="45"/>
                      </a:lnTo>
                      <a:lnTo>
                        <a:pt x="153" y="38"/>
                      </a:lnTo>
                      <a:lnTo>
                        <a:pt x="153" y="31"/>
                      </a:lnTo>
                      <a:lnTo>
                        <a:pt x="153" y="24"/>
                      </a:lnTo>
                      <a:lnTo>
                        <a:pt x="153" y="21"/>
                      </a:lnTo>
                      <a:lnTo>
                        <a:pt x="150" y="17"/>
                      </a:lnTo>
                      <a:lnTo>
                        <a:pt x="150" y="14"/>
                      </a:lnTo>
                      <a:lnTo>
                        <a:pt x="147" y="10"/>
                      </a:lnTo>
                      <a:lnTo>
                        <a:pt x="143" y="7"/>
                      </a:lnTo>
                      <a:lnTo>
                        <a:pt x="140" y="3"/>
                      </a:lnTo>
                      <a:lnTo>
                        <a:pt x="137" y="0"/>
                      </a:lnTo>
                      <a:lnTo>
                        <a:pt x="133" y="0"/>
                      </a:lnTo>
                      <a:lnTo>
                        <a:pt x="127" y="0"/>
                      </a:lnTo>
                      <a:lnTo>
                        <a:pt x="123" y="0"/>
                      </a:lnTo>
                      <a:lnTo>
                        <a:pt x="120" y="0"/>
                      </a:lnTo>
                      <a:lnTo>
                        <a:pt x="113" y="3"/>
                      </a:lnTo>
                      <a:lnTo>
                        <a:pt x="113" y="7"/>
                      </a:lnTo>
                      <a:lnTo>
                        <a:pt x="107" y="10"/>
                      </a:lnTo>
                      <a:lnTo>
                        <a:pt x="107" y="17"/>
                      </a:lnTo>
                      <a:lnTo>
                        <a:pt x="100" y="28"/>
                      </a:lnTo>
                      <a:lnTo>
                        <a:pt x="100" y="35"/>
                      </a:lnTo>
                      <a:lnTo>
                        <a:pt x="103" y="45"/>
                      </a:lnTo>
                      <a:lnTo>
                        <a:pt x="107" y="52"/>
                      </a:lnTo>
                      <a:lnTo>
                        <a:pt x="107" y="59"/>
                      </a:lnTo>
                      <a:lnTo>
                        <a:pt x="107" y="70"/>
                      </a:lnTo>
                      <a:lnTo>
                        <a:pt x="107" y="84"/>
                      </a:lnTo>
                      <a:lnTo>
                        <a:pt x="107" y="97"/>
                      </a:lnTo>
                      <a:lnTo>
                        <a:pt x="107" y="104"/>
                      </a:lnTo>
                      <a:lnTo>
                        <a:pt x="110" y="115"/>
                      </a:lnTo>
                      <a:lnTo>
                        <a:pt x="110" y="118"/>
                      </a:lnTo>
                      <a:lnTo>
                        <a:pt x="110" y="125"/>
                      </a:lnTo>
                      <a:lnTo>
                        <a:pt x="110" y="129"/>
                      </a:lnTo>
                      <a:lnTo>
                        <a:pt x="107" y="129"/>
                      </a:lnTo>
                      <a:lnTo>
                        <a:pt x="103" y="129"/>
                      </a:lnTo>
                      <a:lnTo>
                        <a:pt x="100" y="129"/>
                      </a:lnTo>
                      <a:lnTo>
                        <a:pt x="97" y="129"/>
                      </a:lnTo>
                      <a:lnTo>
                        <a:pt x="93" y="129"/>
                      </a:lnTo>
                      <a:lnTo>
                        <a:pt x="90" y="129"/>
                      </a:lnTo>
                      <a:lnTo>
                        <a:pt x="87" y="129"/>
                      </a:lnTo>
                      <a:lnTo>
                        <a:pt x="83" y="132"/>
                      </a:lnTo>
                      <a:lnTo>
                        <a:pt x="80" y="132"/>
                      </a:lnTo>
                      <a:lnTo>
                        <a:pt x="77" y="132"/>
                      </a:lnTo>
                      <a:lnTo>
                        <a:pt x="73" y="132"/>
                      </a:lnTo>
                      <a:lnTo>
                        <a:pt x="70" y="136"/>
                      </a:lnTo>
                      <a:lnTo>
                        <a:pt x="63" y="136"/>
                      </a:lnTo>
                      <a:lnTo>
                        <a:pt x="60" y="136"/>
                      </a:lnTo>
                      <a:lnTo>
                        <a:pt x="56" y="139"/>
                      </a:lnTo>
                      <a:lnTo>
                        <a:pt x="53" y="139"/>
                      </a:lnTo>
                      <a:lnTo>
                        <a:pt x="46" y="143"/>
                      </a:lnTo>
                      <a:lnTo>
                        <a:pt x="43" y="143"/>
                      </a:lnTo>
                      <a:lnTo>
                        <a:pt x="33" y="146"/>
                      </a:lnTo>
                      <a:lnTo>
                        <a:pt x="26" y="146"/>
                      </a:lnTo>
                      <a:lnTo>
                        <a:pt x="16" y="150"/>
                      </a:lnTo>
                      <a:lnTo>
                        <a:pt x="10" y="153"/>
                      </a:lnTo>
                      <a:lnTo>
                        <a:pt x="6" y="153"/>
                      </a:lnTo>
                      <a:lnTo>
                        <a:pt x="3" y="153"/>
                      </a:lnTo>
                      <a:lnTo>
                        <a:pt x="0" y="153"/>
                      </a:lnTo>
                      <a:lnTo>
                        <a:pt x="0" y="157"/>
                      </a:lnTo>
                      <a:lnTo>
                        <a:pt x="0" y="160"/>
                      </a:lnTo>
                      <a:lnTo>
                        <a:pt x="0" y="164"/>
                      </a:lnTo>
                      <a:lnTo>
                        <a:pt x="3" y="167"/>
                      </a:lnTo>
                      <a:lnTo>
                        <a:pt x="6" y="167"/>
                      </a:lnTo>
                      <a:lnTo>
                        <a:pt x="13" y="167"/>
                      </a:lnTo>
                      <a:lnTo>
                        <a:pt x="20" y="171"/>
                      </a:lnTo>
                      <a:lnTo>
                        <a:pt x="30" y="171"/>
                      </a:lnTo>
                      <a:lnTo>
                        <a:pt x="40" y="171"/>
                      </a:lnTo>
                      <a:lnTo>
                        <a:pt x="53" y="171"/>
                      </a:lnTo>
                      <a:lnTo>
                        <a:pt x="63" y="174"/>
                      </a:lnTo>
                      <a:lnTo>
                        <a:pt x="77" y="174"/>
                      </a:lnTo>
                      <a:lnTo>
                        <a:pt x="87" y="174"/>
                      </a:lnTo>
                      <a:lnTo>
                        <a:pt x="93" y="174"/>
                      </a:lnTo>
                      <a:lnTo>
                        <a:pt x="100" y="171"/>
                      </a:lnTo>
                      <a:lnTo>
                        <a:pt x="107" y="171"/>
                      </a:lnTo>
                      <a:lnTo>
                        <a:pt x="113" y="167"/>
                      </a:lnTo>
                      <a:lnTo>
                        <a:pt x="120" y="167"/>
                      </a:lnTo>
                      <a:lnTo>
                        <a:pt x="127" y="167"/>
                      </a:lnTo>
                      <a:lnTo>
                        <a:pt x="133" y="164"/>
                      </a:lnTo>
                      <a:lnTo>
                        <a:pt x="140" y="16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44" name="AutoShape 8">
                  <a:extLst>
                    <a:ext uri="{FF2B5EF4-FFF2-40B4-BE49-F238E27FC236}">
                      <a16:creationId xmlns:a16="http://schemas.microsoft.com/office/drawing/2014/main" id="{8E026DA1-C73B-AC4E-93FB-0BFC248F6765}"/>
                    </a:ext>
                  </a:extLst>
                </p:cNvPr>
                <p:cNvSpPr>
                  <a:spLocks noChangeArrowheads="1"/>
                </p:cNvSpPr>
                <p:nvPr/>
              </p:nvSpPr>
              <p:spPr bwMode="auto">
                <a:xfrm flipH="1">
                  <a:off x="3424" y="3253"/>
                  <a:ext cx="159" cy="54"/>
                </a:xfrm>
                <a:prstGeom prst="parallelogram">
                  <a:avLst>
                    <a:gd name="adj" fmla="val 2862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sk-SK" altLang="en-US" sz="3200">
                    <a:latin typeface="Times New Roman" panose="02020603050405020304" pitchFamily="18" charset="0"/>
                  </a:endParaRPr>
                </a:p>
              </p:txBody>
            </p:sp>
            <p:sp>
              <p:nvSpPr>
                <p:cNvPr id="29845" name="Freeform 9">
                  <a:extLst>
                    <a:ext uri="{FF2B5EF4-FFF2-40B4-BE49-F238E27FC236}">
                      <a16:creationId xmlns:a16="http://schemas.microsoft.com/office/drawing/2014/main" id="{CBE2DCD2-DAB5-854C-8553-9502EF1DE0CD}"/>
                    </a:ext>
                  </a:extLst>
                </p:cNvPr>
                <p:cNvSpPr>
                  <a:spLocks/>
                </p:cNvSpPr>
                <p:nvPr/>
              </p:nvSpPr>
              <p:spPr bwMode="auto">
                <a:xfrm>
                  <a:off x="3589" y="3141"/>
                  <a:ext cx="11" cy="12"/>
                </a:xfrm>
                <a:custGeom>
                  <a:avLst/>
                  <a:gdLst>
                    <a:gd name="T0" fmla="*/ 4 w 10"/>
                    <a:gd name="T1" fmla="*/ 11 h 11"/>
                    <a:gd name="T2" fmla="*/ 4 w 10"/>
                    <a:gd name="T3" fmla="*/ 11 h 11"/>
                    <a:gd name="T4" fmla="*/ 0 w 10"/>
                    <a:gd name="T5" fmla="*/ 7 h 11"/>
                    <a:gd name="T6" fmla="*/ 0 w 10"/>
                    <a:gd name="T7" fmla="*/ 7 h 11"/>
                    <a:gd name="T8" fmla="*/ 0 w 10"/>
                    <a:gd name="T9" fmla="*/ 4 h 11"/>
                    <a:gd name="T10" fmla="*/ 0 w 10"/>
                    <a:gd name="T11" fmla="*/ 4 h 11"/>
                    <a:gd name="T12" fmla="*/ 4 w 10"/>
                    <a:gd name="T13" fmla="*/ 0 h 11"/>
                    <a:gd name="T14" fmla="*/ 4 w 10"/>
                    <a:gd name="T15" fmla="*/ 0 h 11"/>
                    <a:gd name="T16" fmla="*/ 7 w 10"/>
                    <a:gd name="T17" fmla="*/ 0 h 11"/>
                    <a:gd name="T18" fmla="*/ 7 w 10"/>
                    <a:gd name="T19" fmla="*/ 0 h 11"/>
                    <a:gd name="T20" fmla="*/ 10 w 10"/>
                    <a:gd name="T21" fmla="*/ 0 h 11"/>
                    <a:gd name="T22" fmla="*/ 10 w 10"/>
                    <a:gd name="T23" fmla="*/ 4 h 11"/>
                    <a:gd name="T24" fmla="*/ 10 w 10"/>
                    <a:gd name="T25" fmla="*/ 4 h 11"/>
                    <a:gd name="T26" fmla="*/ 10 w 10"/>
                    <a:gd name="T27" fmla="*/ 7 h 11"/>
                    <a:gd name="T28" fmla="*/ 7 w 10"/>
                    <a:gd name="T29" fmla="*/ 7 h 11"/>
                    <a:gd name="T30" fmla="*/ 7 w 10"/>
                    <a:gd name="T31" fmla="*/ 11 h 11"/>
                    <a:gd name="T32" fmla="*/ 4 w 10"/>
                    <a:gd name="T33" fmla="*/ 11 h 11"/>
                    <a:gd name="T34" fmla="*/ 4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4" y="11"/>
                      </a:moveTo>
                      <a:lnTo>
                        <a:pt x="4" y="11"/>
                      </a:lnTo>
                      <a:lnTo>
                        <a:pt x="0" y="7"/>
                      </a:lnTo>
                      <a:lnTo>
                        <a:pt x="0" y="4"/>
                      </a:lnTo>
                      <a:lnTo>
                        <a:pt x="4" y="0"/>
                      </a:lnTo>
                      <a:lnTo>
                        <a:pt x="7" y="0"/>
                      </a:lnTo>
                      <a:lnTo>
                        <a:pt x="10" y="0"/>
                      </a:lnTo>
                      <a:lnTo>
                        <a:pt x="10" y="4"/>
                      </a:lnTo>
                      <a:lnTo>
                        <a:pt x="10" y="7"/>
                      </a:lnTo>
                      <a:lnTo>
                        <a:pt x="7" y="7"/>
                      </a:lnTo>
                      <a:lnTo>
                        <a:pt x="7" y="11"/>
                      </a:lnTo>
                      <a:lnTo>
                        <a:pt x="4"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46" name="Freeform 10">
                  <a:extLst>
                    <a:ext uri="{FF2B5EF4-FFF2-40B4-BE49-F238E27FC236}">
                      <a16:creationId xmlns:a16="http://schemas.microsoft.com/office/drawing/2014/main" id="{DF68A073-82AF-EE45-954C-B56C049B3F19}"/>
                    </a:ext>
                  </a:extLst>
                </p:cNvPr>
                <p:cNvSpPr>
                  <a:spLocks/>
                </p:cNvSpPr>
                <p:nvPr/>
              </p:nvSpPr>
              <p:spPr bwMode="auto">
                <a:xfrm>
                  <a:off x="3561" y="3113"/>
                  <a:ext cx="102" cy="131"/>
                </a:xfrm>
                <a:custGeom>
                  <a:avLst/>
                  <a:gdLst>
                    <a:gd name="T0" fmla="*/ 93 w 93"/>
                    <a:gd name="T1" fmla="*/ 104 h 115"/>
                    <a:gd name="T2" fmla="*/ 90 w 93"/>
                    <a:gd name="T3" fmla="*/ 108 h 115"/>
                    <a:gd name="T4" fmla="*/ 83 w 93"/>
                    <a:gd name="T5" fmla="*/ 108 h 115"/>
                    <a:gd name="T6" fmla="*/ 76 w 93"/>
                    <a:gd name="T7" fmla="*/ 111 h 115"/>
                    <a:gd name="T8" fmla="*/ 70 w 93"/>
                    <a:gd name="T9" fmla="*/ 111 h 115"/>
                    <a:gd name="T10" fmla="*/ 63 w 93"/>
                    <a:gd name="T11" fmla="*/ 115 h 115"/>
                    <a:gd name="T12" fmla="*/ 56 w 93"/>
                    <a:gd name="T13" fmla="*/ 115 h 115"/>
                    <a:gd name="T14" fmla="*/ 50 w 93"/>
                    <a:gd name="T15" fmla="*/ 115 h 115"/>
                    <a:gd name="T16" fmla="*/ 43 w 93"/>
                    <a:gd name="T17" fmla="*/ 115 h 115"/>
                    <a:gd name="T18" fmla="*/ 40 w 93"/>
                    <a:gd name="T19" fmla="*/ 108 h 115"/>
                    <a:gd name="T20" fmla="*/ 33 w 93"/>
                    <a:gd name="T21" fmla="*/ 94 h 115"/>
                    <a:gd name="T22" fmla="*/ 23 w 93"/>
                    <a:gd name="T23" fmla="*/ 84 h 115"/>
                    <a:gd name="T24" fmla="*/ 16 w 93"/>
                    <a:gd name="T25" fmla="*/ 70 h 115"/>
                    <a:gd name="T26" fmla="*/ 10 w 93"/>
                    <a:gd name="T27" fmla="*/ 59 h 115"/>
                    <a:gd name="T28" fmla="*/ 3 w 93"/>
                    <a:gd name="T29" fmla="*/ 45 h 115"/>
                    <a:gd name="T30" fmla="*/ 0 w 93"/>
                    <a:gd name="T31" fmla="*/ 38 h 115"/>
                    <a:gd name="T32" fmla="*/ 0 w 93"/>
                    <a:gd name="T33" fmla="*/ 31 h 115"/>
                    <a:gd name="T34" fmla="*/ 0 w 93"/>
                    <a:gd name="T35" fmla="*/ 24 h 115"/>
                    <a:gd name="T36" fmla="*/ 0 w 93"/>
                    <a:gd name="T37" fmla="*/ 21 h 115"/>
                    <a:gd name="T38" fmla="*/ 3 w 93"/>
                    <a:gd name="T39" fmla="*/ 14 h 115"/>
                    <a:gd name="T40" fmla="*/ 3 w 93"/>
                    <a:gd name="T41" fmla="*/ 10 h 115"/>
                    <a:gd name="T42" fmla="*/ 6 w 93"/>
                    <a:gd name="T43" fmla="*/ 7 h 115"/>
                    <a:gd name="T44" fmla="*/ 13 w 93"/>
                    <a:gd name="T45" fmla="*/ 3 h 115"/>
                    <a:gd name="T46" fmla="*/ 16 w 93"/>
                    <a:gd name="T47" fmla="*/ 0 h 115"/>
                    <a:gd name="T48" fmla="*/ 23 w 93"/>
                    <a:gd name="T49" fmla="*/ 0 h 115"/>
                    <a:gd name="T50" fmla="*/ 30 w 93"/>
                    <a:gd name="T51" fmla="*/ 0 h 115"/>
                    <a:gd name="T52" fmla="*/ 36 w 93"/>
                    <a:gd name="T53" fmla="*/ 3 h 115"/>
                    <a:gd name="T54" fmla="*/ 43 w 93"/>
                    <a:gd name="T55" fmla="*/ 7 h 115"/>
                    <a:gd name="T56" fmla="*/ 46 w 93"/>
                    <a:gd name="T57" fmla="*/ 10 h 115"/>
                    <a:gd name="T58" fmla="*/ 53 w 93"/>
                    <a:gd name="T59" fmla="*/ 14 h 115"/>
                    <a:gd name="T60" fmla="*/ 56 w 93"/>
                    <a:gd name="T61" fmla="*/ 17 h 115"/>
                    <a:gd name="T62" fmla="*/ 60 w 93"/>
                    <a:gd name="T63" fmla="*/ 21 h 115"/>
                    <a:gd name="T64" fmla="*/ 60 w 93"/>
                    <a:gd name="T65" fmla="*/ 24 h 115"/>
                    <a:gd name="T66" fmla="*/ 63 w 93"/>
                    <a:gd name="T67" fmla="*/ 31 h 115"/>
                    <a:gd name="T68" fmla="*/ 66 w 93"/>
                    <a:gd name="T69" fmla="*/ 42 h 115"/>
                    <a:gd name="T70" fmla="*/ 73 w 93"/>
                    <a:gd name="T71" fmla="*/ 52 h 115"/>
                    <a:gd name="T72" fmla="*/ 80 w 93"/>
                    <a:gd name="T73" fmla="*/ 66 h 115"/>
                    <a:gd name="T74" fmla="*/ 83 w 93"/>
                    <a:gd name="T75" fmla="*/ 77 h 115"/>
                    <a:gd name="T76" fmla="*/ 90 w 93"/>
                    <a:gd name="T77" fmla="*/ 90 h 115"/>
                    <a:gd name="T78" fmla="*/ 93 w 93"/>
                    <a:gd name="T79" fmla="*/ 97 h 115"/>
                    <a:gd name="T80" fmla="*/ 93 w 93"/>
                    <a:gd name="T81" fmla="*/ 104 h 115"/>
                    <a:gd name="T82" fmla="*/ 93 w 93"/>
                    <a:gd name="T83" fmla="*/ 104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15"/>
                    <a:gd name="T128" fmla="*/ 93 w 93"/>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15">
                      <a:moveTo>
                        <a:pt x="93" y="104"/>
                      </a:moveTo>
                      <a:lnTo>
                        <a:pt x="90" y="108"/>
                      </a:lnTo>
                      <a:lnTo>
                        <a:pt x="83" y="108"/>
                      </a:lnTo>
                      <a:lnTo>
                        <a:pt x="76" y="111"/>
                      </a:lnTo>
                      <a:lnTo>
                        <a:pt x="70" y="111"/>
                      </a:lnTo>
                      <a:lnTo>
                        <a:pt x="63" y="115"/>
                      </a:lnTo>
                      <a:lnTo>
                        <a:pt x="56" y="115"/>
                      </a:lnTo>
                      <a:lnTo>
                        <a:pt x="50" y="115"/>
                      </a:lnTo>
                      <a:lnTo>
                        <a:pt x="43" y="115"/>
                      </a:lnTo>
                      <a:lnTo>
                        <a:pt x="40" y="108"/>
                      </a:lnTo>
                      <a:lnTo>
                        <a:pt x="33" y="94"/>
                      </a:lnTo>
                      <a:lnTo>
                        <a:pt x="23" y="84"/>
                      </a:lnTo>
                      <a:lnTo>
                        <a:pt x="16" y="70"/>
                      </a:lnTo>
                      <a:lnTo>
                        <a:pt x="10" y="59"/>
                      </a:lnTo>
                      <a:lnTo>
                        <a:pt x="3" y="45"/>
                      </a:lnTo>
                      <a:lnTo>
                        <a:pt x="0" y="38"/>
                      </a:lnTo>
                      <a:lnTo>
                        <a:pt x="0" y="31"/>
                      </a:lnTo>
                      <a:lnTo>
                        <a:pt x="0" y="24"/>
                      </a:lnTo>
                      <a:lnTo>
                        <a:pt x="0" y="21"/>
                      </a:lnTo>
                      <a:lnTo>
                        <a:pt x="3" y="14"/>
                      </a:lnTo>
                      <a:lnTo>
                        <a:pt x="3" y="10"/>
                      </a:lnTo>
                      <a:lnTo>
                        <a:pt x="6" y="7"/>
                      </a:lnTo>
                      <a:lnTo>
                        <a:pt x="13" y="3"/>
                      </a:lnTo>
                      <a:lnTo>
                        <a:pt x="16" y="0"/>
                      </a:lnTo>
                      <a:lnTo>
                        <a:pt x="23" y="0"/>
                      </a:lnTo>
                      <a:lnTo>
                        <a:pt x="30" y="0"/>
                      </a:lnTo>
                      <a:lnTo>
                        <a:pt x="36" y="3"/>
                      </a:lnTo>
                      <a:lnTo>
                        <a:pt x="43" y="7"/>
                      </a:lnTo>
                      <a:lnTo>
                        <a:pt x="46" y="10"/>
                      </a:lnTo>
                      <a:lnTo>
                        <a:pt x="53" y="14"/>
                      </a:lnTo>
                      <a:lnTo>
                        <a:pt x="56" y="17"/>
                      </a:lnTo>
                      <a:lnTo>
                        <a:pt x="60" y="21"/>
                      </a:lnTo>
                      <a:lnTo>
                        <a:pt x="60" y="24"/>
                      </a:lnTo>
                      <a:lnTo>
                        <a:pt x="63" y="31"/>
                      </a:lnTo>
                      <a:lnTo>
                        <a:pt x="66" y="42"/>
                      </a:lnTo>
                      <a:lnTo>
                        <a:pt x="73" y="52"/>
                      </a:lnTo>
                      <a:lnTo>
                        <a:pt x="80" y="66"/>
                      </a:lnTo>
                      <a:lnTo>
                        <a:pt x="83" y="77"/>
                      </a:lnTo>
                      <a:lnTo>
                        <a:pt x="90" y="90"/>
                      </a:lnTo>
                      <a:lnTo>
                        <a:pt x="93" y="97"/>
                      </a:lnTo>
                      <a:lnTo>
                        <a:pt x="93" y="104"/>
                      </a:lnTo>
                      <a:close/>
                    </a:path>
                  </a:pathLst>
                </a:custGeom>
                <a:solidFill>
                  <a:srgbClr val="FFDD7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47" name="Freeform 11">
                  <a:extLst>
                    <a:ext uri="{FF2B5EF4-FFF2-40B4-BE49-F238E27FC236}">
                      <a16:creationId xmlns:a16="http://schemas.microsoft.com/office/drawing/2014/main" id="{AEC3620F-B010-AA46-A51C-11B60B16FCF0}"/>
                    </a:ext>
                  </a:extLst>
                </p:cNvPr>
                <p:cNvSpPr>
                  <a:spLocks/>
                </p:cNvSpPr>
                <p:nvPr/>
              </p:nvSpPr>
              <p:spPr bwMode="auto">
                <a:xfrm>
                  <a:off x="3622" y="3414"/>
                  <a:ext cx="16" cy="16"/>
                </a:xfrm>
                <a:custGeom>
                  <a:avLst/>
                  <a:gdLst>
                    <a:gd name="T0" fmla="*/ 0 w 14"/>
                    <a:gd name="T1" fmla="*/ 11 h 14"/>
                    <a:gd name="T2" fmla="*/ 0 w 14"/>
                    <a:gd name="T3" fmla="*/ 7 h 14"/>
                    <a:gd name="T4" fmla="*/ 0 w 14"/>
                    <a:gd name="T5" fmla="*/ 7 h 14"/>
                    <a:gd name="T6" fmla="*/ 4 w 14"/>
                    <a:gd name="T7" fmla="*/ 4 h 14"/>
                    <a:gd name="T8" fmla="*/ 4 w 14"/>
                    <a:gd name="T9" fmla="*/ 4 h 14"/>
                    <a:gd name="T10" fmla="*/ 7 w 14"/>
                    <a:gd name="T11" fmla="*/ 0 h 14"/>
                    <a:gd name="T12" fmla="*/ 7 w 14"/>
                    <a:gd name="T13" fmla="*/ 4 h 14"/>
                    <a:gd name="T14" fmla="*/ 10 w 14"/>
                    <a:gd name="T15" fmla="*/ 4 h 14"/>
                    <a:gd name="T16" fmla="*/ 10 w 14"/>
                    <a:gd name="T17" fmla="*/ 4 h 14"/>
                    <a:gd name="T18" fmla="*/ 14 w 14"/>
                    <a:gd name="T19" fmla="*/ 7 h 14"/>
                    <a:gd name="T20" fmla="*/ 10 w 14"/>
                    <a:gd name="T21" fmla="*/ 7 h 14"/>
                    <a:gd name="T22" fmla="*/ 10 w 14"/>
                    <a:gd name="T23" fmla="*/ 11 h 14"/>
                    <a:gd name="T24" fmla="*/ 7 w 14"/>
                    <a:gd name="T25" fmla="*/ 11 h 14"/>
                    <a:gd name="T26" fmla="*/ 7 w 14"/>
                    <a:gd name="T27" fmla="*/ 14 h 14"/>
                    <a:gd name="T28" fmla="*/ 4 w 14"/>
                    <a:gd name="T29" fmla="*/ 14 h 14"/>
                    <a:gd name="T30" fmla="*/ 4 w 14"/>
                    <a:gd name="T31" fmla="*/ 11 h 14"/>
                    <a:gd name="T32" fmla="*/ 0 w 14"/>
                    <a:gd name="T33" fmla="*/ 11 h 14"/>
                    <a:gd name="T34" fmla="*/ 0 w 14"/>
                    <a:gd name="T35" fmla="*/ 1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1"/>
                      </a:moveTo>
                      <a:lnTo>
                        <a:pt x="0" y="7"/>
                      </a:lnTo>
                      <a:lnTo>
                        <a:pt x="4" y="4"/>
                      </a:lnTo>
                      <a:lnTo>
                        <a:pt x="7" y="0"/>
                      </a:lnTo>
                      <a:lnTo>
                        <a:pt x="7" y="4"/>
                      </a:lnTo>
                      <a:lnTo>
                        <a:pt x="10" y="4"/>
                      </a:lnTo>
                      <a:lnTo>
                        <a:pt x="14" y="7"/>
                      </a:lnTo>
                      <a:lnTo>
                        <a:pt x="10" y="7"/>
                      </a:lnTo>
                      <a:lnTo>
                        <a:pt x="10" y="11"/>
                      </a:lnTo>
                      <a:lnTo>
                        <a:pt x="7" y="11"/>
                      </a:lnTo>
                      <a:lnTo>
                        <a:pt x="7" y="14"/>
                      </a:lnTo>
                      <a:lnTo>
                        <a:pt x="4" y="14"/>
                      </a:lnTo>
                      <a:lnTo>
                        <a:pt x="4" y="11"/>
                      </a:lnTo>
                      <a:lnTo>
                        <a:pt x="0"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48" name="Freeform 12">
                  <a:extLst>
                    <a:ext uri="{FF2B5EF4-FFF2-40B4-BE49-F238E27FC236}">
                      <a16:creationId xmlns:a16="http://schemas.microsoft.com/office/drawing/2014/main" id="{C28AC831-4DC7-F541-85E8-B52D7DD6F91B}"/>
                    </a:ext>
                  </a:extLst>
                </p:cNvPr>
                <p:cNvSpPr>
                  <a:spLocks/>
                </p:cNvSpPr>
                <p:nvPr/>
              </p:nvSpPr>
              <p:spPr bwMode="auto">
                <a:xfrm>
                  <a:off x="3622" y="3414"/>
                  <a:ext cx="11" cy="16"/>
                </a:xfrm>
                <a:custGeom>
                  <a:avLst/>
                  <a:gdLst>
                    <a:gd name="T0" fmla="*/ 0 w 10"/>
                    <a:gd name="T1" fmla="*/ 11 h 14"/>
                    <a:gd name="T2" fmla="*/ 0 w 10"/>
                    <a:gd name="T3" fmla="*/ 7 h 14"/>
                    <a:gd name="T4" fmla="*/ 0 w 10"/>
                    <a:gd name="T5" fmla="*/ 7 h 14"/>
                    <a:gd name="T6" fmla="*/ 0 w 10"/>
                    <a:gd name="T7" fmla="*/ 4 h 14"/>
                    <a:gd name="T8" fmla="*/ 4 w 10"/>
                    <a:gd name="T9" fmla="*/ 4 h 14"/>
                    <a:gd name="T10" fmla="*/ 4 w 10"/>
                    <a:gd name="T11" fmla="*/ 0 h 14"/>
                    <a:gd name="T12" fmla="*/ 7 w 10"/>
                    <a:gd name="T13" fmla="*/ 4 h 14"/>
                    <a:gd name="T14" fmla="*/ 10 w 10"/>
                    <a:gd name="T15" fmla="*/ 4 h 14"/>
                    <a:gd name="T16" fmla="*/ 10 w 10"/>
                    <a:gd name="T17" fmla="*/ 4 h 14"/>
                    <a:gd name="T18" fmla="*/ 10 w 10"/>
                    <a:gd name="T19" fmla="*/ 7 h 14"/>
                    <a:gd name="T20" fmla="*/ 10 w 10"/>
                    <a:gd name="T21" fmla="*/ 7 h 14"/>
                    <a:gd name="T22" fmla="*/ 10 w 10"/>
                    <a:gd name="T23" fmla="*/ 11 h 14"/>
                    <a:gd name="T24" fmla="*/ 10 w 10"/>
                    <a:gd name="T25" fmla="*/ 11 h 14"/>
                    <a:gd name="T26" fmla="*/ 7 w 10"/>
                    <a:gd name="T27" fmla="*/ 14 h 14"/>
                    <a:gd name="T28" fmla="*/ 4 w 10"/>
                    <a:gd name="T29" fmla="*/ 11 h 14"/>
                    <a:gd name="T30" fmla="*/ 4 w 10"/>
                    <a:gd name="T31" fmla="*/ 11 h 14"/>
                    <a:gd name="T32" fmla="*/ 0 w 10"/>
                    <a:gd name="T33" fmla="*/ 11 h 14"/>
                    <a:gd name="T34" fmla="*/ 0 w 10"/>
                    <a:gd name="T35" fmla="*/ 1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0" y="11"/>
                      </a:moveTo>
                      <a:lnTo>
                        <a:pt x="0" y="7"/>
                      </a:lnTo>
                      <a:lnTo>
                        <a:pt x="0" y="4"/>
                      </a:lnTo>
                      <a:lnTo>
                        <a:pt x="4" y="4"/>
                      </a:lnTo>
                      <a:lnTo>
                        <a:pt x="4" y="0"/>
                      </a:lnTo>
                      <a:lnTo>
                        <a:pt x="7" y="4"/>
                      </a:lnTo>
                      <a:lnTo>
                        <a:pt x="10" y="4"/>
                      </a:lnTo>
                      <a:lnTo>
                        <a:pt x="10" y="7"/>
                      </a:lnTo>
                      <a:lnTo>
                        <a:pt x="10" y="11"/>
                      </a:lnTo>
                      <a:lnTo>
                        <a:pt x="7" y="14"/>
                      </a:lnTo>
                      <a:lnTo>
                        <a:pt x="4" y="11"/>
                      </a:lnTo>
                      <a:lnTo>
                        <a:pt x="0"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49" name="Freeform 13">
                  <a:extLst>
                    <a:ext uri="{FF2B5EF4-FFF2-40B4-BE49-F238E27FC236}">
                      <a16:creationId xmlns:a16="http://schemas.microsoft.com/office/drawing/2014/main" id="{CF20566A-F000-A04E-ADF2-1B9DAE95FB3B}"/>
                    </a:ext>
                  </a:extLst>
                </p:cNvPr>
                <p:cNvSpPr>
                  <a:spLocks/>
                </p:cNvSpPr>
                <p:nvPr/>
              </p:nvSpPr>
              <p:spPr bwMode="auto">
                <a:xfrm>
                  <a:off x="3505" y="2958"/>
                  <a:ext cx="100" cy="159"/>
                </a:xfrm>
                <a:custGeom>
                  <a:avLst/>
                  <a:gdLst>
                    <a:gd name="T0" fmla="*/ 54 w 91"/>
                    <a:gd name="T1" fmla="*/ 0 h 140"/>
                    <a:gd name="T2" fmla="*/ 44 w 91"/>
                    <a:gd name="T3" fmla="*/ 0 h 140"/>
                    <a:gd name="T4" fmla="*/ 31 w 91"/>
                    <a:gd name="T5" fmla="*/ 0 h 140"/>
                    <a:gd name="T6" fmla="*/ 21 w 91"/>
                    <a:gd name="T7" fmla="*/ 7 h 140"/>
                    <a:gd name="T8" fmla="*/ 7 w 91"/>
                    <a:gd name="T9" fmla="*/ 21 h 140"/>
                    <a:gd name="T10" fmla="*/ 0 w 91"/>
                    <a:gd name="T11" fmla="*/ 35 h 140"/>
                    <a:gd name="T12" fmla="*/ 0 w 91"/>
                    <a:gd name="T13" fmla="*/ 53 h 140"/>
                    <a:gd name="T14" fmla="*/ 0 w 91"/>
                    <a:gd name="T15" fmla="*/ 60 h 140"/>
                    <a:gd name="T16" fmla="*/ 4 w 91"/>
                    <a:gd name="T17" fmla="*/ 63 h 140"/>
                    <a:gd name="T18" fmla="*/ 4 w 91"/>
                    <a:gd name="T19" fmla="*/ 67 h 140"/>
                    <a:gd name="T20" fmla="*/ 4 w 91"/>
                    <a:gd name="T21" fmla="*/ 74 h 140"/>
                    <a:gd name="T22" fmla="*/ 0 w 91"/>
                    <a:gd name="T23" fmla="*/ 84 h 140"/>
                    <a:gd name="T24" fmla="*/ 0 w 91"/>
                    <a:gd name="T25" fmla="*/ 88 h 140"/>
                    <a:gd name="T26" fmla="*/ 4 w 91"/>
                    <a:gd name="T27" fmla="*/ 88 h 140"/>
                    <a:gd name="T28" fmla="*/ 7 w 91"/>
                    <a:gd name="T29" fmla="*/ 88 h 140"/>
                    <a:gd name="T30" fmla="*/ 7 w 91"/>
                    <a:gd name="T31" fmla="*/ 88 h 140"/>
                    <a:gd name="T32" fmla="*/ 10 w 91"/>
                    <a:gd name="T33" fmla="*/ 88 h 140"/>
                    <a:gd name="T34" fmla="*/ 10 w 91"/>
                    <a:gd name="T35" fmla="*/ 91 h 140"/>
                    <a:gd name="T36" fmla="*/ 10 w 91"/>
                    <a:gd name="T37" fmla="*/ 95 h 140"/>
                    <a:gd name="T38" fmla="*/ 10 w 91"/>
                    <a:gd name="T39" fmla="*/ 95 h 140"/>
                    <a:gd name="T40" fmla="*/ 10 w 91"/>
                    <a:gd name="T41" fmla="*/ 95 h 140"/>
                    <a:gd name="T42" fmla="*/ 14 w 91"/>
                    <a:gd name="T43" fmla="*/ 95 h 140"/>
                    <a:gd name="T44" fmla="*/ 17 w 91"/>
                    <a:gd name="T45" fmla="*/ 95 h 140"/>
                    <a:gd name="T46" fmla="*/ 21 w 91"/>
                    <a:gd name="T47" fmla="*/ 91 h 140"/>
                    <a:gd name="T48" fmla="*/ 24 w 91"/>
                    <a:gd name="T49" fmla="*/ 91 h 140"/>
                    <a:gd name="T50" fmla="*/ 24 w 91"/>
                    <a:gd name="T51" fmla="*/ 91 h 140"/>
                    <a:gd name="T52" fmla="*/ 24 w 91"/>
                    <a:gd name="T53" fmla="*/ 95 h 140"/>
                    <a:gd name="T54" fmla="*/ 21 w 91"/>
                    <a:gd name="T55" fmla="*/ 98 h 140"/>
                    <a:gd name="T56" fmla="*/ 17 w 91"/>
                    <a:gd name="T57" fmla="*/ 102 h 140"/>
                    <a:gd name="T58" fmla="*/ 17 w 91"/>
                    <a:gd name="T59" fmla="*/ 102 h 140"/>
                    <a:gd name="T60" fmla="*/ 21 w 91"/>
                    <a:gd name="T61" fmla="*/ 105 h 140"/>
                    <a:gd name="T62" fmla="*/ 21 w 91"/>
                    <a:gd name="T63" fmla="*/ 109 h 140"/>
                    <a:gd name="T64" fmla="*/ 24 w 91"/>
                    <a:gd name="T65" fmla="*/ 112 h 140"/>
                    <a:gd name="T66" fmla="*/ 27 w 91"/>
                    <a:gd name="T67" fmla="*/ 119 h 140"/>
                    <a:gd name="T68" fmla="*/ 37 w 91"/>
                    <a:gd name="T69" fmla="*/ 116 h 140"/>
                    <a:gd name="T70" fmla="*/ 37 w 91"/>
                    <a:gd name="T71" fmla="*/ 116 h 140"/>
                    <a:gd name="T72" fmla="*/ 41 w 91"/>
                    <a:gd name="T73" fmla="*/ 112 h 140"/>
                    <a:gd name="T74" fmla="*/ 41 w 91"/>
                    <a:gd name="T75" fmla="*/ 116 h 140"/>
                    <a:gd name="T76" fmla="*/ 47 w 91"/>
                    <a:gd name="T77" fmla="*/ 123 h 140"/>
                    <a:gd name="T78" fmla="*/ 54 w 91"/>
                    <a:gd name="T79" fmla="*/ 133 h 140"/>
                    <a:gd name="T80" fmla="*/ 64 w 91"/>
                    <a:gd name="T81" fmla="*/ 140 h 140"/>
                    <a:gd name="T82" fmla="*/ 77 w 91"/>
                    <a:gd name="T83" fmla="*/ 140 h 140"/>
                    <a:gd name="T84" fmla="*/ 87 w 91"/>
                    <a:gd name="T85" fmla="*/ 133 h 140"/>
                    <a:gd name="T86" fmla="*/ 91 w 91"/>
                    <a:gd name="T87" fmla="*/ 119 h 140"/>
                    <a:gd name="T88" fmla="*/ 87 w 91"/>
                    <a:gd name="T89" fmla="*/ 109 h 140"/>
                    <a:gd name="T90" fmla="*/ 81 w 91"/>
                    <a:gd name="T91" fmla="*/ 98 h 140"/>
                    <a:gd name="T92" fmla="*/ 77 w 91"/>
                    <a:gd name="T93" fmla="*/ 88 h 140"/>
                    <a:gd name="T94" fmla="*/ 77 w 91"/>
                    <a:gd name="T95" fmla="*/ 77 h 140"/>
                    <a:gd name="T96" fmla="*/ 77 w 91"/>
                    <a:gd name="T97" fmla="*/ 67 h 140"/>
                    <a:gd name="T98" fmla="*/ 81 w 91"/>
                    <a:gd name="T99" fmla="*/ 46 h 140"/>
                    <a:gd name="T100" fmla="*/ 77 w 91"/>
                    <a:gd name="T101" fmla="*/ 28 h 140"/>
                    <a:gd name="T102" fmla="*/ 67 w 91"/>
                    <a:gd name="T103" fmla="*/ 11 h 140"/>
                    <a:gd name="T104" fmla="*/ 57 w 91"/>
                    <a:gd name="T105" fmla="*/ 4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40"/>
                    <a:gd name="T161" fmla="*/ 91 w 91"/>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40">
                      <a:moveTo>
                        <a:pt x="57" y="4"/>
                      </a:moveTo>
                      <a:lnTo>
                        <a:pt x="54" y="0"/>
                      </a:lnTo>
                      <a:lnTo>
                        <a:pt x="47" y="0"/>
                      </a:lnTo>
                      <a:lnTo>
                        <a:pt x="44" y="0"/>
                      </a:lnTo>
                      <a:lnTo>
                        <a:pt x="37" y="0"/>
                      </a:lnTo>
                      <a:lnTo>
                        <a:pt x="31" y="0"/>
                      </a:lnTo>
                      <a:lnTo>
                        <a:pt x="27" y="4"/>
                      </a:lnTo>
                      <a:lnTo>
                        <a:pt x="21" y="7"/>
                      </a:lnTo>
                      <a:lnTo>
                        <a:pt x="14" y="14"/>
                      </a:lnTo>
                      <a:lnTo>
                        <a:pt x="7" y="21"/>
                      </a:lnTo>
                      <a:lnTo>
                        <a:pt x="0" y="28"/>
                      </a:lnTo>
                      <a:lnTo>
                        <a:pt x="0" y="35"/>
                      </a:lnTo>
                      <a:lnTo>
                        <a:pt x="0" y="49"/>
                      </a:lnTo>
                      <a:lnTo>
                        <a:pt x="0" y="53"/>
                      </a:lnTo>
                      <a:lnTo>
                        <a:pt x="0" y="56"/>
                      </a:lnTo>
                      <a:lnTo>
                        <a:pt x="0" y="60"/>
                      </a:lnTo>
                      <a:lnTo>
                        <a:pt x="4" y="63"/>
                      </a:lnTo>
                      <a:lnTo>
                        <a:pt x="4" y="67"/>
                      </a:lnTo>
                      <a:lnTo>
                        <a:pt x="4" y="70"/>
                      </a:lnTo>
                      <a:lnTo>
                        <a:pt x="4" y="74"/>
                      </a:lnTo>
                      <a:lnTo>
                        <a:pt x="4" y="77"/>
                      </a:lnTo>
                      <a:lnTo>
                        <a:pt x="0" y="84"/>
                      </a:lnTo>
                      <a:lnTo>
                        <a:pt x="0" y="88"/>
                      </a:lnTo>
                      <a:lnTo>
                        <a:pt x="4" y="88"/>
                      </a:lnTo>
                      <a:lnTo>
                        <a:pt x="7" y="88"/>
                      </a:lnTo>
                      <a:lnTo>
                        <a:pt x="10" y="88"/>
                      </a:lnTo>
                      <a:lnTo>
                        <a:pt x="10" y="91"/>
                      </a:lnTo>
                      <a:lnTo>
                        <a:pt x="10" y="95"/>
                      </a:lnTo>
                      <a:lnTo>
                        <a:pt x="14" y="95"/>
                      </a:lnTo>
                      <a:lnTo>
                        <a:pt x="17" y="95"/>
                      </a:lnTo>
                      <a:lnTo>
                        <a:pt x="21" y="91"/>
                      </a:lnTo>
                      <a:lnTo>
                        <a:pt x="24" y="91"/>
                      </a:lnTo>
                      <a:lnTo>
                        <a:pt x="24" y="95"/>
                      </a:lnTo>
                      <a:lnTo>
                        <a:pt x="21" y="95"/>
                      </a:lnTo>
                      <a:lnTo>
                        <a:pt x="21" y="98"/>
                      </a:lnTo>
                      <a:lnTo>
                        <a:pt x="17" y="98"/>
                      </a:lnTo>
                      <a:lnTo>
                        <a:pt x="17" y="102"/>
                      </a:lnTo>
                      <a:lnTo>
                        <a:pt x="17" y="105"/>
                      </a:lnTo>
                      <a:lnTo>
                        <a:pt x="21" y="105"/>
                      </a:lnTo>
                      <a:lnTo>
                        <a:pt x="21" y="109"/>
                      </a:lnTo>
                      <a:lnTo>
                        <a:pt x="24" y="112"/>
                      </a:lnTo>
                      <a:lnTo>
                        <a:pt x="24" y="116"/>
                      </a:lnTo>
                      <a:lnTo>
                        <a:pt x="27" y="119"/>
                      </a:lnTo>
                      <a:lnTo>
                        <a:pt x="34" y="116"/>
                      </a:lnTo>
                      <a:lnTo>
                        <a:pt x="37" y="116"/>
                      </a:lnTo>
                      <a:lnTo>
                        <a:pt x="41" y="112"/>
                      </a:lnTo>
                      <a:lnTo>
                        <a:pt x="41" y="116"/>
                      </a:lnTo>
                      <a:lnTo>
                        <a:pt x="44" y="116"/>
                      </a:lnTo>
                      <a:lnTo>
                        <a:pt x="47" y="123"/>
                      </a:lnTo>
                      <a:lnTo>
                        <a:pt x="51" y="126"/>
                      </a:lnTo>
                      <a:lnTo>
                        <a:pt x="54" y="133"/>
                      </a:lnTo>
                      <a:lnTo>
                        <a:pt x="57" y="137"/>
                      </a:lnTo>
                      <a:lnTo>
                        <a:pt x="64" y="140"/>
                      </a:lnTo>
                      <a:lnTo>
                        <a:pt x="71" y="140"/>
                      </a:lnTo>
                      <a:lnTo>
                        <a:pt x="77" y="140"/>
                      </a:lnTo>
                      <a:lnTo>
                        <a:pt x="84" y="140"/>
                      </a:lnTo>
                      <a:lnTo>
                        <a:pt x="87" y="133"/>
                      </a:lnTo>
                      <a:lnTo>
                        <a:pt x="91" y="130"/>
                      </a:lnTo>
                      <a:lnTo>
                        <a:pt x="91" y="119"/>
                      </a:lnTo>
                      <a:lnTo>
                        <a:pt x="87" y="112"/>
                      </a:lnTo>
                      <a:lnTo>
                        <a:pt x="87" y="109"/>
                      </a:lnTo>
                      <a:lnTo>
                        <a:pt x="84" y="102"/>
                      </a:lnTo>
                      <a:lnTo>
                        <a:pt x="81" y="98"/>
                      </a:lnTo>
                      <a:lnTo>
                        <a:pt x="81" y="91"/>
                      </a:lnTo>
                      <a:lnTo>
                        <a:pt x="77" y="88"/>
                      </a:lnTo>
                      <a:lnTo>
                        <a:pt x="77" y="81"/>
                      </a:lnTo>
                      <a:lnTo>
                        <a:pt x="77" y="77"/>
                      </a:lnTo>
                      <a:lnTo>
                        <a:pt x="77" y="74"/>
                      </a:lnTo>
                      <a:lnTo>
                        <a:pt x="77" y="67"/>
                      </a:lnTo>
                      <a:lnTo>
                        <a:pt x="81" y="56"/>
                      </a:lnTo>
                      <a:lnTo>
                        <a:pt x="81" y="46"/>
                      </a:lnTo>
                      <a:lnTo>
                        <a:pt x="81" y="39"/>
                      </a:lnTo>
                      <a:lnTo>
                        <a:pt x="77" y="28"/>
                      </a:lnTo>
                      <a:lnTo>
                        <a:pt x="74" y="18"/>
                      </a:lnTo>
                      <a:lnTo>
                        <a:pt x="67" y="11"/>
                      </a:lnTo>
                      <a:lnTo>
                        <a:pt x="57" y="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0" name="Freeform 14">
                  <a:extLst>
                    <a:ext uri="{FF2B5EF4-FFF2-40B4-BE49-F238E27FC236}">
                      <a16:creationId xmlns:a16="http://schemas.microsoft.com/office/drawing/2014/main" id="{A85AD975-6541-EC40-A427-A23E6CB65A39}"/>
                    </a:ext>
                  </a:extLst>
                </p:cNvPr>
                <p:cNvSpPr>
                  <a:spLocks/>
                </p:cNvSpPr>
                <p:nvPr/>
              </p:nvSpPr>
              <p:spPr bwMode="auto">
                <a:xfrm>
                  <a:off x="3578" y="3093"/>
                  <a:ext cx="11" cy="12"/>
                </a:xfrm>
                <a:custGeom>
                  <a:avLst/>
                  <a:gdLst>
                    <a:gd name="T0" fmla="*/ 7 w 10"/>
                    <a:gd name="T1" fmla="*/ 11 h 11"/>
                    <a:gd name="T2" fmla="*/ 7 w 10"/>
                    <a:gd name="T3" fmla="*/ 11 h 11"/>
                    <a:gd name="T4" fmla="*/ 4 w 10"/>
                    <a:gd name="T5" fmla="*/ 11 h 11"/>
                    <a:gd name="T6" fmla="*/ 4 w 10"/>
                    <a:gd name="T7" fmla="*/ 11 h 11"/>
                    <a:gd name="T8" fmla="*/ 0 w 10"/>
                    <a:gd name="T9" fmla="*/ 7 h 11"/>
                    <a:gd name="T10" fmla="*/ 0 w 10"/>
                    <a:gd name="T11" fmla="*/ 7 h 11"/>
                    <a:gd name="T12" fmla="*/ 0 w 10"/>
                    <a:gd name="T13" fmla="*/ 4 h 11"/>
                    <a:gd name="T14" fmla="*/ 0 w 10"/>
                    <a:gd name="T15" fmla="*/ 4 h 11"/>
                    <a:gd name="T16" fmla="*/ 4 w 10"/>
                    <a:gd name="T17" fmla="*/ 0 h 11"/>
                    <a:gd name="T18" fmla="*/ 4 w 10"/>
                    <a:gd name="T19" fmla="*/ 0 h 11"/>
                    <a:gd name="T20" fmla="*/ 7 w 10"/>
                    <a:gd name="T21" fmla="*/ 0 h 11"/>
                    <a:gd name="T22" fmla="*/ 10 w 10"/>
                    <a:gd name="T23" fmla="*/ 4 h 11"/>
                    <a:gd name="T24" fmla="*/ 10 w 10"/>
                    <a:gd name="T25" fmla="*/ 4 h 11"/>
                    <a:gd name="T26" fmla="*/ 10 w 10"/>
                    <a:gd name="T27" fmla="*/ 7 h 11"/>
                    <a:gd name="T28" fmla="*/ 10 w 10"/>
                    <a:gd name="T29" fmla="*/ 7 h 11"/>
                    <a:gd name="T30" fmla="*/ 10 w 10"/>
                    <a:gd name="T31" fmla="*/ 11 h 11"/>
                    <a:gd name="T32" fmla="*/ 7 w 10"/>
                    <a:gd name="T33" fmla="*/ 11 h 11"/>
                    <a:gd name="T34" fmla="*/ 7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7" y="11"/>
                      </a:moveTo>
                      <a:lnTo>
                        <a:pt x="7" y="11"/>
                      </a:lnTo>
                      <a:lnTo>
                        <a:pt x="4" y="11"/>
                      </a:lnTo>
                      <a:lnTo>
                        <a:pt x="0" y="7"/>
                      </a:lnTo>
                      <a:lnTo>
                        <a:pt x="0" y="4"/>
                      </a:lnTo>
                      <a:lnTo>
                        <a:pt x="4" y="0"/>
                      </a:lnTo>
                      <a:lnTo>
                        <a:pt x="7" y="0"/>
                      </a:lnTo>
                      <a:lnTo>
                        <a:pt x="10" y="4"/>
                      </a:lnTo>
                      <a:lnTo>
                        <a:pt x="10" y="7"/>
                      </a:lnTo>
                      <a:lnTo>
                        <a:pt x="10"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1" name="Freeform 15">
                  <a:extLst>
                    <a:ext uri="{FF2B5EF4-FFF2-40B4-BE49-F238E27FC236}">
                      <a16:creationId xmlns:a16="http://schemas.microsoft.com/office/drawing/2014/main" id="{EB4E224D-8D02-384A-942E-CBCDD609E1BD}"/>
                    </a:ext>
                  </a:extLst>
                </p:cNvPr>
                <p:cNvSpPr>
                  <a:spLocks/>
                </p:cNvSpPr>
                <p:nvPr/>
              </p:nvSpPr>
              <p:spPr bwMode="auto">
                <a:xfrm>
                  <a:off x="3567" y="2990"/>
                  <a:ext cx="11" cy="16"/>
                </a:xfrm>
                <a:custGeom>
                  <a:avLst/>
                  <a:gdLst>
                    <a:gd name="T0" fmla="*/ 7 w 10"/>
                    <a:gd name="T1" fmla="*/ 14 h 14"/>
                    <a:gd name="T2" fmla="*/ 7 w 10"/>
                    <a:gd name="T3" fmla="*/ 14 h 14"/>
                    <a:gd name="T4" fmla="*/ 4 w 10"/>
                    <a:gd name="T5" fmla="*/ 14 h 14"/>
                    <a:gd name="T6" fmla="*/ 4 w 10"/>
                    <a:gd name="T7" fmla="*/ 11 h 14"/>
                    <a:gd name="T8" fmla="*/ 0 w 10"/>
                    <a:gd name="T9" fmla="*/ 11 h 14"/>
                    <a:gd name="T10" fmla="*/ 0 w 10"/>
                    <a:gd name="T11" fmla="*/ 7 h 14"/>
                    <a:gd name="T12" fmla="*/ 0 w 10"/>
                    <a:gd name="T13" fmla="*/ 7 h 14"/>
                    <a:gd name="T14" fmla="*/ 0 w 10"/>
                    <a:gd name="T15" fmla="*/ 4 h 14"/>
                    <a:gd name="T16" fmla="*/ 4 w 10"/>
                    <a:gd name="T17" fmla="*/ 4 h 14"/>
                    <a:gd name="T18" fmla="*/ 4 w 10"/>
                    <a:gd name="T19" fmla="*/ 0 h 14"/>
                    <a:gd name="T20" fmla="*/ 7 w 10"/>
                    <a:gd name="T21" fmla="*/ 4 h 14"/>
                    <a:gd name="T22" fmla="*/ 10 w 10"/>
                    <a:gd name="T23" fmla="*/ 4 h 14"/>
                    <a:gd name="T24" fmla="*/ 10 w 10"/>
                    <a:gd name="T25" fmla="*/ 4 h 14"/>
                    <a:gd name="T26" fmla="*/ 10 w 10"/>
                    <a:gd name="T27" fmla="*/ 7 h 14"/>
                    <a:gd name="T28" fmla="*/ 10 w 10"/>
                    <a:gd name="T29" fmla="*/ 11 h 14"/>
                    <a:gd name="T30" fmla="*/ 10 w 10"/>
                    <a:gd name="T31" fmla="*/ 11 h 14"/>
                    <a:gd name="T32" fmla="*/ 7 w 10"/>
                    <a:gd name="T33" fmla="*/ 14 h 14"/>
                    <a:gd name="T34" fmla="*/ 7 w 10"/>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7" y="14"/>
                      </a:moveTo>
                      <a:lnTo>
                        <a:pt x="7" y="14"/>
                      </a:lnTo>
                      <a:lnTo>
                        <a:pt x="4" y="14"/>
                      </a:lnTo>
                      <a:lnTo>
                        <a:pt x="4" y="11"/>
                      </a:lnTo>
                      <a:lnTo>
                        <a:pt x="0" y="11"/>
                      </a:lnTo>
                      <a:lnTo>
                        <a:pt x="0" y="7"/>
                      </a:lnTo>
                      <a:lnTo>
                        <a:pt x="0" y="4"/>
                      </a:lnTo>
                      <a:lnTo>
                        <a:pt x="4" y="4"/>
                      </a:lnTo>
                      <a:lnTo>
                        <a:pt x="4" y="0"/>
                      </a:lnTo>
                      <a:lnTo>
                        <a:pt x="7" y="4"/>
                      </a:lnTo>
                      <a:lnTo>
                        <a:pt x="10" y="4"/>
                      </a:lnTo>
                      <a:lnTo>
                        <a:pt x="10" y="7"/>
                      </a:lnTo>
                      <a:lnTo>
                        <a:pt x="10" y="11"/>
                      </a:lnTo>
                      <a:lnTo>
                        <a:pt x="7" y="14"/>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2" name="Freeform 16">
                  <a:extLst>
                    <a:ext uri="{FF2B5EF4-FFF2-40B4-BE49-F238E27FC236}">
                      <a16:creationId xmlns:a16="http://schemas.microsoft.com/office/drawing/2014/main" id="{56770CD6-A519-C946-AC21-C4ED25720726}"/>
                    </a:ext>
                  </a:extLst>
                </p:cNvPr>
                <p:cNvSpPr>
                  <a:spLocks/>
                </p:cNvSpPr>
                <p:nvPr/>
              </p:nvSpPr>
              <p:spPr bwMode="auto">
                <a:xfrm>
                  <a:off x="3509" y="3022"/>
                  <a:ext cx="19" cy="8"/>
                </a:xfrm>
                <a:custGeom>
                  <a:avLst/>
                  <a:gdLst>
                    <a:gd name="T0" fmla="*/ 13 w 17"/>
                    <a:gd name="T1" fmla="*/ 4 h 7"/>
                    <a:gd name="T2" fmla="*/ 17 w 17"/>
                    <a:gd name="T3" fmla="*/ 4 h 7"/>
                    <a:gd name="T4" fmla="*/ 17 w 17"/>
                    <a:gd name="T5" fmla="*/ 4 h 7"/>
                    <a:gd name="T6" fmla="*/ 17 w 17"/>
                    <a:gd name="T7" fmla="*/ 0 h 7"/>
                    <a:gd name="T8" fmla="*/ 13 w 17"/>
                    <a:gd name="T9" fmla="*/ 0 h 7"/>
                    <a:gd name="T10" fmla="*/ 13 w 17"/>
                    <a:gd name="T11" fmla="*/ 0 h 7"/>
                    <a:gd name="T12" fmla="*/ 13 w 17"/>
                    <a:gd name="T13" fmla="*/ 0 h 7"/>
                    <a:gd name="T14" fmla="*/ 10 w 17"/>
                    <a:gd name="T15" fmla="*/ 0 h 7"/>
                    <a:gd name="T16" fmla="*/ 6 w 17"/>
                    <a:gd name="T17" fmla="*/ 0 h 7"/>
                    <a:gd name="T18" fmla="*/ 3 w 17"/>
                    <a:gd name="T19" fmla="*/ 0 h 7"/>
                    <a:gd name="T20" fmla="*/ 3 w 17"/>
                    <a:gd name="T21" fmla="*/ 0 h 7"/>
                    <a:gd name="T22" fmla="*/ 0 w 17"/>
                    <a:gd name="T23" fmla="*/ 4 h 7"/>
                    <a:gd name="T24" fmla="*/ 0 w 17"/>
                    <a:gd name="T25" fmla="*/ 4 h 7"/>
                    <a:gd name="T26" fmla="*/ 0 w 17"/>
                    <a:gd name="T27" fmla="*/ 4 h 7"/>
                    <a:gd name="T28" fmla="*/ 0 w 17"/>
                    <a:gd name="T29" fmla="*/ 4 h 7"/>
                    <a:gd name="T30" fmla="*/ 0 w 17"/>
                    <a:gd name="T31" fmla="*/ 7 h 7"/>
                    <a:gd name="T32" fmla="*/ 3 w 17"/>
                    <a:gd name="T33" fmla="*/ 7 h 7"/>
                    <a:gd name="T34" fmla="*/ 3 w 17"/>
                    <a:gd name="T35" fmla="*/ 7 h 7"/>
                    <a:gd name="T36" fmla="*/ 3 w 17"/>
                    <a:gd name="T37" fmla="*/ 4 h 7"/>
                    <a:gd name="T38" fmla="*/ 3 w 17"/>
                    <a:gd name="T39" fmla="*/ 4 h 7"/>
                    <a:gd name="T40" fmla="*/ 3 w 17"/>
                    <a:gd name="T41" fmla="*/ 4 h 7"/>
                    <a:gd name="T42" fmla="*/ 6 w 17"/>
                    <a:gd name="T43" fmla="*/ 4 h 7"/>
                    <a:gd name="T44" fmla="*/ 6 w 17"/>
                    <a:gd name="T45" fmla="*/ 4 h 7"/>
                    <a:gd name="T46" fmla="*/ 10 w 17"/>
                    <a:gd name="T47" fmla="*/ 4 h 7"/>
                    <a:gd name="T48" fmla="*/ 13 w 17"/>
                    <a:gd name="T49" fmla="*/ 4 h 7"/>
                    <a:gd name="T50" fmla="*/ 13 w 17"/>
                    <a:gd name="T51" fmla="*/ 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7"/>
                    <a:gd name="T80" fmla="*/ 17 w 17"/>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7">
                      <a:moveTo>
                        <a:pt x="13" y="4"/>
                      </a:moveTo>
                      <a:lnTo>
                        <a:pt x="17" y="4"/>
                      </a:lnTo>
                      <a:lnTo>
                        <a:pt x="17" y="0"/>
                      </a:lnTo>
                      <a:lnTo>
                        <a:pt x="13" y="0"/>
                      </a:lnTo>
                      <a:lnTo>
                        <a:pt x="10" y="0"/>
                      </a:lnTo>
                      <a:lnTo>
                        <a:pt x="6" y="0"/>
                      </a:lnTo>
                      <a:lnTo>
                        <a:pt x="3" y="0"/>
                      </a:lnTo>
                      <a:lnTo>
                        <a:pt x="0" y="4"/>
                      </a:lnTo>
                      <a:lnTo>
                        <a:pt x="0" y="7"/>
                      </a:lnTo>
                      <a:lnTo>
                        <a:pt x="3" y="7"/>
                      </a:lnTo>
                      <a:lnTo>
                        <a:pt x="3" y="4"/>
                      </a:lnTo>
                      <a:lnTo>
                        <a:pt x="6" y="4"/>
                      </a:lnTo>
                      <a:lnTo>
                        <a:pt x="10" y="4"/>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3" name="Freeform 17">
                  <a:extLst>
                    <a:ext uri="{FF2B5EF4-FFF2-40B4-BE49-F238E27FC236}">
                      <a16:creationId xmlns:a16="http://schemas.microsoft.com/office/drawing/2014/main" id="{2280F093-4166-F742-82CC-FE0B846B5075}"/>
                    </a:ext>
                  </a:extLst>
                </p:cNvPr>
                <p:cNvSpPr>
                  <a:spLocks/>
                </p:cNvSpPr>
                <p:nvPr/>
              </p:nvSpPr>
              <p:spPr bwMode="auto">
                <a:xfrm>
                  <a:off x="3512" y="3030"/>
                  <a:ext cx="16" cy="7"/>
                </a:xfrm>
                <a:custGeom>
                  <a:avLst/>
                  <a:gdLst>
                    <a:gd name="T0" fmla="*/ 10 w 14"/>
                    <a:gd name="T1" fmla="*/ 4 h 7"/>
                    <a:gd name="T2" fmla="*/ 7 w 14"/>
                    <a:gd name="T3" fmla="*/ 4 h 7"/>
                    <a:gd name="T4" fmla="*/ 7 w 14"/>
                    <a:gd name="T5" fmla="*/ 4 h 7"/>
                    <a:gd name="T6" fmla="*/ 3 w 14"/>
                    <a:gd name="T7" fmla="*/ 4 h 7"/>
                    <a:gd name="T8" fmla="*/ 3 w 14"/>
                    <a:gd name="T9" fmla="*/ 4 h 7"/>
                    <a:gd name="T10" fmla="*/ 3 w 14"/>
                    <a:gd name="T11" fmla="*/ 4 h 7"/>
                    <a:gd name="T12" fmla="*/ 3 w 14"/>
                    <a:gd name="T13" fmla="*/ 4 h 7"/>
                    <a:gd name="T14" fmla="*/ 0 w 14"/>
                    <a:gd name="T15" fmla="*/ 4 h 7"/>
                    <a:gd name="T16" fmla="*/ 3 w 14"/>
                    <a:gd name="T17" fmla="*/ 4 h 7"/>
                    <a:gd name="T18" fmla="*/ 3 w 14"/>
                    <a:gd name="T19" fmla="*/ 4 h 7"/>
                    <a:gd name="T20" fmla="*/ 3 w 14"/>
                    <a:gd name="T21" fmla="*/ 7 h 7"/>
                    <a:gd name="T22" fmla="*/ 3 w 14"/>
                    <a:gd name="T23" fmla="*/ 7 h 7"/>
                    <a:gd name="T24" fmla="*/ 7 w 14"/>
                    <a:gd name="T25" fmla="*/ 7 h 7"/>
                    <a:gd name="T26" fmla="*/ 7 w 14"/>
                    <a:gd name="T27" fmla="*/ 7 h 7"/>
                    <a:gd name="T28" fmla="*/ 3 w 14"/>
                    <a:gd name="T29" fmla="*/ 7 h 7"/>
                    <a:gd name="T30" fmla="*/ 7 w 14"/>
                    <a:gd name="T31" fmla="*/ 7 h 7"/>
                    <a:gd name="T32" fmla="*/ 7 w 14"/>
                    <a:gd name="T33" fmla="*/ 7 h 7"/>
                    <a:gd name="T34" fmla="*/ 7 w 14"/>
                    <a:gd name="T35" fmla="*/ 7 h 7"/>
                    <a:gd name="T36" fmla="*/ 10 w 14"/>
                    <a:gd name="T37" fmla="*/ 4 h 7"/>
                    <a:gd name="T38" fmla="*/ 10 w 14"/>
                    <a:gd name="T39" fmla="*/ 4 h 7"/>
                    <a:gd name="T40" fmla="*/ 10 w 14"/>
                    <a:gd name="T41" fmla="*/ 4 h 7"/>
                    <a:gd name="T42" fmla="*/ 14 w 14"/>
                    <a:gd name="T43" fmla="*/ 4 h 7"/>
                    <a:gd name="T44" fmla="*/ 14 w 14"/>
                    <a:gd name="T45" fmla="*/ 4 h 7"/>
                    <a:gd name="T46" fmla="*/ 14 w 14"/>
                    <a:gd name="T47" fmla="*/ 4 h 7"/>
                    <a:gd name="T48" fmla="*/ 14 w 14"/>
                    <a:gd name="T49" fmla="*/ 4 h 7"/>
                    <a:gd name="T50" fmla="*/ 14 w 14"/>
                    <a:gd name="T51" fmla="*/ 0 h 7"/>
                    <a:gd name="T52" fmla="*/ 14 w 14"/>
                    <a:gd name="T53" fmla="*/ 0 h 7"/>
                    <a:gd name="T54" fmla="*/ 10 w 14"/>
                    <a:gd name="T55" fmla="*/ 4 h 7"/>
                    <a:gd name="T56" fmla="*/ 10 w 14"/>
                    <a:gd name="T57" fmla="*/ 4 h 7"/>
                    <a:gd name="T58" fmla="*/ 10 w 14"/>
                    <a:gd name="T59" fmla="*/ 4 h 7"/>
                    <a:gd name="T60" fmla="*/ 10 w 14"/>
                    <a:gd name="T61" fmla="*/ 4 h 7"/>
                    <a:gd name="T62" fmla="*/ 10 w 14"/>
                    <a:gd name="T63" fmla="*/ 4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7"/>
                    <a:gd name="T98" fmla="*/ 14 w 14"/>
                    <a:gd name="T99" fmla="*/ 7 h 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7">
                      <a:moveTo>
                        <a:pt x="10" y="4"/>
                      </a:moveTo>
                      <a:lnTo>
                        <a:pt x="7" y="4"/>
                      </a:lnTo>
                      <a:lnTo>
                        <a:pt x="3" y="4"/>
                      </a:lnTo>
                      <a:lnTo>
                        <a:pt x="0" y="4"/>
                      </a:lnTo>
                      <a:lnTo>
                        <a:pt x="3" y="4"/>
                      </a:lnTo>
                      <a:lnTo>
                        <a:pt x="3" y="7"/>
                      </a:lnTo>
                      <a:lnTo>
                        <a:pt x="7" y="7"/>
                      </a:lnTo>
                      <a:lnTo>
                        <a:pt x="3" y="7"/>
                      </a:lnTo>
                      <a:lnTo>
                        <a:pt x="7" y="7"/>
                      </a:lnTo>
                      <a:lnTo>
                        <a:pt x="10" y="4"/>
                      </a:lnTo>
                      <a:lnTo>
                        <a:pt x="14" y="4"/>
                      </a:lnTo>
                      <a:lnTo>
                        <a:pt x="14"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4" name="Freeform 18">
                  <a:extLst>
                    <a:ext uri="{FF2B5EF4-FFF2-40B4-BE49-F238E27FC236}">
                      <a16:creationId xmlns:a16="http://schemas.microsoft.com/office/drawing/2014/main" id="{6306D749-3AC6-2148-A4E9-BFBAEC322EA8}"/>
                    </a:ext>
                  </a:extLst>
                </p:cNvPr>
                <p:cNvSpPr>
                  <a:spLocks/>
                </p:cNvSpPr>
                <p:nvPr/>
              </p:nvSpPr>
              <p:spPr bwMode="auto">
                <a:xfrm>
                  <a:off x="3490" y="2955"/>
                  <a:ext cx="110" cy="98"/>
                </a:xfrm>
                <a:custGeom>
                  <a:avLst/>
                  <a:gdLst>
                    <a:gd name="T0" fmla="*/ 3 w 100"/>
                    <a:gd name="T1" fmla="*/ 56 h 87"/>
                    <a:gd name="T2" fmla="*/ 0 w 100"/>
                    <a:gd name="T3" fmla="*/ 49 h 87"/>
                    <a:gd name="T4" fmla="*/ 0 w 100"/>
                    <a:gd name="T5" fmla="*/ 42 h 87"/>
                    <a:gd name="T6" fmla="*/ 0 w 100"/>
                    <a:gd name="T7" fmla="*/ 28 h 87"/>
                    <a:gd name="T8" fmla="*/ 7 w 100"/>
                    <a:gd name="T9" fmla="*/ 21 h 87"/>
                    <a:gd name="T10" fmla="*/ 17 w 100"/>
                    <a:gd name="T11" fmla="*/ 17 h 87"/>
                    <a:gd name="T12" fmla="*/ 23 w 100"/>
                    <a:gd name="T13" fmla="*/ 14 h 87"/>
                    <a:gd name="T14" fmla="*/ 30 w 100"/>
                    <a:gd name="T15" fmla="*/ 7 h 87"/>
                    <a:gd name="T16" fmla="*/ 40 w 100"/>
                    <a:gd name="T17" fmla="*/ 3 h 87"/>
                    <a:gd name="T18" fmla="*/ 47 w 100"/>
                    <a:gd name="T19" fmla="*/ 0 h 87"/>
                    <a:gd name="T20" fmla="*/ 54 w 100"/>
                    <a:gd name="T21" fmla="*/ 0 h 87"/>
                    <a:gd name="T22" fmla="*/ 60 w 100"/>
                    <a:gd name="T23" fmla="*/ 0 h 87"/>
                    <a:gd name="T24" fmla="*/ 64 w 100"/>
                    <a:gd name="T25" fmla="*/ 0 h 87"/>
                    <a:gd name="T26" fmla="*/ 70 w 100"/>
                    <a:gd name="T27" fmla="*/ 3 h 87"/>
                    <a:gd name="T28" fmla="*/ 80 w 100"/>
                    <a:gd name="T29" fmla="*/ 10 h 87"/>
                    <a:gd name="T30" fmla="*/ 90 w 100"/>
                    <a:gd name="T31" fmla="*/ 17 h 87"/>
                    <a:gd name="T32" fmla="*/ 94 w 100"/>
                    <a:gd name="T33" fmla="*/ 24 h 87"/>
                    <a:gd name="T34" fmla="*/ 97 w 100"/>
                    <a:gd name="T35" fmla="*/ 42 h 87"/>
                    <a:gd name="T36" fmla="*/ 100 w 100"/>
                    <a:gd name="T37" fmla="*/ 56 h 87"/>
                    <a:gd name="T38" fmla="*/ 100 w 100"/>
                    <a:gd name="T39" fmla="*/ 66 h 87"/>
                    <a:gd name="T40" fmla="*/ 100 w 100"/>
                    <a:gd name="T41" fmla="*/ 73 h 87"/>
                    <a:gd name="T42" fmla="*/ 97 w 100"/>
                    <a:gd name="T43" fmla="*/ 84 h 87"/>
                    <a:gd name="T44" fmla="*/ 94 w 100"/>
                    <a:gd name="T45" fmla="*/ 87 h 87"/>
                    <a:gd name="T46" fmla="*/ 87 w 100"/>
                    <a:gd name="T47" fmla="*/ 87 h 87"/>
                    <a:gd name="T48" fmla="*/ 84 w 100"/>
                    <a:gd name="T49" fmla="*/ 87 h 87"/>
                    <a:gd name="T50" fmla="*/ 77 w 100"/>
                    <a:gd name="T51" fmla="*/ 87 h 87"/>
                    <a:gd name="T52" fmla="*/ 77 w 100"/>
                    <a:gd name="T53" fmla="*/ 80 h 87"/>
                    <a:gd name="T54" fmla="*/ 77 w 100"/>
                    <a:gd name="T55" fmla="*/ 70 h 87"/>
                    <a:gd name="T56" fmla="*/ 70 w 100"/>
                    <a:gd name="T57" fmla="*/ 63 h 87"/>
                    <a:gd name="T58" fmla="*/ 64 w 100"/>
                    <a:gd name="T59" fmla="*/ 66 h 87"/>
                    <a:gd name="T60" fmla="*/ 60 w 100"/>
                    <a:gd name="T61" fmla="*/ 66 h 87"/>
                    <a:gd name="T62" fmla="*/ 54 w 100"/>
                    <a:gd name="T63" fmla="*/ 63 h 87"/>
                    <a:gd name="T64" fmla="*/ 50 w 100"/>
                    <a:gd name="T65" fmla="*/ 63 h 87"/>
                    <a:gd name="T66" fmla="*/ 47 w 100"/>
                    <a:gd name="T67" fmla="*/ 59 h 87"/>
                    <a:gd name="T68" fmla="*/ 40 w 100"/>
                    <a:gd name="T69" fmla="*/ 56 h 87"/>
                    <a:gd name="T70" fmla="*/ 30 w 100"/>
                    <a:gd name="T71" fmla="*/ 49 h 87"/>
                    <a:gd name="T72" fmla="*/ 23 w 100"/>
                    <a:gd name="T73" fmla="*/ 52 h 87"/>
                    <a:gd name="T74" fmla="*/ 13 w 100"/>
                    <a:gd name="T75" fmla="*/ 56 h 87"/>
                    <a:gd name="T76" fmla="*/ 7 w 100"/>
                    <a:gd name="T77" fmla="*/ 56 h 87"/>
                    <a:gd name="T78" fmla="*/ 7 w 100"/>
                    <a:gd name="T79" fmla="*/ 56 h 87"/>
                    <a:gd name="T80" fmla="*/ 7 w 100"/>
                    <a:gd name="T81" fmla="*/ 56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87"/>
                    <a:gd name="T125" fmla="*/ 100 w 100"/>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87">
                      <a:moveTo>
                        <a:pt x="7" y="56"/>
                      </a:moveTo>
                      <a:lnTo>
                        <a:pt x="3" y="56"/>
                      </a:lnTo>
                      <a:lnTo>
                        <a:pt x="0" y="52"/>
                      </a:lnTo>
                      <a:lnTo>
                        <a:pt x="0" y="49"/>
                      </a:lnTo>
                      <a:lnTo>
                        <a:pt x="0" y="45"/>
                      </a:lnTo>
                      <a:lnTo>
                        <a:pt x="0" y="42"/>
                      </a:lnTo>
                      <a:lnTo>
                        <a:pt x="0" y="35"/>
                      </a:lnTo>
                      <a:lnTo>
                        <a:pt x="0" y="28"/>
                      </a:lnTo>
                      <a:lnTo>
                        <a:pt x="3" y="24"/>
                      </a:lnTo>
                      <a:lnTo>
                        <a:pt x="7" y="21"/>
                      </a:lnTo>
                      <a:lnTo>
                        <a:pt x="10" y="21"/>
                      </a:lnTo>
                      <a:lnTo>
                        <a:pt x="17" y="17"/>
                      </a:lnTo>
                      <a:lnTo>
                        <a:pt x="20" y="14"/>
                      </a:lnTo>
                      <a:lnTo>
                        <a:pt x="23" y="14"/>
                      </a:lnTo>
                      <a:lnTo>
                        <a:pt x="27" y="10"/>
                      </a:lnTo>
                      <a:lnTo>
                        <a:pt x="30" y="7"/>
                      </a:lnTo>
                      <a:lnTo>
                        <a:pt x="34" y="7"/>
                      </a:lnTo>
                      <a:lnTo>
                        <a:pt x="40" y="3"/>
                      </a:lnTo>
                      <a:lnTo>
                        <a:pt x="44" y="0"/>
                      </a:lnTo>
                      <a:lnTo>
                        <a:pt x="47" y="0"/>
                      </a:lnTo>
                      <a:lnTo>
                        <a:pt x="50" y="0"/>
                      </a:lnTo>
                      <a:lnTo>
                        <a:pt x="54" y="0"/>
                      </a:lnTo>
                      <a:lnTo>
                        <a:pt x="57" y="0"/>
                      </a:lnTo>
                      <a:lnTo>
                        <a:pt x="60" y="0"/>
                      </a:lnTo>
                      <a:lnTo>
                        <a:pt x="64" y="0"/>
                      </a:lnTo>
                      <a:lnTo>
                        <a:pt x="67" y="3"/>
                      </a:lnTo>
                      <a:lnTo>
                        <a:pt x="70" y="3"/>
                      </a:lnTo>
                      <a:lnTo>
                        <a:pt x="77" y="7"/>
                      </a:lnTo>
                      <a:lnTo>
                        <a:pt x="80" y="10"/>
                      </a:lnTo>
                      <a:lnTo>
                        <a:pt x="87" y="14"/>
                      </a:lnTo>
                      <a:lnTo>
                        <a:pt x="90" y="17"/>
                      </a:lnTo>
                      <a:lnTo>
                        <a:pt x="90" y="21"/>
                      </a:lnTo>
                      <a:lnTo>
                        <a:pt x="94" y="24"/>
                      </a:lnTo>
                      <a:lnTo>
                        <a:pt x="97" y="31"/>
                      </a:lnTo>
                      <a:lnTo>
                        <a:pt x="97" y="42"/>
                      </a:lnTo>
                      <a:lnTo>
                        <a:pt x="100" y="49"/>
                      </a:lnTo>
                      <a:lnTo>
                        <a:pt x="100" y="56"/>
                      </a:lnTo>
                      <a:lnTo>
                        <a:pt x="100" y="63"/>
                      </a:lnTo>
                      <a:lnTo>
                        <a:pt x="100" y="66"/>
                      </a:lnTo>
                      <a:lnTo>
                        <a:pt x="100" y="70"/>
                      </a:lnTo>
                      <a:lnTo>
                        <a:pt x="100" y="73"/>
                      </a:lnTo>
                      <a:lnTo>
                        <a:pt x="97" y="80"/>
                      </a:lnTo>
                      <a:lnTo>
                        <a:pt x="97" y="84"/>
                      </a:lnTo>
                      <a:lnTo>
                        <a:pt x="94" y="87"/>
                      </a:lnTo>
                      <a:lnTo>
                        <a:pt x="90" y="87"/>
                      </a:lnTo>
                      <a:lnTo>
                        <a:pt x="87" y="87"/>
                      </a:lnTo>
                      <a:lnTo>
                        <a:pt x="84" y="87"/>
                      </a:lnTo>
                      <a:lnTo>
                        <a:pt x="80" y="87"/>
                      </a:lnTo>
                      <a:lnTo>
                        <a:pt x="77" y="87"/>
                      </a:lnTo>
                      <a:lnTo>
                        <a:pt x="74" y="84"/>
                      </a:lnTo>
                      <a:lnTo>
                        <a:pt x="77" y="80"/>
                      </a:lnTo>
                      <a:lnTo>
                        <a:pt x="77" y="73"/>
                      </a:lnTo>
                      <a:lnTo>
                        <a:pt x="77" y="70"/>
                      </a:lnTo>
                      <a:lnTo>
                        <a:pt x="74" y="63"/>
                      </a:lnTo>
                      <a:lnTo>
                        <a:pt x="70" y="63"/>
                      </a:lnTo>
                      <a:lnTo>
                        <a:pt x="67" y="66"/>
                      </a:lnTo>
                      <a:lnTo>
                        <a:pt x="64" y="66"/>
                      </a:lnTo>
                      <a:lnTo>
                        <a:pt x="60" y="66"/>
                      </a:lnTo>
                      <a:lnTo>
                        <a:pt x="57" y="63"/>
                      </a:lnTo>
                      <a:lnTo>
                        <a:pt x="54" y="63"/>
                      </a:lnTo>
                      <a:lnTo>
                        <a:pt x="50" y="63"/>
                      </a:lnTo>
                      <a:lnTo>
                        <a:pt x="47" y="59"/>
                      </a:lnTo>
                      <a:lnTo>
                        <a:pt x="44" y="59"/>
                      </a:lnTo>
                      <a:lnTo>
                        <a:pt x="40" y="56"/>
                      </a:lnTo>
                      <a:lnTo>
                        <a:pt x="37" y="52"/>
                      </a:lnTo>
                      <a:lnTo>
                        <a:pt x="30" y="49"/>
                      </a:lnTo>
                      <a:lnTo>
                        <a:pt x="27" y="49"/>
                      </a:lnTo>
                      <a:lnTo>
                        <a:pt x="23" y="52"/>
                      </a:lnTo>
                      <a:lnTo>
                        <a:pt x="17" y="52"/>
                      </a:lnTo>
                      <a:lnTo>
                        <a:pt x="13" y="56"/>
                      </a:lnTo>
                      <a:lnTo>
                        <a:pt x="10" y="56"/>
                      </a:lnTo>
                      <a:lnTo>
                        <a:pt x="7" y="56"/>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5" name="Freeform 19">
                  <a:extLst>
                    <a:ext uri="{FF2B5EF4-FFF2-40B4-BE49-F238E27FC236}">
                      <a16:creationId xmlns:a16="http://schemas.microsoft.com/office/drawing/2014/main" id="{7814F12B-57FA-FB43-86DC-DFA3AF8E9909}"/>
                    </a:ext>
                  </a:extLst>
                </p:cNvPr>
                <p:cNvSpPr>
                  <a:spLocks/>
                </p:cNvSpPr>
                <p:nvPr/>
              </p:nvSpPr>
              <p:spPr bwMode="auto">
                <a:xfrm>
                  <a:off x="3567" y="2990"/>
                  <a:ext cx="11" cy="16"/>
                </a:xfrm>
                <a:custGeom>
                  <a:avLst/>
                  <a:gdLst>
                    <a:gd name="T0" fmla="*/ 7 w 10"/>
                    <a:gd name="T1" fmla="*/ 14 h 14"/>
                    <a:gd name="T2" fmla="*/ 7 w 10"/>
                    <a:gd name="T3" fmla="*/ 14 h 14"/>
                    <a:gd name="T4" fmla="*/ 4 w 10"/>
                    <a:gd name="T5" fmla="*/ 14 h 14"/>
                    <a:gd name="T6" fmla="*/ 4 w 10"/>
                    <a:gd name="T7" fmla="*/ 11 h 14"/>
                    <a:gd name="T8" fmla="*/ 0 w 10"/>
                    <a:gd name="T9" fmla="*/ 11 h 14"/>
                    <a:gd name="T10" fmla="*/ 0 w 10"/>
                    <a:gd name="T11" fmla="*/ 7 h 14"/>
                    <a:gd name="T12" fmla="*/ 0 w 10"/>
                    <a:gd name="T13" fmla="*/ 7 h 14"/>
                    <a:gd name="T14" fmla="*/ 0 w 10"/>
                    <a:gd name="T15" fmla="*/ 4 h 14"/>
                    <a:gd name="T16" fmla="*/ 4 w 10"/>
                    <a:gd name="T17" fmla="*/ 4 h 14"/>
                    <a:gd name="T18" fmla="*/ 4 w 10"/>
                    <a:gd name="T19" fmla="*/ 0 h 14"/>
                    <a:gd name="T20" fmla="*/ 7 w 10"/>
                    <a:gd name="T21" fmla="*/ 4 h 14"/>
                    <a:gd name="T22" fmla="*/ 10 w 10"/>
                    <a:gd name="T23" fmla="*/ 4 h 14"/>
                    <a:gd name="T24" fmla="*/ 10 w 10"/>
                    <a:gd name="T25" fmla="*/ 4 h 14"/>
                    <a:gd name="T26" fmla="*/ 10 w 10"/>
                    <a:gd name="T27" fmla="*/ 7 h 14"/>
                    <a:gd name="T28" fmla="*/ 10 w 10"/>
                    <a:gd name="T29" fmla="*/ 7 h 14"/>
                    <a:gd name="T30" fmla="*/ 10 w 10"/>
                    <a:gd name="T31" fmla="*/ 11 h 14"/>
                    <a:gd name="T32" fmla="*/ 7 w 10"/>
                    <a:gd name="T33" fmla="*/ 14 h 14"/>
                    <a:gd name="T34" fmla="*/ 7 w 10"/>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7" y="14"/>
                      </a:moveTo>
                      <a:lnTo>
                        <a:pt x="7" y="14"/>
                      </a:lnTo>
                      <a:lnTo>
                        <a:pt x="4" y="14"/>
                      </a:lnTo>
                      <a:lnTo>
                        <a:pt x="4" y="11"/>
                      </a:lnTo>
                      <a:lnTo>
                        <a:pt x="0" y="11"/>
                      </a:lnTo>
                      <a:lnTo>
                        <a:pt x="0" y="7"/>
                      </a:lnTo>
                      <a:lnTo>
                        <a:pt x="0" y="4"/>
                      </a:lnTo>
                      <a:lnTo>
                        <a:pt x="4" y="4"/>
                      </a:lnTo>
                      <a:lnTo>
                        <a:pt x="4" y="0"/>
                      </a:lnTo>
                      <a:lnTo>
                        <a:pt x="7" y="4"/>
                      </a:lnTo>
                      <a:lnTo>
                        <a:pt x="10" y="4"/>
                      </a:lnTo>
                      <a:lnTo>
                        <a:pt x="10" y="7"/>
                      </a:lnTo>
                      <a:lnTo>
                        <a:pt x="10" y="11"/>
                      </a:lnTo>
                      <a:lnTo>
                        <a:pt x="7" y="14"/>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6" name="Freeform 20">
                  <a:extLst>
                    <a:ext uri="{FF2B5EF4-FFF2-40B4-BE49-F238E27FC236}">
                      <a16:creationId xmlns:a16="http://schemas.microsoft.com/office/drawing/2014/main" id="{DA1686D5-C1A5-AB45-BA00-B4826F979446}"/>
                    </a:ext>
                  </a:extLst>
                </p:cNvPr>
                <p:cNvSpPr>
                  <a:spLocks/>
                </p:cNvSpPr>
                <p:nvPr/>
              </p:nvSpPr>
              <p:spPr bwMode="auto">
                <a:xfrm>
                  <a:off x="3578" y="3093"/>
                  <a:ext cx="11" cy="12"/>
                </a:xfrm>
                <a:custGeom>
                  <a:avLst/>
                  <a:gdLst>
                    <a:gd name="T0" fmla="*/ 7 w 10"/>
                    <a:gd name="T1" fmla="*/ 11 h 11"/>
                    <a:gd name="T2" fmla="*/ 4 w 10"/>
                    <a:gd name="T3" fmla="*/ 11 h 11"/>
                    <a:gd name="T4" fmla="*/ 4 w 10"/>
                    <a:gd name="T5" fmla="*/ 11 h 11"/>
                    <a:gd name="T6" fmla="*/ 0 w 10"/>
                    <a:gd name="T7" fmla="*/ 11 h 11"/>
                    <a:gd name="T8" fmla="*/ 0 w 10"/>
                    <a:gd name="T9" fmla="*/ 7 h 11"/>
                    <a:gd name="T10" fmla="*/ 0 w 10"/>
                    <a:gd name="T11" fmla="*/ 4 h 11"/>
                    <a:gd name="T12" fmla="*/ 0 w 10"/>
                    <a:gd name="T13" fmla="*/ 4 h 11"/>
                    <a:gd name="T14" fmla="*/ 0 w 10"/>
                    <a:gd name="T15" fmla="*/ 0 h 11"/>
                    <a:gd name="T16" fmla="*/ 4 w 10"/>
                    <a:gd name="T17" fmla="*/ 0 h 11"/>
                    <a:gd name="T18" fmla="*/ 7 w 10"/>
                    <a:gd name="T19" fmla="*/ 0 h 11"/>
                    <a:gd name="T20" fmla="*/ 7 w 10"/>
                    <a:gd name="T21" fmla="*/ 0 h 11"/>
                    <a:gd name="T22" fmla="*/ 10 w 10"/>
                    <a:gd name="T23" fmla="*/ 4 h 11"/>
                    <a:gd name="T24" fmla="*/ 10 w 10"/>
                    <a:gd name="T25" fmla="*/ 4 h 11"/>
                    <a:gd name="T26" fmla="*/ 10 w 10"/>
                    <a:gd name="T27" fmla="*/ 7 h 11"/>
                    <a:gd name="T28" fmla="*/ 10 w 10"/>
                    <a:gd name="T29" fmla="*/ 11 h 11"/>
                    <a:gd name="T30" fmla="*/ 7 w 10"/>
                    <a:gd name="T31" fmla="*/ 11 h 11"/>
                    <a:gd name="T32" fmla="*/ 7 w 10"/>
                    <a:gd name="T33" fmla="*/ 11 h 11"/>
                    <a:gd name="T34" fmla="*/ 7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7" y="11"/>
                      </a:moveTo>
                      <a:lnTo>
                        <a:pt x="4" y="11"/>
                      </a:lnTo>
                      <a:lnTo>
                        <a:pt x="0" y="11"/>
                      </a:lnTo>
                      <a:lnTo>
                        <a:pt x="0" y="7"/>
                      </a:lnTo>
                      <a:lnTo>
                        <a:pt x="0" y="4"/>
                      </a:lnTo>
                      <a:lnTo>
                        <a:pt x="0" y="0"/>
                      </a:lnTo>
                      <a:lnTo>
                        <a:pt x="4" y="0"/>
                      </a:lnTo>
                      <a:lnTo>
                        <a:pt x="7" y="0"/>
                      </a:lnTo>
                      <a:lnTo>
                        <a:pt x="10" y="4"/>
                      </a:lnTo>
                      <a:lnTo>
                        <a:pt x="10" y="7"/>
                      </a:lnTo>
                      <a:lnTo>
                        <a:pt x="10"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7" name="Freeform 21">
                  <a:extLst>
                    <a:ext uri="{FF2B5EF4-FFF2-40B4-BE49-F238E27FC236}">
                      <a16:creationId xmlns:a16="http://schemas.microsoft.com/office/drawing/2014/main" id="{E8150787-3175-4749-A9B3-295E5758BE33}"/>
                    </a:ext>
                  </a:extLst>
                </p:cNvPr>
                <p:cNvSpPr>
                  <a:spLocks/>
                </p:cNvSpPr>
                <p:nvPr/>
              </p:nvSpPr>
              <p:spPr bwMode="auto">
                <a:xfrm>
                  <a:off x="3589" y="3141"/>
                  <a:ext cx="11" cy="12"/>
                </a:xfrm>
                <a:custGeom>
                  <a:avLst/>
                  <a:gdLst>
                    <a:gd name="T0" fmla="*/ 7 w 10"/>
                    <a:gd name="T1" fmla="*/ 11 h 11"/>
                    <a:gd name="T2" fmla="*/ 4 w 10"/>
                    <a:gd name="T3" fmla="*/ 11 h 11"/>
                    <a:gd name="T4" fmla="*/ 4 w 10"/>
                    <a:gd name="T5" fmla="*/ 11 h 11"/>
                    <a:gd name="T6" fmla="*/ 0 w 10"/>
                    <a:gd name="T7" fmla="*/ 7 h 11"/>
                    <a:gd name="T8" fmla="*/ 0 w 10"/>
                    <a:gd name="T9" fmla="*/ 7 h 11"/>
                    <a:gd name="T10" fmla="*/ 0 w 10"/>
                    <a:gd name="T11" fmla="*/ 4 h 11"/>
                    <a:gd name="T12" fmla="*/ 0 w 10"/>
                    <a:gd name="T13" fmla="*/ 4 h 11"/>
                    <a:gd name="T14" fmla="*/ 4 w 10"/>
                    <a:gd name="T15" fmla="*/ 0 h 11"/>
                    <a:gd name="T16" fmla="*/ 4 w 10"/>
                    <a:gd name="T17" fmla="*/ 0 h 11"/>
                    <a:gd name="T18" fmla="*/ 7 w 10"/>
                    <a:gd name="T19" fmla="*/ 0 h 11"/>
                    <a:gd name="T20" fmla="*/ 7 w 10"/>
                    <a:gd name="T21" fmla="*/ 0 h 11"/>
                    <a:gd name="T22" fmla="*/ 10 w 10"/>
                    <a:gd name="T23" fmla="*/ 4 h 11"/>
                    <a:gd name="T24" fmla="*/ 10 w 10"/>
                    <a:gd name="T25" fmla="*/ 4 h 11"/>
                    <a:gd name="T26" fmla="*/ 10 w 10"/>
                    <a:gd name="T27" fmla="*/ 7 h 11"/>
                    <a:gd name="T28" fmla="*/ 10 w 10"/>
                    <a:gd name="T29" fmla="*/ 7 h 11"/>
                    <a:gd name="T30" fmla="*/ 7 w 10"/>
                    <a:gd name="T31" fmla="*/ 11 h 11"/>
                    <a:gd name="T32" fmla="*/ 7 w 10"/>
                    <a:gd name="T33" fmla="*/ 11 h 11"/>
                    <a:gd name="T34" fmla="*/ 7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7" y="11"/>
                      </a:moveTo>
                      <a:lnTo>
                        <a:pt x="4" y="11"/>
                      </a:lnTo>
                      <a:lnTo>
                        <a:pt x="0" y="7"/>
                      </a:lnTo>
                      <a:lnTo>
                        <a:pt x="0" y="4"/>
                      </a:lnTo>
                      <a:lnTo>
                        <a:pt x="4" y="0"/>
                      </a:lnTo>
                      <a:lnTo>
                        <a:pt x="7" y="0"/>
                      </a:lnTo>
                      <a:lnTo>
                        <a:pt x="10" y="4"/>
                      </a:lnTo>
                      <a:lnTo>
                        <a:pt x="10" y="7"/>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8" name="Freeform 22">
                  <a:extLst>
                    <a:ext uri="{FF2B5EF4-FFF2-40B4-BE49-F238E27FC236}">
                      <a16:creationId xmlns:a16="http://schemas.microsoft.com/office/drawing/2014/main" id="{9F04A36E-C7DE-FF4F-9484-9361B2D6118F}"/>
                    </a:ext>
                  </a:extLst>
                </p:cNvPr>
                <p:cNvSpPr>
                  <a:spLocks/>
                </p:cNvSpPr>
                <p:nvPr/>
              </p:nvSpPr>
              <p:spPr bwMode="auto">
                <a:xfrm>
                  <a:off x="3622" y="3414"/>
                  <a:ext cx="11" cy="16"/>
                </a:xfrm>
                <a:custGeom>
                  <a:avLst/>
                  <a:gdLst>
                    <a:gd name="T0" fmla="*/ 7 w 10"/>
                    <a:gd name="T1" fmla="*/ 14 h 14"/>
                    <a:gd name="T2" fmla="*/ 4 w 10"/>
                    <a:gd name="T3" fmla="*/ 14 h 14"/>
                    <a:gd name="T4" fmla="*/ 4 w 10"/>
                    <a:gd name="T5" fmla="*/ 11 h 14"/>
                    <a:gd name="T6" fmla="*/ 0 w 10"/>
                    <a:gd name="T7" fmla="*/ 11 h 14"/>
                    <a:gd name="T8" fmla="*/ 0 w 10"/>
                    <a:gd name="T9" fmla="*/ 7 h 14"/>
                    <a:gd name="T10" fmla="*/ 0 w 10"/>
                    <a:gd name="T11" fmla="*/ 7 h 14"/>
                    <a:gd name="T12" fmla="*/ 4 w 10"/>
                    <a:gd name="T13" fmla="*/ 4 h 14"/>
                    <a:gd name="T14" fmla="*/ 4 w 10"/>
                    <a:gd name="T15" fmla="*/ 4 h 14"/>
                    <a:gd name="T16" fmla="*/ 4 w 10"/>
                    <a:gd name="T17" fmla="*/ 4 h 14"/>
                    <a:gd name="T18" fmla="*/ 7 w 10"/>
                    <a:gd name="T19" fmla="*/ 0 h 14"/>
                    <a:gd name="T20" fmla="*/ 10 w 10"/>
                    <a:gd name="T21" fmla="*/ 4 h 14"/>
                    <a:gd name="T22" fmla="*/ 10 w 10"/>
                    <a:gd name="T23" fmla="*/ 4 h 14"/>
                    <a:gd name="T24" fmla="*/ 10 w 10"/>
                    <a:gd name="T25" fmla="*/ 7 h 14"/>
                    <a:gd name="T26" fmla="*/ 10 w 10"/>
                    <a:gd name="T27" fmla="*/ 7 h 14"/>
                    <a:gd name="T28" fmla="*/ 10 w 10"/>
                    <a:gd name="T29" fmla="*/ 11 h 14"/>
                    <a:gd name="T30" fmla="*/ 10 w 10"/>
                    <a:gd name="T31" fmla="*/ 11 h 14"/>
                    <a:gd name="T32" fmla="*/ 7 w 10"/>
                    <a:gd name="T33" fmla="*/ 14 h 14"/>
                    <a:gd name="T34" fmla="*/ 7 w 10"/>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7" y="14"/>
                      </a:moveTo>
                      <a:lnTo>
                        <a:pt x="4" y="14"/>
                      </a:lnTo>
                      <a:lnTo>
                        <a:pt x="4" y="11"/>
                      </a:lnTo>
                      <a:lnTo>
                        <a:pt x="0" y="11"/>
                      </a:lnTo>
                      <a:lnTo>
                        <a:pt x="0" y="7"/>
                      </a:lnTo>
                      <a:lnTo>
                        <a:pt x="4" y="4"/>
                      </a:lnTo>
                      <a:lnTo>
                        <a:pt x="7" y="0"/>
                      </a:lnTo>
                      <a:lnTo>
                        <a:pt x="10" y="4"/>
                      </a:lnTo>
                      <a:lnTo>
                        <a:pt x="10" y="7"/>
                      </a:lnTo>
                      <a:lnTo>
                        <a:pt x="10" y="11"/>
                      </a:lnTo>
                      <a:lnTo>
                        <a:pt x="7" y="14"/>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59" name="Freeform 23">
                  <a:extLst>
                    <a:ext uri="{FF2B5EF4-FFF2-40B4-BE49-F238E27FC236}">
                      <a16:creationId xmlns:a16="http://schemas.microsoft.com/office/drawing/2014/main" id="{E3EB6835-91B8-3B47-815F-01E6943E3AAF}"/>
                    </a:ext>
                  </a:extLst>
                </p:cNvPr>
                <p:cNvSpPr>
                  <a:spLocks/>
                </p:cNvSpPr>
                <p:nvPr/>
              </p:nvSpPr>
              <p:spPr bwMode="auto">
                <a:xfrm>
                  <a:off x="3534" y="3061"/>
                  <a:ext cx="129" cy="254"/>
                </a:xfrm>
                <a:custGeom>
                  <a:avLst/>
                  <a:gdLst>
                    <a:gd name="T0" fmla="*/ 104 w 117"/>
                    <a:gd name="T1" fmla="*/ 206 h 224"/>
                    <a:gd name="T2" fmla="*/ 94 w 117"/>
                    <a:gd name="T3" fmla="*/ 206 h 224"/>
                    <a:gd name="T4" fmla="*/ 77 w 117"/>
                    <a:gd name="T5" fmla="*/ 210 h 224"/>
                    <a:gd name="T6" fmla="*/ 64 w 117"/>
                    <a:gd name="T7" fmla="*/ 210 h 224"/>
                    <a:gd name="T8" fmla="*/ 60 w 117"/>
                    <a:gd name="T9" fmla="*/ 213 h 224"/>
                    <a:gd name="T10" fmla="*/ 50 w 117"/>
                    <a:gd name="T11" fmla="*/ 213 h 224"/>
                    <a:gd name="T12" fmla="*/ 40 w 117"/>
                    <a:gd name="T13" fmla="*/ 217 h 224"/>
                    <a:gd name="T14" fmla="*/ 34 w 117"/>
                    <a:gd name="T15" fmla="*/ 220 h 224"/>
                    <a:gd name="T16" fmla="*/ 27 w 117"/>
                    <a:gd name="T17" fmla="*/ 220 h 224"/>
                    <a:gd name="T18" fmla="*/ 24 w 117"/>
                    <a:gd name="T19" fmla="*/ 220 h 224"/>
                    <a:gd name="T20" fmla="*/ 20 w 117"/>
                    <a:gd name="T21" fmla="*/ 224 h 224"/>
                    <a:gd name="T22" fmla="*/ 17 w 117"/>
                    <a:gd name="T23" fmla="*/ 220 h 224"/>
                    <a:gd name="T24" fmla="*/ 14 w 117"/>
                    <a:gd name="T25" fmla="*/ 206 h 224"/>
                    <a:gd name="T26" fmla="*/ 10 w 117"/>
                    <a:gd name="T27" fmla="*/ 178 h 224"/>
                    <a:gd name="T28" fmla="*/ 4 w 117"/>
                    <a:gd name="T29" fmla="*/ 161 h 224"/>
                    <a:gd name="T30" fmla="*/ 4 w 117"/>
                    <a:gd name="T31" fmla="*/ 136 h 224"/>
                    <a:gd name="T32" fmla="*/ 4 w 117"/>
                    <a:gd name="T33" fmla="*/ 126 h 224"/>
                    <a:gd name="T34" fmla="*/ 0 w 117"/>
                    <a:gd name="T35" fmla="*/ 112 h 224"/>
                    <a:gd name="T36" fmla="*/ 4 w 117"/>
                    <a:gd name="T37" fmla="*/ 98 h 224"/>
                    <a:gd name="T38" fmla="*/ 10 w 117"/>
                    <a:gd name="T39" fmla="*/ 84 h 224"/>
                    <a:gd name="T40" fmla="*/ 10 w 117"/>
                    <a:gd name="T41" fmla="*/ 74 h 224"/>
                    <a:gd name="T42" fmla="*/ 10 w 117"/>
                    <a:gd name="T43" fmla="*/ 60 h 224"/>
                    <a:gd name="T44" fmla="*/ 14 w 117"/>
                    <a:gd name="T45" fmla="*/ 56 h 224"/>
                    <a:gd name="T46" fmla="*/ 20 w 117"/>
                    <a:gd name="T47" fmla="*/ 53 h 224"/>
                    <a:gd name="T48" fmla="*/ 20 w 117"/>
                    <a:gd name="T49" fmla="*/ 49 h 224"/>
                    <a:gd name="T50" fmla="*/ 14 w 117"/>
                    <a:gd name="T51" fmla="*/ 46 h 224"/>
                    <a:gd name="T52" fmla="*/ 17 w 117"/>
                    <a:gd name="T53" fmla="*/ 35 h 224"/>
                    <a:gd name="T54" fmla="*/ 30 w 117"/>
                    <a:gd name="T55" fmla="*/ 18 h 224"/>
                    <a:gd name="T56" fmla="*/ 40 w 117"/>
                    <a:gd name="T57" fmla="*/ 11 h 224"/>
                    <a:gd name="T58" fmla="*/ 47 w 117"/>
                    <a:gd name="T59" fmla="*/ 7 h 224"/>
                    <a:gd name="T60" fmla="*/ 54 w 117"/>
                    <a:gd name="T61" fmla="*/ 4 h 224"/>
                    <a:gd name="T62" fmla="*/ 60 w 117"/>
                    <a:gd name="T63" fmla="*/ 0 h 224"/>
                    <a:gd name="T64" fmla="*/ 64 w 117"/>
                    <a:gd name="T65" fmla="*/ 4 h 224"/>
                    <a:gd name="T66" fmla="*/ 67 w 117"/>
                    <a:gd name="T67" fmla="*/ 21 h 224"/>
                    <a:gd name="T68" fmla="*/ 70 w 117"/>
                    <a:gd name="T69" fmla="*/ 28 h 224"/>
                    <a:gd name="T70" fmla="*/ 70 w 117"/>
                    <a:gd name="T71" fmla="*/ 32 h 224"/>
                    <a:gd name="T72" fmla="*/ 80 w 117"/>
                    <a:gd name="T73" fmla="*/ 42 h 224"/>
                    <a:gd name="T74" fmla="*/ 97 w 117"/>
                    <a:gd name="T75" fmla="*/ 60 h 224"/>
                    <a:gd name="T76" fmla="*/ 107 w 117"/>
                    <a:gd name="T77" fmla="*/ 81 h 224"/>
                    <a:gd name="T78" fmla="*/ 110 w 117"/>
                    <a:gd name="T79" fmla="*/ 102 h 224"/>
                    <a:gd name="T80" fmla="*/ 114 w 117"/>
                    <a:gd name="T81" fmla="*/ 126 h 224"/>
                    <a:gd name="T82" fmla="*/ 114 w 117"/>
                    <a:gd name="T83" fmla="*/ 157 h 224"/>
                    <a:gd name="T84" fmla="*/ 117 w 117"/>
                    <a:gd name="T85" fmla="*/ 175 h 224"/>
                    <a:gd name="T86" fmla="*/ 117 w 117"/>
                    <a:gd name="T87" fmla="*/ 192 h 224"/>
                    <a:gd name="T88" fmla="*/ 117 w 117"/>
                    <a:gd name="T89" fmla="*/ 199 h 224"/>
                    <a:gd name="T90" fmla="*/ 110 w 117"/>
                    <a:gd name="T91" fmla="*/ 206 h 224"/>
                    <a:gd name="T92" fmla="*/ 107 w 117"/>
                    <a:gd name="T93" fmla="*/ 206 h 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224"/>
                    <a:gd name="T143" fmla="*/ 117 w 117"/>
                    <a:gd name="T144" fmla="*/ 224 h 2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224">
                      <a:moveTo>
                        <a:pt x="107" y="206"/>
                      </a:moveTo>
                      <a:lnTo>
                        <a:pt x="104" y="206"/>
                      </a:lnTo>
                      <a:lnTo>
                        <a:pt x="100" y="206"/>
                      </a:lnTo>
                      <a:lnTo>
                        <a:pt x="94" y="206"/>
                      </a:lnTo>
                      <a:lnTo>
                        <a:pt x="84" y="206"/>
                      </a:lnTo>
                      <a:lnTo>
                        <a:pt x="77" y="210"/>
                      </a:lnTo>
                      <a:lnTo>
                        <a:pt x="70" y="210"/>
                      </a:lnTo>
                      <a:lnTo>
                        <a:pt x="64" y="210"/>
                      </a:lnTo>
                      <a:lnTo>
                        <a:pt x="64" y="213"/>
                      </a:lnTo>
                      <a:lnTo>
                        <a:pt x="60" y="213"/>
                      </a:lnTo>
                      <a:lnTo>
                        <a:pt x="57" y="213"/>
                      </a:lnTo>
                      <a:lnTo>
                        <a:pt x="50" y="213"/>
                      </a:lnTo>
                      <a:lnTo>
                        <a:pt x="47" y="217"/>
                      </a:lnTo>
                      <a:lnTo>
                        <a:pt x="40" y="217"/>
                      </a:lnTo>
                      <a:lnTo>
                        <a:pt x="37" y="217"/>
                      </a:lnTo>
                      <a:lnTo>
                        <a:pt x="34" y="220"/>
                      </a:lnTo>
                      <a:lnTo>
                        <a:pt x="30" y="220"/>
                      </a:lnTo>
                      <a:lnTo>
                        <a:pt x="27" y="220"/>
                      </a:lnTo>
                      <a:lnTo>
                        <a:pt x="24" y="220"/>
                      </a:lnTo>
                      <a:lnTo>
                        <a:pt x="20" y="224"/>
                      </a:lnTo>
                      <a:lnTo>
                        <a:pt x="17" y="224"/>
                      </a:lnTo>
                      <a:lnTo>
                        <a:pt x="17" y="220"/>
                      </a:lnTo>
                      <a:lnTo>
                        <a:pt x="14" y="217"/>
                      </a:lnTo>
                      <a:lnTo>
                        <a:pt x="14" y="206"/>
                      </a:lnTo>
                      <a:lnTo>
                        <a:pt x="10" y="192"/>
                      </a:lnTo>
                      <a:lnTo>
                        <a:pt x="10" y="178"/>
                      </a:lnTo>
                      <a:lnTo>
                        <a:pt x="7" y="168"/>
                      </a:lnTo>
                      <a:lnTo>
                        <a:pt x="4" y="161"/>
                      </a:lnTo>
                      <a:lnTo>
                        <a:pt x="4" y="150"/>
                      </a:lnTo>
                      <a:lnTo>
                        <a:pt x="4" y="136"/>
                      </a:lnTo>
                      <a:lnTo>
                        <a:pt x="4" y="130"/>
                      </a:lnTo>
                      <a:lnTo>
                        <a:pt x="4" y="126"/>
                      </a:lnTo>
                      <a:lnTo>
                        <a:pt x="4" y="116"/>
                      </a:lnTo>
                      <a:lnTo>
                        <a:pt x="0" y="112"/>
                      </a:lnTo>
                      <a:lnTo>
                        <a:pt x="4" y="105"/>
                      </a:lnTo>
                      <a:lnTo>
                        <a:pt x="4" y="98"/>
                      </a:lnTo>
                      <a:lnTo>
                        <a:pt x="7" y="91"/>
                      </a:lnTo>
                      <a:lnTo>
                        <a:pt x="10" y="84"/>
                      </a:lnTo>
                      <a:lnTo>
                        <a:pt x="10" y="77"/>
                      </a:lnTo>
                      <a:lnTo>
                        <a:pt x="10" y="74"/>
                      </a:lnTo>
                      <a:lnTo>
                        <a:pt x="10" y="67"/>
                      </a:lnTo>
                      <a:lnTo>
                        <a:pt x="10" y="60"/>
                      </a:lnTo>
                      <a:lnTo>
                        <a:pt x="10" y="56"/>
                      </a:lnTo>
                      <a:lnTo>
                        <a:pt x="14" y="56"/>
                      </a:lnTo>
                      <a:lnTo>
                        <a:pt x="17" y="53"/>
                      </a:lnTo>
                      <a:lnTo>
                        <a:pt x="20" y="53"/>
                      </a:lnTo>
                      <a:lnTo>
                        <a:pt x="20" y="49"/>
                      </a:lnTo>
                      <a:lnTo>
                        <a:pt x="17" y="49"/>
                      </a:lnTo>
                      <a:lnTo>
                        <a:pt x="14" y="46"/>
                      </a:lnTo>
                      <a:lnTo>
                        <a:pt x="17" y="35"/>
                      </a:lnTo>
                      <a:lnTo>
                        <a:pt x="24" y="28"/>
                      </a:lnTo>
                      <a:lnTo>
                        <a:pt x="30" y="18"/>
                      </a:lnTo>
                      <a:lnTo>
                        <a:pt x="37" y="14"/>
                      </a:lnTo>
                      <a:lnTo>
                        <a:pt x="40" y="11"/>
                      </a:lnTo>
                      <a:lnTo>
                        <a:pt x="44" y="11"/>
                      </a:lnTo>
                      <a:lnTo>
                        <a:pt x="47" y="7"/>
                      </a:lnTo>
                      <a:lnTo>
                        <a:pt x="50" y="4"/>
                      </a:lnTo>
                      <a:lnTo>
                        <a:pt x="54" y="4"/>
                      </a:lnTo>
                      <a:lnTo>
                        <a:pt x="57" y="0"/>
                      </a:lnTo>
                      <a:lnTo>
                        <a:pt x="60" y="0"/>
                      </a:lnTo>
                      <a:lnTo>
                        <a:pt x="64" y="4"/>
                      </a:lnTo>
                      <a:lnTo>
                        <a:pt x="64" y="14"/>
                      </a:lnTo>
                      <a:lnTo>
                        <a:pt x="67" y="21"/>
                      </a:lnTo>
                      <a:lnTo>
                        <a:pt x="70" y="25"/>
                      </a:lnTo>
                      <a:lnTo>
                        <a:pt x="70" y="28"/>
                      </a:lnTo>
                      <a:lnTo>
                        <a:pt x="70" y="32"/>
                      </a:lnTo>
                      <a:lnTo>
                        <a:pt x="80" y="42"/>
                      </a:lnTo>
                      <a:lnTo>
                        <a:pt x="87" y="49"/>
                      </a:lnTo>
                      <a:lnTo>
                        <a:pt x="97" y="60"/>
                      </a:lnTo>
                      <a:lnTo>
                        <a:pt x="100" y="70"/>
                      </a:lnTo>
                      <a:lnTo>
                        <a:pt x="107" y="81"/>
                      </a:lnTo>
                      <a:lnTo>
                        <a:pt x="110" y="91"/>
                      </a:lnTo>
                      <a:lnTo>
                        <a:pt x="110" y="102"/>
                      </a:lnTo>
                      <a:lnTo>
                        <a:pt x="114" y="116"/>
                      </a:lnTo>
                      <a:lnTo>
                        <a:pt x="114" y="126"/>
                      </a:lnTo>
                      <a:lnTo>
                        <a:pt x="114" y="140"/>
                      </a:lnTo>
                      <a:lnTo>
                        <a:pt x="114" y="157"/>
                      </a:lnTo>
                      <a:lnTo>
                        <a:pt x="114" y="168"/>
                      </a:lnTo>
                      <a:lnTo>
                        <a:pt x="117" y="175"/>
                      </a:lnTo>
                      <a:lnTo>
                        <a:pt x="117" y="185"/>
                      </a:lnTo>
                      <a:lnTo>
                        <a:pt x="117" y="192"/>
                      </a:lnTo>
                      <a:lnTo>
                        <a:pt x="117" y="196"/>
                      </a:lnTo>
                      <a:lnTo>
                        <a:pt x="117" y="199"/>
                      </a:lnTo>
                      <a:lnTo>
                        <a:pt x="114" y="203"/>
                      </a:lnTo>
                      <a:lnTo>
                        <a:pt x="110" y="206"/>
                      </a:lnTo>
                      <a:lnTo>
                        <a:pt x="107" y="20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60" name="Freeform 24">
                  <a:extLst>
                    <a:ext uri="{FF2B5EF4-FFF2-40B4-BE49-F238E27FC236}">
                      <a16:creationId xmlns:a16="http://schemas.microsoft.com/office/drawing/2014/main" id="{19B5D777-4103-6441-875C-B0C770F5F2CE}"/>
                    </a:ext>
                  </a:extLst>
                </p:cNvPr>
                <p:cNvSpPr>
                  <a:spLocks/>
                </p:cNvSpPr>
                <p:nvPr/>
              </p:nvSpPr>
              <p:spPr bwMode="auto">
                <a:xfrm>
                  <a:off x="3616" y="3299"/>
                  <a:ext cx="36" cy="12"/>
                </a:xfrm>
                <a:custGeom>
                  <a:avLst/>
                  <a:gdLst>
                    <a:gd name="T0" fmla="*/ 33 w 33"/>
                    <a:gd name="T1" fmla="*/ 7 h 10"/>
                    <a:gd name="T2" fmla="*/ 33 w 33"/>
                    <a:gd name="T3" fmla="*/ 3 h 10"/>
                    <a:gd name="T4" fmla="*/ 33 w 33"/>
                    <a:gd name="T5" fmla="*/ 3 h 10"/>
                    <a:gd name="T6" fmla="*/ 33 w 33"/>
                    <a:gd name="T7" fmla="*/ 3 h 10"/>
                    <a:gd name="T8" fmla="*/ 33 w 33"/>
                    <a:gd name="T9" fmla="*/ 0 h 10"/>
                    <a:gd name="T10" fmla="*/ 30 w 33"/>
                    <a:gd name="T11" fmla="*/ 0 h 10"/>
                    <a:gd name="T12" fmla="*/ 26 w 33"/>
                    <a:gd name="T13" fmla="*/ 0 h 10"/>
                    <a:gd name="T14" fmla="*/ 23 w 33"/>
                    <a:gd name="T15" fmla="*/ 0 h 10"/>
                    <a:gd name="T16" fmla="*/ 20 w 33"/>
                    <a:gd name="T17" fmla="*/ 0 h 10"/>
                    <a:gd name="T18" fmla="*/ 13 w 33"/>
                    <a:gd name="T19" fmla="*/ 3 h 10"/>
                    <a:gd name="T20" fmla="*/ 10 w 33"/>
                    <a:gd name="T21" fmla="*/ 3 h 10"/>
                    <a:gd name="T22" fmla="*/ 3 w 33"/>
                    <a:gd name="T23" fmla="*/ 3 h 10"/>
                    <a:gd name="T24" fmla="*/ 0 w 33"/>
                    <a:gd name="T25" fmla="*/ 7 h 10"/>
                    <a:gd name="T26" fmla="*/ 0 w 33"/>
                    <a:gd name="T27" fmla="*/ 10 h 10"/>
                    <a:gd name="T28" fmla="*/ 3 w 33"/>
                    <a:gd name="T29" fmla="*/ 10 h 10"/>
                    <a:gd name="T30" fmla="*/ 6 w 33"/>
                    <a:gd name="T31" fmla="*/ 10 h 10"/>
                    <a:gd name="T32" fmla="*/ 13 w 33"/>
                    <a:gd name="T33" fmla="*/ 7 h 10"/>
                    <a:gd name="T34" fmla="*/ 16 w 33"/>
                    <a:gd name="T35" fmla="*/ 7 h 10"/>
                    <a:gd name="T36" fmla="*/ 23 w 33"/>
                    <a:gd name="T37" fmla="*/ 7 h 10"/>
                    <a:gd name="T38" fmla="*/ 26 w 33"/>
                    <a:gd name="T39" fmla="*/ 7 h 10"/>
                    <a:gd name="T40" fmla="*/ 30 w 33"/>
                    <a:gd name="T41" fmla="*/ 7 h 10"/>
                    <a:gd name="T42" fmla="*/ 33 w 33"/>
                    <a:gd name="T43" fmla="*/ 7 h 10"/>
                    <a:gd name="T44" fmla="*/ 33 w 33"/>
                    <a:gd name="T45" fmla="*/ 7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10"/>
                    <a:gd name="T71" fmla="*/ 33 w 33"/>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10">
                      <a:moveTo>
                        <a:pt x="33" y="7"/>
                      </a:moveTo>
                      <a:lnTo>
                        <a:pt x="33" y="3"/>
                      </a:lnTo>
                      <a:lnTo>
                        <a:pt x="33" y="0"/>
                      </a:lnTo>
                      <a:lnTo>
                        <a:pt x="30" y="0"/>
                      </a:lnTo>
                      <a:lnTo>
                        <a:pt x="26" y="0"/>
                      </a:lnTo>
                      <a:lnTo>
                        <a:pt x="23" y="0"/>
                      </a:lnTo>
                      <a:lnTo>
                        <a:pt x="20" y="0"/>
                      </a:lnTo>
                      <a:lnTo>
                        <a:pt x="13" y="3"/>
                      </a:lnTo>
                      <a:lnTo>
                        <a:pt x="10" y="3"/>
                      </a:lnTo>
                      <a:lnTo>
                        <a:pt x="3" y="3"/>
                      </a:lnTo>
                      <a:lnTo>
                        <a:pt x="0" y="7"/>
                      </a:lnTo>
                      <a:lnTo>
                        <a:pt x="0" y="10"/>
                      </a:lnTo>
                      <a:lnTo>
                        <a:pt x="3" y="10"/>
                      </a:lnTo>
                      <a:lnTo>
                        <a:pt x="6" y="10"/>
                      </a:lnTo>
                      <a:lnTo>
                        <a:pt x="13" y="7"/>
                      </a:lnTo>
                      <a:lnTo>
                        <a:pt x="16" y="7"/>
                      </a:lnTo>
                      <a:lnTo>
                        <a:pt x="23" y="7"/>
                      </a:lnTo>
                      <a:lnTo>
                        <a:pt x="26" y="7"/>
                      </a:lnTo>
                      <a:lnTo>
                        <a:pt x="30" y="7"/>
                      </a:lnTo>
                      <a:lnTo>
                        <a:pt x="33" y="7"/>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61" name="Freeform 25">
                  <a:extLst>
                    <a:ext uri="{FF2B5EF4-FFF2-40B4-BE49-F238E27FC236}">
                      <a16:creationId xmlns:a16="http://schemas.microsoft.com/office/drawing/2014/main" id="{FE64041D-CDF7-C84B-BEA4-7DFD0C0EA885}"/>
                    </a:ext>
                  </a:extLst>
                </p:cNvPr>
                <p:cNvSpPr>
                  <a:spLocks/>
                </p:cNvSpPr>
                <p:nvPr/>
              </p:nvSpPr>
              <p:spPr bwMode="auto">
                <a:xfrm>
                  <a:off x="3589" y="3141"/>
                  <a:ext cx="11" cy="12"/>
                </a:xfrm>
                <a:custGeom>
                  <a:avLst/>
                  <a:gdLst>
                    <a:gd name="T0" fmla="*/ 4 w 10"/>
                    <a:gd name="T1" fmla="*/ 11 h 11"/>
                    <a:gd name="T2" fmla="*/ 0 w 10"/>
                    <a:gd name="T3" fmla="*/ 7 h 11"/>
                    <a:gd name="T4" fmla="*/ 0 w 10"/>
                    <a:gd name="T5" fmla="*/ 7 h 11"/>
                    <a:gd name="T6" fmla="*/ 0 w 10"/>
                    <a:gd name="T7" fmla="*/ 4 h 11"/>
                    <a:gd name="T8" fmla="*/ 0 w 10"/>
                    <a:gd name="T9" fmla="*/ 4 h 11"/>
                    <a:gd name="T10" fmla="*/ 0 w 10"/>
                    <a:gd name="T11" fmla="*/ 0 h 11"/>
                    <a:gd name="T12" fmla="*/ 4 w 10"/>
                    <a:gd name="T13" fmla="*/ 0 h 11"/>
                    <a:gd name="T14" fmla="*/ 4 w 10"/>
                    <a:gd name="T15" fmla="*/ 0 h 11"/>
                    <a:gd name="T16" fmla="*/ 7 w 10"/>
                    <a:gd name="T17" fmla="*/ 0 h 11"/>
                    <a:gd name="T18" fmla="*/ 10 w 10"/>
                    <a:gd name="T19" fmla="*/ 0 h 11"/>
                    <a:gd name="T20" fmla="*/ 10 w 10"/>
                    <a:gd name="T21" fmla="*/ 4 h 11"/>
                    <a:gd name="T22" fmla="*/ 10 w 10"/>
                    <a:gd name="T23" fmla="*/ 4 h 11"/>
                    <a:gd name="T24" fmla="*/ 10 w 10"/>
                    <a:gd name="T25" fmla="*/ 7 h 11"/>
                    <a:gd name="T26" fmla="*/ 10 w 10"/>
                    <a:gd name="T27" fmla="*/ 11 h 11"/>
                    <a:gd name="T28" fmla="*/ 7 w 10"/>
                    <a:gd name="T29" fmla="*/ 11 h 11"/>
                    <a:gd name="T30" fmla="*/ 7 w 10"/>
                    <a:gd name="T31" fmla="*/ 11 h 11"/>
                    <a:gd name="T32" fmla="*/ 4 w 10"/>
                    <a:gd name="T33" fmla="*/ 11 h 11"/>
                    <a:gd name="T34" fmla="*/ 4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4" y="11"/>
                      </a:moveTo>
                      <a:lnTo>
                        <a:pt x="0" y="7"/>
                      </a:lnTo>
                      <a:lnTo>
                        <a:pt x="0" y="4"/>
                      </a:lnTo>
                      <a:lnTo>
                        <a:pt x="0" y="0"/>
                      </a:lnTo>
                      <a:lnTo>
                        <a:pt x="4" y="0"/>
                      </a:lnTo>
                      <a:lnTo>
                        <a:pt x="7" y="0"/>
                      </a:lnTo>
                      <a:lnTo>
                        <a:pt x="10" y="0"/>
                      </a:lnTo>
                      <a:lnTo>
                        <a:pt x="10" y="4"/>
                      </a:lnTo>
                      <a:lnTo>
                        <a:pt x="10" y="7"/>
                      </a:lnTo>
                      <a:lnTo>
                        <a:pt x="10" y="11"/>
                      </a:lnTo>
                      <a:lnTo>
                        <a:pt x="7" y="11"/>
                      </a:lnTo>
                      <a:lnTo>
                        <a:pt x="4"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nvGrpSpPr>
                <p:cNvPr id="29862" name="Group 26">
                  <a:extLst>
                    <a:ext uri="{FF2B5EF4-FFF2-40B4-BE49-F238E27FC236}">
                      <a16:creationId xmlns:a16="http://schemas.microsoft.com/office/drawing/2014/main" id="{48914FB4-9451-AE40-BEA1-7034AA322ED3}"/>
                    </a:ext>
                  </a:extLst>
                </p:cNvPr>
                <p:cNvGrpSpPr>
                  <a:grpSpLocks/>
                </p:cNvGrpSpPr>
                <p:nvPr/>
              </p:nvGrpSpPr>
              <p:grpSpPr bwMode="auto">
                <a:xfrm rot="-3133195">
                  <a:off x="3512" y="3350"/>
                  <a:ext cx="91" cy="47"/>
                  <a:chOff x="2736" y="2886"/>
                  <a:chExt cx="81" cy="42"/>
                </a:xfrm>
              </p:grpSpPr>
              <p:sp>
                <p:nvSpPr>
                  <p:cNvPr id="29865" name="Freeform 27">
                    <a:extLst>
                      <a:ext uri="{FF2B5EF4-FFF2-40B4-BE49-F238E27FC236}">
                        <a16:creationId xmlns:a16="http://schemas.microsoft.com/office/drawing/2014/main" id="{9FEDB9F6-E58B-1A4A-A0E5-A11AB8A4A0E8}"/>
                      </a:ext>
                    </a:extLst>
                  </p:cNvPr>
                  <p:cNvSpPr>
                    <a:spLocks/>
                  </p:cNvSpPr>
                  <p:nvPr/>
                </p:nvSpPr>
                <p:spPr bwMode="auto">
                  <a:xfrm>
                    <a:off x="2736" y="2886"/>
                    <a:ext cx="81" cy="32"/>
                  </a:xfrm>
                  <a:custGeom>
                    <a:avLst/>
                    <a:gdLst>
                      <a:gd name="T0" fmla="*/ 81 w 81"/>
                      <a:gd name="T1" fmla="*/ 21 h 32"/>
                      <a:gd name="T2" fmla="*/ 81 w 81"/>
                      <a:gd name="T3" fmla="*/ 25 h 32"/>
                      <a:gd name="T4" fmla="*/ 81 w 81"/>
                      <a:gd name="T5" fmla="*/ 25 h 32"/>
                      <a:gd name="T6" fmla="*/ 77 w 81"/>
                      <a:gd name="T7" fmla="*/ 28 h 32"/>
                      <a:gd name="T8" fmla="*/ 74 w 81"/>
                      <a:gd name="T9" fmla="*/ 28 h 32"/>
                      <a:gd name="T10" fmla="*/ 74 w 81"/>
                      <a:gd name="T11" fmla="*/ 28 h 32"/>
                      <a:gd name="T12" fmla="*/ 70 w 81"/>
                      <a:gd name="T13" fmla="*/ 28 h 32"/>
                      <a:gd name="T14" fmla="*/ 67 w 81"/>
                      <a:gd name="T15" fmla="*/ 28 h 32"/>
                      <a:gd name="T16" fmla="*/ 64 w 81"/>
                      <a:gd name="T17" fmla="*/ 28 h 32"/>
                      <a:gd name="T18" fmla="*/ 60 w 81"/>
                      <a:gd name="T19" fmla="*/ 28 h 32"/>
                      <a:gd name="T20" fmla="*/ 57 w 81"/>
                      <a:gd name="T21" fmla="*/ 32 h 32"/>
                      <a:gd name="T22" fmla="*/ 54 w 81"/>
                      <a:gd name="T23" fmla="*/ 28 h 32"/>
                      <a:gd name="T24" fmla="*/ 54 w 81"/>
                      <a:gd name="T25" fmla="*/ 28 h 32"/>
                      <a:gd name="T26" fmla="*/ 54 w 81"/>
                      <a:gd name="T27" fmla="*/ 28 h 32"/>
                      <a:gd name="T28" fmla="*/ 50 w 81"/>
                      <a:gd name="T29" fmla="*/ 28 h 32"/>
                      <a:gd name="T30" fmla="*/ 47 w 81"/>
                      <a:gd name="T31" fmla="*/ 25 h 32"/>
                      <a:gd name="T32" fmla="*/ 44 w 81"/>
                      <a:gd name="T33" fmla="*/ 21 h 32"/>
                      <a:gd name="T34" fmla="*/ 40 w 81"/>
                      <a:gd name="T35" fmla="*/ 21 h 32"/>
                      <a:gd name="T36" fmla="*/ 37 w 81"/>
                      <a:gd name="T37" fmla="*/ 18 h 32"/>
                      <a:gd name="T38" fmla="*/ 34 w 81"/>
                      <a:gd name="T39" fmla="*/ 18 h 32"/>
                      <a:gd name="T40" fmla="*/ 30 w 81"/>
                      <a:gd name="T41" fmla="*/ 18 h 32"/>
                      <a:gd name="T42" fmla="*/ 27 w 81"/>
                      <a:gd name="T43" fmla="*/ 14 h 32"/>
                      <a:gd name="T44" fmla="*/ 24 w 81"/>
                      <a:gd name="T45" fmla="*/ 14 h 32"/>
                      <a:gd name="T46" fmla="*/ 24 w 81"/>
                      <a:gd name="T47" fmla="*/ 14 h 32"/>
                      <a:gd name="T48" fmla="*/ 20 w 81"/>
                      <a:gd name="T49" fmla="*/ 14 h 32"/>
                      <a:gd name="T50" fmla="*/ 17 w 81"/>
                      <a:gd name="T51" fmla="*/ 14 h 32"/>
                      <a:gd name="T52" fmla="*/ 14 w 81"/>
                      <a:gd name="T53" fmla="*/ 14 h 32"/>
                      <a:gd name="T54" fmla="*/ 10 w 81"/>
                      <a:gd name="T55" fmla="*/ 14 h 32"/>
                      <a:gd name="T56" fmla="*/ 10 w 81"/>
                      <a:gd name="T57" fmla="*/ 14 h 32"/>
                      <a:gd name="T58" fmla="*/ 7 w 81"/>
                      <a:gd name="T59" fmla="*/ 14 h 32"/>
                      <a:gd name="T60" fmla="*/ 4 w 81"/>
                      <a:gd name="T61" fmla="*/ 14 h 32"/>
                      <a:gd name="T62" fmla="*/ 0 w 81"/>
                      <a:gd name="T63" fmla="*/ 14 h 32"/>
                      <a:gd name="T64" fmla="*/ 0 w 81"/>
                      <a:gd name="T65" fmla="*/ 11 h 32"/>
                      <a:gd name="T66" fmla="*/ 0 w 81"/>
                      <a:gd name="T67" fmla="*/ 11 h 32"/>
                      <a:gd name="T68" fmla="*/ 4 w 81"/>
                      <a:gd name="T69" fmla="*/ 7 h 32"/>
                      <a:gd name="T70" fmla="*/ 10 w 81"/>
                      <a:gd name="T71" fmla="*/ 7 h 32"/>
                      <a:gd name="T72" fmla="*/ 14 w 81"/>
                      <a:gd name="T73" fmla="*/ 4 h 32"/>
                      <a:gd name="T74" fmla="*/ 17 w 81"/>
                      <a:gd name="T75" fmla="*/ 4 h 32"/>
                      <a:gd name="T76" fmla="*/ 20 w 81"/>
                      <a:gd name="T77" fmla="*/ 4 h 32"/>
                      <a:gd name="T78" fmla="*/ 24 w 81"/>
                      <a:gd name="T79" fmla="*/ 4 h 32"/>
                      <a:gd name="T80" fmla="*/ 27 w 81"/>
                      <a:gd name="T81" fmla="*/ 0 h 32"/>
                      <a:gd name="T82" fmla="*/ 30 w 81"/>
                      <a:gd name="T83" fmla="*/ 0 h 32"/>
                      <a:gd name="T84" fmla="*/ 34 w 81"/>
                      <a:gd name="T85" fmla="*/ 0 h 32"/>
                      <a:gd name="T86" fmla="*/ 37 w 81"/>
                      <a:gd name="T87" fmla="*/ 0 h 32"/>
                      <a:gd name="T88" fmla="*/ 40 w 81"/>
                      <a:gd name="T89" fmla="*/ 0 h 32"/>
                      <a:gd name="T90" fmla="*/ 40 w 81"/>
                      <a:gd name="T91" fmla="*/ 0 h 32"/>
                      <a:gd name="T92" fmla="*/ 44 w 81"/>
                      <a:gd name="T93" fmla="*/ 0 h 32"/>
                      <a:gd name="T94" fmla="*/ 47 w 81"/>
                      <a:gd name="T95" fmla="*/ 4 h 32"/>
                      <a:gd name="T96" fmla="*/ 50 w 81"/>
                      <a:gd name="T97" fmla="*/ 4 h 32"/>
                      <a:gd name="T98" fmla="*/ 54 w 81"/>
                      <a:gd name="T99" fmla="*/ 7 h 32"/>
                      <a:gd name="T100" fmla="*/ 57 w 81"/>
                      <a:gd name="T101" fmla="*/ 11 h 32"/>
                      <a:gd name="T102" fmla="*/ 60 w 81"/>
                      <a:gd name="T103" fmla="*/ 11 h 32"/>
                      <a:gd name="T104" fmla="*/ 64 w 81"/>
                      <a:gd name="T105" fmla="*/ 11 h 32"/>
                      <a:gd name="T106" fmla="*/ 64 w 81"/>
                      <a:gd name="T107" fmla="*/ 11 h 32"/>
                      <a:gd name="T108" fmla="*/ 67 w 81"/>
                      <a:gd name="T109" fmla="*/ 11 h 32"/>
                      <a:gd name="T110" fmla="*/ 70 w 81"/>
                      <a:gd name="T111" fmla="*/ 14 h 32"/>
                      <a:gd name="T112" fmla="*/ 74 w 81"/>
                      <a:gd name="T113" fmla="*/ 14 h 32"/>
                      <a:gd name="T114" fmla="*/ 77 w 81"/>
                      <a:gd name="T115" fmla="*/ 14 h 32"/>
                      <a:gd name="T116" fmla="*/ 77 w 81"/>
                      <a:gd name="T117" fmla="*/ 18 h 32"/>
                      <a:gd name="T118" fmla="*/ 81 w 81"/>
                      <a:gd name="T119" fmla="*/ 18 h 32"/>
                      <a:gd name="T120" fmla="*/ 81 w 81"/>
                      <a:gd name="T121" fmla="*/ 21 h 32"/>
                      <a:gd name="T122" fmla="*/ 81 w 81"/>
                      <a:gd name="T123" fmla="*/ 21 h 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32"/>
                      <a:gd name="T188" fmla="*/ 81 w 81"/>
                      <a:gd name="T189" fmla="*/ 32 h 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32">
                        <a:moveTo>
                          <a:pt x="81" y="21"/>
                        </a:moveTo>
                        <a:lnTo>
                          <a:pt x="81" y="25"/>
                        </a:lnTo>
                        <a:lnTo>
                          <a:pt x="77" y="28"/>
                        </a:lnTo>
                        <a:lnTo>
                          <a:pt x="74" y="28"/>
                        </a:lnTo>
                        <a:lnTo>
                          <a:pt x="70" y="28"/>
                        </a:lnTo>
                        <a:lnTo>
                          <a:pt x="67" y="28"/>
                        </a:lnTo>
                        <a:lnTo>
                          <a:pt x="64" y="28"/>
                        </a:lnTo>
                        <a:lnTo>
                          <a:pt x="60" y="28"/>
                        </a:lnTo>
                        <a:lnTo>
                          <a:pt x="57" y="32"/>
                        </a:lnTo>
                        <a:lnTo>
                          <a:pt x="54" y="28"/>
                        </a:lnTo>
                        <a:lnTo>
                          <a:pt x="50" y="28"/>
                        </a:lnTo>
                        <a:lnTo>
                          <a:pt x="47" y="25"/>
                        </a:lnTo>
                        <a:lnTo>
                          <a:pt x="44" y="21"/>
                        </a:lnTo>
                        <a:lnTo>
                          <a:pt x="40" y="21"/>
                        </a:lnTo>
                        <a:lnTo>
                          <a:pt x="37" y="18"/>
                        </a:lnTo>
                        <a:lnTo>
                          <a:pt x="34" y="18"/>
                        </a:lnTo>
                        <a:lnTo>
                          <a:pt x="30" y="18"/>
                        </a:lnTo>
                        <a:lnTo>
                          <a:pt x="27" y="14"/>
                        </a:lnTo>
                        <a:lnTo>
                          <a:pt x="24" y="14"/>
                        </a:lnTo>
                        <a:lnTo>
                          <a:pt x="20" y="14"/>
                        </a:lnTo>
                        <a:lnTo>
                          <a:pt x="17" y="14"/>
                        </a:lnTo>
                        <a:lnTo>
                          <a:pt x="14" y="14"/>
                        </a:lnTo>
                        <a:lnTo>
                          <a:pt x="10" y="14"/>
                        </a:lnTo>
                        <a:lnTo>
                          <a:pt x="7" y="14"/>
                        </a:lnTo>
                        <a:lnTo>
                          <a:pt x="4" y="14"/>
                        </a:lnTo>
                        <a:lnTo>
                          <a:pt x="0" y="14"/>
                        </a:lnTo>
                        <a:lnTo>
                          <a:pt x="0" y="11"/>
                        </a:lnTo>
                        <a:lnTo>
                          <a:pt x="4" y="7"/>
                        </a:lnTo>
                        <a:lnTo>
                          <a:pt x="10" y="7"/>
                        </a:lnTo>
                        <a:lnTo>
                          <a:pt x="14" y="4"/>
                        </a:lnTo>
                        <a:lnTo>
                          <a:pt x="17" y="4"/>
                        </a:lnTo>
                        <a:lnTo>
                          <a:pt x="20" y="4"/>
                        </a:lnTo>
                        <a:lnTo>
                          <a:pt x="24" y="4"/>
                        </a:lnTo>
                        <a:lnTo>
                          <a:pt x="27" y="0"/>
                        </a:lnTo>
                        <a:lnTo>
                          <a:pt x="30" y="0"/>
                        </a:lnTo>
                        <a:lnTo>
                          <a:pt x="34" y="0"/>
                        </a:lnTo>
                        <a:lnTo>
                          <a:pt x="37" y="0"/>
                        </a:lnTo>
                        <a:lnTo>
                          <a:pt x="40" y="0"/>
                        </a:lnTo>
                        <a:lnTo>
                          <a:pt x="44" y="0"/>
                        </a:lnTo>
                        <a:lnTo>
                          <a:pt x="47" y="4"/>
                        </a:lnTo>
                        <a:lnTo>
                          <a:pt x="50" y="4"/>
                        </a:lnTo>
                        <a:lnTo>
                          <a:pt x="54" y="7"/>
                        </a:lnTo>
                        <a:lnTo>
                          <a:pt x="57" y="11"/>
                        </a:lnTo>
                        <a:lnTo>
                          <a:pt x="60" y="11"/>
                        </a:lnTo>
                        <a:lnTo>
                          <a:pt x="64" y="11"/>
                        </a:lnTo>
                        <a:lnTo>
                          <a:pt x="67" y="11"/>
                        </a:lnTo>
                        <a:lnTo>
                          <a:pt x="70" y="14"/>
                        </a:lnTo>
                        <a:lnTo>
                          <a:pt x="74" y="14"/>
                        </a:lnTo>
                        <a:lnTo>
                          <a:pt x="77" y="14"/>
                        </a:lnTo>
                        <a:lnTo>
                          <a:pt x="77" y="18"/>
                        </a:lnTo>
                        <a:lnTo>
                          <a:pt x="81" y="18"/>
                        </a:lnTo>
                        <a:lnTo>
                          <a:pt x="81" y="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sp>
                <p:nvSpPr>
                  <p:cNvPr id="29866" name="Freeform 28">
                    <a:extLst>
                      <a:ext uri="{FF2B5EF4-FFF2-40B4-BE49-F238E27FC236}">
                        <a16:creationId xmlns:a16="http://schemas.microsoft.com/office/drawing/2014/main" id="{82E15C15-17B2-F54D-8923-4B960BACD7C2}"/>
                      </a:ext>
                    </a:extLst>
                  </p:cNvPr>
                  <p:cNvSpPr>
                    <a:spLocks/>
                  </p:cNvSpPr>
                  <p:nvPr/>
                </p:nvSpPr>
                <p:spPr bwMode="auto">
                  <a:xfrm>
                    <a:off x="2736" y="2893"/>
                    <a:ext cx="77" cy="35"/>
                  </a:xfrm>
                  <a:custGeom>
                    <a:avLst/>
                    <a:gdLst>
                      <a:gd name="T0" fmla="*/ 77 w 77"/>
                      <a:gd name="T1" fmla="*/ 28 h 35"/>
                      <a:gd name="T2" fmla="*/ 74 w 77"/>
                      <a:gd name="T3" fmla="*/ 32 h 35"/>
                      <a:gd name="T4" fmla="*/ 74 w 77"/>
                      <a:gd name="T5" fmla="*/ 32 h 35"/>
                      <a:gd name="T6" fmla="*/ 74 w 77"/>
                      <a:gd name="T7" fmla="*/ 35 h 35"/>
                      <a:gd name="T8" fmla="*/ 70 w 77"/>
                      <a:gd name="T9" fmla="*/ 35 h 35"/>
                      <a:gd name="T10" fmla="*/ 67 w 77"/>
                      <a:gd name="T11" fmla="*/ 35 h 35"/>
                      <a:gd name="T12" fmla="*/ 64 w 77"/>
                      <a:gd name="T13" fmla="*/ 35 h 35"/>
                      <a:gd name="T14" fmla="*/ 60 w 77"/>
                      <a:gd name="T15" fmla="*/ 35 h 35"/>
                      <a:gd name="T16" fmla="*/ 57 w 77"/>
                      <a:gd name="T17" fmla="*/ 35 h 35"/>
                      <a:gd name="T18" fmla="*/ 57 w 77"/>
                      <a:gd name="T19" fmla="*/ 35 h 35"/>
                      <a:gd name="T20" fmla="*/ 54 w 77"/>
                      <a:gd name="T21" fmla="*/ 32 h 35"/>
                      <a:gd name="T22" fmla="*/ 50 w 77"/>
                      <a:gd name="T23" fmla="*/ 32 h 35"/>
                      <a:gd name="T24" fmla="*/ 50 w 77"/>
                      <a:gd name="T25" fmla="*/ 32 h 35"/>
                      <a:gd name="T26" fmla="*/ 47 w 77"/>
                      <a:gd name="T27" fmla="*/ 32 h 35"/>
                      <a:gd name="T28" fmla="*/ 47 w 77"/>
                      <a:gd name="T29" fmla="*/ 28 h 35"/>
                      <a:gd name="T30" fmla="*/ 44 w 77"/>
                      <a:gd name="T31" fmla="*/ 28 h 35"/>
                      <a:gd name="T32" fmla="*/ 40 w 77"/>
                      <a:gd name="T33" fmla="*/ 25 h 35"/>
                      <a:gd name="T34" fmla="*/ 37 w 77"/>
                      <a:gd name="T35" fmla="*/ 21 h 35"/>
                      <a:gd name="T36" fmla="*/ 34 w 77"/>
                      <a:gd name="T37" fmla="*/ 18 h 35"/>
                      <a:gd name="T38" fmla="*/ 30 w 77"/>
                      <a:gd name="T39" fmla="*/ 18 h 35"/>
                      <a:gd name="T40" fmla="*/ 27 w 77"/>
                      <a:gd name="T41" fmla="*/ 14 h 35"/>
                      <a:gd name="T42" fmla="*/ 27 w 77"/>
                      <a:gd name="T43" fmla="*/ 14 h 35"/>
                      <a:gd name="T44" fmla="*/ 24 w 77"/>
                      <a:gd name="T45" fmla="*/ 14 h 35"/>
                      <a:gd name="T46" fmla="*/ 20 w 77"/>
                      <a:gd name="T47" fmla="*/ 14 h 35"/>
                      <a:gd name="T48" fmla="*/ 17 w 77"/>
                      <a:gd name="T49" fmla="*/ 14 h 35"/>
                      <a:gd name="T50" fmla="*/ 14 w 77"/>
                      <a:gd name="T51" fmla="*/ 14 h 35"/>
                      <a:gd name="T52" fmla="*/ 14 w 77"/>
                      <a:gd name="T53" fmla="*/ 11 h 35"/>
                      <a:gd name="T54" fmla="*/ 10 w 77"/>
                      <a:gd name="T55" fmla="*/ 11 h 35"/>
                      <a:gd name="T56" fmla="*/ 7 w 77"/>
                      <a:gd name="T57" fmla="*/ 11 h 35"/>
                      <a:gd name="T58" fmla="*/ 4 w 77"/>
                      <a:gd name="T59" fmla="*/ 11 h 35"/>
                      <a:gd name="T60" fmla="*/ 0 w 77"/>
                      <a:gd name="T61" fmla="*/ 11 h 35"/>
                      <a:gd name="T62" fmla="*/ 0 w 77"/>
                      <a:gd name="T63" fmla="*/ 11 h 35"/>
                      <a:gd name="T64" fmla="*/ 0 w 77"/>
                      <a:gd name="T65" fmla="*/ 7 h 35"/>
                      <a:gd name="T66" fmla="*/ 0 w 77"/>
                      <a:gd name="T67" fmla="*/ 7 h 35"/>
                      <a:gd name="T68" fmla="*/ 4 w 77"/>
                      <a:gd name="T69" fmla="*/ 4 h 35"/>
                      <a:gd name="T70" fmla="*/ 7 w 77"/>
                      <a:gd name="T71" fmla="*/ 4 h 35"/>
                      <a:gd name="T72" fmla="*/ 14 w 77"/>
                      <a:gd name="T73" fmla="*/ 0 h 35"/>
                      <a:gd name="T74" fmla="*/ 17 w 77"/>
                      <a:gd name="T75" fmla="*/ 0 h 35"/>
                      <a:gd name="T76" fmla="*/ 20 w 77"/>
                      <a:gd name="T77" fmla="*/ 0 h 35"/>
                      <a:gd name="T78" fmla="*/ 24 w 77"/>
                      <a:gd name="T79" fmla="*/ 0 h 35"/>
                      <a:gd name="T80" fmla="*/ 27 w 77"/>
                      <a:gd name="T81" fmla="*/ 0 h 35"/>
                      <a:gd name="T82" fmla="*/ 30 w 77"/>
                      <a:gd name="T83" fmla="*/ 0 h 35"/>
                      <a:gd name="T84" fmla="*/ 34 w 77"/>
                      <a:gd name="T85" fmla="*/ 0 h 35"/>
                      <a:gd name="T86" fmla="*/ 37 w 77"/>
                      <a:gd name="T87" fmla="*/ 0 h 35"/>
                      <a:gd name="T88" fmla="*/ 40 w 77"/>
                      <a:gd name="T89" fmla="*/ 0 h 35"/>
                      <a:gd name="T90" fmla="*/ 40 w 77"/>
                      <a:gd name="T91" fmla="*/ 0 h 35"/>
                      <a:gd name="T92" fmla="*/ 44 w 77"/>
                      <a:gd name="T93" fmla="*/ 4 h 35"/>
                      <a:gd name="T94" fmla="*/ 47 w 77"/>
                      <a:gd name="T95" fmla="*/ 4 h 35"/>
                      <a:gd name="T96" fmla="*/ 50 w 77"/>
                      <a:gd name="T97" fmla="*/ 7 h 35"/>
                      <a:gd name="T98" fmla="*/ 54 w 77"/>
                      <a:gd name="T99" fmla="*/ 11 h 35"/>
                      <a:gd name="T100" fmla="*/ 57 w 77"/>
                      <a:gd name="T101" fmla="*/ 11 h 35"/>
                      <a:gd name="T102" fmla="*/ 57 w 77"/>
                      <a:gd name="T103" fmla="*/ 14 h 35"/>
                      <a:gd name="T104" fmla="*/ 60 w 77"/>
                      <a:gd name="T105" fmla="*/ 14 h 35"/>
                      <a:gd name="T106" fmla="*/ 60 w 77"/>
                      <a:gd name="T107" fmla="*/ 18 h 35"/>
                      <a:gd name="T108" fmla="*/ 64 w 77"/>
                      <a:gd name="T109" fmla="*/ 18 h 35"/>
                      <a:gd name="T110" fmla="*/ 67 w 77"/>
                      <a:gd name="T111" fmla="*/ 18 h 35"/>
                      <a:gd name="T112" fmla="*/ 70 w 77"/>
                      <a:gd name="T113" fmla="*/ 21 h 35"/>
                      <a:gd name="T114" fmla="*/ 70 w 77"/>
                      <a:gd name="T115" fmla="*/ 21 h 35"/>
                      <a:gd name="T116" fmla="*/ 74 w 77"/>
                      <a:gd name="T117" fmla="*/ 25 h 35"/>
                      <a:gd name="T118" fmla="*/ 77 w 77"/>
                      <a:gd name="T119" fmla="*/ 25 h 35"/>
                      <a:gd name="T120" fmla="*/ 77 w 77"/>
                      <a:gd name="T121" fmla="*/ 28 h 35"/>
                      <a:gd name="T122" fmla="*/ 77 w 77"/>
                      <a:gd name="T123" fmla="*/ 28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
                      <a:gd name="T187" fmla="*/ 0 h 35"/>
                      <a:gd name="T188" fmla="*/ 77 w 77"/>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 h="35">
                        <a:moveTo>
                          <a:pt x="77" y="28"/>
                        </a:moveTo>
                        <a:lnTo>
                          <a:pt x="74" y="32"/>
                        </a:lnTo>
                        <a:lnTo>
                          <a:pt x="74" y="35"/>
                        </a:lnTo>
                        <a:lnTo>
                          <a:pt x="70" y="35"/>
                        </a:lnTo>
                        <a:lnTo>
                          <a:pt x="67" y="35"/>
                        </a:lnTo>
                        <a:lnTo>
                          <a:pt x="64" y="35"/>
                        </a:lnTo>
                        <a:lnTo>
                          <a:pt x="60" y="35"/>
                        </a:lnTo>
                        <a:lnTo>
                          <a:pt x="57" y="35"/>
                        </a:lnTo>
                        <a:lnTo>
                          <a:pt x="54" y="32"/>
                        </a:lnTo>
                        <a:lnTo>
                          <a:pt x="50" y="32"/>
                        </a:lnTo>
                        <a:lnTo>
                          <a:pt x="47" y="32"/>
                        </a:lnTo>
                        <a:lnTo>
                          <a:pt x="47" y="28"/>
                        </a:lnTo>
                        <a:lnTo>
                          <a:pt x="44" y="28"/>
                        </a:lnTo>
                        <a:lnTo>
                          <a:pt x="40" y="25"/>
                        </a:lnTo>
                        <a:lnTo>
                          <a:pt x="37" y="21"/>
                        </a:lnTo>
                        <a:lnTo>
                          <a:pt x="34" y="18"/>
                        </a:lnTo>
                        <a:lnTo>
                          <a:pt x="30" y="18"/>
                        </a:lnTo>
                        <a:lnTo>
                          <a:pt x="27" y="14"/>
                        </a:lnTo>
                        <a:lnTo>
                          <a:pt x="24" y="14"/>
                        </a:lnTo>
                        <a:lnTo>
                          <a:pt x="20" y="14"/>
                        </a:lnTo>
                        <a:lnTo>
                          <a:pt x="17" y="14"/>
                        </a:lnTo>
                        <a:lnTo>
                          <a:pt x="14" y="14"/>
                        </a:lnTo>
                        <a:lnTo>
                          <a:pt x="14" y="11"/>
                        </a:lnTo>
                        <a:lnTo>
                          <a:pt x="10" y="11"/>
                        </a:lnTo>
                        <a:lnTo>
                          <a:pt x="7" y="11"/>
                        </a:lnTo>
                        <a:lnTo>
                          <a:pt x="4" y="11"/>
                        </a:lnTo>
                        <a:lnTo>
                          <a:pt x="0" y="11"/>
                        </a:lnTo>
                        <a:lnTo>
                          <a:pt x="0" y="7"/>
                        </a:lnTo>
                        <a:lnTo>
                          <a:pt x="4" y="4"/>
                        </a:lnTo>
                        <a:lnTo>
                          <a:pt x="7" y="4"/>
                        </a:lnTo>
                        <a:lnTo>
                          <a:pt x="14" y="0"/>
                        </a:lnTo>
                        <a:lnTo>
                          <a:pt x="17" y="0"/>
                        </a:lnTo>
                        <a:lnTo>
                          <a:pt x="20" y="0"/>
                        </a:lnTo>
                        <a:lnTo>
                          <a:pt x="24" y="0"/>
                        </a:lnTo>
                        <a:lnTo>
                          <a:pt x="27" y="0"/>
                        </a:lnTo>
                        <a:lnTo>
                          <a:pt x="30" y="0"/>
                        </a:lnTo>
                        <a:lnTo>
                          <a:pt x="34" y="0"/>
                        </a:lnTo>
                        <a:lnTo>
                          <a:pt x="37" y="0"/>
                        </a:lnTo>
                        <a:lnTo>
                          <a:pt x="40" y="0"/>
                        </a:lnTo>
                        <a:lnTo>
                          <a:pt x="44" y="4"/>
                        </a:lnTo>
                        <a:lnTo>
                          <a:pt x="47" y="4"/>
                        </a:lnTo>
                        <a:lnTo>
                          <a:pt x="50" y="7"/>
                        </a:lnTo>
                        <a:lnTo>
                          <a:pt x="54" y="11"/>
                        </a:lnTo>
                        <a:lnTo>
                          <a:pt x="57" y="11"/>
                        </a:lnTo>
                        <a:lnTo>
                          <a:pt x="57" y="14"/>
                        </a:lnTo>
                        <a:lnTo>
                          <a:pt x="60" y="14"/>
                        </a:lnTo>
                        <a:lnTo>
                          <a:pt x="60" y="18"/>
                        </a:lnTo>
                        <a:lnTo>
                          <a:pt x="64" y="18"/>
                        </a:lnTo>
                        <a:lnTo>
                          <a:pt x="67" y="18"/>
                        </a:lnTo>
                        <a:lnTo>
                          <a:pt x="70" y="21"/>
                        </a:lnTo>
                        <a:lnTo>
                          <a:pt x="74" y="25"/>
                        </a:lnTo>
                        <a:lnTo>
                          <a:pt x="77" y="25"/>
                        </a:lnTo>
                        <a:lnTo>
                          <a:pt x="77" y="2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sp>
              <p:nvSpPr>
                <p:cNvPr id="29863" name="Oval 29">
                  <a:extLst>
                    <a:ext uri="{FF2B5EF4-FFF2-40B4-BE49-F238E27FC236}">
                      <a16:creationId xmlns:a16="http://schemas.microsoft.com/office/drawing/2014/main" id="{1B21D773-1519-AF4D-9997-FE0B2FBB9A7A}"/>
                    </a:ext>
                  </a:extLst>
                </p:cNvPr>
                <p:cNvSpPr>
                  <a:spLocks noChangeArrowheads="1"/>
                </p:cNvSpPr>
                <p:nvPr/>
              </p:nvSpPr>
              <p:spPr bwMode="auto">
                <a:xfrm rot="-4614749">
                  <a:off x="3503" y="3275"/>
                  <a:ext cx="163" cy="5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9864" name="Freeform 30">
                  <a:extLst>
                    <a:ext uri="{FF2B5EF4-FFF2-40B4-BE49-F238E27FC236}">
                      <a16:creationId xmlns:a16="http://schemas.microsoft.com/office/drawing/2014/main" id="{A5AD28AA-D884-CD4B-834C-013D7E95EC1E}"/>
                    </a:ext>
                  </a:extLst>
                </p:cNvPr>
                <p:cNvSpPr>
                  <a:spLocks/>
                </p:cNvSpPr>
                <p:nvPr/>
              </p:nvSpPr>
              <p:spPr bwMode="auto">
                <a:xfrm>
                  <a:off x="3561" y="3109"/>
                  <a:ext cx="66" cy="130"/>
                </a:xfrm>
                <a:custGeom>
                  <a:avLst/>
                  <a:gdLst>
                    <a:gd name="T0" fmla="*/ 56 w 60"/>
                    <a:gd name="T1" fmla="*/ 108 h 115"/>
                    <a:gd name="T2" fmla="*/ 53 w 60"/>
                    <a:gd name="T3" fmla="*/ 112 h 115"/>
                    <a:gd name="T4" fmla="*/ 46 w 60"/>
                    <a:gd name="T5" fmla="*/ 115 h 115"/>
                    <a:gd name="T6" fmla="*/ 40 w 60"/>
                    <a:gd name="T7" fmla="*/ 115 h 115"/>
                    <a:gd name="T8" fmla="*/ 33 w 60"/>
                    <a:gd name="T9" fmla="*/ 115 h 115"/>
                    <a:gd name="T10" fmla="*/ 26 w 60"/>
                    <a:gd name="T11" fmla="*/ 115 h 115"/>
                    <a:gd name="T12" fmla="*/ 20 w 60"/>
                    <a:gd name="T13" fmla="*/ 115 h 115"/>
                    <a:gd name="T14" fmla="*/ 13 w 60"/>
                    <a:gd name="T15" fmla="*/ 112 h 115"/>
                    <a:gd name="T16" fmla="*/ 6 w 60"/>
                    <a:gd name="T17" fmla="*/ 112 h 115"/>
                    <a:gd name="T18" fmla="*/ 6 w 60"/>
                    <a:gd name="T19" fmla="*/ 101 h 115"/>
                    <a:gd name="T20" fmla="*/ 3 w 60"/>
                    <a:gd name="T21" fmla="*/ 91 h 115"/>
                    <a:gd name="T22" fmla="*/ 3 w 60"/>
                    <a:gd name="T23" fmla="*/ 77 h 115"/>
                    <a:gd name="T24" fmla="*/ 3 w 60"/>
                    <a:gd name="T25" fmla="*/ 67 h 115"/>
                    <a:gd name="T26" fmla="*/ 0 w 60"/>
                    <a:gd name="T27" fmla="*/ 53 h 115"/>
                    <a:gd name="T28" fmla="*/ 0 w 60"/>
                    <a:gd name="T29" fmla="*/ 42 h 115"/>
                    <a:gd name="T30" fmla="*/ 0 w 60"/>
                    <a:gd name="T31" fmla="*/ 35 h 115"/>
                    <a:gd name="T32" fmla="*/ 0 w 60"/>
                    <a:gd name="T33" fmla="*/ 32 h 115"/>
                    <a:gd name="T34" fmla="*/ 3 w 60"/>
                    <a:gd name="T35" fmla="*/ 18 h 115"/>
                    <a:gd name="T36" fmla="*/ 6 w 60"/>
                    <a:gd name="T37" fmla="*/ 7 h 115"/>
                    <a:gd name="T38" fmla="*/ 16 w 60"/>
                    <a:gd name="T39" fmla="*/ 0 h 115"/>
                    <a:gd name="T40" fmla="*/ 26 w 60"/>
                    <a:gd name="T41" fmla="*/ 0 h 115"/>
                    <a:gd name="T42" fmla="*/ 40 w 60"/>
                    <a:gd name="T43" fmla="*/ 4 h 115"/>
                    <a:gd name="T44" fmla="*/ 50 w 60"/>
                    <a:gd name="T45" fmla="*/ 7 h 115"/>
                    <a:gd name="T46" fmla="*/ 56 w 60"/>
                    <a:gd name="T47" fmla="*/ 18 h 115"/>
                    <a:gd name="T48" fmla="*/ 60 w 60"/>
                    <a:gd name="T49" fmla="*/ 32 h 115"/>
                    <a:gd name="T50" fmla="*/ 60 w 60"/>
                    <a:gd name="T51" fmla="*/ 46 h 115"/>
                    <a:gd name="T52" fmla="*/ 60 w 60"/>
                    <a:gd name="T53" fmla="*/ 70 h 115"/>
                    <a:gd name="T54" fmla="*/ 60 w 60"/>
                    <a:gd name="T55" fmla="*/ 94 h 115"/>
                    <a:gd name="T56" fmla="*/ 56 w 60"/>
                    <a:gd name="T57" fmla="*/ 108 h 115"/>
                    <a:gd name="T58" fmla="*/ 56 w 60"/>
                    <a:gd name="T59" fmla="*/ 108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115"/>
                    <a:gd name="T92" fmla="*/ 60 w 60"/>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115">
                      <a:moveTo>
                        <a:pt x="56" y="108"/>
                      </a:moveTo>
                      <a:lnTo>
                        <a:pt x="53" y="112"/>
                      </a:lnTo>
                      <a:lnTo>
                        <a:pt x="46" y="115"/>
                      </a:lnTo>
                      <a:lnTo>
                        <a:pt x="40" y="115"/>
                      </a:lnTo>
                      <a:lnTo>
                        <a:pt x="33" y="115"/>
                      </a:lnTo>
                      <a:lnTo>
                        <a:pt x="26" y="115"/>
                      </a:lnTo>
                      <a:lnTo>
                        <a:pt x="20" y="115"/>
                      </a:lnTo>
                      <a:lnTo>
                        <a:pt x="13" y="112"/>
                      </a:lnTo>
                      <a:lnTo>
                        <a:pt x="6" y="112"/>
                      </a:lnTo>
                      <a:lnTo>
                        <a:pt x="6" y="101"/>
                      </a:lnTo>
                      <a:lnTo>
                        <a:pt x="3" y="91"/>
                      </a:lnTo>
                      <a:lnTo>
                        <a:pt x="3" y="77"/>
                      </a:lnTo>
                      <a:lnTo>
                        <a:pt x="3" y="67"/>
                      </a:lnTo>
                      <a:lnTo>
                        <a:pt x="0" y="53"/>
                      </a:lnTo>
                      <a:lnTo>
                        <a:pt x="0" y="42"/>
                      </a:lnTo>
                      <a:lnTo>
                        <a:pt x="0" y="35"/>
                      </a:lnTo>
                      <a:lnTo>
                        <a:pt x="0" y="32"/>
                      </a:lnTo>
                      <a:lnTo>
                        <a:pt x="3" y="18"/>
                      </a:lnTo>
                      <a:lnTo>
                        <a:pt x="6" y="7"/>
                      </a:lnTo>
                      <a:lnTo>
                        <a:pt x="16" y="0"/>
                      </a:lnTo>
                      <a:lnTo>
                        <a:pt x="26" y="0"/>
                      </a:lnTo>
                      <a:lnTo>
                        <a:pt x="40" y="4"/>
                      </a:lnTo>
                      <a:lnTo>
                        <a:pt x="50" y="7"/>
                      </a:lnTo>
                      <a:lnTo>
                        <a:pt x="56" y="18"/>
                      </a:lnTo>
                      <a:lnTo>
                        <a:pt x="60" y="32"/>
                      </a:lnTo>
                      <a:lnTo>
                        <a:pt x="60" y="46"/>
                      </a:lnTo>
                      <a:lnTo>
                        <a:pt x="60" y="70"/>
                      </a:lnTo>
                      <a:lnTo>
                        <a:pt x="60" y="94"/>
                      </a:lnTo>
                      <a:lnTo>
                        <a:pt x="56" y="10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p>
                  <a:endParaRPr lang="en-US"/>
                </a:p>
              </p:txBody>
            </p:sp>
          </p:grpSp>
        </p:grpSp>
      </p:grpSp>
      <p:pic>
        <p:nvPicPr>
          <p:cNvPr id="29699" name="Picture 31">
            <a:extLst>
              <a:ext uri="{FF2B5EF4-FFF2-40B4-BE49-F238E27FC236}">
                <a16:creationId xmlns:a16="http://schemas.microsoft.com/office/drawing/2014/main" id="{8600EE97-37CF-5942-9A6F-C6C1E86C8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1208088"/>
            <a:ext cx="366712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2">
            <a:extLst>
              <a:ext uri="{FF2B5EF4-FFF2-40B4-BE49-F238E27FC236}">
                <a16:creationId xmlns:a16="http://schemas.microsoft.com/office/drawing/2014/main" id="{584F017E-A7A3-B94C-8085-4868A358B012}"/>
              </a:ext>
            </a:extLst>
          </p:cNvPr>
          <p:cNvSpPr>
            <a:spLocks noChangeArrowheads="1"/>
          </p:cNvSpPr>
          <p:nvPr/>
        </p:nvSpPr>
        <p:spPr bwMode="auto">
          <a:xfrm>
            <a:off x="838200" y="2122488"/>
            <a:ext cx="304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t>Traditional Western Team</a:t>
            </a:r>
          </a:p>
        </p:txBody>
      </p:sp>
      <p:sp>
        <p:nvSpPr>
          <p:cNvPr id="29701" name="Rectangle 33">
            <a:extLst>
              <a:ext uri="{FF2B5EF4-FFF2-40B4-BE49-F238E27FC236}">
                <a16:creationId xmlns:a16="http://schemas.microsoft.com/office/drawing/2014/main" id="{97B95C93-6329-264B-B586-43EFFAB9C3A1}"/>
              </a:ext>
            </a:extLst>
          </p:cNvPr>
          <p:cNvSpPr>
            <a:spLocks noGrp="1" noChangeArrowheads="1"/>
          </p:cNvSpPr>
          <p:nvPr>
            <p:ph type="title"/>
          </p:nvPr>
        </p:nvSpPr>
        <p:spPr>
          <a:xfrm>
            <a:off x="484188" y="336550"/>
            <a:ext cx="8229600" cy="808038"/>
          </a:xfrm>
        </p:spPr>
        <p:txBody>
          <a:bodyPr/>
          <a:lstStyle/>
          <a:p>
            <a:pPr eaLnBrk="1" hangingPunct="1"/>
            <a:r>
              <a:rPr lang="en-US" altLang="en-US" sz="2800" i="0"/>
              <a:t>One-Piece</a:t>
            </a:r>
            <a:r>
              <a:rPr lang="en-US" altLang="en-US" sz="4000"/>
              <a:t> </a:t>
            </a:r>
            <a:r>
              <a:rPr lang="en-US" altLang="en-US" sz="2800" i="0"/>
              <a:t>Flow Demands Team Work!</a:t>
            </a:r>
            <a:endParaRPr lang="en-US" altLang="en-US" sz="4000" i="0"/>
          </a:p>
        </p:txBody>
      </p:sp>
      <p:sp>
        <p:nvSpPr>
          <p:cNvPr id="29702" name="Freeform 34">
            <a:extLst>
              <a:ext uri="{FF2B5EF4-FFF2-40B4-BE49-F238E27FC236}">
                <a16:creationId xmlns:a16="http://schemas.microsoft.com/office/drawing/2014/main" id="{B5B73FD8-B900-F441-8009-4ADDCE4F8C37}"/>
              </a:ext>
            </a:extLst>
          </p:cNvPr>
          <p:cNvSpPr>
            <a:spLocks/>
          </p:cNvSpPr>
          <p:nvPr/>
        </p:nvSpPr>
        <p:spPr bwMode="auto">
          <a:xfrm>
            <a:off x="7302500" y="4821238"/>
            <a:ext cx="20638" cy="15875"/>
          </a:xfrm>
          <a:custGeom>
            <a:avLst/>
            <a:gdLst>
              <a:gd name="T0" fmla="*/ 10 w 13"/>
              <a:gd name="T1" fmla="*/ 10 h 10"/>
              <a:gd name="T2" fmla="*/ 10 w 13"/>
              <a:gd name="T3" fmla="*/ 7 h 10"/>
              <a:gd name="T4" fmla="*/ 13 w 13"/>
              <a:gd name="T5" fmla="*/ 7 h 10"/>
              <a:gd name="T6" fmla="*/ 10 w 13"/>
              <a:gd name="T7" fmla="*/ 3 h 10"/>
              <a:gd name="T8" fmla="*/ 10 w 13"/>
              <a:gd name="T9" fmla="*/ 0 h 10"/>
              <a:gd name="T10" fmla="*/ 6 w 13"/>
              <a:gd name="T11" fmla="*/ 0 h 10"/>
              <a:gd name="T12" fmla="*/ 6 w 13"/>
              <a:gd name="T13" fmla="*/ 0 h 10"/>
              <a:gd name="T14" fmla="*/ 3 w 13"/>
              <a:gd name="T15" fmla="*/ 0 h 10"/>
              <a:gd name="T16" fmla="*/ 3 w 13"/>
              <a:gd name="T17" fmla="*/ 3 h 10"/>
              <a:gd name="T18" fmla="*/ 0 w 13"/>
              <a:gd name="T19" fmla="*/ 3 h 10"/>
              <a:gd name="T20" fmla="*/ 0 w 13"/>
              <a:gd name="T21" fmla="*/ 7 h 10"/>
              <a:gd name="T22" fmla="*/ 3 w 13"/>
              <a:gd name="T23" fmla="*/ 7 h 10"/>
              <a:gd name="T24" fmla="*/ 3 w 13"/>
              <a:gd name="T25" fmla="*/ 10 h 10"/>
              <a:gd name="T26" fmla="*/ 3 w 13"/>
              <a:gd name="T27" fmla="*/ 10 h 10"/>
              <a:gd name="T28" fmla="*/ 6 w 13"/>
              <a:gd name="T29" fmla="*/ 10 h 10"/>
              <a:gd name="T30" fmla="*/ 10 w 13"/>
              <a:gd name="T31" fmla="*/ 10 h 10"/>
              <a:gd name="T32" fmla="*/ 10 w 13"/>
              <a:gd name="T33" fmla="*/ 10 h 10"/>
              <a:gd name="T34" fmla="*/ 10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10" y="10"/>
                </a:moveTo>
                <a:lnTo>
                  <a:pt x="10" y="7"/>
                </a:lnTo>
                <a:lnTo>
                  <a:pt x="13" y="7"/>
                </a:lnTo>
                <a:lnTo>
                  <a:pt x="10" y="3"/>
                </a:lnTo>
                <a:lnTo>
                  <a:pt x="10" y="0"/>
                </a:lnTo>
                <a:lnTo>
                  <a:pt x="6" y="0"/>
                </a:lnTo>
                <a:lnTo>
                  <a:pt x="3" y="0"/>
                </a:lnTo>
                <a:lnTo>
                  <a:pt x="3" y="3"/>
                </a:lnTo>
                <a:lnTo>
                  <a:pt x="0" y="3"/>
                </a:lnTo>
                <a:lnTo>
                  <a:pt x="0" y="7"/>
                </a:lnTo>
                <a:lnTo>
                  <a:pt x="3" y="7"/>
                </a:lnTo>
                <a:lnTo>
                  <a:pt x="3" y="10"/>
                </a:lnTo>
                <a:lnTo>
                  <a:pt x="6" y="10"/>
                </a:lnTo>
                <a:lnTo>
                  <a:pt x="10"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3" name="Freeform 35">
            <a:extLst>
              <a:ext uri="{FF2B5EF4-FFF2-40B4-BE49-F238E27FC236}">
                <a16:creationId xmlns:a16="http://schemas.microsoft.com/office/drawing/2014/main" id="{F3D39BAA-DDB0-FD48-B322-16165133028D}"/>
              </a:ext>
            </a:extLst>
          </p:cNvPr>
          <p:cNvSpPr>
            <a:spLocks/>
          </p:cNvSpPr>
          <p:nvPr/>
        </p:nvSpPr>
        <p:spPr bwMode="auto">
          <a:xfrm>
            <a:off x="7302500" y="4821238"/>
            <a:ext cx="20638" cy="15875"/>
          </a:xfrm>
          <a:custGeom>
            <a:avLst/>
            <a:gdLst>
              <a:gd name="T0" fmla="*/ 10 w 13"/>
              <a:gd name="T1" fmla="*/ 10 h 10"/>
              <a:gd name="T2" fmla="*/ 10 w 13"/>
              <a:gd name="T3" fmla="*/ 7 h 10"/>
              <a:gd name="T4" fmla="*/ 10 w 13"/>
              <a:gd name="T5" fmla="*/ 7 h 10"/>
              <a:gd name="T6" fmla="*/ 13 w 13"/>
              <a:gd name="T7" fmla="*/ 3 h 10"/>
              <a:gd name="T8" fmla="*/ 10 w 13"/>
              <a:gd name="T9" fmla="*/ 3 h 10"/>
              <a:gd name="T10" fmla="*/ 10 w 13"/>
              <a:gd name="T11" fmla="*/ 0 h 10"/>
              <a:gd name="T12" fmla="*/ 6 w 13"/>
              <a:gd name="T13" fmla="*/ 0 h 10"/>
              <a:gd name="T14" fmla="*/ 3 w 13"/>
              <a:gd name="T15" fmla="*/ 0 h 10"/>
              <a:gd name="T16" fmla="*/ 3 w 13"/>
              <a:gd name="T17" fmla="*/ 3 h 10"/>
              <a:gd name="T18" fmla="*/ 3 w 13"/>
              <a:gd name="T19" fmla="*/ 3 h 10"/>
              <a:gd name="T20" fmla="*/ 3 w 13"/>
              <a:gd name="T21" fmla="*/ 7 h 10"/>
              <a:gd name="T22" fmla="*/ 0 w 13"/>
              <a:gd name="T23" fmla="*/ 7 h 10"/>
              <a:gd name="T24" fmla="*/ 3 w 13"/>
              <a:gd name="T25" fmla="*/ 10 h 10"/>
              <a:gd name="T26" fmla="*/ 3 w 13"/>
              <a:gd name="T27" fmla="*/ 10 h 10"/>
              <a:gd name="T28" fmla="*/ 6 w 13"/>
              <a:gd name="T29" fmla="*/ 10 h 10"/>
              <a:gd name="T30" fmla="*/ 6 w 13"/>
              <a:gd name="T31" fmla="*/ 10 h 10"/>
              <a:gd name="T32" fmla="*/ 10 w 13"/>
              <a:gd name="T33" fmla="*/ 10 h 10"/>
              <a:gd name="T34" fmla="*/ 10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10" y="10"/>
                </a:moveTo>
                <a:lnTo>
                  <a:pt x="10" y="7"/>
                </a:lnTo>
                <a:lnTo>
                  <a:pt x="13" y="3"/>
                </a:lnTo>
                <a:lnTo>
                  <a:pt x="10" y="3"/>
                </a:lnTo>
                <a:lnTo>
                  <a:pt x="10" y="0"/>
                </a:lnTo>
                <a:lnTo>
                  <a:pt x="6" y="0"/>
                </a:lnTo>
                <a:lnTo>
                  <a:pt x="3" y="0"/>
                </a:lnTo>
                <a:lnTo>
                  <a:pt x="3" y="3"/>
                </a:lnTo>
                <a:lnTo>
                  <a:pt x="3" y="7"/>
                </a:lnTo>
                <a:lnTo>
                  <a:pt x="0" y="7"/>
                </a:lnTo>
                <a:lnTo>
                  <a:pt x="3" y="10"/>
                </a:lnTo>
                <a:lnTo>
                  <a:pt x="6" y="10"/>
                </a:lnTo>
                <a:lnTo>
                  <a:pt x="10"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4" name="Freeform 36">
            <a:extLst>
              <a:ext uri="{FF2B5EF4-FFF2-40B4-BE49-F238E27FC236}">
                <a16:creationId xmlns:a16="http://schemas.microsoft.com/office/drawing/2014/main" id="{8FD343BE-F8A3-384A-A16B-307A37D936C7}"/>
              </a:ext>
            </a:extLst>
          </p:cNvPr>
          <p:cNvSpPr>
            <a:spLocks/>
          </p:cNvSpPr>
          <p:nvPr/>
        </p:nvSpPr>
        <p:spPr bwMode="auto">
          <a:xfrm>
            <a:off x="7302500" y="4821238"/>
            <a:ext cx="20638" cy="15875"/>
          </a:xfrm>
          <a:custGeom>
            <a:avLst/>
            <a:gdLst>
              <a:gd name="T0" fmla="*/ 3 w 13"/>
              <a:gd name="T1" fmla="*/ 10 h 10"/>
              <a:gd name="T2" fmla="*/ 6 w 13"/>
              <a:gd name="T3" fmla="*/ 10 h 10"/>
              <a:gd name="T4" fmla="*/ 6 w 13"/>
              <a:gd name="T5" fmla="*/ 10 h 10"/>
              <a:gd name="T6" fmla="*/ 10 w 13"/>
              <a:gd name="T7" fmla="*/ 10 h 10"/>
              <a:gd name="T8" fmla="*/ 10 w 13"/>
              <a:gd name="T9" fmla="*/ 7 h 10"/>
              <a:gd name="T10" fmla="*/ 13 w 13"/>
              <a:gd name="T11" fmla="*/ 7 h 10"/>
              <a:gd name="T12" fmla="*/ 10 w 13"/>
              <a:gd name="T13" fmla="*/ 3 h 10"/>
              <a:gd name="T14" fmla="*/ 10 w 13"/>
              <a:gd name="T15" fmla="*/ 3 h 10"/>
              <a:gd name="T16" fmla="*/ 10 w 13"/>
              <a:gd name="T17" fmla="*/ 0 h 10"/>
              <a:gd name="T18" fmla="*/ 6 w 13"/>
              <a:gd name="T19" fmla="*/ 0 h 10"/>
              <a:gd name="T20" fmla="*/ 3 w 13"/>
              <a:gd name="T21" fmla="*/ 0 h 10"/>
              <a:gd name="T22" fmla="*/ 3 w 13"/>
              <a:gd name="T23" fmla="*/ 0 h 10"/>
              <a:gd name="T24" fmla="*/ 3 w 13"/>
              <a:gd name="T25" fmla="*/ 3 h 10"/>
              <a:gd name="T26" fmla="*/ 0 w 13"/>
              <a:gd name="T27" fmla="*/ 7 h 10"/>
              <a:gd name="T28" fmla="*/ 0 w 13"/>
              <a:gd name="T29" fmla="*/ 7 h 10"/>
              <a:gd name="T30" fmla="*/ 3 w 13"/>
              <a:gd name="T31" fmla="*/ 10 h 10"/>
              <a:gd name="T32" fmla="*/ 3 w 13"/>
              <a:gd name="T33" fmla="*/ 10 h 10"/>
              <a:gd name="T34" fmla="*/ 3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3" y="10"/>
                </a:moveTo>
                <a:lnTo>
                  <a:pt x="6" y="10"/>
                </a:lnTo>
                <a:lnTo>
                  <a:pt x="10" y="10"/>
                </a:lnTo>
                <a:lnTo>
                  <a:pt x="10" y="7"/>
                </a:lnTo>
                <a:lnTo>
                  <a:pt x="13" y="7"/>
                </a:lnTo>
                <a:lnTo>
                  <a:pt x="10" y="3"/>
                </a:lnTo>
                <a:lnTo>
                  <a:pt x="10" y="0"/>
                </a:lnTo>
                <a:lnTo>
                  <a:pt x="6" y="0"/>
                </a:lnTo>
                <a:lnTo>
                  <a:pt x="3" y="0"/>
                </a:lnTo>
                <a:lnTo>
                  <a:pt x="3" y="3"/>
                </a:lnTo>
                <a:lnTo>
                  <a:pt x="0" y="7"/>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5" name="Group 37">
            <a:extLst>
              <a:ext uri="{FF2B5EF4-FFF2-40B4-BE49-F238E27FC236}">
                <a16:creationId xmlns:a16="http://schemas.microsoft.com/office/drawing/2014/main" id="{EE2BF3E5-6EF6-B74B-A885-9E6A52860D23}"/>
              </a:ext>
            </a:extLst>
          </p:cNvPr>
          <p:cNvGrpSpPr>
            <a:grpSpLocks/>
          </p:cNvGrpSpPr>
          <p:nvPr/>
        </p:nvGrpSpPr>
        <p:grpSpPr bwMode="auto">
          <a:xfrm flipH="1">
            <a:off x="6858000" y="4238625"/>
            <a:ext cx="484188" cy="669925"/>
            <a:chOff x="5008" y="3018"/>
            <a:chExt cx="335" cy="478"/>
          </a:xfrm>
        </p:grpSpPr>
        <p:sp>
          <p:nvSpPr>
            <p:cNvPr id="29811" name="Freeform 38">
              <a:extLst>
                <a:ext uri="{FF2B5EF4-FFF2-40B4-BE49-F238E27FC236}">
                  <a16:creationId xmlns:a16="http://schemas.microsoft.com/office/drawing/2014/main" id="{61F1E9CE-8A2F-5541-A899-B1264A033013}"/>
                </a:ext>
              </a:extLst>
            </p:cNvPr>
            <p:cNvSpPr>
              <a:spLocks/>
            </p:cNvSpPr>
            <p:nvPr/>
          </p:nvSpPr>
          <p:spPr bwMode="auto">
            <a:xfrm>
              <a:off x="5008" y="3319"/>
              <a:ext cx="154" cy="177"/>
            </a:xfrm>
            <a:custGeom>
              <a:avLst/>
              <a:gdLst>
                <a:gd name="T0" fmla="*/ 57 w 140"/>
                <a:gd name="T1" fmla="*/ 11 h 157"/>
                <a:gd name="T2" fmla="*/ 50 w 140"/>
                <a:gd name="T3" fmla="*/ 14 h 157"/>
                <a:gd name="T4" fmla="*/ 50 w 140"/>
                <a:gd name="T5" fmla="*/ 21 h 157"/>
                <a:gd name="T6" fmla="*/ 47 w 140"/>
                <a:gd name="T7" fmla="*/ 25 h 157"/>
                <a:gd name="T8" fmla="*/ 43 w 140"/>
                <a:gd name="T9" fmla="*/ 25 h 157"/>
                <a:gd name="T10" fmla="*/ 37 w 140"/>
                <a:gd name="T11" fmla="*/ 35 h 157"/>
                <a:gd name="T12" fmla="*/ 27 w 140"/>
                <a:gd name="T13" fmla="*/ 42 h 157"/>
                <a:gd name="T14" fmla="*/ 20 w 140"/>
                <a:gd name="T15" fmla="*/ 53 h 157"/>
                <a:gd name="T16" fmla="*/ 13 w 140"/>
                <a:gd name="T17" fmla="*/ 60 h 157"/>
                <a:gd name="T18" fmla="*/ 3 w 140"/>
                <a:gd name="T19" fmla="*/ 77 h 157"/>
                <a:gd name="T20" fmla="*/ 0 w 140"/>
                <a:gd name="T21" fmla="*/ 102 h 157"/>
                <a:gd name="T22" fmla="*/ 3 w 140"/>
                <a:gd name="T23" fmla="*/ 123 h 157"/>
                <a:gd name="T24" fmla="*/ 13 w 140"/>
                <a:gd name="T25" fmla="*/ 133 h 157"/>
                <a:gd name="T26" fmla="*/ 30 w 140"/>
                <a:gd name="T27" fmla="*/ 147 h 157"/>
                <a:gd name="T28" fmla="*/ 40 w 140"/>
                <a:gd name="T29" fmla="*/ 157 h 157"/>
                <a:gd name="T30" fmla="*/ 57 w 140"/>
                <a:gd name="T31" fmla="*/ 157 h 157"/>
                <a:gd name="T32" fmla="*/ 73 w 140"/>
                <a:gd name="T33" fmla="*/ 157 h 157"/>
                <a:gd name="T34" fmla="*/ 90 w 140"/>
                <a:gd name="T35" fmla="*/ 147 h 157"/>
                <a:gd name="T36" fmla="*/ 100 w 140"/>
                <a:gd name="T37" fmla="*/ 133 h 157"/>
                <a:gd name="T38" fmla="*/ 110 w 140"/>
                <a:gd name="T39" fmla="*/ 116 h 157"/>
                <a:gd name="T40" fmla="*/ 120 w 140"/>
                <a:gd name="T41" fmla="*/ 95 h 157"/>
                <a:gd name="T42" fmla="*/ 127 w 140"/>
                <a:gd name="T43" fmla="*/ 77 h 157"/>
                <a:gd name="T44" fmla="*/ 133 w 140"/>
                <a:gd name="T45" fmla="*/ 67 h 157"/>
                <a:gd name="T46" fmla="*/ 137 w 140"/>
                <a:gd name="T47" fmla="*/ 53 h 157"/>
                <a:gd name="T48" fmla="*/ 137 w 140"/>
                <a:gd name="T49" fmla="*/ 46 h 157"/>
                <a:gd name="T50" fmla="*/ 137 w 140"/>
                <a:gd name="T51" fmla="*/ 46 h 157"/>
                <a:gd name="T52" fmla="*/ 140 w 140"/>
                <a:gd name="T53" fmla="*/ 42 h 157"/>
                <a:gd name="T54" fmla="*/ 140 w 140"/>
                <a:gd name="T55" fmla="*/ 42 h 157"/>
                <a:gd name="T56" fmla="*/ 140 w 140"/>
                <a:gd name="T57" fmla="*/ 39 h 157"/>
                <a:gd name="T58" fmla="*/ 137 w 140"/>
                <a:gd name="T59" fmla="*/ 39 h 157"/>
                <a:gd name="T60" fmla="*/ 130 w 140"/>
                <a:gd name="T61" fmla="*/ 35 h 157"/>
                <a:gd name="T62" fmla="*/ 123 w 140"/>
                <a:gd name="T63" fmla="*/ 32 h 157"/>
                <a:gd name="T64" fmla="*/ 113 w 140"/>
                <a:gd name="T65" fmla="*/ 25 h 157"/>
                <a:gd name="T66" fmla="*/ 107 w 140"/>
                <a:gd name="T67" fmla="*/ 21 h 157"/>
                <a:gd name="T68" fmla="*/ 100 w 140"/>
                <a:gd name="T69" fmla="*/ 18 h 157"/>
                <a:gd name="T70" fmla="*/ 90 w 140"/>
                <a:gd name="T71" fmla="*/ 11 h 157"/>
                <a:gd name="T72" fmla="*/ 77 w 140"/>
                <a:gd name="T73" fmla="*/ 7 h 157"/>
                <a:gd name="T74" fmla="*/ 63 w 140"/>
                <a:gd name="T75" fmla="*/ 0 h 157"/>
                <a:gd name="T76" fmla="*/ 60 w 140"/>
                <a:gd name="T77" fmla="*/ 4 h 157"/>
                <a:gd name="T78" fmla="*/ 60 w 140"/>
                <a:gd name="T79" fmla="*/ 4 h 157"/>
                <a:gd name="T80" fmla="*/ 60 w 140"/>
                <a:gd name="T81" fmla="*/ 7 h 157"/>
                <a:gd name="T82" fmla="*/ 60 w 140"/>
                <a:gd name="T83" fmla="*/ 7 h 157"/>
                <a:gd name="T84" fmla="*/ 57 w 140"/>
                <a:gd name="T85" fmla="*/ 11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57"/>
                <a:gd name="T131" fmla="*/ 140 w 140"/>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57">
                  <a:moveTo>
                    <a:pt x="57" y="11"/>
                  </a:moveTo>
                  <a:lnTo>
                    <a:pt x="57" y="11"/>
                  </a:lnTo>
                  <a:lnTo>
                    <a:pt x="53" y="14"/>
                  </a:lnTo>
                  <a:lnTo>
                    <a:pt x="50" y="14"/>
                  </a:lnTo>
                  <a:lnTo>
                    <a:pt x="50" y="18"/>
                  </a:lnTo>
                  <a:lnTo>
                    <a:pt x="50" y="21"/>
                  </a:lnTo>
                  <a:lnTo>
                    <a:pt x="47" y="21"/>
                  </a:lnTo>
                  <a:lnTo>
                    <a:pt x="47" y="25"/>
                  </a:lnTo>
                  <a:lnTo>
                    <a:pt x="43" y="25"/>
                  </a:lnTo>
                  <a:lnTo>
                    <a:pt x="40" y="28"/>
                  </a:lnTo>
                  <a:lnTo>
                    <a:pt x="37" y="35"/>
                  </a:lnTo>
                  <a:lnTo>
                    <a:pt x="33" y="39"/>
                  </a:lnTo>
                  <a:lnTo>
                    <a:pt x="27" y="42"/>
                  </a:lnTo>
                  <a:lnTo>
                    <a:pt x="23" y="49"/>
                  </a:lnTo>
                  <a:lnTo>
                    <a:pt x="20" y="53"/>
                  </a:lnTo>
                  <a:lnTo>
                    <a:pt x="16" y="53"/>
                  </a:lnTo>
                  <a:lnTo>
                    <a:pt x="13" y="60"/>
                  </a:lnTo>
                  <a:lnTo>
                    <a:pt x="6" y="70"/>
                  </a:lnTo>
                  <a:lnTo>
                    <a:pt x="3" y="77"/>
                  </a:lnTo>
                  <a:lnTo>
                    <a:pt x="0" y="91"/>
                  </a:lnTo>
                  <a:lnTo>
                    <a:pt x="0" y="102"/>
                  </a:lnTo>
                  <a:lnTo>
                    <a:pt x="0" y="112"/>
                  </a:lnTo>
                  <a:lnTo>
                    <a:pt x="3" y="123"/>
                  </a:lnTo>
                  <a:lnTo>
                    <a:pt x="10" y="130"/>
                  </a:lnTo>
                  <a:lnTo>
                    <a:pt x="13" y="133"/>
                  </a:lnTo>
                  <a:lnTo>
                    <a:pt x="23" y="140"/>
                  </a:lnTo>
                  <a:lnTo>
                    <a:pt x="30" y="147"/>
                  </a:lnTo>
                  <a:lnTo>
                    <a:pt x="37" y="154"/>
                  </a:lnTo>
                  <a:lnTo>
                    <a:pt x="40" y="157"/>
                  </a:lnTo>
                  <a:lnTo>
                    <a:pt x="47" y="157"/>
                  </a:lnTo>
                  <a:lnTo>
                    <a:pt x="57" y="157"/>
                  </a:lnTo>
                  <a:lnTo>
                    <a:pt x="67" y="157"/>
                  </a:lnTo>
                  <a:lnTo>
                    <a:pt x="73" y="157"/>
                  </a:lnTo>
                  <a:lnTo>
                    <a:pt x="83" y="154"/>
                  </a:lnTo>
                  <a:lnTo>
                    <a:pt x="90" y="147"/>
                  </a:lnTo>
                  <a:lnTo>
                    <a:pt x="93" y="143"/>
                  </a:lnTo>
                  <a:lnTo>
                    <a:pt x="100" y="133"/>
                  </a:lnTo>
                  <a:lnTo>
                    <a:pt x="103" y="126"/>
                  </a:lnTo>
                  <a:lnTo>
                    <a:pt x="110" y="116"/>
                  </a:lnTo>
                  <a:lnTo>
                    <a:pt x="113" y="105"/>
                  </a:lnTo>
                  <a:lnTo>
                    <a:pt x="120" y="95"/>
                  </a:lnTo>
                  <a:lnTo>
                    <a:pt x="123" y="84"/>
                  </a:lnTo>
                  <a:lnTo>
                    <a:pt x="127" y="77"/>
                  </a:lnTo>
                  <a:lnTo>
                    <a:pt x="130" y="74"/>
                  </a:lnTo>
                  <a:lnTo>
                    <a:pt x="133" y="67"/>
                  </a:lnTo>
                  <a:lnTo>
                    <a:pt x="133" y="60"/>
                  </a:lnTo>
                  <a:lnTo>
                    <a:pt x="137" y="53"/>
                  </a:lnTo>
                  <a:lnTo>
                    <a:pt x="137" y="49"/>
                  </a:lnTo>
                  <a:lnTo>
                    <a:pt x="137" y="46"/>
                  </a:lnTo>
                  <a:lnTo>
                    <a:pt x="137" y="42"/>
                  </a:lnTo>
                  <a:lnTo>
                    <a:pt x="140" y="42"/>
                  </a:lnTo>
                  <a:lnTo>
                    <a:pt x="140" y="39"/>
                  </a:lnTo>
                  <a:lnTo>
                    <a:pt x="137" y="39"/>
                  </a:lnTo>
                  <a:lnTo>
                    <a:pt x="133" y="35"/>
                  </a:lnTo>
                  <a:lnTo>
                    <a:pt x="130" y="35"/>
                  </a:lnTo>
                  <a:lnTo>
                    <a:pt x="127" y="32"/>
                  </a:lnTo>
                  <a:lnTo>
                    <a:pt x="123" y="32"/>
                  </a:lnTo>
                  <a:lnTo>
                    <a:pt x="117" y="28"/>
                  </a:lnTo>
                  <a:lnTo>
                    <a:pt x="113" y="25"/>
                  </a:lnTo>
                  <a:lnTo>
                    <a:pt x="110" y="21"/>
                  </a:lnTo>
                  <a:lnTo>
                    <a:pt x="107" y="21"/>
                  </a:lnTo>
                  <a:lnTo>
                    <a:pt x="103" y="21"/>
                  </a:lnTo>
                  <a:lnTo>
                    <a:pt x="100" y="18"/>
                  </a:lnTo>
                  <a:lnTo>
                    <a:pt x="97" y="14"/>
                  </a:lnTo>
                  <a:lnTo>
                    <a:pt x="90" y="11"/>
                  </a:lnTo>
                  <a:lnTo>
                    <a:pt x="83" y="7"/>
                  </a:lnTo>
                  <a:lnTo>
                    <a:pt x="77" y="7"/>
                  </a:lnTo>
                  <a:lnTo>
                    <a:pt x="70" y="4"/>
                  </a:lnTo>
                  <a:lnTo>
                    <a:pt x="63" y="0"/>
                  </a:lnTo>
                  <a:lnTo>
                    <a:pt x="60" y="0"/>
                  </a:lnTo>
                  <a:lnTo>
                    <a:pt x="60" y="4"/>
                  </a:lnTo>
                  <a:lnTo>
                    <a:pt x="60" y="7"/>
                  </a:lnTo>
                  <a:lnTo>
                    <a:pt x="57" y="1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812" name="Group 39">
              <a:extLst>
                <a:ext uri="{FF2B5EF4-FFF2-40B4-BE49-F238E27FC236}">
                  <a16:creationId xmlns:a16="http://schemas.microsoft.com/office/drawing/2014/main" id="{966B233B-CD13-044B-BD31-4DFFC7D4D12B}"/>
                </a:ext>
              </a:extLst>
            </p:cNvPr>
            <p:cNvGrpSpPr>
              <a:grpSpLocks/>
            </p:cNvGrpSpPr>
            <p:nvPr/>
          </p:nvGrpSpPr>
          <p:grpSpPr bwMode="auto">
            <a:xfrm>
              <a:off x="5063" y="3018"/>
              <a:ext cx="280" cy="372"/>
              <a:chOff x="5063" y="3018"/>
              <a:chExt cx="280" cy="372"/>
            </a:xfrm>
          </p:grpSpPr>
          <p:sp>
            <p:nvSpPr>
              <p:cNvPr id="29813" name="Freeform 40">
                <a:extLst>
                  <a:ext uri="{FF2B5EF4-FFF2-40B4-BE49-F238E27FC236}">
                    <a16:creationId xmlns:a16="http://schemas.microsoft.com/office/drawing/2014/main" id="{7C141A66-3208-094D-A399-18D4E3D2AD2C}"/>
                  </a:ext>
                </a:extLst>
              </p:cNvPr>
              <p:cNvSpPr>
                <a:spLocks/>
              </p:cNvSpPr>
              <p:nvPr/>
            </p:nvSpPr>
            <p:spPr bwMode="auto">
              <a:xfrm>
                <a:off x="5195" y="3339"/>
                <a:ext cx="88" cy="27"/>
              </a:xfrm>
              <a:custGeom>
                <a:avLst/>
                <a:gdLst>
                  <a:gd name="T0" fmla="*/ 3 w 80"/>
                  <a:gd name="T1" fmla="*/ 10 h 24"/>
                  <a:gd name="T2" fmla="*/ 0 w 80"/>
                  <a:gd name="T3" fmla="*/ 14 h 24"/>
                  <a:gd name="T4" fmla="*/ 3 w 80"/>
                  <a:gd name="T5" fmla="*/ 14 h 24"/>
                  <a:gd name="T6" fmla="*/ 3 w 80"/>
                  <a:gd name="T7" fmla="*/ 17 h 24"/>
                  <a:gd name="T8" fmla="*/ 7 w 80"/>
                  <a:gd name="T9" fmla="*/ 17 h 24"/>
                  <a:gd name="T10" fmla="*/ 7 w 80"/>
                  <a:gd name="T11" fmla="*/ 17 h 24"/>
                  <a:gd name="T12" fmla="*/ 10 w 80"/>
                  <a:gd name="T13" fmla="*/ 21 h 24"/>
                  <a:gd name="T14" fmla="*/ 14 w 80"/>
                  <a:gd name="T15" fmla="*/ 21 h 24"/>
                  <a:gd name="T16" fmla="*/ 17 w 80"/>
                  <a:gd name="T17" fmla="*/ 21 h 24"/>
                  <a:gd name="T18" fmla="*/ 20 w 80"/>
                  <a:gd name="T19" fmla="*/ 24 h 24"/>
                  <a:gd name="T20" fmla="*/ 24 w 80"/>
                  <a:gd name="T21" fmla="*/ 24 h 24"/>
                  <a:gd name="T22" fmla="*/ 27 w 80"/>
                  <a:gd name="T23" fmla="*/ 24 h 24"/>
                  <a:gd name="T24" fmla="*/ 27 w 80"/>
                  <a:gd name="T25" fmla="*/ 24 h 24"/>
                  <a:gd name="T26" fmla="*/ 27 w 80"/>
                  <a:gd name="T27" fmla="*/ 24 h 24"/>
                  <a:gd name="T28" fmla="*/ 30 w 80"/>
                  <a:gd name="T29" fmla="*/ 24 h 24"/>
                  <a:gd name="T30" fmla="*/ 34 w 80"/>
                  <a:gd name="T31" fmla="*/ 21 h 24"/>
                  <a:gd name="T32" fmla="*/ 40 w 80"/>
                  <a:gd name="T33" fmla="*/ 21 h 24"/>
                  <a:gd name="T34" fmla="*/ 44 w 80"/>
                  <a:gd name="T35" fmla="*/ 21 h 24"/>
                  <a:gd name="T36" fmla="*/ 47 w 80"/>
                  <a:gd name="T37" fmla="*/ 17 h 24"/>
                  <a:gd name="T38" fmla="*/ 50 w 80"/>
                  <a:gd name="T39" fmla="*/ 17 h 24"/>
                  <a:gd name="T40" fmla="*/ 54 w 80"/>
                  <a:gd name="T41" fmla="*/ 17 h 24"/>
                  <a:gd name="T42" fmla="*/ 54 w 80"/>
                  <a:gd name="T43" fmla="*/ 17 h 24"/>
                  <a:gd name="T44" fmla="*/ 57 w 80"/>
                  <a:gd name="T45" fmla="*/ 17 h 24"/>
                  <a:gd name="T46" fmla="*/ 60 w 80"/>
                  <a:gd name="T47" fmla="*/ 21 h 24"/>
                  <a:gd name="T48" fmla="*/ 64 w 80"/>
                  <a:gd name="T49" fmla="*/ 21 h 24"/>
                  <a:gd name="T50" fmla="*/ 67 w 80"/>
                  <a:gd name="T51" fmla="*/ 21 h 24"/>
                  <a:gd name="T52" fmla="*/ 70 w 80"/>
                  <a:gd name="T53" fmla="*/ 21 h 24"/>
                  <a:gd name="T54" fmla="*/ 70 w 80"/>
                  <a:gd name="T55" fmla="*/ 21 h 24"/>
                  <a:gd name="T56" fmla="*/ 74 w 80"/>
                  <a:gd name="T57" fmla="*/ 21 h 24"/>
                  <a:gd name="T58" fmla="*/ 77 w 80"/>
                  <a:gd name="T59" fmla="*/ 24 h 24"/>
                  <a:gd name="T60" fmla="*/ 80 w 80"/>
                  <a:gd name="T61" fmla="*/ 24 h 24"/>
                  <a:gd name="T62" fmla="*/ 80 w 80"/>
                  <a:gd name="T63" fmla="*/ 24 h 24"/>
                  <a:gd name="T64" fmla="*/ 80 w 80"/>
                  <a:gd name="T65" fmla="*/ 24 h 24"/>
                  <a:gd name="T66" fmla="*/ 80 w 80"/>
                  <a:gd name="T67" fmla="*/ 21 h 24"/>
                  <a:gd name="T68" fmla="*/ 80 w 80"/>
                  <a:gd name="T69" fmla="*/ 17 h 24"/>
                  <a:gd name="T70" fmla="*/ 77 w 80"/>
                  <a:gd name="T71" fmla="*/ 14 h 24"/>
                  <a:gd name="T72" fmla="*/ 74 w 80"/>
                  <a:gd name="T73" fmla="*/ 10 h 24"/>
                  <a:gd name="T74" fmla="*/ 67 w 80"/>
                  <a:gd name="T75" fmla="*/ 10 h 24"/>
                  <a:gd name="T76" fmla="*/ 64 w 80"/>
                  <a:gd name="T77" fmla="*/ 7 h 24"/>
                  <a:gd name="T78" fmla="*/ 60 w 80"/>
                  <a:gd name="T79" fmla="*/ 7 h 24"/>
                  <a:gd name="T80" fmla="*/ 60 w 80"/>
                  <a:gd name="T81" fmla="*/ 3 h 24"/>
                  <a:gd name="T82" fmla="*/ 57 w 80"/>
                  <a:gd name="T83" fmla="*/ 3 h 24"/>
                  <a:gd name="T84" fmla="*/ 54 w 80"/>
                  <a:gd name="T85" fmla="*/ 0 h 24"/>
                  <a:gd name="T86" fmla="*/ 50 w 80"/>
                  <a:gd name="T87" fmla="*/ 0 h 24"/>
                  <a:gd name="T88" fmla="*/ 47 w 80"/>
                  <a:gd name="T89" fmla="*/ 0 h 24"/>
                  <a:gd name="T90" fmla="*/ 47 w 80"/>
                  <a:gd name="T91" fmla="*/ 0 h 24"/>
                  <a:gd name="T92" fmla="*/ 44 w 80"/>
                  <a:gd name="T93" fmla="*/ 0 h 24"/>
                  <a:gd name="T94" fmla="*/ 40 w 80"/>
                  <a:gd name="T95" fmla="*/ 0 h 24"/>
                  <a:gd name="T96" fmla="*/ 37 w 80"/>
                  <a:gd name="T97" fmla="*/ 0 h 24"/>
                  <a:gd name="T98" fmla="*/ 34 w 80"/>
                  <a:gd name="T99" fmla="*/ 3 h 24"/>
                  <a:gd name="T100" fmla="*/ 27 w 80"/>
                  <a:gd name="T101" fmla="*/ 3 h 24"/>
                  <a:gd name="T102" fmla="*/ 27 w 80"/>
                  <a:gd name="T103" fmla="*/ 3 h 24"/>
                  <a:gd name="T104" fmla="*/ 24 w 80"/>
                  <a:gd name="T105" fmla="*/ 3 h 24"/>
                  <a:gd name="T106" fmla="*/ 20 w 80"/>
                  <a:gd name="T107" fmla="*/ 3 h 24"/>
                  <a:gd name="T108" fmla="*/ 20 w 80"/>
                  <a:gd name="T109" fmla="*/ 3 h 24"/>
                  <a:gd name="T110" fmla="*/ 17 w 80"/>
                  <a:gd name="T111" fmla="*/ 3 h 24"/>
                  <a:gd name="T112" fmla="*/ 14 w 80"/>
                  <a:gd name="T113" fmla="*/ 3 h 24"/>
                  <a:gd name="T114" fmla="*/ 10 w 80"/>
                  <a:gd name="T115" fmla="*/ 3 h 24"/>
                  <a:gd name="T116" fmla="*/ 7 w 80"/>
                  <a:gd name="T117" fmla="*/ 7 h 24"/>
                  <a:gd name="T118" fmla="*/ 3 w 80"/>
                  <a:gd name="T119" fmla="*/ 7 h 24"/>
                  <a:gd name="T120" fmla="*/ 3 w 80"/>
                  <a:gd name="T121" fmla="*/ 10 h 24"/>
                  <a:gd name="T122" fmla="*/ 3 w 80"/>
                  <a:gd name="T123" fmla="*/ 10 h 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24"/>
                  <a:gd name="T188" fmla="*/ 80 w 80"/>
                  <a:gd name="T189" fmla="*/ 24 h 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24">
                    <a:moveTo>
                      <a:pt x="3" y="10"/>
                    </a:moveTo>
                    <a:lnTo>
                      <a:pt x="0" y="14"/>
                    </a:lnTo>
                    <a:lnTo>
                      <a:pt x="3" y="14"/>
                    </a:lnTo>
                    <a:lnTo>
                      <a:pt x="3" y="17"/>
                    </a:lnTo>
                    <a:lnTo>
                      <a:pt x="7" y="17"/>
                    </a:lnTo>
                    <a:lnTo>
                      <a:pt x="10" y="21"/>
                    </a:lnTo>
                    <a:lnTo>
                      <a:pt x="14" y="21"/>
                    </a:lnTo>
                    <a:lnTo>
                      <a:pt x="17" y="21"/>
                    </a:lnTo>
                    <a:lnTo>
                      <a:pt x="20" y="24"/>
                    </a:lnTo>
                    <a:lnTo>
                      <a:pt x="24" y="24"/>
                    </a:lnTo>
                    <a:lnTo>
                      <a:pt x="27" y="24"/>
                    </a:lnTo>
                    <a:lnTo>
                      <a:pt x="30" y="24"/>
                    </a:lnTo>
                    <a:lnTo>
                      <a:pt x="34" y="21"/>
                    </a:lnTo>
                    <a:lnTo>
                      <a:pt x="40" y="21"/>
                    </a:lnTo>
                    <a:lnTo>
                      <a:pt x="44" y="21"/>
                    </a:lnTo>
                    <a:lnTo>
                      <a:pt x="47" y="17"/>
                    </a:lnTo>
                    <a:lnTo>
                      <a:pt x="50" y="17"/>
                    </a:lnTo>
                    <a:lnTo>
                      <a:pt x="54" y="17"/>
                    </a:lnTo>
                    <a:lnTo>
                      <a:pt x="57" y="17"/>
                    </a:lnTo>
                    <a:lnTo>
                      <a:pt x="60" y="21"/>
                    </a:lnTo>
                    <a:lnTo>
                      <a:pt x="64" y="21"/>
                    </a:lnTo>
                    <a:lnTo>
                      <a:pt x="67" y="21"/>
                    </a:lnTo>
                    <a:lnTo>
                      <a:pt x="70" y="21"/>
                    </a:lnTo>
                    <a:lnTo>
                      <a:pt x="74" y="21"/>
                    </a:lnTo>
                    <a:lnTo>
                      <a:pt x="77" y="24"/>
                    </a:lnTo>
                    <a:lnTo>
                      <a:pt x="80" y="24"/>
                    </a:lnTo>
                    <a:lnTo>
                      <a:pt x="80" y="21"/>
                    </a:lnTo>
                    <a:lnTo>
                      <a:pt x="80" y="17"/>
                    </a:lnTo>
                    <a:lnTo>
                      <a:pt x="77" y="14"/>
                    </a:lnTo>
                    <a:lnTo>
                      <a:pt x="74" y="10"/>
                    </a:lnTo>
                    <a:lnTo>
                      <a:pt x="67" y="10"/>
                    </a:lnTo>
                    <a:lnTo>
                      <a:pt x="64" y="7"/>
                    </a:lnTo>
                    <a:lnTo>
                      <a:pt x="60" y="7"/>
                    </a:lnTo>
                    <a:lnTo>
                      <a:pt x="60" y="3"/>
                    </a:lnTo>
                    <a:lnTo>
                      <a:pt x="57" y="3"/>
                    </a:lnTo>
                    <a:lnTo>
                      <a:pt x="54" y="0"/>
                    </a:lnTo>
                    <a:lnTo>
                      <a:pt x="50" y="0"/>
                    </a:lnTo>
                    <a:lnTo>
                      <a:pt x="47" y="0"/>
                    </a:lnTo>
                    <a:lnTo>
                      <a:pt x="44" y="0"/>
                    </a:lnTo>
                    <a:lnTo>
                      <a:pt x="40" y="0"/>
                    </a:lnTo>
                    <a:lnTo>
                      <a:pt x="37" y="0"/>
                    </a:lnTo>
                    <a:lnTo>
                      <a:pt x="34" y="3"/>
                    </a:lnTo>
                    <a:lnTo>
                      <a:pt x="27" y="3"/>
                    </a:lnTo>
                    <a:lnTo>
                      <a:pt x="24" y="3"/>
                    </a:lnTo>
                    <a:lnTo>
                      <a:pt x="20" y="3"/>
                    </a:lnTo>
                    <a:lnTo>
                      <a:pt x="17" y="3"/>
                    </a:lnTo>
                    <a:lnTo>
                      <a:pt x="14" y="3"/>
                    </a:lnTo>
                    <a:lnTo>
                      <a:pt x="10" y="3"/>
                    </a:lnTo>
                    <a:lnTo>
                      <a:pt x="7" y="7"/>
                    </a:lnTo>
                    <a:lnTo>
                      <a:pt x="3" y="7"/>
                    </a:lnTo>
                    <a:lnTo>
                      <a:pt x="3"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4" name="Freeform 41">
                <a:extLst>
                  <a:ext uri="{FF2B5EF4-FFF2-40B4-BE49-F238E27FC236}">
                    <a16:creationId xmlns:a16="http://schemas.microsoft.com/office/drawing/2014/main" id="{B3CD8851-E464-5742-BA34-7A13B2023C98}"/>
                  </a:ext>
                </a:extLst>
              </p:cNvPr>
              <p:cNvSpPr>
                <a:spLocks/>
              </p:cNvSpPr>
              <p:nvPr/>
            </p:nvSpPr>
            <p:spPr bwMode="auto">
              <a:xfrm>
                <a:off x="5199" y="3347"/>
                <a:ext cx="15" cy="11"/>
              </a:xfrm>
              <a:custGeom>
                <a:avLst/>
                <a:gdLst>
                  <a:gd name="T0" fmla="*/ 11 w 14"/>
                  <a:gd name="T1" fmla="*/ 7 h 10"/>
                  <a:gd name="T2" fmla="*/ 14 w 14"/>
                  <a:gd name="T3" fmla="*/ 3 h 10"/>
                  <a:gd name="T4" fmla="*/ 11 w 14"/>
                  <a:gd name="T5" fmla="*/ 3 h 10"/>
                  <a:gd name="T6" fmla="*/ 11 w 14"/>
                  <a:gd name="T7" fmla="*/ 0 h 10"/>
                  <a:gd name="T8" fmla="*/ 7 w 14"/>
                  <a:gd name="T9" fmla="*/ 0 h 10"/>
                  <a:gd name="T10" fmla="*/ 7 w 14"/>
                  <a:gd name="T11" fmla="*/ 0 h 10"/>
                  <a:gd name="T12" fmla="*/ 4 w 14"/>
                  <a:gd name="T13" fmla="*/ 0 h 10"/>
                  <a:gd name="T14" fmla="*/ 4 w 14"/>
                  <a:gd name="T15" fmla="*/ 0 h 10"/>
                  <a:gd name="T16" fmla="*/ 4 w 14"/>
                  <a:gd name="T17" fmla="*/ 3 h 10"/>
                  <a:gd name="T18" fmla="*/ 0 w 14"/>
                  <a:gd name="T19" fmla="*/ 7 h 10"/>
                  <a:gd name="T20" fmla="*/ 0 w 14"/>
                  <a:gd name="T21" fmla="*/ 7 h 10"/>
                  <a:gd name="T22" fmla="*/ 4 w 14"/>
                  <a:gd name="T23" fmla="*/ 7 h 10"/>
                  <a:gd name="T24" fmla="*/ 4 w 14"/>
                  <a:gd name="T25" fmla="*/ 10 h 10"/>
                  <a:gd name="T26" fmla="*/ 7 w 14"/>
                  <a:gd name="T27" fmla="*/ 10 h 10"/>
                  <a:gd name="T28" fmla="*/ 11 w 14"/>
                  <a:gd name="T29" fmla="*/ 10 h 10"/>
                  <a:gd name="T30" fmla="*/ 11 w 14"/>
                  <a:gd name="T31" fmla="*/ 7 h 10"/>
                  <a:gd name="T32" fmla="*/ 11 w 14"/>
                  <a:gd name="T33" fmla="*/ 7 h 10"/>
                  <a:gd name="T34" fmla="*/ 11 w 14"/>
                  <a:gd name="T35" fmla="*/ 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11" y="7"/>
                    </a:moveTo>
                    <a:lnTo>
                      <a:pt x="14" y="3"/>
                    </a:lnTo>
                    <a:lnTo>
                      <a:pt x="11" y="3"/>
                    </a:lnTo>
                    <a:lnTo>
                      <a:pt x="11" y="0"/>
                    </a:lnTo>
                    <a:lnTo>
                      <a:pt x="7" y="0"/>
                    </a:lnTo>
                    <a:lnTo>
                      <a:pt x="4" y="0"/>
                    </a:lnTo>
                    <a:lnTo>
                      <a:pt x="4" y="3"/>
                    </a:lnTo>
                    <a:lnTo>
                      <a:pt x="0" y="7"/>
                    </a:lnTo>
                    <a:lnTo>
                      <a:pt x="4" y="7"/>
                    </a:lnTo>
                    <a:lnTo>
                      <a:pt x="4" y="10"/>
                    </a:lnTo>
                    <a:lnTo>
                      <a:pt x="7" y="10"/>
                    </a:lnTo>
                    <a:lnTo>
                      <a:pt x="11" y="10"/>
                    </a:lnTo>
                    <a:lnTo>
                      <a:pt x="11"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5" name="Freeform 42">
                <a:extLst>
                  <a:ext uri="{FF2B5EF4-FFF2-40B4-BE49-F238E27FC236}">
                    <a16:creationId xmlns:a16="http://schemas.microsoft.com/office/drawing/2014/main" id="{9705B040-5436-704C-947A-F56B1EEA0F3E}"/>
                  </a:ext>
                </a:extLst>
              </p:cNvPr>
              <p:cNvSpPr>
                <a:spLocks/>
              </p:cNvSpPr>
              <p:nvPr/>
            </p:nvSpPr>
            <p:spPr bwMode="auto">
              <a:xfrm>
                <a:off x="5063" y="3164"/>
                <a:ext cx="151" cy="194"/>
              </a:xfrm>
              <a:custGeom>
                <a:avLst/>
                <a:gdLst>
                  <a:gd name="T0" fmla="*/ 97 w 137"/>
                  <a:gd name="T1" fmla="*/ 0 h 171"/>
                  <a:gd name="T2" fmla="*/ 90 w 137"/>
                  <a:gd name="T3" fmla="*/ 4 h 171"/>
                  <a:gd name="T4" fmla="*/ 80 w 137"/>
                  <a:gd name="T5" fmla="*/ 7 h 171"/>
                  <a:gd name="T6" fmla="*/ 73 w 137"/>
                  <a:gd name="T7" fmla="*/ 14 h 171"/>
                  <a:gd name="T8" fmla="*/ 67 w 137"/>
                  <a:gd name="T9" fmla="*/ 21 h 171"/>
                  <a:gd name="T10" fmla="*/ 60 w 137"/>
                  <a:gd name="T11" fmla="*/ 32 h 171"/>
                  <a:gd name="T12" fmla="*/ 53 w 137"/>
                  <a:gd name="T13" fmla="*/ 39 h 171"/>
                  <a:gd name="T14" fmla="*/ 50 w 137"/>
                  <a:gd name="T15" fmla="*/ 45 h 171"/>
                  <a:gd name="T16" fmla="*/ 43 w 137"/>
                  <a:gd name="T17" fmla="*/ 49 h 171"/>
                  <a:gd name="T18" fmla="*/ 33 w 137"/>
                  <a:gd name="T19" fmla="*/ 59 h 171"/>
                  <a:gd name="T20" fmla="*/ 27 w 137"/>
                  <a:gd name="T21" fmla="*/ 70 h 171"/>
                  <a:gd name="T22" fmla="*/ 20 w 137"/>
                  <a:gd name="T23" fmla="*/ 80 h 171"/>
                  <a:gd name="T24" fmla="*/ 10 w 137"/>
                  <a:gd name="T25" fmla="*/ 91 h 171"/>
                  <a:gd name="T26" fmla="*/ 3 w 137"/>
                  <a:gd name="T27" fmla="*/ 112 h 171"/>
                  <a:gd name="T28" fmla="*/ 3 w 137"/>
                  <a:gd name="T29" fmla="*/ 119 h 171"/>
                  <a:gd name="T30" fmla="*/ 10 w 137"/>
                  <a:gd name="T31" fmla="*/ 126 h 171"/>
                  <a:gd name="T32" fmla="*/ 23 w 137"/>
                  <a:gd name="T33" fmla="*/ 133 h 171"/>
                  <a:gd name="T34" fmla="*/ 37 w 137"/>
                  <a:gd name="T35" fmla="*/ 140 h 171"/>
                  <a:gd name="T36" fmla="*/ 53 w 137"/>
                  <a:gd name="T37" fmla="*/ 150 h 171"/>
                  <a:gd name="T38" fmla="*/ 80 w 137"/>
                  <a:gd name="T39" fmla="*/ 157 h 171"/>
                  <a:gd name="T40" fmla="*/ 107 w 137"/>
                  <a:gd name="T41" fmla="*/ 168 h 171"/>
                  <a:gd name="T42" fmla="*/ 127 w 137"/>
                  <a:gd name="T43" fmla="*/ 171 h 171"/>
                  <a:gd name="T44" fmla="*/ 134 w 137"/>
                  <a:gd name="T45" fmla="*/ 171 h 171"/>
                  <a:gd name="T46" fmla="*/ 137 w 137"/>
                  <a:gd name="T47" fmla="*/ 168 h 171"/>
                  <a:gd name="T48" fmla="*/ 137 w 137"/>
                  <a:gd name="T49" fmla="*/ 164 h 171"/>
                  <a:gd name="T50" fmla="*/ 134 w 137"/>
                  <a:gd name="T51" fmla="*/ 157 h 171"/>
                  <a:gd name="T52" fmla="*/ 130 w 137"/>
                  <a:gd name="T53" fmla="*/ 157 h 171"/>
                  <a:gd name="T54" fmla="*/ 120 w 137"/>
                  <a:gd name="T55" fmla="*/ 147 h 171"/>
                  <a:gd name="T56" fmla="*/ 103 w 137"/>
                  <a:gd name="T57" fmla="*/ 140 h 171"/>
                  <a:gd name="T58" fmla="*/ 90 w 137"/>
                  <a:gd name="T59" fmla="*/ 133 h 171"/>
                  <a:gd name="T60" fmla="*/ 87 w 137"/>
                  <a:gd name="T61" fmla="*/ 126 h 171"/>
                  <a:gd name="T62" fmla="*/ 80 w 137"/>
                  <a:gd name="T63" fmla="*/ 122 h 171"/>
                  <a:gd name="T64" fmla="*/ 70 w 137"/>
                  <a:gd name="T65" fmla="*/ 115 h 171"/>
                  <a:gd name="T66" fmla="*/ 60 w 137"/>
                  <a:gd name="T67" fmla="*/ 108 h 171"/>
                  <a:gd name="T68" fmla="*/ 60 w 137"/>
                  <a:gd name="T69" fmla="*/ 101 h 171"/>
                  <a:gd name="T70" fmla="*/ 70 w 137"/>
                  <a:gd name="T71" fmla="*/ 91 h 171"/>
                  <a:gd name="T72" fmla="*/ 80 w 137"/>
                  <a:gd name="T73" fmla="*/ 80 h 171"/>
                  <a:gd name="T74" fmla="*/ 87 w 137"/>
                  <a:gd name="T75" fmla="*/ 70 h 171"/>
                  <a:gd name="T76" fmla="*/ 97 w 137"/>
                  <a:gd name="T77" fmla="*/ 63 h 171"/>
                  <a:gd name="T78" fmla="*/ 107 w 137"/>
                  <a:gd name="T79" fmla="*/ 52 h 171"/>
                  <a:gd name="T80" fmla="*/ 117 w 137"/>
                  <a:gd name="T81" fmla="*/ 45 h 171"/>
                  <a:gd name="T82" fmla="*/ 123 w 137"/>
                  <a:gd name="T83" fmla="*/ 32 h 171"/>
                  <a:gd name="T84" fmla="*/ 127 w 137"/>
                  <a:gd name="T85" fmla="*/ 21 h 171"/>
                  <a:gd name="T86" fmla="*/ 123 w 137"/>
                  <a:gd name="T87" fmla="*/ 14 h 171"/>
                  <a:gd name="T88" fmla="*/ 120 w 137"/>
                  <a:gd name="T89" fmla="*/ 7 h 171"/>
                  <a:gd name="T90" fmla="*/ 110 w 137"/>
                  <a:gd name="T91" fmla="*/ 4 h 171"/>
                  <a:gd name="T92" fmla="*/ 103 w 137"/>
                  <a:gd name="T93" fmla="*/ 0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7"/>
                  <a:gd name="T142" fmla="*/ 0 h 171"/>
                  <a:gd name="T143" fmla="*/ 137 w 137"/>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7" h="171">
                    <a:moveTo>
                      <a:pt x="103" y="0"/>
                    </a:moveTo>
                    <a:lnTo>
                      <a:pt x="97" y="0"/>
                    </a:lnTo>
                    <a:lnTo>
                      <a:pt x="93" y="0"/>
                    </a:lnTo>
                    <a:lnTo>
                      <a:pt x="90" y="4"/>
                    </a:lnTo>
                    <a:lnTo>
                      <a:pt x="83" y="4"/>
                    </a:lnTo>
                    <a:lnTo>
                      <a:pt x="80" y="7"/>
                    </a:lnTo>
                    <a:lnTo>
                      <a:pt x="77" y="11"/>
                    </a:lnTo>
                    <a:lnTo>
                      <a:pt x="73" y="14"/>
                    </a:lnTo>
                    <a:lnTo>
                      <a:pt x="70" y="18"/>
                    </a:lnTo>
                    <a:lnTo>
                      <a:pt x="67" y="21"/>
                    </a:lnTo>
                    <a:lnTo>
                      <a:pt x="63" y="25"/>
                    </a:lnTo>
                    <a:lnTo>
                      <a:pt x="60" y="32"/>
                    </a:lnTo>
                    <a:lnTo>
                      <a:pt x="57" y="35"/>
                    </a:lnTo>
                    <a:lnTo>
                      <a:pt x="53" y="39"/>
                    </a:lnTo>
                    <a:lnTo>
                      <a:pt x="53" y="42"/>
                    </a:lnTo>
                    <a:lnTo>
                      <a:pt x="50" y="45"/>
                    </a:lnTo>
                    <a:lnTo>
                      <a:pt x="43" y="49"/>
                    </a:lnTo>
                    <a:lnTo>
                      <a:pt x="40" y="56"/>
                    </a:lnTo>
                    <a:lnTo>
                      <a:pt x="33" y="59"/>
                    </a:lnTo>
                    <a:lnTo>
                      <a:pt x="30" y="66"/>
                    </a:lnTo>
                    <a:lnTo>
                      <a:pt x="27" y="70"/>
                    </a:lnTo>
                    <a:lnTo>
                      <a:pt x="23" y="77"/>
                    </a:lnTo>
                    <a:lnTo>
                      <a:pt x="20" y="80"/>
                    </a:lnTo>
                    <a:lnTo>
                      <a:pt x="17" y="84"/>
                    </a:lnTo>
                    <a:lnTo>
                      <a:pt x="10" y="91"/>
                    </a:lnTo>
                    <a:lnTo>
                      <a:pt x="7" y="101"/>
                    </a:lnTo>
                    <a:lnTo>
                      <a:pt x="3" y="112"/>
                    </a:lnTo>
                    <a:lnTo>
                      <a:pt x="0" y="119"/>
                    </a:lnTo>
                    <a:lnTo>
                      <a:pt x="3" y="119"/>
                    </a:lnTo>
                    <a:lnTo>
                      <a:pt x="7" y="122"/>
                    </a:lnTo>
                    <a:lnTo>
                      <a:pt x="10" y="126"/>
                    </a:lnTo>
                    <a:lnTo>
                      <a:pt x="17" y="129"/>
                    </a:lnTo>
                    <a:lnTo>
                      <a:pt x="23" y="133"/>
                    </a:lnTo>
                    <a:lnTo>
                      <a:pt x="30" y="136"/>
                    </a:lnTo>
                    <a:lnTo>
                      <a:pt x="37" y="140"/>
                    </a:lnTo>
                    <a:lnTo>
                      <a:pt x="40" y="143"/>
                    </a:lnTo>
                    <a:lnTo>
                      <a:pt x="53" y="150"/>
                    </a:lnTo>
                    <a:lnTo>
                      <a:pt x="67" y="154"/>
                    </a:lnTo>
                    <a:lnTo>
                      <a:pt x="80" y="157"/>
                    </a:lnTo>
                    <a:lnTo>
                      <a:pt x="93" y="164"/>
                    </a:lnTo>
                    <a:lnTo>
                      <a:pt x="107" y="168"/>
                    </a:lnTo>
                    <a:lnTo>
                      <a:pt x="117" y="168"/>
                    </a:lnTo>
                    <a:lnTo>
                      <a:pt x="127" y="171"/>
                    </a:lnTo>
                    <a:lnTo>
                      <a:pt x="130" y="171"/>
                    </a:lnTo>
                    <a:lnTo>
                      <a:pt x="134" y="171"/>
                    </a:lnTo>
                    <a:lnTo>
                      <a:pt x="137" y="168"/>
                    </a:lnTo>
                    <a:lnTo>
                      <a:pt x="137" y="164"/>
                    </a:lnTo>
                    <a:lnTo>
                      <a:pt x="137" y="161"/>
                    </a:lnTo>
                    <a:lnTo>
                      <a:pt x="134" y="157"/>
                    </a:lnTo>
                    <a:lnTo>
                      <a:pt x="130" y="157"/>
                    </a:lnTo>
                    <a:lnTo>
                      <a:pt x="123" y="154"/>
                    </a:lnTo>
                    <a:lnTo>
                      <a:pt x="120" y="147"/>
                    </a:lnTo>
                    <a:lnTo>
                      <a:pt x="110" y="143"/>
                    </a:lnTo>
                    <a:lnTo>
                      <a:pt x="103" y="140"/>
                    </a:lnTo>
                    <a:lnTo>
                      <a:pt x="97" y="133"/>
                    </a:lnTo>
                    <a:lnTo>
                      <a:pt x="90" y="133"/>
                    </a:lnTo>
                    <a:lnTo>
                      <a:pt x="90" y="129"/>
                    </a:lnTo>
                    <a:lnTo>
                      <a:pt x="87" y="126"/>
                    </a:lnTo>
                    <a:lnTo>
                      <a:pt x="83" y="122"/>
                    </a:lnTo>
                    <a:lnTo>
                      <a:pt x="80" y="122"/>
                    </a:lnTo>
                    <a:lnTo>
                      <a:pt x="77" y="119"/>
                    </a:lnTo>
                    <a:lnTo>
                      <a:pt x="70" y="115"/>
                    </a:lnTo>
                    <a:lnTo>
                      <a:pt x="67" y="112"/>
                    </a:lnTo>
                    <a:lnTo>
                      <a:pt x="60" y="108"/>
                    </a:lnTo>
                    <a:lnTo>
                      <a:pt x="57" y="108"/>
                    </a:lnTo>
                    <a:lnTo>
                      <a:pt x="60" y="101"/>
                    </a:lnTo>
                    <a:lnTo>
                      <a:pt x="63" y="94"/>
                    </a:lnTo>
                    <a:lnTo>
                      <a:pt x="70" y="91"/>
                    </a:lnTo>
                    <a:lnTo>
                      <a:pt x="77" y="84"/>
                    </a:lnTo>
                    <a:lnTo>
                      <a:pt x="80" y="80"/>
                    </a:lnTo>
                    <a:lnTo>
                      <a:pt x="83" y="77"/>
                    </a:lnTo>
                    <a:lnTo>
                      <a:pt x="87" y="70"/>
                    </a:lnTo>
                    <a:lnTo>
                      <a:pt x="90" y="66"/>
                    </a:lnTo>
                    <a:lnTo>
                      <a:pt x="97" y="63"/>
                    </a:lnTo>
                    <a:lnTo>
                      <a:pt x="100" y="59"/>
                    </a:lnTo>
                    <a:lnTo>
                      <a:pt x="107" y="52"/>
                    </a:lnTo>
                    <a:lnTo>
                      <a:pt x="110" y="52"/>
                    </a:lnTo>
                    <a:lnTo>
                      <a:pt x="117" y="45"/>
                    </a:lnTo>
                    <a:lnTo>
                      <a:pt x="120" y="39"/>
                    </a:lnTo>
                    <a:lnTo>
                      <a:pt x="123" y="32"/>
                    </a:lnTo>
                    <a:lnTo>
                      <a:pt x="127" y="25"/>
                    </a:lnTo>
                    <a:lnTo>
                      <a:pt x="127" y="21"/>
                    </a:lnTo>
                    <a:lnTo>
                      <a:pt x="127" y="18"/>
                    </a:lnTo>
                    <a:lnTo>
                      <a:pt x="123" y="14"/>
                    </a:lnTo>
                    <a:lnTo>
                      <a:pt x="123" y="11"/>
                    </a:lnTo>
                    <a:lnTo>
                      <a:pt x="120" y="7"/>
                    </a:lnTo>
                    <a:lnTo>
                      <a:pt x="113" y="4"/>
                    </a:lnTo>
                    <a:lnTo>
                      <a:pt x="110" y="4"/>
                    </a:lnTo>
                    <a:lnTo>
                      <a:pt x="103" y="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Freeform 43">
                <a:extLst>
                  <a:ext uri="{FF2B5EF4-FFF2-40B4-BE49-F238E27FC236}">
                    <a16:creationId xmlns:a16="http://schemas.microsoft.com/office/drawing/2014/main" id="{7951B4F6-A97E-B74C-B982-0A34DECC6A97}"/>
                  </a:ext>
                </a:extLst>
              </p:cNvPr>
              <p:cNvSpPr>
                <a:spLocks/>
              </p:cNvSpPr>
              <p:nvPr/>
            </p:nvSpPr>
            <p:spPr bwMode="auto">
              <a:xfrm>
                <a:off x="5199" y="3347"/>
                <a:ext cx="15" cy="11"/>
              </a:xfrm>
              <a:custGeom>
                <a:avLst/>
                <a:gdLst>
                  <a:gd name="T0" fmla="*/ 7 w 14"/>
                  <a:gd name="T1" fmla="*/ 10 h 10"/>
                  <a:gd name="T2" fmla="*/ 7 w 14"/>
                  <a:gd name="T3" fmla="*/ 10 h 10"/>
                  <a:gd name="T4" fmla="*/ 11 w 14"/>
                  <a:gd name="T5" fmla="*/ 7 h 10"/>
                  <a:gd name="T6" fmla="*/ 11 w 14"/>
                  <a:gd name="T7" fmla="*/ 7 h 10"/>
                  <a:gd name="T8" fmla="*/ 11 w 14"/>
                  <a:gd name="T9" fmla="*/ 3 h 10"/>
                  <a:gd name="T10" fmla="*/ 14 w 14"/>
                  <a:gd name="T11" fmla="*/ 3 h 10"/>
                  <a:gd name="T12" fmla="*/ 11 w 14"/>
                  <a:gd name="T13" fmla="*/ 0 h 10"/>
                  <a:gd name="T14" fmla="*/ 11 w 14"/>
                  <a:gd name="T15" fmla="*/ 0 h 10"/>
                  <a:gd name="T16" fmla="*/ 7 w 14"/>
                  <a:gd name="T17" fmla="*/ 0 h 10"/>
                  <a:gd name="T18" fmla="*/ 4 w 14"/>
                  <a:gd name="T19" fmla="*/ 0 h 10"/>
                  <a:gd name="T20" fmla="*/ 4 w 14"/>
                  <a:gd name="T21" fmla="*/ 0 h 10"/>
                  <a:gd name="T22" fmla="*/ 4 w 14"/>
                  <a:gd name="T23" fmla="*/ 0 h 10"/>
                  <a:gd name="T24" fmla="*/ 4 w 14"/>
                  <a:gd name="T25" fmla="*/ 3 h 10"/>
                  <a:gd name="T26" fmla="*/ 0 w 14"/>
                  <a:gd name="T27" fmla="*/ 7 h 10"/>
                  <a:gd name="T28" fmla="*/ 4 w 14"/>
                  <a:gd name="T29" fmla="*/ 7 h 10"/>
                  <a:gd name="T30" fmla="*/ 4 w 14"/>
                  <a:gd name="T31" fmla="*/ 7 h 10"/>
                  <a:gd name="T32" fmla="*/ 7 w 14"/>
                  <a:gd name="T33" fmla="*/ 10 h 10"/>
                  <a:gd name="T34" fmla="*/ 7 w 14"/>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7" y="10"/>
                    </a:moveTo>
                    <a:lnTo>
                      <a:pt x="7" y="10"/>
                    </a:lnTo>
                    <a:lnTo>
                      <a:pt x="11" y="7"/>
                    </a:lnTo>
                    <a:lnTo>
                      <a:pt x="11" y="3"/>
                    </a:lnTo>
                    <a:lnTo>
                      <a:pt x="14" y="3"/>
                    </a:lnTo>
                    <a:lnTo>
                      <a:pt x="11" y="0"/>
                    </a:lnTo>
                    <a:lnTo>
                      <a:pt x="7" y="0"/>
                    </a:lnTo>
                    <a:lnTo>
                      <a:pt x="4" y="0"/>
                    </a:lnTo>
                    <a:lnTo>
                      <a:pt x="4" y="3"/>
                    </a:lnTo>
                    <a:lnTo>
                      <a:pt x="0" y="7"/>
                    </a:lnTo>
                    <a:lnTo>
                      <a:pt x="4" y="7"/>
                    </a:lnTo>
                    <a:lnTo>
                      <a:pt x="7"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Freeform 44">
                <a:extLst>
                  <a:ext uri="{FF2B5EF4-FFF2-40B4-BE49-F238E27FC236}">
                    <a16:creationId xmlns:a16="http://schemas.microsoft.com/office/drawing/2014/main" id="{2B1D1561-5575-D540-A42F-3609E05A697A}"/>
                  </a:ext>
                </a:extLst>
              </p:cNvPr>
              <p:cNvSpPr>
                <a:spLocks/>
              </p:cNvSpPr>
              <p:nvPr/>
            </p:nvSpPr>
            <p:spPr bwMode="auto">
              <a:xfrm>
                <a:off x="5162" y="3188"/>
                <a:ext cx="11" cy="13"/>
              </a:xfrm>
              <a:custGeom>
                <a:avLst/>
                <a:gdLst>
                  <a:gd name="T0" fmla="*/ 3 w 10"/>
                  <a:gd name="T1" fmla="*/ 11 h 11"/>
                  <a:gd name="T2" fmla="*/ 7 w 10"/>
                  <a:gd name="T3" fmla="*/ 11 h 11"/>
                  <a:gd name="T4" fmla="*/ 10 w 10"/>
                  <a:gd name="T5" fmla="*/ 7 h 11"/>
                  <a:gd name="T6" fmla="*/ 10 w 10"/>
                  <a:gd name="T7" fmla="*/ 7 h 11"/>
                  <a:gd name="T8" fmla="*/ 10 w 10"/>
                  <a:gd name="T9" fmla="*/ 4 h 11"/>
                  <a:gd name="T10" fmla="*/ 10 w 10"/>
                  <a:gd name="T11" fmla="*/ 4 h 11"/>
                  <a:gd name="T12" fmla="*/ 10 w 10"/>
                  <a:gd name="T13" fmla="*/ 0 h 11"/>
                  <a:gd name="T14" fmla="*/ 7 w 10"/>
                  <a:gd name="T15" fmla="*/ 0 h 11"/>
                  <a:gd name="T16" fmla="*/ 7 w 10"/>
                  <a:gd name="T17" fmla="*/ 0 h 11"/>
                  <a:gd name="T18" fmla="*/ 3 w 10"/>
                  <a:gd name="T19" fmla="*/ 0 h 11"/>
                  <a:gd name="T20" fmla="*/ 3 w 10"/>
                  <a:gd name="T21" fmla="*/ 0 h 11"/>
                  <a:gd name="T22" fmla="*/ 0 w 10"/>
                  <a:gd name="T23" fmla="*/ 0 h 11"/>
                  <a:gd name="T24" fmla="*/ 0 w 10"/>
                  <a:gd name="T25" fmla="*/ 4 h 11"/>
                  <a:gd name="T26" fmla="*/ 0 w 10"/>
                  <a:gd name="T27" fmla="*/ 7 h 11"/>
                  <a:gd name="T28" fmla="*/ 3 w 10"/>
                  <a:gd name="T29" fmla="*/ 7 h 11"/>
                  <a:gd name="T30" fmla="*/ 3 w 10"/>
                  <a:gd name="T31" fmla="*/ 7 h 11"/>
                  <a:gd name="T32" fmla="*/ 3 w 10"/>
                  <a:gd name="T33" fmla="*/ 11 h 11"/>
                  <a:gd name="T34" fmla="*/ 3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11"/>
                    </a:moveTo>
                    <a:lnTo>
                      <a:pt x="7" y="11"/>
                    </a:lnTo>
                    <a:lnTo>
                      <a:pt x="10" y="7"/>
                    </a:lnTo>
                    <a:lnTo>
                      <a:pt x="10" y="4"/>
                    </a:lnTo>
                    <a:lnTo>
                      <a:pt x="10" y="0"/>
                    </a:lnTo>
                    <a:lnTo>
                      <a:pt x="7" y="0"/>
                    </a:lnTo>
                    <a:lnTo>
                      <a:pt x="3" y="0"/>
                    </a:lnTo>
                    <a:lnTo>
                      <a:pt x="0" y="0"/>
                    </a:lnTo>
                    <a:lnTo>
                      <a:pt x="0" y="4"/>
                    </a:lnTo>
                    <a:lnTo>
                      <a:pt x="0" y="7"/>
                    </a:lnTo>
                    <a:lnTo>
                      <a:pt x="3" y="7"/>
                    </a:lnTo>
                    <a:lnTo>
                      <a:pt x="3"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Freeform 45">
                <a:extLst>
                  <a:ext uri="{FF2B5EF4-FFF2-40B4-BE49-F238E27FC236}">
                    <a16:creationId xmlns:a16="http://schemas.microsoft.com/office/drawing/2014/main" id="{42E08F5C-7418-064A-83F5-980386B15CD3}"/>
                  </a:ext>
                </a:extLst>
              </p:cNvPr>
              <p:cNvSpPr>
                <a:spLocks/>
              </p:cNvSpPr>
              <p:nvPr/>
            </p:nvSpPr>
            <p:spPr bwMode="auto">
              <a:xfrm>
                <a:off x="5082" y="3164"/>
                <a:ext cx="121" cy="119"/>
              </a:xfrm>
              <a:custGeom>
                <a:avLst/>
                <a:gdLst>
                  <a:gd name="T0" fmla="*/ 0 w 110"/>
                  <a:gd name="T1" fmla="*/ 80 h 105"/>
                  <a:gd name="T2" fmla="*/ 3 w 110"/>
                  <a:gd name="T3" fmla="*/ 84 h 105"/>
                  <a:gd name="T4" fmla="*/ 6 w 110"/>
                  <a:gd name="T5" fmla="*/ 87 h 105"/>
                  <a:gd name="T6" fmla="*/ 13 w 110"/>
                  <a:gd name="T7" fmla="*/ 91 h 105"/>
                  <a:gd name="T8" fmla="*/ 20 w 110"/>
                  <a:gd name="T9" fmla="*/ 94 h 105"/>
                  <a:gd name="T10" fmla="*/ 26 w 110"/>
                  <a:gd name="T11" fmla="*/ 98 h 105"/>
                  <a:gd name="T12" fmla="*/ 33 w 110"/>
                  <a:gd name="T13" fmla="*/ 101 h 105"/>
                  <a:gd name="T14" fmla="*/ 40 w 110"/>
                  <a:gd name="T15" fmla="*/ 105 h 105"/>
                  <a:gd name="T16" fmla="*/ 43 w 110"/>
                  <a:gd name="T17" fmla="*/ 105 h 105"/>
                  <a:gd name="T18" fmla="*/ 50 w 110"/>
                  <a:gd name="T19" fmla="*/ 98 h 105"/>
                  <a:gd name="T20" fmla="*/ 60 w 110"/>
                  <a:gd name="T21" fmla="*/ 91 h 105"/>
                  <a:gd name="T22" fmla="*/ 70 w 110"/>
                  <a:gd name="T23" fmla="*/ 80 h 105"/>
                  <a:gd name="T24" fmla="*/ 80 w 110"/>
                  <a:gd name="T25" fmla="*/ 70 h 105"/>
                  <a:gd name="T26" fmla="*/ 90 w 110"/>
                  <a:gd name="T27" fmla="*/ 59 h 105"/>
                  <a:gd name="T28" fmla="*/ 100 w 110"/>
                  <a:gd name="T29" fmla="*/ 49 h 105"/>
                  <a:gd name="T30" fmla="*/ 106 w 110"/>
                  <a:gd name="T31" fmla="*/ 42 h 105"/>
                  <a:gd name="T32" fmla="*/ 110 w 110"/>
                  <a:gd name="T33" fmla="*/ 35 h 105"/>
                  <a:gd name="T34" fmla="*/ 110 w 110"/>
                  <a:gd name="T35" fmla="*/ 32 h 105"/>
                  <a:gd name="T36" fmla="*/ 110 w 110"/>
                  <a:gd name="T37" fmla="*/ 25 h 105"/>
                  <a:gd name="T38" fmla="*/ 110 w 110"/>
                  <a:gd name="T39" fmla="*/ 21 h 105"/>
                  <a:gd name="T40" fmla="*/ 110 w 110"/>
                  <a:gd name="T41" fmla="*/ 14 h 105"/>
                  <a:gd name="T42" fmla="*/ 106 w 110"/>
                  <a:gd name="T43" fmla="*/ 11 h 105"/>
                  <a:gd name="T44" fmla="*/ 103 w 110"/>
                  <a:gd name="T45" fmla="*/ 7 h 105"/>
                  <a:gd name="T46" fmla="*/ 100 w 110"/>
                  <a:gd name="T47" fmla="*/ 4 h 105"/>
                  <a:gd name="T48" fmla="*/ 93 w 110"/>
                  <a:gd name="T49" fmla="*/ 0 h 105"/>
                  <a:gd name="T50" fmla="*/ 86 w 110"/>
                  <a:gd name="T51" fmla="*/ 0 h 105"/>
                  <a:gd name="T52" fmla="*/ 80 w 110"/>
                  <a:gd name="T53" fmla="*/ 0 h 105"/>
                  <a:gd name="T54" fmla="*/ 73 w 110"/>
                  <a:gd name="T55" fmla="*/ 0 h 105"/>
                  <a:gd name="T56" fmla="*/ 66 w 110"/>
                  <a:gd name="T57" fmla="*/ 0 h 105"/>
                  <a:gd name="T58" fmla="*/ 63 w 110"/>
                  <a:gd name="T59" fmla="*/ 4 h 105"/>
                  <a:gd name="T60" fmla="*/ 56 w 110"/>
                  <a:gd name="T61" fmla="*/ 7 h 105"/>
                  <a:gd name="T62" fmla="*/ 53 w 110"/>
                  <a:gd name="T63" fmla="*/ 11 h 105"/>
                  <a:gd name="T64" fmla="*/ 50 w 110"/>
                  <a:gd name="T65" fmla="*/ 14 h 105"/>
                  <a:gd name="T66" fmla="*/ 46 w 110"/>
                  <a:gd name="T67" fmla="*/ 18 h 105"/>
                  <a:gd name="T68" fmla="*/ 40 w 110"/>
                  <a:gd name="T69" fmla="*/ 28 h 105"/>
                  <a:gd name="T70" fmla="*/ 33 w 110"/>
                  <a:gd name="T71" fmla="*/ 35 h 105"/>
                  <a:gd name="T72" fmla="*/ 23 w 110"/>
                  <a:gd name="T73" fmla="*/ 45 h 105"/>
                  <a:gd name="T74" fmla="*/ 13 w 110"/>
                  <a:gd name="T75" fmla="*/ 59 h 105"/>
                  <a:gd name="T76" fmla="*/ 6 w 110"/>
                  <a:gd name="T77" fmla="*/ 66 h 105"/>
                  <a:gd name="T78" fmla="*/ 3 w 110"/>
                  <a:gd name="T79" fmla="*/ 73 h 105"/>
                  <a:gd name="T80" fmla="*/ 0 w 110"/>
                  <a:gd name="T81" fmla="*/ 80 h 105"/>
                  <a:gd name="T82" fmla="*/ 0 w 110"/>
                  <a:gd name="T83" fmla="*/ 8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05"/>
                  <a:gd name="T128" fmla="*/ 110 w 110"/>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05">
                    <a:moveTo>
                      <a:pt x="0" y="80"/>
                    </a:moveTo>
                    <a:lnTo>
                      <a:pt x="3" y="84"/>
                    </a:lnTo>
                    <a:lnTo>
                      <a:pt x="6" y="87"/>
                    </a:lnTo>
                    <a:lnTo>
                      <a:pt x="13" y="91"/>
                    </a:lnTo>
                    <a:lnTo>
                      <a:pt x="20" y="94"/>
                    </a:lnTo>
                    <a:lnTo>
                      <a:pt x="26" y="98"/>
                    </a:lnTo>
                    <a:lnTo>
                      <a:pt x="33" y="101"/>
                    </a:lnTo>
                    <a:lnTo>
                      <a:pt x="40" y="105"/>
                    </a:lnTo>
                    <a:lnTo>
                      <a:pt x="43" y="105"/>
                    </a:lnTo>
                    <a:lnTo>
                      <a:pt x="50" y="98"/>
                    </a:lnTo>
                    <a:lnTo>
                      <a:pt x="60" y="91"/>
                    </a:lnTo>
                    <a:lnTo>
                      <a:pt x="70" y="80"/>
                    </a:lnTo>
                    <a:lnTo>
                      <a:pt x="80" y="70"/>
                    </a:lnTo>
                    <a:lnTo>
                      <a:pt x="90" y="59"/>
                    </a:lnTo>
                    <a:lnTo>
                      <a:pt x="100" y="49"/>
                    </a:lnTo>
                    <a:lnTo>
                      <a:pt x="106" y="42"/>
                    </a:lnTo>
                    <a:lnTo>
                      <a:pt x="110" y="35"/>
                    </a:lnTo>
                    <a:lnTo>
                      <a:pt x="110" y="32"/>
                    </a:lnTo>
                    <a:lnTo>
                      <a:pt x="110" y="25"/>
                    </a:lnTo>
                    <a:lnTo>
                      <a:pt x="110" y="21"/>
                    </a:lnTo>
                    <a:lnTo>
                      <a:pt x="110" y="14"/>
                    </a:lnTo>
                    <a:lnTo>
                      <a:pt x="106" y="11"/>
                    </a:lnTo>
                    <a:lnTo>
                      <a:pt x="103" y="7"/>
                    </a:lnTo>
                    <a:lnTo>
                      <a:pt x="100" y="4"/>
                    </a:lnTo>
                    <a:lnTo>
                      <a:pt x="93" y="0"/>
                    </a:lnTo>
                    <a:lnTo>
                      <a:pt x="86" y="0"/>
                    </a:lnTo>
                    <a:lnTo>
                      <a:pt x="80" y="0"/>
                    </a:lnTo>
                    <a:lnTo>
                      <a:pt x="73" y="0"/>
                    </a:lnTo>
                    <a:lnTo>
                      <a:pt x="66" y="0"/>
                    </a:lnTo>
                    <a:lnTo>
                      <a:pt x="63" y="4"/>
                    </a:lnTo>
                    <a:lnTo>
                      <a:pt x="56" y="7"/>
                    </a:lnTo>
                    <a:lnTo>
                      <a:pt x="53" y="11"/>
                    </a:lnTo>
                    <a:lnTo>
                      <a:pt x="50" y="14"/>
                    </a:lnTo>
                    <a:lnTo>
                      <a:pt x="46" y="18"/>
                    </a:lnTo>
                    <a:lnTo>
                      <a:pt x="40" y="28"/>
                    </a:lnTo>
                    <a:lnTo>
                      <a:pt x="33" y="35"/>
                    </a:lnTo>
                    <a:lnTo>
                      <a:pt x="23" y="45"/>
                    </a:lnTo>
                    <a:lnTo>
                      <a:pt x="13" y="59"/>
                    </a:lnTo>
                    <a:lnTo>
                      <a:pt x="6" y="66"/>
                    </a:lnTo>
                    <a:lnTo>
                      <a:pt x="3" y="73"/>
                    </a:lnTo>
                    <a:lnTo>
                      <a:pt x="0" y="80"/>
                    </a:lnTo>
                    <a:close/>
                  </a:path>
                </a:pathLst>
              </a:custGeom>
              <a:solidFill>
                <a:srgbClr val="FF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Freeform 46">
                <a:extLst>
                  <a:ext uri="{FF2B5EF4-FFF2-40B4-BE49-F238E27FC236}">
                    <a16:creationId xmlns:a16="http://schemas.microsoft.com/office/drawing/2014/main" id="{DD72EF28-C299-3948-AB18-8A060F27EFAE}"/>
                  </a:ext>
                </a:extLst>
              </p:cNvPr>
              <p:cNvSpPr>
                <a:spLocks/>
              </p:cNvSpPr>
              <p:nvPr/>
            </p:nvSpPr>
            <p:spPr bwMode="auto">
              <a:xfrm>
                <a:off x="5170" y="3022"/>
                <a:ext cx="124" cy="147"/>
              </a:xfrm>
              <a:custGeom>
                <a:avLst/>
                <a:gdLst>
                  <a:gd name="T0" fmla="*/ 70 w 113"/>
                  <a:gd name="T1" fmla="*/ 0 h 130"/>
                  <a:gd name="T2" fmla="*/ 80 w 113"/>
                  <a:gd name="T3" fmla="*/ 4 h 130"/>
                  <a:gd name="T4" fmla="*/ 90 w 113"/>
                  <a:gd name="T5" fmla="*/ 7 h 130"/>
                  <a:gd name="T6" fmla="*/ 100 w 113"/>
                  <a:gd name="T7" fmla="*/ 18 h 130"/>
                  <a:gd name="T8" fmla="*/ 110 w 113"/>
                  <a:gd name="T9" fmla="*/ 32 h 130"/>
                  <a:gd name="T10" fmla="*/ 113 w 113"/>
                  <a:gd name="T11" fmla="*/ 49 h 130"/>
                  <a:gd name="T12" fmla="*/ 107 w 113"/>
                  <a:gd name="T13" fmla="*/ 63 h 130"/>
                  <a:gd name="T14" fmla="*/ 103 w 113"/>
                  <a:gd name="T15" fmla="*/ 74 h 130"/>
                  <a:gd name="T16" fmla="*/ 100 w 113"/>
                  <a:gd name="T17" fmla="*/ 74 h 130"/>
                  <a:gd name="T18" fmla="*/ 97 w 113"/>
                  <a:gd name="T19" fmla="*/ 81 h 130"/>
                  <a:gd name="T20" fmla="*/ 97 w 113"/>
                  <a:gd name="T21" fmla="*/ 84 h 130"/>
                  <a:gd name="T22" fmla="*/ 97 w 113"/>
                  <a:gd name="T23" fmla="*/ 95 h 130"/>
                  <a:gd name="T24" fmla="*/ 97 w 113"/>
                  <a:gd name="T25" fmla="*/ 98 h 130"/>
                  <a:gd name="T26" fmla="*/ 93 w 113"/>
                  <a:gd name="T27" fmla="*/ 98 h 130"/>
                  <a:gd name="T28" fmla="*/ 93 w 113"/>
                  <a:gd name="T29" fmla="*/ 98 h 130"/>
                  <a:gd name="T30" fmla="*/ 90 w 113"/>
                  <a:gd name="T31" fmla="*/ 98 h 130"/>
                  <a:gd name="T32" fmla="*/ 90 w 113"/>
                  <a:gd name="T33" fmla="*/ 98 h 130"/>
                  <a:gd name="T34" fmla="*/ 87 w 113"/>
                  <a:gd name="T35" fmla="*/ 98 h 130"/>
                  <a:gd name="T36" fmla="*/ 87 w 113"/>
                  <a:gd name="T37" fmla="*/ 102 h 130"/>
                  <a:gd name="T38" fmla="*/ 87 w 113"/>
                  <a:gd name="T39" fmla="*/ 102 h 130"/>
                  <a:gd name="T40" fmla="*/ 83 w 113"/>
                  <a:gd name="T41" fmla="*/ 102 h 130"/>
                  <a:gd name="T42" fmla="*/ 83 w 113"/>
                  <a:gd name="T43" fmla="*/ 102 h 130"/>
                  <a:gd name="T44" fmla="*/ 80 w 113"/>
                  <a:gd name="T45" fmla="*/ 98 h 130"/>
                  <a:gd name="T46" fmla="*/ 77 w 113"/>
                  <a:gd name="T47" fmla="*/ 98 h 130"/>
                  <a:gd name="T48" fmla="*/ 73 w 113"/>
                  <a:gd name="T49" fmla="*/ 95 h 130"/>
                  <a:gd name="T50" fmla="*/ 73 w 113"/>
                  <a:gd name="T51" fmla="*/ 98 h 130"/>
                  <a:gd name="T52" fmla="*/ 73 w 113"/>
                  <a:gd name="T53" fmla="*/ 98 h 130"/>
                  <a:gd name="T54" fmla="*/ 77 w 113"/>
                  <a:gd name="T55" fmla="*/ 105 h 130"/>
                  <a:gd name="T56" fmla="*/ 80 w 113"/>
                  <a:gd name="T57" fmla="*/ 105 h 130"/>
                  <a:gd name="T58" fmla="*/ 77 w 113"/>
                  <a:gd name="T59" fmla="*/ 109 h 130"/>
                  <a:gd name="T60" fmla="*/ 73 w 113"/>
                  <a:gd name="T61" fmla="*/ 109 h 130"/>
                  <a:gd name="T62" fmla="*/ 73 w 113"/>
                  <a:gd name="T63" fmla="*/ 112 h 130"/>
                  <a:gd name="T64" fmla="*/ 70 w 113"/>
                  <a:gd name="T65" fmla="*/ 116 h 130"/>
                  <a:gd name="T66" fmla="*/ 63 w 113"/>
                  <a:gd name="T67" fmla="*/ 123 h 130"/>
                  <a:gd name="T68" fmla="*/ 57 w 113"/>
                  <a:gd name="T69" fmla="*/ 116 h 130"/>
                  <a:gd name="T70" fmla="*/ 53 w 113"/>
                  <a:gd name="T71" fmla="*/ 116 h 130"/>
                  <a:gd name="T72" fmla="*/ 53 w 113"/>
                  <a:gd name="T73" fmla="*/ 112 h 130"/>
                  <a:gd name="T74" fmla="*/ 50 w 113"/>
                  <a:gd name="T75" fmla="*/ 116 h 130"/>
                  <a:gd name="T76" fmla="*/ 47 w 113"/>
                  <a:gd name="T77" fmla="*/ 119 h 130"/>
                  <a:gd name="T78" fmla="*/ 33 w 113"/>
                  <a:gd name="T79" fmla="*/ 126 h 130"/>
                  <a:gd name="T80" fmla="*/ 23 w 113"/>
                  <a:gd name="T81" fmla="*/ 130 h 130"/>
                  <a:gd name="T82" fmla="*/ 10 w 113"/>
                  <a:gd name="T83" fmla="*/ 130 h 130"/>
                  <a:gd name="T84" fmla="*/ 0 w 113"/>
                  <a:gd name="T85" fmla="*/ 119 h 130"/>
                  <a:gd name="T86" fmla="*/ 3 w 113"/>
                  <a:gd name="T87" fmla="*/ 105 h 130"/>
                  <a:gd name="T88" fmla="*/ 10 w 113"/>
                  <a:gd name="T89" fmla="*/ 95 h 130"/>
                  <a:gd name="T90" fmla="*/ 16 w 113"/>
                  <a:gd name="T91" fmla="*/ 84 h 130"/>
                  <a:gd name="T92" fmla="*/ 23 w 113"/>
                  <a:gd name="T93" fmla="*/ 77 h 130"/>
                  <a:gd name="T94" fmla="*/ 26 w 113"/>
                  <a:gd name="T95" fmla="*/ 67 h 130"/>
                  <a:gd name="T96" fmla="*/ 26 w 113"/>
                  <a:gd name="T97" fmla="*/ 56 h 130"/>
                  <a:gd name="T98" fmla="*/ 30 w 113"/>
                  <a:gd name="T99" fmla="*/ 35 h 130"/>
                  <a:gd name="T100" fmla="*/ 40 w 113"/>
                  <a:gd name="T101" fmla="*/ 18 h 130"/>
                  <a:gd name="T102" fmla="*/ 53 w 113"/>
                  <a:gd name="T103" fmla="*/ 7 h 130"/>
                  <a:gd name="T104" fmla="*/ 63 w 113"/>
                  <a:gd name="T105" fmla="*/ 4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
                  <a:gd name="T160" fmla="*/ 0 h 130"/>
                  <a:gd name="T161" fmla="*/ 113 w 113"/>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 h="130">
                    <a:moveTo>
                      <a:pt x="63" y="4"/>
                    </a:moveTo>
                    <a:lnTo>
                      <a:pt x="70" y="0"/>
                    </a:lnTo>
                    <a:lnTo>
                      <a:pt x="73" y="0"/>
                    </a:lnTo>
                    <a:lnTo>
                      <a:pt x="80" y="4"/>
                    </a:lnTo>
                    <a:lnTo>
                      <a:pt x="83" y="4"/>
                    </a:lnTo>
                    <a:lnTo>
                      <a:pt x="90" y="7"/>
                    </a:lnTo>
                    <a:lnTo>
                      <a:pt x="93" y="11"/>
                    </a:lnTo>
                    <a:lnTo>
                      <a:pt x="100" y="18"/>
                    </a:lnTo>
                    <a:lnTo>
                      <a:pt x="107" y="25"/>
                    </a:lnTo>
                    <a:lnTo>
                      <a:pt x="110" y="32"/>
                    </a:lnTo>
                    <a:lnTo>
                      <a:pt x="113" y="42"/>
                    </a:lnTo>
                    <a:lnTo>
                      <a:pt x="113" y="49"/>
                    </a:lnTo>
                    <a:lnTo>
                      <a:pt x="110" y="63"/>
                    </a:lnTo>
                    <a:lnTo>
                      <a:pt x="107" y="63"/>
                    </a:lnTo>
                    <a:lnTo>
                      <a:pt x="107" y="70"/>
                    </a:lnTo>
                    <a:lnTo>
                      <a:pt x="103" y="74"/>
                    </a:lnTo>
                    <a:lnTo>
                      <a:pt x="100" y="74"/>
                    </a:lnTo>
                    <a:lnTo>
                      <a:pt x="100" y="77"/>
                    </a:lnTo>
                    <a:lnTo>
                      <a:pt x="97" y="81"/>
                    </a:lnTo>
                    <a:lnTo>
                      <a:pt x="97" y="84"/>
                    </a:lnTo>
                    <a:lnTo>
                      <a:pt x="97" y="91"/>
                    </a:lnTo>
                    <a:lnTo>
                      <a:pt x="97" y="95"/>
                    </a:lnTo>
                    <a:lnTo>
                      <a:pt x="97" y="98"/>
                    </a:lnTo>
                    <a:lnTo>
                      <a:pt x="93" y="98"/>
                    </a:lnTo>
                    <a:lnTo>
                      <a:pt x="90" y="98"/>
                    </a:lnTo>
                    <a:lnTo>
                      <a:pt x="87" y="98"/>
                    </a:lnTo>
                    <a:lnTo>
                      <a:pt x="87" y="102"/>
                    </a:lnTo>
                    <a:lnTo>
                      <a:pt x="83" y="102"/>
                    </a:lnTo>
                    <a:lnTo>
                      <a:pt x="80" y="98"/>
                    </a:lnTo>
                    <a:lnTo>
                      <a:pt x="77" y="98"/>
                    </a:lnTo>
                    <a:lnTo>
                      <a:pt x="73" y="95"/>
                    </a:lnTo>
                    <a:lnTo>
                      <a:pt x="73" y="98"/>
                    </a:lnTo>
                    <a:lnTo>
                      <a:pt x="77" y="102"/>
                    </a:lnTo>
                    <a:lnTo>
                      <a:pt x="77" y="105"/>
                    </a:lnTo>
                    <a:lnTo>
                      <a:pt x="80" y="105"/>
                    </a:lnTo>
                    <a:lnTo>
                      <a:pt x="80" y="109"/>
                    </a:lnTo>
                    <a:lnTo>
                      <a:pt x="77" y="109"/>
                    </a:lnTo>
                    <a:lnTo>
                      <a:pt x="73" y="109"/>
                    </a:lnTo>
                    <a:lnTo>
                      <a:pt x="73" y="112"/>
                    </a:lnTo>
                    <a:lnTo>
                      <a:pt x="70" y="116"/>
                    </a:lnTo>
                    <a:lnTo>
                      <a:pt x="67" y="119"/>
                    </a:lnTo>
                    <a:lnTo>
                      <a:pt x="63" y="123"/>
                    </a:lnTo>
                    <a:lnTo>
                      <a:pt x="60" y="119"/>
                    </a:lnTo>
                    <a:lnTo>
                      <a:pt x="57" y="116"/>
                    </a:lnTo>
                    <a:lnTo>
                      <a:pt x="53" y="116"/>
                    </a:lnTo>
                    <a:lnTo>
                      <a:pt x="53" y="112"/>
                    </a:lnTo>
                    <a:lnTo>
                      <a:pt x="50" y="112"/>
                    </a:lnTo>
                    <a:lnTo>
                      <a:pt x="50" y="116"/>
                    </a:lnTo>
                    <a:lnTo>
                      <a:pt x="47" y="119"/>
                    </a:lnTo>
                    <a:lnTo>
                      <a:pt x="40" y="123"/>
                    </a:lnTo>
                    <a:lnTo>
                      <a:pt x="33" y="126"/>
                    </a:lnTo>
                    <a:lnTo>
                      <a:pt x="30" y="130"/>
                    </a:lnTo>
                    <a:lnTo>
                      <a:pt x="23" y="130"/>
                    </a:lnTo>
                    <a:lnTo>
                      <a:pt x="16" y="130"/>
                    </a:lnTo>
                    <a:lnTo>
                      <a:pt x="10" y="130"/>
                    </a:lnTo>
                    <a:lnTo>
                      <a:pt x="6" y="126"/>
                    </a:lnTo>
                    <a:lnTo>
                      <a:pt x="0" y="119"/>
                    </a:lnTo>
                    <a:lnTo>
                      <a:pt x="0" y="112"/>
                    </a:lnTo>
                    <a:lnTo>
                      <a:pt x="3" y="105"/>
                    </a:lnTo>
                    <a:lnTo>
                      <a:pt x="6" y="98"/>
                    </a:lnTo>
                    <a:lnTo>
                      <a:pt x="10" y="95"/>
                    </a:lnTo>
                    <a:lnTo>
                      <a:pt x="13" y="91"/>
                    </a:lnTo>
                    <a:lnTo>
                      <a:pt x="16" y="84"/>
                    </a:lnTo>
                    <a:lnTo>
                      <a:pt x="20" y="81"/>
                    </a:lnTo>
                    <a:lnTo>
                      <a:pt x="23" y="77"/>
                    </a:lnTo>
                    <a:lnTo>
                      <a:pt x="26" y="74"/>
                    </a:lnTo>
                    <a:lnTo>
                      <a:pt x="26" y="67"/>
                    </a:lnTo>
                    <a:lnTo>
                      <a:pt x="26" y="63"/>
                    </a:lnTo>
                    <a:lnTo>
                      <a:pt x="26" y="56"/>
                    </a:lnTo>
                    <a:lnTo>
                      <a:pt x="30" y="46"/>
                    </a:lnTo>
                    <a:lnTo>
                      <a:pt x="30" y="35"/>
                    </a:lnTo>
                    <a:lnTo>
                      <a:pt x="33" y="28"/>
                    </a:lnTo>
                    <a:lnTo>
                      <a:pt x="40" y="18"/>
                    </a:lnTo>
                    <a:lnTo>
                      <a:pt x="47" y="11"/>
                    </a:lnTo>
                    <a:lnTo>
                      <a:pt x="53" y="7"/>
                    </a:lnTo>
                    <a:lnTo>
                      <a:pt x="63"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Freeform 47">
                <a:extLst>
                  <a:ext uri="{FF2B5EF4-FFF2-40B4-BE49-F238E27FC236}">
                    <a16:creationId xmlns:a16="http://schemas.microsoft.com/office/drawing/2014/main" id="{4DDE0CFD-A8FD-AC42-AE07-BD3A655C6E79}"/>
                  </a:ext>
                </a:extLst>
              </p:cNvPr>
              <p:cNvSpPr>
                <a:spLocks/>
              </p:cNvSpPr>
              <p:nvPr/>
            </p:nvSpPr>
            <p:spPr bwMode="auto">
              <a:xfrm>
                <a:off x="5184" y="3145"/>
                <a:ext cx="11" cy="11"/>
              </a:xfrm>
              <a:custGeom>
                <a:avLst/>
                <a:gdLst>
                  <a:gd name="T0" fmla="*/ 3 w 10"/>
                  <a:gd name="T1" fmla="*/ 10 h 10"/>
                  <a:gd name="T2" fmla="*/ 3 w 10"/>
                  <a:gd name="T3" fmla="*/ 10 h 10"/>
                  <a:gd name="T4" fmla="*/ 7 w 10"/>
                  <a:gd name="T5" fmla="*/ 10 h 10"/>
                  <a:gd name="T6" fmla="*/ 7 w 10"/>
                  <a:gd name="T7" fmla="*/ 10 h 10"/>
                  <a:gd name="T8" fmla="*/ 10 w 10"/>
                  <a:gd name="T9" fmla="*/ 10 h 10"/>
                  <a:gd name="T10" fmla="*/ 10 w 10"/>
                  <a:gd name="T11" fmla="*/ 7 h 10"/>
                  <a:gd name="T12" fmla="*/ 10 w 10"/>
                  <a:gd name="T13" fmla="*/ 7 h 10"/>
                  <a:gd name="T14" fmla="*/ 10 w 10"/>
                  <a:gd name="T15" fmla="*/ 3 h 10"/>
                  <a:gd name="T16" fmla="*/ 10 w 10"/>
                  <a:gd name="T17" fmla="*/ 3 h 10"/>
                  <a:gd name="T18" fmla="*/ 7 w 10"/>
                  <a:gd name="T19" fmla="*/ 0 h 10"/>
                  <a:gd name="T20" fmla="*/ 7 w 10"/>
                  <a:gd name="T21" fmla="*/ 0 h 10"/>
                  <a:gd name="T22" fmla="*/ 3 w 10"/>
                  <a:gd name="T23" fmla="*/ 0 h 10"/>
                  <a:gd name="T24" fmla="*/ 3 w 10"/>
                  <a:gd name="T25" fmla="*/ 3 h 10"/>
                  <a:gd name="T26" fmla="*/ 0 w 10"/>
                  <a:gd name="T27" fmla="*/ 3 h 10"/>
                  <a:gd name="T28" fmla="*/ 0 w 10"/>
                  <a:gd name="T29" fmla="*/ 7 h 10"/>
                  <a:gd name="T30" fmla="*/ 0 w 10"/>
                  <a:gd name="T31" fmla="*/ 10 h 10"/>
                  <a:gd name="T32" fmla="*/ 3 w 10"/>
                  <a:gd name="T33" fmla="*/ 10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3" y="10"/>
                    </a:lnTo>
                    <a:lnTo>
                      <a:pt x="7" y="10"/>
                    </a:lnTo>
                    <a:lnTo>
                      <a:pt x="10" y="10"/>
                    </a:lnTo>
                    <a:lnTo>
                      <a:pt x="10" y="7"/>
                    </a:lnTo>
                    <a:lnTo>
                      <a:pt x="10" y="3"/>
                    </a:lnTo>
                    <a:lnTo>
                      <a:pt x="7" y="0"/>
                    </a:lnTo>
                    <a:lnTo>
                      <a:pt x="3" y="0"/>
                    </a:lnTo>
                    <a:lnTo>
                      <a:pt x="3" y="3"/>
                    </a:lnTo>
                    <a:lnTo>
                      <a:pt x="0" y="3"/>
                    </a:lnTo>
                    <a:lnTo>
                      <a:pt x="0" y="7"/>
                    </a:lnTo>
                    <a:lnTo>
                      <a:pt x="0" y="10"/>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Freeform 48">
                <a:extLst>
                  <a:ext uri="{FF2B5EF4-FFF2-40B4-BE49-F238E27FC236}">
                    <a16:creationId xmlns:a16="http://schemas.microsoft.com/office/drawing/2014/main" id="{6E91F6E5-6215-EC47-896D-679B536BA8E3}"/>
                  </a:ext>
                </a:extLst>
              </p:cNvPr>
              <p:cNvSpPr>
                <a:spLocks/>
              </p:cNvSpPr>
              <p:nvPr/>
            </p:nvSpPr>
            <p:spPr bwMode="auto">
              <a:xfrm>
                <a:off x="5222" y="3050"/>
                <a:ext cx="11" cy="16"/>
              </a:xfrm>
              <a:custGeom>
                <a:avLst/>
                <a:gdLst>
                  <a:gd name="T0" fmla="*/ 0 w 10"/>
                  <a:gd name="T1" fmla="*/ 10 h 14"/>
                  <a:gd name="T2" fmla="*/ 3 w 10"/>
                  <a:gd name="T3" fmla="*/ 10 h 14"/>
                  <a:gd name="T4" fmla="*/ 6 w 10"/>
                  <a:gd name="T5" fmla="*/ 14 h 14"/>
                  <a:gd name="T6" fmla="*/ 6 w 10"/>
                  <a:gd name="T7" fmla="*/ 10 h 14"/>
                  <a:gd name="T8" fmla="*/ 10 w 10"/>
                  <a:gd name="T9" fmla="*/ 10 h 14"/>
                  <a:gd name="T10" fmla="*/ 10 w 10"/>
                  <a:gd name="T11" fmla="*/ 7 h 14"/>
                  <a:gd name="T12" fmla="*/ 10 w 10"/>
                  <a:gd name="T13" fmla="*/ 7 h 14"/>
                  <a:gd name="T14" fmla="*/ 10 w 10"/>
                  <a:gd name="T15" fmla="*/ 3 h 14"/>
                  <a:gd name="T16" fmla="*/ 10 w 10"/>
                  <a:gd name="T17" fmla="*/ 3 h 14"/>
                  <a:gd name="T18" fmla="*/ 6 w 10"/>
                  <a:gd name="T19" fmla="*/ 0 h 14"/>
                  <a:gd name="T20" fmla="*/ 3 w 10"/>
                  <a:gd name="T21" fmla="*/ 0 h 14"/>
                  <a:gd name="T22" fmla="*/ 3 w 10"/>
                  <a:gd name="T23" fmla="*/ 3 h 14"/>
                  <a:gd name="T24" fmla="*/ 0 w 10"/>
                  <a:gd name="T25" fmla="*/ 3 h 14"/>
                  <a:gd name="T26" fmla="*/ 0 w 10"/>
                  <a:gd name="T27" fmla="*/ 7 h 14"/>
                  <a:gd name="T28" fmla="*/ 0 w 10"/>
                  <a:gd name="T29" fmla="*/ 7 h 14"/>
                  <a:gd name="T30" fmla="*/ 0 w 10"/>
                  <a:gd name="T31" fmla="*/ 10 h 14"/>
                  <a:gd name="T32" fmla="*/ 0 w 10"/>
                  <a:gd name="T33" fmla="*/ 10 h 14"/>
                  <a:gd name="T34" fmla="*/ 0 w 10"/>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0" y="10"/>
                    </a:moveTo>
                    <a:lnTo>
                      <a:pt x="3" y="10"/>
                    </a:lnTo>
                    <a:lnTo>
                      <a:pt x="6" y="14"/>
                    </a:lnTo>
                    <a:lnTo>
                      <a:pt x="6" y="10"/>
                    </a:lnTo>
                    <a:lnTo>
                      <a:pt x="10" y="10"/>
                    </a:lnTo>
                    <a:lnTo>
                      <a:pt x="10" y="7"/>
                    </a:lnTo>
                    <a:lnTo>
                      <a:pt x="10" y="3"/>
                    </a:lnTo>
                    <a:lnTo>
                      <a:pt x="6" y="0"/>
                    </a:lnTo>
                    <a:lnTo>
                      <a:pt x="3" y="0"/>
                    </a:lnTo>
                    <a:lnTo>
                      <a:pt x="3" y="3"/>
                    </a:lnTo>
                    <a:lnTo>
                      <a:pt x="0" y="3"/>
                    </a:lnTo>
                    <a:lnTo>
                      <a:pt x="0" y="7"/>
                    </a:lnTo>
                    <a:lnTo>
                      <a:pt x="0" y="10"/>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Freeform 49">
                <a:extLst>
                  <a:ext uri="{FF2B5EF4-FFF2-40B4-BE49-F238E27FC236}">
                    <a16:creationId xmlns:a16="http://schemas.microsoft.com/office/drawing/2014/main" id="{E28C5EEB-C119-E643-BF5D-269649BCEB48}"/>
                  </a:ext>
                </a:extLst>
              </p:cNvPr>
              <p:cNvSpPr>
                <a:spLocks/>
              </p:cNvSpPr>
              <p:nvPr/>
            </p:nvSpPr>
            <p:spPr bwMode="auto">
              <a:xfrm>
                <a:off x="5266" y="3093"/>
                <a:ext cx="17" cy="12"/>
              </a:xfrm>
              <a:custGeom>
                <a:avLst/>
                <a:gdLst>
                  <a:gd name="T0" fmla="*/ 0 w 16"/>
                  <a:gd name="T1" fmla="*/ 4 h 11"/>
                  <a:gd name="T2" fmla="*/ 0 w 16"/>
                  <a:gd name="T3" fmla="*/ 4 h 11"/>
                  <a:gd name="T4" fmla="*/ 0 w 16"/>
                  <a:gd name="T5" fmla="*/ 4 h 11"/>
                  <a:gd name="T6" fmla="*/ 0 w 16"/>
                  <a:gd name="T7" fmla="*/ 0 h 11"/>
                  <a:gd name="T8" fmla="*/ 0 w 16"/>
                  <a:gd name="T9" fmla="*/ 0 h 11"/>
                  <a:gd name="T10" fmla="*/ 3 w 16"/>
                  <a:gd name="T11" fmla="*/ 4 h 11"/>
                  <a:gd name="T12" fmla="*/ 3 w 16"/>
                  <a:gd name="T13" fmla="*/ 4 h 11"/>
                  <a:gd name="T14" fmla="*/ 6 w 16"/>
                  <a:gd name="T15" fmla="*/ 4 h 11"/>
                  <a:gd name="T16" fmla="*/ 10 w 16"/>
                  <a:gd name="T17" fmla="*/ 4 h 11"/>
                  <a:gd name="T18" fmla="*/ 13 w 16"/>
                  <a:gd name="T19" fmla="*/ 4 h 11"/>
                  <a:gd name="T20" fmla="*/ 13 w 16"/>
                  <a:gd name="T21" fmla="*/ 4 h 11"/>
                  <a:gd name="T22" fmla="*/ 16 w 16"/>
                  <a:gd name="T23" fmla="*/ 7 h 11"/>
                  <a:gd name="T24" fmla="*/ 16 w 16"/>
                  <a:gd name="T25" fmla="*/ 7 h 11"/>
                  <a:gd name="T26" fmla="*/ 16 w 16"/>
                  <a:gd name="T27" fmla="*/ 11 h 11"/>
                  <a:gd name="T28" fmla="*/ 13 w 16"/>
                  <a:gd name="T29" fmla="*/ 11 h 11"/>
                  <a:gd name="T30" fmla="*/ 13 w 16"/>
                  <a:gd name="T31" fmla="*/ 11 h 11"/>
                  <a:gd name="T32" fmla="*/ 13 w 16"/>
                  <a:gd name="T33" fmla="*/ 11 h 11"/>
                  <a:gd name="T34" fmla="*/ 13 w 16"/>
                  <a:gd name="T35" fmla="*/ 11 h 11"/>
                  <a:gd name="T36" fmla="*/ 13 w 16"/>
                  <a:gd name="T37" fmla="*/ 7 h 11"/>
                  <a:gd name="T38" fmla="*/ 13 w 16"/>
                  <a:gd name="T39" fmla="*/ 7 h 11"/>
                  <a:gd name="T40" fmla="*/ 13 w 16"/>
                  <a:gd name="T41" fmla="*/ 7 h 11"/>
                  <a:gd name="T42" fmla="*/ 10 w 16"/>
                  <a:gd name="T43" fmla="*/ 7 h 11"/>
                  <a:gd name="T44" fmla="*/ 6 w 16"/>
                  <a:gd name="T45" fmla="*/ 4 h 11"/>
                  <a:gd name="T46" fmla="*/ 3 w 16"/>
                  <a:gd name="T47" fmla="*/ 4 h 11"/>
                  <a:gd name="T48" fmla="*/ 0 w 16"/>
                  <a:gd name="T49" fmla="*/ 4 h 11"/>
                  <a:gd name="T50" fmla="*/ 0 w 16"/>
                  <a:gd name="T51" fmla="*/ 4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11"/>
                  <a:gd name="T80" fmla="*/ 16 w 16"/>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11">
                    <a:moveTo>
                      <a:pt x="0" y="4"/>
                    </a:moveTo>
                    <a:lnTo>
                      <a:pt x="0" y="4"/>
                    </a:lnTo>
                    <a:lnTo>
                      <a:pt x="0" y="0"/>
                    </a:lnTo>
                    <a:lnTo>
                      <a:pt x="3" y="4"/>
                    </a:lnTo>
                    <a:lnTo>
                      <a:pt x="6" y="4"/>
                    </a:lnTo>
                    <a:lnTo>
                      <a:pt x="10" y="4"/>
                    </a:lnTo>
                    <a:lnTo>
                      <a:pt x="13" y="4"/>
                    </a:lnTo>
                    <a:lnTo>
                      <a:pt x="16" y="7"/>
                    </a:lnTo>
                    <a:lnTo>
                      <a:pt x="16" y="11"/>
                    </a:lnTo>
                    <a:lnTo>
                      <a:pt x="13" y="11"/>
                    </a:lnTo>
                    <a:lnTo>
                      <a:pt x="13" y="7"/>
                    </a:lnTo>
                    <a:lnTo>
                      <a:pt x="10" y="7"/>
                    </a:lnTo>
                    <a:lnTo>
                      <a:pt x="6" y="4"/>
                    </a:lnTo>
                    <a:lnTo>
                      <a:pt x="3" y="4"/>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Freeform 50">
                <a:extLst>
                  <a:ext uri="{FF2B5EF4-FFF2-40B4-BE49-F238E27FC236}">
                    <a16:creationId xmlns:a16="http://schemas.microsoft.com/office/drawing/2014/main" id="{E73E1F94-317C-E144-B662-474CD12406C7}"/>
                  </a:ext>
                </a:extLst>
              </p:cNvPr>
              <p:cNvSpPr>
                <a:spLocks/>
              </p:cNvSpPr>
              <p:nvPr/>
            </p:nvSpPr>
            <p:spPr bwMode="auto">
              <a:xfrm>
                <a:off x="5261" y="3105"/>
                <a:ext cx="11" cy="8"/>
              </a:xfrm>
              <a:custGeom>
                <a:avLst/>
                <a:gdLst>
                  <a:gd name="T0" fmla="*/ 4 w 10"/>
                  <a:gd name="T1" fmla="*/ 0 h 7"/>
                  <a:gd name="T2" fmla="*/ 7 w 10"/>
                  <a:gd name="T3" fmla="*/ 0 h 7"/>
                  <a:gd name="T4" fmla="*/ 7 w 10"/>
                  <a:gd name="T5" fmla="*/ 0 h 7"/>
                  <a:gd name="T6" fmla="*/ 10 w 10"/>
                  <a:gd name="T7" fmla="*/ 3 h 7"/>
                  <a:gd name="T8" fmla="*/ 10 w 10"/>
                  <a:gd name="T9" fmla="*/ 3 h 7"/>
                  <a:gd name="T10" fmla="*/ 10 w 10"/>
                  <a:gd name="T11" fmla="*/ 3 h 7"/>
                  <a:gd name="T12" fmla="*/ 10 w 10"/>
                  <a:gd name="T13" fmla="*/ 3 h 7"/>
                  <a:gd name="T14" fmla="*/ 10 w 10"/>
                  <a:gd name="T15" fmla="*/ 3 h 7"/>
                  <a:gd name="T16" fmla="*/ 10 w 10"/>
                  <a:gd name="T17" fmla="*/ 3 h 7"/>
                  <a:gd name="T18" fmla="*/ 10 w 10"/>
                  <a:gd name="T19" fmla="*/ 3 h 7"/>
                  <a:gd name="T20" fmla="*/ 10 w 10"/>
                  <a:gd name="T21" fmla="*/ 3 h 7"/>
                  <a:gd name="T22" fmla="*/ 7 w 10"/>
                  <a:gd name="T23" fmla="*/ 3 h 7"/>
                  <a:gd name="T24" fmla="*/ 7 w 10"/>
                  <a:gd name="T25" fmla="*/ 7 h 7"/>
                  <a:gd name="T26" fmla="*/ 7 w 10"/>
                  <a:gd name="T27" fmla="*/ 7 h 7"/>
                  <a:gd name="T28" fmla="*/ 7 w 10"/>
                  <a:gd name="T29" fmla="*/ 7 h 7"/>
                  <a:gd name="T30" fmla="*/ 7 w 10"/>
                  <a:gd name="T31" fmla="*/ 7 h 7"/>
                  <a:gd name="T32" fmla="*/ 7 w 10"/>
                  <a:gd name="T33" fmla="*/ 3 h 7"/>
                  <a:gd name="T34" fmla="*/ 4 w 10"/>
                  <a:gd name="T35" fmla="*/ 3 h 7"/>
                  <a:gd name="T36" fmla="*/ 4 w 10"/>
                  <a:gd name="T37" fmla="*/ 3 h 7"/>
                  <a:gd name="T38" fmla="*/ 4 w 10"/>
                  <a:gd name="T39" fmla="*/ 3 h 7"/>
                  <a:gd name="T40" fmla="*/ 4 w 10"/>
                  <a:gd name="T41" fmla="*/ 0 h 7"/>
                  <a:gd name="T42" fmla="*/ 4 w 10"/>
                  <a:gd name="T43" fmla="*/ 0 h 7"/>
                  <a:gd name="T44" fmla="*/ 0 w 10"/>
                  <a:gd name="T45" fmla="*/ 0 h 7"/>
                  <a:gd name="T46" fmla="*/ 0 w 10"/>
                  <a:gd name="T47" fmla="*/ 0 h 7"/>
                  <a:gd name="T48" fmla="*/ 0 w 10"/>
                  <a:gd name="T49" fmla="*/ 0 h 7"/>
                  <a:gd name="T50" fmla="*/ 0 w 10"/>
                  <a:gd name="T51" fmla="*/ 0 h 7"/>
                  <a:gd name="T52" fmla="*/ 4 w 10"/>
                  <a:gd name="T53" fmla="*/ 0 h 7"/>
                  <a:gd name="T54" fmla="*/ 4 w 10"/>
                  <a:gd name="T55" fmla="*/ 0 h 7"/>
                  <a:gd name="T56" fmla="*/ 4 w 10"/>
                  <a:gd name="T57" fmla="*/ 0 h 7"/>
                  <a:gd name="T58" fmla="*/ 4 w 10"/>
                  <a:gd name="T59" fmla="*/ 0 h 7"/>
                  <a:gd name="T60" fmla="*/ 4 w 10"/>
                  <a:gd name="T61" fmla="*/ 0 h 7"/>
                  <a:gd name="T62" fmla="*/ 4 w 10"/>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7"/>
                  <a:gd name="T98" fmla="*/ 10 w 10"/>
                  <a:gd name="T99" fmla="*/ 7 h 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7">
                    <a:moveTo>
                      <a:pt x="4" y="0"/>
                    </a:moveTo>
                    <a:lnTo>
                      <a:pt x="7" y="0"/>
                    </a:lnTo>
                    <a:lnTo>
                      <a:pt x="10" y="3"/>
                    </a:lnTo>
                    <a:lnTo>
                      <a:pt x="7" y="3"/>
                    </a:lnTo>
                    <a:lnTo>
                      <a:pt x="7" y="7"/>
                    </a:lnTo>
                    <a:lnTo>
                      <a:pt x="7" y="3"/>
                    </a:lnTo>
                    <a:lnTo>
                      <a:pt x="4" y="3"/>
                    </a:lnTo>
                    <a:lnTo>
                      <a:pt x="4" y="0"/>
                    </a:lnTo>
                    <a:lnTo>
                      <a:pt x="0" y="0"/>
                    </a:lnTo>
                    <a:lnTo>
                      <a:pt x="4"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Freeform 51">
                <a:extLst>
                  <a:ext uri="{FF2B5EF4-FFF2-40B4-BE49-F238E27FC236}">
                    <a16:creationId xmlns:a16="http://schemas.microsoft.com/office/drawing/2014/main" id="{C703433A-137A-9B46-B5C5-861DAC7303E4}"/>
                  </a:ext>
                </a:extLst>
              </p:cNvPr>
              <p:cNvSpPr>
                <a:spLocks/>
              </p:cNvSpPr>
              <p:nvPr/>
            </p:nvSpPr>
            <p:spPr bwMode="auto">
              <a:xfrm>
                <a:off x="5192" y="3018"/>
                <a:ext cx="113" cy="91"/>
              </a:xfrm>
              <a:custGeom>
                <a:avLst/>
                <a:gdLst>
                  <a:gd name="T0" fmla="*/ 97 w 103"/>
                  <a:gd name="T1" fmla="*/ 70 h 80"/>
                  <a:gd name="T2" fmla="*/ 100 w 103"/>
                  <a:gd name="T3" fmla="*/ 66 h 80"/>
                  <a:gd name="T4" fmla="*/ 103 w 103"/>
                  <a:gd name="T5" fmla="*/ 59 h 80"/>
                  <a:gd name="T6" fmla="*/ 103 w 103"/>
                  <a:gd name="T7" fmla="*/ 45 h 80"/>
                  <a:gd name="T8" fmla="*/ 100 w 103"/>
                  <a:gd name="T9" fmla="*/ 38 h 80"/>
                  <a:gd name="T10" fmla="*/ 93 w 103"/>
                  <a:gd name="T11" fmla="*/ 31 h 80"/>
                  <a:gd name="T12" fmla="*/ 87 w 103"/>
                  <a:gd name="T13" fmla="*/ 24 h 80"/>
                  <a:gd name="T14" fmla="*/ 83 w 103"/>
                  <a:gd name="T15" fmla="*/ 17 h 80"/>
                  <a:gd name="T16" fmla="*/ 77 w 103"/>
                  <a:gd name="T17" fmla="*/ 10 h 80"/>
                  <a:gd name="T18" fmla="*/ 70 w 103"/>
                  <a:gd name="T19" fmla="*/ 7 h 80"/>
                  <a:gd name="T20" fmla="*/ 63 w 103"/>
                  <a:gd name="T21" fmla="*/ 3 h 80"/>
                  <a:gd name="T22" fmla="*/ 57 w 103"/>
                  <a:gd name="T23" fmla="*/ 0 h 80"/>
                  <a:gd name="T24" fmla="*/ 53 w 103"/>
                  <a:gd name="T25" fmla="*/ 0 h 80"/>
                  <a:gd name="T26" fmla="*/ 43 w 103"/>
                  <a:gd name="T27" fmla="*/ 3 h 80"/>
                  <a:gd name="T28" fmla="*/ 33 w 103"/>
                  <a:gd name="T29" fmla="*/ 7 h 80"/>
                  <a:gd name="T30" fmla="*/ 23 w 103"/>
                  <a:gd name="T31" fmla="*/ 10 h 80"/>
                  <a:gd name="T32" fmla="*/ 17 w 103"/>
                  <a:gd name="T33" fmla="*/ 17 h 80"/>
                  <a:gd name="T34" fmla="*/ 10 w 103"/>
                  <a:gd name="T35" fmla="*/ 31 h 80"/>
                  <a:gd name="T36" fmla="*/ 3 w 103"/>
                  <a:gd name="T37" fmla="*/ 45 h 80"/>
                  <a:gd name="T38" fmla="*/ 0 w 103"/>
                  <a:gd name="T39" fmla="*/ 56 h 80"/>
                  <a:gd name="T40" fmla="*/ 0 w 103"/>
                  <a:gd name="T41" fmla="*/ 63 h 80"/>
                  <a:gd name="T42" fmla="*/ 0 w 103"/>
                  <a:gd name="T43" fmla="*/ 73 h 80"/>
                  <a:gd name="T44" fmla="*/ 3 w 103"/>
                  <a:gd name="T45" fmla="*/ 77 h 80"/>
                  <a:gd name="T46" fmla="*/ 6 w 103"/>
                  <a:gd name="T47" fmla="*/ 77 h 80"/>
                  <a:gd name="T48" fmla="*/ 13 w 103"/>
                  <a:gd name="T49" fmla="*/ 80 h 80"/>
                  <a:gd name="T50" fmla="*/ 17 w 103"/>
                  <a:gd name="T51" fmla="*/ 80 h 80"/>
                  <a:gd name="T52" fmla="*/ 20 w 103"/>
                  <a:gd name="T53" fmla="*/ 73 h 80"/>
                  <a:gd name="T54" fmla="*/ 23 w 103"/>
                  <a:gd name="T55" fmla="*/ 63 h 80"/>
                  <a:gd name="T56" fmla="*/ 30 w 103"/>
                  <a:gd name="T57" fmla="*/ 59 h 80"/>
                  <a:gd name="T58" fmla="*/ 33 w 103"/>
                  <a:gd name="T59" fmla="*/ 63 h 80"/>
                  <a:gd name="T60" fmla="*/ 40 w 103"/>
                  <a:gd name="T61" fmla="*/ 66 h 80"/>
                  <a:gd name="T62" fmla="*/ 43 w 103"/>
                  <a:gd name="T63" fmla="*/ 63 h 80"/>
                  <a:gd name="T64" fmla="*/ 50 w 103"/>
                  <a:gd name="T65" fmla="*/ 63 h 80"/>
                  <a:gd name="T66" fmla="*/ 53 w 103"/>
                  <a:gd name="T67" fmla="*/ 63 h 80"/>
                  <a:gd name="T68" fmla="*/ 60 w 103"/>
                  <a:gd name="T69" fmla="*/ 59 h 80"/>
                  <a:gd name="T70" fmla="*/ 70 w 103"/>
                  <a:gd name="T71" fmla="*/ 56 h 80"/>
                  <a:gd name="T72" fmla="*/ 80 w 103"/>
                  <a:gd name="T73" fmla="*/ 63 h 80"/>
                  <a:gd name="T74" fmla="*/ 87 w 103"/>
                  <a:gd name="T75" fmla="*/ 66 h 80"/>
                  <a:gd name="T76" fmla="*/ 93 w 103"/>
                  <a:gd name="T77" fmla="*/ 70 h 80"/>
                  <a:gd name="T78" fmla="*/ 93 w 103"/>
                  <a:gd name="T79" fmla="*/ 70 h 80"/>
                  <a:gd name="T80" fmla="*/ 93 w 103"/>
                  <a:gd name="T81" fmla="*/ 70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80"/>
                  <a:gd name="T125" fmla="*/ 103 w 103"/>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80">
                    <a:moveTo>
                      <a:pt x="93" y="70"/>
                    </a:moveTo>
                    <a:lnTo>
                      <a:pt x="97" y="70"/>
                    </a:lnTo>
                    <a:lnTo>
                      <a:pt x="100" y="70"/>
                    </a:lnTo>
                    <a:lnTo>
                      <a:pt x="100" y="66"/>
                    </a:lnTo>
                    <a:lnTo>
                      <a:pt x="103" y="63"/>
                    </a:lnTo>
                    <a:lnTo>
                      <a:pt x="103" y="59"/>
                    </a:lnTo>
                    <a:lnTo>
                      <a:pt x="103" y="52"/>
                    </a:lnTo>
                    <a:lnTo>
                      <a:pt x="103" y="45"/>
                    </a:lnTo>
                    <a:lnTo>
                      <a:pt x="103" y="42"/>
                    </a:lnTo>
                    <a:lnTo>
                      <a:pt x="100" y="38"/>
                    </a:lnTo>
                    <a:lnTo>
                      <a:pt x="97" y="35"/>
                    </a:lnTo>
                    <a:lnTo>
                      <a:pt x="93" y="31"/>
                    </a:lnTo>
                    <a:lnTo>
                      <a:pt x="90" y="28"/>
                    </a:lnTo>
                    <a:lnTo>
                      <a:pt x="87" y="24"/>
                    </a:lnTo>
                    <a:lnTo>
                      <a:pt x="83" y="21"/>
                    </a:lnTo>
                    <a:lnTo>
                      <a:pt x="83" y="17"/>
                    </a:lnTo>
                    <a:lnTo>
                      <a:pt x="80" y="14"/>
                    </a:lnTo>
                    <a:lnTo>
                      <a:pt x="77" y="10"/>
                    </a:lnTo>
                    <a:lnTo>
                      <a:pt x="73" y="7"/>
                    </a:lnTo>
                    <a:lnTo>
                      <a:pt x="70" y="7"/>
                    </a:lnTo>
                    <a:lnTo>
                      <a:pt x="67" y="3"/>
                    </a:lnTo>
                    <a:lnTo>
                      <a:pt x="63" y="3"/>
                    </a:lnTo>
                    <a:lnTo>
                      <a:pt x="60" y="0"/>
                    </a:lnTo>
                    <a:lnTo>
                      <a:pt x="57" y="0"/>
                    </a:lnTo>
                    <a:lnTo>
                      <a:pt x="53" y="0"/>
                    </a:lnTo>
                    <a:lnTo>
                      <a:pt x="50" y="3"/>
                    </a:lnTo>
                    <a:lnTo>
                      <a:pt x="43" y="3"/>
                    </a:lnTo>
                    <a:lnTo>
                      <a:pt x="40" y="3"/>
                    </a:lnTo>
                    <a:lnTo>
                      <a:pt x="33" y="7"/>
                    </a:lnTo>
                    <a:lnTo>
                      <a:pt x="27" y="7"/>
                    </a:lnTo>
                    <a:lnTo>
                      <a:pt x="23" y="10"/>
                    </a:lnTo>
                    <a:lnTo>
                      <a:pt x="20" y="10"/>
                    </a:lnTo>
                    <a:lnTo>
                      <a:pt x="17" y="17"/>
                    </a:lnTo>
                    <a:lnTo>
                      <a:pt x="13" y="24"/>
                    </a:lnTo>
                    <a:lnTo>
                      <a:pt x="10" y="31"/>
                    </a:lnTo>
                    <a:lnTo>
                      <a:pt x="6" y="38"/>
                    </a:lnTo>
                    <a:lnTo>
                      <a:pt x="3" y="45"/>
                    </a:lnTo>
                    <a:lnTo>
                      <a:pt x="0" y="49"/>
                    </a:lnTo>
                    <a:lnTo>
                      <a:pt x="0" y="56"/>
                    </a:lnTo>
                    <a:lnTo>
                      <a:pt x="0" y="59"/>
                    </a:lnTo>
                    <a:lnTo>
                      <a:pt x="0" y="63"/>
                    </a:lnTo>
                    <a:lnTo>
                      <a:pt x="0" y="66"/>
                    </a:lnTo>
                    <a:lnTo>
                      <a:pt x="0" y="73"/>
                    </a:lnTo>
                    <a:lnTo>
                      <a:pt x="3" y="77"/>
                    </a:lnTo>
                    <a:lnTo>
                      <a:pt x="6" y="77"/>
                    </a:lnTo>
                    <a:lnTo>
                      <a:pt x="10" y="80"/>
                    </a:lnTo>
                    <a:lnTo>
                      <a:pt x="13" y="80"/>
                    </a:lnTo>
                    <a:lnTo>
                      <a:pt x="17" y="80"/>
                    </a:lnTo>
                    <a:lnTo>
                      <a:pt x="23" y="80"/>
                    </a:lnTo>
                    <a:lnTo>
                      <a:pt x="20" y="73"/>
                    </a:lnTo>
                    <a:lnTo>
                      <a:pt x="20" y="70"/>
                    </a:lnTo>
                    <a:lnTo>
                      <a:pt x="23" y="63"/>
                    </a:lnTo>
                    <a:lnTo>
                      <a:pt x="27" y="59"/>
                    </a:lnTo>
                    <a:lnTo>
                      <a:pt x="30" y="59"/>
                    </a:lnTo>
                    <a:lnTo>
                      <a:pt x="33" y="63"/>
                    </a:lnTo>
                    <a:lnTo>
                      <a:pt x="37" y="66"/>
                    </a:lnTo>
                    <a:lnTo>
                      <a:pt x="40" y="66"/>
                    </a:lnTo>
                    <a:lnTo>
                      <a:pt x="43" y="63"/>
                    </a:lnTo>
                    <a:lnTo>
                      <a:pt x="47" y="63"/>
                    </a:lnTo>
                    <a:lnTo>
                      <a:pt x="50" y="63"/>
                    </a:lnTo>
                    <a:lnTo>
                      <a:pt x="53" y="63"/>
                    </a:lnTo>
                    <a:lnTo>
                      <a:pt x="57" y="63"/>
                    </a:lnTo>
                    <a:lnTo>
                      <a:pt x="60" y="59"/>
                    </a:lnTo>
                    <a:lnTo>
                      <a:pt x="67" y="59"/>
                    </a:lnTo>
                    <a:lnTo>
                      <a:pt x="70" y="56"/>
                    </a:lnTo>
                    <a:lnTo>
                      <a:pt x="73" y="59"/>
                    </a:lnTo>
                    <a:lnTo>
                      <a:pt x="80" y="63"/>
                    </a:lnTo>
                    <a:lnTo>
                      <a:pt x="83" y="66"/>
                    </a:lnTo>
                    <a:lnTo>
                      <a:pt x="87" y="66"/>
                    </a:lnTo>
                    <a:lnTo>
                      <a:pt x="90" y="70"/>
                    </a:lnTo>
                    <a:lnTo>
                      <a:pt x="9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Freeform 52">
                <a:extLst>
                  <a:ext uri="{FF2B5EF4-FFF2-40B4-BE49-F238E27FC236}">
                    <a16:creationId xmlns:a16="http://schemas.microsoft.com/office/drawing/2014/main" id="{48A5B296-B468-104E-A481-67BDF64DE3B7}"/>
                  </a:ext>
                </a:extLst>
              </p:cNvPr>
              <p:cNvSpPr>
                <a:spLocks/>
              </p:cNvSpPr>
              <p:nvPr/>
            </p:nvSpPr>
            <p:spPr bwMode="auto">
              <a:xfrm>
                <a:off x="5222" y="3050"/>
                <a:ext cx="11" cy="16"/>
              </a:xfrm>
              <a:custGeom>
                <a:avLst/>
                <a:gdLst>
                  <a:gd name="T0" fmla="*/ 0 w 10"/>
                  <a:gd name="T1" fmla="*/ 10 h 14"/>
                  <a:gd name="T2" fmla="*/ 3 w 10"/>
                  <a:gd name="T3" fmla="*/ 10 h 14"/>
                  <a:gd name="T4" fmla="*/ 3 w 10"/>
                  <a:gd name="T5" fmla="*/ 14 h 14"/>
                  <a:gd name="T6" fmla="*/ 6 w 10"/>
                  <a:gd name="T7" fmla="*/ 10 h 14"/>
                  <a:gd name="T8" fmla="*/ 10 w 10"/>
                  <a:gd name="T9" fmla="*/ 10 h 14"/>
                  <a:gd name="T10" fmla="*/ 10 w 10"/>
                  <a:gd name="T11" fmla="*/ 7 h 14"/>
                  <a:gd name="T12" fmla="*/ 10 w 10"/>
                  <a:gd name="T13" fmla="*/ 7 h 14"/>
                  <a:gd name="T14" fmla="*/ 10 w 10"/>
                  <a:gd name="T15" fmla="*/ 3 h 14"/>
                  <a:gd name="T16" fmla="*/ 10 w 10"/>
                  <a:gd name="T17" fmla="*/ 3 h 14"/>
                  <a:gd name="T18" fmla="*/ 6 w 10"/>
                  <a:gd name="T19" fmla="*/ 0 h 14"/>
                  <a:gd name="T20" fmla="*/ 3 w 10"/>
                  <a:gd name="T21" fmla="*/ 0 h 14"/>
                  <a:gd name="T22" fmla="*/ 3 w 10"/>
                  <a:gd name="T23" fmla="*/ 0 h 14"/>
                  <a:gd name="T24" fmla="*/ 0 w 10"/>
                  <a:gd name="T25" fmla="*/ 3 h 14"/>
                  <a:gd name="T26" fmla="*/ 0 w 10"/>
                  <a:gd name="T27" fmla="*/ 3 h 14"/>
                  <a:gd name="T28" fmla="*/ 0 w 10"/>
                  <a:gd name="T29" fmla="*/ 7 h 14"/>
                  <a:gd name="T30" fmla="*/ 0 w 10"/>
                  <a:gd name="T31" fmla="*/ 7 h 14"/>
                  <a:gd name="T32" fmla="*/ 0 w 10"/>
                  <a:gd name="T33" fmla="*/ 10 h 14"/>
                  <a:gd name="T34" fmla="*/ 0 w 10"/>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0" y="10"/>
                    </a:moveTo>
                    <a:lnTo>
                      <a:pt x="3" y="10"/>
                    </a:lnTo>
                    <a:lnTo>
                      <a:pt x="3" y="14"/>
                    </a:lnTo>
                    <a:lnTo>
                      <a:pt x="6" y="10"/>
                    </a:lnTo>
                    <a:lnTo>
                      <a:pt x="10" y="10"/>
                    </a:lnTo>
                    <a:lnTo>
                      <a:pt x="10" y="7"/>
                    </a:lnTo>
                    <a:lnTo>
                      <a:pt x="10" y="3"/>
                    </a:lnTo>
                    <a:lnTo>
                      <a:pt x="6" y="0"/>
                    </a:lnTo>
                    <a:lnTo>
                      <a:pt x="3" y="0"/>
                    </a:lnTo>
                    <a:lnTo>
                      <a:pt x="0" y="3"/>
                    </a:lnTo>
                    <a:lnTo>
                      <a:pt x="0" y="7"/>
                    </a:lnTo>
                    <a:lnTo>
                      <a:pt x="0" y="10"/>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53">
                <a:extLst>
                  <a:ext uri="{FF2B5EF4-FFF2-40B4-BE49-F238E27FC236}">
                    <a16:creationId xmlns:a16="http://schemas.microsoft.com/office/drawing/2014/main" id="{DBDDC86E-44A1-354E-BB8B-ED6913FFEBA2}"/>
                  </a:ext>
                </a:extLst>
              </p:cNvPr>
              <p:cNvSpPr>
                <a:spLocks/>
              </p:cNvSpPr>
              <p:nvPr/>
            </p:nvSpPr>
            <p:spPr bwMode="auto">
              <a:xfrm>
                <a:off x="5184" y="3145"/>
                <a:ext cx="11" cy="11"/>
              </a:xfrm>
              <a:custGeom>
                <a:avLst/>
                <a:gdLst>
                  <a:gd name="T0" fmla="*/ 3 w 10"/>
                  <a:gd name="T1" fmla="*/ 10 h 10"/>
                  <a:gd name="T2" fmla="*/ 7 w 10"/>
                  <a:gd name="T3" fmla="*/ 10 h 10"/>
                  <a:gd name="T4" fmla="*/ 7 w 10"/>
                  <a:gd name="T5" fmla="*/ 10 h 10"/>
                  <a:gd name="T6" fmla="*/ 10 w 10"/>
                  <a:gd name="T7" fmla="*/ 10 h 10"/>
                  <a:gd name="T8" fmla="*/ 10 w 10"/>
                  <a:gd name="T9" fmla="*/ 10 h 10"/>
                  <a:gd name="T10" fmla="*/ 10 w 10"/>
                  <a:gd name="T11" fmla="*/ 7 h 10"/>
                  <a:gd name="T12" fmla="*/ 10 w 10"/>
                  <a:gd name="T13" fmla="*/ 3 h 10"/>
                  <a:gd name="T14" fmla="*/ 10 w 10"/>
                  <a:gd name="T15" fmla="*/ 3 h 10"/>
                  <a:gd name="T16" fmla="*/ 7 w 10"/>
                  <a:gd name="T17" fmla="*/ 0 h 10"/>
                  <a:gd name="T18" fmla="*/ 7 w 10"/>
                  <a:gd name="T19" fmla="*/ 0 h 10"/>
                  <a:gd name="T20" fmla="*/ 3 w 10"/>
                  <a:gd name="T21" fmla="*/ 0 h 10"/>
                  <a:gd name="T22" fmla="*/ 3 w 10"/>
                  <a:gd name="T23" fmla="*/ 0 h 10"/>
                  <a:gd name="T24" fmla="*/ 0 w 10"/>
                  <a:gd name="T25" fmla="*/ 3 h 10"/>
                  <a:gd name="T26" fmla="*/ 0 w 10"/>
                  <a:gd name="T27" fmla="*/ 7 h 10"/>
                  <a:gd name="T28" fmla="*/ 0 w 10"/>
                  <a:gd name="T29" fmla="*/ 7 h 10"/>
                  <a:gd name="T30" fmla="*/ 0 w 10"/>
                  <a:gd name="T31" fmla="*/ 10 h 10"/>
                  <a:gd name="T32" fmla="*/ 3 w 10"/>
                  <a:gd name="T33" fmla="*/ 10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7" y="10"/>
                    </a:lnTo>
                    <a:lnTo>
                      <a:pt x="10" y="10"/>
                    </a:lnTo>
                    <a:lnTo>
                      <a:pt x="10" y="7"/>
                    </a:lnTo>
                    <a:lnTo>
                      <a:pt x="10" y="3"/>
                    </a:lnTo>
                    <a:lnTo>
                      <a:pt x="7" y="0"/>
                    </a:lnTo>
                    <a:lnTo>
                      <a:pt x="3" y="0"/>
                    </a:lnTo>
                    <a:lnTo>
                      <a:pt x="0" y="3"/>
                    </a:lnTo>
                    <a:lnTo>
                      <a:pt x="0" y="7"/>
                    </a:lnTo>
                    <a:lnTo>
                      <a:pt x="0" y="10"/>
                    </a:lnTo>
                    <a:lnTo>
                      <a:pt x="3" y="10"/>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7" name="Freeform 54">
                <a:extLst>
                  <a:ext uri="{FF2B5EF4-FFF2-40B4-BE49-F238E27FC236}">
                    <a16:creationId xmlns:a16="http://schemas.microsoft.com/office/drawing/2014/main" id="{A9015294-F7CC-AA49-88F0-98AC609270A8}"/>
                  </a:ext>
                </a:extLst>
              </p:cNvPr>
              <p:cNvSpPr>
                <a:spLocks/>
              </p:cNvSpPr>
              <p:nvPr/>
            </p:nvSpPr>
            <p:spPr bwMode="auto">
              <a:xfrm>
                <a:off x="5162" y="3188"/>
                <a:ext cx="11" cy="13"/>
              </a:xfrm>
              <a:custGeom>
                <a:avLst/>
                <a:gdLst>
                  <a:gd name="T0" fmla="*/ 3 w 10"/>
                  <a:gd name="T1" fmla="*/ 11 h 11"/>
                  <a:gd name="T2" fmla="*/ 7 w 10"/>
                  <a:gd name="T3" fmla="*/ 11 h 11"/>
                  <a:gd name="T4" fmla="*/ 7 w 10"/>
                  <a:gd name="T5" fmla="*/ 11 h 11"/>
                  <a:gd name="T6" fmla="*/ 10 w 10"/>
                  <a:gd name="T7" fmla="*/ 7 h 11"/>
                  <a:gd name="T8" fmla="*/ 10 w 10"/>
                  <a:gd name="T9" fmla="*/ 7 h 11"/>
                  <a:gd name="T10" fmla="*/ 10 w 10"/>
                  <a:gd name="T11" fmla="*/ 4 h 11"/>
                  <a:gd name="T12" fmla="*/ 10 w 10"/>
                  <a:gd name="T13" fmla="*/ 4 h 11"/>
                  <a:gd name="T14" fmla="*/ 10 w 10"/>
                  <a:gd name="T15" fmla="*/ 0 h 11"/>
                  <a:gd name="T16" fmla="*/ 7 w 10"/>
                  <a:gd name="T17" fmla="*/ 0 h 11"/>
                  <a:gd name="T18" fmla="*/ 7 w 10"/>
                  <a:gd name="T19" fmla="*/ 0 h 11"/>
                  <a:gd name="T20" fmla="*/ 3 w 10"/>
                  <a:gd name="T21" fmla="*/ 0 h 11"/>
                  <a:gd name="T22" fmla="*/ 3 w 10"/>
                  <a:gd name="T23" fmla="*/ 0 h 11"/>
                  <a:gd name="T24" fmla="*/ 0 w 10"/>
                  <a:gd name="T25" fmla="*/ 4 h 11"/>
                  <a:gd name="T26" fmla="*/ 0 w 10"/>
                  <a:gd name="T27" fmla="*/ 4 h 11"/>
                  <a:gd name="T28" fmla="*/ 0 w 10"/>
                  <a:gd name="T29" fmla="*/ 7 h 11"/>
                  <a:gd name="T30" fmla="*/ 0 w 10"/>
                  <a:gd name="T31" fmla="*/ 7 h 11"/>
                  <a:gd name="T32" fmla="*/ 3 w 10"/>
                  <a:gd name="T33" fmla="*/ 11 h 11"/>
                  <a:gd name="T34" fmla="*/ 3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3" y="11"/>
                    </a:moveTo>
                    <a:lnTo>
                      <a:pt x="7" y="11"/>
                    </a:lnTo>
                    <a:lnTo>
                      <a:pt x="10" y="7"/>
                    </a:lnTo>
                    <a:lnTo>
                      <a:pt x="10" y="4"/>
                    </a:lnTo>
                    <a:lnTo>
                      <a:pt x="10" y="0"/>
                    </a:lnTo>
                    <a:lnTo>
                      <a:pt x="7" y="0"/>
                    </a:lnTo>
                    <a:lnTo>
                      <a:pt x="3" y="0"/>
                    </a:lnTo>
                    <a:lnTo>
                      <a:pt x="0" y="4"/>
                    </a:lnTo>
                    <a:lnTo>
                      <a:pt x="0" y="7"/>
                    </a:lnTo>
                    <a:lnTo>
                      <a:pt x="3"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8" name="Freeform 55">
                <a:extLst>
                  <a:ext uri="{FF2B5EF4-FFF2-40B4-BE49-F238E27FC236}">
                    <a16:creationId xmlns:a16="http://schemas.microsoft.com/office/drawing/2014/main" id="{4F5E12F3-3F40-BD4A-B8D0-2E8882FF9397}"/>
                  </a:ext>
                </a:extLst>
              </p:cNvPr>
              <p:cNvSpPr>
                <a:spLocks/>
              </p:cNvSpPr>
              <p:nvPr/>
            </p:nvSpPr>
            <p:spPr bwMode="auto">
              <a:xfrm>
                <a:off x="5067" y="3109"/>
                <a:ext cx="155" cy="257"/>
              </a:xfrm>
              <a:custGeom>
                <a:avLst/>
                <a:gdLst>
                  <a:gd name="T0" fmla="*/ 10 w 141"/>
                  <a:gd name="T1" fmla="*/ 185 h 227"/>
                  <a:gd name="T2" fmla="*/ 20 w 141"/>
                  <a:gd name="T3" fmla="*/ 192 h 227"/>
                  <a:gd name="T4" fmla="*/ 37 w 141"/>
                  <a:gd name="T5" fmla="*/ 199 h 227"/>
                  <a:gd name="T6" fmla="*/ 47 w 141"/>
                  <a:gd name="T7" fmla="*/ 203 h 227"/>
                  <a:gd name="T8" fmla="*/ 54 w 141"/>
                  <a:gd name="T9" fmla="*/ 206 h 227"/>
                  <a:gd name="T10" fmla="*/ 60 w 141"/>
                  <a:gd name="T11" fmla="*/ 210 h 227"/>
                  <a:gd name="T12" fmla="*/ 70 w 141"/>
                  <a:gd name="T13" fmla="*/ 217 h 227"/>
                  <a:gd name="T14" fmla="*/ 77 w 141"/>
                  <a:gd name="T15" fmla="*/ 220 h 227"/>
                  <a:gd name="T16" fmla="*/ 84 w 141"/>
                  <a:gd name="T17" fmla="*/ 224 h 227"/>
                  <a:gd name="T18" fmla="*/ 87 w 141"/>
                  <a:gd name="T19" fmla="*/ 227 h 227"/>
                  <a:gd name="T20" fmla="*/ 87 w 141"/>
                  <a:gd name="T21" fmla="*/ 227 h 227"/>
                  <a:gd name="T22" fmla="*/ 94 w 141"/>
                  <a:gd name="T23" fmla="*/ 227 h 227"/>
                  <a:gd name="T24" fmla="*/ 97 w 141"/>
                  <a:gd name="T25" fmla="*/ 213 h 227"/>
                  <a:gd name="T26" fmla="*/ 110 w 141"/>
                  <a:gd name="T27" fmla="*/ 189 h 227"/>
                  <a:gd name="T28" fmla="*/ 117 w 141"/>
                  <a:gd name="T29" fmla="*/ 171 h 227"/>
                  <a:gd name="T30" fmla="*/ 127 w 141"/>
                  <a:gd name="T31" fmla="*/ 150 h 227"/>
                  <a:gd name="T32" fmla="*/ 131 w 141"/>
                  <a:gd name="T33" fmla="*/ 136 h 227"/>
                  <a:gd name="T34" fmla="*/ 134 w 141"/>
                  <a:gd name="T35" fmla="*/ 126 h 227"/>
                  <a:gd name="T36" fmla="*/ 134 w 141"/>
                  <a:gd name="T37" fmla="*/ 112 h 227"/>
                  <a:gd name="T38" fmla="*/ 134 w 141"/>
                  <a:gd name="T39" fmla="*/ 94 h 227"/>
                  <a:gd name="T40" fmla="*/ 134 w 141"/>
                  <a:gd name="T41" fmla="*/ 84 h 227"/>
                  <a:gd name="T42" fmla="*/ 141 w 141"/>
                  <a:gd name="T43" fmla="*/ 74 h 227"/>
                  <a:gd name="T44" fmla="*/ 137 w 141"/>
                  <a:gd name="T45" fmla="*/ 67 h 227"/>
                  <a:gd name="T46" fmla="*/ 134 w 141"/>
                  <a:gd name="T47" fmla="*/ 63 h 227"/>
                  <a:gd name="T48" fmla="*/ 134 w 141"/>
                  <a:gd name="T49" fmla="*/ 60 h 227"/>
                  <a:gd name="T50" fmla="*/ 137 w 141"/>
                  <a:gd name="T51" fmla="*/ 60 h 227"/>
                  <a:gd name="T52" fmla="*/ 141 w 141"/>
                  <a:gd name="T53" fmla="*/ 49 h 227"/>
                  <a:gd name="T54" fmla="*/ 131 w 141"/>
                  <a:gd name="T55" fmla="*/ 28 h 227"/>
                  <a:gd name="T56" fmla="*/ 124 w 141"/>
                  <a:gd name="T57" fmla="*/ 18 h 227"/>
                  <a:gd name="T58" fmla="*/ 117 w 141"/>
                  <a:gd name="T59" fmla="*/ 11 h 227"/>
                  <a:gd name="T60" fmla="*/ 110 w 141"/>
                  <a:gd name="T61" fmla="*/ 4 h 227"/>
                  <a:gd name="T62" fmla="*/ 107 w 141"/>
                  <a:gd name="T63" fmla="*/ 0 h 227"/>
                  <a:gd name="T64" fmla="*/ 104 w 141"/>
                  <a:gd name="T65" fmla="*/ 4 h 227"/>
                  <a:gd name="T66" fmla="*/ 94 w 141"/>
                  <a:gd name="T67" fmla="*/ 18 h 227"/>
                  <a:gd name="T68" fmla="*/ 90 w 141"/>
                  <a:gd name="T69" fmla="*/ 25 h 227"/>
                  <a:gd name="T70" fmla="*/ 90 w 141"/>
                  <a:gd name="T71" fmla="*/ 28 h 227"/>
                  <a:gd name="T72" fmla="*/ 77 w 141"/>
                  <a:gd name="T73" fmla="*/ 35 h 227"/>
                  <a:gd name="T74" fmla="*/ 57 w 141"/>
                  <a:gd name="T75" fmla="*/ 49 h 227"/>
                  <a:gd name="T76" fmla="*/ 40 w 141"/>
                  <a:gd name="T77" fmla="*/ 63 h 227"/>
                  <a:gd name="T78" fmla="*/ 30 w 141"/>
                  <a:gd name="T79" fmla="*/ 84 h 227"/>
                  <a:gd name="T80" fmla="*/ 24 w 141"/>
                  <a:gd name="T81" fmla="*/ 105 h 227"/>
                  <a:gd name="T82" fmla="*/ 17 w 141"/>
                  <a:gd name="T83" fmla="*/ 140 h 227"/>
                  <a:gd name="T84" fmla="*/ 7 w 141"/>
                  <a:gd name="T85" fmla="*/ 154 h 227"/>
                  <a:gd name="T86" fmla="*/ 0 w 141"/>
                  <a:gd name="T87" fmla="*/ 168 h 227"/>
                  <a:gd name="T88" fmla="*/ 0 w 141"/>
                  <a:gd name="T89" fmla="*/ 178 h 227"/>
                  <a:gd name="T90" fmla="*/ 4 w 141"/>
                  <a:gd name="T91" fmla="*/ 185 h 227"/>
                  <a:gd name="T92" fmla="*/ 7 w 141"/>
                  <a:gd name="T93" fmla="*/ 185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1"/>
                  <a:gd name="T142" fmla="*/ 0 h 227"/>
                  <a:gd name="T143" fmla="*/ 141 w 141"/>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1" h="227">
                    <a:moveTo>
                      <a:pt x="7" y="185"/>
                    </a:moveTo>
                    <a:lnTo>
                      <a:pt x="10" y="185"/>
                    </a:lnTo>
                    <a:lnTo>
                      <a:pt x="17" y="189"/>
                    </a:lnTo>
                    <a:lnTo>
                      <a:pt x="20" y="192"/>
                    </a:lnTo>
                    <a:lnTo>
                      <a:pt x="30" y="196"/>
                    </a:lnTo>
                    <a:lnTo>
                      <a:pt x="37" y="199"/>
                    </a:lnTo>
                    <a:lnTo>
                      <a:pt x="44" y="199"/>
                    </a:lnTo>
                    <a:lnTo>
                      <a:pt x="47" y="203"/>
                    </a:lnTo>
                    <a:lnTo>
                      <a:pt x="50" y="206"/>
                    </a:lnTo>
                    <a:lnTo>
                      <a:pt x="54" y="206"/>
                    </a:lnTo>
                    <a:lnTo>
                      <a:pt x="57" y="206"/>
                    </a:lnTo>
                    <a:lnTo>
                      <a:pt x="60" y="210"/>
                    </a:lnTo>
                    <a:lnTo>
                      <a:pt x="64" y="213"/>
                    </a:lnTo>
                    <a:lnTo>
                      <a:pt x="70" y="217"/>
                    </a:lnTo>
                    <a:lnTo>
                      <a:pt x="74" y="217"/>
                    </a:lnTo>
                    <a:lnTo>
                      <a:pt x="77" y="220"/>
                    </a:lnTo>
                    <a:lnTo>
                      <a:pt x="80" y="220"/>
                    </a:lnTo>
                    <a:lnTo>
                      <a:pt x="84" y="224"/>
                    </a:lnTo>
                    <a:lnTo>
                      <a:pt x="87" y="227"/>
                    </a:lnTo>
                    <a:lnTo>
                      <a:pt x="90" y="227"/>
                    </a:lnTo>
                    <a:lnTo>
                      <a:pt x="94" y="227"/>
                    </a:lnTo>
                    <a:lnTo>
                      <a:pt x="94" y="220"/>
                    </a:lnTo>
                    <a:lnTo>
                      <a:pt x="97" y="213"/>
                    </a:lnTo>
                    <a:lnTo>
                      <a:pt x="104" y="199"/>
                    </a:lnTo>
                    <a:lnTo>
                      <a:pt x="110" y="189"/>
                    </a:lnTo>
                    <a:lnTo>
                      <a:pt x="114" y="178"/>
                    </a:lnTo>
                    <a:lnTo>
                      <a:pt x="117" y="171"/>
                    </a:lnTo>
                    <a:lnTo>
                      <a:pt x="124" y="161"/>
                    </a:lnTo>
                    <a:lnTo>
                      <a:pt x="127" y="150"/>
                    </a:lnTo>
                    <a:lnTo>
                      <a:pt x="127" y="143"/>
                    </a:lnTo>
                    <a:lnTo>
                      <a:pt x="131" y="136"/>
                    </a:lnTo>
                    <a:lnTo>
                      <a:pt x="131" y="129"/>
                    </a:lnTo>
                    <a:lnTo>
                      <a:pt x="134" y="126"/>
                    </a:lnTo>
                    <a:lnTo>
                      <a:pt x="137" y="119"/>
                    </a:lnTo>
                    <a:lnTo>
                      <a:pt x="134" y="112"/>
                    </a:lnTo>
                    <a:lnTo>
                      <a:pt x="134" y="105"/>
                    </a:lnTo>
                    <a:lnTo>
                      <a:pt x="134" y="94"/>
                    </a:lnTo>
                    <a:lnTo>
                      <a:pt x="134" y="91"/>
                    </a:lnTo>
                    <a:lnTo>
                      <a:pt x="134" y="84"/>
                    </a:lnTo>
                    <a:lnTo>
                      <a:pt x="137" y="77"/>
                    </a:lnTo>
                    <a:lnTo>
                      <a:pt x="141" y="74"/>
                    </a:lnTo>
                    <a:lnTo>
                      <a:pt x="141" y="70"/>
                    </a:lnTo>
                    <a:lnTo>
                      <a:pt x="137" y="67"/>
                    </a:lnTo>
                    <a:lnTo>
                      <a:pt x="134" y="67"/>
                    </a:lnTo>
                    <a:lnTo>
                      <a:pt x="134" y="63"/>
                    </a:lnTo>
                    <a:lnTo>
                      <a:pt x="131" y="63"/>
                    </a:lnTo>
                    <a:lnTo>
                      <a:pt x="134" y="60"/>
                    </a:lnTo>
                    <a:lnTo>
                      <a:pt x="137" y="60"/>
                    </a:lnTo>
                    <a:lnTo>
                      <a:pt x="141" y="60"/>
                    </a:lnTo>
                    <a:lnTo>
                      <a:pt x="141" y="49"/>
                    </a:lnTo>
                    <a:lnTo>
                      <a:pt x="134" y="39"/>
                    </a:lnTo>
                    <a:lnTo>
                      <a:pt x="131" y="28"/>
                    </a:lnTo>
                    <a:lnTo>
                      <a:pt x="124" y="21"/>
                    </a:lnTo>
                    <a:lnTo>
                      <a:pt x="124" y="18"/>
                    </a:lnTo>
                    <a:lnTo>
                      <a:pt x="120" y="14"/>
                    </a:lnTo>
                    <a:lnTo>
                      <a:pt x="117" y="11"/>
                    </a:lnTo>
                    <a:lnTo>
                      <a:pt x="114" y="7"/>
                    </a:lnTo>
                    <a:lnTo>
                      <a:pt x="110" y="4"/>
                    </a:lnTo>
                    <a:lnTo>
                      <a:pt x="107" y="4"/>
                    </a:lnTo>
                    <a:lnTo>
                      <a:pt x="107" y="0"/>
                    </a:lnTo>
                    <a:lnTo>
                      <a:pt x="104" y="4"/>
                    </a:lnTo>
                    <a:lnTo>
                      <a:pt x="100" y="11"/>
                    </a:lnTo>
                    <a:lnTo>
                      <a:pt x="94" y="18"/>
                    </a:lnTo>
                    <a:lnTo>
                      <a:pt x="90" y="25"/>
                    </a:lnTo>
                    <a:lnTo>
                      <a:pt x="90" y="28"/>
                    </a:lnTo>
                    <a:lnTo>
                      <a:pt x="87" y="32"/>
                    </a:lnTo>
                    <a:lnTo>
                      <a:pt x="77" y="35"/>
                    </a:lnTo>
                    <a:lnTo>
                      <a:pt x="67" y="42"/>
                    </a:lnTo>
                    <a:lnTo>
                      <a:pt x="57" y="49"/>
                    </a:lnTo>
                    <a:lnTo>
                      <a:pt x="50" y="56"/>
                    </a:lnTo>
                    <a:lnTo>
                      <a:pt x="40" y="63"/>
                    </a:lnTo>
                    <a:lnTo>
                      <a:pt x="37" y="74"/>
                    </a:lnTo>
                    <a:lnTo>
                      <a:pt x="30" y="84"/>
                    </a:lnTo>
                    <a:lnTo>
                      <a:pt x="27" y="98"/>
                    </a:lnTo>
                    <a:lnTo>
                      <a:pt x="24" y="105"/>
                    </a:lnTo>
                    <a:lnTo>
                      <a:pt x="20" y="122"/>
                    </a:lnTo>
                    <a:lnTo>
                      <a:pt x="17" y="140"/>
                    </a:lnTo>
                    <a:lnTo>
                      <a:pt x="10" y="147"/>
                    </a:lnTo>
                    <a:lnTo>
                      <a:pt x="7" y="154"/>
                    </a:lnTo>
                    <a:lnTo>
                      <a:pt x="4" y="161"/>
                    </a:lnTo>
                    <a:lnTo>
                      <a:pt x="0" y="168"/>
                    </a:lnTo>
                    <a:lnTo>
                      <a:pt x="0" y="175"/>
                    </a:lnTo>
                    <a:lnTo>
                      <a:pt x="0" y="178"/>
                    </a:lnTo>
                    <a:lnTo>
                      <a:pt x="4" y="182"/>
                    </a:lnTo>
                    <a:lnTo>
                      <a:pt x="4" y="185"/>
                    </a:lnTo>
                    <a:lnTo>
                      <a:pt x="7" y="18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9" name="Freeform 56">
                <a:extLst>
                  <a:ext uri="{FF2B5EF4-FFF2-40B4-BE49-F238E27FC236}">
                    <a16:creationId xmlns:a16="http://schemas.microsoft.com/office/drawing/2014/main" id="{F6DF3122-CF4E-6F44-B2DE-3AF64B30480B}"/>
                  </a:ext>
                </a:extLst>
              </p:cNvPr>
              <p:cNvSpPr>
                <a:spLocks/>
              </p:cNvSpPr>
              <p:nvPr/>
            </p:nvSpPr>
            <p:spPr bwMode="auto">
              <a:xfrm>
                <a:off x="5071" y="3323"/>
                <a:ext cx="40" cy="24"/>
              </a:xfrm>
              <a:custGeom>
                <a:avLst/>
                <a:gdLst>
                  <a:gd name="T0" fmla="*/ 0 w 36"/>
                  <a:gd name="T1" fmla="*/ 7 h 21"/>
                  <a:gd name="T2" fmla="*/ 3 w 36"/>
                  <a:gd name="T3" fmla="*/ 7 h 21"/>
                  <a:gd name="T4" fmla="*/ 3 w 36"/>
                  <a:gd name="T5" fmla="*/ 3 h 21"/>
                  <a:gd name="T6" fmla="*/ 3 w 36"/>
                  <a:gd name="T7" fmla="*/ 3 h 21"/>
                  <a:gd name="T8" fmla="*/ 3 w 36"/>
                  <a:gd name="T9" fmla="*/ 0 h 21"/>
                  <a:gd name="T10" fmla="*/ 6 w 36"/>
                  <a:gd name="T11" fmla="*/ 3 h 21"/>
                  <a:gd name="T12" fmla="*/ 10 w 36"/>
                  <a:gd name="T13" fmla="*/ 3 h 21"/>
                  <a:gd name="T14" fmla="*/ 13 w 36"/>
                  <a:gd name="T15" fmla="*/ 3 h 21"/>
                  <a:gd name="T16" fmla="*/ 16 w 36"/>
                  <a:gd name="T17" fmla="*/ 7 h 21"/>
                  <a:gd name="T18" fmla="*/ 23 w 36"/>
                  <a:gd name="T19" fmla="*/ 7 h 21"/>
                  <a:gd name="T20" fmla="*/ 26 w 36"/>
                  <a:gd name="T21" fmla="*/ 10 h 21"/>
                  <a:gd name="T22" fmla="*/ 30 w 36"/>
                  <a:gd name="T23" fmla="*/ 14 h 21"/>
                  <a:gd name="T24" fmla="*/ 36 w 36"/>
                  <a:gd name="T25" fmla="*/ 14 h 21"/>
                  <a:gd name="T26" fmla="*/ 33 w 36"/>
                  <a:gd name="T27" fmla="*/ 21 h 21"/>
                  <a:gd name="T28" fmla="*/ 30 w 36"/>
                  <a:gd name="T29" fmla="*/ 17 h 21"/>
                  <a:gd name="T30" fmla="*/ 26 w 36"/>
                  <a:gd name="T31" fmla="*/ 17 h 21"/>
                  <a:gd name="T32" fmla="*/ 23 w 36"/>
                  <a:gd name="T33" fmla="*/ 14 h 21"/>
                  <a:gd name="T34" fmla="*/ 16 w 36"/>
                  <a:gd name="T35" fmla="*/ 14 h 21"/>
                  <a:gd name="T36" fmla="*/ 13 w 36"/>
                  <a:gd name="T37" fmla="*/ 10 h 21"/>
                  <a:gd name="T38" fmla="*/ 10 w 36"/>
                  <a:gd name="T39" fmla="*/ 10 h 21"/>
                  <a:gd name="T40" fmla="*/ 6 w 36"/>
                  <a:gd name="T41" fmla="*/ 7 h 21"/>
                  <a:gd name="T42" fmla="*/ 0 w 36"/>
                  <a:gd name="T43" fmla="*/ 7 h 21"/>
                  <a:gd name="T44" fmla="*/ 0 w 36"/>
                  <a:gd name="T45" fmla="*/ 7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1"/>
                  <a:gd name="T71" fmla="*/ 36 w 36"/>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1">
                    <a:moveTo>
                      <a:pt x="0" y="7"/>
                    </a:moveTo>
                    <a:lnTo>
                      <a:pt x="3" y="7"/>
                    </a:lnTo>
                    <a:lnTo>
                      <a:pt x="3" y="3"/>
                    </a:lnTo>
                    <a:lnTo>
                      <a:pt x="3" y="0"/>
                    </a:lnTo>
                    <a:lnTo>
                      <a:pt x="6" y="3"/>
                    </a:lnTo>
                    <a:lnTo>
                      <a:pt x="10" y="3"/>
                    </a:lnTo>
                    <a:lnTo>
                      <a:pt x="13" y="3"/>
                    </a:lnTo>
                    <a:lnTo>
                      <a:pt x="16" y="7"/>
                    </a:lnTo>
                    <a:lnTo>
                      <a:pt x="23" y="7"/>
                    </a:lnTo>
                    <a:lnTo>
                      <a:pt x="26" y="10"/>
                    </a:lnTo>
                    <a:lnTo>
                      <a:pt x="30" y="14"/>
                    </a:lnTo>
                    <a:lnTo>
                      <a:pt x="36" y="14"/>
                    </a:lnTo>
                    <a:lnTo>
                      <a:pt x="33" y="21"/>
                    </a:lnTo>
                    <a:lnTo>
                      <a:pt x="30" y="17"/>
                    </a:lnTo>
                    <a:lnTo>
                      <a:pt x="26" y="17"/>
                    </a:lnTo>
                    <a:lnTo>
                      <a:pt x="23" y="14"/>
                    </a:lnTo>
                    <a:lnTo>
                      <a:pt x="16" y="14"/>
                    </a:lnTo>
                    <a:lnTo>
                      <a:pt x="13" y="10"/>
                    </a:lnTo>
                    <a:lnTo>
                      <a:pt x="10" y="10"/>
                    </a:lnTo>
                    <a:lnTo>
                      <a:pt x="6" y="7"/>
                    </a:lnTo>
                    <a:lnTo>
                      <a:pt x="0" y="7"/>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0" name="Freeform 57">
                <a:extLst>
                  <a:ext uri="{FF2B5EF4-FFF2-40B4-BE49-F238E27FC236}">
                    <a16:creationId xmlns:a16="http://schemas.microsoft.com/office/drawing/2014/main" id="{6CD202F6-002A-2F46-BF40-AA00965AD1CA}"/>
                  </a:ext>
                </a:extLst>
              </p:cNvPr>
              <p:cNvSpPr>
                <a:spLocks/>
              </p:cNvSpPr>
              <p:nvPr/>
            </p:nvSpPr>
            <p:spPr bwMode="auto">
              <a:xfrm>
                <a:off x="5144" y="3363"/>
                <a:ext cx="15" cy="11"/>
              </a:xfrm>
              <a:custGeom>
                <a:avLst/>
                <a:gdLst>
                  <a:gd name="T0" fmla="*/ 14 w 14"/>
                  <a:gd name="T1" fmla="*/ 10 h 10"/>
                  <a:gd name="T2" fmla="*/ 14 w 14"/>
                  <a:gd name="T3" fmla="*/ 7 h 10"/>
                  <a:gd name="T4" fmla="*/ 14 w 14"/>
                  <a:gd name="T5" fmla="*/ 7 h 10"/>
                  <a:gd name="T6" fmla="*/ 14 w 14"/>
                  <a:gd name="T7" fmla="*/ 7 h 10"/>
                  <a:gd name="T8" fmla="*/ 14 w 14"/>
                  <a:gd name="T9" fmla="*/ 3 h 10"/>
                  <a:gd name="T10" fmla="*/ 10 w 14"/>
                  <a:gd name="T11" fmla="*/ 3 h 10"/>
                  <a:gd name="T12" fmla="*/ 7 w 14"/>
                  <a:gd name="T13" fmla="*/ 0 h 10"/>
                  <a:gd name="T14" fmla="*/ 4 w 14"/>
                  <a:gd name="T15" fmla="*/ 0 h 10"/>
                  <a:gd name="T16" fmla="*/ 0 w 14"/>
                  <a:gd name="T17" fmla="*/ 0 h 10"/>
                  <a:gd name="T18" fmla="*/ 0 w 14"/>
                  <a:gd name="T19" fmla="*/ 3 h 10"/>
                  <a:gd name="T20" fmla="*/ 0 w 14"/>
                  <a:gd name="T21" fmla="*/ 3 h 10"/>
                  <a:gd name="T22" fmla="*/ 4 w 14"/>
                  <a:gd name="T23" fmla="*/ 7 h 10"/>
                  <a:gd name="T24" fmla="*/ 10 w 14"/>
                  <a:gd name="T25" fmla="*/ 7 h 10"/>
                  <a:gd name="T26" fmla="*/ 14 w 14"/>
                  <a:gd name="T27" fmla="*/ 10 h 10"/>
                  <a:gd name="T28" fmla="*/ 14 w 14"/>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0"/>
                  <a:gd name="T47" fmla="*/ 14 w 14"/>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0">
                    <a:moveTo>
                      <a:pt x="14" y="10"/>
                    </a:moveTo>
                    <a:lnTo>
                      <a:pt x="14" y="7"/>
                    </a:lnTo>
                    <a:lnTo>
                      <a:pt x="14" y="3"/>
                    </a:lnTo>
                    <a:lnTo>
                      <a:pt x="10" y="3"/>
                    </a:lnTo>
                    <a:lnTo>
                      <a:pt x="7" y="0"/>
                    </a:lnTo>
                    <a:lnTo>
                      <a:pt x="4" y="0"/>
                    </a:lnTo>
                    <a:lnTo>
                      <a:pt x="0" y="0"/>
                    </a:lnTo>
                    <a:lnTo>
                      <a:pt x="0" y="3"/>
                    </a:lnTo>
                    <a:lnTo>
                      <a:pt x="4" y="7"/>
                    </a:lnTo>
                    <a:lnTo>
                      <a:pt x="10" y="7"/>
                    </a:lnTo>
                    <a:lnTo>
                      <a:pt x="14" y="10"/>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1" name="Freeform 58">
                <a:extLst>
                  <a:ext uri="{FF2B5EF4-FFF2-40B4-BE49-F238E27FC236}">
                    <a16:creationId xmlns:a16="http://schemas.microsoft.com/office/drawing/2014/main" id="{D8C9399E-2EFF-6244-9878-A19832D5929D}"/>
                  </a:ext>
                </a:extLst>
              </p:cNvPr>
              <p:cNvSpPr>
                <a:spLocks/>
              </p:cNvSpPr>
              <p:nvPr/>
            </p:nvSpPr>
            <p:spPr bwMode="auto">
              <a:xfrm>
                <a:off x="5115" y="3342"/>
                <a:ext cx="25" cy="21"/>
              </a:xfrm>
              <a:custGeom>
                <a:avLst/>
                <a:gdLst>
                  <a:gd name="T0" fmla="*/ 23 w 23"/>
                  <a:gd name="T1" fmla="*/ 14 h 18"/>
                  <a:gd name="T2" fmla="*/ 20 w 23"/>
                  <a:gd name="T3" fmla="*/ 14 h 18"/>
                  <a:gd name="T4" fmla="*/ 16 w 23"/>
                  <a:gd name="T5" fmla="*/ 11 h 18"/>
                  <a:gd name="T6" fmla="*/ 16 w 23"/>
                  <a:gd name="T7" fmla="*/ 11 h 18"/>
                  <a:gd name="T8" fmla="*/ 10 w 23"/>
                  <a:gd name="T9" fmla="*/ 7 h 18"/>
                  <a:gd name="T10" fmla="*/ 6 w 23"/>
                  <a:gd name="T11" fmla="*/ 4 h 18"/>
                  <a:gd name="T12" fmla="*/ 3 w 23"/>
                  <a:gd name="T13" fmla="*/ 4 h 18"/>
                  <a:gd name="T14" fmla="*/ 3 w 23"/>
                  <a:gd name="T15" fmla="*/ 4 h 18"/>
                  <a:gd name="T16" fmla="*/ 0 w 23"/>
                  <a:gd name="T17" fmla="*/ 0 h 18"/>
                  <a:gd name="T18" fmla="*/ 0 w 23"/>
                  <a:gd name="T19" fmla="*/ 7 h 18"/>
                  <a:gd name="T20" fmla="*/ 0 w 23"/>
                  <a:gd name="T21" fmla="*/ 7 h 18"/>
                  <a:gd name="T22" fmla="*/ 3 w 23"/>
                  <a:gd name="T23" fmla="*/ 11 h 18"/>
                  <a:gd name="T24" fmla="*/ 6 w 23"/>
                  <a:gd name="T25" fmla="*/ 11 h 18"/>
                  <a:gd name="T26" fmla="*/ 10 w 23"/>
                  <a:gd name="T27" fmla="*/ 14 h 18"/>
                  <a:gd name="T28" fmla="*/ 13 w 23"/>
                  <a:gd name="T29" fmla="*/ 14 h 18"/>
                  <a:gd name="T30" fmla="*/ 16 w 23"/>
                  <a:gd name="T31" fmla="*/ 18 h 18"/>
                  <a:gd name="T32" fmla="*/ 20 w 23"/>
                  <a:gd name="T33" fmla="*/ 18 h 18"/>
                  <a:gd name="T34" fmla="*/ 20 w 23"/>
                  <a:gd name="T35" fmla="*/ 18 h 18"/>
                  <a:gd name="T36" fmla="*/ 23 w 23"/>
                  <a:gd name="T37" fmla="*/ 14 h 18"/>
                  <a:gd name="T38" fmla="*/ 23 w 23"/>
                  <a:gd name="T39" fmla="*/ 14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8"/>
                  <a:gd name="T62" fmla="*/ 23 w 23"/>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8">
                    <a:moveTo>
                      <a:pt x="23" y="14"/>
                    </a:moveTo>
                    <a:lnTo>
                      <a:pt x="20" y="14"/>
                    </a:lnTo>
                    <a:lnTo>
                      <a:pt x="16" y="11"/>
                    </a:lnTo>
                    <a:lnTo>
                      <a:pt x="10" y="7"/>
                    </a:lnTo>
                    <a:lnTo>
                      <a:pt x="6" y="4"/>
                    </a:lnTo>
                    <a:lnTo>
                      <a:pt x="3" y="4"/>
                    </a:lnTo>
                    <a:lnTo>
                      <a:pt x="0" y="0"/>
                    </a:lnTo>
                    <a:lnTo>
                      <a:pt x="0" y="7"/>
                    </a:lnTo>
                    <a:lnTo>
                      <a:pt x="3" y="11"/>
                    </a:lnTo>
                    <a:lnTo>
                      <a:pt x="6" y="11"/>
                    </a:lnTo>
                    <a:lnTo>
                      <a:pt x="10" y="14"/>
                    </a:lnTo>
                    <a:lnTo>
                      <a:pt x="13" y="14"/>
                    </a:lnTo>
                    <a:lnTo>
                      <a:pt x="16" y="18"/>
                    </a:lnTo>
                    <a:lnTo>
                      <a:pt x="20" y="18"/>
                    </a:lnTo>
                    <a:lnTo>
                      <a:pt x="23" y="1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2" name="Freeform 59">
                <a:extLst>
                  <a:ext uri="{FF2B5EF4-FFF2-40B4-BE49-F238E27FC236}">
                    <a16:creationId xmlns:a16="http://schemas.microsoft.com/office/drawing/2014/main" id="{73A558B2-412A-7B4A-A513-281888FD67AC}"/>
                  </a:ext>
                </a:extLst>
              </p:cNvPr>
              <p:cNvSpPr>
                <a:spLocks/>
              </p:cNvSpPr>
              <p:nvPr/>
            </p:nvSpPr>
            <p:spPr bwMode="auto">
              <a:xfrm>
                <a:off x="5255" y="3355"/>
                <a:ext cx="88" cy="32"/>
              </a:xfrm>
              <a:custGeom>
                <a:avLst/>
                <a:gdLst>
                  <a:gd name="T0" fmla="*/ 0 w 80"/>
                  <a:gd name="T1" fmla="*/ 17 h 28"/>
                  <a:gd name="T2" fmla="*/ 0 w 80"/>
                  <a:gd name="T3" fmla="*/ 21 h 28"/>
                  <a:gd name="T4" fmla="*/ 0 w 80"/>
                  <a:gd name="T5" fmla="*/ 21 h 28"/>
                  <a:gd name="T6" fmla="*/ 3 w 80"/>
                  <a:gd name="T7" fmla="*/ 24 h 28"/>
                  <a:gd name="T8" fmla="*/ 6 w 80"/>
                  <a:gd name="T9" fmla="*/ 24 h 28"/>
                  <a:gd name="T10" fmla="*/ 6 w 80"/>
                  <a:gd name="T11" fmla="*/ 24 h 28"/>
                  <a:gd name="T12" fmla="*/ 10 w 80"/>
                  <a:gd name="T13" fmla="*/ 28 h 28"/>
                  <a:gd name="T14" fmla="*/ 13 w 80"/>
                  <a:gd name="T15" fmla="*/ 28 h 28"/>
                  <a:gd name="T16" fmla="*/ 16 w 80"/>
                  <a:gd name="T17" fmla="*/ 28 h 28"/>
                  <a:gd name="T18" fmla="*/ 16 w 80"/>
                  <a:gd name="T19" fmla="*/ 28 h 28"/>
                  <a:gd name="T20" fmla="*/ 20 w 80"/>
                  <a:gd name="T21" fmla="*/ 28 h 28"/>
                  <a:gd name="T22" fmla="*/ 23 w 80"/>
                  <a:gd name="T23" fmla="*/ 28 h 28"/>
                  <a:gd name="T24" fmla="*/ 23 w 80"/>
                  <a:gd name="T25" fmla="*/ 28 h 28"/>
                  <a:gd name="T26" fmla="*/ 26 w 80"/>
                  <a:gd name="T27" fmla="*/ 28 h 28"/>
                  <a:gd name="T28" fmla="*/ 30 w 80"/>
                  <a:gd name="T29" fmla="*/ 28 h 28"/>
                  <a:gd name="T30" fmla="*/ 33 w 80"/>
                  <a:gd name="T31" fmla="*/ 24 h 28"/>
                  <a:gd name="T32" fmla="*/ 36 w 80"/>
                  <a:gd name="T33" fmla="*/ 24 h 28"/>
                  <a:gd name="T34" fmla="*/ 40 w 80"/>
                  <a:gd name="T35" fmla="*/ 21 h 28"/>
                  <a:gd name="T36" fmla="*/ 43 w 80"/>
                  <a:gd name="T37" fmla="*/ 21 h 28"/>
                  <a:gd name="T38" fmla="*/ 46 w 80"/>
                  <a:gd name="T39" fmla="*/ 21 h 28"/>
                  <a:gd name="T40" fmla="*/ 50 w 80"/>
                  <a:gd name="T41" fmla="*/ 17 h 28"/>
                  <a:gd name="T42" fmla="*/ 53 w 80"/>
                  <a:gd name="T43" fmla="*/ 17 h 28"/>
                  <a:gd name="T44" fmla="*/ 53 w 80"/>
                  <a:gd name="T45" fmla="*/ 17 h 28"/>
                  <a:gd name="T46" fmla="*/ 56 w 80"/>
                  <a:gd name="T47" fmla="*/ 17 h 28"/>
                  <a:gd name="T48" fmla="*/ 60 w 80"/>
                  <a:gd name="T49" fmla="*/ 21 h 28"/>
                  <a:gd name="T50" fmla="*/ 63 w 80"/>
                  <a:gd name="T51" fmla="*/ 21 h 28"/>
                  <a:gd name="T52" fmla="*/ 66 w 80"/>
                  <a:gd name="T53" fmla="*/ 21 h 28"/>
                  <a:gd name="T54" fmla="*/ 66 w 80"/>
                  <a:gd name="T55" fmla="*/ 21 h 28"/>
                  <a:gd name="T56" fmla="*/ 70 w 80"/>
                  <a:gd name="T57" fmla="*/ 21 h 28"/>
                  <a:gd name="T58" fmla="*/ 73 w 80"/>
                  <a:gd name="T59" fmla="*/ 21 h 28"/>
                  <a:gd name="T60" fmla="*/ 76 w 80"/>
                  <a:gd name="T61" fmla="*/ 21 h 28"/>
                  <a:gd name="T62" fmla="*/ 76 w 80"/>
                  <a:gd name="T63" fmla="*/ 21 h 28"/>
                  <a:gd name="T64" fmla="*/ 80 w 80"/>
                  <a:gd name="T65" fmla="*/ 21 h 28"/>
                  <a:gd name="T66" fmla="*/ 76 w 80"/>
                  <a:gd name="T67" fmla="*/ 17 h 28"/>
                  <a:gd name="T68" fmla="*/ 76 w 80"/>
                  <a:gd name="T69" fmla="*/ 14 h 28"/>
                  <a:gd name="T70" fmla="*/ 73 w 80"/>
                  <a:gd name="T71" fmla="*/ 10 h 28"/>
                  <a:gd name="T72" fmla="*/ 70 w 80"/>
                  <a:gd name="T73" fmla="*/ 10 h 28"/>
                  <a:gd name="T74" fmla="*/ 63 w 80"/>
                  <a:gd name="T75" fmla="*/ 7 h 28"/>
                  <a:gd name="T76" fmla="*/ 60 w 80"/>
                  <a:gd name="T77" fmla="*/ 7 h 28"/>
                  <a:gd name="T78" fmla="*/ 56 w 80"/>
                  <a:gd name="T79" fmla="*/ 7 h 28"/>
                  <a:gd name="T80" fmla="*/ 53 w 80"/>
                  <a:gd name="T81" fmla="*/ 3 h 28"/>
                  <a:gd name="T82" fmla="*/ 50 w 80"/>
                  <a:gd name="T83" fmla="*/ 3 h 28"/>
                  <a:gd name="T84" fmla="*/ 46 w 80"/>
                  <a:gd name="T85" fmla="*/ 3 h 28"/>
                  <a:gd name="T86" fmla="*/ 43 w 80"/>
                  <a:gd name="T87" fmla="*/ 0 h 28"/>
                  <a:gd name="T88" fmla="*/ 43 w 80"/>
                  <a:gd name="T89" fmla="*/ 0 h 28"/>
                  <a:gd name="T90" fmla="*/ 40 w 80"/>
                  <a:gd name="T91" fmla="*/ 0 h 28"/>
                  <a:gd name="T92" fmla="*/ 36 w 80"/>
                  <a:gd name="T93" fmla="*/ 3 h 28"/>
                  <a:gd name="T94" fmla="*/ 33 w 80"/>
                  <a:gd name="T95" fmla="*/ 3 h 28"/>
                  <a:gd name="T96" fmla="*/ 30 w 80"/>
                  <a:gd name="T97" fmla="*/ 3 h 28"/>
                  <a:gd name="T98" fmla="*/ 26 w 80"/>
                  <a:gd name="T99" fmla="*/ 7 h 28"/>
                  <a:gd name="T100" fmla="*/ 23 w 80"/>
                  <a:gd name="T101" fmla="*/ 7 h 28"/>
                  <a:gd name="T102" fmla="*/ 20 w 80"/>
                  <a:gd name="T103" fmla="*/ 10 h 28"/>
                  <a:gd name="T104" fmla="*/ 20 w 80"/>
                  <a:gd name="T105" fmla="*/ 10 h 28"/>
                  <a:gd name="T106" fmla="*/ 16 w 80"/>
                  <a:gd name="T107" fmla="*/ 10 h 28"/>
                  <a:gd name="T108" fmla="*/ 13 w 80"/>
                  <a:gd name="T109" fmla="*/ 10 h 28"/>
                  <a:gd name="T110" fmla="*/ 13 w 80"/>
                  <a:gd name="T111" fmla="*/ 10 h 28"/>
                  <a:gd name="T112" fmla="*/ 10 w 80"/>
                  <a:gd name="T113" fmla="*/ 10 h 28"/>
                  <a:gd name="T114" fmla="*/ 6 w 80"/>
                  <a:gd name="T115" fmla="*/ 10 h 28"/>
                  <a:gd name="T116" fmla="*/ 3 w 80"/>
                  <a:gd name="T117" fmla="*/ 14 h 28"/>
                  <a:gd name="T118" fmla="*/ 0 w 80"/>
                  <a:gd name="T119" fmla="*/ 14 h 28"/>
                  <a:gd name="T120" fmla="*/ 0 w 80"/>
                  <a:gd name="T121" fmla="*/ 17 h 28"/>
                  <a:gd name="T122" fmla="*/ 0 w 80"/>
                  <a:gd name="T123" fmla="*/ 17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28"/>
                  <a:gd name="T188" fmla="*/ 80 w 80"/>
                  <a:gd name="T189" fmla="*/ 28 h 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28">
                    <a:moveTo>
                      <a:pt x="0" y="17"/>
                    </a:moveTo>
                    <a:lnTo>
                      <a:pt x="0" y="21"/>
                    </a:lnTo>
                    <a:lnTo>
                      <a:pt x="3" y="24"/>
                    </a:lnTo>
                    <a:lnTo>
                      <a:pt x="6" y="24"/>
                    </a:lnTo>
                    <a:lnTo>
                      <a:pt x="10" y="28"/>
                    </a:lnTo>
                    <a:lnTo>
                      <a:pt x="13" y="28"/>
                    </a:lnTo>
                    <a:lnTo>
                      <a:pt x="16" y="28"/>
                    </a:lnTo>
                    <a:lnTo>
                      <a:pt x="20" y="28"/>
                    </a:lnTo>
                    <a:lnTo>
                      <a:pt x="23" y="28"/>
                    </a:lnTo>
                    <a:lnTo>
                      <a:pt x="26" y="28"/>
                    </a:lnTo>
                    <a:lnTo>
                      <a:pt x="30" y="28"/>
                    </a:lnTo>
                    <a:lnTo>
                      <a:pt x="33" y="24"/>
                    </a:lnTo>
                    <a:lnTo>
                      <a:pt x="36" y="24"/>
                    </a:lnTo>
                    <a:lnTo>
                      <a:pt x="40" y="21"/>
                    </a:lnTo>
                    <a:lnTo>
                      <a:pt x="43" y="21"/>
                    </a:lnTo>
                    <a:lnTo>
                      <a:pt x="46" y="21"/>
                    </a:lnTo>
                    <a:lnTo>
                      <a:pt x="50" y="17"/>
                    </a:lnTo>
                    <a:lnTo>
                      <a:pt x="53" y="17"/>
                    </a:lnTo>
                    <a:lnTo>
                      <a:pt x="56" y="17"/>
                    </a:lnTo>
                    <a:lnTo>
                      <a:pt x="60" y="21"/>
                    </a:lnTo>
                    <a:lnTo>
                      <a:pt x="63" y="21"/>
                    </a:lnTo>
                    <a:lnTo>
                      <a:pt x="66" y="21"/>
                    </a:lnTo>
                    <a:lnTo>
                      <a:pt x="70" y="21"/>
                    </a:lnTo>
                    <a:lnTo>
                      <a:pt x="73" y="21"/>
                    </a:lnTo>
                    <a:lnTo>
                      <a:pt x="76" y="21"/>
                    </a:lnTo>
                    <a:lnTo>
                      <a:pt x="80" y="21"/>
                    </a:lnTo>
                    <a:lnTo>
                      <a:pt x="76" y="17"/>
                    </a:lnTo>
                    <a:lnTo>
                      <a:pt x="76" y="14"/>
                    </a:lnTo>
                    <a:lnTo>
                      <a:pt x="73" y="10"/>
                    </a:lnTo>
                    <a:lnTo>
                      <a:pt x="70" y="10"/>
                    </a:lnTo>
                    <a:lnTo>
                      <a:pt x="63" y="7"/>
                    </a:lnTo>
                    <a:lnTo>
                      <a:pt x="60" y="7"/>
                    </a:lnTo>
                    <a:lnTo>
                      <a:pt x="56" y="7"/>
                    </a:lnTo>
                    <a:lnTo>
                      <a:pt x="53" y="3"/>
                    </a:lnTo>
                    <a:lnTo>
                      <a:pt x="50" y="3"/>
                    </a:lnTo>
                    <a:lnTo>
                      <a:pt x="46" y="3"/>
                    </a:lnTo>
                    <a:lnTo>
                      <a:pt x="43" y="0"/>
                    </a:lnTo>
                    <a:lnTo>
                      <a:pt x="40" y="0"/>
                    </a:lnTo>
                    <a:lnTo>
                      <a:pt x="36" y="3"/>
                    </a:lnTo>
                    <a:lnTo>
                      <a:pt x="33" y="3"/>
                    </a:lnTo>
                    <a:lnTo>
                      <a:pt x="30" y="3"/>
                    </a:lnTo>
                    <a:lnTo>
                      <a:pt x="26" y="7"/>
                    </a:lnTo>
                    <a:lnTo>
                      <a:pt x="23" y="7"/>
                    </a:lnTo>
                    <a:lnTo>
                      <a:pt x="20" y="10"/>
                    </a:lnTo>
                    <a:lnTo>
                      <a:pt x="16" y="10"/>
                    </a:lnTo>
                    <a:lnTo>
                      <a:pt x="13" y="10"/>
                    </a:lnTo>
                    <a:lnTo>
                      <a:pt x="10" y="10"/>
                    </a:lnTo>
                    <a:lnTo>
                      <a:pt x="6" y="10"/>
                    </a:lnTo>
                    <a:lnTo>
                      <a:pt x="3" y="14"/>
                    </a:lnTo>
                    <a:lnTo>
                      <a:pt x="0" y="14"/>
                    </a:lnTo>
                    <a:lnTo>
                      <a:pt x="0" y="1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3" name="Freeform 60">
                <a:extLst>
                  <a:ext uri="{FF2B5EF4-FFF2-40B4-BE49-F238E27FC236}">
                    <a16:creationId xmlns:a16="http://schemas.microsoft.com/office/drawing/2014/main" id="{1E8AE667-8AC1-CC40-B95A-F6DECF47405B}"/>
                  </a:ext>
                </a:extLst>
              </p:cNvPr>
              <p:cNvSpPr>
                <a:spLocks/>
              </p:cNvSpPr>
              <p:nvPr/>
            </p:nvSpPr>
            <p:spPr bwMode="auto">
              <a:xfrm>
                <a:off x="5258" y="3371"/>
                <a:ext cx="11" cy="11"/>
              </a:xfrm>
              <a:custGeom>
                <a:avLst/>
                <a:gdLst>
                  <a:gd name="T0" fmla="*/ 10 w 10"/>
                  <a:gd name="T1" fmla="*/ 7 h 10"/>
                  <a:gd name="T2" fmla="*/ 10 w 10"/>
                  <a:gd name="T3" fmla="*/ 3 h 10"/>
                  <a:gd name="T4" fmla="*/ 7 w 10"/>
                  <a:gd name="T5" fmla="*/ 0 h 10"/>
                  <a:gd name="T6" fmla="*/ 7 w 10"/>
                  <a:gd name="T7" fmla="*/ 0 h 10"/>
                  <a:gd name="T8" fmla="*/ 3 w 10"/>
                  <a:gd name="T9" fmla="*/ 0 h 10"/>
                  <a:gd name="T10" fmla="*/ 3 w 10"/>
                  <a:gd name="T11" fmla="*/ 0 h 10"/>
                  <a:gd name="T12" fmla="*/ 0 w 10"/>
                  <a:gd name="T13" fmla="*/ 0 h 10"/>
                  <a:gd name="T14" fmla="*/ 0 w 10"/>
                  <a:gd name="T15" fmla="*/ 3 h 10"/>
                  <a:gd name="T16" fmla="*/ 0 w 10"/>
                  <a:gd name="T17" fmla="*/ 3 h 10"/>
                  <a:gd name="T18" fmla="*/ 0 w 10"/>
                  <a:gd name="T19" fmla="*/ 7 h 10"/>
                  <a:gd name="T20" fmla="*/ 0 w 10"/>
                  <a:gd name="T21" fmla="*/ 7 h 10"/>
                  <a:gd name="T22" fmla="*/ 0 w 10"/>
                  <a:gd name="T23" fmla="*/ 10 h 10"/>
                  <a:gd name="T24" fmla="*/ 3 w 10"/>
                  <a:gd name="T25" fmla="*/ 10 h 10"/>
                  <a:gd name="T26" fmla="*/ 3 w 10"/>
                  <a:gd name="T27" fmla="*/ 10 h 10"/>
                  <a:gd name="T28" fmla="*/ 7 w 10"/>
                  <a:gd name="T29" fmla="*/ 10 h 10"/>
                  <a:gd name="T30" fmla="*/ 7 w 10"/>
                  <a:gd name="T31" fmla="*/ 7 h 10"/>
                  <a:gd name="T32" fmla="*/ 10 w 10"/>
                  <a:gd name="T33" fmla="*/ 7 h 10"/>
                  <a:gd name="T34" fmla="*/ 10 w 10"/>
                  <a:gd name="T35" fmla="*/ 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10" y="7"/>
                    </a:moveTo>
                    <a:lnTo>
                      <a:pt x="10" y="3"/>
                    </a:lnTo>
                    <a:lnTo>
                      <a:pt x="7" y="0"/>
                    </a:lnTo>
                    <a:lnTo>
                      <a:pt x="3" y="0"/>
                    </a:lnTo>
                    <a:lnTo>
                      <a:pt x="0" y="0"/>
                    </a:lnTo>
                    <a:lnTo>
                      <a:pt x="0" y="3"/>
                    </a:lnTo>
                    <a:lnTo>
                      <a:pt x="0" y="7"/>
                    </a:lnTo>
                    <a:lnTo>
                      <a:pt x="0" y="10"/>
                    </a:lnTo>
                    <a:lnTo>
                      <a:pt x="3" y="10"/>
                    </a:lnTo>
                    <a:lnTo>
                      <a:pt x="7" y="10"/>
                    </a:lnTo>
                    <a:lnTo>
                      <a:pt x="7" y="7"/>
                    </a:lnTo>
                    <a:lnTo>
                      <a:pt x="1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Freeform 61">
                <a:extLst>
                  <a:ext uri="{FF2B5EF4-FFF2-40B4-BE49-F238E27FC236}">
                    <a16:creationId xmlns:a16="http://schemas.microsoft.com/office/drawing/2014/main" id="{2323D9AF-A335-5542-BDA1-6725A46A1680}"/>
                  </a:ext>
                </a:extLst>
              </p:cNvPr>
              <p:cNvSpPr>
                <a:spLocks/>
              </p:cNvSpPr>
              <p:nvPr/>
            </p:nvSpPr>
            <p:spPr bwMode="auto">
              <a:xfrm>
                <a:off x="5111" y="3161"/>
                <a:ext cx="158" cy="221"/>
              </a:xfrm>
              <a:custGeom>
                <a:avLst/>
                <a:gdLst>
                  <a:gd name="T0" fmla="*/ 4 w 144"/>
                  <a:gd name="T1" fmla="*/ 153 h 195"/>
                  <a:gd name="T2" fmla="*/ 0 w 144"/>
                  <a:gd name="T3" fmla="*/ 150 h 195"/>
                  <a:gd name="T4" fmla="*/ 0 w 144"/>
                  <a:gd name="T5" fmla="*/ 143 h 195"/>
                  <a:gd name="T6" fmla="*/ 0 w 144"/>
                  <a:gd name="T7" fmla="*/ 132 h 195"/>
                  <a:gd name="T8" fmla="*/ 4 w 144"/>
                  <a:gd name="T9" fmla="*/ 125 h 195"/>
                  <a:gd name="T10" fmla="*/ 7 w 144"/>
                  <a:gd name="T11" fmla="*/ 111 h 195"/>
                  <a:gd name="T12" fmla="*/ 10 w 144"/>
                  <a:gd name="T13" fmla="*/ 94 h 195"/>
                  <a:gd name="T14" fmla="*/ 20 w 144"/>
                  <a:gd name="T15" fmla="*/ 52 h 195"/>
                  <a:gd name="T16" fmla="*/ 24 w 144"/>
                  <a:gd name="T17" fmla="*/ 38 h 195"/>
                  <a:gd name="T18" fmla="*/ 27 w 144"/>
                  <a:gd name="T19" fmla="*/ 24 h 195"/>
                  <a:gd name="T20" fmla="*/ 30 w 144"/>
                  <a:gd name="T21" fmla="*/ 14 h 195"/>
                  <a:gd name="T22" fmla="*/ 34 w 144"/>
                  <a:gd name="T23" fmla="*/ 10 h 195"/>
                  <a:gd name="T24" fmla="*/ 40 w 144"/>
                  <a:gd name="T25" fmla="*/ 3 h 195"/>
                  <a:gd name="T26" fmla="*/ 47 w 144"/>
                  <a:gd name="T27" fmla="*/ 0 h 195"/>
                  <a:gd name="T28" fmla="*/ 57 w 144"/>
                  <a:gd name="T29" fmla="*/ 0 h 195"/>
                  <a:gd name="T30" fmla="*/ 64 w 144"/>
                  <a:gd name="T31" fmla="*/ 0 h 195"/>
                  <a:gd name="T32" fmla="*/ 74 w 144"/>
                  <a:gd name="T33" fmla="*/ 7 h 195"/>
                  <a:gd name="T34" fmla="*/ 77 w 144"/>
                  <a:gd name="T35" fmla="*/ 17 h 195"/>
                  <a:gd name="T36" fmla="*/ 80 w 144"/>
                  <a:gd name="T37" fmla="*/ 35 h 195"/>
                  <a:gd name="T38" fmla="*/ 74 w 144"/>
                  <a:gd name="T39" fmla="*/ 48 h 195"/>
                  <a:gd name="T40" fmla="*/ 64 w 144"/>
                  <a:gd name="T41" fmla="*/ 62 h 195"/>
                  <a:gd name="T42" fmla="*/ 60 w 144"/>
                  <a:gd name="T43" fmla="*/ 87 h 195"/>
                  <a:gd name="T44" fmla="*/ 54 w 144"/>
                  <a:gd name="T45" fmla="*/ 108 h 195"/>
                  <a:gd name="T46" fmla="*/ 47 w 144"/>
                  <a:gd name="T47" fmla="*/ 122 h 195"/>
                  <a:gd name="T48" fmla="*/ 44 w 144"/>
                  <a:gd name="T49" fmla="*/ 129 h 195"/>
                  <a:gd name="T50" fmla="*/ 44 w 144"/>
                  <a:gd name="T51" fmla="*/ 132 h 195"/>
                  <a:gd name="T52" fmla="*/ 47 w 144"/>
                  <a:gd name="T53" fmla="*/ 132 h 195"/>
                  <a:gd name="T54" fmla="*/ 54 w 144"/>
                  <a:gd name="T55" fmla="*/ 132 h 195"/>
                  <a:gd name="T56" fmla="*/ 60 w 144"/>
                  <a:gd name="T57" fmla="*/ 136 h 195"/>
                  <a:gd name="T58" fmla="*/ 67 w 144"/>
                  <a:gd name="T59" fmla="*/ 139 h 195"/>
                  <a:gd name="T60" fmla="*/ 74 w 144"/>
                  <a:gd name="T61" fmla="*/ 143 h 195"/>
                  <a:gd name="T62" fmla="*/ 80 w 144"/>
                  <a:gd name="T63" fmla="*/ 146 h 195"/>
                  <a:gd name="T64" fmla="*/ 87 w 144"/>
                  <a:gd name="T65" fmla="*/ 150 h 195"/>
                  <a:gd name="T66" fmla="*/ 94 w 144"/>
                  <a:gd name="T67" fmla="*/ 153 h 195"/>
                  <a:gd name="T68" fmla="*/ 101 w 144"/>
                  <a:gd name="T69" fmla="*/ 160 h 195"/>
                  <a:gd name="T70" fmla="*/ 114 w 144"/>
                  <a:gd name="T71" fmla="*/ 167 h 195"/>
                  <a:gd name="T72" fmla="*/ 127 w 144"/>
                  <a:gd name="T73" fmla="*/ 178 h 195"/>
                  <a:gd name="T74" fmla="*/ 137 w 144"/>
                  <a:gd name="T75" fmla="*/ 181 h 195"/>
                  <a:gd name="T76" fmla="*/ 141 w 144"/>
                  <a:gd name="T77" fmla="*/ 185 h 195"/>
                  <a:gd name="T78" fmla="*/ 144 w 144"/>
                  <a:gd name="T79" fmla="*/ 192 h 195"/>
                  <a:gd name="T80" fmla="*/ 141 w 144"/>
                  <a:gd name="T81" fmla="*/ 195 h 195"/>
                  <a:gd name="T82" fmla="*/ 137 w 144"/>
                  <a:gd name="T83" fmla="*/ 195 h 195"/>
                  <a:gd name="T84" fmla="*/ 127 w 144"/>
                  <a:gd name="T85" fmla="*/ 195 h 195"/>
                  <a:gd name="T86" fmla="*/ 111 w 144"/>
                  <a:gd name="T87" fmla="*/ 192 h 195"/>
                  <a:gd name="T88" fmla="*/ 91 w 144"/>
                  <a:gd name="T89" fmla="*/ 188 h 195"/>
                  <a:gd name="T90" fmla="*/ 64 w 144"/>
                  <a:gd name="T91" fmla="*/ 181 h 195"/>
                  <a:gd name="T92" fmla="*/ 50 w 144"/>
                  <a:gd name="T93" fmla="*/ 178 h 195"/>
                  <a:gd name="T94" fmla="*/ 37 w 144"/>
                  <a:gd name="T95" fmla="*/ 171 h 195"/>
                  <a:gd name="T96" fmla="*/ 24 w 144"/>
                  <a:gd name="T97" fmla="*/ 164 h 195"/>
                  <a:gd name="T98" fmla="*/ 10 w 144"/>
                  <a:gd name="T99" fmla="*/ 157 h 195"/>
                  <a:gd name="T100" fmla="*/ 7 w 144"/>
                  <a:gd name="T101" fmla="*/ 157 h 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95"/>
                  <a:gd name="T155" fmla="*/ 144 w 144"/>
                  <a:gd name="T156" fmla="*/ 195 h 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95">
                    <a:moveTo>
                      <a:pt x="7" y="157"/>
                    </a:moveTo>
                    <a:lnTo>
                      <a:pt x="4" y="153"/>
                    </a:lnTo>
                    <a:lnTo>
                      <a:pt x="0" y="150"/>
                    </a:lnTo>
                    <a:lnTo>
                      <a:pt x="0" y="146"/>
                    </a:lnTo>
                    <a:lnTo>
                      <a:pt x="0" y="143"/>
                    </a:lnTo>
                    <a:lnTo>
                      <a:pt x="0" y="139"/>
                    </a:lnTo>
                    <a:lnTo>
                      <a:pt x="0" y="132"/>
                    </a:lnTo>
                    <a:lnTo>
                      <a:pt x="0" y="129"/>
                    </a:lnTo>
                    <a:lnTo>
                      <a:pt x="4" y="125"/>
                    </a:lnTo>
                    <a:lnTo>
                      <a:pt x="4" y="118"/>
                    </a:lnTo>
                    <a:lnTo>
                      <a:pt x="7" y="111"/>
                    </a:lnTo>
                    <a:lnTo>
                      <a:pt x="7" y="104"/>
                    </a:lnTo>
                    <a:lnTo>
                      <a:pt x="10" y="94"/>
                    </a:lnTo>
                    <a:lnTo>
                      <a:pt x="17" y="73"/>
                    </a:lnTo>
                    <a:lnTo>
                      <a:pt x="20" y="52"/>
                    </a:lnTo>
                    <a:lnTo>
                      <a:pt x="24" y="42"/>
                    </a:lnTo>
                    <a:lnTo>
                      <a:pt x="24" y="38"/>
                    </a:lnTo>
                    <a:lnTo>
                      <a:pt x="27" y="31"/>
                    </a:lnTo>
                    <a:lnTo>
                      <a:pt x="27" y="24"/>
                    </a:lnTo>
                    <a:lnTo>
                      <a:pt x="30" y="17"/>
                    </a:lnTo>
                    <a:lnTo>
                      <a:pt x="30" y="14"/>
                    </a:lnTo>
                    <a:lnTo>
                      <a:pt x="34" y="14"/>
                    </a:lnTo>
                    <a:lnTo>
                      <a:pt x="34" y="10"/>
                    </a:lnTo>
                    <a:lnTo>
                      <a:pt x="37" y="7"/>
                    </a:lnTo>
                    <a:lnTo>
                      <a:pt x="40" y="3"/>
                    </a:lnTo>
                    <a:lnTo>
                      <a:pt x="44" y="3"/>
                    </a:lnTo>
                    <a:lnTo>
                      <a:pt x="47" y="0"/>
                    </a:lnTo>
                    <a:lnTo>
                      <a:pt x="54" y="0"/>
                    </a:lnTo>
                    <a:lnTo>
                      <a:pt x="57" y="0"/>
                    </a:lnTo>
                    <a:lnTo>
                      <a:pt x="60" y="0"/>
                    </a:lnTo>
                    <a:lnTo>
                      <a:pt x="64" y="0"/>
                    </a:lnTo>
                    <a:lnTo>
                      <a:pt x="67" y="3"/>
                    </a:lnTo>
                    <a:lnTo>
                      <a:pt x="74" y="7"/>
                    </a:lnTo>
                    <a:lnTo>
                      <a:pt x="74" y="10"/>
                    </a:lnTo>
                    <a:lnTo>
                      <a:pt x="77" y="17"/>
                    </a:lnTo>
                    <a:lnTo>
                      <a:pt x="77" y="24"/>
                    </a:lnTo>
                    <a:lnTo>
                      <a:pt x="80" y="35"/>
                    </a:lnTo>
                    <a:lnTo>
                      <a:pt x="77" y="42"/>
                    </a:lnTo>
                    <a:lnTo>
                      <a:pt x="74" y="48"/>
                    </a:lnTo>
                    <a:lnTo>
                      <a:pt x="67" y="59"/>
                    </a:lnTo>
                    <a:lnTo>
                      <a:pt x="64" y="62"/>
                    </a:lnTo>
                    <a:lnTo>
                      <a:pt x="64" y="73"/>
                    </a:lnTo>
                    <a:lnTo>
                      <a:pt x="60" y="87"/>
                    </a:lnTo>
                    <a:lnTo>
                      <a:pt x="57" y="101"/>
                    </a:lnTo>
                    <a:lnTo>
                      <a:pt x="54" y="108"/>
                    </a:lnTo>
                    <a:lnTo>
                      <a:pt x="50" y="115"/>
                    </a:lnTo>
                    <a:lnTo>
                      <a:pt x="47" y="122"/>
                    </a:lnTo>
                    <a:lnTo>
                      <a:pt x="44" y="125"/>
                    </a:lnTo>
                    <a:lnTo>
                      <a:pt x="44" y="129"/>
                    </a:lnTo>
                    <a:lnTo>
                      <a:pt x="44" y="132"/>
                    </a:lnTo>
                    <a:lnTo>
                      <a:pt x="47" y="132"/>
                    </a:lnTo>
                    <a:lnTo>
                      <a:pt x="50" y="132"/>
                    </a:lnTo>
                    <a:lnTo>
                      <a:pt x="54" y="132"/>
                    </a:lnTo>
                    <a:lnTo>
                      <a:pt x="57" y="132"/>
                    </a:lnTo>
                    <a:lnTo>
                      <a:pt x="60" y="136"/>
                    </a:lnTo>
                    <a:lnTo>
                      <a:pt x="64" y="136"/>
                    </a:lnTo>
                    <a:lnTo>
                      <a:pt x="67" y="139"/>
                    </a:lnTo>
                    <a:lnTo>
                      <a:pt x="74" y="143"/>
                    </a:lnTo>
                    <a:lnTo>
                      <a:pt x="80" y="146"/>
                    </a:lnTo>
                    <a:lnTo>
                      <a:pt x="84" y="146"/>
                    </a:lnTo>
                    <a:lnTo>
                      <a:pt x="87" y="150"/>
                    </a:lnTo>
                    <a:lnTo>
                      <a:pt x="91" y="153"/>
                    </a:lnTo>
                    <a:lnTo>
                      <a:pt x="94" y="153"/>
                    </a:lnTo>
                    <a:lnTo>
                      <a:pt x="97" y="157"/>
                    </a:lnTo>
                    <a:lnTo>
                      <a:pt x="101" y="160"/>
                    </a:lnTo>
                    <a:lnTo>
                      <a:pt x="107" y="164"/>
                    </a:lnTo>
                    <a:lnTo>
                      <a:pt x="114" y="167"/>
                    </a:lnTo>
                    <a:lnTo>
                      <a:pt x="121" y="171"/>
                    </a:lnTo>
                    <a:lnTo>
                      <a:pt x="127" y="178"/>
                    </a:lnTo>
                    <a:lnTo>
                      <a:pt x="134" y="181"/>
                    </a:lnTo>
                    <a:lnTo>
                      <a:pt x="137" y="181"/>
                    </a:lnTo>
                    <a:lnTo>
                      <a:pt x="141" y="185"/>
                    </a:lnTo>
                    <a:lnTo>
                      <a:pt x="144" y="188"/>
                    </a:lnTo>
                    <a:lnTo>
                      <a:pt x="144" y="192"/>
                    </a:lnTo>
                    <a:lnTo>
                      <a:pt x="141" y="195"/>
                    </a:lnTo>
                    <a:lnTo>
                      <a:pt x="137" y="195"/>
                    </a:lnTo>
                    <a:lnTo>
                      <a:pt x="134" y="195"/>
                    </a:lnTo>
                    <a:lnTo>
                      <a:pt x="127" y="195"/>
                    </a:lnTo>
                    <a:lnTo>
                      <a:pt x="121" y="195"/>
                    </a:lnTo>
                    <a:lnTo>
                      <a:pt x="111" y="192"/>
                    </a:lnTo>
                    <a:lnTo>
                      <a:pt x="101" y="192"/>
                    </a:lnTo>
                    <a:lnTo>
                      <a:pt x="91" y="188"/>
                    </a:lnTo>
                    <a:lnTo>
                      <a:pt x="77" y="185"/>
                    </a:lnTo>
                    <a:lnTo>
                      <a:pt x="64" y="181"/>
                    </a:lnTo>
                    <a:lnTo>
                      <a:pt x="54" y="178"/>
                    </a:lnTo>
                    <a:lnTo>
                      <a:pt x="50" y="178"/>
                    </a:lnTo>
                    <a:lnTo>
                      <a:pt x="44" y="174"/>
                    </a:lnTo>
                    <a:lnTo>
                      <a:pt x="37" y="171"/>
                    </a:lnTo>
                    <a:lnTo>
                      <a:pt x="30" y="167"/>
                    </a:lnTo>
                    <a:lnTo>
                      <a:pt x="24" y="164"/>
                    </a:lnTo>
                    <a:lnTo>
                      <a:pt x="17" y="160"/>
                    </a:lnTo>
                    <a:lnTo>
                      <a:pt x="10" y="157"/>
                    </a:lnTo>
                    <a:lnTo>
                      <a:pt x="7" y="15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5" name="Freeform 62">
                <a:extLst>
                  <a:ext uri="{FF2B5EF4-FFF2-40B4-BE49-F238E27FC236}">
                    <a16:creationId xmlns:a16="http://schemas.microsoft.com/office/drawing/2014/main" id="{62FB3F99-1360-004F-85EC-783B542BBCAC}"/>
                  </a:ext>
                </a:extLst>
              </p:cNvPr>
              <p:cNvSpPr>
                <a:spLocks/>
              </p:cNvSpPr>
              <p:nvPr/>
            </p:nvSpPr>
            <p:spPr bwMode="auto">
              <a:xfrm>
                <a:off x="5255" y="3371"/>
                <a:ext cx="14" cy="11"/>
              </a:xfrm>
              <a:custGeom>
                <a:avLst/>
                <a:gdLst>
                  <a:gd name="T0" fmla="*/ 6 w 13"/>
                  <a:gd name="T1" fmla="*/ 10 h 10"/>
                  <a:gd name="T2" fmla="*/ 10 w 13"/>
                  <a:gd name="T3" fmla="*/ 10 h 10"/>
                  <a:gd name="T4" fmla="*/ 10 w 13"/>
                  <a:gd name="T5" fmla="*/ 7 h 10"/>
                  <a:gd name="T6" fmla="*/ 13 w 13"/>
                  <a:gd name="T7" fmla="*/ 7 h 10"/>
                  <a:gd name="T8" fmla="*/ 13 w 13"/>
                  <a:gd name="T9" fmla="*/ 3 h 10"/>
                  <a:gd name="T10" fmla="*/ 13 w 13"/>
                  <a:gd name="T11" fmla="*/ 3 h 10"/>
                  <a:gd name="T12" fmla="*/ 10 w 13"/>
                  <a:gd name="T13" fmla="*/ 0 h 10"/>
                  <a:gd name="T14" fmla="*/ 6 w 13"/>
                  <a:gd name="T15" fmla="*/ 0 h 10"/>
                  <a:gd name="T16" fmla="*/ 6 w 13"/>
                  <a:gd name="T17" fmla="*/ 0 h 10"/>
                  <a:gd name="T18" fmla="*/ 3 w 13"/>
                  <a:gd name="T19" fmla="*/ 0 h 10"/>
                  <a:gd name="T20" fmla="*/ 3 w 13"/>
                  <a:gd name="T21" fmla="*/ 0 h 10"/>
                  <a:gd name="T22" fmla="*/ 3 w 13"/>
                  <a:gd name="T23" fmla="*/ 3 h 10"/>
                  <a:gd name="T24" fmla="*/ 0 w 13"/>
                  <a:gd name="T25" fmla="*/ 7 h 10"/>
                  <a:gd name="T26" fmla="*/ 3 w 13"/>
                  <a:gd name="T27" fmla="*/ 7 h 10"/>
                  <a:gd name="T28" fmla="*/ 3 w 13"/>
                  <a:gd name="T29" fmla="*/ 10 h 10"/>
                  <a:gd name="T30" fmla="*/ 6 w 13"/>
                  <a:gd name="T31" fmla="*/ 10 h 10"/>
                  <a:gd name="T32" fmla="*/ 6 w 13"/>
                  <a:gd name="T33" fmla="*/ 10 h 10"/>
                  <a:gd name="T34" fmla="*/ 6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6" y="10"/>
                    </a:moveTo>
                    <a:lnTo>
                      <a:pt x="10" y="10"/>
                    </a:lnTo>
                    <a:lnTo>
                      <a:pt x="10" y="7"/>
                    </a:lnTo>
                    <a:lnTo>
                      <a:pt x="13" y="7"/>
                    </a:lnTo>
                    <a:lnTo>
                      <a:pt x="13" y="3"/>
                    </a:lnTo>
                    <a:lnTo>
                      <a:pt x="10" y="0"/>
                    </a:lnTo>
                    <a:lnTo>
                      <a:pt x="6" y="0"/>
                    </a:lnTo>
                    <a:lnTo>
                      <a:pt x="3" y="0"/>
                    </a:lnTo>
                    <a:lnTo>
                      <a:pt x="3" y="3"/>
                    </a:lnTo>
                    <a:lnTo>
                      <a:pt x="0" y="7"/>
                    </a:lnTo>
                    <a:lnTo>
                      <a:pt x="3" y="7"/>
                    </a:lnTo>
                    <a:lnTo>
                      <a:pt x="3" y="10"/>
                    </a:lnTo>
                    <a:lnTo>
                      <a:pt x="6"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6" name="Freeform 63">
                <a:extLst>
                  <a:ext uri="{FF2B5EF4-FFF2-40B4-BE49-F238E27FC236}">
                    <a16:creationId xmlns:a16="http://schemas.microsoft.com/office/drawing/2014/main" id="{DF2D060F-8EBC-6B47-9CF2-6DBEE0D9CF12}"/>
                  </a:ext>
                </a:extLst>
              </p:cNvPr>
              <p:cNvSpPr>
                <a:spLocks/>
              </p:cNvSpPr>
              <p:nvPr/>
            </p:nvSpPr>
            <p:spPr bwMode="auto">
              <a:xfrm>
                <a:off x="5162" y="3188"/>
                <a:ext cx="11" cy="13"/>
              </a:xfrm>
              <a:custGeom>
                <a:avLst/>
                <a:gdLst>
                  <a:gd name="T0" fmla="*/ 7 w 10"/>
                  <a:gd name="T1" fmla="*/ 11 h 11"/>
                  <a:gd name="T2" fmla="*/ 7 w 10"/>
                  <a:gd name="T3" fmla="*/ 11 h 11"/>
                  <a:gd name="T4" fmla="*/ 10 w 10"/>
                  <a:gd name="T5" fmla="*/ 7 h 11"/>
                  <a:gd name="T6" fmla="*/ 10 w 10"/>
                  <a:gd name="T7" fmla="*/ 7 h 11"/>
                  <a:gd name="T8" fmla="*/ 10 w 10"/>
                  <a:gd name="T9" fmla="*/ 4 h 11"/>
                  <a:gd name="T10" fmla="*/ 10 w 10"/>
                  <a:gd name="T11" fmla="*/ 0 h 11"/>
                  <a:gd name="T12" fmla="*/ 10 w 10"/>
                  <a:gd name="T13" fmla="*/ 0 h 11"/>
                  <a:gd name="T14" fmla="*/ 7 w 10"/>
                  <a:gd name="T15" fmla="*/ 0 h 11"/>
                  <a:gd name="T16" fmla="*/ 3 w 10"/>
                  <a:gd name="T17" fmla="*/ 0 h 11"/>
                  <a:gd name="T18" fmla="*/ 3 w 10"/>
                  <a:gd name="T19" fmla="*/ 0 h 11"/>
                  <a:gd name="T20" fmla="*/ 0 w 10"/>
                  <a:gd name="T21" fmla="*/ 0 h 11"/>
                  <a:gd name="T22" fmla="*/ 0 w 10"/>
                  <a:gd name="T23" fmla="*/ 4 h 11"/>
                  <a:gd name="T24" fmla="*/ 0 w 10"/>
                  <a:gd name="T25" fmla="*/ 7 h 11"/>
                  <a:gd name="T26" fmla="*/ 0 w 10"/>
                  <a:gd name="T27" fmla="*/ 7 h 11"/>
                  <a:gd name="T28" fmla="*/ 3 w 10"/>
                  <a:gd name="T29" fmla="*/ 7 h 11"/>
                  <a:gd name="T30" fmla="*/ 3 w 10"/>
                  <a:gd name="T31" fmla="*/ 11 h 11"/>
                  <a:gd name="T32" fmla="*/ 7 w 10"/>
                  <a:gd name="T33" fmla="*/ 11 h 11"/>
                  <a:gd name="T34" fmla="*/ 7 w 10"/>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7" y="11"/>
                    </a:moveTo>
                    <a:lnTo>
                      <a:pt x="7" y="11"/>
                    </a:lnTo>
                    <a:lnTo>
                      <a:pt x="10" y="7"/>
                    </a:lnTo>
                    <a:lnTo>
                      <a:pt x="10" y="4"/>
                    </a:lnTo>
                    <a:lnTo>
                      <a:pt x="10" y="0"/>
                    </a:lnTo>
                    <a:lnTo>
                      <a:pt x="7" y="0"/>
                    </a:lnTo>
                    <a:lnTo>
                      <a:pt x="3" y="0"/>
                    </a:lnTo>
                    <a:lnTo>
                      <a:pt x="0" y="0"/>
                    </a:lnTo>
                    <a:lnTo>
                      <a:pt x="0" y="4"/>
                    </a:lnTo>
                    <a:lnTo>
                      <a:pt x="0" y="7"/>
                    </a:lnTo>
                    <a:lnTo>
                      <a:pt x="3" y="7"/>
                    </a:lnTo>
                    <a:lnTo>
                      <a:pt x="3" y="11"/>
                    </a:lnTo>
                    <a:lnTo>
                      <a:pt x="7" y="11"/>
                    </a:lnTo>
                    <a:close/>
                  </a:path>
                </a:pathLst>
              </a:custGeom>
              <a:solidFill>
                <a:srgbClr val="84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7" name="Freeform 64">
                <a:extLst>
                  <a:ext uri="{FF2B5EF4-FFF2-40B4-BE49-F238E27FC236}">
                    <a16:creationId xmlns:a16="http://schemas.microsoft.com/office/drawing/2014/main" id="{E741A0A8-4834-6640-BE86-EF801F862C74}"/>
                  </a:ext>
                </a:extLst>
              </p:cNvPr>
              <p:cNvSpPr>
                <a:spLocks/>
              </p:cNvSpPr>
              <p:nvPr/>
            </p:nvSpPr>
            <p:spPr bwMode="auto">
              <a:xfrm>
                <a:off x="5118" y="3156"/>
                <a:ext cx="88" cy="131"/>
              </a:xfrm>
              <a:custGeom>
                <a:avLst/>
                <a:gdLst>
                  <a:gd name="T0" fmla="*/ 0 w 80"/>
                  <a:gd name="T1" fmla="*/ 98 h 115"/>
                  <a:gd name="T2" fmla="*/ 3 w 80"/>
                  <a:gd name="T3" fmla="*/ 101 h 115"/>
                  <a:gd name="T4" fmla="*/ 10 w 80"/>
                  <a:gd name="T5" fmla="*/ 105 h 115"/>
                  <a:gd name="T6" fmla="*/ 17 w 80"/>
                  <a:gd name="T7" fmla="*/ 108 h 115"/>
                  <a:gd name="T8" fmla="*/ 23 w 80"/>
                  <a:gd name="T9" fmla="*/ 112 h 115"/>
                  <a:gd name="T10" fmla="*/ 30 w 80"/>
                  <a:gd name="T11" fmla="*/ 112 h 115"/>
                  <a:gd name="T12" fmla="*/ 37 w 80"/>
                  <a:gd name="T13" fmla="*/ 115 h 115"/>
                  <a:gd name="T14" fmla="*/ 43 w 80"/>
                  <a:gd name="T15" fmla="*/ 115 h 115"/>
                  <a:gd name="T16" fmla="*/ 50 w 80"/>
                  <a:gd name="T17" fmla="*/ 115 h 115"/>
                  <a:gd name="T18" fmla="*/ 53 w 80"/>
                  <a:gd name="T19" fmla="*/ 108 h 115"/>
                  <a:gd name="T20" fmla="*/ 57 w 80"/>
                  <a:gd name="T21" fmla="*/ 98 h 115"/>
                  <a:gd name="T22" fmla="*/ 60 w 80"/>
                  <a:gd name="T23" fmla="*/ 84 h 115"/>
                  <a:gd name="T24" fmla="*/ 67 w 80"/>
                  <a:gd name="T25" fmla="*/ 73 h 115"/>
                  <a:gd name="T26" fmla="*/ 70 w 80"/>
                  <a:gd name="T27" fmla="*/ 59 h 115"/>
                  <a:gd name="T28" fmla="*/ 73 w 80"/>
                  <a:gd name="T29" fmla="*/ 52 h 115"/>
                  <a:gd name="T30" fmla="*/ 73 w 80"/>
                  <a:gd name="T31" fmla="*/ 42 h 115"/>
                  <a:gd name="T32" fmla="*/ 77 w 80"/>
                  <a:gd name="T33" fmla="*/ 39 h 115"/>
                  <a:gd name="T34" fmla="*/ 80 w 80"/>
                  <a:gd name="T35" fmla="*/ 25 h 115"/>
                  <a:gd name="T36" fmla="*/ 73 w 80"/>
                  <a:gd name="T37" fmla="*/ 14 h 115"/>
                  <a:gd name="T38" fmla="*/ 67 w 80"/>
                  <a:gd name="T39" fmla="*/ 7 h 115"/>
                  <a:gd name="T40" fmla="*/ 57 w 80"/>
                  <a:gd name="T41" fmla="*/ 4 h 115"/>
                  <a:gd name="T42" fmla="*/ 47 w 80"/>
                  <a:gd name="T43" fmla="*/ 0 h 115"/>
                  <a:gd name="T44" fmla="*/ 37 w 80"/>
                  <a:gd name="T45" fmla="*/ 4 h 115"/>
                  <a:gd name="T46" fmla="*/ 27 w 80"/>
                  <a:gd name="T47" fmla="*/ 11 h 115"/>
                  <a:gd name="T48" fmla="*/ 20 w 80"/>
                  <a:gd name="T49" fmla="*/ 25 h 115"/>
                  <a:gd name="T50" fmla="*/ 17 w 80"/>
                  <a:gd name="T51" fmla="*/ 35 h 115"/>
                  <a:gd name="T52" fmla="*/ 10 w 80"/>
                  <a:gd name="T53" fmla="*/ 59 h 115"/>
                  <a:gd name="T54" fmla="*/ 3 w 80"/>
                  <a:gd name="T55" fmla="*/ 84 h 115"/>
                  <a:gd name="T56" fmla="*/ 0 w 80"/>
                  <a:gd name="T57" fmla="*/ 98 h 115"/>
                  <a:gd name="T58" fmla="*/ 0 w 80"/>
                  <a:gd name="T59" fmla="*/ 98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115"/>
                  <a:gd name="T92" fmla="*/ 80 w 80"/>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115">
                    <a:moveTo>
                      <a:pt x="0" y="98"/>
                    </a:moveTo>
                    <a:lnTo>
                      <a:pt x="3" y="101"/>
                    </a:lnTo>
                    <a:lnTo>
                      <a:pt x="10" y="105"/>
                    </a:lnTo>
                    <a:lnTo>
                      <a:pt x="17" y="108"/>
                    </a:lnTo>
                    <a:lnTo>
                      <a:pt x="23" y="112"/>
                    </a:lnTo>
                    <a:lnTo>
                      <a:pt x="30" y="112"/>
                    </a:lnTo>
                    <a:lnTo>
                      <a:pt x="37" y="115"/>
                    </a:lnTo>
                    <a:lnTo>
                      <a:pt x="43" y="115"/>
                    </a:lnTo>
                    <a:lnTo>
                      <a:pt x="50" y="115"/>
                    </a:lnTo>
                    <a:lnTo>
                      <a:pt x="53" y="108"/>
                    </a:lnTo>
                    <a:lnTo>
                      <a:pt x="57" y="98"/>
                    </a:lnTo>
                    <a:lnTo>
                      <a:pt x="60" y="84"/>
                    </a:lnTo>
                    <a:lnTo>
                      <a:pt x="67" y="73"/>
                    </a:lnTo>
                    <a:lnTo>
                      <a:pt x="70" y="59"/>
                    </a:lnTo>
                    <a:lnTo>
                      <a:pt x="73" y="52"/>
                    </a:lnTo>
                    <a:lnTo>
                      <a:pt x="73" y="42"/>
                    </a:lnTo>
                    <a:lnTo>
                      <a:pt x="77" y="39"/>
                    </a:lnTo>
                    <a:lnTo>
                      <a:pt x="80" y="25"/>
                    </a:lnTo>
                    <a:lnTo>
                      <a:pt x="73" y="14"/>
                    </a:lnTo>
                    <a:lnTo>
                      <a:pt x="67" y="7"/>
                    </a:lnTo>
                    <a:lnTo>
                      <a:pt x="57" y="4"/>
                    </a:lnTo>
                    <a:lnTo>
                      <a:pt x="47" y="0"/>
                    </a:lnTo>
                    <a:lnTo>
                      <a:pt x="37" y="4"/>
                    </a:lnTo>
                    <a:lnTo>
                      <a:pt x="27" y="11"/>
                    </a:lnTo>
                    <a:lnTo>
                      <a:pt x="20" y="25"/>
                    </a:lnTo>
                    <a:lnTo>
                      <a:pt x="17" y="35"/>
                    </a:lnTo>
                    <a:lnTo>
                      <a:pt x="10" y="59"/>
                    </a:lnTo>
                    <a:lnTo>
                      <a:pt x="3" y="84"/>
                    </a:lnTo>
                    <a:lnTo>
                      <a:pt x="0" y="9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8" name="Freeform 65">
                <a:extLst>
                  <a:ext uri="{FF2B5EF4-FFF2-40B4-BE49-F238E27FC236}">
                    <a16:creationId xmlns:a16="http://schemas.microsoft.com/office/drawing/2014/main" id="{3F2B4F8C-42D5-DD49-B7FA-A21118821269}"/>
                  </a:ext>
                </a:extLst>
              </p:cNvPr>
              <p:cNvSpPr>
                <a:spLocks/>
              </p:cNvSpPr>
              <p:nvPr/>
            </p:nvSpPr>
            <p:spPr bwMode="auto">
              <a:xfrm>
                <a:off x="5233" y="3382"/>
                <a:ext cx="28" cy="8"/>
              </a:xfrm>
              <a:custGeom>
                <a:avLst/>
                <a:gdLst>
                  <a:gd name="T0" fmla="*/ 26 w 26"/>
                  <a:gd name="T1" fmla="*/ 7 h 7"/>
                  <a:gd name="T2" fmla="*/ 26 w 26"/>
                  <a:gd name="T3" fmla="*/ 0 h 7"/>
                  <a:gd name="T4" fmla="*/ 3 w 26"/>
                  <a:gd name="T5" fmla="*/ 0 h 7"/>
                  <a:gd name="T6" fmla="*/ 3 w 26"/>
                  <a:gd name="T7" fmla="*/ 0 h 7"/>
                  <a:gd name="T8" fmla="*/ 3 w 26"/>
                  <a:gd name="T9" fmla="*/ 0 h 7"/>
                  <a:gd name="T10" fmla="*/ 3 w 26"/>
                  <a:gd name="T11" fmla="*/ 0 h 7"/>
                  <a:gd name="T12" fmla="*/ 3 w 26"/>
                  <a:gd name="T13" fmla="*/ 0 h 7"/>
                  <a:gd name="T14" fmla="*/ 0 w 26"/>
                  <a:gd name="T15" fmla="*/ 4 h 7"/>
                  <a:gd name="T16" fmla="*/ 0 w 26"/>
                  <a:gd name="T17" fmla="*/ 4 h 7"/>
                  <a:gd name="T18" fmla="*/ 0 w 26"/>
                  <a:gd name="T19" fmla="*/ 7 h 7"/>
                  <a:gd name="T20" fmla="*/ 0 w 26"/>
                  <a:gd name="T21" fmla="*/ 7 h 7"/>
                  <a:gd name="T22" fmla="*/ 26 w 26"/>
                  <a:gd name="T23" fmla="*/ 7 h 7"/>
                  <a:gd name="T24" fmla="*/ 26 w 26"/>
                  <a:gd name="T25" fmla="*/ 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7"/>
                  <a:gd name="T41" fmla="*/ 26 w 26"/>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7">
                    <a:moveTo>
                      <a:pt x="26" y="7"/>
                    </a:moveTo>
                    <a:lnTo>
                      <a:pt x="26" y="0"/>
                    </a:lnTo>
                    <a:lnTo>
                      <a:pt x="3" y="0"/>
                    </a:lnTo>
                    <a:lnTo>
                      <a:pt x="0" y="4"/>
                    </a:lnTo>
                    <a:lnTo>
                      <a:pt x="0" y="7"/>
                    </a:lnTo>
                    <a:lnTo>
                      <a:pt x="26"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9706" name="Freeform 66">
            <a:extLst>
              <a:ext uri="{FF2B5EF4-FFF2-40B4-BE49-F238E27FC236}">
                <a16:creationId xmlns:a16="http://schemas.microsoft.com/office/drawing/2014/main" id="{8014363B-DEC2-D845-B3B8-18761725C469}"/>
              </a:ext>
            </a:extLst>
          </p:cNvPr>
          <p:cNvSpPr>
            <a:spLocks/>
          </p:cNvSpPr>
          <p:nvPr/>
        </p:nvSpPr>
        <p:spPr bwMode="auto">
          <a:xfrm>
            <a:off x="7243763" y="5387975"/>
            <a:ext cx="158750" cy="65088"/>
          </a:xfrm>
          <a:custGeom>
            <a:avLst/>
            <a:gdLst>
              <a:gd name="T0" fmla="*/ 6 w 100"/>
              <a:gd name="T1" fmla="*/ 3 h 42"/>
              <a:gd name="T2" fmla="*/ 3 w 100"/>
              <a:gd name="T3" fmla="*/ 7 h 42"/>
              <a:gd name="T4" fmla="*/ 3 w 100"/>
              <a:gd name="T5" fmla="*/ 10 h 42"/>
              <a:gd name="T6" fmla="*/ 0 w 100"/>
              <a:gd name="T7" fmla="*/ 17 h 42"/>
              <a:gd name="T8" fmla="*/ 0 w 100"/>
              <a:gd name="T9" fmla="*/ 21 h 42"/>
              <a:gd name="T10" fmla="*/ 0 w 100"/>
              <a:gd name="T11" fmla="*/ 24 h 42"/>
              <a:gd name="T12" fmla="*/ 0 w 100"/>
              <a:gd name="T13" fmla="*/ 28 h 42"/>
              <a:gd name="T14" fmla="*/ 0 w 100"/>
              <a:gd name="T15" fmla="*/ 31 h 42"/>
              <a:gd name="T16" fmla="*/ 3 w 100"/>
              <a:gd name="T17" fmla="*/ 35 h 42"/>
              <a:gd name="T18" fmla="*/ 3 w 100"/>
              <a:gd name="T19" fmla="*/ 35 h 42"/>
              <a:gd name="T20" fmla="*/ 6 w 100"/>
              <a:gd name="T21" fmla="*/ 35 h 42"/>
              <a:gd name="T22" fmla="*/ 10 w 100"/>
              <a:gd name="T23" fmla="*/ 35 h 42"/>
              <a:gd name="T24" fmla="*/ 13 w 100"/>
              <a:gd name="T25" fmla="*/ 35 h 42"/>
              <a:gd name="T26" fmla="*/ 20 w 100"/>
              <a:gd name="T27" fmla="*/ 35 h 42"/>
              <a:gd name="T28" fmla="*/ 23 w 100"/>
              <a:gd name="T29" fmla="*/ 38 h 42"/>
              <a:gd name="T30" fmla="*/ 27 w 100"/>
              <a:gd name="T31" fmla="*/ 38 h 42"/>
              <a:gd name="T32" fmla="*/ 30 w 100"/>
              <a:gd name="T33" fmla="*/ 38 h 42"/>
              <a:gd name="T34" fmla="*/ 40 w 100"/>
              <a:gd name="T35" fmla="*/ 38 h 42"/>
              <a:gd name="T36" fmla="*/ 47 w 100"/>
              <a:gd name="T37" fmla="*/ 42 h 42"/>
              <a:gd name="T38" fmla="*/ 57 w 100"/>
              <a:gd name="T39" fmla="*/ 42 h 42"/>
              <a:gd name="T40" fmla="*/ 63 w 100"/>
              <a:gd name="T41" fmla="*/ 42 h 42"/>
              <a:gd name="T42" fmla="*/ 70 w 100"/>
              <a:gd name="T43" fmla="*/ 42 h 42"/>
              <a:gd name="T44" fmla="*/ 77 w 100"/>
              <a:gd name="T45" fmla="*/ 42 h 42"/>
              <a:gd name="T46" fmla="*/ 83 w 100"/>
              <a:gd name="T47" fmla="*/ 42 h 42"/>
              <a:gd name="T48" fmla="*/ 87 w 100"/>
              <a:gd name="T49" fmla="*/ 42 h 42"/>
              <a:gd name="T50" fmla="*/ 93 w 100"/>
              <a:gd name="T51" fmla="*/ 42 h 42"/>
              <a:gd name="T52" fmla="*/ 97 w 100"/>
              <a:gd name="T53" fmla="*/ 38 h 42"/>
              <a:gd name="T54" fmla="*/ 100 w 100"/>
              <a:gd name="T55" fmla="*/ 38 h 42"/>
              <a:gd name="T56" fmla="*/ 100 w 100"/>
              <a:gd name="T57" fmla="*/ 35 h 42"/>
              <a:gd name="T58" fmla="*/ 97 w 100"/>
              <a:gd name="T59" fmla="*/ 31 h 42"/>
              <a:gd name="T60" fmla="*/ 93 w 100"/>
              <a:gd name="T61" fmla="*/ 31 h 42"/>
              <a:gd name="T62" fmla="*/ 90 w 100"/>
              <a:gd name="T63" fmla="*/ 28 h 42"/>
              <a:gd name="T64" fmla="*/ 83 w 100"/>
              <a:gd name="T65" fmla="*/ 24 h 42"/>
              <a:gd name="T66" fmla="*/ 77 w 100"/>
              <a:gd name="T67" fmla="*/ 24 h 42"/>
              <a:gd name="T68" fmla="*/ 73 w 100"/>
              <a:gd name="T69" fmla="*/ 21 h 42"/>
              <a:gd name="T70" fmla="*/ 70 w 100"/>
              <a:gd name="T71" fmla="*/ 17 h 42"/>
              <a:gd name="T72" fmla="*/ 67 w 100"/>
              <a:gd name="T73" fmla="*/ 17 h 42"/>
              <a:gd name="T74" fmla="*/ 63 w 100"/>
              <a:gd name="T75" fmla="*/ 14 h 42"/>
              <a:gd name="T76" fmla="*/ 57 w 100"/>
              <a:gd name="T77" fmla="*/ 10 h 42"/>
              <a:gd name="T78" fmla="*/ 53 w 100"/>
              <a:gd name="T79" fmla="*/ 7 h 42"/>
              <a:gd name="T80" fmla="*/ 50 w 100"/>
              <a:gd name="T81" fmla="*/ 7 h 42"/>
              <a:gd name="T82" fmla="*/ 50 w 100"/>
              <a:gd name="T83" fmla="*/ 3 h 42"/>
              <a:gd name="T84" fmla="*/ 47 w 100"/>
              <a:gd name="T85" fmla="*/ 3 h 42"/>
              <a:gd name="T86" fmla="*/ 43 w 100"/>
              <a:gd name="T87" fmla="*/ 7 h 42"/>
              <a:gd name="T88" fmla="*/ 40 w 100"/>
              <a:gd name="T89" fmla="*/ 10 h 42"/>
              <a:gd name="T90" fmla="*/ 40 w 100"/>
              <a:gd name="T91" fmla="*/ 10 h 42"/>
              <a:gd name="T92" fmla="*/ 37 w 100"/>
              <a:gd name="T93" fmla="*/ 14 h 42"/>
              <a:gd name="T94" fmla="*/ 30 w 100"/>
              <a:gd name="T95" fmla="*/ 14 h 42"/>
              <a:gd name="T96" fmla="*/ 27 w 100"/>
              <a:gd name="T97" fmla="*/ 10 h 42"/>
              <a:gd name="T98" fmla="*/ 23 w 100"/>
              <a:gd name="T99" fmla="*/ 10 h 42"/>
              <a:gd name="T100" fmla="*/ 20 w 100"/>
              <a:gd name="T101" fmla="*/ 7 h 42"/>
              <a:gd name="T102" fmla="*/ 17 w 100"/>
              <a:gd name="T103" fmla="*/ 7 h 42"/>
              <a:gd name="T104" fmla="*/ 13 w 100"/>
              <a:gd name="T105" fmla="*/ 3 h 42"/>
              <a:gd name="T106" fmla="*/ 10 w 100"/>
              <a:gd name="T107" fmla="*/ 3 h 42"/>
              <a:gd name="T108" fmla="*/ 10 w 100"/>
              <a:gd name="T109" fmla="*/ 0 h 42"/>
              <a:gd name="T110" fmla="*/ 10 w 100"/>
              <a:gd name="T111" fmla="*/ 0 h 42"/>
              <a:gd name="T112" fmla="*/ 6 w 100"/>
              <a:gd name="T113" fmla="*/ 0 h 42"/>
              <a:gd name="T114" fmla="*/ 6 w 100"/>
              <a:gd name="T115" fmla="*/ 0 h 42"/>
              <a:gd name="T116" fmla="*/ 6 w 100"/>
              <a:gd name="T117" fmla="*/ 3 h 42"/>
              <a:gd name="T118" fmla="*/ 6 w 100"/>
              <a:gd name="T119" fmla="*/ 3 h 42"/>
              <a:gd name="T120" fmla="*/ 6 w 100"/>
              <a:gd name="T121" fmla="*/ 3 h 42"/>
              <a:gd name="T122" fmla="*/ 6 w 100"/>
              <a:gd name="T123" fmla="*/ 3 h 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42"/>
              <a:gd name="T188" fmla="*/ 100 w 100"/>
              <a:gd name="T189" fmla="*/ 42 h 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42">
                <a:moveTo>
                  <a:pt x="6" y="3"/>
                </a:moveTo>
                <a:lnTo>
                  <a:pt x="3" y="7"/>
                </a:lnTo>
                <a:lnTo>
                  <a:pt x="3" y="10"/>
                </a:lnTo>
                <a:lnTo>
                  <a:pt x="0" y="17"/>
                </a:lnTo>
                <a:lnTo>
                  <a:pt x="0" y="21"/>
                </a:lnTo>
                <a:lnTo>
                  <a:pt x="0" y="24"/>
                </a:lnTo>
                <a:lnTo>
                  <a:pt x="0" y="28"/>
                </a:lnTo>
                <a:lnTo>
                  <a:pt x="0" y="31"/>
                </a:lnTo>
                <a:lnTo>
                  <a:pt x="3" y="35"/>
                </a:lnTo>
                <a:lnTo>
                  <a:pt x="6" y="35"/>
                </a:lnTo>
                <a:lnTo>
                  <a:pt x="10" y="35"/>
                </a:lnTo>
                <a:lnTo>
                  <a:pt x="13" y="35"/>
                </a:lnTo>
                <a:lnTo>
                  <a:pt x="20" y="35"/>
                </a:lnTo>
                <a:lnTo>
                  <a:pt x="23" y="38"/>
                </a:lnTo>
                <a:lnTo>
                  <a:pt x="27" y="38"/>
                </a:lnTo>
                <a:lnTo>
                  <a:pt x="30" y="38"/>
                </a:lnTo>
                <a:lnTo>
                  <a:pt x="40" y="38"/>
                </a:lnTo>
                <a:lnTo>
                  <a:pt x="47" y="42"/>
                </a:lnTo>
                <a:lnTo>
                  <a:pt x="57" y="42"/>
                </a:lnTo>
                <a:lnTo>
                  <a:pt x="63" y="42"/>
                </a:lnTo>
                <a:lnTo>
                  <a:pt x="70" y="42"/>
                </a:lnTo>
                <a:lnTo>
                  <a:pt x="77" y="42"/>
                </a:lnTo>
                <a:lnTo>
                  <a:pt x="83" y="42"/>
                </a:lnTo>
                <a:lnTo>
                  <a:pt x="87" y="42"/>
                </a:lnTo>
                <a:lnTo>
                  <a:pt x="93" y="42"/>
                </a:lnTo>
                <a:lnTo>
                  <a:pt x="97" y="38"/>
                </a:lnTo>
                <a:lnTo>
                  <a:pt x="100" y="38"/>
                </a:lnTo>
                <a:lnTo>
                  <a:pt x="100" y="35"/>
                </a:lnTo>
                <a:lnTo>
                  <a:pt x="97" y="31"/>
                </a:lnTo>
                <a:lnTo>
                  <a:pt x="93" y="31"/>
                </a:lnTo>
                <a:lnTo>
                  <a:pt x="90" y="28"/>
                </a:lnTo>
                <a:lnTo>
                  <a:pt x="83" y="24"/>
                </a:lnTo>
                <a:lnTo>
                  <a:pt x="77" y="24"/>
                </a:lnTo>
                <a:lnTo>
                  <a:pt x="73" y="21"/>
                </a:lnTo>
                <a:lnTo>
                  <a:pt x="70" y="17"/>
                </a:lnTo>
                <a:lnTo>
                  <a:pt x="67" y="17"/>
                </a:lnTo>
                <a:lnTo>
                  <a:pt x="63" y="14"/>
                </a:lnTo>
                <a:lnTo>
                  <a:pt x="57" y="10"/>
                </a:lnTo>
                <a:lnTo>
                  <a:pt x="53" y="7"/>
                </a:lnTo>
                <a:lnTo>
                  <a:pt x="50" y="7"/>
                </a:lnTo>
                <a:lnTo>
                  <a:pt x="50" y="3"/>
                </a:lnTo>
                <a:lnTo>
                  <a:pt x="47" y="3"/>
                </a:lnTo>
                <a:lnTo>
                  <a:pt x="43" y="7"/>
                </a:lnTo>
                <a:lnTo>
                  <a:pt x="40" y="10"/>
                </a:lnTo>
                <a:lnTo>
                  <a:pt x="37" y="14"/>
                </a:lnTo>
                <a:lnTo>
                  <a:pt x="30" y="14"/>
                </a:lnTo>
                <a:lnTo>
                  <a:pt x="27" y="10"/>
                </a:lnTo>
                <a:lnTo>
                  <a:pt x="23" y="10"/>
                </a:lnTo>
                <a:lnTo>
                  <a:pt x="20" y="7"/>
                </a:lnTo>
                <a:lnTo>
                  <a:pt x="17" y="7"/>
                </a:lnTo>
                <a:lnTo>
                  <a:pt x="13" y="3"/>
                </a:lnTo>
                <a:lnTo>
                  <a:pt x="10" y="3"/>
                </a:lnTo>
                <a:lnTo>
                  <a:pt x="10" y="0"/>
                </a:lnTo>
                <a:lnTo>
                  <a:pt x="6" y="0"/>
                </a:lnTo>
                <a:lnTo>
                  <a:pt x="6" y="3"/>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67">
            <a:extLst>
              <a:ext uri="{FF2B5EF4-FFF2-40B4-BE49-F238E27FC236}">
                <a16:creationId xmlns:a16="http://schemas.microsoft.com/office/drawing/2014/main" id="{B0A9AC7E-5A7C-CD45-82A1-BF983984DDC8}"/>
              </a:ext>
            </a:extLst>
          </p:cNvPr>
          <p:cNvSpPr>
            <a:spLocks/>
          </p:cNvSpPr>
          <p:nvPr/>
        </p:nvSpPr>
        <p:spPr bwMode="auto">
          <a:xfrm>
            <a:off x="7046913" y="4964113"/>
            <a:ext cx="376237" cy="449262"/>
          </a:xfrm>
          <a:custGeom>
            <a:avLst/>
            <a:gdLst>
              <a:gd name="T0" fmla="*/ 127 w 237"/>
              <a:gd name="T1" fmla="*/ 280 h 283"/>
              <a:gd name="T2" fmla="*/ 141 w 237"/>
              <a:gd name="T3" fmla="*/ 280 h 283"/>
              <a:gd name="T4" fmla="*/ 157 w 237"/>
              <a:gd name="T5" fmla="*/ 283 h 283"/>
              <a:gd name="T6" fmla="*/ 177 w 237"/>
              <a:gd name="T7" fmla="*/ 276 h 283"/>
              <a:gd name="T8" fmla="*/ 184 w 237"/>
              <a:gd name="T9" fmla="*/ 259 h 283"/>
              <a:gd name="T10" fmla="*/ 177 w 237"/>
              <a:gd name="T11" fmla="*/ 241 h 283"/>
              <a:gd name="T12" fmla="*/ 177 w 237"/>
              <a:gd name="T13" fmla="*/ 234 h 283"/>
              <a:gd name="T14" fmla="*/ 181 w 237"/>
              <a:gd name="T15" fmla="*/ 224 h 283"/>
              <a:gd name="T16" fmla="*/ 187 w 237"/>
              <a:gd name="T17" fmla="*/ 210 h 283"/>
              <a:gd name="T18" fmla="*/ 191 w 237"/>
              <a:gd name="T19" fmla="*/ 199 h 283"/>
              <a:gd name="T20" fmla="*/ 197 w 237"/>
              <a:gd name="T21" fmla="*/ 185 h 283"/>
              <a:gd name="T22" fmla="*/ 207 w 237"/>
              <a:gd name="T23" fmla="*/ 154 h 283"/>
              <a:gd name="T24" fmla="*/ 224 w 237"/>
              <a:gd name="T25" fmla="*/ 116 h 283"/>
              <a:gd name="T26" fmla="*/ 234 w 237"/>
              <a:gd name="T27" fmla="*/ 81 h 283"/>
              <a:gd name="T28" fmla="*/ 234 w 237"/>
              <a:gd name="T29" fmla="*/ 70 h 283"/>
              <a:gd name="T30" fmla="*/ 231 w 237"/>
              <a:gd name="T31" fmla="*/ 63 h 283"/>
              <a:gd name="T32" fmla="*/ 227 w 237"/>
              <a:gd name="T33" fmla="*/ 56 h 283"/>
              <a:gd name="T34" fmla="*/ 221 w 237"/>
              <a:gd name="T35" fmla="*/ 49 h 283"/>
              <a:gd name="T36" fmla="*/ 211 w 237"/>
              <a:gd name="T37" fmla="*/ 46 h 283"/>
              <a:gd name="T38" fmla="*/ 197 w 237"/>
              <a:gd name="T39" fmla="*/ 39 h 283"/>
              <a:gd name="T40" fmla="*/ 177 w 237"/>
              <a:gd name="T41" fmla="*/ 32 h 283"/>
              <a:gd name="T42" fmla="*/ 157 w 237"/>
              <a:gd name="T43" fmla="*/ 25 h 283"/>
              <a:gd name="T44" fmla="*/ 134 w 237"/>
              <a:gd name="T45" fmla="*/ 18 h 283"/>
              <a:gd name="T46" fmla="*/ 114 w 237"/>
              <a:gd name="T47" fmla="*/ 11 h 283"/>
              <a:gd name="T48" fmla="*/ 97 w 237"/>
              <a:gd name="T49" fmla="*/ 7 h 283"/>
              <a:gd name="T50" fmla="*/ 84 w 237"/>
              <a:gd name="T51" fmla="*/ 0 h 283"/>
              <a:gd name="T52" fmla="*/ 74 w 237"/>
              <a:gd name="T53" fmla="*/ 0 h 283"/>
              <a:gd name="T54" fmla="*/ 57 w 237"/>
              <a:gd name="T55" fmla="*/ 0 h 283"/>
              <a:gd name="T56" fmla="*/ 40 w 237"/>
              <a:gd name="T57" fmla="*/ 0 h 283"/>
              <a:gd name="T58" fmla="*/ 24 w 237"/>
              <a:gd name="T59" fmla="*/ 7 h 283"/>
              <a:gd name="T60" fmla="*/ 7 w 237"/>
              <a:gd name="T61" fmla="*/ 25 h 283"/>
              <a:gd name="T62" fmla="*/ 0 w 237"/>
              <a:gd name="T63" fmla="*/ 49 h 283"/>
              <a:gd name="T64" fmla="*/ 4 w 237"/>
              <a:gd name="T65" fmla="*/ 70 h 283"/>
              <a:gd name="T66" fmla="*/ 20 w 237"/>
              <a:gd name="T67" fmla="*/ 88 h 283"/>
              <a:gd name="T68" fmla="*/ 34 w 237"/>
              <a:gd name="T69" fmla="*/ 91 h 283"/>
              <a:gd name="T70" fmla="*/ 54 w 237"/>
              <a:gd name="T71" fmla="*/ 95 h 283"/>
              <a:gd name="T72" fmla="*/ 77 w 237"/>
              <a:gd name="T73" fmla="*/ 102 h 283"/>
              <a:gd name="T74" fmla="*/ 97 w 237"/>
              <a:gd name="T75" fmla="*/ 105 h 283"/>
              <a:gd name="T76" fmla="*/ 107 w 237"/>
              <a:gd name="T77" fmla="*/ 105 h 283"/>
              <a:gd name="T78" fmla="*/ 120 w 237"/>
              <a:gd name="T79" fmla="*/ 105 h 283"/>
              <a:gd name="T80" fmla="*/ 134 w 237"/>
              <a:gd name="T81" fmla="*/ 109 h 283"/>
              <a:gd name="T82" fmla="*/ 147 w 237"/>
              <a:gd name="T83" fmla="*/ 109 h 283"/>
              <a:gd name="T84" fmla="*/ 157 w 237"/>
              <a:gd name="T85" fmla="*/ 105 h 283"/>
              <a:gd name="T86" fmla="*/ 161 w 237"/>
              <a:gd name="T87" fmla="*/ 109 h 283"/>
              <a:gd name="T88" fmla="*/ 157 w 237"/>
              <a:gd name="T89" fmla="*/ 112 h 283"/>
              <a:gd name="T90" fmla="*/ 157 w 237"/>
              <a:gd name="T91" fmla="*/ 116 h 283"/>
              <a:gd name="T92" fmla="*/ 157 w 237"/>
              <a:gd name="T93" fmla="*/ 119 h 283"/>
              <a:gd name="T94" fmla="*/ 154 w 237"/>
              <a:gd name="T95" fmla="*/ 123 h 283"/>
              <a:gd name="T96" fmla="*/ 151 w 237"/>
              <a:gd name="T97" fmla="*/ 123 h 283"/>
              <a:gd name="T98" fmla="*/ 151 w 237"/>
              <a:gd name="T99" fmla="*/ 130 h 283"/>
              <a:gd name="T100" fmla="*/ 147 w 237"/>
              <a:gd name="T101" fmla="*/ 137 h 283"/>
              <a:gd name="T102" fmla="*/ 144 w 237"/>
              <a:gd name="T103" fmla="*/ 158 h 283"/>
              <a:gd name="T104" fmla="*/ 141 w 237"/>
              <a:gd name="T105" fmla="*/ 171 h 283"/>
              <a:gd name="T106" fmla="*/ 134 w 237"/>
              <a:gd name="T107" fmla="*/ 203 h 283"/>
              <a:gd name="T108" fmla="*/ 127 w 237"/>
              <a:gd name="T109" fmla="*/ 241 h 283"/>
              <a:gd name="T110" fmla="*/ 124 w 237"/>
              <a:gd name="T111" fmla="*/ 269 h 283"/>
              <a:gd name="T112" fmla="*/ 124 w 237"/>
              <a:gd name="T113" fmla="*/ 276 h 283"/>
              <a:gd name="T114" fmla="*/ 124 w 237"/>
              <a:gd name="T115" fmla="*/ 276 h 283"/>
              <a:gd name="T116" fmla="*/ 124 w 237"/>
              <a:gd name="T117" fmla="*/ 280 h 2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7"/>
              <a:gd name="T178" fmla="*/ 0 h 283"/>
              <a:gd name="T179" fmla="*/ 237 w 237"/>
              <a:gd name="T180" fmla="*/ 283 h 2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7" h="283">
                <a:moveTo>
                  <a:pt x="124" y="280"/>
                </a:moveTo>
                <a:lnTo>
                  <a:pt x="127" y="280"/>
                </a:lnTo>
                <a:lnTo>
                  <a:pt x="134" y="280"/>
                </a:lnTo>
                <a:lnTo>
                  <a:pt x="141" y="280"/>
                </a:lnTo>
                <a:lnTo>
                  <a:pt x="147" y="283"/>
                </a:lnTo>
                <a:lnTo>
                  <a:pt x="157" y="283"/>
                </a:lnTo>
                <a:lnTo>
                  <a:pt x="167" y="280"/>
                </a:lnTo>
                <a:lnTo>
                  <a:pt x="177" y="276"/>
                </a:lnTo>
                <a:lnTo>
                  <a:pt x="187" y="269"/>
                </a:lnTo>
                <a:lnTo>
                  <a:pt x="184" y="259"/>
                </a:lnTo>
                <a:lnTo>
                  <a:pt x="181" y="252"/>
                </a:lnTo>
                <a:lnTo>
                  <a:pt x="177" y="241"/>
                </a:lnTo>
                <a:lnTo>
                  <a:pt x="177" y="238"/>
                </a:lnTo>
                <a:lnTo>
                  <a:pt x="177" y="234"/>
                </a:lnTo>
                <a:lnTo>
                  <a:pt x="181" y="231"/>
                </a:lnTo>
                <a:lnTo>
                  <a:pt x="181" y="224"/>
                </a:lnTo>
                <a:lnTo>
                  <a:pt x="184" y="217"/>
                </a:lnTo>
                <a:lnTo>
                  <a:pt x="187" y="210"/>
                </a:lnTo>
                <a:lnTo>
                  <a:pt x="187" y="203"/>
                </a:lnTo>
                <a:lnTo>
                  <a:pt x="191" y="199"/>
                </a:lnTo>
                <a:lnTo>
                  <a:pt x="194" y="192"/>
                </a:lnTo>
                <a:lnTo>
                  <a:pt x="197" y="185"/>
                </a:lnTo>
                <a:lnTo>
                  <a:pt x="201" y="175"/>
                </a:lnTo>
                <a:lnTo>
                  <a:pt x="207" y="154"/>
                </a:lnTo>
                <a:lnTo>
                  <a:pt x="217" y="137"/>
                </a:lnTo>
                <a:lnTo>
                  <a:pt x="224" y="116"/>
                </a:lnTo>
                <a:lnTo>
                  <a:pt x="231" y="95"/>
                </a:lnTo>
                <a:lnTo>
                  <a:pt x="234" y="81"/>
                </a:lnTo>
                <a:lnTo>
                  <a:pt x="237" y="74"/>
                </a:lnTo>
                <a:lnTo>
                  <a:pt x="234" y="70"/>
                </a:lnTo>
                <a:lnTo>
                  <a:pt x="234" y="67"/>
                </a:lnTo>
                <a:lnTo>
                  <a:pt x="231" y="63"/>
                </a:lnTo>
                <a:lnTo>
                  <a:pt x="231" y="60"/>
                </a:lnTo>
                <a:lnTo>
                  <a:pt x="227" y="56"/>
                </a:lnTo>
                <a:lnTo>
                  <a:pt x="224" y="53"/>
                </a:lnTo>
                <a:lnTo>
                  <a:pt x="221" y="49"/>
                </a:lnTo>
                <a:lnTo>
                  <a:pt x="214" y="46"/>
                </a:lnTo>
                <a:lnTo>
                  <a:pt x="211" y="46"/>
                </a:lnTo>
                <a:lnTo>
                  <a:pt x="204" y="42"/>
                </a:lnTo>
                <a:lnTo>
                  <a:pt x="197" y="39"/>
                </a:lnTo>
                <a:lnTo>
                  <a:pt x="187" y="35"/>
                </a:lnTo>
                <a:lnTo>
                  <a:pt x="177" y="32"/>
                </a:lnTo>
                <a:lnTo>
                  <a:pt x="167" y="28"/>
                </a:lnTo>
                <a:lnTo>
                  <a:pt x="157" y="25"/>
                </a:lnTo>
                <a:lnTo>
                  <a:pt x="147" y="21"/>
                </a:lnTo>
                <a:lnTo>
                  <a:pt x="134" y="18"/>
                </a:lnTo>
                <a:lnTo>
                  <a:pt x="124" y="14"/>
                </a:lnTo>
                <a:lnTo>
                  <a:pt x="114" y="11"/>
                </a:lnTo>
                <a:lnTo>
                  <a:pt x="104" y="7"/>
                </a:lnTo>
                <a:lnTo>
                  <a:pt x="97" y="7"/>
                </a:lnTo>
                <a:lnTo>
                  <a:pt x="90" y="4"/>
                </a:lnTo>
                <a:lnTo>
                  <a:pt x="84" y="0"/>
                </a:lnTo>
                <a:lnTo>
                  <a:pt x="80" y="0"/>
                </a:lnTo>
                <a:lnTo>
                  <a:pt x="74" y="0"/>
                </a:lnTo>
                <a:lnTo>
                  <a:pt x="67" y="0"/>
                </a:lnTo>
                <a:lnTo>
                  <a:pt x="57" y="0"/>
                </a:lnTo>
                <a:lnTo>
                  <a:pt x="47" y="0"/>
                </a:lnTo>
                <a:lnTo>
                  <a:pt x="40" y="0"/>
                </a:lnTo>
                <a:lnTo>
                  <a:pt x="30" y="4"/>
                </a:lnTo>
                <a:lnTo>
                  <a:pt x="24" y="7"/>
                </a:lnTo>
                <a:lnTo>
                  <a:pt x="17" y="11"/>
                </a:lnTo>
                <a:lnTo>
                  <a:pt x="7" y="25"/>
                </a:lnTo>
                <a:lnTo>
                  <a:pt x="0" y="35"/>
                </a:lnTo>
                <a:lnTo>
                  <a:pt x="0" y="49"/>
                </a:lnTo>
                <a:lnTo>
                  <a:pt x="0" y="60"/>
                </a:lnTo>
                <a:lnTo>
                  <a:pt x="4" y="70"/>
                </a:lnTo>
                <a:lnTo>
                  <a:pt x="10" y="81"/>
                </a:lnTo>
                <a:lnTo>
                  <a:pt x="20" y="88"/>
                </a:lnTo>
                <a:lnTo>
                  <a:pt x="27" y="91"/>
                </a:lnTo>
                <a:lnTo>
                  <a:pt x="34" y="91"/>
                </a:lnTo>
                <a:lnTo>
                  <a:pt x="40" y="95"/>
                </a:lnTo>
                <a:lnTo>
                  <a:pt x="54" y="95"/>
                </a:lnTo>
                <a:lnTo>
                  <a:pt x="64" y="98"/>
                </a:lnTo>
                <a:lnTo>
                  <a:pt x="77" y="102"/>
                </a:lnTo>
                <a:lnTo>
                  <a:pt x="90" y="102"/>
                </a:lnTo>
                <a:lnTo>
                  <a:pt x="97" y="105"/>
                </a:lnTo>
                <a:lnTo>
                  <a:pt x="104" y="105"/>
                </a:lnTo>
                <a:lnTo>
                  <a:pt x="107" y="105"/>
                </a:lnTo>
                <a:lnTo>
                  <a:pt x="114" y="105"/>
                </a:lnTo>
                <a:lnTo>
                  <a:pt x="120" y="105"/>
                </a:lnTo>
                <a:lnTo>
                  <a:pt x="127" y="109"/>
                </a:lnTo>
                <a:lnTo>
                  <a:pt x="134" y="109"/>
                </a:lnTo>
                <a:lnTo>
                  <a:pt x="141" y="109"/>
                </a:lnTo>
                <a:lnTo>
                  <a:pt x="147" y="109"/>
                </a:lnTo>
                <a:lnTo>
                  <a:pt x="151" y="109"/>
                </a:lnTo>
                <a:lnTo>
                  <a:pt x="157" y="105"/>
                </a:lnTo>
                <a:lnTo>
                  <a:pt x="161" y="105"/>
                </a:lnTo>
                <a:lnTo>
                  <a:pt x="161" y="109"/>
                </a:lnTo>
                <a:lnTo>
                  <a:pt x="161" y="112"/>
                </a:lnTo>
                <a:lnTo>
                  <a:pt x="157" y="112"/>
                </a:lnTo>
                <a:lnTo>
                  <a:pt x="157" y="116"/>
                </a:lnTo>
                <a:lnTo>
                  <a:pt x="157" y="119"/>
                </a:lnTo>
                <a:lnTo>
                  <a:pt x="157" y="123"/>
                </a:lnTo>
                <a:lnTo>
                  <a:pt x="154" y="123"/>
                </a:lnTo>
                <a:lnTo>
                  <a:pt x="151" y="123"/>
                </a:lnTo>
                <a:lnTo>
                  <a:pt x="151" y="126"/>
                </a:lnTo>
                <a:lnTo>
                  <a:pt x="151" y="130"/>
                </a:lnTo>
                <a:lnTo>
                  <a:pt x="151" y="133"/>
                </a:lnTo>
                <a:lnTo>
                  <a:pt x="147" y="137"/>
                </a:lnTo>
                <a:lnTo>
                  <a:pt x="147" y="147"/>
                </a:lnTo>
                <a:lnTo>
                  <a:pt x="144" y="158"/>
                </a:lnTo>
                <a:lnTo>
                  <a:pt x="141" y="165"/>
                </a:lnTo>
                <a:lnTo>
                  <a:pt x="141" y="171"/>
                </a:lnTo>
                <a:lnTo>
                  <a:pt x="137" y="185"/>
                </a:lnTo>
                <a:lnTo>
                  <a:pt x="134" y="203"/>
                </a:lnTo>
                <a:lnTo>
                  <a:pt x="130" y="224"/>
                </a:lnTo>
                <a:lnTo>
                  <a:pt x="127" y="241"/>
                </a:lnTo>
                <a:lnTo>
                  <a:pt x="124" y="259"/>
                </a:lnTo>
                <a:lnTo>
                  <a:pt x="124" y="269"/>
                </a:lnTo>
                <a:lnTo>
                  <a:pt x="120" y="276"/>
                </a:lnTo>
                <a:lnTo>
                  <a:pt x="124" y="276"/>
                </a:lnTo>
                <a:lnTo>
                  <a:pt x="124" y="28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68">
            <a:extLst>
              <a:ext uri="{FF2B5EF4-FFF2-40B4-BE49-F238E27FC236}">
                <a16:creationId xmlns:a16="http://schemas.microsoft.com/office/drawing/2014/main" id="{16A4D0C8-E0FF-0645-8535-2F0800466F55}"/>
              </a:ext>
            </a:extLst>
          </p:cNvPr>
          <p:cNvSpPr>
            <a:spLocks/>
          </p:cNvSpPr>
          <p:nvPr/>
        </p:nvSpPr>
        <p:spPr bwMode="auto">
          <a:xfrm>
            <a:off x="6845300" y="4903788"/>
            <a:ext cx="461963" cy="371475"/>
          </a:xfrm>
          <a:custGeom>
            <a:avLst/>
            <a:gdLst>
              <a:gd name="T0" fmla="*/ 134 w 291"/>
              <a:gd name="T1" fmla="*/ 0 h 234"/>
              <a:gd name="T2" fmla="*/ 191 w 291"/>
              <a:gd name="T3" fmla="*/ 3 h 234"/>
              <a:gd name="T4" fmla="*/ 241 w 291"/>
              <a:gd name="T5" fmla="*/ 21 h 234"/>
              <a:gd name="T6" fmla="*/ 261 w 291"/>
              <a:gd name="T7" fmla="*/ 38 h 234"/>
              <a:gd name="T8" fmla="*/ 274 w 291"/>
              <a:gd name="T9" fmla="*/ 56 h 234"/>
              <a:gd name="T10" fmla="*/ 284 w 291"/>
              <a:gd name="T11" fmla="*/ 77 h 234"/>
              <a:gd name="T12" fmla="*/ 291 w 291"/>
              <a:gd name="T13" fmla="*/ 101 h 234"/>
              <a:gd name="T14" fmla="*/ 291 w 291"/>
              <a:gd name="T15" fmla="*/ 126 h 234"/>
              <a:gd name="T16" fmla="*/ 284 w 291"/>
              <a:gd name="T17" fmla="*/ 147 h 234"/>
              <a:gd name="T18" fmla="*/ 257 w 291"/>
              <a:gd name="T19" fmla="*/ 189 h 234"/>
              <a:gd name="T20" fmla="*/ 217 w 291"/>
              <a:gd name="T21" fmla="*/ 216 h 234"/>
              <a:gd name="T22" fmla="*/ 161 w 291"/>
              <a:gd name="T23" fmla="*/ 234 h 234"/>
              <a:gd name="T24" fmla="*/ 104 w 291"/>
              <a:gd name="T25" fmla="*/ 230 h 234"/>
              <a:gd name="T26" fmla="*/ 54 w 291"/>
              <a:gd name="T27" fmla="*/ 213 h 234"/>
              <a:gd name="T28" fmla="*/ 34 w 291"/>
              <a:gd name="T29" fmla="*/ 196 h 234"/>
              <a:gd name="T30" fmla="*/ 17 w 291"/>
              <a:gd name="T31" fmla="*/ 178 h 234"/>
              <a:gd name="T32" fmla="*/ 7 w 291"/>
              <a:gd name="T33" fmla="*/ 157 h 234"/>
              <a:gd name="T34" fmla="*/ 0 w 291"/>
              <a:gd name="T35" fmla="*/ 133 h 234"/>
              <a:gd name="T36" fmla="*/ 0 w 291"/>
              <a:gd name="T37" fmla="*/ 108 h 234"/>
              <a:gd name="T38" fmla="*/ 7 w 291"/>
              <a:gd name="T39" fmla="*/ 87 h 234"/>
              <a:gd name="T40" fmla="*/ 34 w 291"/>
              <a:gd name="T41" fmla="*/ 45 h 234"/>
              <a:gd name="T42" fmla="*/ 77 w 291"/>
              <a:gd name="T43" fmla="*/ 14 h 234"/>
              <a:gd name="T44" fmla="*/ 104 w 291"/>
              <a:gd name="T45" fmla="*/ 3 h 234"/>
              <a:gd name="T46" fmla="*/ 134 w 291"/>
              <a:gd name="T47" fmla="*/ 0 h 234"/>
              <a:gd name="T48" fmla="*/ 134 w 291"/>
              <a:gd name="T49" fmla="*/ 0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1"/>
              <a:gd name="T76" fmla="*/ 0 h 234"/>
              <a:gd name="T77" fmla="*/ 291 w 291"/>
              <a:gd name="T78" fmla="*/ 234 h 2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1" h="234">
                <a:moveTo>
                  <a:pt x="134" y="0"/>
                </a:moveTo>
                <a:lnTo>
                  <a:pt x="191" y="3"/>
                </a:lnTo>
                <a:lnTo>
                  <a:pt x="241" y="21"/>
                </a:lnTo>
                <a:lnTo>
                  <a:pt x="261" y="38"/>
                </a:lnTo>
                <a:lnTo>
                  <a:pt x="274" y="56"/>
                </a:lnTo>
                <a:lnTo>
                  <a:pt x="284" y="77"/>
                </a:lnTo>
                <a:lnTo>
                  <a:pt x="291" y="101"/>
                </a:lnTo>
                <a:lnTo>
                  <a:pt x="291" y="126"/>
                </a:lnTo>
                <a:lnTo>
                  <a:pt x="284" y="147"/>
                </a:lnTo>
                <a:lnTo>
                  <a:pt x="257" y="189"/>
                </a:lnTo>
                <a:lnTo>
                  <a:pt x="217" y="216"/>
                </a:lnTo>
                <a:lnTo>
                  <a:pt x="161" y="234"/>
                </a:lnTo>
                <a:lnTo>
                  <a:pt x="104" y="230"/>
                </a:lnTo>
                <a:lnTo>
                  <a:pt x="54" y="213"/>
                </a:lnTo>
                <a:lnTo>
                  <a:pt x="34" y="196"/>
                </a:lnTo>
                <a:lnTo>
                  <a:pt x="17" y="178"/>
                </a:lnTo>
                <a:lnTo>
                  <a:pt x="7" y="157"/>
                </a:lnTo>
                <a:lnTo>
                  <a:pt x="0" y="133"/>
                </a:lnTo>
                <a:lnTo>
                  <a:pt x="0" y="108"/>
                </a:lnTo>
                <a:lnTo>
                  <a:pt x="7" y="87"/>
                </a:lnTo>
                <a:lnTo>
                  <a:pt x="34" y="45"/>
                </a:lnTo>
                <a:lnTo>
                  <a:pt x="77" y="14"/>
                </a:lnTo>
                <a:lnTo>
                  <a:pt x="104" y="3"/>
                </a:lnTo>
                <a:lnTo>
                  <a:pt x="134" y="0"/>
                </a:lnTo>
                <a:close/>
              </a:path>
            </a:pathLst>
          </a:custGeom>
          <a:solidFill>
            <a:srgbClr val="FFFFFF"/>
          </a:solidFill>
          <a:ln w="4763">
            <a:solidFill>
              <a:srgbClr val="FFFFFF"/>
            </a:solidFill>
            <a:prstDash val="solid"/>
            <a:round/>
            <a:headEnd/>
            <a:tailEnd/>
          </a:ln>
        </p:spPr>
        <p:txBody>
          <a:bodyPr/>
          <a:lstStyle/>
          <a:p>
            <a:endParaRPr lang="en-US"/>
          </a:p>
        </p:txBody>
      </p:sp>
      <p:sp>
        <p:nvSpPr>
          <p:cNvPr id="29709" name="Freeform 69">
            <a:extLst>
              <a:ext uri="{FF2B5EF4-FFF2-40B4-BE49-F238E27FC236}">
                <a16:creationId xmlns:a16="http://schemas.microsoft.com/office/drawing/2014/main" id="{C38E790D-3762-4D4B-82AF-7432097C16A7}"/>
              </a:ext>
            </a:extLst>
          </p:cNvPr>
          <p:cNvSpPr>
            <a:spLocks/>
          </p:cNvSpPr>
          <p:nvPr/>
        </p:nvSpPr>
        <p:spPr bwMode="auto">
          <a:xfrm>
            <a:off x="7121525" y="5380038"/>
            <a:ext cx="153988" cy="95250"/>
          </a:xfrm>
          <a:custGeom>
            <a:avLst/>
            <a:gdLst>
              <a:gd name="T0" fmla="*/ 10 w 97"/>
              <a:gd name="T1" fmla="*/ 4 h 60"/>
              <a:gd name="T2" fmla="*/ 10 w 97"/>
              <a:gd name="T3" fmla="*/ 4 h 60"/>
              <a:gd name="T4" fmla="*/ 7 w 97"/>
              <a:gd name="T5" fmla="*/ 11 h 60"/>
              <a:gd name="T6" fmla="*/ 3 w 97"/>
              <a:gd name="T7" fmla="*/ 14 h 60"/>
              <a:gd name="T8" fmla="*/ 3 w 97"/>
              <a:gd name="T9" fmla="*/ 21 h 60"/>
              <a:gd name="T10" fmla="*/ 3 w 97"/>
              <a:gd name="T11" fmla="*/ 25 h 60"/>
              <a:gd name="T12" fmla="*/ 0 w 97"/>
              <a:gd name="T13" fmla="*/ 25 h 60"/>
              <a:gd name="T14" fmla="*/ 0 w 97"/>
              <a:gd name="T15" fmla="*/ 32 h 60"/>
              <a:gd name="T16" fmla="*/ 3 w 97"/>
              <a:gd name="T17" fmla="*/ 32 h 60"/>
              <a:gd name="T18" fmla="*/ 3 w 97"/>
              <a:gd name="T19" fmla="*/ 35 h 60"/>
              <a:gd name="T20" fmla="*/ 7 w 97"/>
              <a:gd name="T21" fmla="*/ 35 h 60"/>
              <a:gd name="T22" fmla="*/ 10 w 97"/>
              <a:gd name="T23" fmla="*/ 35 h 60"/>
              <a:gd name="T24" fmla="*/ 13 w 97"/>
              <a:gd name="T25" fmla="*/ 39 h 60"/>
              <a:gd name="T26" fmla="*/ 17 w 97"/>
              <a:gd name="T27" fmla="*/ 39 h 60"/>
              <a:gd name="T28" fmla="*/ 23 w 97"/>
              <a:gd name="T29" fmla="*/ 39 h 60"/>
              <a:gd name="T30" fmla="*/ 27 w 97"/>
              <a:gd name="T31" fmla="*/ 42 h 60"/>
              <a:gd name="T32" fmla="*/ 27 w 97"/>
              <a:gd name="T33" fmla="*/ 42 h 60"/>
              <a:gd name="T34" fmla="*/ 37 w 97"/>
              <a:gd name="T35" fmla="*/ 46 h 60"/>
              <a:gd name="T36" fmla="*/ 47 w 97"/>
              <a:gd name="T37" fmla="*/ 49 h 60"/>
              <a:gd name="T38" fmla="*/ 53 w 97"/>
              <a:gd name="T39" fmla="*/ 53 h 60"/>
              <a:gd name="T40" fmla="*/ 60 w 97"/>
              <a:gd name="T41" fmla="*/ 53 h 60"/>
              <a:gd name="T42" fmla="*/ 67 w 97"/>
              <a:gd name="T43" fmla="*/ 56 h 60"/>
              <a:gd name="T44" fmla="*/ 73 w 97"/>
              <a:gd name="T45" fmla="*/ 56 h 60"/>
              <a:gd name="T46" fmla="*/ 77 w 97"/>
              <a:gd name="T47" fmla="*/ 56 h 60"/>
              <a:gd name="T48" fmla="*/ 83 w 97"/>
              <a:gd name="T49" fmla="*/ 56 h 60"/>
              <a:gd name="T50" fmla="*/ 90 w 97"/>
              <a:gd name="T51" fmla="*/ 60 h 60"/>
              <a:gd name="T52" fmla="*/ 94 w 97"/>
              <a:gd name="T53" fmla="*/ 56 h 60"/>
              <a:gd name="T54" fmla="*/ 97 w 97"/>
              <a:gd name="T55" fmla="*/ 56 h 60"/>
              <a:gd name="T56" fmla="*/ 97 w 97"/>
              <a:gd name="T57" fmla="*/ 53 h 60"/>
              <a:gd name="T58" fmla="*/ 97 w 97"/>
              <a:gd name="T59" fmla="*/ 49 h 60"/>
              <a:gd name="T60" fmla="*/ 94 w 97"/>
              <a:gd name="T61" fmla="*/ 46 h 60"/>
              <a:gd name="T62" fmla="*/ 87 w 97"/>
              <a:gd name="T63" fmla="*/ 42 h 60"/>
              <a:gd name="T64" fmla="*/ 83 w 97"/>
              <a:gd name="T65" fmla="*/ 39 h 60"/>
              <a:gd name="T66" fmla="*/ 77 w 97"/>
              <a:gd name="T67" fmla="*/ 35 h 60"/>
              <a:gd name="T68" fmla="*/ 73 w 97"/>
              <a:gd name="T69" fmla="*/ 32 h 60"/>
              <a:gd name="T70" fmla="*/ 70 w 97"/>
              <a:gd name="T71" fmla="*/ 32 h 60"/>
              <a:gd name="T72" fmla="*/ 67 w 97"/>
              <a:gd name="T73" fmla="*/ 28 h 60"/>
              <a:gd name="T74" fmla="*/ 63 w 97"/>
              <a:gd name="T75" fmla="*/ 25 h 60"/>
              <a:gd name="T76" fmla="*/ 60 w 97"/>
              <a:gd name="T77" fmla="*/ 21 h 60"/>
              <a:gd name="T78" fmla="*/ 57 w 97"/>
              <a:gd name="T79" fmla="*/ 18 h 60"/>
              <a:gd name="T80" fmla="*/ 53 w 97"/>
              <a:gd name="T81" fmla="*/ 14 h 60"/>
              <a:gd name="T82" fmla="*/ 53 w 97"/>
              <a:gd name="T83" fmla="*/ 14 h 60"/>
              <a:gd name="T84" fmla="*/ 50 w 97"/>
              <a:gd name="T85" fmla="*/ 11 h 60"/>
              <a:gd name="T86" fmla="*/ 47 w 97"/>
              <a:gd name="T87" fmla="*/ 14 h 60"/>
              <a:gd name="T88" fmla="*/ 43 w 97"/>
              <a:gd name="T89" fmla="*/ 18 h 60"/>
              <a:gd name="T90" fmla="*/ 43 w 97"/>
              <a:gd name="T91" fmla="*/ 18 h 60"/>
              <a:gd name="T92" fmla="*/ 37 w 97"/>
              <a:gd name="T93" fmla="*/ 18 h 60"/>
              <a:gd name="T94" fmla="*/ 33 w 97"/>
              <a:gd name="T95" fmla="*/ 18 h 60"/>
              <a:gd name="T96" fmla="*/ 30 w 97"/>
              <a:gd name="T97" fmla="*/ 14 h 60"/>
              <a:gd name="T98" fmla="*/ 27 w 97"/>
              <a:gd name="T99" fmla="*/ 14 h 60"/>
              <a:gd name="T100" fmla="*/ 23 w 97"/>
              <a:gd name="T101" fmla="*/ 11 h 60"/>
              <a:gd name="T102" fmla="*/ 20 w 97"/>
              <a:gd name="T103" fmla="*/ 7 h 60"/>
              <a:gd name="T104" fmla="*/ 17 w 97"/>
              <a:gd name="T105" fmla="*/ 4 h 60"/>
              <a:gd name="T106" fmla="*/ 17 w 97"/>
              <a:gd name="T107" fmla="*/ 4 h 60"/>
              <a:gd name="T108" fmla="*/ 17 w 97"/>
              <a:gd name="T109" fmla="*/ 0 h 60"/>
              <a:gd name="T110" fmla="*/ 13 w 97"/>
              <a:gd name="T111" fmla="*/ 0 h 60"/>
              <a:gd name="T112" fmla="*/ 13 w 97"/>
              <a:gd name="T113" fmla="*/ 0 h 60"/>
              <a:gd name="T114" fmla="*/ 13 w 97"/>
              <a:gd name="T115" fmla="*/ 0 h 60"/>
              <a:gd name="T116" fmla="*/ 13 w 97"/>
              <a:gd name="T117" fmla="*/ 0 h 60"/>
              <a:gd name="T118" fmla="*/ 13 w 97"/>
              <a:gd name="T119" fmla="*/ 4 h 60"/>
              <a:gd name="T120" fmla="*/ 10 w 97"/>
              <a:gd name="T121" fmla="*/ 4 h 60"/>
              <a:gd name="T122" fmla="*/ 10 w 97"/>
              <a:gd name="T123" fmla="*/ 4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
              <a:gd name="T187" fmla="*/ 0 h 60"/>
              <a:gd name="T188" fmla="*/ 97 w 97"/>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 h="60">
                <a:moveTo>
                  <a:pt x="10" y="4"/>
                </a:moveTo>
                <a:lnTo>
                  <a:pt x="10" y="4"/>
                </a:lnTo>
                <a:lnTo>
                  <a:pt x="7" y="11"/>
                </a:lnTo>
                <a:lnTo>
                  <a:pt x="3" y="14"/>
                </a:lnTo>
                <a:lnTo>
                  <a:pt x="3" y="21"/>
                </a:lnTo>
                <a:lnTo>
                  <a:pt x="3" y="25"/>
                </a:lnTo>
                <a:lnTo>
                  <a:pt x="0" y="25"/>
                </a:lnTo>
                <a:lnTo>
                  <a:pt x="0" y="32"/>
                </a:lnTo>
                <a:lnTo>
                  <a:pt x="3" y="32"/>
                </a:lnTo>
                <a:lnTo>
                  <a:pt x="3" y="35"/>
                </a:lnTo>
                <a:lnTo>
                  <a:pt x="7" y="35"/>
                </a:lnTo>
                <a:lnTo>
                  <a:pt x="10" y="35"/>
                </a:lnTo>
                <a:lnTo>
                  <a:pt x="13" y="39"/>
                </a:lnTo>
                <a:lnTo>
                  <a:pt x="17" y="39"/>
                </a:lnTo>
                <a:lnTo>
                  <a:pt x="23" y="39"/>
                </a:lnTo>
                <a:lnTo>
                  <a:pt x="27" y="42"/>
                </a:lnTo>
                <a:lnTo>
                  <a:pt x="37" y="46"/>
                </a:lnTo>
                <a:lnTo>
                  <a:pt x="47" y="49"/>
                </a:lnTo>
                <a:lnTo>
                  <a:pt x="53" y="53"/>
                </a:lnTo>
                <a:lnTo>
                  <a:pt x="60" y="53"/>
                </a:lnTo>
                <a:lnTo>
                  <a:pt x="67" y="56"/>
                </a:lnTo>
                <a:lnTo>
                  <a:pt x="73" y="56"/>
                </a:lnTo>
                <a:lnTo>
                  <a:pt x="77" y="56"/>
                </a:lnTo>
                <a:lnTo>
                  <a:pt x="83" y="56"/>
                </a:lnTo>
                <a:lnTo>
                  <a:pt x="90" y="60"/>
                </a:lnTo>
                <a:lnTo>
                  <a:pt x="94" y="56"/>
                </a:lnTo>
                <a:lnTo>
                  <a:pt x="97" y="56"/>
                </a:lnTo>
                <a:lnTo>
                  <a:pt x="97" y="53"/>
                </a:lnTo>
                <a:lnTo>
                  <a:pt x="97" y="49"/>
                </a:lnTo>
                <a:lnTo>
                  <a:pt x="94" y="46"/>
                </a:lnTo>
                <a:lnTo>
                  <a:pt x="87" y="42"/>
                </a:lnTo>
                <a:lnTo>
                  <a:pt x="83" y="39"/>
                </a:lnTo>
                <a:lnTo>
                  <a:pt x="77" y="35"/>
                </a:lnTo>
                <a:lnTo>
                  <a:pt x="73" y="32"/>
                </a:lnTo>
                <a:lnTo>
                  <a:pt x="70" y="32"/>
                </a:lnTo>
                <a:lnTo>
                  <a:pt x="67" y="28"/>
                </a:lnTo>
                <a:lnTo>
                  <a:pt x="63" y="25"/>
                </a:lnTo>
                <a:lnTo>
                  <a:pt x="60" y="21"/>
                </a:lnTo>
                <a:lnTo>
                  <a:pt x="57" y="18"/>
                </a:lnTo>
                <a:lnTo>
                  <a:pt x="53" y="14"/>
                </a:lnTo>
                <a:lnTo>
                  <a:pt x="50" y="11"/>
                </a:lnTo>
                <a:lnTo>
                  <a:pt x="47" y="14"/>
                </a:lnTo>
                <a:lnTo>
                  <a:pt x="43" y="18"/>
                </a:lnTo>
                <a:lnTo>
                  <a:pt x="37" y="18"/>
                </a:lnTo>
                <a:lnTo>
                  <a:pt x="33" y="18"/>
                </a:lnTo>
                <a:lnTo>
                  <a:pt x="30" y="14"/>
                </a:lnTo>
                <a:lnTo>
                  <a:pt x="27" y="14"/>
                </a:lnTo>
                <a:lnTo>
                  <a:pt x="23" y="11"/>
                </a:lnTo>
                <a:lnTo>
                  <a:pt x="20" y="7"/>
                </a:lnTo>
                <a:lnTo>
                  <a:pt x="17" y="4"/>
                </a:lnTo>
                <a:lnTo>
                  <a:pt x="17" y="0"/>
                </a:lnTo>
                <a:lnTo>
                  <a:pt x="13" y="0"/>
                </a:lnTo>
                <a:lnTo>
                  <a:pt x="13" y="4"/>
                </a:lnTo>
                <a:lnTo>
                  <a:pt x="10" y="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70">
            <a:extLst>
              <a:ext uri="{FF2B5EF4-FFF2-40B4-BE49-F238E27FC236}">
                <a16:creationId xmlns:a16="http://schemas.microsoft.com/office/drawing/2014/main" id="{ED04CC22-1311-C14C-8970-F0D6A0EF2CD0}"/>
              </a:ext>
            </a:extLst>
          </p:cNvPr>
          <p:cNvSpPr>
            <a:spLocks/>
          </p:cNvSpPr>
          <p:nvPr/>
        </p:nvSpPr>
        <p:spPr bwMode="auto">
          <a:xfrm>
            <a:off x="6999288" y="4937125"/>
            <a:ext cx="366712" cy="476250"/>
          </a:xfrm>
          <a:custGeom>
            <a:avLst/>
            <a:gdLst>
              <a:gd name="T0" fmla="*/ 84 w 231"/>
              <a:gd name="T1" fmla="*/ 293 h 300"/>
              <a:gd name="T2" fmla="*/ 97 w 231"/>
              <a:gd name="T3" fmla="*/ 297 h 300"/>
              <a:gd name="T4" fmla="*/ 114 w 231"/>
              <a:gd name="T5" fmla="*/ 300 h 300"/>
              <a:gd name="T6" fmla="*/ 134 w 231"/>
              <a:gd name="T7" fmla="*/ 300 h 300"/>
              <a:gd name="T8" fmla="*/ 144 w 231"/>
              <a:gd name="T9" fmla="*/ 286 h 300"/>
              <a:gd name="T10" fmla="*/ 140 w 231"/>
              <a:gd name="T11" fmla="*/ 265 h 300"/>
              <a:gd name="T12" fmla="*/ 144 w 231"/>
              <a:gd name="T13" fmla="*/ 258 h 300"/>
              <a:gd name="T14" fmla="*/ 147 w 231"/>
              <a:gd name="T15" fmla="*/ 248 h 300"/>
              <a:gd name="T16" fmla="*/ 154 w 231"/>
              <a:gd name="T17" fmla="*/ 237 h 300"/>
              <a:gd name="T18" fmla="*/ 160 w 231"/>
              <a:gd name="T19" fmla="*/ 223 h 300"/>
              <a:gd name="T20" fmla="*/ 167 w 231"/>
              <a:gd name="T21" fmla="*/ 216 h 300"/>
              <a:gd name="T22" fmla="*/ 187 w 231"/>
              <a:gd name="T23" fmla="*/ 185 h 300"/>
              <a:gd name="T24" fmla="*/ 211 w 231"/>
              <a:gd name="T25" fmla="*/ 150 h 300"/>
              <a:gd name="T26" fmla="*/ 227 w 231"/>
              <a:gd name="T27" fmla="*/ 119 h 300"/>
              <a:gd name="T28" fmla="*/ 227 w 231"/>
              <a:gd name="T29" fmla="*/ 108 h 300"/>
              <a:gd name="T30" fmla="*/ 227 w 231"/>
              <a:gd name="T31" fmla="*/ 101 h 300"/>
              <a:gd name="T32" fmla="*/ 224 w 231"/>
              <a:gd name="T33" fmla="*/ 94 h 300"/>
              <a:gd name="T34" fmla="*/ 217 w 231"/>
              <a:gd name="T35" fmla="*/ 87 h 300"/>
              <a:gd name="T36" fmla="*/ 207 w 231"/>
              <a:gd name="T37" fmla="*/ 80 h 300"/>
              <a:gd name="T38" fmla="*/ 197 w 231"/>
              <a:gd name="T39" fmla="*/ 70 h 300"/>
              <a:gd name="T40" fmla="*/ 181 w 231"/>
              <a:gd name="T41" fmla="*/ 59 h 300"/>
              <a:gd name="T42" fmla="*/ 160 w 231"/>
              <a:gd name="T43" fmla="*/ 49 h 300"/>
              <a:gd name="T44" fmla="*/ 140 w 231"/>
              <a:gd name="T45" fmla="*/ 38 h 300"/>
              <a:gd name="T46" fmla="*/ 120 w 231"/>
              <a:gd name="T47" fmla="*/ 28 h 300"/>
              <a:gd name="T48" fmla="*/ 104 w 231"/>
              <a:gd name="T49" fmla="*/ 17 h 300"/>
              <a:gd name="T50" fmla="*/ 94 w 231"/>
              <a:gd name="T51" fmla="*/ 10 h 300"/>
              <a:gd name="T52" fmla="*/ 84 w 231"/>
              <a:gd name="T53" fmla="*/ 7 h 300"/>
              <a:gd name="T54" fmla="*/ 70 w 231"/>
              <a:gd name="T55" fmla="*/ 3 h 300"/>
              <a:gd name="T56" fmla="*/ 50 w 231"/>
              <a:gd name="T57" fmla="*/ 0 h 300"/>
              <a:gd name="T58" fmla="*/ 34 w 231"/>
              <a:gd name="T59" fmla="*/ 3 h 300"/>
              <a:gd name="T60" fmla="*/ 13 w 231"/>
              <a:gd name="T61" fmla="*/ 17 h 300"/>
              <a:gd name="T62" fmla="*/ 3 w 231"/>
              <a:gd name="T63" fmla="*/ 38 h 300"/>
              <a:gd name="T64" fmla="*/ 3 w 231"/>
              <a:gd name="T65" fmla="*/ 63 h 300"/>
              <a:gd name="T66" fmla="*/ 13 w 231"/>
              <a:gd name="T67" fmla="*/ 80 h 300"/>
              <a:gd name="T68" fmla="*/ 27 w 231"/>
              <a:gd name="T69" fmla="*/ 87 h 300"/>
              <a:gd name="T70" fmla="*/ 44 w 231"/>
              <a:gd name="T71" fmla="*/ 98 h 300"/>
              <a:gd name="T72" fmla="*/ 67 w 231"/>
              <a:gd name="T73" fmla="*/ 108 h 300"/>
              <a:gd name="T74" fmla="*/ 87 w 231"/>
              <a:gd name="T75" fmla="*/ 115 h 300"/>
              <a:gd name="T76" fmla="*/ 97 w 231"/>
              <a:gd name="T77" fmla="*/ 119 h 300"/>
              <a:gd name="T78" fmla="*/ 110 w 231"/>
              <a:gd name="T79" fmla="*/ 119 h 300"/>
              <a:gd name="T80" fmla="*/ 124 w 231"/>
              <a:gd name="T81" fmla="*/ 126 h 300"/>
              <a:gd name="T82" fmla="*/ 134 w 231"/>
              <a:gd name="T83" fmla="*/ 129 h 300"/>
              <a:gd name="T84" fmla="*/ 144 w 231"/>
              <a:gd name="T85" fmla="*/ 129 h 300"/>
              <a:gd name="T86" fmla="*/ 150 w 231"/>
              <a:gd name="T87" fmla="*/ 129 h 300"/>
              <a:gd name="T88" fmla="*/ 147 w 231"/>
              <a:gd name="T89" fmla="*/ 133 h 300"/>
              <a:gd name="T90" fmla="*/ 144 w 231"/>
              <a:gd name="T91" fmla="*/ 136 h 300"/>
              <a:gd name="T92" fmla="*/ 144 w 231"/>
              <a:gd name="T93" fmla="*/ 140 h 300"/>
              <a:gd name="T94" fmla="*/ 140 w 231"/>
              <a:gd name="T95" fmla="*/ 143 h 300"/>
              <a:gd name="T96" fmla="*/ 137 w 231"/>
              <a:gd name="T97" fmla="*/ 143 h 300"/>
              <a:gd name="T98" fmla="*/ 134 w 231"/>
              <a:gd name="T99" fmla="*/ 147 h 300"/>
              <a:gd name="T100" fmla="*/ 130 w 231"/>
              <a:gd name="T101" fmla="*/ 157 h 300"/>
              <a:gd name="T102" fmla="*/ 124 w 231"/>
              <a:gd name="T103" fmla="*/ 175 h 300"/>
              <a:gd name="T104" fmla="*/ 117 w 231"/>
              <a:gd name="T105" fmla="*/ 188 h 300"/>
              <a:gd name="T106" fmla="*/ 104 w 231"/>
              <a:gd name="T107" fmla="*/ 220 h 300"/>
              <a:gd name="T108" fmla="*/ 90 w 231"/>
              <a:gd name="T109" fmla="*/ 255 h 300"/>
              <a:gd name="T110" fmla="*/ 80 w 231"/>
              <a:gd name="T111" fmla="*/ 283 h 300"/>
              <a:gd name="T112" fmla="*/ 80 w 231"/>
              <a:gd name="T113" fmla="*/ 286 h 300"/>
              <a:gd name="T114" fmla="*/ 80 w 231"/>
              <a:gd name="T115" fmla="*/ 290 h 300"/>
              <a:gd name="T116" fmla="*/ 80 w 231"/>
              <a:gd name="T117" fmla="*/ 290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1"/>
              <a:gd name="T178" fmla="*/ 0 h 300"/>
              <a:gd name="T179" fmla="*/ 231 w 231"/>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1" h="300">
                <a:moveTo>
                  <a:pt x="80" y="290"/>
                </a:moveTo>
                <a:lnTo>
                  <a:pt x="84" y="293"/>
                </a:lnTo>
                <a:lnTo>
                  <a:pt x="90" y="293"/>
                </a:lnTo>
                <a:lnTo>
                  <a:pt x="97" y="297"/>
                </a:lnTo>
                <a:lnTo>
                  <a:pt x="104" y="297"/>
                </a:lnTo>
                <a:lnTo>
                  <a:pt x="114" y="300"/>
                </a:lnTo>
                <a:lnTo>
                  <a:pt x="124" y="300"/>
                </a:lnTo>
                <a:lnTo>
                  <a:pt x="134" y="300"/>
                </a:lnTo>
                <a:lnTo>
                  <a:pt x="147" y="297"/>
                </a:lnTo>
                <a:lnTo>
                  <a:pt x="144" y="286"/>
                </a:lnTo>
                <a:lnTo>
                  <a:pt x="140" y="276"/>
                </a:lnTo>
                <a:lnTo>
                  <a:pt x="140" y="265"/>
                </a:lnTo>
                <a:lnTo>
                  <a:pt x="140" y="262"/>
                </a:lnTo>
                <a:lnTo>
                  <a:pt x="144" y="258"/>
                </a:lnTo>
                <a:lnTo>
                  <a:pt x="144" y="255"/>
                </a:lnTo>
                <a:lnTo>
                  <a:pt x="147" y="248"/>
                </a:lnTo>
                <a:lnTo>
                  <a:pt x="150" y="244"/>
                </a:lnTo>
                <a:lnTo>
                  <a:pt x="154" y="237"/>
                </a:lnTo>
                <a:lnTo>
                  <a:pt x="157" y="230"/>
                </a:lnTo>
                <a:lnTo>
                  <a:pt x="160" y="223"/>
                </a:lnTo>
                <a:lnTo>
                  <a:pt x="164" y="220"/>
                </a:lnTo>
                <a:lnTo>
                  <a:pt x="167" y="216"/>
                </a:lnTo>
                <a:lnTo>
                  <a:pt x="177" y="202"/>
                </a:lnTo>
                <a:lnTo>
                  <a:pt x="187" y="185"/>
                </a:lnTo>
                <a:lnTo>
                  <a:pt x="197" y="168"/>
                </a:lnTo>
                <a:lnTo>
                  <a:pt x="211" y="150"/>
                </a:lnTo>
                <a:lnTo>
                  <a:pt x="221" y="133"/>
                </a:lnTo>
                <a:lnTo>
                  <a:pt x="227" y="119"/>
                </a:lnTo>
                <a:lnTo>
                  <a:pt x="231" y="112"/>
                </a:lnTo>
                <a:lnTo>
                  <a:pt x="227" y="108"/>
                </a:lnTo>
                <a:lnTo>
                  <a:pt x="227" y="105"/>
                </a:lnTo>
                <a:lnTo>
                  <a:pt x="227" y="101"/>
                </a:lnTo>
                <a:lnTo>
                  <a:pt x="227" y="98"/>
                </a:lnTo>
                <a:lnTo>
                  <a:pt x="224" y="94"/>
                </a:lnTo>
                <a:lnTo>
                  <a:pt x="221" y="91"/>
                </a:lnTo>
                <a:lnTo>
                  <a:pt x="217" y="87"/>
                </a:lnTo>
                <a:lnTo>
                  <a:pt x="214" y="80"/>
                </a:lnTo>
                <a:lnTo>
                  <a:pt x="207" y="80"/>
                </a:lnTo>
                <a:lnTo>
                  <a:pt x="204" y="77"/>
                </a:lnTo>
                <a:lnTo>
                  <a:pt x="197" y="70"/>
                </a:lnTo>
                <a:lnTo>
                  <a:pt x="187" y="66"/>
                </a:lnTo>
                <a:lnTo>
                  <a:pt x="181" y="59"/>
                </a:lnTo>
                <a:lnTo>
                  <a:pt x="171" y="56"/>
                </a:lnTo>
                <a:lnTo>
                  <a:pt x="160" y="49"/>
                </a:lnTo>
                <a:lnTo>
                  <a:pt x="150" y="42"/>
                </a:lnTo>
                <a:lnTo>
                  <a:pt x="140" y="38"/>
                </a:lnTo>
                <a:lnTo>
                  <a:pt x="130" y="31"/>
                </a:lnTo>
                <a:lnTo>
                  <a:pt x="120" y="28"/>
                </a:lnTo>
                <a:lnTo>
                  <a:pt x="114" y="21"/>
                </a:lnTo>
                <a:lnTo>
                  <a:pt x="104" y="17"/>
                </a:lnTo>
                <a:lnTo>
                  <a:pt x="97" y="14"/>
                </a:lnTo>
                <a:lnTo>
                  <a:pt x="94" y="10"/>
                </a:lnTo>
                <a:lnTo>
                  <a:pt x="90" y="10"/>
                </a:lnTo>
                <a:lnTo>
                  <a:pt x="84" y="7"/>
                </a:lnTo>
                <a:lnTo>
                  <a:pt x="77" y="3"/>
                </a:lnTo>
                <a:lnTo>
                  <a:pt x="70" y="3"/>
                </a:lnTo>
                <a:lnTo>
                  <a:pt x="60" y="0"/>
                </a:lnTo>
                <a:lnTo>
                  <a:pt x="50" y="0"/>
                </a:lnTo>
                <a:lnTo>
                  <a:pt x="40" y="0"/>
                </a:lnTo>
                <a:lnTo>
                  <a:pt x="34" y="3"/>
                </a:lnTo>
                <a:lnTo>
                  <a:pt x="27" y="7"/>
                </a:lnTo>
                <a:lnTo>
                  <a:pt x="13" y="17"/>
                </a:lnTo>
                <a:lnTo>
                  <a:pt x="7" y="28"/>
                </a:lnTo>
                <a:lnTo>
                  <a:pt x="3" y="38"/>
                </a:lnTo>
                <a:lnTo>
                  <a:pt x="0" y="52"/>
                </a:lnTo>
                <a:lnTo>
                  <a:pt x="3" y="63"/>
                </a:lnTo>
                <a:lnTo>
                  <a:pt x="7" y="73"/>
                </a:lnTo>
                <a:lnTo>
                  <a:pt x="13" y="80"/>
                </a:lnTo>
                <a:lnTo>
                  <a:pt x="24" y="84"/>
                </a:lnTo>
                <a:lnTo>
                  <a:pt x="27" y="87"/>
                </a:lnTo>
                <a:lnTo>
                  <a:pt x="34" y="91"/>
                </a:lnTo>
                <a:lnTo>
                  <a:pt x="44" y="98"/>
                </a:lnTo>
                <a:lnTo>
                  <a:pt x="57" y="101"/>
                </a:lnTo>
                <a:lnTo>
                  <a:pt x="67" y="108"/>
                </a:lnTo>
                <a:lnTo>
                  <a:pt x="80" y="112"/>
                </a:lnTo>
                <a:lnTo>
                  <a:pt x="87" y="115"/>
                </a:lnTo>
                <a:lnTo>
                  <a:pt x="94" y="115"/>
                </a:lnTo>
                <a:lnTo>
                  <a:pt x="97" y="119"/>
                </a:lnTo>
                <a:lnTo>
                  <a:pt x="104" y="119"/>
                </a:lnTo>
                <a:lnTo>
                  <a:pt x="110" y="119"/>
                </a:lnTo>
                <a:lnTo>
                  <a:pt x="117" y="122"/>
                </a:lnTo>
                <a:lnTo>
                  <a:pt x="124" y="126"/>
                </a:lnTo>
                <a:lnTo>
                  <a:pt x="130" y="126"/>
                </a:lnTo>
                <a:lnTo>
                  <a:pt x="134" y="129"/>
                </a:lnTo>
                <a:lnTo>
                  <a:pt x="137" y="129"/>
                </a:lnTo>
                <a:lnTo>
                  <a:pt x="144" y="129"/>
                </a:lnTo>
                <a:lnTo>
                  <a:pt x="147" y="129"/>
                </a:lnTo>
                <a:lnTo>
                  <a:pt x="150" y="129"/>
                </a:lnTo>
                <a:lnTo>
                  <a:pt x="147" y="133"/>
                </a:lnTo>
                <a:lnTo>
                  <a:pt x="144" y="136"/>
                </a:lnTo>
                <a:lnTo>
                  <a:pt x="144" y="140"/>
                </a:lnTo>
                <a:lnTo>
                  <a:pt x="144" y="143"/>
                </a:lnTo>
                <a:lnTo>
                  <a:pt x="140" y="143"/>
                </a:lnTo>
                <a:lnTo>
                  <a:pt x="137" y="143"/>
                </a:lnTo>
                <a:lnTo>
                  <a:pt x="134" y="147"/>
                </a:lnTo>
                <a:lnTo>
                  <a:pt x="134" y="150"/>
                </a:lnTo>
                <a:lnTo>
                  <a:pt x="130" y="157"/>
                </a:lnTo>
                <a:lnTo>
                  <a:pt x="127" y="164"/>
                </a:lnTo>
                <a:lnTo>
                  <a:pt x="124" y="175"/>
                </a:lnTo>
                <a:lnTo>
                  <a:pt x="120" y="182"/>
                </a:lnTo>
                <a:lnTo>
                  <a:pt x="117" y="188"/>
                </a:lnTo>
                <a:lnTo>
                  <a:pt x="110" y="202"/>
                </a:lnTo>
                <a:lnTo>
                  <a:pt x="104" y="220"/>
                </a:lnTo>
                <a:lnTo>
                  <a:pt x="97" y="237"/>
                </a:lnTo>
                <a:lnTo>
                  <a:pt x="90" y="255"/>
                </a:lnTo>
                <a:lnTo>
                  <a:pt x="84" y="269"/>
                </a:lnTo>
                <a:lnTo>
                  <a:pt x="80" y="283"/>
                </a:lnTo>
                <a:lnTo>
                  <a:pt x="80" y="286"/>
                </a:lnTo>
                <a:lnTo>
                  <a:pt x="80" y="29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71">
            <a:extLst>
              <a:ext uri="{FF2B5EF4-FFF2-40B4-BE49-F238E27FC236}">
                <a16:creationId xmlns:a16="http://schemas.microsoft.com/office/drawing/2014/main" id="{F7BE54CD-56AE-D54D-AFD3-FD505E0ACEA0}"/>
              </a:ext>
            </a:extLst>
          </p:cNvPr>
          <p:cNvSpPr>
            <a:spLocks/>
          </p:cNvSpPr>
          <p:nvPr/>
        </p:nvSpPr>
        <p:spPr bwMode="auto">
          <a:xfrm>
            <a:off x="6792913" y="4865688"/>
            <a:ext cx="460375" cy="376237"/>
          </a:xfrm>
          <a:custGeom>
            <a:avLst/>
            <a:gdLst>
              <a:gd name="T0" fmla="*/ 154 w 290"/>
              <a:gd name="T1" fmla="*/ 0 h 237"/>
              <a:gd name="T2" fmla="*/ 210 w 290"/>
              <a:gd name="T3" fmla="*/ 13 h 237"/>
              <a:gd name="T4" fmla="*/ 254 w 290"/>
              <a:gd name="T5" fmla="*/ 45 h 237"/>
              <a:gd name="T6" fmla="*/ 270 w 290"/>
              <a:gd name="T7" fmla="*/ 62 h 237"/>
              <a:gd name="T8" fmla="*/ 284 w 290"/>
              <a:gd name="T9" fmla="*/ 83 h 237"/>
              <a:gd name="T10" fmla="*/ 290 w 290"/>
              <a:gd name="T11" fmla="*/ 108 h 237"/>
              <a:gd name="T12" fmla="*/ 290 w 290"/>
              <a:gd name="T13" fmla="*/ 132 h 237"/>
              <a:gd name="T14" fmla="*/ 284 w 290"/>
              <a:gd name="T15" fmla="*/ 157 h 237"/>
              <a:gd name="T16" fmla="*/ 274 w 290"/>
              <a:gd name="T17" fmla="*/ 178 h 237"/>
              <a:gd name="T18" fmla="*/ 240 w 290"/>
              <a:gd name="T19" fmla="*/ 213 h 237"/>
              <a:gd name="T20" fmla="*/ 194 w 290"/>
              <a:gd name="T21" fmla="*/ 233 h 237"/>
              <a:gd name="T22" fmla="*/ 137 w 290"/>
              <a:gd name="T23" fmla="*/ 237 h 237"/>
              <a:gd name="T24" fmla="*/ 80 w 290"/>
              <a:gd name="T25" fmla="*/ 220 h 237"/>
              <a:gd name="T26" fmla="*/ 37 w 290"/>
              <a:gd name="T27" fmla="*/ 192 h 237"/>
              <a:gd name="T28" fmla="*/ 20 w 290"/>
              <a:gd name="T29" fmla="*/ 174 h 237"/>
              <a:gd name="T30" fmla="*/ 7 w 290"/>
              <a:gd name="T31" fmla="*/ 153 h 237"/>
              <a:gd name="T32" fmla="*/ 0 w 290"/>
              <a:gd name="T33" fmla="*/ 129 h 237"/>
              <a:gd name="T34" fmla="*/ 0 w 290"/>
              <a:gd name="T35" fmla="*/ 104 h 237"/>
              <a:gd name="T36" fmla="*/ 7 w 290"/>
              <a:gd name="T37" fmla="*/ 80 h 237"/>
              <a:gd name="T38" fmla="*/ 17 w 290"/>
              <a:gd name="T39" fmla="*/ 59 h 237"/>
              <a:gd name="T40" fmla="*/ 50 w 290"/>
              <a:gd name="T41" fmla="*/ 24 h 237"/>
              <a:gd name="T42" fmla="*/ 97 w 290"/>
              <a:gd name="T43" fmla="*/ 3 h 237"/>
              <a:gd name="T44" fmla="*/ 154 w 290"/>
              <a:gd name="T45" fmla="*/ 0 h 237"/>
              <a:gd name="T46" fmla="*/ 154 w 290"/>
              <a:gd name="T47" fmla="*/ 0 h 2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237"/>
              <a:gd name="T74" fmla="*/ 290 w 290"/>
              <a:gd name="T75" fmla="*/ 237 h 2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237">
                <a:moveTo>
                  <a:pt x="154" y="0"/>
                </a:moveTo>
                <a:lnTo>
                  <a:pt x="210" y="13"/>
                </a:lnTo>
                <a:lnTo>
                  <a:pt x="254" y="45"/>
                </a:lnTo>
                <a:lnTo>
                  <a:pt x="270" y="62"/>
                </a:lnTo>
                <a:lnTo>
                  <a:pt x="284" y="83"/>
                </a:lnTo>
                <a:lnTo>
                  <a:pt x="290" y="108"/>
                </a:lnTo>
                <a:lnTo>
                  <a:pt x="290" y="132"/>
                </a:lnTo>
                <a:lnTo>
                  <a:pt x="284" y="157"/>
                </a:lnTo>
                <a:lnTo>
                  <a:pt x="274" y="178"/>
                </a:lnTo>
                <a:lnTo>
                  <a:pt x="240" y="213"/>
                </a:lnTo>
                <a:lnTo>
                  <a:pt x="194" y="233"/>
                </a:lnTo>
                <a:lnTo>
                  <a:pt x="137" y="237"/>
                </a:lnTo>
                <a:lnTo>
                  <a:pt x="80" y="220"/>
                </a:lnTo>
                <a:lnTo>
                  <a:pt x="37" y="192"/>
                </a:lnTo>
                <a:lnTo>
                  <a:pt x="20" y="174"/>
                </a:lnTo>
                <a:lnTo>
                  <a:pt x="7" y="153"/>
                </a:lnTo>
                <a:lnTo>
                  <a:pt x="0" y="129"/>
                </a:lnTo>
                <a:lnTo>
                  <a:pt x="0" y="104"/>
                </a:lnTo>
                <a:lnTo>
                  <a:pt x="7" y="80"/>
                </a:lnTo>
                <a:lnTo>
                  <a:pt x="17" y="59"/>
                </a:lnTo>
                <a:lnTo>
                  <a:pt x="50" y="24"/>
                </a:lnTo>
                <a:lnTo>
                  <a:pt x="97" y="3"/>
                </a:lnTo>
                <a:lnTo>
                  <a:pt x="154" y="0"/>
                </a:lnTo>
                <a:close/>
              </a:path>
            </a:pathLst>
          </a:custGeom>
          <a:solidFill>
            <a:srgbClr val="FFFFFF"/>
          </a:solidFill>
          <a:ln w="4763">
            <a:solidFill>
              <a:srgbClr val="FFFFFF"/>
            </a:solidFill>
            <a:prstDash val="solid"/>
            <a:round/>
            <a:headEnd/>
            <a:tailEnd/>
          </a:ln>
        </p:spPr>
        <p:txBody>
          <a:bodyPr/>
          <a:lstStyle/>
          <a:p>
            <a:endParaRPr lang="en-US"/>
          </a:p>
        </p:txBody>
      </p:sp>
      <p:sp>
        <p:nvSpPr>
          <p:cNvPr id="29712" name="Freeform 72">
            <a:extLst>
              <a:ext uri="{FF2B5EF4-FFF2-40B4-BE49-F238E27FC236}">
                <a16:creationId xmlns:a16="http://schemas.microsoft.com/office/drawing/2014/main" id="{751347C6-FA79-9749-A1A0-67CB729D3DD9}"/>
              </a:ext>
            </a:extLst>
          </p:cNvPr>
          <p:cNvSpPr>
            <a:spLocks/>
          </p:cNvSpPr>
          <p:nvPr/>
        </p:nvSpPr>
        <p:spPr bwMode="auto">
          <a:xfrm>
            <a:off x="4989513" y="5330825"/>
            <a:ext cx="158750" cy="71438"/>
          </a:xfrm>
          <a:custGeom>
            <a:avLst/>
            <a:gdLst>
              <a:gd name="T0" fmla="*/ 100 w 100"/>
              <a:gd name="T1" fmla="*/ 14 h 45"/>
              <a:gd name="T2" fmla="*/ 100 w 100"/>
              <a:gd name="T3" fmla="*/ 14 h 45"/>
              <a:gd name="T4" fmla="*/ 100 w 100"/>
              <a:gd name="T5" fmla="*/ 21 h 45"/>
              <a:gd name="T6" fmla="*/ 100 w 100"/>
              <a:gd name="T7" fmla="*/ 28 h 45"/>
              <a:gd name="T8" fmla="*/ 100 w 100"/>
              <a:gd name="T9" fmla="*/ 31 h 45"/>
              <a:gd name="T10" fmla="*/ 100 w 100"/>
              <a:gd name="T11" fmla="*/ 35 h 45"/>
              <a:gd name="T12" fmla="*/ 97 w 100"/>
              <a:gd name="T13" fmla="*/ 38 h 45"/>
              <a:gd name="T14" fmla="*/ 97 w 100"/>
              <a:gd name="T15" fmla="*/ 42 h 45"/>
              <a:gd name="T16" fmla="*/ 94 w 100"/>
              <a:gd name="T17" fmla="*/ 45 h 45"/>
              <a:gd name="T18" fmla="*/ 94 w 100"/>
              <a:gd name="T19" fmla="*/ 42 h 45"/>
              <a:gd name="T20" fmla="*/ 90 w 100"/>
              <a:gd name="T21" fmla="*/ 42 h 45"/>
              <a:gd name="T22" fmla="*/ 87 w 100"/>
              <a:gd name="T23" fmla="*/ 42 h 45"/>
              <a:gd name="T24" fmla="*/ 84 w 100"/>
              <a:gd name="T25" fmla="*/ 42 h 45"/>
              <a:gd name="T26" fmla="*/ 77 w 100"/>
              <a:gd name="T27" fmla="*/ 42 h 45"/>
              <a:gd name="T28" fmla="*/ 74 w 100"/>
              <a:gd name="T29" fmla="*/ 38 h 45"/>
              <a:gd name="T30" fmla="*/ 70 w 100"/>
              <a:gd name="T31" fmla="*/ 38 h 45"/>
              <a:gd name="T32" fmla="*/ 67 w 100"/>
              <a:gd name="T33" fmla="*/ 38 h 45"/>
              <a:gd name="T34" fmla="*/ 57 w 100"/>
              <a:gd name="T35" fmla="*/ 38 h 45"/>
              <a:gd name="T36" fmla="*/ 50 w 100"/>
              <a:gd name="T37" fmla="*/ 38 h 45"/>
              <a:gd name="T38" fmla="*/ 40 w 100"/>
              <a:gd name="T39" fmla="*/ 35 h 45"/>
              <a:gd name="T40" fmla="*/ 33 w 100"/>
              <a:gd name="T41" fmla="*/ 35 h 45"/>
              <a:gd name="T42" fmla="*/ 27 w 100"/>
              <a:gd name="T43" fmla="*/ 31 h 45"/>
              <a:gd name="T44" fmla="*/ 23 w 100"/>
              <a:gd name="T45" fmla="*/ 31 h 45"/>
              <a:gd name="T46" fmla="*/ 17 w 100"/>
              <a:gd name="T47" fmla="*/ 28 h 45"/>
              <a:gd name="T48" fmla="*/ 10 w 100"/>
              <a:gd name="T49" fmla="*/ 24 h 45"/>
              <a:gd name="T50" fmla="*/ 7 w 100"/>
              <a:gd name="T51" fmla="*/ 24 h 45"/>
              <a:gd name="T52" fmla="*/ 3 w 100"/>
              <a:gd name="T53" fmla="*/ 21 h 45"/>
              <a:gd name="T54" fmla="*/ 0 w 100"/>
              <a:gd name="T55" fmla="*/ 17 h 45"/>
              <a:gd name="T56" fmla="*/ 0 w 100"/>
              <a:gd name="T57" fmla="*/ 17 h 45"/>
              <a:gd name="T58" fmla="*/ 3 w 100"/>
              <a:gd name="T59" fmla="*/ 14 h 45"/>
              <a:gd name="T60" fmla="*/ 7 w 100"/>
              <a:gd name="T61" fmla="*/ 14 h 45"/>
              <a:gd name="T62" fmla="*/ 13 w 100"/>
              <a:gd name="T63" fmla="*/ 10 h 45"/>
              <a:gd name="T64" fmla="*/ 20 w 100"/>
              <a:gd name="T65" fmla="*/ 10 h 45"/>
              <a:gd name="T66" fmla="*/ 27 w 100"/>
              <a:gd name="T67" fmla="*/ 10 h 45"/>
              <a:gd name="T68" fmla="*/ 30 w 100"/>
              <a:gd name="T69" fmla="*/ 10 h 45"/>
              <a:gd name="T70" fmla="*/ 33 w 100"/>
              <a:gd name="T71" fmla="*/ 10 h 45"/>
              <a:gd name="T72" fmla="*/ 37 w 100"/>
              <a:gd name="T73" fmla="*/ 7 h 45"/>
              <a:gd name="T74" fmla="*/ 43 w 100"/>
              <a:gd name="T75" fmla="*/ 7 h 45"/>
              <a:gd name="T76" fmla="*/ 47 w 100"/>
              <a:gd name="T77" fmla="*/ 3 h 45"/>
              <a:gd name="T78" fmla="*/ 53 w 100"/>
              <a:gd name="T79" fmla="*/ 3 h 45"/>
              <a:gd name="T80" fmla="*/ 57 w 100"/>
              <a:gd name="T81" fmla="*/ 0 h 45"/>
              <a:gd name="T82" fmla="*/ 57 w 100"/>
              <a:gd name="T83" fmla="*/ 0 h 45"/>
              <a:gd name="T84" fmla="*/ 60 w 100"/>
              <a:gd name="T85" fmla="*/ 0 h 45"/>
              <a:gd name="T86" fmla="*/ 64 w 100"/>
              <a:gd name="T87" fmla="*/ 3 h 45"/>
              <a:gd name="T88" fmla="*/ 64 w 100"/>
              <a:gd name="T89" fmla="*/ 10 h 45"/>
              <a:gd name="T90" fmla="*/ 67 w 100"/>
              <a:gd name="T91" fmla="*/ 10 h 45"/>
              <a:gd name="T92" fmla="*/ 70 w 100"/>
              <a:gd name="T93" fmla="*/ 14 h 45"/>
              <a:gd name="T94" fmla="*/ 74 w 100"/>
              <a:gd name="T95" fmla="*/ 14 h 45"/>
              <a:gd name="T96" fmla="*/ 77 w 100"/>
              <a:gd name="T97" fmla="*/ 14 h 45"/>
              <a:gd name="T98" fmla="*/ 80 w 100"/>
              <a:gd name="T99" fmla="*/ 14 h 45"/>
              <a:gd name="T100" fmla="*/ 84 w 100"/>
              <a:gd name="T101" fmla="*/ 14 h 45"/>
              <a:gd name="T102" fmla="*/ 90 w 100"/>
              <a:gd name="T103" fmla="*/ 10 h 45"/>
              <a:gd name="T104" fmla="*/ 94 w 100"/>
              <a:gd name="T105" fmla="*/ 10 h 45"/>
              <a:gd name="T106" fmla="*/ 94 w 100"/>
              <a:gd name="T107" fmla="*/ 10 h 45"/>
              <a:gd name="T108" fmla="*/ 97 w 100"/>
              <a:gd name="T109" fmla="*/ 7 h 45"/>
              <a:gd name="T110" fmla="*/ 97 w 100"/>
              <a:gd name="T111" fmla="*/ 7 h 45"/>
              <a:gd name="T112" fmla="*/ 97 w 100"/>
              <a:gd name="T113" fmla="*/ 7 h 45"/>
              <a:gd name="T114" fmla="*/ 97 w 100"/>
              <a:gd name="T115" fmla="*/ 10 h 45"/>
              <a:gd name="T116" fmla="*/ 100 w 100"/>
              <a:gd name="T117" fmla="*/ 10 h 45"/>
              <a:gd name="T118" fmla="*/ 97 w 100"/>
              <a:gd name="T119" fmla="*/ 10 h 45"/>
              <a:gd name="T120" fmla="*/ 100 w 100"/>
              <a:gd name="T121" fmla="*/ 14 h 45"/>
              <a:gd name="T122" fmla="*/ 100 w 100"/>
              <a:gd name="T123" fmla="*/ 14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45"/>
              <a:gd name="T188" fmla="*/ 100 w 100"/>
              <a:gd name="T189" fmla="*/ 45 h 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45">
                <a:moveTo>
                  <a:pt x="100" y="14"/>
                </a:moveTo>
                <a:lnTo>
                  <a:pt x="100" y="14"/>
                </a:lnTo>
                <a:lnTo>
                  <a:pt x="100" y="21"/>
                </a:lnTo>
                <a:lnTo>
                  <a:pt x="100" y="28"/>
                </a:lnTo>
                <a:lnTo>
                  <a:pt x="100" y="31"/>
                </a:lnTo>
                <a:lnTo>
                  <a:pt x="100" y="35"/>
                </a:lnTo>
                <a:lnTo>
                  <a:pt x="97" y="38"/>
                </a:lnTo>
                <a:lnTo>
                  <a:pt x="97" y="42"/>
                </a:lnTo>
                <a:lnTo>
                  <a:pt x="94" y="45"/>
                </a:lnTo>
                <a:lnTo>
                  <a:pt x="94" y="42"/>
                </a:lnTo>
                <a:lnTo>
                  <a:pt x="90" y="42"/>
                </a:lnTo>
                <a:lnTo>
                  <a:pt x="87" y="42"/>
                </a:lnTo>
                <a:lnTo>
                  <a:pt x="84" y="42"/>
                </a:lnTo>
                <a:lnTo>
                  <a:pt x="77" y="42"/>
                </a:lnTo>
                <a:lnTo>
                  <a:pt x="74" y="38"/>
                </a:lnTo>
                <a:lnTo>
                  <a:pt x="70" y="38"/>
                </a:lnTo>
                <a:lnTo>
                  <a:pt x="67" y="38"/>
                </a:lnTo>
                <a:lnTo>
                  <a:pt x="57" y="38"/>
                </a:lnTo>
                <a:lnTo>
                  <a:pt x="50" y="38"/>
                </a:lnTo>
                <a:lnTo>
                  <a:pt x="40" y="35"/>
                </a:lnTo>
                <a:lnTo>
                  <a:pt x="33" y="35"/>
                </a:lnTo>
                <a:lnTo>
                  <a:pt x="27" y="31"/>
                </a:lnTo>
                <a:lnTo>
                  <a:pt x="23" y="31"/>
                </a:lnTo>
                <a:lnTo>
                  <a:pt x="17" y="28"/>
                </a:lnTo>
                <a:lnTo>
                  <a:pt x="10" y="24"/>
                </a:lnTo>
                <a:lnTo>
                  <a:pt x="7" y="24"/>
                </a:lnTo>
                <a:lnTo>
                  <a:pt x="3" y="21"/>
                </a:lnTo>
                <a:lnTo>
                  <a:pt x="0" y="17"/>
                </a:lnTo>
                <a:lnTo>
                  <a:pt x="3" y="14"/>
                </a:lnTo>
                <a:lnTo>
                  <a:pt x="7" y="14"/>
                </a:lnTo>
                <a:lnTo>
                  <a:pt x="13" y="10"/>
                </a:lnTo>
                <a:lnTo>
                  <a:pt x="20" y="10"/>
                </a:lnTo>
                <a:lnTo>
                  <a:pt x="27" y="10"/>
                </a:lnTo>
                <a:lnTo>
                  <a:pt x="30" y="10"/>
                </a:lnTo>
                <a:lnTo>
                  <a:pt x="33" y="10"/>
                </a:lnTo>
                <a:lnTo>
                  <a:pt x="37" y="7"/>
                </a:lnTo>
                <a:lnTo>
                  <a:pt x="43" y="7"/>
                </a:lnTo>
                <a:lnTo>
                  <a:pt x="47" y="3"/>
                </a:lnTo>
                <a:lnTo>
                  <a:pt x="53" y="3"/>
                </a:lnTo>
                <a:lnTo>
                  <a:pt x="57" y="0"/>
                </a:lnTo>
                <a:lnTo>
                  <a:pt x="60" y="0"/>
                </a:lnTo>
                <a:lnTo>
                  <a:pt x="64" y="3"/>
                </a:lnTo>
                <a:lnTo>
                  <a:pt x="64" y="10"/>
                </a:lnTo>
                <a:lnTo>
                  <a:pt x="67" y="10"/>
                </a:lnTo>
                <a:lnTo>
                  <a:pt x="70" y="14"/>
                </a:lnTo>
                <a:lnTo>
                  <a:pt x="74" y="14"/>
                </a:lnTo>
                <a:lnTo>
                  <a:pt x="77" y="14"/>
                </a:lnTo>
                <a:lnTo>
                  <a:pt x="80" y="14"/>
                </a:lnTo>
                <a:lnTo>
                  <a:pt x="84" y="14"/>
                </a:lnTo>
                <a:lnTo>
                  <a:pt x="90" y="10"/>
                </a:lnTo>
                <a:lnTo>
                  <a:pt x="94" y="10"/>
                </a:lnTo>
                <a:lnTo>
                  <a:pt x="97" y="7"/>
                </a:lnTo>
                <a:lnTo>
                  <a:pt x="97" y="10"/>
                </a:lnTo>
                <a:lnTo>
                  <a:pt x="100" y="10"/>
                </a:lnTo>
                <a:lnTo>
                  <a:pt x="97" y="10"/>
                </a:lnTo>
                <a:lnTo>
                  <a:pt x="100" y="1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73">
            <a:extLst>
              <a:ext uri="{FF2B5EF4-FFF2-40B4-BE49-F238E27FC236}">
                <a16:creationId xmlns:a16="http://schemas.microsoft.com/office/drawing/2014/main" id="{59DF6967-FAF2-1848-A099-ABF00A769F4B}"/>
              </a:ext>
            </a:extLst>
          </p:cNvPr>
          <p:cNvSpPr>
            <a:spLocks/>
          </p:cNvSpPr>
          <p:nvPr/>
        </p:nvSpPr>
        <p:spPr bwMode="auto">
          <a:xfrm>
            <a:off x="5057775" y="4959350"/>
            <a:ext cx="382588" cy="404813"/>
          </a:xfrm>
          <a:custGeom>
            <a:avLst/>
            <a:gdLst>
              <a:gd name="T0" fmla="*/ 54 w 241"/>
              <a:gd name="T1" fmla="*/ 255 h 255"/>
              <a:gd name="T2" fmla="*/ 44 w 241"/>
              <a:gd name="T3" fmla="*/ 255 h 255"/>
              <a:gd name="T4" fmla="*/ 27 w 241"/>
              <a:gd name="T5" fmla="*/ 251 h 255"/>
              <a:gd name="T6" fmla="*/ 7 w 241"/>
              <a:gd name="T7" fmla="*/ 241 h 255"/>
              <a:gd name="T8" fmla="*/ 4 w 241"/>
              <a:gd name="T9" fmla="*/ 220 h 255"/>
              <a:gd name="T10" fmla="*/ 17 w 241"/>
              <a:gd name="T11" fmla="*/ 206 h 255"/>
              <a:gd name="T12" fmla="*/ 17 w 241"/>
              <a:gd name="T13" fmla="*/ 199 h 255"/>
              <a:gd name="T14" fmla="*/ 17 w 241"/>
              <a:gd name="T15" fmla="*/ 188 h 255"/>
              <a:gd name="T16" fmla="*/ 17 w 241"/>
              <a:gd name="T17" fmla="*/ 174 h 255"/>
              <a:gd name="T18" fmla="*/ 17 w 241"/>
              <a:gd name="T19" fmla="*/ 161 h 255"/>
              <a:gd name="T20" fmla="*/ 14 w 241"/>
              <a:gd name="T21" fmla="*/ 147 h 255"/>
              <a:gd name="T22" fmla="*/ 10 w 241"/>
              <a:gd name="T23" fmla="*/ 115 h 255"/>
              <a:gd name="T24" fmla="*/ 4 w 241"/>
              <a:gd name="T25" fmla="*/ 70 h 255"/>
              <a:gd name="T26" fmla="*/ 4 w 241"/>
              <a:gd name="T27" fmla="*/ 35 h 255"/>
              <a:gd name="T28" fmla="*/ 7 w 241"/>
              <a:gd name="T29" fmla="*/ 24 h 255"/>
              <a:gd name="T30" fmla="*/ 10 w 241"/>
              <a:gd name="T31" fmla="*/ 17 h 255"/>
              <a:gd name="T32" fmla="*/ 17 w 241"/>
              <a:gd name="T33" fmla="*/ 14 h 255"/>
              <a:gd name="T34" fmla="*/ 27 w 241"/>
              <a:gd name="T35" fmla="*/ 10 h 255"/>
              <a:gd name="T36" fmla="*/ 37 w 241"/>
              <a:gd name="T37" fmla="*/ 7 h 255"/>
              <a:gd name="T38" fmla="*/ 54 w 241"/>
              <a:gd name="T39" fmla="*/ 7 h 255"/>
              <a:gd name="T40" fmla="*/ 71 w 241"/>
              <a:gd name="T41" fmla="*/ 7 h 255"/>
              <a:gd name="T42" fmla="*/ 94 w 241"/>
              <a:gd name="T43" fmla="*/ 3 h 255"/>
              <a:gd name="T44" fmla="*/ 117 w 241"/>
              <a:gd name="T45" fmla="*/ 3 h 255"/>
              <a:gd name="T46" fmla="*/ 137 w 241"/>
              <a:gd name="T47" fmla="*/ 3 h 255"/>
              <a:gd name="T48" fmla="*/ 157 w 241"/>
              <a:gd name="T49" fmla="*/ 3 h 255"/>
              <a:gd name="T50" fmla="*/ 171 w 241"/>
              <a:gd name="T51" fmla="*/ 0 h 255"/>
              <a:gd name="T52" fmla="*/ 181 w 241"/>
              <a:gd name="T53" fmla="*/ 3 h 255"/>
              <a:gd name="T54" fmla="*/ 194 w 241"/>
              <a:gd name="T55" fmla="*/ 7 h 255"/>
              <a:gd name="T56" fmla="*/ 214 w 241"/>
              <a:gd name="T57" fmla="*/ 14 h 255"/>
              <a:gd name="T58" fmla="*/ 228 w 241"/>
              <a:gd name="T59" fmla="*/ 24 h 255"/>
              <a:gd name="T60" fmla="*/ 238 w 241"/>
              <a:gd name="T61" fmla="*/ 45 h 255"/>
              <a:gd name="T62" fmla="*/ 238 w 241"/>
              <a:gd name="T63" fmla="*/ 70 h 255"/>
              <a:gd name="T64" fmla="*/ 228 w 241"/>
              <a:gd name="T65" fmla="*/ 91 h 255"/>
              <a:gd name="T66" fmla="*/ 211 w 241"/>
              <a:gd name="T67" fmla="*/ 101 h 255"/>
              <a:gd name="T68" fmla="*/ 194 w 241"/>
              <a:gd name="T69" fmla="*/ 101 h 255"/>
              <a:gd name="T70" fmla="*/ 178 w 241"/>
              <a:gd name="T71" fmla="*/ 101 h 255"/>
              <a:gd name="T72" fmla="*/ 151 w 241"/>
              <a:gd name="T73" fmla="*/ 98 h 255"/>
              <a:gd name="T74" fmla="*/ 131 w 241"/>
              <a:gd name="T75" fmla="*/ 98 h 255"/>
              <a:gd name="T76" fmla="*/ 121 w 241"/>
              <a:gd name="T77" fmla="*/ 94 h 255"/>
              <a:gd name="T78" fmla="*/ 107 w 241"/>
              <a:gd name="T79" fmla="*/ 91 h 255"/>
              <a:gd name="T80" fmla="*/ 94 w 241"/>
              <a:gd name="T81" fmla="*/ 91 h 255"/>
              <a:gd name="T82" fmla="*/ 81 w 241"/>
              <a:gd name="T83" fmla="*/ 87 h 255"/>
              <a:gd name="T84" fmla="*/ 74 w 241"/>
              <a:gd name="T85" fmla="*/ 84 h 255"/>
              <a:gd name="T86" fmla="*/ 67 w 241"/>
              <a:gd name="T87" fmla="*/ 80 h 255"/>
              <a:gd name="T88" fmla="*/ 71 w 241"/>
              <a:gd name="T89" fmla="*/ 87 h 255"/>
              <a:gd name="T90" fmla="*/ 71 w 241"/>
              <a:gd name="T91" fmla="*/ 91 h 255"/>
              <a:gd name="T92" fmla="*/ 71 w 241"/>
              <a:gd name="T93" fmla="*/ 94 h 255"/>
              <a:gd name="T94" fmla="*/ 71 w 241"/>
              <a:gd name="T95" fmla="*/ 98 h 255"/>
              <a:gd name="T96" fmla="*/ 74 w 241"/>
              <a:gd name="T97" fmla="*/ 101 h 255"/>
              <a:gd name="T98" fmla="*/ 74 w 241"/>
              <a:gd name="T99" fmla="*/ 105 h 255"/>
              <a:gd name="T100" fmla="*/ 74 w 241"/>
              <a:gd name="T101" fmla="*/ 115 h 255"/>
              <a:gd name="T102" fmla="*/ 74 w 241"/>
              <a:gd name="T103" fmla="*/ 133 h 255"/>
              <a:gd name="T104" fmla="*/ 71 w 241"/>
              <a:gd name="T105" fmla="*/ 150 h 255"/>
              <a:gd name="T106" fmla="*/ 71 w 241"/>
              <a:gd name="T107" fmla="*/ 181 h 255"/>
              <a:gd name="T108" fmla="*/ 67 w 241"/>
              <a:gd name="T109" fmla="*/ 220 h 255"/>
              <a:gd name="T110" fmla="*/ 64 w 241"/>
              <a:gd name="T111" fmla="*/ 248 h 255"/>
              <a:gd name="T112" fmla="*/ 61 w 241"/>
              <a:gd name="T113" fmla="*/ 255 h 255"/>
              <a:gd name="T114" fmla="*/ 61 w 241"/>
              <a:gd name="T115" fmla="*/ 255 h 255"/>
              <a:gd name="T116" fmla="*/ 61 w 241"/>
              <a:gd name="T117" fmla="*/ 255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1"/>
              <a:gd name="T178" fmla="*/ 0 h 255"/>
              <a:gd name="T179" fmla="*/ 241 w 241"/>
              <a:gd name="T180" fmla="*/ 255 h 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1" h="255">
                <a:moveTo>
                  <a:pt x="61" y="255"/>
                </a:moveTo>
                <a:lnTo>
                  <a:pt x="54" y="255"/>
                </a:lnTo>
                <a:lnTo>
                  <a:pt x="51" y="255"/>
                </a:lnTo>
                <a:lnTo>
                  <a:pt x="44" y="255"/>
                </a:lnTo>
                <a:lnTo>
                  <a:pt x="37" y="251"/>
                </a:lnTo>
                <a:lnTo>
                  <a:pt x="27" y="251"/>
                </a:lnTo>
                <a:lnTo>
                  <a:pt x="17" y="244"/>
                </a:lnTo>
                <a:lnTo>
                  <a:pt x="7" y="241"/>
                </a:lnTo>
                <a:lnTo>
                  <a:pt x="0" y="230"/>
                </a:lnTo>
                <a:lnTo>
                  <a:pt x="4" y="220"/>
                </a:lnTo>
                <a:lnTo>
                  <a:pt x="10" y="213"/>
                </a:lnTo>
                <a:lnTo>
                  <a:pt x="17" y="206"/>
                </a:lnTo>
                <a:lnTo>
                  <a:pt x="17" y="202"/>
                </a:lnTo>
                <a:lnTo>
                  <a:pt x="17" y="199"/>
                </a:lnTo>
                <a:lnTo>
                  <a:pt x="17" y="195"/>
                </a:lnTo>
                <a:lnTo>
                  <a:pt x="17" y="188"/>
                </a:lnTo>
                <a:lnTo>
                  <a:pt x="17" y="181"/>
                </a:lnTo>
                <a:lnTo>
                  <a:pt x="17" y="174"/>
                </a:lnTo>
                <a:lnTo>
                  <a:pt x="17" y="168"/>
                </a:lnTo>
                <a:lnTo>
                  <a:pt x="17" y="161"/>
                </a:lnTo>
                <a:lnTo>
                  <a:pt x="17" y="157"/>
                </a:lnTo>
                <a:lnTo>
                  <a:pt x="14" y="147"/>
                </a:lnTo>
                <a:lnTo>
                  <a:pt x="14" y="133"/>
                </a:lnTo>
                <a:lnTo>
                  <a:pt x="10" y="115"/>
                </a:lnTo>
                <a:lnTo>
                  <a:pt x="7" y="94"/>
                </a:lnTo>
                <a:lnTo>
                  <a:pt x="4" y="70"/>
                </a:lnTo>
                <a:lnTo>
                  <a:pt x="4" y="52"/>
                </a:lnTo>
                <a:lnTo>
                  <a:pt x="4" y="35"/>
                </a:lnTo>
                <a:lnTo>
                  <a:pt x="4" y="28"/>
                </a:lnTo>
                <a:lnTo>
                  <a:pt x="7" y="24"/>
                </a:lnTo>
                <a:lnTo>
                  <a:pt x="10" y="21"/>
                </a:lnTo>
                <a:lnTo>
                  <a:pt x="10" y="17"/>
                </a:lnTo>
                <a:lnTo>
                  <a:pt x="14" y="14"/>
                </a:lnTo>
                <a:lnTo>
                  <a:pt x="17" y="14"/>
                </a:lnTo>
                <a:lnTo>
                  <a:pt x="21" y="10"/>
                </a:lnTo>
                <a:lnTo>
                  <a:pt x="27" y="10"/>
                </a:lnTo>
                <a:lnTo>
                  <a:pt x="34" y="7"/>
                </a:lnTo>
                <a:lnTo>
                  <a:pt x="37" y="7"/>
                </a:lnTo>
                <a:lnTo>
                  <a:pt x="44" y="7"/>
                </a:lnTo>
                <a:lnTo>
                  <a:pt x="54" y="7"/>
                </a:lnTo>
                <a:lnTo>
                  <a:pt x="61" y="7"/>
                </a:lnTo>
                <a:lnTo>
                  <a:pt x="71" y="7"/>
                </a:lnTo>
                <a:lnTo>
                  <a:pt x="84" y="3"/>
                </a:lnTo>
                <a:lnTo>
                  <a:pt x="94" y="3"/>
                </a:lnTo>
                <a:lnTo>
                  <a:pt x="104" y="3"/>
                </a:lnTo>
                <a:lnTo>
                  <a:pt x="117" y="3"/>
                </a:lnTo>
                <a:lnTo>
                  <a:pt x="127" y="3"/>
                </a:lnTo>
                <a:lnTo>
                  <a:pt x="137" y="3"/>
                </a:lnTo>
                <a:lnTo>
                  <a:pt x="147" y="3"/>
                </a:lnTo>
                <a:lnTo>
                  <a:pt x="157" y="3"/>
                </a:lnTo>
                <a:lnTo>
                  <a:pt x="164" y="3"/>
                </a:lnTo>
                <a:lnTo>
                  <a:pt x="171" y="0"/>
                </a:lnTo>
                <a:lnTo>
                  <a:pt x="174" y="0"/>
                </a:lnTo>
                <a:lnTo>
                  <a:pt x="181" y="3"/>
                </a:lnTo>
                <a:lnTo>
                  <a:pt x="188" y="3"/>
                </a:lnTo>
                <a:lnTo>
                  <a:pt x="194" y="7"/>
                </a:lnTo>
                <a:lnTo>
                  <a:pt x="204" y="10"/>
                </a:lnTo>
                <a:lnTo>
                  <a:pt x="214" y="14"/>
                </a:lnTo>
                <a:lnTo>
                  <a:pt x="221" y="17"/>
                </a:lnTo>
                <a:lnTo>
                  <a:pt x="228" y="24"/>
                </a:lnTo>
                <a:lnTo>
                  <a:pt x="231" y="31"/>
                </a:lnTo>
                <a:lnTo>
                  <a:pt x="238" y="45"/>
                </a:lnTo>
                <a:lnTo>
                  <a:pt x="241" y="59"/>
                </a:lnTo>
                <a:lnTo>
                  <a:pt x="238" y="70"/>
                </a:lnTo>
                <a:lnTo>
                  <a:pt x="234" y="80"/>
                </a:lnTo>
                <a:lnTo>
                  <a:pt x="228" y="91"/>
                </a:lnTo>
                <a:lnTo>
                  <a:pt x="221" y="98"/>
                </a:lnTo>
                <a:lnTo>
                  <a:pt x="211" y="101"/>
                </a:lnTo>
                <a:lnTo>
                  <a:pt x="201" y="101"/>
                </a:lnTo>
                <a:lnTo>
                  <a:pt x="194" y="101"/>
                </a:lnTo>
                <a:lnTo>
                  <a:pt x="188" y="101"/>
                </a:lnTo>
                <a:lnTo>
                  <a:pt x="178" y="101"/>
                </a:lnTo>
                <a:lnTo>
                  <a:pt x="164" y="98"/>
                </a:lnTo>
                <a:lnTo>
                  <a:pt x="151" y="98"/>
                </a:lnTo>
                <a:lnTo>
                  <a:pt x="137" y="98"/>
                </a:lnTo>
                <a:lnTo>
                  <a:pt x="131" y="98"/>
                </a:lnTo>
                <a:lnTo>
                  <a:pt x="124" y="94"/>
                </a:lnTo>
                <a:lnTo>
                  <a:pt x="121" y="94"/>
                </a:lnTo>
                <a:lnTo>
                  <a:pt x="114" y="94"/>
                </a:lnTo>
                <a:lnTo>
                  <a:pt x="107" y="91"/>
                </a:lnTo>
                <a:lnTo>
                  <a:pt x="101" y="91"/>
                </a:lnTo>
                <a:lnTo>
                  <a:pt x="94" y="91"/>
                </a:lnTo>
                <a:lnTo>
                  <a:pt x="87" y="87"/>
                </a:lnTo>
                <a:lnTo>
                  <a:pt x="81" y="87"/>
                </a:lnTo>
                <a:lnTo>
                  <a:pt x="77" y="84"/>
                </a:lnTo>
                <a:lnTo>
                  <a:pt x="74" y="84"/>
                </a:lnTo>
                <a:lnTo>
                  <a:pt x="71" y="80"/>
                </a:lnTo>
                <a:lnTo>
                  <a:pt x="67" y="80"/>
                </a:lnTo>
                <a:lnTo>
                  <a:pt x="67" y="84"/>
                </a:lnTo>
                <a:lnTo>
                  <a:pt x="71" y="87"/>
                </a:lnTo>
                <a:lnTo>
                  <a:pt x="71" y="91"/>
                </a:lnTo>
                <a:lnTo>
                  <a:pt x="71" y="94"/>
                </a:lnTo>
                <a:lnTo>
                  <a:pt x="67" y="94"/>
                </a:lnTo>
                <a:lnTo>
                  <a:pt x="71" y="98"/>
                </a:lnTo>
                <a:lnTo>
                  <a:pt x="74" y="101"/>
                </a:lnTo>
                <a:lnTo>
                  <a:pt x="74" y="105"/>
                </a:lnTo>
                <a:lnTo>
                  <a:pt x="74" y="108"/>
                </a:lnTo>
                <a:lnTo>
                  <a:pt x="74" y="115"/>
                </a:lnTo>
                <a:lnTo>
                  <a:pt x="74" y="122"/>
                </a:lnTo>
                <a:lnTo>
                  <a:pt x="74" y="133"/>
                </a:lnTo>
                <a:lnTo>
                  <a:pt x="71" y="143"/>
                </a:lnTo>
                <a:lnTo>
                  <a:pt x="71" y="150"/>
                </a:lnTo>
                <a:lnTo>
                  <a:pt x="71" y="164"/>
                </a:lnTo>
                <a:lnTo>
                  <a:pt x="71" y="181"/>
                </a:lnTo>
                <a:lnTo>
                  <a:pt x="67" y="199"/>
                </a:lnTo>
                <a:lnTo>
                  <a:pt x="67" y="220"/>
                </a:lnTo>
                <a:lnTo>
                  <a:pt x="64" y="237"/>
                </a:lnTo>
                <a:lnTo>
                  <a:pt x="64" y="248"/>
                </a:lnTo>
                <a:lnTo>
                  <a:pt x="61" y="25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74">
            <a:extLst>
              <a:ext uri="{FF2B5EF4-FFF2-40B4-BE49-F238E27FC236}">
                <a16:creationId xmlns:a16="http://schemas.microsoft.com/office/drawing/2014/main" id="{406136FE-2E04-5848-8B63-D9E24705522F}"/>
              </a:ext>
            </a:extLst>
          </p:cNvPr>
          <p:cNvSpPr>
            <a:spLocks/>
          </p:cNvSpPr>
          <p:nvPr/>
        </p:nvSpPr>
        <p:spPr bwMode="auto">
          <a:xfrm>
            <a:off x="5170488" y="4908550"/>
            <a:ext cx="450850" cy="393700"/>
          </a:xfrm>
          <a:custGeom>
            <a:avLst/>
            <a:gdLst>
              <a:gd name="T0" fmla="*/ 183 w 284"/>
              <a:gd name="T1" fmla="*/ 14 h 248"/>
              <a:gd name="T2" fmla="*/ 127 w 284"/>
              <a:gd name="T3" fmla="*/ 0 h 248"/>
              <a:gd name="T4" fmla="*/ 76 w 284"/>
              <a:gd name="T5" fmla="*/ 7 h 248"/>
              <a:gd name="T6" fmla="*/ 53 w 284"/>
              <a:gd name="T7" fmla="*/ 18 h 248"/>
              <a:gd name="T8" fmla="*/ 33 w 284"/>
              <a:gd name="T9" fmla="*/ 32 h 248"/>
              <a:gd name="T10" fmla="*/ 16 w 284"/>
              <a:gd name="T11" fmla="*/ 49 h 248"/>
              <a:gd name="T12" fmla="*/ 6 w 284"/>
              <a:gd name="T13" fmla="*/ 70 h 248"/>
              <a:gd name="T14" fmla="*/ 0 w 284"/>
              <a:gd name="T15" fmla="*/ 95 h 248"/>
              <a:gd name="T16" fmla="*/ 0 w 284"/>
              <a:gd name="T17" fmla="*/ 116 h 248"/>
              <a:gd name="T18" fmla="*/ 16 w 284"/>
              <a:gd name="T19" fmla="*/ 165 h 248"/>
              <a:gd name="T20" fmla="*/ 50 w 284"/>
              <a:gd name="T21" fmla="*/ 203 h 248"/>
              <a:gd name="T22" fmla="*/ 100 w 284"/>
              <a:gd name="T23" fmla="*/ 234 h 248"/>
              <a:gd name="T24" fmla="*/ 157 w 284"/>
              <a:gd name="T25" fmla="*/ 248 h 248"/>
              <a:gd name="T26" fmla="*/ 207 w 284"/>
              <a:gd name="T27" fmla="*/ 245 h 248"/>
              <a:gd name="T28" fmla="*/ 230 w 284"/>
              <a:gd name="T29" fmla="*/ 234 h 248"/>
              <a:gd name="T30" fmla="*/ 250 w 284"/>
              <a:gd name="T31" fmla="*/ 220 h 248"/>
              <a:gd name="T32" fmla="*/ 267 w 284"/>
              <a:gd name="T33" fmla="*/ 203 h 248"/>
              <a:gd name="T34" fmla="*/ 277 w 284"/>
              <a:gd name="T35" fmla="*/ 182 h 248"/>
              <a:gd name="T36" fmla="*/ 284 w 284"/>
              <a:gd name="T37" fmla="*/ 158 h 248"/>
              <a:gd name="T38" fmla="*/ 284 w 284"/>
              <a:gd name="T39" fmla="*/ 137 h 248"/>
              <a:gd name="T40" fmla="*/ 267 w 284"/>
              <a:gd name="T41" fmla="*/ 88 h 248"/>
              <a:gd name="T42" fmla="*/ 233 w 284"/>
              <a:gd name="T43" fmla="*/ 46 h 248"/>
              <a:gd name="T44" fmla="*/ 183 w 284"/>
              <a:gd name="T45" fmla="*/ 14 h 248"/>
              <a:gd name="T46" fmla="*/ 183 w 284"/>
              <a:gd name="T47" fmla="*/ 14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248"/>
              <a:gd name="T74" fmla="*/ 284 w 284"/>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248">
                <a:moveTo>
                  <a:pt x="183" y="14"/>
                </a:moveTo>
                <a:lnTo>
                  <a:pt x="127" y="0"/>
                </a:lnTo>
                <a:lnTo>
                  <a:pt x="76" y="7"/>
                </a:lnTo>
                <a:lnTo>
                  <a:pt x="53" y="18"/>
                </a:lnTo>
                <a:lnTo>
                  <a:pt x="33" y="32"/>
                </a:lnTo>
                <a:lnTo>
                  <a:pt x="16" y="49"/>
                </a:lnTo>
                <a:lnTo>
                  <a:pt x="6" y="70"/>
                </a:lnTo>
                <a:lnTo>
                  <a:pt x="0" y="95"/>
                </a:lnTo>
                <a:lnTo>
                  <a:pt x="0" y="116"/>
                </a:lnTo>
                <a:lnTo>
                  <a:pt x="16" y="165"/>
                </a:lnTo>
                <a:lnTo>
                  <a:pt x="50" y="203"/>
                </a:lnTo>
                <a:lnTo>
                  <a:pt x="100" y="234"/>
                </a:lnTo>
                <a:lnTo>
                  <a:pt x="157" y="248"/>
                </a:lnTo>
                <a:lnTo>
                  <a:pt x="207" y="245"/>
                </a:lnTo>
                <a:lnTo>
                  <a:pt x="230" y="234"/>
                </a:lnTo>
                <a:lnTo>
                  <a:pt x="250" y="220"/>
                </a:lnTo>
                <a:lnTo>
                  <a:pt x="267" y="203"/>
                </a:lnTo>
                <a:lnTo>
                  <a:pt x="277" y="182"/>
                </a:lnTo>
                <a:lnTo>
                  <a:pt x="284" y="158"/>
                </a:lnTo>
                <a:lnTo>
                  <a:pt x="284" y="137"/>
                </a:lnTo>
                <a:lnTo>
                  <a:pt x="267" y="88"/>
                </a:lnTo>
                <a:lnTo>
                  <a:pt x="233" y="46"/>
                </a:lnTo>
                <a:lnTo>
                  <a:pt x="183" y="14"/>
                </a:lnTo>
                <a:close/>
              </a:path>
            </a:pathLst>
          </a:custGeom>
          <a:solidFill>
            <a:srgbClr val="FFFFFF"/>
          </a:solidFill>
          <a:ln w="4763">
            <a:solidFill>
              <a:srgbClr val="FFFFFF"/>
            </a:solidFill>
            <a:prstDash val="solid"/>
            <a:round/>
            <a:headEnd/>
            <a:tailEnd/>
          </a:ln>
        </p:spPr>
        <p:txBody>
          <a:bodyPr/>
          <a:lstStyle/>
          <a:p>
            <a:endParaRPr lang="en-US"/>
          </a:p>
        </p:txBody>
      </p:sp>
      <p:sp>
        <p:nvSpPr>
          <p:cNvPr id="29715" name="Freeform 75">
            <a:extLst>
              <a:ext uri="{FF2B5EF4-FFF2-40B4-BE49-F238E27FC236}">
                <a16:creationId xmlns:a16="http://schemas.microsoft.com/office/drawing/2014/main" id="{1454778A-EF00-3349-997F-E0832A2F473A}"/>
              </a:ext>
            </a:extLst>
          </p:cNvPr>
          <p:cNvSpPr>
            <a:spLocks/>
          </p:cNvSpPr>
          <p:nvPr/>
        </p:nvSpPr>
        <p:spPr bwMode="auto">
          <a:xfrm>
            <a:off x="5106988" y="5368925"/>
            <a:ext cx="158750" cy="61913"/>
          </a:xfrm>
          <a:custGeom>
            <a:avLst/>
            <a:gdLst>
              <a:gd name="T0" fmla="*/ 96 w 100"/>
              <a:gd name="T1" fmla="*/ 4 h 39"/>
              <a:gd name="T2" fmla="*/ 96 w 100"/>
              <a:gd name="T3" fmla="*/ 7 h 39"/>
              <a:gd name="T4" fmla="*/ 96 w 100"/>
              <a:gd name="T5" fmla="*/ 11 h 39"/>
              <a:gd name="T6" fmla="*/ 100 w 100"/>
              <a:gd name="T7" fmla="*/ 18 h 39"/>
              <a:gd name="T8" fmla="*/ 100 w 100"/>
              <a:gd name="T9" fmla="*/ 25 h 39"/>
              <a:gd name="T10" fmla="*/ 100 w 100"/>
              <a:gd name="T11" fmla="*/ 28 h 39"/>
              <a:gd name="T12" fmla="*/ 100 w 100"/>
              <a:gd name="T13" fmla="*/ 28 h 39"/>
              <a:gd name="T14" fmla="*/ 100 w 100"/>
              <a:gd name="T15" fmla="*/ 35 h 39"/>
              <a:gd name="T16" fmla="*/ 96 w 100"/>
              <a:gd name="T17" fmla="*/ 35 h 39"/>
              <a:gd name="T18" fmla="*/ 96 w 100"/>
              <a:gd name="T19" fmla="*/ 35 h 39"/>
              <a:gd name="T20" fmla="*/ 93 w 100"/>
              <a:gd name="T21" fmla="*/ 35 h 39"/>
              <a:gd name="T22" fmla="*/ 90 w 100"/>
              <a:gd name="T23" fmla="*/ 35 h 39"/>
              <a:gd name="T24" fmla="*/ 83 w 100"/>
              <a:gd name="T25" fmla="*/ 35 h 39"/>
              <a:gd name="T26" fmla="*/ 80 w 100"/>
              <a:gd name="T27" fmla="*/ 35 h 39"/>
              <a:gd name="T28" fmla="*/ 76 w 100"/>
              <a:gd name="T29" fmla="*/ 35 h 39"/>
              <a:gd name="T30" fmla="*/ 70 w 100"/>
              <a:gd name="T31" fmla="*/ 39 h 39"/>
              <a:gd name="T32" fmla="*/ 70 w 100"/>
              <a:gd name="T33" fmla="*/ 39 h 39"/>
              <a:gd name="T34" fmla="*/ 60 w 100"/>
              <a:gd name="T35" fmla="*/ 39 h 39"/>
              <a:gd name="T36" fmla="*/ 50 w 100"/>
              <a:gd name="T37" fmla="*/ 39 h 39"/>
              <a:gd name="T38" fmla="*/ 43 w 100"/>
              <a:gd name="T39" fmla="*/ 39 h 39"/>
              <a:gd name="T40" fmla="*/ 36 w 100"/>
              <a:gd name="T41" fmla="*/ 39 h 39"/>
              <a:gd name="T42" fmla="*/ 30 w 100"/>
              <a:gd name="T43" fmla="*/ 39 h 39"/>
              <a:gd name="T44" fmla="*/ 23 w 100"/>
              <a:gd name="T45" fmla="*/ 39 h 39"/>
              <a:gd name="T46" fmla="*/ 16 w 100"/>
              <a:gd name="T47" fmla="*/ 39 h 39"/>
              <a:gd name="T48" fmla="*/ 10 w 100"/>
              <a:gd name="T49" fmla="*/ 35 h 39"/>
              <a:gd name="T50" fmla="*/ 6 w 100"/>
              <a:gd name="T51" fmla="*/ 35 h 39"/>
              <a:gd name="T52" fmla="*/ 3 w 100"/>
              <a:gd name="T53" fmla="*/ 32 h 39"/>
              <a:gd name="T54" fmla="*/ 0 w 100"/>
              <a:gd name="T55" fmla="*/ 32 h 39"/>
              <a:gd name="T56" fmla="*/ 0 w 100"/>
              <a:gd name="T57" fmla="*/ 28 h 39"/>
              <a:gd name="T58" fmla="*/ 3 w 100"/>
              <a:gd name="T59" fmla="*/ 25 h 39"/>
              <a:gd name="T60" fmla="*/ 6 w 100"/>
              <a:gd name="T61" fmla="*/ 25 h 39"/>
              <a:gd name="T62" fmla="*/ 10 w 100"/>
              <a:gd name="T63" fmla="*/ 21 h 39"/>
              <a:gd name="T64" fmla="*/ 16 w 100"/>
              <a:gd name="T65" fmla="*/ 18 h 39"/>
              <a:gd name="T66" fmla="*/ 23 w 100"/>
              <a:gd name="T67" fmla="*/ 18 h 39"/>
              <a:gd name="T68" fmla="*/ 30 w 100"/>
              <a:gd name="T69" fmla="*/ 14 h 39"/>
              <a:gd name="T70" fmla="*/ 33 w 100"/>
              <a:gd name="T71" fmla="*/ 14 h 39"/>
              <a:gd name="T72" fmla="*/ 33 w 100"/>
              <a:gd name="T73" fmla="*/ 14 h 39"/>
              <a:gd name="T74" fmla="*/ 40 w 100"/>
              <a:gd name="T75" fmla="*/ 11 h 39"/>
              <a:gd name="T76" fmla="*/ 43 w 100"/>
              <a:gd name="T77" fmla="*/ 7 h 39"/>
              <a:gd name="T78" fmla="*/ 46 w 100"/>
              <a:gd name="T79" fmla="*/ 4 h 39"/>
              <a:gd name="T80" fmla="*/ 50 w 100"/>
              <a:gd name="T81" fmla="*/ 4 h 39"/>
              <a:gd name="T82" fmla="*/ 53 w 100"/>
              <a:gd name="T83" fmla="*/ 0 h 39"/>
              <a:gd name="T84" fmla="*/ 56 w 100"/>
              <a:gd name="T85" fmla="*/ 0 h 39"/>
              <a:gd name="T86" fmla="*/ 56 w 100"/>
              <a:gd name="T87" fmla="*/ 4 h 39"/>
              <a:gd name="T88" fmla="*/ 60 w 100"/>
              <a:gd name="T89" fmla="*/ 7 h 39"/>
              <a:gd name="T90" fmla="*/ 63 w 100"/>
              <a:gd name="T91" fmla="*/ 11 h 39"/>
              <a:gd name="T92" fmla="*/ 66 w 100"/>
              <a:gd name="T93" fmla="*/ 11 h 39"/>
              <a:gd name="T94" fmla="*/ 70 w 100"/>
              <a:gd name="T95" fmla="*/ 11 h 39"/>
              <a:gd name="T96" fmla="*/ 73 w 100"/>
              <a:gd name="T97" fmla="*/ 11 h 39"/>
              <a:gd name="T98" fmla="*/ 76 w 100"/>
              <a:gd name="T99" fmla="*/ 11 h 39"/>
              <a:gd name="T100" fmla="*/ 83 w 100"/>
              <a:gd name="T101" fmla="*/ 7 h 39"/>
              <a:gd name="T102" fmla="*/ 86 w 100"/>
              <a:gd name="T103" fmla="*/ 7 h 39"/>
              <a:gd name="T104" fmla="*/ 90 w 100"/>
              <a:gd name="T105" fmla="*/ 4 h 39"/>
              <a:gd name="T106" fmla="*/ 90 w 100"/>
              <a:gd name="T107" fmla="*/ 4 h 39"/>
              <a:gd name="T108" fmla="*/ 93 w 100"/>
              <a:gd name="T109" fmla="*/ 0 h 39"/>
              <a:gd name="T110" fmla="*/ 93 w 100"/>
              <a:gd name="T111" fmla="*/ 0 h 39"/>
              <a:gd name="T112" fmla="*/ 93 w 100"/>
              <a:gd name="T113" fmla="*/ 0 h 39"/>
              <a:gd name="T114" fmla="*/ 93 w 100"/>
              <a:gd name="T115" fmla="*/ 0 h 39"/>
              <a:gd name="T116" fmla="*/ 93 w 100"/>
              <a:gd name="T117" fmla="*/ 4 h 39"/>
              <a:gd name="T118" fmla="*/ 93 w 100"/>
              <a:gd name="T119" fmla="*/ 4 h 39"/>
              <a:gd name="T120" fmla="*/ 96 w 100"/>
              <a:gd name="T121" fmla="*/ 4 h 39"/>
              <a:gd name="T122" fmla="*/ 96 w 100"/>
              <a:gd name="T123" fmla="*/ 4 h 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39"/>
              <a:gd name="T188" fmla="*/ 100 w 100"/>
              <a:gd name="T189" fmla="*/ 39 h 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39">
                <a:moveTo>
                  <a:pt x="96" y="4"/>
                </a:moveTo>
                <a:lnTo>
                  <a:pt x="96" y="7"/>
                </a:lnTo>
                <a:lnTo>
                  <a:pt x="96" y="11"/>
                </a:lnTo>
                <a:lnTo>
                  <a:pt x="100" y="18"/>
                </a:lnTo>
                <a:lnTo>
                  <a:pt x="100" y="25"/>
                </a:lnTo>
                <a:lnTo>
                  <a:pt x="100" y="28"/>
                </a:lnTo>
                <a:lnTo>
                  <a:pt x="100" y="35"/>
                </a:lnTo>
                <a:lnTo>
                  <a:pt x="96" y="35"/>
                </a:lnTo>
                <a:lnTo>
                  <a:pt x="93" y="35"/>
                </a:lnTo>
                <a:lnTo>
                  <a:pt x="90" y="35"/>
                </a:lnTo>
                <a:lnTo>
                  <a:pt x="83" y="35"/>
                </a:lnTo>
                <a:lnTo>
                  <a:pt x="80" y="35"/>
                </a:lnTo>
                <a:lnTo>
                  <a:pt x="76" y="35"/>
                </a:lnTo>
                <a:lnTo>
                  <a:pt x="70" y="39"/>
                </a:lnTo>
                <a:lnTo>
                  <a:pt x="60" y="39"/>
                </a:lnTo>
                <a:lnTo>
                  <a:pt x="50" y="39"/>
                </a:lnTo>
                <a:lnTo>
                  <a:pt x="43" y="39"/>
                </a:lnTo>
                <a:lnTo>
                  <a:pt x="36" y="39"/>
                </a:lnTo>
                <a:lnTo>
                  <a:pt x="30" y="39"/>
                </a:lnTo>
                <a:lnTo>
                  <a:pt x="23" y="39"/>
                </a:lnTo>
                <a:lnTo>
                  <a:pt x="16" y="39"/>
                </a:lnTo>
                <a:lnTo>
                  <a:pt x="10" y="35"/>
                </a:lnTo>
                <a:lnTo>
                  <a:pt x="6" y="35"/>
                </a:lnTo>
                <a:lnTo>
                  <a:pt x="3" y="32"/>
                </a:lnTo>
                <a:lnTo>
                  <a:pt x="0" y="32"/>
                </a:lnTo>
                <a:lnTo>
                  <a:pt x="0" y="28"/>
                </a:lnTo>
                <a:lnTo>
                  <a:pt x="3" y="25"/>
                </a:lnTo>
                <a:lnTo>
                  <a:pt x="6" y="25"/>
                </a:lnTo>
                <a:lnTo>
                  <a:pt x="10" y="21"/>
                </a:lnTo>
                <a:lnTo>
                  <a:pt x="16" y="18"/>
                </a:lnTo>
                <a:lnTo>
                  <a:pt x="23" y="18"/>
                </a:lnTo>
                <a:lnTo>
                  <a:pt x="30" y="14"/>
                </a:lnTo>
                <a:lnTo>
                  <a:pt x="33" y="14"/>
                </a:lnTo>
                <a:lnTo>
                  <a:pt x="40" y="11"/>
                </a:lnTo>
                <a:lnTo>
                  <a:pt x="43" y="7"/>
                </a:lnTo>
                <a:lnTo>
                  <a:pt x="46" y="4"/>
                </a:lnTo>
                <a:lnTo>
                  <a:pt x="50" y="4"/>
                </a:lnTo>
                <a:lnTo>
                  <a:pt x="53" y="0"/>
                </a:lnTo>
                <a:lnTo>
                  <a:pt x="56" y="0"/>
                </a:lnTo>
                <a:lnTo>
                  <a:pt x="56" y="4"/>
                </a:lnTo>
                <a:lnTo>
                  <a:pt x="60" y="7"/>
                </a:lnTo>
                <a:lnTo>
                  <a:pt x="63" y="11"/>
                </a:lnTo>
                <a:lnTo>
                  <a:pt x="66" y="11"/>
                </a:lnTo>
                <a:lnTo>
                  <a:pt x="70" y="11"/>
                </a:lnTo>
                <a:lnTo>
                  <a:pt x="73" y="11"/>
                </a:lnTo>
                <a:lnTo>
                  <a:pt x="76" y="11"/>
                </a:lnTo>
                <a:lnTo>
                  <a:pt x="83" y="7"/>
                </a:lnTo>
                <a:lnTo>
                  <a:pt x="86" y="7"/>
                </a:lnTo>
                <a:lnTo>
                  <a:pt x="90" y="4"/>
                </a:lnTo>
                <a:lnTo>
                  <a:pt x="93" y="0"/>
                </a:lnTo>
                <a:lnTo>
                  <a:pt x="93" y="4"/>
                </a:lnTo>
                <a:lnTo>
                  <a:pt x="96" y="4"/>
                </a:lnTo>
                <a:close/>
              </a:path>
            </a:pathLst>
          </a:custGeom>
          <a:solidFill>
            <a:srgbClr val="4C16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76">
            <a:extLst>
              <a:ext uri="{FF2B5EF4-FFF2-40B4-BE49-F238E27FC236}">
                <a16:creationId xmlns:a16="http://schemas.microsoft.com/office/drawing/2014/main" id="{3EB98B98-5CF6-804D-B5ED-484F3FCC18AA}"/>
              </a:ext>
            </a:extLst>
          </p:cNvPr>
          <p:cNvSpPr>
            <a:spLocks/>
          </p:cNvSpPr>
          <p:nvPr/>
        </p:nvSpPr>
        <p:spPr bwMode="auto">
          <a:xfrm>
            <a:off x="5111750" y="4953000"/>
            <a:ext cx="376238" cy="438150"/>
          </a:xfrm>
          <a:custGeom>
            <a:avLst/>
            <a:gdLst>
              <a:gd name="T0" fmla="*/ 93 w 237"/>
              <a:gd name="T1" fmla="*/ 276 h 276"/>
              <a:gd name="T2" fmla="*/ 80 w 237"/>
              <a:gd name="T3" fmla="*/ 276 h 276"/>
              <a:gd name="T4" fmla="*/ 63 w 237"/>
              <a:gd name="T5" fmla="*/ 276 h 276"/>
              <a:gd name="T6" fmla="*/ 43 w 237"/>
              <a:gd name="T7" fmla="*/ 269 h 276"/>
              <a:gd name="T8" fmla="*/ 37 w 237"/>
              <a:gd name="T9" fmla="*/ 252 h 276"/>
              <a:gd name="T10" fmla="*/ 47 w 237"/>
              <a:gd name="T11" fmla="*/ 234 h 276"/>
              <a:gd name="T12" fmla="*/ 47 w 237"/>
              <a:gd name="T13" fmla="*/ 231 h 276"/>
              <a:gd name="T14" fmla="*/ 43 w 237"/>
              <a:gd name="T15" fmla="*/ 217 h 276"/>
              <a:gd name="T16" fmla="*/ 40 w 237"/>
              <a:gd name="T17" fmla="*/ 203 h 276"/>
              <a:gd name="T18" fmla="*/ 37 w 237"/>
              <a:gd name="T19" fmla="*/ 189 h 276"/>
              <a:gd name="T20" fmla="*/ 33 w 237"/>
              <a:gd name="T21" fmla="*/ 178 h 276"/>
              <a:gd name="T22" fmla="*/ 23 w 237"/>
              <a:gd name="T23" fmla="*/ 147 h 276"/>
              <a:gd name="T24" fmla="*/ 10 w 237"/>
              <a:gd name="T25" fmla="*/ 105 h 276"/>
              <a:gd name="T26" fmla="*/ 0 w 237"/>
              <a:gd name="T27" fmla="*/ 70 h 276"/>
              <a:gd name="T28" fmla="*/ 3 w 237"/>
              <a:gd name="T29" fmla="*/ 60 h 276"/>
              <a:gd name="T30" fmla="*/ 7 w 237"/>
              <a:gd name="T31" fmla="*/ 53 h 276"/>
              <a:gd name="T32" fmla="*/ 10 w 237"/>
              <a:gd name="T33" fmla="*/ 46 h 276"/>
              <a:gd name="T34" fmla="*/ 20 w 237"/>
              <a:gd name="T35" fmla="*/ 42 h 276"/>
              <a:gd name="T36" fmla="*/ 30 w 237"/>
              <a:gd name="T37" fmla="*/ 35 h 276"/>
              <a:gd name="T38" fmla="*/ 43 w 237"/>
              <a:gd name="T39" fmla="*/ 32 h 276"/>
              <a:gd name="T40" fmla="*/ 63 w 237"/>
              <a:gd name="T41" fmla="*/ 28 h 276"/>
              <a:gd name="T42" fmla="*/ 83 w 237"/>
              <a:gd name="T43" fmla="*/ 21 h 276"/>
              <a:gd name="T44" fmla="*/ 107 w 237"/>
              <a:gd name="T45" fmla="*/ 14 h 276"/>
              <a:gd name="T46" fmla="*/ 127 w 237"/>
              <a:gd name="T47" fmla="*/ 11 h 276"/>
              <a:gd name="T48" fmla="*/ 144 w 237"/>
              <a:gd name="T49" fmla="*/ 7 h 276"/>
              <a:gd name="T50" fmla="*/ 157 w 237"/>
              <a:gd name="T51" fmla="*/ 4 h 276"/>
              <a:gd name="T52" fmla="*/ 167 w 237"/>
              <a:gd name="T53" fmla="*/ 0 h 276"/>
              <a:gd name="T54" fmla="*/ 184 w 237"/>
              <a:gd name="T55" fmla="*/ 0 h 276"/>
              <a:gd name="T56" fmla="*/ 204 w 237"/>
              <a:gd name="T57" fmla="*/ 7 h 276"/>
              <a:gd name="T58" fmla="*/ 220 w 237"/>
              <a:gd name="T59" fmla="*/ 14 h 276"/>
              <a:gd name="T60" fmla="*/ 234 w 237"/>
              <a:gd name="T61" fmla="*/ 32 h 276"/>
              <a:gd name="T62" fmla="*/ 237 w 237"/>
              <a:gd name="T63" fmla="*/ 56 h 276"/>
              <a:gd name="T64" fmla="*/ 234 w 237"/>
              <a:gd name="T65" fmla="*/ 77 h 276"/>
              <a:gd name="T66" fmla="*/ 217 w 237"/>
              <a:gd name="T67" fmla="*/ 91 h 276"/>
              <a:gd name="T68" fmla="*/ 200 w 237"/>
              <a:gd name="T69" fmla="*/ 95 h 276"/>
              <a:gd name="T70" fmla="*/ 184 w 237"/>
              <a:gd name="T71" fmla="*/ 98 h 276"/>
              <a:gd name="T72" fmla="*/ 157 w 237"/>
              <a:gd name="T73" fmla="*/ 102 h 276"/>
              <a:gd name="T74" fmla="*/ 137 w 237"/>
              <a:gd name="T75" fmla="*/ 105 h 276"/>
              <a:gd name="T76" fmla="*/ 127 w 237"/>
              <a:gd name="T77" fmla="*/ 105 h 276"/>
              <a:gd name="T78" fmla="*/ 113 w 237"/>
              <a:gd name="T79" fmla="*/ 105 h 276"/>
              <a:gd name="T80" fmla="*/ 100 w 237"/>
              <a:gd name="T81" fmla="*/ 105 h 276"/>
              <a:gd name="T82" fmla="*/ 87 w 237"/>
              <a:gd name="T83" fmla="*/ 105 h 276"/>
              <a:gd name="T84" fmla="*/ 77 w 237"/>
              <a:gd name="T85" fmla="*/ 102 h 276"/>
              <a:gd name="T86" fmla="*/ 73 w 237"/>
              <a:gd name="T87" fmla="*/ 102 h 276"/>
              <a:gd name="T88" fmla="*/ 77 w 237"/>
              <a:gd name="T89" fmla="*/ 109 h 276"/>
              <a:gd name="T90" fmla="*/ 77 w 237"/>
              <a:gd name="T91" fmla="*/ 112 h 276"/>
              <a:gd name="T92" fmla="*/ 77 w 237"/>
              <a:gd name="T93" fmla="*/ 116 h 276"/>
              <a:gd name="T94" fmla="*/ 77 w 237"/>
              <a:gd name="T95" fmla="*/ 119 h 276"/>
              <a:gd name="T96" fmla="*/ 80 w 237"/>
              <a:gd name="T97" fmla="*/ 119 h 276"/>
              <a:gd name="T98" fmla="*/ 83 w 237"/>
              <a:gd name="T99" fmla="*/ 126 h 276"/>
              <a:gd name="T100" fmla="*/ 83 w 237"/>
              <a:gd name="T101" fmla="*/ 133 h 276"/>
              <a:gd name="T102" fmla="*/ 87 w 237"/>
              <a:gd name="T103" fmla="*/ 154 h 276"/>
              <a:gd name="T104" fmla="*/ 90 w 237"/>
              <a:gd name="T105" fmla="*/ 168 h 276"/>
              <a:gd name="T106" fmla="*/ 93 w 237"/>
              <a:gd name="T107" fmla="*/ 199 h 276"/>
              <a:gd name="T108" fmla="*/ 97 w 237"/>
              <a:gd name="T109" fmla="*/ 238 h 276"/>
              <a:gd name="T110" fmla="*/ 100 w 237"/>
              <a:gd name="T111" fmla="*/ 266 h 276"/>
              <a:gd name="T112" fmla="*/ 100 w 237"/>
              <a:gd name="T113" fmla="*/ 273 h 276"/>
              <a:gd name="T114" fmla="*/ 97 w 237"/>
              <a:gd name="T115" fmla="*/ 276 h 276"/>
              <a:gd name="T116" fmla="*/ 97 w 237"/>
              <a:gd name="T117" fmla="*/ 276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7"/>
              <a:gd name="T178" fmla="*/ 0 h 276"/>
              <a:gd name="T179" fmla="*/ 237 w 237"/>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7" h="276">
                <a:moveTo>
                  <a:pt x="97" y="276"/>
                </a:moveTo>
                <a:lnTo>
                  <a:pt x="93" y="276"/>
                </a:lnTo>
                <a:lnTo>
                  <a:pt x="87" y="276"/>
                </a:lnTo>
                <a:lnTo>
                  <a:pt x="80" y="276"/>
                </a:lnTo>
                <a:lnTo>
                  <a:pt x="73" y="276"/>
                </a:lnTo>
                <a:lnTo>
                  <a:pt x="63" y="276"/>
                </a:lnTo>
                <a:lnTo>
                  <a:pt x="53" y="273"/>
                </a:lnTo>
                <a:lnTo>
                  <a:pt x="43" y="269"/>
                </a:lnTo>
                <a:lnTo>
                  <a:pt x="33" y="262"/>
                </a:lnTo>
                <a:lnTo>
                  <a:pt x="37" y="252"/>
                </a:lnTo>
                <a:lnTo>
                  <a:pt x="43" y="245"/>
                </a:lnTo>
                <a:lnTo>
                  <a:pt x="47" y="234"/>
                </a:lnTo>
                <a:lnTo>
                  <a:pt x="47" y="231"/>
                </a:lnTo>
                <a:lnTo>
                  <a:pt x="47" y="224"/>
                </a:lnTo>
                <a:lnTo>
                  <a:pt x="43" y="217"/>
                </a:lnTo>
                <a:lnTo>
                  <a:pt x="43" y="210"/>
                </a:lnTo>
                <a:lnTo>
                  <a:pt x="40" y="203"/>
                </a:lnTo>
                <a:lnTo>
                  <a:pt x="40" y="196"/>
                </a:lnTo>
                <a:lnTo>
                  <a:pt x="37" y="189"/>
                </a:lnTo>
                <a:lnTo>
                  <a:pt x="37" y="185"/>
                </a:lnTo>
                <a:lnTo>
                  <a:pt x="33" y="178"/>
                </a:lnTo>
                <a:lnTo>
                  <a:pt x="27" y="165"/>
                </a:lnTo>
                <a:lnTo>
                  <a:pt x="23" y="147"/>
                </a:lnTo>
                <a:lnTo>
                  <a:pt x="17" y="126"/>
                </a:lnTo>
                <a:lnTo>
                  <a:pt x="10" y="105"/>
                </a:lnTo>
                <a:lnTo>
                  <a:pt x="3" y="84"/>
                </a:lnTo>
                <a:lnTo>
                  <a:pt x="0" y="70"/>
                </a:lnTo>
                <a:lnTo>
                  <a:pt x="0" y="63"/>
                </a:lnTo>
                <a:lnTo>
                  <a:pt x="3" y="60"/>
                </a:lnTo>
                <a:lnTo>
                  <a:pt x="3" y="56"/>
                </a:lnTo>
                <a:lnTo>
                  <a:pt x="7" y="53"/>
                </a:lnTo>
                <a:lnTo>
                  <a:pt x="7" y="49"/>
                </a:lnTo>
                <a:lnTo>
                  <a:pt x="10" y="46"/>
                </a:lnTo>
                <a:lnTo>
                  <a:pt x="13" y="42"/>
                </a:lnTo>
                <a:lnTo>
                  <a:pt x="20" y="42"/>
                </a:lnTo>
                <a:lnTo>
                  <a:pt x="23" y="39"/>
                </a:lnTo>
                <a:lnTo>
                  <a:pt x="30" y="35"/>
                </a:lnTo>
                <a:lnTo>
                  <a:pt x="37" y="35"/>
                </a:lnTo>
                <a:lnTo>
                  <a:pt x="43" y="32"/>
                </a:lnTo>
                <a:lnTo>
                  <a:pt x="53" y="28"/>
                </a:lnTo>
                <a:lnTo>
                  <a:pt x="63" y="28"/>
                </a:lnTo>
                <a:lnTo>
                  <a:pt x="73" y="25"/>
                </a:lnTo>
                <a:lnTo>
                  <a:pt x="83" y="21"/>
                </a:lnTo>
                <a:lnTo>
                  <a:pt x="93" y="18"/>
                </a:lnTo>
                <a:lnTo>
                  <a:pt x="107" y="14"/>
                </a:lnTo>
                <a:lnTo>
                  <a:pt x="117" y="14"/>
                </a:lnTo>
                <a:lnTo>
                  <a:pt x="127" y="11"/>
                </a:lnTo>
                <a:lnTo>
                  <a:pt x="137" y="7"/>
                </a:lnTo>
                <a:lnTo>
                  <a:pt x="144" y="7"/>
                </a:lnTo>
                <a:lnTo>
                  <a:pt x="154" y="4"/>
                </a:lnTo>
                <a:lnTo>
                  <a:pt x="157" y="4"/>
                </a:lnTo>
                <a:lnTo>
                  <a:pt x="160" y="4"/>
                </a:lnTo>
                <a:lnTo>
                  <a:pt x="167" y="0"/>
                </a:lnTo>
                <a:lnTo>
                  <a:pt x="174" y="4"/>
                </a:lnTo>
                <a:lnTo>
                  <a:pt x="184" y="0"/>
                </a:lnTo>
                <a:lnTo>
                  <a:pt x="194" y="4"/>
                </a:lnTo>
                <a:lnTo>
                  <a:pt x="204" y="7"/>
                </a:lnTo>
                <a:lnTo>
                  <a:pt x="210" y="11"/>
                </a:lnTo>
                <a:lnTo>
                  <a:pt x="220" y="14"/>
                </a:lnTo>
                <a:lnTo>
                  <a:pt x="224" y="18"/>
                </a:lnTo>
                <a:lnTo>
                  <a:pt x="234" y="32"/>
                </a:lnTo>
                <a:lnTo>
                  <a:pt x="237" y="46"/>
                </a:lnTo>
                <a:lnTo>
                  <a:pt x="237" y="56"/>
                </a:lnTo>
                <a:lnTo>
                  <a:pt x="237" y="67"/>
                </a:lnTo>
                <a:lnTo>
                  <a:pt x="234" y="77"/>
                </a:lnTo>
                <a:lnTo>
                  <a:pt x="227" y="88"/>
                </a:lnTo>
                <a:lnTo>
                  <a:pt x="217" y="91"/>
                </a:lnTo>
                <a:lnTo>
                  <a:pt x="207" y="95"/>
                </a:lnTo>
                <a:lnTo>
                  <a:pt x="200" y="95"/>
                </a:lnTo>
                <a:lnTo>
                  <a:pt x="194" y="98"/>
                </a:lnTo>
                <a:lnTo>
                  <a:pt x="184" y="98"/>
                </a:lnTo>
                <a:lnTo>
                  <a:pt x="170" y="102"/>
                </a:lnTo>
                <a:lnTo>
                  <a:pt x="157" y="102"/>
                </a:lnTo>
                <a:lnTo>
                  <a:pt x="144" y="105"/>
                </a:lnTo>
                <a:lnTo>
                  <a:pt x="137" y="105"/>
                </a:lnTo>
                <a:lnTo>
                  <a:pt x="130" y="105"/>
                </a:lnTo>
                <a:lnTo>
                  <a:pt x="127" y="105"/>
                </a:lnTo>
                <a:lnTo>
                  <a:pt x="120" y="105"/>
                </a:lnTo>
                <a:lnTo>
                  <a:pt x="113" y="105"/>
                </a:lnTo>
                <a:lnTo>
                  <a:pt x="107" y="105"/>
                </a:lnTo>
                <a:lnTo>
                  <a:pt x="100" y="105"/>
                </a:lnTo>
                <a:lnTo>
                  <a:pt x="93" y="105"/>
                </a:lnTo>
                <a:lnTo>
                  <a:pt x="87" y="105"/>
                </a:lnTo>
                <a:lnTo>
                  <a:pt x="83" y="105"/>
                </a:lnTo>
                <a:lnTo>
                  <a:pt x="77" y="102"/>
                </a:lnTo>
                <a:lnTo>
                  <a:pt x="73" y="102"/>
                </a:lnTo>
                <a:lnTo>
                  <a:pt x="73" y="105"/>
                </a:lnTo>
                <a:lnTo>
                  <a:pt x="77" y="109"/>
                </a:lnTo>
                <a:lnTo>
                  <a:pt x="77" y="112"/>
                </a:lnTo>
                <a:lnTo>
                  <a:pt x="77" y="116"/>
                </a:lnTo>
                <a:lnTo>
                  <a:pt x="77" y="119"/>
                </a:lnTo>
                <a:lnTo>
                  <a:pt x="80" y="119"/>
                </a:lnTo>
                <a:lnTo>
                  <a:pt x="83" y="123"/>
                </a:lnTo>
                <a:lnTo>
                  <a:pt x="83" y="126"/>
                </a:lnTo>
                <a:lnTo>
                  <a:pt x="83" y="130"/>
                </a:lnTo>
                <a:lnTo>
                  <a:pt x="83" y="133"/>
                </a:lnTo>
                <a:lnTo>
                  <a:pt x="87" y="144"/>
                </a:lnTo>
                <a:lnTo>
                  <a:pt x="87" y="154"/>
                </a:lnTo>
                <a:lnTo>
                  <a:pt x="90" y="161"/>
                </a:lnTo>
                <a:lnTo>
                  <a:pt x="90" y="168"/>
                </a:lnTo>
                <a:lnTo>
                  <a:pt x="90" y="182"/>
                </a:lnTo>
                <a:lnTo>
                  <a:pt x="93" y="199"/>
                </a:lnTo>
                <a:lnTo>
                  <a:pt x="97" y="220"/>
                </a:lnTo>
                <a:lnTo>
                  <a:pt x="97" y="238"/>
                </a:lnTo>
                <a:lnTo>
                  <a:pt x="100" y="255"/>
                </a:lnTo>
                <a:lnTo>
                  <a:pt x="100" y="266"/>
                </a:lnTo>
                <a:lnTo>
                  <a:pt x="100" y="273"/>
                </a:lnTo>
                <a:lnTo>
                  <a:pt x="100" y="276"/>
                </a:lnTo>
                <a:lnTo>
                  <a:pt x="97" y="27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77">
            <a:extLst>
              <a:ext uri="{FF2B5EF4-FFF2-40B4-BE49-F238E27FC236}">
                <a16:creationId xmlns:a16="http://schemas.microsoft.com/office/drawing/2014/main" id="{F3DDD6DB-ED9D-9047-A072-EDC17F827F9B}"/>
              </a:ext>
            </a:extLst>
          </p:cNvPr>
          <p:cNvSpPr>
            <a:spLocks/>
          </p:cNvSpPr>
          <p:nvPr/>
        </p:nvSpPr>
        <p:spPr bwMode="auto">
          <a:xfrm>
            <a:off x="5227638" y="4897438"/>
            <a:ext cx="457200" cy="377825"/>
          </a:xfrm>
          <a:custGeom>
            <a:avLst/>
            <a:gdLst>
              <a:gd name="T0" fmla="*/ 164 w 288"/>
              <a:gd name="T1" fmla="*/ 4 h 238"/>
              <a:gd name="T2" fmla="*/ 107 w 288"/>
              <a:gd name="T3" fmla="*/ 0 h 238"/>
              <a:gd name="T4" fmla="*/ 57 w 288"/>
              <a:gd name="T5" fmla="*/ 18 h 238"/>
              <a:gd name="T6" fmla="*/ 20 w 288"/>
              <a:gd name="T7" fmla="*/ 49 h 238"/>
              <a:gd name="T8" fmla="*/ 7 w 288"/>
              <a:gd name="T9" fmla="*/ 70 h 238"/>
              <a:gd name="T10" fmla="*/ 0 w 288"/>
              <a:gd name="T11" fmla="*/ 91 h 238"/>
              <a:gd name="T12" fmla="*/ 0 w 288"/>
              <a:gd name="T13" fmla="*/ 116 h 238"/>
              <a:gd name="T14" fmla="*/ 4 w 288"/>
              <a:gd name="T15" fmla="*/ 140 h 238"/>
              <a:gd name="T16" fmla="*/ 27 w 288"/>
              <a:gd name="T17" fmla="*/ 182 h 238"/>
              <a:gd name="T18" fmla="*/ 71 w 288"/>
              <a:gd name="T19" fmla="*/ 217 h 238"/>
              <a:gd name="T20" fmla="*/ 124 w 288"/>
              <a:gd name="T21" fmla="*/ 238 h 238"/>
              <a:gd name="T22" fmla="*/ 181 w 288"/>
              <a:gd name="T23" fmla="*/ 238 h 238"/>
              <a:gd name="T24" fmla="*/ 231 w 288"/>
              <a:gd name="T25" fmla="*/ 224 h 238"/>
              <a:gd name="T26" fmla="*/ 268 w 288"/>
              <a:gd name="T27" fmla="*/ 193 h 238"/>
              <a:gd name="T28" fmla="*/ 281 w 288"/>
              <a:gd name="T29" fmla="*/ 172 h 238"/>
              <a:gd name="T30" fmla="*/ 288 w 288"/>
              <a:gd name="T31" fmla="*/ 147 h 238"/>
              <a:gd name="T32" fmla="*/ 288 w 288"/>
              <a:gd name="T33" fmla="*/ 123 h 238"/>
              <a:gd name="T34" fmla="*/ 284 w 288"/>
              <a:gd name="T35" fmla="*/ 102 h 238"/>
              <a:gd name="T36" fmla="*/ 261 w 288"/>
              <a:gd name="T37" fmla="*/ 56 h 238"/>
              <a:gd name="T38" fmla="*/ 218 w 288"/>
              <a:gd name="T39" fmla="*/ 25 h 238"/>
              <a:gd name="T40" fmla="*/ 164 w 288"/>
              <a:gd name="T41" fmla="*/ 4 h 238"/>
              <a:gd name="T42" fmla="*/ 164 w 288"/>
              <a:gd name="T43" fmla="*/ 4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8"/>
              <a:gd name="T67" fmla="*/ 0 h 238"/>
              <a:gd name="T68" fmla="*/ 288 w 288"/>
              <a:gd name="T69" fmla="*/ 238 h 2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8" h="238">
                <a:moveTo>
                  <a:pt x="164" y="4"/>
                </a:moveTo>
                <a:lnTo>
                  <a:pt x="107" y="0"/>
                </a:lnTo>
                <a:lnTo>
                  <a:pt x="57" y="18"/>
                </a:lnTo>
                <a:lnTo>
                  <a:pt x="20" y="49"/>
                </a:lnTo>
                <a:lnTo>
                  <a:pt x="7" y="70"/>
                </a:lnTo>
                <a:lnTo>
                  <a:pt x="0" y="91"/>
                </a:lnTo>
                <a:lnTo>
                  <a:pt x="0" y="116"/>
                </a:lnTo>
                <a:lnTo>
                  <a:pt x="4" y="140"/>
                </a:lnTo>
                <a:lnTo>
                  <a:pt x="27" y="182"/>
                </a:lnTo>
                <a:lnTo>
                  <a:pt x="71" y="217"/>
                </a:lnTo>
                <a:lnTo>
                  <a:pt x="124" y="238"/>
                </a:lnTo>
                <a:lnTo>
                  <a:pt x="181" y="238"/>
                </a:lnTo>
                <a:lnTo>
                  <a:pt x="231" y="224"/>
                </a:lnTo>
                <a:lnTo>
                  <a:pt x="268" y="193"/>
                </a:lnTo>
                <a:lnTo>
                  <a:pt x="281" y="172"/>
                </a:lnTo>
                <a:lnTo>
                  <a:pt x="288" y="147"/>
                </a:lnTo>
                <a:lnTo>
                  <a:pt x="288" y="123"/>
                </a:lnTo>
                <a:lnTo>
                  <a:pt x="284" y="102"/>
                </a:lnTo>
                <a:lnTo>
                  <a:pt x="261" y="56"/>
                </a:lnTo>
                <a:lnTo>
                  <a:pt x="218" y="25"/>
                </a:lnTo>
                <a:lnTo>
                  <a:pt x="164" y="4"/>
                </a:lnTo>
                <a:close/>
              </a:path>
            </a:pathLst>
          </a:custGeom>
          <a:solidFill>
            <a:srgbClr val="FFFFFF"/>
          </a:solidFill>
          <a:ln w="4763">
            <a:solidFill>
              <a:srgbClr val="FFFFFF"/>
            </a:solidFill>
            <a:prstDash val="solid"/>
            <a:round/>
            <a:headEnd/>
            <a:tailEnd/>
          </a:ln>
        </p:spPr>
        <p:txBody>
          <a:bodyPr/>
          <a:lstStyle/>
          <a:p>
            <a:endParaRPr lang="en-US"/>
          </a:p>
        </p:txBody>
      </p:sp>
      <p:sp>
        <p:nvSpPr>
          <p:cNvPr id="29718" name="Freeform 78">
            <a:extLst>
              <a:ext uri="{FF2B5EF4-FFF2-40B4-BE49-F238E27FC236}">
                <a16:creationId xmlns:a16="http://schemas.microsoft.com/office/drawing/2014/main" id="{E98E5D40-CBFD-C845-9232-26A83CC0CBA7}"/>
              </a:ext>
            </a:extLst>
          </p:cNvPr>
          <p:cNvSpPr>
            <a:spLocks/>
          </p:cNvSpPr>
          <p:nvPr/>
        </p:nvSpPr>
        <p:spPr bwMode="auto">
          <a:xfrm>
            <a:off x="6230938" y="5280025"/>
            <a:ext cx="20637" cy="17463"/>
          </a:xfrm>
          <a:custGeom>
            <a:avLst/>
            <a:gdLst>
              <a:gd name="T0" fmla="*/ 6 w 13"/>
              <a:gd name="T1" fmla="*/ 11 h 11"/>
              <a:gd name="T2" fmla="*/ 10 w 13"/>
              <a:gd name="T3" fmla="*/ 11 h 11"/>
              <a:gd name="T4" fmla="*/ 13 w 13"/>
              <a:gd name="T5" fmla="*/ 11 h 11"/>
              <a:gd name="T6" fmla="*/ 13 w 13"/>
              <a:gd name="T7" fmla="*/ 7 h 11"/>
              <a:gd name="T8" fmla="*/ 13 w 13"/>
              <a:gd name="T9" fmla="*/ 4 h 11"/>
              <a:gd name="T10" fmla="*/ 13 w 13"/>
              <a:gd name="T11" fmla="*/ 4 h 11"/>
              <a:gd name="T12" fmla="*/ 10 w 13"/>
              <a:gd name="T13" fmla="*/ 0 h 11"/>
              <a:gd name="T14" fmla="*/ 10 w 13"/>
              <a:gd name="T15" fmla="*/ 0 h 11"/>
              <a:gd name="T16" fmla="*/ 6 w 13"/>
              <a:gd name="T17" fmla="*/ 0 h 11"/>
              <a:gd name="T18" fmla="*/ 3 w 13"/>
              <a:gd name="T19" fmla="*/ 0 h 11"/>
              <a:gd name="T20" fmla="*/ 3 w 13"/>
              <a:gd name="T21" fmla="*/ 4 h 11"/>
              <a:gd name="T22" fmla="*/ 3 w 13"/>
              <a:gd name="T23" fmla="*/ 4 h 11"/>
              <a:gd name="T24" fmla="*/ 0 w 13"/>
              <a:gd name="T25" fmla="*/ 7 h 11"/>
              <a:gd name="T26" fmla="*/ 3 w 13"/>
              <a:gd name="T27" fmla="*/ 7 h 11"/>
              <a:gd name="T28" fmla="*/ 3 w 13"/>
              <a:gd name="T29" fmla="*/ 11 h 11"/>
              <a:gd name="T30" fmla="*/ 6 w 13"/>
              <a:gd name="T31" fmla="*/ 11 h 11"/>
              <a:gd name="T32" fmla="*/ 6 w 13"/>
              <a:gd name="T33" fmla="*/ 11 h 11"/>
              <a:gd name="T34" fmla="*/ 6 w 13"/>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1"/>
              <a:gd name="T56" fmla="*/ 13 w 1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1">
                <a:moveTo>
                  <a:pt x="6" y="11"/>
                </a:moveTo>
                <a:lnTo>
                  <a:pt x="10" y="11"/>
                </a:lnTo>
                <a:lnTo>
                  <a:pt x="13" y="11"/>
                </a:lnTo>
                <a:lnTo>
                  <a:pt x="13" y="7"/>
                </a:lnTo>
                <a:lnTo>
                  <a:pt x="13" y="4"/>
                </a:lnTo>
                <a:lnTo>
                  <a:pt x="10" y="0"/>
                </a:lnTo>
                <a:lnTo>
                  <a:pt x="6" y="0"/>
                </a:lnTo>
                <a:lnTo>
                  <a:pt x="3" y="0"/>
                </a:lnTo>
                <a:lnTo>
                  <a:pt x="3" y="4"/>
                </a:lnTo>
                <a:lnTo>
                  <a:pt x="0" y="7"/>
                </a:lnTo>
                <a:lnTo>
                  <a:pt x="3" y="7"/>
                </a:lnTo>
                <a:lnTo>
                  <a:pt x="3" y="11"/>
                </a:lnTo>
                <a:lnTo>
                  <a:pt x="6"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79">
            <a:extLst>
              <a:ext uri="{FF2B5EF4-FFF2-40B4-BE49-F238E27FC236}">
                <a16:creationId xmlns:a16="http://schemas.microsoft.com/office/drawing/2014/main" id="{FD50CC8E-A89C-E448-81D5-0C7062333AB1}"/>
              </a:ext>
            </a:extLst>
          </p:cNvPr>
          <p:cNvSpPr>
            <a:spLocks/>
          </p:cNvSpPr>
          <p:nvPr/>
        </p:nvSpPr>
        <p:spPr bwMode="auto">
          <a:xfrm>
            <a:off x="6208713" y="5275263"/>
            <a:ext cx="122237" cy="88900"/>
          </a:xfrm>
          <a:custGeom>
            <a:avLst/>
            <a:gdLst>
              <a:gd name="T0" fmla="*/ 20 w 77"/>
              <a:gd name="T1" fmla="*/ 0 h 56"/>
              <a:gd name="T2" fmla="*/ 17 w 77"/>
              <a:gd name="T3" fmla="*/ 0 h 56"/>
              <a:gd name="T4" fmla="*/ 14 w 77"/>
              <a:gd name="T5" fmla="*/ 0 h 56"/>
              <a:gd name="T6" fmla="*/ 10 w 77"/>
              <a:gd name="T7" fmla="*/ 3 h 56"/>
              <a:gd name="T8" fmla="*/ 7 w 77"/>
              <a:gd name="T9" fmla="*/ 7 h 56"/>
              <a:gd name="T10" fmla="*/ 7 w 77"/>
              <a:gd name="T11" fmla="*/ 10 h 56"/>
              <a:gd name="T12" fmla="*/ 4 w 77"/>
              <a:gd name="T13" fmla="*/ 14 h 56"/>
              <a:gd name="T14" fmla="*/ 0 w 77"/>
              <a:gd name="T15" fmla="*/ 17 h 56"/>
              <a:gd name="T16" fmla="*/ 0 w 77"/>
              <a:gd name="T17" fmla="*/ 21 h 56"/>
              <a:gd name="T18" fmla="*/ 0 w 77"/>
              <a:gd name="T19" fmla="*/ 24 h 56"/>
              <a:gd name="T20" fmla="*/ 4 w 77"/>
              <a:gd name="T21" fmla="*/ 28 h 56"/>
              <a:gd name="T22" fmla="*/ 7 w 77"/>
              <a:gd name="T23" fmla="*/ 35 h 56"/>
              <a:gd name="T24" fmla="*/ 14 w 77"/>
              <a:gd name="T25" fmla="*/ 38 h 56"/>
              <a:gd name="T26" fmla="*/ 20 w 77"/>
              <a:gd name="T27" fmla="*/ 38 h 56"/>
              <a:gd name="T28" fmla="*/ 27 w 77"/>
              <a:gd name="T29" fmla="*/ 42 h 56"/>
              <a:gd name="T30" fmla="*/ 34 w 77"/>
              <a:gd name="T31" fmla="*/ 42 h 56"/>
              <a:gd name="T32" fmla="*/ 40 w 77"/>
              <a:gd name="T33" fmla="*/ 45 h 56"/>
              <a:gd name="T34" fmla="*/ 47 w 77"/>
              <a:gd name="T35" fmla="*/ 49 h 56"/>
              <a:gd name="T36" fmla="*/ 54 w 77"/>
              <a:gd name="T37" fmla="*/ 52 h 56"/>
              <a:gd name="T38" fmla="*/ 57 w 77"/>
              <a:gd name="T39" fmla="*/ 52 h 56"/>
              <a:gd name="T40" fmla="*/ 61 w 77"/>
              <a:gd name="T41" fmla="*/ 56 h 56"/>
              <a:gd name="T42" fmla="*/ 67 w 77"/>
              <a:gd name="T43" fmla="*/ 56 h 56"/>
              <a:gd name="T44" fmla="*/ 74 w 77"/>
              <a:gd name="T45" fmla="*/ 56 h 56"/>
              <a:gd name="T46" fmla="*/ 77 w 77"/>
              <a:gd name="T47" fmla="*/ 56 h 56"/>
              <a:gd name="T48" fmla="*/ 77 w 77"/>
              <a:gd name="T49" fmla="*/ 56 h 56"/>
              <a:gd name="T50" fmla="*/ 77 w 77"/>
              <a:gd name="T51" fmla="*/ 52 h 56"/>
              <a:gd name="T52" fmla="*/ 74 w 77"/>
              <a:gd name="T53" fmla="*/ 49 h 56"/>
              <a:gd name="T54" fmla="*/ 71 w 77"/>
              <a:gd name="T55" fmla="*/ 45 h 56"/>
              <a:gd name="T56" fmla="*/ 67 w 77"/>
              <a:gd name="T57" fmla="*/ 45 h 56"/>
              <a:gd name="T58" fmla="*/ 64 w 77"/>
              <a:gd name="T59" fmla="*/ 42 h 56"/>
              <a:gd name="T60" fmla="*/ 61 w 77"/>
              <a:gd name="T61" fmla="*/ 42 h 56"/>
              <a:gd name="T62" fmla="*/ 57 w 77"/>
              <a:gd name="T63" fmla="*/ 38 h 56"/>
              <a:gd name="T64" fmla="*/ 54 w 77"/>
              <a:gd name="T65" fmla="*/ 35 h 56"/>
              <a:gd name="T66" fmla="*/ 50 w 77"/>
              <a:gd name="T67" fmla="*/ 28 h 56"/>
              <a:gd name="T68" fmla="*/ 47 w 77"/>
              <a:gd name="T69" fmla="*/ 24 h 56"/>
              <a:gd name="T70" fmla="*/ 44 w 77"/>
              <a:gd name="T71" fmla="*/ 21 h 56"/>
              <a:gd name="T72" fmla="*/ 44 w 77"/>
              <a:gd name="T73" fmla="*/ 21 h 56"/>
              <a:gd name="T74" fmla="*/ 40 w 77"/>
              <a:gd name="T75" fmla="*/ 17 h 56"/>
              <a:gd name="T76" fmla="*/ 37 w 77"/>
              <a:gd name="T77" fmla="*/ 14 h 56"/>
              <a:gd name="T78" fmla="*/ 37 w 77"/>
              <a:gd name="T79" fmla="*/ 10 h 56"/>
              <a:gd name="T80" fmla="*/ 34 w 77"/>
              <a:gd name="T81" fmla="*/ 7 h 56"/>
              <a:gd name="T82" fmla="*/ 30 w 77"/>
              <a:gd name="T83" fmla="*/ 3 h 56"/>
              <a:gd name="T84" fmla="*/ 27 w 77"/>
              <a:gd name="T85" fmla="*/ 3 h 56"/>
              <a:gd name="T86" fmla="*/ 24 w 77"/>
              <a:gd name="T87" fmla="*/ 0 h 56"/>
              <a:gd name="T88" fmla="*/ 20 w 77"/>
              <a:gd name="T89" fmla="*/ 0 h 56"/>
              <a:gd name="T90" fmla="*/ 20 w 77"/>
              <a:gd name="T91" fmla="*/ 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56"/>
              <a:gd name="T140" fmla="*/ 77 w 77"/>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56">
                <a:moveTo>
                  <a:pt x="20" y="0"/>
                </a:moveTo>
                <a:lnTo>
                  <a:pt x="17" y="0"/>
                </a:lnTo>
                <a:lnTo>
                  <a:pt x="14" y="0"/>
                </a:lnTo>
                <a:lnTo>
                  <a:pt x="10" y="3"/>
                </a:lnTo>
                <a:lnTo>
                  <a:pt x="7" y="7"/>
                </a:lnTo>
                <a:lnTo>
                  <a:pt x="7" y="10"/>
                </a:lnTo>
                <a:lnTo>
                  <a:pt x="4" y="14"/>
                </a:lnTo>
                <a:lnTo>
                  <a:pt x="0" y="17"/>
                </a:lnTo>
                <a:lnTo>
                  <a:pt x="0" y="21"/>
                </a:lnTo>
                <a:lnTo>
                  <a:pt x="0" y="24"/>
                </a:lnTo>
                <a:lnTo>
                  <a:pt x="4" y="28"/>
                </a:lnTo>
                <a:lnTo>
                  <a:pt x="7" y="35"/>
                </a:lnTo>
                <a:lnTo>
                  <a:pt x="14" y="38"/>
                </a:lnTo>
                <a:lnTo>
                  <a:pt x="20" y="38"/>
                </a:lnTo>
                <a:lnTo>
                  <a:pt x="27" y="42"/>
                </a:lnTo>
                <a:lnTo>
                  <a:pt x="34" y="42"/>
                </a:lnTo>
                <a:lnTo>
                  <a:pt x="40" y="45"/>
                </a:lnTo>
                <a:lnTo>
                  <a:pt x="47" y="49"/>
                </a:lnTo>
                <a:lnTo>
                  <a:pt x="54" y="52"/>
                </a:lnTo>
                <a:lnTo>
                  <a:pt x="57" y="52"/>
                </a:lnTo>
                <a:lnTo>
                  <a:pt x="61" y="56"/>
                </a:lnTo>
                <a:lnTo>
                  <a:pt x="67" y="56"/>
                </a:lnTo>
                <a:lnTo>
                  <a:pt x="74" y="56"/>
                </a:lnTo>
                <a:lnTo>
                  <a:pt x="77" y="56"/>
                </a:lnTo>
                <a:lnTo>
                  <a:pt x="77" y="52"/>
                </a:lnTo>
                <a:lnTo>
                  <a:pt x="74" y="49"/>
                </a:lnTo>
                <a:lnTo>
                  <a:pt x="71" y="45"/>
                </a:lnTo>
                <a:lnTo>
                  <a:pt x="67" y="45"/>
                </a:lnTo>
                <a:lnTo>
                  <a:pt x="64" y="42"/>
                </a:lnTo>
                <a:lnTo>
                  <a:pt x="61" y="42"/>
                </a:lnTo>
                <a:lnTo>
                  <a:pt x="57" y="38"/>
                </a:lnTo>
                <a:lnTo>
                  <a:pt x="54" y="35"/>
                </a:lnTo>
                <a:lnTo>
                  <a:pt x="50" y="28"/>
                </a:lnTo>
                <a:lnTo>
                  <a:pt x="47" y="24"/>
                </a:lnTo>
                <a:lnTo>
                  <a:pt x="44" y="21"/>
                </a:lnTo>
                <a:lnTo>
                  <a:pt x="40" y="17"/>
                </a:lnTo>
                <a:lnTo>
                  <a:pt x="37" y="14"/>
                </a:lnTo>
                <a:lnTo>
                  <a:pt x="37" y="10"/>
                </a:lnTo>
                <a:lnTo>
                  <a:pt x="34" y="7"/>
                </a:lnTo>
                <a:lnTo>
                  <a:pt x="30" y="3"/>
                </a:lnTo>
                <a:lnTo>
                  <a:pt x="27" y="3"/>
                </a:lnTo>
                <a:lnTo>
                  <a:pt x="24" y="0"/>
                </a:lnTo>
                <a:lnTo>
                  <a:pt x="20"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0" name="Freeform 80">
            <a:extLst>
              <a:ext uri="{FF2B5EF4-FFF2-40B4-BE49-F238E27FC236}">
                <a16:creationId xmlns:a16="http://schemas.microsoft.com/office/drawing/2014/main" id="{E988EDBA-D7EE-D345-8916-ED4BF6EB5F68}"/>
              </a:ext>
            </a:extLst>
          </p:cNvPr>
          <p:cNvSpPr>
            <a:spLocks/>
          </p:cNvSpPr>
          <p:nvPr/>
        </p:nvSpPr>
        <p:spPr bwMode="auto">
          <a:xfrm>
            <a:off x="6230938" y="5280025"/>
            <a:ext cx="20637" cy="17463"/>
          </a:xfrm>
          <a:custGeom>
            <a:avLst/>
            <a:gdLst>
              <a:gd name="T0" fmla="*/ 6 w 13"/>
              <a:gd name="T1" fmla="*/ 11 h 11"/>
              <a:gd name="T2" fmla="*/ 6 w 13"/>
              <a:gd name="T3" fmla="*/ 11 h 11"/>
              <a:gd name="T4" fmla="*/ 10 w 13"/>
              <a:gd name="T5" fmla="*/ 11 h 11"/>
              <a:gd name="T6" fmla="*/ 13 w 13"/>
              <a:gd name="T7" fmla="*/ 11 h 11"/>
              <a:gd name="T8" fmla="*/ 13 w 13"/>
              <a:gd name="T9" fmla="*/ 7 h 11"/>
              <a:gd name="T10" fmla="*/ 13 w 13"/>
              <a:gd name="T11" fmla="*/ 4 h 11"/>
              <a:gd name="T12" fmla="*/ 13 w 13"/>
              <a:gd name="T13" fmla="*/ 4 h 11"/>
              <a:gd name="T14" fmla="*/ 10 w 13"/>
              <a:gd name="T15" fmla="*/ 0 h 11"/>
              <a:gd name="T16" fmla="*/ 10 w 13"/>
              <a:gd name="T17" fmla="*/ 0 h 11"/>
              <a:gd name="T18" fmla="*/ 6 w 13"/>
              <a:gd name="T19" fmla="*/ 0 h 11"/>
              <a:gd name="T20" fmla="*/ 3 w 13"/>
              <a:gd name="T21" fmla="*/ 0 h 11"/>
              <a:gd name="T22" fmla="*/ 3 w 13"/>
              <a:gd name="T23" fmla="*/ 4 h 11"/>
              <a:gd name="T24" fmla="*/ 3 w 13"/>
              <a:gd name="T25" fmla="*/ 4 h 11"/>
              <a:gd name="T26" fmla="*/ 0 w 13"/>
              <a:gd name="T27" fmla="*/ 7 h 11"/>
              <a:gd name="T28" fmla="*/ 3 w 13"/>
              <a:gd name="T29" fmla="*/ 7 h 11"/>
              <a:gd name="T30" fmla="*/ 3 w 13"/>
              <a:gd name="T31" fmla="*/ 11 h 11"/>
              <a:gd name="T32" fmla="*/ 6 w 13"/>
              <a:gd name="T33" fmla="*/ 11 h 11"/>
              <a:gd name="T34" fmla="*/ 6 w 13"/>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1"/>
              <a:gd name="T56" fmla="*/ 13 w 1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1">
                <a:moveTo>
                  <a:pt x="6" y="11"/>
                </a:moveTo>
                <a:lnTo>
                  <a:pt x="6" y="11"/>
                </a:lnTo>
                <a:lnTo>
                  <a:pt x="10" y="11"/>
                </a:lnTo>
                <a:lnTo>
                  <a:pt x="13" y="11"/>
                </a:lnTo>
                <a:lnTo>
                  <a:pt x="13" y="7"/>
                </a:lnTo>
                <a:lnTo>
                  <a:pt x="13" y="4"/>
                </a:lnTo>
                <a:lnTo>
                  <a:pt x="10" y="0"/>
                </a:lnTo>
                <a:lnTo>
                  <a:pt x="6" y="0"/>
                </a:lnTo>
                <a:lnTo>
                  <a:pt x="3" y="0"/>
                </a:lnTo>
                <a:lnTo>
                  <a:pt x="3" y="4"/>
                </a:lnTo>
                <a:lnTo>
                  <a:pt x="0" y="7"/>
                </a:lnTo>
                <a:lnTo>
                  <a:pt x="3" y="7"/>
                </a:lnTo>
                <a:lnTo>
                  <a:pt x="3" y="11"/>
                </a:lnTo>
                <a:lnTo>
                  <a:pt x="6"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81">
            <a:extLst>
              <a:ext uri="{FF2B5EF4-FFF2-40B4-BE49-F238E27FC236}">
                <a16:creationId xmlns:a16="http://schemas.microsoft.com/office/drawing/2014/main" id="{EC9C7AC6-101F-0C42-87BA-DEBA2B7513BF}"/>
              </a:ext>
            </a:extLst>
          </p:cNvPr>
          <p:cNvSpPr>
            <a:spLocks/>
          </p:cNvSpPr>
          <p:nvPr/>
        </p:nvSpPr>
        <p:spPr bwMode="auto">
          <a:xfrm>
            <a:off x="6208713" y="5297488"/>
            <a:ext cx="128587" cy="71437"/>
          </a:xfrm>
          <a:custGeom>
            <a:avLst/>
            <a:gdLst>
              <a:gd name="T0" fmla="*/ 71 w 81"/>
              <a:gd name="T1" fmla="*/ 45 h 45"/>
              <a:gd name="T2" fmla="*/ 77 w 81"/>
              <a:gd name="T3" fmla="*/ 42 h 45"/>
              <a:gd name="T4" fmla="*/ 81 w 81"/>
              <a:gd name="T5" fmla="*/ 38 h 45"/>
              <a:gd name="T6" fmla="*/ 74 w 81"/>
              <a:gd name="T7" fmla="*/ 35 h 45"/>
              <a:gd name="T8" fmla="*/ 61 w 81"/>
              <a:gd name="T9" fmla="*/ 24 h 45"/>
              <a:gd name="T10" fmla="*/ 57 w 81"/>
              <a:gd name="T11" fmla="*/ 24 h 45"/>
              <a:gd name="T12" fmla="*/ 54 w 81"/>
              <a:gd name="T13" fmla="*/ 24 h 45"/>
              <a:gd name="T14" fmla="*/ 47 w 81"/>
              <a:gd name="T15" fmla="*/ 28 h 45"/>
              <a:gd name="T16" fmla="*/ 37 w 81"/>
              <a:gd name="T17" fmla="*/ 24 h 45"/>
              <a:gd name="T18" fmla="*/ 30 w 81"/>
              <a:gd name="T19" fmla="*/ 21 h 45"/>
              <a:gd name="T20" fmla="*/ 20 w 81"/>
              <a:gd name="T21" fmla="*/ 14 h 45"/>
              <a:gd name="T22" fmla="*/ 14 w 81"/>
              <a:gd name="T23" fmla="*/ 10 h 45"/>
              <a:gd name="T24" fmla="*/ 10 w 81"/>
              <a:gd name="T25" fmla="*/ 7 h 45"/>
              <a:gd name="T26" fmla="*/ 4 w 81"/>
              <a:gd name="T27" fmla="*/ 0 h 45"/>
              <a:gd name="T28" fmla="*/ 0 w 81"/>
              <a:gd name="T29" fmla="*/ 0 h 45"/>
              <a:gd name="T30" fmla="*/ 0 w 81"/>
              <a:gd name="T31" fmla="*/ 7 h 45"/>
              <a:gd name="T32" fmla="*/ 0 w 81"/>
              <a:gd name="T33" fmla="*/ 14 h 45"/>
              <a:gd name="T34" fmla="*/ 4 w 81"/>
              <a:gd name="T35" fmla="*/ 21 h 45"/>
              <a:gd name="T36" fmla="*/ 4 w 81"/>
              <a:gd name="T37" fmla="*/ 28 h 45"/>
              <a:gd name="T38" fmla="*/ 7 w 81"/>
              <a:gd name="T39" fmla="*/ 35 h 45"/>
              <a:gd name="T40" fmla="*/ 10 w 81"/>
              <a:gd name="T41" fmla="*/ 38 h 45"/>
              <a:gd name="T42" fmla="*/ 10 w 81"/>
              <a:gd name="T43" fmla="*/ 38 h 45"/>
              <a:gd name="T44" fmla="*/ 10 w 81"/>
              <a:gd name="T45" fmla="*/ 28 h 45"/>
              <a:gd name="T46" fmla="*/ 14 w 81"/>
              <a:gd name="T47" fmla="*/ 24 h 45"/>
              <a:gd name="T48" fmla="*/ 17 w 81"/>
              <a:gd name="T49" fmla="*/ 24 h 45"/>
              <a:gd name="T50" fmla="*/ 20 w 81"/>
              <a:gd name="T51" fmla="*/ 24 h 45"/>
              <a:gd name="T52" fmla="*/ 30 w 81"/>
              <a:gd name="T53" fmla="*/ 28 h 45"/>
              <a:gd name="T54" fmla="*/ 37 w 81"/>
              <a:gd name="T55" fmla="*/ 35 h 45"/>
              <a:gd name="T56" fmla="*/ 44 w 81"/>
              <a:gd name="T57" fmla="*/ 42 h 45"/>
              <a:gd name="T58" fmla="*/ 54 w 81"/>
              <a:gd name="T59" fmla="*/ 42 h 45"/>
              <a:gd name="T60" fmla="*/ 57 w 81"/>
              <a:gd name="T61" fmla="*/ 45 h 45"/>
              <a:gd name="T62" fmla="*/ 67 w 81"/>
              <a:gd name="T63" fmla="*/ 45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45"/>
              <a:gd name="T98" fmla="*/ 81 w 81"/>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45">
                <a:moveTo>
                  <a:pt x="67" y="45"/>
                </a:moveTo>
                <a:lnTo>
                  <a:pt x="71" y="45"/>
                </a:lnTo>
                <a:lnTo>
                  <a:pt x="74" y="42"/>
                </a:lnTo>
                <a:lnTo>
                  <a:pt x="77" y="42"/>
                </a:lnTo>
                <a:lnTo>
                  <a:pt x="81" y="42"/>
                </a:lnTo>
                <a:lnTo>
                  <a:pt x="81" y="38"/>
                </a:lnTo>
                <a:lnTo>
                  <a:pt x="77" y="38"/>
                </a:lnTo>
                <a:lnTo>
                  <a:pt x="74" y="35"/>
                </a:lnTo>
                <a:lnTo>
                  <a:pt x="67" y="31"/>
                </a:lnTo>
                <a:lnTo>
                  <a:pt x="61" y="24"/>
                </a:lnTo>
                <a:lnTo>
                  <a:pt x="57" y="24"/>
                </a:lnTo>
                <a:lnTo>
                  <a:pt x="57" y="21"/>
                </a:lnTo>
                <a:lnTo>
                  <a:pt x="54" y="24"/>
                </a:lnTo>
                <a:lnTo>
                  <a:pt x="50" y="28"/>
                </a:lnTo>
                <a:lnTo>
                  <a:pt x="47" y="28"/>
                </a:lnTo>
                <a:lnTo>
                  <a:pt x="44" y="24"/>
                </a:lnTo>
                <a:lnTo>
                  <a:pt x="37" y="24"/>
                </a:lnTo>
                <a:lnTo>
                  <a:pt x="34" y="21"/>
                </a:lnTo>
                <a:lnTo>
                  <a:pt x="30" y="21"/>
                </a:lnTo>
                <a:lnTo>
                  <a:pt x="27" y="17"/>
                </a:lnTo>
                <a:lnTo>
                  <a:pt x="20" y="14"/>
                </a:lnTo>
                <a:lnTo>
                  <a:pt x="17" y="14"/>
                </a:lnTo>
                <a:lnTo>
                  <a:pt x="14" y="10"/>
                </a:lnTo>
                <a:lnTo>
                  <a:pt x="10" y="7"/>
                </a:lnTo>
                <a:lnTo>
                  <a:pt x="7" y="3"/>
                </a:lnTo>
                <a:lnTo>
                  <a:pt x="4" y="0"/>
                </a:lnTo>
                <a:lnTo>
                  <a:pt x="0" y="0"/>
                </a:lnTo>
                <a:lnTo>
                  <a:pt x="0" y="3"/>
                </a:lnTo>
                <a:lnTo>
                  <a:pt x="0" y="7"/>
                </a:lnTo>
                <a:lnTo>
                  <a:pt x="0" y="10"/>
                </a:lnTo>
                <a:lnTo>
                  <a:pt x="0" y="14"/>
                </a:lnTo>
                <a:lnTo>
                  <a:pt x="0" y="17"/>
                </a:lnTo>
                <a:lnTo>
                  <a:pt x="4" y="21"/>
                </a:lnTo>
                <a:lnTo>
                  <a:pt x="4" y="24"/>
                </a:lnTo>
                <a:lnTo>
                  <a:pt x="4" y="28"/>
                </a:lnTo>
                <a:lnTo>
                  <a:pt x="7" y="31"/>
                </a:lnTo>
                <a:lnTo>
                  <a:pt x="7" y="35"/>
                </a:lnTo>
                <a:lnTo>
                  <a:pt x="10" y="38"/>
                </a:lnTo>
                <a:lnTo>
                  <a:pt x="10" y="31"/>
                </a:lnTo>
                <a:lnTo>
                  <a:pt x="10" y="28"/>
                </a:lnTo>
                <a:lnTo>
                  <a:pt x="10" y="24"/>
                </a:lnTo>
                <a:lnTo>
                  <a:pt x="14" y="24"/>
                </a:lnTo>
                <a:lnTo>
                  <a:pt x="17" y="24"/>
                </a:lnTo>
                <a:lnTo>
                  <a:pt x="20" y="24"/>
                </a:lnTo>
                <a:lnTo>
                  <a:pt x="27" y="28"/>
                </a:lnTo>
                <a:lnTo>
                  <a:pt x="30" y="28"/>
                </a:lnTo>
                <a:lnTo>
                  <a:pt x="34" y="31"/>
                </a:lnTo>
                <a:lnTo>
                  <a:pt x="37" y="35"/>
                </a:lnTo>
                <a:lnTo>
                  <a:pt x="40" y="38"/>
                </a:lnTo>
                <a:lnTo>
                  <a:pt x="44" y="42"/>
                </a:lnTo>
                <a:lnTo>
                  <a:pt x="47" y="42"/>
                </a:lnTo>
                <a:lnTo>
                  <a:pt x="54" y="42"/>
                </a:lnTo>
                <a:lnTo>
                  <a:pt x="57" y="42"/>
                </a:lnTo>
                <a:lnTo>
                  <a:pt x="57" y="45"/>
                </a:lnTo>
                <a:lnTo>
                  <a:pt x="64" y="45"/>
                </a:lnTo>
                <a:lnTo>
                  <a:pt x="6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Freeform 82">
            <a:extLst>
              <a:ext uri="{FF2B5EF4-FFF2-40B4-BE49-F238E27FC236}">
                <a16:creationId xmlns:a16="http://schemas.microsoft.com/office/drawing/2014/main" id="{28E874C8-879A-8D4A-8717-8E2C3ECAA000}"/>
              </a:ext>
            </a:extLst>
          </p:cNvPr>
          <p:cNvSpPr>
            <a:spLocks/>
          </p:cNvSpPr>
          <p:nvPr/>
        </p:nvSpPr>
        <p:spPr bwMode="auto">
          <a:xfrm>
            <a:off x="6145213" y="5286375"/>
            <a:ext cx="22225" cy="15875"/>
          </a:xfrm>
          <a:custGeom>
            <a:avLst/>
            <a:gdLst>
              <a:gd name="T0" fmla="*/ 7 w 14"/>
              <a:gd name="T1" fmla="*/ 10 h 10"/>
              <a:gd name="T2" fmla="*/ 10 w 14"/>
              <a:gd name="T3" fmla="*/ 10 h 10"/>
              <a:gd name="T4" fmla="*/ 10 w 14"/>
              <a:gd name="T5" fmla="*/ 10 h 10"/>
              <a:gd name="T6" fmla="*/ 10 w 14"/>
              <a:gd name="T7" fmla="*/ 7 h 10"/>
              <a:gd name="T8" fmla="*/ 14 w 14"/>
              <a:gd name="T9" fmla="*/ 3 h 10"/>
              <a:gd name="T10" fmla="*/ 10 w 14"/>
              <a:gd name="T11" fmla="*/ 3 h 10"/>
              <a:gd name="T12" fmla="*/ 10 w 14"/>
              <a:gd name="T13" fmla="*/ 0 h 10"/>
              <a:gd name="T14" fmla="*/ 10 w 14"/>
              <a:gd name="T15" fmla="*/ 0 h 10"/>
              <a:gd name="T16" fmla="*/ 7 w 14"/>
              <a:gd name="T17" fmla="*/ 0 h 10"/>
              <a:gd name="T18" fmla="*/ 4 w 14"/>
              <a:gd name="T19" fmla="*/ 0 h 10"/>
              <a:gd name="T20" fmla="*/ 4 w 14"/>
              <a:gd name="T21" fmla="*/ 0 h 10"/>
              <a:gd name="T22" fmla="*/ 4 w 14"/>
              <a:gd name="T23" fmla="*/ 3 h 10"/>
              <a:gd name="T24" fmla="*/ 0 w 14"/>
              <a:gd name="T25" fmla="*/ 3 h 10"/>
              <a:gd name="T26" fmla="*/ 4 w 14"/>
              <a:gd name="T27" fmla="*/ 7 h 10"/>
              <a:gd name="T28" fmla="*/ 4 w 14"/>
              <a:gd name="T29" fmla="*/ 7 h 10"/>
              <a:gd name="T30" fmla="*/ 4 w 14"/>
              <a:gd name="T31" fmla="*/ 10 h 10"/>
              <a:gd name="T32" fmla="*/ 7 w 14"/>
              <a:gd name="T33" fmla="*/ 10 h 10"/>
              <a:gd name="T34" fmla="*/ 7 w 14"/>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7" y="10"/>
                </a:moveTo>
                <a:lnTo>
                  <a:pt x="10" y="10"/>
                </a:lnTo>
                <a:lnTo>
                  <a:pt x="10" y="7"/>
                </a:lnTo>
                <a:lnTo>
                  <a:pt x="14" y="3"/>
                </a:lnTo>
                <a:lnTo>
                  <a:pt x="10" y="3"/>
                </a:lnTo>
                <a:lnTo>
                  <a:pt x="10" y="0"/>
                </a:lnTo>
                <a:lnTo>
                  <a:pt x="7" y="0"/>
                </a:lnTo>
                <a:lnTo>
                  <a:pt x="4" y="0"/>
                </a:lnTo>
                <a:lnTo>
                  <a:pt x="4" y="3"/>
                </a:lnTo>
                <a:lnTo>
                  <a:pt x="0" y="3"/>
                </a:lnTo>
                <a:lnTo>
                  <a:pt x="4" y="7"/>
                </a:lnTo>
                <a:lnTo>
                  <a:pt x="4"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83">
            <a:extLst>
              <a:ext uri="{FF2B5EF4-FFF2-40B4-BE49-F238E27FC236}">
                <a16:creationId xmlns:a16="http://schemas.microsoft.com/office/drawing/2014/main" id="{08521926-4763-EC42-A836-515ACE79C186}"/>
              </a:ext>
            </a:extLst>
          </p:cNvPr>
          <p:cNvSpPr>
            <a:spLocks/>
          </p:cNvSpPr>
          <p:nvPr/>
        </p:nvSpPr>
        <p:spPr bwMode="auto">
          <a:xfrm>
            <a:off x="6124575" y="5275263"/>
            <a:ext cx="122238" cy="93662"/>
          </a:xfrm>
          <a:custGeom>
            <a:avLst/>
            <a:gdLst>
              <a:gd name="T0" fmla="*/ 20 w 77"/>
              <a:gd name="T1" fmla="*/ 0 h 59"/>
              <a:gd name="T2" fmla="*/ 17 w 77"/>
              <a:gd name="T3" fmla="*/ 0 h 59"/>
              <a:gd name="T4" fmla="*/ 13 w 77"/>
              <a:gd name="T5" fmla="*/ 3 h 59"/>
              <a:gd name="T6" fmla="*/ 10 w 77"/>
              <a:gd name="T7" fmla="*/ 7 h 59"/>
              <a:gd name="T8" fmla="*/ 7 w 77"/>
              <a:gd name="T9" fmla="*/ 10 h 59"/>
              <a:gd name="T10" fmla="*/ 3 w 77"/>
              <a:gd name="T11" fmla="*/ 14 h 59"/>
              <a:gd name="T12" fmla="*/ 3 w 77"/>
              <a:gd name="T13" fmla="*/ 17 h 59"/>
              <a:gd name="T14" fmla="*/ 0 w 77"/>
              <a:gd name="T15" fmla="*/ 21 h 59"/>
              <a:gd name="T16" fmla="*/ 0 w 77"/>
              <a:gd name="T17" fmla="*/ 24 h 59"/>
              <a:gd name="T18" fmla="*/ 0 w 77"/>
              <a:gd name="T19" fmla="*/ 28 h 59"/>
              <a:gd name="T20" fmla="*/ 0 w 77"/>
              <a:gd name="T21" fmla="*/ 31 h 59"/>
              <a:gd name="T22" fmla="*/ 7 w 77"/>
              <a:gd name="T23" fmla="*/ 35 h 59"/>
              <a:gd name="T24" fmla="*/ 13 w 77"/>
              <a:gd name="T25" fmla="*/ 38 h 59"/>
              <a:gd name="T26" fmla="*/ 20 w 77"/>
              <a:gd name="T27" fmla="*/ 42 h 59"/>
              <a:gd name="T28" fmla="*/ 27 w 77"/>
              <a:gd name="T29" fmla="*/ 42 h 59"/>
              <a:gd name="T30" fmla="*/ 33 w 77"/>
              <a:gd name="T31" fmla="*/ 45 h 59"/>
              <a:gd name="T32" fmla="*/ 40 w 77"/>
              <a:gd name="T33" fmla="*/ 49 h 59"/>
              <a:gd name="T34" fmla="*/ 47 w 77"/>
              <a:gd name="T35" fmla="*/ 52 h 59"/>
              <a:gd name="T36" fmla="*/ 53 w 77"/>
              <a:gd name="T37" fmla="*/ 52 h 59"/>
              <a:gd name="T38" fmla="*/ 57 w 77"/>
              <a:gd name="T39" fmla="*/ 56 h 59"/>
              <a:gd name="T40" fmla="*/ 60 w 77"/>
              <a:gd name="T41" fmla="*/ 59 h 59"/>
              <a:gd name="T42" fmla="*/ 67 w 77"/>
              <a:gd name="T43" fmla="*/ 59 h 59"/>
              <a:gd name="T44" fmla="*/ 73 w 77"/>
              <a:gd name="T45" fmla="*/ 59 h 59"/>
              <a:gd name="T46" fmla="*/ 77 w 77"/>
              <a:gd name="T47" fmla="*/ 59 h 59"/>
              <a:gd name="T48" fmla="*/ 77 w 77"/>
              <a:gd name="T49" fmla="*/ 56 h 59"/>
              <a:gd name="T50" fmla="*/ 77 w 77"/>
              <a:gd name="T51" fmla="*/ 52 h 59"/>
              <a:gd name="T52" fmla="*/ 73 w 77"/>
              <a:gd name="T53" fmla="*/ 52 h 59"/>
              <a:gd name="T54" fmla="*/ 67 w 77"/>
              <a:gd name="T55" fmla="*/ 49 h 59"/>
              <a:gd name="T56" fmla="*/ 63 w 77"/>
              <a:gd name="T57" fmla="*/ 49 h 59"/>
              <a:gd name="T58" fmla="*/ 63 w 77"/>
              <a:gd name="T59" fmla="*/ 45 h 59"/>
              <a:gd name="T60" fmla="*/ 60 w 77"/>
              <a:gd name="T61" fmla="*/ 42 h 59"/>
              <a:gd name="T62" fmla="*/ 57 w 77"/>
              <a:gd name="T63" fmla="*/ 38 h 59"/>
              <a:gd name="T64" fmla="*/ 53 w 77"/>
              <a:gd name="T65" fmla="*/ 35 h 59"/>
              <a:gd name="T66" fmla="*/ 50 w 77"/>
              <a:gd name="T67" fmla="*/ 31 h 59"/>
              <a:gd name="T68" fmla="*/ 47 w 77"/>
              <a:gd name="T69" fmla="*/ 28 h 59"/>
              <a:gd name="T70" fmla="*/ 43 w 77"/>
              <a:gd name="T71" fmla="*/ 24 h 59"/>
              <a:gd name="T72" fmla="*/ 40 w 77"/>
              <a:gd name="T73" fmla="*/ 21 h 59"/>
              <a:gd name="T74" fmla="*/ 40 w 77"/>
              <a:gd name="T75" fmla="*/ 21 h 59"/>
              <a:gd name="T76" fmla="*/ 37 w 77"/>
              <a:gd name="T77" fmla="*/ 17 h 59"/>
              <a:gd name="T78" fmla="*/ 33 w 77"/>
              <a:gd name="T79" fmla="*/ 14 h 59"/>
              <a:gd name="T80" fmla="*/ 33 w 77"/>
              <a:gd name="T81" fmla="*/ 10 h 59"/>
              <a:gd name="T82" fmla="*/ 30 w 77"/>
              <a:gd name="T83" fmla="*/ 7 h 59"/>
              <a:gd name="T84" fmla="*/ 27 w 77"/>
              <a:gd name="T85" fmla="*/ 3 h 59"/>
              <a:gd name="T86" fmla="*/ 23 w 77"/>
              <a:gd name="T87" fmla="*/ 3 h 59"/>
              <a:gd name="T88" fmla="*/ 20 w 77"/>
              <a:gd name="T89" fmla="*/ 0 h 59"/>
              <a:gd name="T90" fmla="*/ 20 w 77"/>
              <a:gd name="T91" fmla="*/ 0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59"/>
              <a:gd name="T140" fmla="*/ 77 w 77"/>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59">
                <a:moveTo>
                  <a:pt x="20" y="0"/>
                </a:moveTo>
                <a:lnTo>
                  <a:pt x="17" y="0"/>
                </a:lnTo>
                <a:lnTo>
                  <a:pt x="13" y="3"/>
                </a:lnTo>
                <a:lnTo>
                  <a:pt x="10" y="7"/>
                </a:lnTo>
                <a:lnTo>
                  <a:pt x="7" y="10"/>
                </a:lnTo>
                <a:lnTo>
                  <a:pt x="3" y="14"/>
                </a:lnTo>
                <a:lnTo>
                  <a:pt x="3" y="17"/>
                </a:lnTo>
                <a:lnTo>
                  <a:pt x="0" y="21"/>
                </a:lnTo>
                <a:lnTo>
                  <a:pt x="0" y="24"/>
                </a:lnTo>
                <a:lnTo>
                  <a:pt x="0" y="28"/>
                </a:lnTo>
                <a:lnTo>
                  <a:pt x="0" y="31"/>
                </a:lnTo>
                <a:lnTo>
                  <a:pt x="7" y="35"/>
                </a:lnTo>
                <a:lnTo>
                  <a:pt x="13" y="38"/>
                </a:lnTo>
                <a:lnTo>
                  <a:pt x="20" y="42"/>
                </a:lnTo>
                <a:lnTo>
                  <a:pt x="27" y="42"/>
                </a:lnTo>
                <a:lnTo>
                  <a:pt x="33" y="45"/>
                </a:lnTo>
                <a:lnTo>
                  <a:pt x="40" y="49"/>
                </a:lnTo>
                <a:lnTo>
                  <a:pt x="47" y="52"/>
                </a:lnTo>
                <a:lnTo>
                  <a:pt x="53" y="52"/>
                </a:lnTo>
                <a:lnTo>
                  <a:pt x="57" y="56"/>
                </a:lnTo>
                <a:lnTo>
                  <a:pt x="60" y="59"/>
                </a:lnTo>
                <a:lnTo>
                  <a:pt x="67" y="59"/>
                </a:lnTo>
                <a:lnTo>
                  <a:pt x="73" y="59"/>
                </a:lnTo>
                <a:lnTo>
                  <a:pt x="77" y="59"/>
                </a:lnTo>
                <a:lnTo>
                  <a:pt x="77" y="56"/>
                </a:lnTo>
                <a:lnTo>
                  <a:pt x="77" y="52"/>
                </a:lnTo>
                <a:lnTo>
                  <a:pt x="73" y="52"/>
                </a:lnTo>
                <a:lnTo>
                  <a:pt x="67" y="49"/>
                </a:lnTo>
                <a:lnTo>
                  <a:pt x="63" y="49"/>
                </a:lnTo>
                <a:lnTo>
                  <a:pt x="63" y="45"/>
                </a:lnTo>
                <a:lnTo>
                  <a:pt x="60" y="42"/>
                </a:lnTo>
                <a:lnTo>
                  <a:pt x="57" y="38"/>
                </a:lnTo>
                <a:lnTo>
                  <a:pt x="53" y="35"/>
                </a:lnTo>
                <a:lnTo>
                  <a:pt x="50" y="31"/>
                </a:lnTo>
                <a:lnTo>
                  <a:pt x="47" y="28"/>
                </a:lnTo>
                <a:lnTo>
                  <a:pt x="43" y="24"/>
                </a:lnTo>
                <a:lnTo>
                  <a:pt x="40" y="21"/>
                </a:lnTo>
                <a:lnTo>
                  <a:pt x="37" y="17"/>
                </a:lnTo>
                <a:lnTo>
                  <a:pt x="33" y="14"/>
                </a:lnTo>
                <a:lnTo>
                  <a:pt x="33" y="10"/>
                </a:lnTo>
                <a:lnTo>
                  <a:pt x="30" y="7"/>
                </a:lnTo>
                <a:lnTo>
                  <a:pt x="27" y="3"/>
                </a:lnTo>
                <a:lnTo>
                  <a:pt x="23" y="3"/>
                </a:lnTo>
                <a:lnTo>
                  <a:pt x="20"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4" name="Freeform 84">
            <a:extLst>
              <a:ext uri="{FF2B5EF4-FFF2-40B4-BE49-F238E27FC236}">
                <a16:creationId xmlns:a16="http://schemas.microsoft.com/office/drawing/2014/main" id="{FEC05116-0AD4-5E4C-9CBE-11567DEF3CBD}"/>
              </a:ext>
            </a:extLst>
          </p:cNvPr>
          <p:cNvSpPr>
            <a:spLocks/>
          </p:cNvSpPr>
          <p:nvPr/>
        </p:nvSpPr>
        <p:spPr bwMode="auto">
          <a:xfrm>
            <a:off x="6145213" y="5286375"/>
            <a:ext cx="22225" cy="15875"/>
          </a:xfrm>
          <a:custGeom>
            <a:avLst/>
            <a:gdLst>
              <a:gd name="T0" fmla="*/ 7 w 14"/>
              <a:gd name="T1" fmla="*/ 10 h 10"/>
              <a:gd name="T2" fmla="*/ 7 w 14"/>
              <a:gd name="T3" fmla="*/ 10 h 10"/>
              <a:gd name="T4" fmla="*/ 10 w 14"/>
              <a:gd name="T5" fmla="*/ 10 h 10"/>
              <a:gd name="T6" fmla="*/ 10 w 14"/>
              <a:gd name="T7" fmla="*/ 7 h 10"/>
              <a:gd name="T8" fmla="*/ 14 w 14"/>
              <a:gd name="T9" fmla="*/ 7 h 10"/>
              <a:gd name="T10" fmla="*/ 14 w 14"/>
              <a:gd name="T11" fmla="*/ 3 h 10"/>
              <a:gd name="T12" fmla="*/ 10 w 14"/>
              <a:gd name="T13" fmla="*/ 0 h 10"/>
              <a:gd name="T14" fmla="*/ 10 w 14"/>
              <a:gd name="T15" fmla="*/ 0 h 10"/>
              <a:gd name="T16" fmla="*/ 7 w 14"/>
              <a:gd name="T17" fmla="*/ 0 h 10"/>
              <a:gd name="T18" fmla="*/ 7 w 14"/>
              <a:gd name="T19" fmla="*/ 0 h 10"/>
              <a:gd name="T20" fmla="*/ 4 w 14"/>
              <a:gd name="T21" fmla="*/ 0 h 10"/>
              <a:gd name="T22" fmla="*/ 4 w 14"/>
              <a:gd name="T23" fmla="*/ 0 h 10"/>
              <a:gd name="T24" fmla="*/ 0 w 14"/>
              <a:gd name="T25" fmla="*/ 3 h 10"/>
              <a:gd name="T26" fmla="*/ 0 w 14"/>
              <a:gd name="T27" fmla="*/ 7 h 10"/>
              <a:gd name="T28" fmla="*/ 4 w 14"/>
              <a:gd name="T29" fmla="*/ 7 h 10"/>
              <a:gd name="T30" fmla="*/ 4 w 14"/>
              <a:gd name="T31" fmla="*/ 10 h 10"/>
              <a:gd name="T32" fmla="*/ 7 w 14"/>
              <a:gd name="T33" fmla="*/ 10 h 10"/>
              <a:gd name="T34" fmla="*/ 7 w 14"/>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7" y="10"/>
                </a:moveTo>
                <a:lnTo>
                  <a:pt x="7" y="10"/>
                </a:lnTo>
                <a:lnTo>
                  <a:pt x="10" y="10"/>
                </a:lnTo>
                <a:lnTo>
                  <a:pt x="10" y="7"/>
                </a:lnTo>
                <a:lnTo>
                  <a:pt x="14" y="7"/>
                </a:lnTo>
                <a:lnTo>
                  <a:pt x="14" y="3"/>
                </a:lnTo>
                <a:lnTo>
                  <a:pt x="10" y="0"/>
                </a:lnTo>
                <a:lnTo>
                  <a:pt x="7" y="0"/>
                </a:lnTo>
                <a:lnTo>
                  <a:pt x="4" y="0"/>
                </a:lnTo>
                <a:lnTo>
                  <a:pt x="0" y="3"/>
                </a:lnTo>
                <a:lnTo>
                  <a:pt x="0" y="7"/>
                </a:lnTo>
                <a:lnTo>
                  <a:pt x="4" y="7"/>
                </a:lnTo>
                <a:lnTo>
                  <a:pt x="4"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85">
            <a:extLst>
              <a:ext uri="{FF2B5EF4-FFF2-40B4-BE49-F238E27FC236}">
                <a16:creationId xmlns:a16="http://schemas.microsoft.com/office/drawing/2014/main" id="{55FB02EA-4E29-0540-AD30-4B236167038E}"/>
              </a:ext>
            </a:extLst>
          </p:cNvPr>
          <p:cNvSpPr>
            <a:spLocks/>
          </p:cNvSpPr>
          <p:nvPr/>
        </p:nvSpPr>
        <p:spPr bwMode="auto">
          <a:xfrm>
            <a:off x="6119813" y="5297488"/>
            <a:ext cx="131762" cy="71437"/>
          </a:xfrm>
          <a:custGeom>
            <a:avLst/>
            <a:gdLst>
              <a:gd name="T0" fmla="*/ 73 w 83"/>
              <a:gd name="T1" fmla="*/ 45 h 45"/>
              <a:gd name="T2" fmla="*/ 80 w 83"/>
              <a:gd name="T3" fmla="*/ 45 h 45"/>
              <a:gd name="T4" fmla="*/ 83 w 83"/>
              <a:gd name="T5" fmla="*/ 42 h 45"/>
              <a:gd name="T6" fmla="*/ 76 w 83"/>
              <a:gd name="T7" fmla="*/ 35 h 45"/>
              <a:gd name="T8" fmla="*/ 63 w 83"/>
              <a:gd name="T9" fmla="*/ 28 h 45"/>
              <a:gd name="T10" fmla="*/ 60 w 83"/>
              <a:gd name="T11" fmla="*/ 24 h 45"/>
              <a:gd name="T12" fmla="*/ 56 w 83"/>
              <a:gd name="T13" fmla="*/ 28 h 45"/>
              <a:gd name="T14" fmla="*/ 50 w 83"/>
              <a:gd name="T15" fmla="*/ 31 h 45"/>
              <a:gd name="T16" fmla="*/ 40 w 83"/>
              <a:gd name="T17" fmla="*/ 24 h 45"/>
              <a:gd name="T18" fmla="*/ 33 w 83"/>
              <a:gd name="T19" fmla="*/ 21 h 45"/>
              <a:gd name="T20" fmla="*/ 23 w 83"/>
              <a:gd name="T21" fmla="*/ 17 h 45"/>
              <a:gd name="T22" fmla="*/ 16 w 83"/>
              <a:gd name="T23" fmla="*/ 14 h 45"/>
              <a:gd name="T24" fmla="*/ 10 w 83"/>
              <a:gd name="T25" fmla="*/ 10 h 45"/>
              <a:gd name="T26" fmla="*/ 6 w 83"/>
              <a:gd name="T27" fmla="*/ 3 h 45"/>
              <a:gd name="T28" fmla="*/ 3 w 83"/>
              <a:gd name="T29" fmla="*/ 3 h 45"/>
              <a:gd name="T30" fmla="*/ 3 w 83"/>
              <a:gd name="T31" fmla="*/ 10 h 45"/>
              <a:gd name="T32" fmla="*/ 3 w 83"/>
              <a:gd name="T33" fmla="*/ 14 h 45"/>
              <a:gd name="T34" fmla="*/ 6 w 83"/>
              <a:gd name="T35" fmla="*/ 24 h 45"/>
              <a:gd name="T36" fmla="*/ 6 w 83"/>
              <a:gd name="T37" fmla="*/ 31 h 45"/>
              <a:gd name="T38" fmla="*/ 10 w 83"/>
              <a:gd name="T39" fmla="*/ 38 h 45"/>
              <a:gd name="T40" fmla="*/ 10 w 83"/>
              <a:gd name="T41" fmla="*/ 38 h 45"/>
              <a:gd name="T42" fmla="*/ 13 w 83"/>
              <a:gd name="T43" fmla="*/ 38 h 45"/>
              <a:gd name="T44" fmla="*/ 13 w 83"/>
              <a:gd name="T45" fmla="*/ 31 h 45"/>
              <a:gd name="T46" fmla="*/ 16 w 83"/>
              <a:gd name="T47" fmla="*/ 24 h 45"/>
              <a:gd name="T48" fmla="*/ 20 w 83"/>
              <a:gd name="T49" fmla="*/ 24 h 45"/>
              <a:gd name="T50" fmla="*/ 23 w 83"/>
              <a:gd name="T51" fmla="*/ 28 h 45"/>
              <a:gd name="T52" fmla="*/ 33 w 83"/>
              <a:gd name="T53" fmla="*/ 31 h 45"/>
              <a:gd name="T54" fmla="*/ 40 w 83"/>
              <a:gd name="T55" fmla="*/ 38 h 45"/>
              <a:gd name="T56" fmla="*/ 46 w 83"/>
              <a:gd name="T57" fmla="*/ 42 h 45"/>
              <a:gd name="T58" fmla="*/ 56 w 83"/>
              <a:gd name="T59" fmla="*/ 45 h 45"/>
              <a:gd name="T60" fmla="*/ 60 w 83"/>
              <a:gd name="T61" fmla="*/ 45 h 45"/>
              <a:gd name="T62" fmla="*/ 66 w 83"/>
              <a:gd name="T63" fmla="*/ 45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45"/>
              <a:gd name="T98" fmla="*/ 83 w 83"/>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45">
                <a:moveTo>
                  <a:pt x="66" y="45"/>
                </a:moveTo>
                <a:lnTo>
                  <a:pt x="73" y="45"/>
                </a:lnTo>
                <a:lnTo>
                  <a:pt x="76" y="45"/>
                </a:lnTo>
                <a:lnTo>
                  <a:pt x="80" y="45"/>
                </a:lnTo>
                <a:lnTo>
                  <a:pt x="83" y="45"/>
                </a:lnTo>
                <a:lnTo>
                  <a:pt x="83" y="42"/>
                </a:lnTo>
                <a:lnTo>
                  <a:pt x="80" y="38"/>
                </a:lnTo>
                <a:lnTo>
                  <a:pt x="76" y="35"/>
                </a:lnTo>
                <a:lnTo>
                  <a:pt x="66" y="31"/>
                </a:lnTo>
                <a:lnTo>
                  <a:pt x="63" y="28"/>
                </a:lnTo>
                <a:lnTo>
                  <a:pt x="60" y="28"/>
                </a:lnTo>
                <a:lnTo>
                  <a:pt x="60" y="24"/>
                </a:lnTo>
                <a:lnTo>
                  <a:pt x="56" y="28"/>
                </a:lnTo>
                <a:lnTo>
                  <a:pt x="53" y="28"/>
                </a:lnTo>
                <a:lnTo>
                  <a:pt x="50" y="31"/>
                </a:lnTo>
                <a:lnTo>
                  <a:pt x="43" y="28"/>
                </a:lnTo>
                <a:lnTo>
                  <a:pt x="40" y="24"/>
                </a:lnTo>
                <a:lnTo>
                  <a:pt x="36" y="24"/>
                </a:lnTo>
                <a:lnTo>
                  <a:pt x="33" y="21"/>
                </a:lnTo>
                <a:lnTo>
                  <a:pt x="30" y="21"/>
                </a:lnTo>
                <a:lnTo>
                  <a:pt x="23" y="17"/>
                </a:lnTo>
                <a:lnTo>
                  <a:pt x="20" y="14"/>
                </a:lnTo>
                <a:lnTo>
                  <a:pt x="16" y="14"/>
                </a:lnTo>
                <a:lnTo>
                  <a:pt x="13" y="14"/>
                </a:lnTo>
                <a:lnTo>
                  <a:pt x="10" y="10"/>
                </a:lnTo>
                <a:lnTo>
                  <a:pt x="10" y="7"/>
                </a:lnTo>
                <a:lnTo>
                  <a:pt x="6" y="3"/>
                </a:lnTo>
                <a:lnTo>
                  <a:pt x="6" y="0"/>
                </a:lnTo>
                <a:lnTo>
                  <a:pt x="3" y="3"/>
                </a:lnTo>
                <a:lnTo>
                  <a:pt x="3" y="7"/>
                </a:lnTo>
                <a:lnTo>
                  <a:pt x="3" y="10"/>
                </a:lnTo>
                <a:lnTo>
                  <a:pt x="0" y="10"/>
                </a:lnTo>
                <a:lnTo>
                  <a:pt x="3" y="14"/>
                </a:lnTo>
                <a:lnTo>
                  <a:pt x="3" y="21"/>
                </a:lnTo>
                <a:lnTo>
                  <a:pt x="6" y="24"/>
                </a:lnTo>
                <a:lnTo>
                  <a:pt x="6" y="28"/>
                </a:lnTo>
                <a:lnTo>
                  <a:pt x="6" y="31"/>
                </a:lnTo>
                <a:lnTo>
                  <a:pt x="10" y="35"/>
                </a:lnTo>
                <a:lnTo>
                  <a:pt x="10" y="38"/>
                </a:lnTo>
                <a:lnTo>
                  <a:pt x="13" y="38"/>
                </a:lnTo>
                <a:lnTo>
                  <a:pt x="13" y="35"/>
                </a:lnTo>
                <a:lnTo>
                  <a:pt x="13" y="31"/>
                </a:lnTo>
                <a:lnTo>
                  <a:pt x="13" y="28"/>
                </a:lnTo>
                <a:lnTo>
                  <a:pt x="16" y="24"/>
                </a:lnTo>
                <a:lnTo>
                  <a:pt x="20" y="24"/>
                </a:lnTo>
                <a:lnTo>
                  <a:pt x="23" y="28"/>
                </a:lnTo>
                <a:lnTo>
                  <a:pt x="26" y="28"/>
                </a:lnTo>
                <a:lnTo>
                  <a:pt x="33" y="31"/>
                </a:lnTo>
                <a:lnTo>
                  <a:pt x="36" y="35"/>
                </a:lnTo>
                <a:lnTo>
                  <a:pt x="40" y="38"/>
                </a:lnTo>
                <a:lnTo>
                  <a:pt x="43" y="42"/>
                </a:lnTo>
                <a:lnTo>
                  <a:pt x="46" y="42"/>
                </a:lnTo>
                <a:lnTo>
                  <a:pt x="50" y="45"/>
                </a:lnTo>
                <a:lnTo>
                  <a:pt x="56" y="45"/>
                </a:lnTo>
                <a:lnTo>
                  <a:pt x="60" y="45"/>
                </a:lnTo>
                <a:lnTo>
                  <a:pt x="63" y="45"/>
                </a:lnTo>
                <a:lnTo>
                  <a:pt x="6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26" name="Group 86">
            <a:extLst>
              <a:ext uri="{FF2B5EF4-FFF2-40B4-BE49-F238E27FC236}">
                <a16:creationId xmlns:a16="http://schemas.microsoft.com/office/drawing/2014/main" id="{C3FFC12F-B32B-0246-981D-6A6E8CB629CA}"/>
              </a:ext>
            </a:extLst>
          </p:cNvPr>
          <p:cNvGrpSpPr>
            <a:grpSpLocks/>
          </p:cNvGrpSpPr>
          <p:nvPr/>
        </p:nvGrpSpPr>
        <p:grpSpPr bwMode="auto">
          <a:xfrm flipH="1">
            <a:off x="5818188" y="4168775"/>
            <a:ext cx="588962" cy="1201738"/>
            <a:chOff x="4225" y="2940"/>
            <a:chExt cx="408" cy="858"/>
          </a:xfrm>
        </p:grpSpPr>
        <p:sp>
          <p:nvSpPr>
            <p:cNvPr id="29773" name="Freeform 87">
              <a:extLst>
                <a:ext uri="{FF2B5EF4-FFF2-40B4-BE49-F238E27FC236}">
                  <a16:creationId xmlns:a16="http://schemas.microsoft.com/office/drawing/2014/main" id="{3DA60ECF-06D0-5944-9FFA-724122ACFCCF}"/>
                </a:ext>
              </a:extLst>
            </p:cNvPr>
            <p:cNvSpPr>
              <a:spLocks/>
            </p:cNvSpPr>
            <p:nvPr/>
          </p:nvSpPr>
          <p:spPr bwMode="auto">
            <a:xfrm>
              <a:off x="4225" y="3315"/>
              <a:ext cx="121" cy="483"/>
            </a:xfrm>
            <a:custGeom>
              <a:avLst/>
              <a:gdLst>
                <a:gd name="T0" fmla="*/ 4 w 110"/>
                <a:gd name="T1" fmla="*/ 415 h 426"/>
                <a:gd name="T2" fmla="*/ 10 w 110"/>
                <a:gd name="T3" fmla="*/ 419 h 426"/>
                <a:gd name="T4" fmla="*/ 20 w 110"/>
                <a:gd name="T5" fmla="*/ 422 h 426"/>
                <a:gd name="T6" fmla="*/ 27 w 110"/>
                <a:gd name="T7" fmla="*/ 426 h 426"/>
                <a:gd name="T8" fmla="*/ 34 w 110"/>
                <a:gd name="T9" fmla="*/ 422 h 426"/>
                <a:gd name="T10" fmla="*/ 40 w 110"/>
                <a:gd name="T11" fmla="*/ 422 h 426"/>
                <a:gd name="T12" fmla="*/ 47 w 110"/>
                <a:gd name="T13" fmla="*/ 419 h 426"/>
                <a:gd name="T14" fmla="*/ 50 w 110"/>
                <a:gd name="T15" fmla="*/ 415 h 426"/>
                <a:gd name="T16" fmla="*/ 50 w 110"/>
                <a:gd name="T17" fmla="*/ 408 h 426"/>
                <a:gd name="T18" fmla="*/ 50 w 110"/>
                <a:gd name="T19" fmla="*/ 394 h 426"/>
                <a:gd name="T20" fmla="*/ 50 w 110"/>
                <a:gd name="T21" fmla="*/ 377 h 426"/>
                <a:gd name="T22" fmla="*/ 57 w 110"/>
                <a:gd name="T23" fmla="*/ 318 h 426"/>
                <a:gd name="T24" fmla="*/ 57 w 110"/>
                <a:gd name="T25" fmla="*/ 297 h 426"/>
                <a:gd name="T26" fmla="*/ 54 w 110"/>
                <a:gd name="T27" fmla="*/ 286 h 426"/>
                <a:gd name="T28" fmla="*/ 57 w 110"/>
                <a:gd name="T29" fmla="*/ 272 h 426"/>
                <a:gd name="T30" fmla="*/ 67 w 110"/>
                <a:gd name="T31" fmla="*/ 244 h 426"/>
                <a:gd name="T32" fmla="*/ 70 w 110"/>
                <a:gd name="T33" fmla="*/ 223 h 426"/>
                <a:gd name="T34" fmla="*/ 77 w 110"/>
                <a:gd name="T35" fmla="*/ 206 h 426"/>
                <a:gd name="T36" fmla="*/ 80 w 110"/>
                <a:gd name="T37" fmla="*/ 188 h 426"/>
                <a:gd name="T38" fmla="*/ 90 w 110"/>
                <a:gd name="T39" fmla="*/ 167 h 426"/>
                <a:gd name="T40" fmla="*/ 104 w 110"/>
                <a:gd name="T41" fmla="*/ 133 h 426"/>
                <a:gd name="T42" fmla="*/ 110 w 110"/>
                <a:gd name="T43" fmla="*/ 98 h 426"/>
                <a:gd name="T44" fmla="*/ 110 w 110"/>
                <a:gd name="T45" fmla="*/ 63 h 426"/>
                <a:gd name="T46" fmla="*/ 110 w 110"/>
                <a:gd name="T47" fmla="*/ 35 h 426"/>
                <a:gd name="T48" fmla="*/ 104 w 110"/>
                <a:gd name="T49" fmla="*/ 17 h 426"/>
                <a:gd name="T50" fmla="*/ 90 w 110"/>
                <a:gd name="T51" fmla="*/ 3 h 426"/>
                <a:gd name="T52" fmla="*/ 67 w 110"/>
                <a:gd name="T53" fmla="*/ 0 h 426"/>
                <a:gd name="T54" fmla="*/ 50 w 110"/>
                <a:gd name="T55" fmla="*/ 10 h 426"/>
                <a:gd name="T56" fmla="*/ 40 w 110"/>
                <a:gd name="T57" fmla="*/ 24 h 426"/>
                <a:gd name="T58" fmla="*/ 34 w 110"/>
                <a:gd name="T59" fmla="*/ 45 h 426"/>
                <a:gd name="T60" fmla="*/ 30 w 110"/>
                <a:gd name="T61" fmla="*/ 87 h 426"/>
                <a:gd name="T62" fmla="*/ 24 w 110"/>
                <a:gd name="T63" fmla="*/ 153 h 426"/>
                <a:gd name="T64" fmla="*/ 20 w 110"/>
                <a:gd name="T65" fmla="*/ 188 h 426"/>
                <a:gd name="T66" fmla="*/ 10 w 110"/>
                <a:gd name="T67" fmla="*/ 251 h 426"/>
                <a:gd name="T68" fmla="*/ 4 w 110"/>
                <a:gd name="T69" fmla="*/ 307 h 426"/>
                <a:gd name="T70" fmla="*/ 0 w 110"/>
                <a:gd name="T71" fmla="*/ 363 h 426"/>
                <a:gd name="T72" fmla="*/ 4 w 110"/>
                <a:gd name="T73" fmla="*/ 387 h 426"/>
                <a:gd name="T74" fmla="*/ 0 w 110"/>
                <a:gd name="T75" fmla="*/ 405 h 426"/>
                <a:gd name="T76" fmla="*/ 0 w 110"/>
                <a:gd name="T77" fmla="*/ 415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426"/>
                <a:gd name="T119" fmla="*/ 110 w 110"/>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426">
                  <a:moveTo>
                    <a:pt x="0" y="415"/>
                  </a:moveTo>
                  <a:lnTo>
                    <a:pt x="4" y="415"/>
                  </a:lnTo>
                  <a:lnTo>
                    <a:pt x="7" y="419"/>
                  </a:lnTo>
                  <a:lnTo>
                    <a:pt x="10" y="419"/>
                  </a:lnTo>
                  <a:lnTo>
                    <a:pt x="14" y="422"/>
                  </a:lnTo>
                  <a:lnTo>
                    <a:pt x="20" y="422"/>
                  </a:lnTo>
                  <a:lnTo>
                    <a:pt x="24" y="426"/>
                  </a:lnTo>
                  <a:lnTo>
                    <a:pt x="27" y="426"/>
                  </a:lnTo>
                  <a:lnTo>
                    <a:pt x="30" y="426"/>
                  </a:lnTo>
                  <a:lnTo>
                    <a:pt x="34" y="422"/>
                  </a:lnTo>
                  <a:lnTo>
                    <a:pt x="37" y="422"/>
                  </a:lnTo>
                  <a:lnTo>
                    <a:pt x="40" y="422"/>
                  </a:lnTo>
                  <a:lnTo>
                    <a:pt x="44" y="419"/>
                  </a:lnTo>
                  <a:lnTo>
                    <a:pt x="47" y="419"/>
                  </a:lnTo>
                  <a:lnTo>
                    <a:pt x="47" y="415"/>
                  </a:lnTo>
                  <a:lnTo>
                    <a:pt x="50" y="415"/>
                  </a:lnTo>
                  <a:lnTo>
                    <a:pt x="54" y="412"/>
                  </a:lnTo>
                  <a:lnTo>
                    <a:pt x="50" y="408"/>
                  </a:lnTo>
                  <a:lnTo>
                    <a:pt x="50" y="401"/>
                  </a:lnTo>
                  <a:lnTo>
                    <a:pt x="50" y="394"/>
                  </a:lnTo>
                  <a:lnTo>
                    <a:pt x="50" y="391"/>
                  </a:lnTo>
                  <a:lnTo>
                    <a:pt x="50" y="377"/>
                  </a:lnTo>
                  <a:lnTo>
                    <a:pt x="54" y="346"/>
                  </a:lnTo>
                  <a:lnTo>
                    <a:pt x="57" y="318"/>
                  </a:lnTo>
                  <a:lnTo>
                    <a:pt x="57" y="300"/>
                  </a:lnTo>
                  <a:lnTo>
                    <a:pt x="57" y="297"/>
                  </a:lnTo>
                  <a:lnTo>
                    <a:pt x="57" y="290"/>
                  </a:lnTo>
                  <a:lnTo>
                    <a:pt x="54" y="286"/>
                  </a:lnTo>
                  <a:lnTo>
                    <a:pt x="54" y="279"/>
                  </a:lnTo>
                  <a:lnTo>
                    <a:pt x="57" y="272"/>
                  </a:lnTo>
                  <a:lnTo>
                    <a:pt x="64" y="258"/>
                  </a:lnTo>
                  <a:lnTo>
                    <a:pt x="67" y="244"/>
                  </a:lnTo>
                  <a:lnTo>
                    <a:pt x="70" y="234"/>
                  </a:lnTo>
                  <a:lnTo>
                    <a:pt x="70" y="223"/>
                  </a:lnTo>
                  <a:lnTo>
                    <a:pt x="74" y="213"/>
                  </a:lnTo>
                  <a:lnTo>
                    <a:pt x="77" y="206"/>
                  </a:lnTo>
                  <a:lnTo>
                    <a:pt x="80" y="195"/>
                  </a:lnTo>
                  <a:lnTo>
                    <a:pt x="80" y="188"/>
                  </a:lnTo>
                  <a:lnTo>
                    <a:pt x="84" y="181"/>
                  </a:lnTo>
                  <a:lnTo>
                    <a:pt x="90" y="167"/>
                  </a:lnTo>
                  <a:lnTo>
                    <a:pt x="97" y="150"/>
                  </a:lnTo>
                  <a:lnTo>
                    <a:pt x="104" y="133"/>
                  </a:lnTo>
                  <a:lnTo>
                    <a:pt x="107" y="115"/>
                  </a:lnTo>
                  <a:lnTo>
                    <a:pt x="110" y="98"/>
                  </a:lnTo>
                  <a:lnTo>
                    <a:pt x="110" y="80"/>
                  </a:lnTo>
                  <a:lnTo>
                    <a:pt x="110" y="63"/>
                  </a:lnTo>
                  <a:lnTo>
                    <a:pt x="110" y="49"/>
                  </a:lnTo>
                  <a:lnTo>
                    <a:pt x="110" y="35"/>
                  </a:lnTo>
                  <a:lnTo>
                    <a:pt x="107" y="24"/>
                  </a:lnTo>
                  <a:lnTo>
                    <a:pt x="104" y="17"/>
                  </a:lnTo>
                  <a:lnTo>
                    <a:pt x="97" y="7"/>
                  </a:lnTo>
                  <a:lnTo>
                    <a:pt x="90" y="3"/>
                  </a:lnTo>
                  <a:lnTo>
                    <a:pt x="80" y="0"/>
                  </a:lnTo>
                  <a:lnTo>
                    <a:pt x="67" y="0"/>
                  </a:lnTo>
                  <a:lnTo>
                    <a:pt x="60" y="3"/>
                  </a:lnTo>
                  <a:lnTo>
                    <a:pt x="50" y="10"/>
                  </a:lnTo>
                  <a:lnTo>
                    <a:pt x="44" y="17"/>
                  </a:lnTo>
                  <a:lnTo>
                    <a:pt x="40" y="24"/>
                  </a:lnTo>
                  <a:lnTo>
                    <a:pt x="37" y="35"/>
                  </a:lnTo>
                  <a:lnTo>
                    <a:pt x="34" y="45"/>
                  </a:lnTo>
                  <a:lnTo>
                    <a:pt x="30" y="56"/>
                  </a:lnTo>
                  <a:lnTo>
                    <a:pt x="30" y="87"/>
                  </a:lnTo>
                  <a:lnTo>
                    <a:pt x="27" y="122"/>
                  </a:lnTo>
                  <a:lnTo>
                    <a:pt x="24" y="153"/>
                  </a:lnTo>
                  <a:lnTo>
                    <a:pt x="24" y="174"/>
                  </a:lnTo>
                  <a:lnTo>
                    <a:pt x="20" y="188"/>
                  </a:lnTo>
                  <a:lnTo>
                    <a:pt x="14" y="220"/>
                  </a:lnTo>
                  <a:lnTo>
                    <a:pt x="10" y="251"/>
                  </a:lnTo>
                  <a:lnTo>
                    <a:pt x="7" y="279"/>
                  </a:lnTo>
                  <a:lnTo>
                    <a:pt x="4" y="307"/>
                  </a:lnTo>
                  <a:lnTo>
                    <a:pt x="4" y="339"/>
                  </a:lnTo>
                  <a:lnTo>
                    <a:pt x="0" y="363"/>
                  </a:lnTo>
                  <a:lnTo>
                    <a:pt x="0" y="380"/>
                  </a:lnTo>
                  <a:lnTo>
                    <a:pt x="4" y="387"/>
                  </a:lnTo>
                  <a:lnTo>
                    <a:pt x="4" y="398"/>
                  </a:lnTo>
                  <a:lnTo>
                    <a:pt x="0" y="405"/>
                  </a:lnTo>
                  <a:lnTo>
                    <a:pt x="0" y="415"/>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74" name="Group 88">
              <a:extLst>
                <a:ext uri="{FF2B5EF4-FFF2-40B4-BE49-F238E27FC236}">
                  <a16:creationId xmlns:a16="http://schemas.microsoft.com/office/drawing/2014/main" id="{CEE5135E-4D24-D84E-9B08-FA785219127D}"/>
                </a:ext>
              </a:extLst>
            </p:cNvPr>
            <p:cNvGrpSpPr>
              <a:grpSpLocks/>
            </p:cNvGrpSpPr>
            <p:nvPr/>
          </p:nvGrpSpPr>
          <p:grpSpPr bwMode="auto">
            <a:xfrm>
              <a:off x="4255" y="2940"/>
              <a:ext cx="378" cy="853"/>
              <a:chOff x="4255" y="2940"/>
              <a:chExt cx="378" cy="853"/>
            </a:xfrm>
          </p:grpSpPr>
          <p:sp>
            <p:nvSpPr>
              <p:cNvPr id="29775" name="Freeform 89">
                <a:extLst>
                  <a:ext uri="{FF2B5EF4-FFF2-40B4-BE49-F238E27FC236}">
                    <a16:creationId xmlns:a16="http://schemas.microsoft.com/office/drawing/2014/main" id="{B9BF4211-BDEE-9948-9367-1D705E5F9D52}"/>
                  </a:ext>
                </a:extLst>
              </p:cNvPr>
              <p:cNvSpPr>
                <a:spLocks/>
              </p:cNvSpPr>
              <p:nvPr/>
            </p:nvSpPr>
            <p:spPr bwMode="auto">
              <a:xfrm>
                <a:off x="4266" y="3315"/>
                <a:ext cx="110" cy="478"/>
              </a:xfrm>
              <a:custGeom>
                <a:avLst/>
                <a:gdLst>
                  <a:gd name="T0" fmla="*/ 30 w 100"/>
                  <a:gd name="T1" fmla="*/ 412 h 422"/>
                  <a:gd name="T2" fmla="*/ 37 w 100"/>
                  <a:gd name="T3" fmla="*/ 415 h 422"/>
                  <a:gd name="T4" fmla="*/ 47 w 100"/>
                  <a:gd name="T5" fmla="*/ 419 h 422"/>
                  <a:gd name="T6" fmla="*/ 57 w 100"/>
                  <a:gd name="T7" fmla="*/ 422 h 422"/>
                  <a:gd name="T8" fmla="*/ 63 w 100"/>
                  <a:gd name="T9" fmla="*/ 422 h 422"/>
                  <a:gd name="T10" fmla="*/ 73 w 100"/>
                  <a:gd name="T11" fmla="*/ 419 h 422"/>
                  <a:gd name="T12" fmla="*/ 77 w 100"/>
                  <a:gd name="T13" fmla="*/ 412 h 422"/>
                  <a:gd name="T14" fmla="*/ 73 w 100"/>
                  <a:gd name="T15" fmla="*/ 398 h 422"/>
                  <a:gd name="T16" fmla="*/ 73 w 100"/>
                  <a:gd name="T17" fmla="*/ 373 h 422"/>
                  <a:gd name="T18" fmla="*/ 83 w 100"/>
                  <a:gd name="T19" fmla="*/ 293 h 422"/>
                  <a:gd name="T20" fmla="*/ 94 w 100"/>
                  <a:gd name="T21" fmla="*/ 258 h 422"/>
                  <a:gd name="T22" fmla="*/ 100 w 100"/>
                  <a:gd name="T23" fmla="*/ 227 h 422"/>
                  <a:gd name="T24" fmla="*/ 100 w 100"/>
                  <a:gd name="T25" fmla="*/ 192 h 422"/>
                  <a:gd name="T26" fmla="*/ 94 w 100"/>
                  <a:gd name="T27" fmla="*/ 119 h 422"/>
                  <a:gd name="T28" fmla="*/ 90 w 100"/>
                  <a:gd name="T29" fmla="*/ 77 h 422"/>
                  <a:gd name="T30" fmla="*/ 80 w 100"/>
                  <a:gd name="T31" fmla="*/ 49 h 422"/>
                  <a:gd name="T32" fmla="*/ 70 w 100"/>
                  <a:gd name="T33" fmla="*/ 21 h 422"/>
                  <a:gd name="T34" fmla="*/ 53 w 100"/>
                  <a:gd name="T35" fmla="*/ 3 h 422"/>
                  <a:gd name="T36" fmla="*/ 30 w 100"/>
                  <a:gd name="T37" fmla="*/ 3 h 422"/>
                  <a:gd name="T38" fmla="*/ 13 w 100"/>
                  <a:gd name="T39" fmla="*/ 14 h 422"/>
                  <a:gd name="T40" fmla="*/ 3 w 100"/>
                  <a:gd name="T41" fmla="*/ 35 h 422"/>
                  <a:gd name="T42" fmla="*/ 0 w 100"/>
                  <a:gd name="T43" fmla="*/ 59 h 422"/>
                  <a:gd name="T44" fmla="*/ 7 w 100"/>
                  <a:gd name="T45" fmla="*/ 84 h 422"/>
                  <a:gd name="T46" fmla="*/ 17 w 100"/>
                  <a:gd name="T47" fmla="*/ 126 h 422"/>
                  <a:gd name="T48" fmla="*/ 30 w 100"/>
                  <a:gd name="T49" fmla="*/ 171 h 422"/>
                  <a:gd name="T50" fmla="*/ 40 w 100"/>
                  <a:gd name="T51" fmla="*/ 202 h 422"/>
                  <a:gd name="T52" fmla="*/ 43 w 100"/>
                  <a:gd name="T53" fmla="*/ 216 h 422"/>
                  <a:gd name="T54" fmla="*/ 47 w 100"/>
                  <a:gd name="T55" fmla="*/ 223 h 422"/>
                  <a:gd name="T56" fmla="*/ 53 w 100"/>
                  <a:gd name="T57" fmla="*/ 227 h 422"/>
                  <a:gd name="T58" fmla="*/ 53 w 100"/>
                  <a:gd name="T59" fmla="*/ 234 h 422"/>
                  <a:gd name="T60" fmla="*/ 47 w 100"/>
                  <a:gd name="T61" fmla="*/ 234 h 422"/>
                  <a:gd name="T62" fmla="*/ 43 w 100"/>
                  <a:gd name="T63" fmla="*/ 237 h 422"/>
                  <a:gd name="T64" fmla="*/ 40 w 100"/>
                  <a:gd name="T65" fmla="*/ 248 h 422"/>
                  <a:gd name="T66" fmla="*/ 33 w 100"/>
                  <a:gd name="T67" fmla="*/ 279 h 422"/>
                  <a:gd name="T68" fmla="*/ 30 w 100"/>
                  <a:gd name="T69" fmla="*/ 321 h 422"/>
                  <a:gd name="T70" fmla="*/ 27 w 100"/>
                  <a:gd name="T71" fmla="*/ 387 h 422"/>
                  <a:gd name="T72" fmla="*/ 27 w 100"/>
                  <a:gd name="T73" fmla="*/ 408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422"/>
                  <a:gd name="T113" fmla="*/ 100 w 1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422">
                    <a:moveTo>
                      <a:pt x="27" y="408"/>
                    </a:moveTo>
                    <a:lnTo>
                      <a:pt x="30" y="412"/>
                    </a:lnTo>
                    <a:lnTo>
                      <a:pt x="33" y="412"/>
                    </a:lnTo>
                    <a:lnTo>
                      <a:pt x="37" y="415"/>
                    </a:lnTo>
                    <a:lnTo>
                      <a:pt x="43" y="415"/>
                    </a:lnTo>
                    <a:lnTo>
                      <a:pt x="47" y="419"/>
                    </a:lnTo>
                    <a:lnTo>
                      <a:pt x="53" y="422"/>
                    </a:lnTo>
                    <a:lnTo>
                      <a:pt x="57" y="422"/>
                    </a:lnTo>
                    <a:lnTo>
                      <a:pt x="60" y="422"/>
                    </a:lnTo>
                    <a:lnTo>
                      <a:pt x="63" y="422"/>
                    </a:lnTo>
                    <a:lnTo>
                      <a:pt x="70" y="422"/>
                    </a:lnTo>
                    <a:lnTo>
                      <a:pt x="73" y="419"/>
                    </a:lnTo>
                    <a:lnTo>
                      <a:pt x="77" y="419"/>
                    </a:lnTo>
                    <a:lnTo>
                      <a:pt x="77" y="412"/>
                    </a:lnTo>
                    <a:lnTo>
                      <a:pt x="73" y="405"/>
                    </a:lnTo>
                    <a:lnTo>
                      <a:pt x="73" y="398"/>
                    </a:lnTo>
                    <a:lnTo>
                      <a:pt x="73" y="394"/>
                    </a:lnTo>
                    <a:lnTo>
                      <a:pt x="73" y="373"/>
                    </a:lnTo>
                    <a:lnTo>
                      <a:pt x="80" y="335"/>
                    </a:lnTo>
                    <a:lnTo>
                      <a:pt x="83" y="293"/>
                    </a:lnTo>
                    <a:lnTo>
                      <a:pt x="90" y="269"/>
                    </a:lnTo>
                    <a:lnTo>
                      <a:pt x="94" y="258"/>
                    </a:lnTo>
                    <a:lnTo>
                      <a:pt x="97" y="241"/>
                    </a:lnTo>
                    <a:lnTo>
                      <a:pt x="100" y="227"/>
                    </a:lnTo>
                    <a:lnTo>
                      <a:pt x="100" y="213"/>
                    </a:lnTo>
                    <a:lnTo>
                      <a:pt x="100" y="192"/>
                    </a:lnTo>
                    <a:lnTo>
                      <a:pt x="97" y="157"/>
                    </a:lnTo>
                    <a:lnTo>
                      <a:pt x="94" y="119"/>
                    </a:lnTo>
                    <a:lnTo>
                      <a:pt x="90" y="87"/>
                    </a:lnTo>
                    <a:lnTo>
                      <a:pt x="90" y="77"/>
                    </a:lnTo>
                    <a:lnTo>
                      <a:pt x="87" y="63"/>
                    </a:lnTo>
                    <a:lnTo>
                      <a:pt x="80" y="49"/>
                    </a:lnTo>
                    <a:lnTo>
                      <a:pt x="77" y="35"/>
                    </a:lnTo>
                    <a:lnTo>
                      <a:pt x="70" y="21"/>
                    </a:lnTo>
                    <a:lnTo>
                      <a:pt x="63" y="10"/>
                    </a:lnTo>
                    <a:lnTo>
                      <a:pt x="53" y="3"/>
                    </a:lnTo>
                    <a:lnTo>
                      <a:pt x="43" y="0"/>
                    </a:lnTo>
                    <a:lnTo>
                      <a:pt x="30" y="3"/>
                    </a:lnTo>
                    <a:lnTo>
                      <a:pt x="20" y="7"/>
                    </a:lnTo>
                    <a:lnTo>
                      <a:pt x="13" y="14"/>
                    </a:lnTo>
                    <a:lnTo>
                      <a:pt x="7" y="24"/>
                    </a:lnTo>
                    <a:lnTo>
                      <a:pt x="3" y="35"/>
                    </a:lnTo>
                    <a:lnTo>
                      <a:pt x="0" y="45"/>
                    </a:lnTo>
                    <a:lnTo>
                      <a:pt x="0" y="59"/>
                    </a:lnTo>
                    <a:lnTo>
                      <a:pt x="3" y="70"/>
                    </a:lnTo>
                    <a:lnTo>
                      <a:pt x="7" y="84"/>
                    </a:lnTo>
                    <a:lnTo>
                      <a:pt x="10" y="105"/>
                    </a:lnTo>
                    <a:lnTo>
                      <a:pt x="17" y="126"/>
                    </a:lnTo>
                    <a:lnTo>
                      <a:pt x="23" y="146"/>
                    </a:lnTo>
                    <a:lnTo>
                      <a:pt x="30" y="171"/>
                    </a:lnTo>
                    <a:lnTo>
                      <a:pt x="37" y="188"/>
                    </a:lnTo>
                    <a:lnTo>
                      <a:pt x="40" y="202"/>
                    </a:lnTo>
                    <a:lnTo>
                      <a:pt x="40" y="209"/>
                    </a:lnTo>
                    <a:lnTo>
                      <a:pt x="43" y="216"/>
                    </a:lnTo>
                    <a:lnTo>
                      <a:pt x="43" y="220"/>
                    </a:lnTo>
                    <a:lnTo>
                      <a:pt x="47" y="223"/>
                    </a:lnTo>
                    <a:lnTo>
                      <a:pt x="47" y="227"/>
                    </a:lnTo>
                    <a:lnTo>
                      <a:pt x="53" y="227"/>
                    </a:lnTo>
                    <a:lnTo>
                      <a:pt x="53" y="230"/>
                    </a:lnTo>
                    <a:lnTo>
                      <a:pt x="53" y="234"/>
                    </a:lnTo>
                    <a:lnTo>
                      <a:pt x="47" y="234"/>
                    </a:lnTo>
                    <a:lnTo>
                      <a:pt x="43" y="234"/>
                    </a:lnTo>
                    <a:lnTo>
                      <a:pt x="43" y="237"/>
                    </a:lnTo>
                    <a:lnTo>
                      <a:pt x="40" y="248"/>
                    </a:lnTo>
                    <a:lnTo>
                      <a:pt x="37" y="262"/>
                    </a:lnTo>
                    <a:lnTo>
                      <a:pt x="33" y="279"/>
                    </a:lnTo>
                    <a:lnTo>
                      <a:pt x="33" y="297"/>
                    </a:lnTo>
                    <a:lnTo>
                      <a:pt x="30" y="321"/>
                    </a:lnTo>
                    <a:lnTo>
                      <a:pt x="30" y="356"/>
                    </a:lnTo>
                    <a:lnTo>
                      <a:pt x="27" y="387"/>
                    </a:lnTo>
                    <a:lnTo>
                      <a:pt x="27" y="40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76" name="Group 90">
                <a:extLst>
                  <a:ext uri="{FF2B5EF4-FFF2-40B4-BE49-F238E27FC236}">
                    <a16:creationId xmlns:a16="http://schemas.microsoft.com/office/drawing/2014/main" id="{655CE01C-942A-DE4E-B91F-68289FF01321}"/>
                  </a:ext>
                </a:extLst>
              </p:cNvPr>
              <p:cNvGrpSpPr>
                <a:grpSpLocks/>
              </p:cNvGrpSpPr>
              <p:nvPr/>
            </p:nvGrpSpPr>
            <p:grpSpPr bwMode="auto">
              <a:xfrm>
                <a:off x="4255" y="2940"/>
                <a:ext cx="378" cy="482"/>
                <a:chOff x="4255" y="2940"/>
                <a:chExt cx="378" cy="482"/>
              </a:xfrm>
            </p:grpSpPr>
            <p:sp>
              <p:nvSpPr>
                <p:cNvPr id="29777" name="Freeform 91">
                  <a:extLst>
                    <a:ext uri="{FF2B5EF4-FFF2-40B4-BE49-F238E27FC236}">
                      <a16:creationId xmlns:a16="http://schemas.microsoft.com/office/drawing/2014/main" id="{59DBC004-63BD-D940-BF1E-EAC71953C5C2}"/>
                    </a:ext>
                  </a:extLst>
                </p:cNvPr>
                <p:cNvSpPr>
                  <a:spLocks/>
                </p:cNvSpPr>
                <p:nvPr/>
              </p:nvSpPr>
              <p:spPr bwMode="auto">
                <a:xfrm>
                  <a:off x="4571" y="3287"/>
                  <a:ext cx="62" cy="55"/>
                </a:xfrm>
                <a:custGeom>
                  <a:avLst/>
                  <a:gdLst>
                    <a:gd name="T0" fmla="*/ 4 w 57"/>
                    <a:gd name="T1" fmla="*/ 11 h 49"/>
                    <a:gd name="T2" fmla="*/ 4 w 57"/>
                    <a:gd name="T3" fmla="*/ 7 h 49"/>
                    <a:gd name="T4" fmla="*/ 0 w 57"/>
                    <a:gd name="T5" fmla="*/ 4 h 49"/>
                    <a:gd name="T6" fmla="*/ 0 w 57"/>
                    <a:gd name="T7" fmla="*/ 4 h 49"/>
                    <a:gd name="T8" fmla="*/ 4 w 57"/>
                    <a:gd name="T9" fmla="*/ 0 h 49"/>
                    <a:gd name="T10" fmla="*/ 4 w 57"/>
                    <a:gd name="T11" fmla="*/ 0 h 49"/>
                    <a:gd name="T12" fmla="*/ 7 w 57"/>
                    <a:gd name="T13" fmla="*/ 0 h 49"/>
                    <a:gd name="T14" fmla="*/ 7 w 57"/>
                    <a:gd name="T15" fmla="*/ 0 h 49"/>
                    <a:gd name="T16" fmla="*/ 10 w 57"/>
                    <a:gd name="T17" fmla="*/ 0 h 49"/>
                    <a:gd name="T18" fmla="*/ 10 w 57"/>
                    <a:gd name="T19" fmla="*/ 0 h 49"/>
                    <a:gd name="T20" fmla="*/ 17 w 57"/>
                    <a:gd name="T21" fmla="*/ 0 h 49"/>
                    <a:gd name="T22" fmla="*/ 20 w 57"/>
                    <a:gd name="T23" fmla="*/ 4 h 49"/>
                    <a:gd name="T24" fmla="*/ 27 w 57"/>
                    <a:gd name="T25" fmla="*/ 7 h 49"/>
                    <a:gd name="T26" fmla="*/ 34 w 57"/>
                    <a:gd name="T27" fmla="*/ 7 h 49"/>
                    <a:gd name="T28" fmla="*/ 37 w 57"/>
                    <a:gd name="T29" fmla="*/ 11 h 49"/>
                    <a:gd name="T30" fmla="*/ 40 w 57"/>
                    <a:gd name="T31" fmla="*/ 11 h 49"/>
                    <a:gd name="T32" fmla="*/ 44 w 57"/>
                    <a:gd name="T33" fmla="*/ 11 h 49"/>
                    <a:gd name="T34" fmla="*/ 47 w 57"/>
                    <a:gd name="T35" fmla="*/ 14 h 49"/>
                    <a:gd name="T36" fmla="*/ 50 w 57"/>
                    <a:gd name="T37" fmla="*/ 18 h 49"/>
                    <a:gd name="T38" fmla="*/ 54 w 57"/>
                    <a:gd name="T39" fmla="*/ 25 h 49"/>
                    <a:gd name="T40" fmla="*/ 57 w 57"/>
                    <a:gd name="T41" fmla="*/ 25 h 49"/>
                    <a:gd name="T42" fmla="*/ 57 w 57"/>
                    <a:gd name="T43" fmla="*/ 28 h 49"/>
                    <a:gd name="T44" fmla="*/ 57 w 57"/>
                    <a:gd name="T45" fmla="*/ 28 h 49"/>
                    <a:gd name="T46" fmla="*/ 57 w 57"/>
                    <a:gd name="T47" fmla="*/ 32 h 49"/>
                    <a:gd name="T48" fmla="*/ 57 w 57"/>
                    <a:gd name="T49" fmla="*/ 32 h 49"/>
                    <a:gd name="T50" fmla="*/ 57 w 57"/>
                    <a:gd name="T51" fmla="*/ 35 h 49"/>
                    <a:gd name="T52" fmla="*/ 57 w 57"/>
                    <a:gd name="T53" fmla="*/ 42 h 49"/>
                    <a:gd name="T54" fmla="*/ 57 w 57"/>
                    <a:gd name="T55" fmla="*/ 46 h 49"/>
                    <a:gd name="T56" fmla="*/ 57 w 57"/>
                    <a:gd name="T57" fmla="*/ 49 h 49"/>
                    <a:gd name="T58" fmla="*/ 57 w 57"/>
                    <a:gd name="T59" fmla="*/ 49 h 49"/>
                    <a:gd name="T60" fmla="*/ 54 w 57"/>
                    <a:gd name="T61" fmla="*/ 46 h 49"/>
                    <a:gd name="T62" fmla="*/ 54 w 57"/>
                    <a:gd name="T63" fmla="*/ 46 h 49"/>
                    <a:gd name="T64" fmla="*/ 54 w 57"/>
                    <a:gd name="T65" fmla="*/ 42 h 49"/>
                    <a:gd name="T66" fmla="*/ 50 w 57"/>
                    <a:gd name="T67" fmla="*/ 42 h 49"/>
                    <a:gd name="T68" fmla="*/ 50 w 57"/>
                    <a:gd name="T69" fmla="*/ 39 h 49"/>
                    <a:gd name="T70" fmla="*/ 50 w 57"/>
                    <a:gd name="T71" fmla="*/ 35 h 49"/>
                    <a:gd name="T72" fmla="*/ 47 w 57"/>
                    <a:gd name="T73" fmla="*/ 35 h 49"/>
                    <a:gd name="T74" fmla="*/ 47 w 57"/>
                    <a:gd name="T75" fmla="*/ 32 h 49"/>
                    <a:gd name="T76" fmla="*/ 44 w 57"/>
                    <a:gd name="T77" fmla="*/ 32 h 49"/>
                    <a:gd name="T78" fmla="*/ 37 w 57"/>
                    <a:gd name="T79" fmla="*/ 28 h 49"/>
                    <a:gd name="T80" fmla="*/ 34 w 57"/>
                    <a:gd name="T81" fmla="*/ 25 h 49"/>
                    <a:gd name="T82" fmla="*/ 30 w 57"/>
                    <a:gd name="T83" fmla="*/ 25 h 49"/>
                    <a:gd name="T84" fmla="*/ 24 w 57"/>
                    <a:gd name="T85" fmla="*/ 21 h 49"/>
                    <a:gd name="T86" fmla="*/ 20 w 57"/>
                    <a:gd name="T87" fmla="*/ 21 h 49"/>
                    <a:gd name="T88" fmla="*/ 17 w 57"/>
                    <a:gd name="T89" fmla="*/ 18 h 49"/>
                    <a:gd name="T90" fmla="*/ 14 w 57"/>
                    <a:gd name="T91" fmla="*/ 18 h 49"/>
                    <a:gd name="T92" fmla="*/ 10 w 57"/>
                    <a:gd name="T93" fmla="*/ 14 h 49"/>
                    <a:gd name="T94" fmla="*/ 7 w 57"/>
                    <a:gd name="T95" fmla="*/ 11 h 49"/>
                    <a:gd name="T96" fmla="*/ 4 w 57"/>
                    <a:gd name="T97" fmla="*/ 11 h 49"/>
                    <a:gd name="T98" fmla="*/ 4 w 57"/>
                    <a:gd name="T99" fmla="*/ 11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49"/>
                    <a:gd name="T152" fmla="*/ 57 w 57"/>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49">
                      <a:moveTo>
                        <a:pt x="4" y="11"/>
                      </a:moveTo>
                      <a:lnTo>
                        <a:pt x="4" y="7"/>
                      </a:lnTo>
                      <a:lnTo>
                        <a:pt x="0" y="4"/>
                      </a:lnTo>
                      <a:lnTo>
                        <a:pt x="4" y="0"/>
                      </a:lnTo>
                      <a:lnTo>
                        <a:pt x="7" y="0"/>
                      </a:lnTo>
                      <a:lnTo>
                        <a:pt x="10" y="0"/>
                      </a:lnTo>
                      <a:lnTo>
                        <a:pt x="17" y="0"/>
                      </a:lnTo>
                      <a:lnTo>
                        <a:pt x="20" y="4"/>
                      </a:lnTo>
                      <a:lnTo>
                        <a:pt x="27" y="7"/>
                      </a:lnTo>
                      <a:lnTo>
                        <a:pt x="34" y="7"/>
                      </a:lnTo>
                      <a:lnTo>
                        <a:pt x="37" y="11"/>
                      </a:lnTo>
                      <a:lnTo>
                        <a:pt x="40" y="11"/>
                      </a:lnTo>
                      <a:lnTo>
                        <a:pt x="44" y="11"/>
                      </a:lnTo>
                      <a:lnTo>
                        <a:pt x="47" y="14"/>
                      </a:lnTo>
                      <a:lnTo>
                        <a:pt x="50" y="18"/>
                      </a:lnTo>
                      <a:lnTo>
                        <a:pt x="54" y="25"/>
                      </a:lnTo>
                      <a:lnTo>
                        <a:pt x="57" y="25"/>
                      </a:lnTo>
                      <a:lnTo>
                        <a:pt x="57" y="28"/>
                      </a:lnTo>
                      <a:lnTo>
                        <a:pt x="57" y="32"/>
                      </a:lnTo>
                      <a:lnTo>
                        <a:pt x="57" y="35"/>
                      </a:lnTo>
                      <a:lnTo>
                        <a:pt x="57" y="42"/>
                      </a:lnTo>
                      <a:lnTo>
                        <a:pt x="57" y="46"/>
                      </a:lnTo>
                      <a:lnTo>
                        <a:pt x="57" y="49"/>
                      </a:lnTo>
                      <a:lnTo>
                        <a:pt x="54" y="46"/>
                      </a:lnTo>
                      <a:lnTo>
                        <a:pt x="54" y="42"/>
                      </a:lnTo>
                      <a:lnTo>
                        <a:pt x="50" y="42"/>
                      </a:lnTo>
                      <a:lnTo>
                        <a:pt x="50" y="39"/>
                      </a:lnTo>
                      <a:lnTo>
                        <a:pt x="50" y="35"/>
                      </a:lnTo>
                      <a:lnTo>
                        <a:pt x="47" y="35"/>
                      </a:lnTo>
                      <a:lnTo>
                        <a:pt x="47" y="32"/>
                      </a:lnTo>
                      <a:lnTo>
                        <a:pt x="44" y="32"/>
                      </a:lnTo>
                      <a:lnTo>
                        <a:pt x="37" y="28"/>
                      </a:lnTo>
                      <a:lnTo>
                        <a:pt x="34" y="25"/>
                      </a:lnTo>
                      <a:lnTo>
                        <a:pt x="30" y="25"/>
                      </a:lnTo>
                      <a:lnTo>
                        <a:pt x="24" y="21"/>
                      </a:lnTo>
                      <a:lnTo>
                        <a:pt x="20" y="21"/>
                      </a:lnTo>
                      <a:lnTo>
                        <a:pt x="17" y="18"/>
                      </a:lnTo>
                      <a:lnTo>
                        <a:pt x="14" y="18"/>
                      </a:lnTo>
                      <a:lnTo>
                        <a:pt x="10" y="14"/>
                      </a:lnTo>
                      <a:lnTo>
                        <a:pt x="7" y="11"/>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8" name="Freeform 92">
                  <a:extLst>
                    <a:ext uri="{FF2B5EF4-FFF2-40B4-BE49-F238E27FC236}">
                      <a16:creationId xmlns:a16="http://schemas.microsoft.com/office/drawing/2014/main" id="{2D4BE09C-756B-1A4B-926F-DB00F5D1D62A}"/>
                    </a:ext>
                  </a:extLst>
                </p:cNvPr>
                <p:cNvSpPr>
                  <a:spLocks/>
                </p:cNvSpPr>
                <p:nvPr/>
              </p:nvSpPr>
              <p:spPr bwMode="auto">
                <a:xfrm>
                  <a:off x="4575" y="3287"/>
                  <a:ext cx="11" cy="12"/>
                </a:xfrm>
                <a:custGeom>
                  <a:avLst/>
                  <a:gdLst>
                    <a:gd name="T0" fmla="*/ 6 w 10"/>
                    <a:gd name="T1" fmla="*/ 7 h 11"/>
                    <a:gd name="T2" fmla="*/ 10 w 10"/>
                    <a:gd name="T3" fmla="*/ 7 h 11"/>
                    <a:gd name="T4" fmla="*/ 10 w 10"/>
                    <a:gd name="T5" fmla="*/ 4 h 11"/>
                    <a:gd name="T6" fmla="*/ 6 w 10"/>
                    <a:gd name="T7" fmla="*/ 0 h 11"/>
                    <a:gd name="T8" fmla="*/ 6 w 10"/>
                    <a:gd name="T9" fmla="*/ 0 h 11"/>
                    <a:gd name="T10" fmla="*/ 3 w 10"/>
                    <a:gd name="T11" fmla="*/ 0 h 11"/>
                    <a:gd name="T12" fmla="*/ 3 w 10"/>
                    <a:gd name="T13" fmla="*/ 0 h 11"/>
                    <a:gd name="T14" fmla="*/ 0 w 10"/>
                    <a:gd name="T15" fmla="*/ 0 h 11"/>
                    <a:gd name="T16" fmla="*/ 0 w 10"/>
                    <a:gd name="T17" fmla="*/ 0 h 11"/>
                    <a:gd name="T18" fmla="*/ 0 w 10"/>
                    <a:gd name="T19" fmla="*/ 4 h 11"/>
                    <a:gd name="T20" fmla="*/ 0 w 10"/>
                    <a:gd name="T21" fmla="*/ 7 h 11"/>
                    <a:gd name="T22" fmla="*/ 0 w 10"/>
                    <a:gd name="T23" fmla="*/ 7 h 11"/>
                    <a:gd name="T24" fmla="*/ 0 w 10"/>
                    <a:gd name="T25" fmla="*/ 11 h 11"/>
                    <a:gd name="T26" fmla="*/ 3 w 10"/>
                    <a:gd name="T27" fmla="*/ 11 h 11"/>
                    <a:gd name="T28" fmla="*/ 3 w 10"/>
                    <a:gd name="T29" fmla="*/ 11 h 11"/>
                    <a:gd name="T30" fmla="*/ 6 w 10"/>
                    <a:gd name="T31" fmla="*/ 11 h 11"/>
                    <a:gd name="T32" fmla="*/ 6 w 10"/>
                    <a:gd name="T33" fmla="*/ 7 h 11"/>
                    <a:gd name="T34" fmla="*/ 6 w 10"/>
                    <a:gd name="T35" fmla="*/ 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6" y="7"/>
                      </a:moveTo>
                      <a:lnTo>
                        <a:pt x="10" y="7"/>
                      </a:lnTo>
                      <a:lnTo>
                        <a:pt x="10" y="4"/>
                      </a:lnTo>
                      <a:lnTo>
                        <a:pt x="6" y="0"/>
                      </a:lnTo>
                      <a:lnTo>
                        <a:pt x="3" y="0"/>
                      </a:lnTo>
                      <a:lnTo>
                        <a:pt x="0" y="0"/>
                      </a:lnTo>
                      <a:lnTo>
                        <a:pt x="0" y="4"/>
                      </a:lnTo>
                      <a:lnTo>
                        <a:pt x="0" y="7"/>
                      </a:lnTo>
                      <a:lnTo>
                        <a:pt x="0" y="11"/>
                      </a:lnTo>
                      <a:lnTo>
                        <a:pt x="3" y="11"/>
                      </a:lnTo>
                      <a:lnTo>
                        <a:pt x="6" y="11"/>
                      </a:lnTo>
                      <a:lnTo>
                        <a:pt x="6"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93">
                  <a:extLst>
                    <a:ext uri="{FF2B5EF4-FFF2-40B4-BE49-F238E27FC236}">
                      <a16:creationId xmlns:a16="http://schemas.microsoft.com/office/drawing/2014/main" id="{BBAC1AB0-7CBC-624E-BE10-36C6345040E9}"/>
                    </a:ext>
                  </a:extLst>
                </p:cNvPr>
                <p:cNvSpPr>
                  <a:spLocks/>
                </p:cNvSpPr>
                <p:nvPr/>
              </p:nvSpPr>
              <p:spPr bwMode="auto">
                <a:xfrm>
                  <a:off x="4384" y="3105"/>
                  <a:ext cx="202" cy="194"/>
                </a:xfrm>
                <a:custGeom>
                  <a:avLst/>
                  <a:gdLst>
                    <a:gd name="T0" fmla="*/ 177 w 184"/>
                    <a:gd name="T1" fmla="*/ 171 h 171"/>
                    <a:gd name="T2" fmla="*/ 180 w 184"/>
                    <a:gd name="T3" fmla="*/ 171 h 171"/>
                    <a:gd name="T4" fmla="*/ 184 w 184"/>
                    <a:gd name="T5" fmla="*/ 167 h 171"/>
                    <a:gd name="T6" fmla="*/ 184 w 184"/>
                    <a:gd name="T7" fmla="*/ 164 h 171"/>
                    <a:gd name="T8" fmla="*/ 177 w 184"/>
                    <a:gd name="T9" fmla="*/ 160 h 171"/>
                    <a:gd name="T10" fmla="*/ 174 w 184"/>
                    <a:gd name="T11" fmla="*/ 153 h 171"/>
                    <a:gd name="T12" fmla="*/ 167 w 184"/>
                    <a:gd name="T13" fmla="*/ 150 h 171"/>
                    <a:gd name="T14" fmla="*/ 160 w 184"/>
                    <a:gd name="T15" fmla="*/ 146 h 171"/>
                    <a:gd name="T16" fmla="*/ 154 w 184"/>
                    <a:gd name="T17" fmla="*/ 139 h 171"/>
                    <a:gd name="T18" fmla="*/ 147 w 184"/>
                    <a:gd name="T19" fmla="*/ 132 h 171"/>
                    <a:gd name="T20" fmla="*/ 137 w 184"/>
                    <a:gd name="T21" fmla="*/ 125 h 171"/>
                    <a:gd name="T22" fmla="*/ 130 w 184"/>
                    <a:gd name="T23" fmla="*/ 118 h 171"/>
                    <a:gd name="T24" fmla="*/ 123 w 184"/>
                    <a:gd name="T25" fmla="*/ 108 h 171"/>
                    <a:gd name="T26" fmla="*/ 113 w 184"/>
                    <a:gd name="T27" fmla="*/ 101 h 171"/>
                    <a:gd name="T28" fmla="*/ 103 w 184"/>
                    <a:gd name="T29" fmla="*/ 97 h 171"/>
                    <a:gd name="T30" fmla="*/ 97 w 184"/>
                    <a:gd name="T31" fmla="*/ 94 h 171"/>
                    <a:gd name="T32" fmla="*/ 90 w 184"/>
                    <a:gd name="T33" fmla="*/ 87 h 171"/>
                    <a:gd name="T34" fmla="*/ 83 w 184"/>
                    <a:gd name="T35" fmla="*/ 73 h 171"/>
                    <a:gd name="T36" fmla="*/ 73 w 184"/>
                    <a:gd name="T37" fmla="*/ 56 h 171"/>
                    <a:gd name="T38" fmla="*/ 60 w 184"/>
                    <a:gd name="T39" fmla="*/ 38 h 171"/>
                    <a:gd name="T40" fmla="*/ 47 w 184"/>
                    <a:gd name="T41" fmla="*/ 24 h 171"/>
                    <a:gd name="T42" fmla="*/ 40 w 184"/>
                    <a:gd name="T43" fmla="*/ 10 h 171"/>
                    <a:gd name="T44" fmla="*/ 27 w 184"/>
                    <a:gd name="T45" fmla="*/ 0 h 171"/>
                    <a:gd name="T46" fmla="*/ 10 w 184"/>
                    <a:gd name="T47" fmla="*/ 0 h 171"/>
                    <a:gd name="T48" fmla="*/ 0 w 184"/>
                    <a:gd name="T49" fmla="*/ 10 h 171"/>
                    <a:gd name="T50" fmla="*/ 0 w 184"/>
                    <a:gd name="T51" fmla="*/ 28 h 171"/>
                    <a:gd name="T52" fmla="*/ 10 w 184"/>
                    <a:gd name="T53" fmla="*/ 42 h 171"/>
                    <a:gd name="T54" fmla="*/ 23 w 184"/>
                    <a:gd name="T55" fmla="*/ 52 h 171"/>
                    <a:gd name="T56" fmla="*/ 33 w 184"/>
                    <a:gd name="T57" fmla="*/ 66 h 171"/>
                    <a:gd name="T58" fmla="*/ 40 w 184"/>
                    <a:gd name="T59" fmla="*/ 77 h 171"/>
                    <a:gd name="T60" fmla="*/ 47 w 184"/>
                    <a:gd name="T61" fmla="*/ 87 h 171"/>
                    <a:gd name="T62" fmla="*/ 57 w 184"/>
                    <a:gd name="T63" fmla="*/ 94 h 171"/>
                    <a:gd name="T64" fmla="*/ 67 w 184"/>
                    <a:gd name="T65" fmla="*/ 104 h 171"/>
                    <a:gd name="T66" fmla="*/ 73 w 184"/>
                    <a:gd name="T67" fmla="*/ 111 h 171"/>
                    <a:gd name="T68" fmla="*/ 80 w 184"/>
                    <a:gd name="T69" fmla="*/ 115 h 171"/>
                    <a:gd name="T70" fmla="*/ 87 w 184"/>
                    <a:gd name="T71" fmla="*/ 122 h 171"/>
                    <a:gd name="T72" fmla="*/ 93 w 184"/>
                    <a:gd name="T73" fmla="*/ 129 h 171"/>
                    <a:gd name="T74" fmla="*/ 103 w 184"/>
                    <a:gd name="T75" fmla="*/ 132 h 171"/>
                    <a:gd name="T76" fmla="*/ 110 w 184"/>
                    <a:gd name="T77" fmla="*/ 139 h 171"/>
                    <a:gd name="T78" fmla="*/ 123 w 184"/>
                    <a:gd name="T79" fmla="*/ 146 h 171"/>
                    <a:gd name="T80" fmla="*/ 133 w 184"/>
                    <a:gd name="T81" fmla="*/ 153 h 171"/>
                    <a:gd name="T82" fmla="*/ 144 w 184"/>
                    <a:gd name="T83" fmla="*/ 160 h 171"/>
                    <a:gd name="T84" fmla="*/ 157 w 184"/>
                    <a:gd name="T85" fmla="*/ 164 h 171"/>
                    <a:gd name="T86" fmla="*/ 170 w 184"/>
                    <a:gd name="T87" fmla="*/ 171 h 171"/>
                    <a:gd name="T88" fmla="*/ 177 w 184"/>
                    <a:gd name="T89" fmla="*/ 171 h 1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4"/>
                    <a:gd name="T136" fmla="*/ 0 h 171"/>
                    <a:gd name="T137" fmla="*/ 184 w 184"/>
                    <a:gd name="T138" fmla="*/ 171 h 1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4" h="171">
                      <a:moveTo>
                        <a:pt x="177" y="171"/>
                      </a:moveTo>
                      <a:lnTo>
                        <a:pt x="177" y="171"/>
                      </a:lnTo>
                      <a:lnTo>
                        <a:pt x="180" y="171"/>
                      </a:lnTo>
                      <a:lnTo>
                        <a:pt x="180" y="167"/>
                      </a:lnTo>
                      <a:lnTo>
                        <a:pt x="184" y="167"/>
                      </a:lnTo>
                      <a:lnTo>
                        <a:pt x="184" y="164"/>
                      </a:lnTo>
                      <a:lnTo>
                        <a:pt x="180" y="160"/>
                      </a:lnTo>
                      <a:lnTo>
                        <a:pt x="177" y="160"/>
                      </a:lnTo>
                      <a:lnTo>
                        <a:pt x="177" y="157"/>
                      </a:lnTo>
                      <a:lnTo>
                        <a:pt x="174" y="153"/>
                      </a:lnTo>
                      <a:lnTo>
                        <a:pt x="170" y="153"/>
                      </a:lnTo>
                      <a:lnTo>
                        <a:pt x="167" y="150"/>
                      </a:lnTo>
                      <a:lnTo>
                        <a:pt x="164" y="150"/>
                      </a:lnTo>
                      <a:lnTo>
                        <a:pt x="160" y="146"/>
                      </a:lnTo>
                      <a:lnTo>
                        <a:pt x="157" y="143"/>
                      </a:lnTo>
                      <a:lnTo>
                        <a:pt x="154" y="139"/>
                      </a:lnTo>
                      <a:lnTo>
                        <a:pt x="150" y="136"/>
                      </a:lnTo>
                      <a:lnTo>
                        <a:pt x="147" y="132"/>
                      </a:lnTo>
                      <a:lnTo>
                        <a:pt x="144" y="129"/>
                      </a:lnTo>
                      <a:lnTo>
                        <a:pt x="137" y="125"/>
                      </a:lnTo>
                      <a:lnTo>
                        <a:pt x="133" y="122"/>
                      </a:lnTo>
                      <a:lnTo>
                        <a:pt x="130" y="118"/>
                      </a:lnTo>
                      <a:lnTo>
                        <a:pt x="127" y="115"/>
                      </a:lnTo>
                      <a:lnTo>
                        <a:pt x="123" y="108"/>
                      </a:lnTo>
                      <a:lnTo>
                        <a:pt x="117" y="104"/>
                      </a:lnTo>
                      <a:lnTo>
                        <a:pt x="113" y="101"/>
                      </a:lnTo>
                      <a:lnTo>
                        <a:pt x="107" y="97"/>
                      </a:lnTo>
                      <a:lnTo>
                        <a:pt x="103" y="97"/>
                      </a:lnTo>
                      <a:lnTo>
                        <a:pt x="100" y="94"/>
                      </a:lnTo>
                      <a:lnTo>
                        <a:pt x="97" y="94"/>
                      </a:lnTo>
                      <a:lnTo>
                        <a:pt x="93" y="91"/>
                      </a:lnTo>
                      <a:lnTo>
                        <a:pt x="90" y="87"/>
                      </a:lnTo>
                      <a:lnTo>
                        <a:pt x="87" y="80"/>
                      </a:lnTo>
                      <a:lnTo>
                        <a:pt x="83" y="73"/>
                      </a:lnTo>
                      <a:lnTo>
                        <a:pt x="77" y="66"/>
                      </a:lnTo>
                      <a:lnTo>
                        <a:pt x="73" y="56"/>
                      </a:lnTo>
                      <a:lnTo>
                        <a:pt x="67" y="49"/>
                      </a:lnTo>
                      <a:lnTo>
                        <a:pt x="60" y="38"/>
                      </a:lnTo>
                      <a:lnTo>
                        <a:pt x="50" y="28"/>
                      </a:lnTo>
                      <a:lnTo>
                        <a:pt x="47" y="24"/>
                      </a:lnTo>
                      <a:lnTo>
                        <a:pt x="43" y="17"/>
                      </a:lnTo>
                      <a:lnTo>
                        <a:pt x="40" y="10"/>
                      </a:lnTo>
                      <a:lnTo>
                        <a:pt x="37" y="7"/>
                      </a:lnTo>
                      <a:lnTo>
                        <a:pt x="27" y="0"/>
                      </a:lnTo>
                      <a:lnTo>
                        <a:pt x="20" y="0"/>
                      </a:lnTo>
                      <a:lnTo>
                        <a:pt x="10" y="0"/>
                      </a:lnTo>
                      <a:lnTo>
                        <a:pt x="3" y="3"/>
                      </a:lnTo>
                      <a:lnTo>
                        <a:pt x="0" y="10"/>
                      </a:lnTo>
                      <a:lnTo>
                        <a:pt x="0" y="17"/>
                      </a:lnTo>
                      <a:lnTo>
                        <a:pt x="0" y="28"/>
                      </a:lnTo>
                      <a:lnTo>
                        <a:pt x="7" y="35"/>
                      </a:lnTo>
                      <a:lnTo>
                        <a:pt x="10" y="42"/>
                      </a:lnTo>
                      <a:lnTo>
                        <a:pt x="17" y="45"/>
                      </a:lnTo>
                      <a:lnTo>
                        <a:pt x="23" y="52"/>
                      </a:lnTo>
                      <a:lnTo>
                        <a:pt x="27" y="59"/>
                      </a:lnTo>
                      <a:lnTo>
                        <a:pt x="33" y="66"/>
                      </a:lnTo>
                      <a:lnTo>
                        <a:pt x="37" y="73"/>
                      </a:lnTo>
                      <a:lnTo>
                        <a:pt x="40" y="77"/>
                      </a:lnTo>
                      <a:lnTo>
                        <a:pt x="43" y="84"/>
                      </a:lnTo>
                      <a:lnTo>
                        <a:pt x="47" y="87"/>
                      </a:lnTo>
                      <a:lnTo>
                        <a:pt x="53" y="91"/>
                      </a:lnTo>
                      <a:lnTo>
                        <a:pt x="57" y="94"/>
                      </a:lnTo>
                      <a:lnTo>
                        <a:pt x="60" y="97"/>
                      </a:lnTo>
                      <a:lnTo>
                        <a:pt x="67" y="104"/>
                      </a:lnTo>
                      <a:lnTo>
                        <a:pt x="70" y="108"/>
                      </a:lnTo>
                      <a:lnTo>
                        <a:pt x="73" y="111"/>
                      </a:lnTo>
                      <a:lnTo>
                        <a:pt x="77" y="115"/>
                      </a:lnTo>
                      <a:lnTo>
                        <a:pt x="80" y="115"/>
                      </a:lnTo>
                      <a:lnTo>
                        <a:pt x="83" y="118"/>
                      </a:lnTo>
                      <a:lnTo>
                        <a:pt x="87" y="122"/>
                      </a:lnTo>
                      <a:lnTo>
                        <a:pt x="90" y="125"/>
                      </a:lnTo>
                      <a:lnTo>
                        <a:pt x="93" y="129"/>
                      </a:lnTo>
                      <a:lnTo>
                        <a:pt x="97" y="129"/>
                      </a:lnTo>
                      <a:lnTo>
                        <a:pt x="103" y="132"/>
                      </a:lnTo>
                      <a:lnTo>
                        <a:pt x="107" y="136"/>
                      </a:lnTo>
                      <a:lnTo>
                        <a:pt x="110" y="139"/>
                      </a:lnTo>
                      <a:lnTo>
                        <a:pt x="117" y="143"/>
                      </a:lnTo>
                      <a:lnTo>
                        <a:pt x="123" y="146"/>
                      </a:lnTo>
                      <a:lnTo>
                        <a:pt x="127" y="150"/>
                      </a:lnTo>
                      <a:lnTo>
                        <a:pt x="133" y="153"/>
                      </a:lnTo>
                      <a:lnTo>
                        <a:pt x="137" y="157"/>
                      </a:lnTo>
                      <a:lnTo>
                        <a:pt x="144" y="160"/>
                      </a:lnTo>
                      <a:lnTo>
                        <a:pt x="150" y="164"/>
                      </a:lnTo>
                      <a:lnTo>
                        <a:pt x="157" y="164"/>
                      </a:lnTo>
                      <a:lnTo>
                        <a:pt x="164" y="167"/>
                      </a:lnTo>
                      <a:lnTo>
                        <a:pt x="170" y="171"/>
                      </a:lnTo>
                      <a:lnTo>
                        <a:pt x="177" y="17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0" name="Freeform 94">
                  <a:extLst>
                    <a:ext uri="{FF2B5EF4-FFF2-40B4-BE49-F238E27FC236}">
                      <a16:creationId xmlns:a16="http://schemas.microsoft.com/office/drawing/2014/main" id="{E696718B-4019-CB40-ACAD-5D7081BB5DCE}"/>
                    </a:ext>
                  </a:extLst>
                </p:cNvPr>
                <p:cNvSpPr>
                  <a:spLocks/>
                </p:cNvSpPr>
                <p:nvPr/>
              </p:nvSpPr>
              <p:spPr bwMode="auto">
                <a:xfrm>
                  <a:off x="4575" y="3287"/>
                  <a:ext cx="11" cy="12"/>
                </a:xfrm>
                <a:custGeom>
                  <a:avLst/>
                  <a:gdLst>
                    <a:gd name="T0" fmla="*/ 6 w 10"/>
                    <a:gd name="T1" fmla="*/ 7 h 11"/>
                    <a:gd name="T2" fmla="*/ 10 w 10"/>
                    <a:gd name="T3" fmla="*/ 7 h 11"/>
                    <a:gd name="T4" fmla="*/ 10 w 10"/>
                    <a:gd name="T5" fmla="*/ 4 h 11"/>
                    <a:gd name="T6" fmla="*/ 10 w 10"/>
                    <a:gd name="T7" fmla="*/ 4 h 11"/>
                    <a:gd name="T8" fmla="*/ 6 w 10"/>
                    <a:gd name="T9" fmla="*/ 0 h 11"/>
                    <a:gd name="T10" fmla="*/ 6 w 10"/>
                    <a:gd name="T11" fmla="*/ 0 h 11"/>
                    <a:gd name="T12" fmla="*/ 3 w 10"/>
                    <a:gd name="T13" fmla="*/ 0 h 11"/>
                    <a:gd name="T14" fmla="*/ 0 w 10"/>
                    <a:gd name="T15" fmla="*/ 0 h 11"/>
                    <a:gd name="T16" fmla="*/ 0 w 10"/>
                    <a:gd name="T17" fmla="*/ 0 h 11"/>
                    <a:gd name="T18" fmla="*/ 0 w 10"/>
                    <a:gd name="T19" fmla="*/ 4 h 11"/>
                    <a:gd name="T20" fmla="*/ 0 w 10"/>
                    <a:gd name="T21" fmla="*/ 4 h 11"/>
                    <a:gd name="T22" fmla="*/ 0 w 10"/>
                    <a:gd name="T23" fmla="*/ 7 h 11"/>
                    <a:gd name="T24" fmla="*/ 0 w 10"/>
                    <a:gd name="T25" fmla="*/ 7 h 11"/>
                    <a:gd name="T26" fmla="*/ 0 w 10"/>
                    <a:gd name="T27" fmla="*/ 11 h 11"/>
                    <a:gd name="T28" fmla="*/ 3 w 10"/>
                    <a:gd name="T29" fmla="*/ 11 h 11"/>
                    <a:gd name="T30" fmla="*/ 6 w 10"/>
                    <a:gd name="T31" fmla="*/ 11 h 11"/>
                    <a:gd name="T32" fmla="*/ 6 w 10"/>
                    <a:gd name="T33" fmla="*/ 7 h 11"/>
                    <a:gd name="T34" fmla="*/ 6 w 10"/>
                    <a:gd name="T35" fmla="*/ 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1"/>
                    <a:gd name="T56" fmla="*/ 10 w 10"/>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1">
                      <a:moveTo>
                        <a:pt x="6" y="7"/>
                      </a:moveTo>
                      <a:lnTo>
                        <a:pt x="10" y="7"/>
                      </a:lnTo>
                      <a:lnTo>
                        <a:pt x="10" y="4"/>
                      </a:lnTo>
                      <a:lnTo>
                        <a:pt x="6" y="0"/>
                      </a:lnTo>
                      <a:lnTo>
                        <a:pt x="3" y="0"/>
                      </a:lnTo>
                      <a:lnTo>
                        <a:pt x="0" y="0"/>
                      </a:lnTo>
                      <a:lnTo>
                        <a:pt x="0" y="4"/>
                      </a:lnTo>
                      <a:lnTo>
                        <a:pt x="0" y="7"/>
                      </a:lnTo>
                      <a:lnTo>
                        <a:pt x="0" y="11"/>
                      </a:lnTo>
                      <a:lnTo>
                        <a:pt x="3" y="11"/>
                      </a:lnTo>
                      <a:lnTo>
                        <a:pt x="6" y="11"/>
                      </a:lnTo>
                      <a:lnTo>
                        <a:pt x="6"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95">
                  <a:extLst>
                    <a:ext uri="{FF2B5EF4-FFF2-40B4-BE49-F238E27FC236}">
                      <a16:creationId xmlns:a16="http://schemas.microsoft.com/office/drawing/2014/main" id="{D26A3BD9-0D7B-8C42-BFB2-6EE32839F932}"/>
                    </a:ext>
                  </a:extLst>
                </p:cNvPr>
                <p:cNvSpPr>
                  <a:spLocks/>
                </p:cNvSpPr>
                <p:nvPr/>
              </p:nvSpPr>
              <p:spPr bwMode="auto">
                <a:xfrm>
                  <a:off x="4398" y="3125"/>
                  <a:ext cx="15" cy="12"/>
                </a:xfrm>
                <a:custGeom>
                  <a:avLst/>
                  <a:gdLst>
                    <a:gd name="T0" fmla="*/ 10 w 14"/>
                    <a:gd name="T1" fmla="*/ 11 h 11"/>
                    <a:gd name="T2" fmla="*/ 10 w 14"/>
                    <a:gd name="T3" fmla="*/ 7 h 11"/>
                    <a:gd name="T4" fmla="*/ 14 w 14"/>
                    <a:gd name="T5" fmla="*/ 7 h 11"/>
                    <a:gd name="T6" fmla="*/ 14 w 14"/>
                    <a:gd name="T7" fmla="*/ 4 h 11"/>
                    <a:gd name="T8" fmla="*/ 10 w 14"/>
                    <a:gd name="T9" fmla="*/ 4 h 11"/>
                    <a:gd name="T10" fmla="*/ 10 w 14"/>
                    <a:gd name="T11" fmla="*/ 0 h 11"/>
                    <a:gd name="T12" fmla="*/ 7 w 14"/>
                    <a:gd name="T13" fmla="*/ 0 h 11"/>
                    <a:gd name="T14" fmla="*/ 7 w 14"/>
                    <a:gd name="T15" fmla="*/ 0 h 11"/>
                    <a:gd name="T16" fmla="*/ 4 w 14"/>
                    <a:gd name="T17" fmla="*/ 4 h 11"/>
                    <a:gd name="T18" fmla="*/ 4 w 14"/>
                    <a:gd name="T19" fmla="*/ 4 h 11"/>
                    <a:gd name="T20" fmla="*/ 0 w 14"/>
                    <a:gd name="T21" fmla="*/ 7 h 11"/>
                    <a:gd name="T22" fmla="*/ 4 w 14"/>
                    <a:gd name="T23" fmla="*/ 7 h 11"/>
                    <a:gd name="T24" fmla="*/ 4 w 14"/>
                    <a:gd name="T25" fmla="*/ 11 h 11"/>
                    <a:gd name="T26" fmla="*/ 7 w 14"/>
                    <a:gd name="T27" fmla="*/ 11 h 11"/>
                    <a:gd name="T28" fmla="*/ 7 w 14"/>
                    <a:gd name="T29" fmla="*/ 11 h 11"/>
                    <a:gd name="T30" fmla="*/ 10 w 14"/>
                    <a:gd name="T31" fmla="*/ 11 h 11"/>
                    <a:gd name="T32" fmla="*/ 10 w 14"/>
                    <a:gd name="T33" fmla="*/ 11 h 11"/>
                    <a:gd name="T34" fmla="*/ 10 w 14"/>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10" y="11"/>
                      </a:moveTo>
                      <a:lnTo>
                        <a:pt x="10" y="7"/>
                      </a:lnTo>
                      <a:lnTo>
                        <a:pt x="14" y="7"/>
                      </a:lnTo>
                      <a:lnTo>
                        <a:pt x="14" y="4"/>
                      </a:lnTo>
                      <a:lnTo>
                        <a:pt x="10" y="4"/>
                      </a:lnTo>
                      <a:lnTo>
                        <a:pt x="10" y="0"/>
                      </a:lnTo>
                      <a:lnTo>
                        <a:pt x="7" y="0"/>
                      </a:lnTo>
                      <a:lnTo>
                        <a:pt x="4" y="4"/>
                      </a:lnTo>
                      <a:lnTo>
                        <a:pt x="0" y="7"/>
                      </a:lnTo>
                      <a:lnTo>
                        <a:pt x="4" y="7"/>
                      </a:lnTo>
                      <a:lnTo>
                        <a:pt x="4" y="11"/>
                      </a:lnTo>
                      <a:lnTo>
                        <a:pt x="7" y="11"/>
                      </a:lnTo>
                      <a:lnTo>
                        <a:pt x="10"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2" name="Freeform 96">
                  <a:extLst>
                    <a:ext uri="{FF2B5EF4-FFF2-40B4-BE49-F238E27FC236}">
                      <a16:creationId xmlns:a16="http://schemas.microsoft.com/office/drawing/2014/main" id="{A24B1749-FF31-464C-BDCC-96BB9BD0C53F}"/>
                    </a:ext>
                  </a:extLst>
                </p:cNvPr>
                <p:cNvSpPr>
                  <a:spLocks/>
                </p:cNvSpPr>
                <p:nvPr/>
              </p:nvSpPr>
              <p:spPr bwMode="auto">
                <a:xfrm>
                  <a:off x="4376" y="3101"/>
                  <a:ext cx="184" cy="190"/>
                </a:xfrm>
                <a:custGeom>
                  <a:avLst/>
                  <a:gdLst>
                    <a:gd name="T0" fmla="*/ 64 w 167"/>
                    <a:gd name="T1" fmla="*/ 28 h 168"/>
                    <a:gd name="T2" fmla="*/ 57 w 167"/>
                    <a:gd name="T3" fmla="*/ 18 h 168"/>
                    <a:gd name="T4" fmla="*/ 47 w 167"/>
                    <a:gd name="T5" fmla="*/ 7 h 168"/>
                    <a:gd name="T6" fmla="*/ 37 w 167"/>
                    <a:gd name="T7" fmla="*/ 0 h 168"/>
                    <a:gd name="T8" fmla="*/ 20 w 167"/>
                    <a:gd name="T9" fmla="*/ 0 h 168"/>
                    <a:gd name="T10" fmla="*/ 4 w 167"/>
                    <a:gd name="T11" fmla="*/ 7 h 168"/>
                    <a:gd name="T12" fmla="*/ 0 w 167"/>
                    <a:gd name="T13" fmla="*/ 18 h 168"/>
                    <a:gd name="T14" fmla="*/ 4 w 167"/>
                    <a:gd name="T15" fmla="*/ 32 h 168"/>
                    <a:gd name="T16" fmla="*/ 10 w 167"/>
                    <a:gd name="T17" fmla="*/ 42 h 168"/>
                    <a:gd name="T18" fmla="*/ 20 w 167"/>
                    <a:gd name="T19" fmla="*/ 60 h 168"/>
                    <a:gd name="T20" fmla="*/ 30 w 167"/>
                    <a:gd name="T21" fmla="*/ 77 h 168"/>
                    <a:gd name="T22" fmla="*/ 37 w 167"/>
                    <a:gd name="T23" fmla="*/ 88 h 168"/>
                    <a:gd name="T24" fmla="*/ 44 w 167"/>
                    <a:gd name="T25" fmla="*/ 95 h 168"/>
                    <a:gd name="T26" fmla="*/ 50 w 167"/>
                    <a:gd name="T27" fmla="*/ 101 h 168"/>
                    <a:gd name="T28" fmla="*/ 57 w 167"/>
                    <a:gd name="T29" fmla="*/ 108 h 168"/>
                    <a:gd name="T30" fmla="*/ 60 w 167"/>
                    <a:gd name="T31" fmla="*/ 115 h 168"/>
                    <a:gd name="T32" fmla="*/ 67 w 167"/>
                    <a:gd name="T33" fmla="*/ 119 h 168"/>
                    <a:gd name="T34" fmla="*/ 77 w 167"/>
                    <a:gd name="T35" fmla="*/ 129 h 168"/>
                    <a:gd name="T36" fmla="*/ 87 w 167"/>
                    <a:gd name="T37" fmla="*/ 143 h 168"/>
                    <a:gd name="T38" fmla="*/ 97 w 167"/>
                    <a:gd name="T39" fmla="*/ 154 h 168"/>
                    <a:gd name="T40" fmla="*/ 100 w 167"/>
                    <a:gd name="T41" fmla="*/ 161 h 168"/>
                    <a:gd name="T42" fmla="*/ 104 w 167"/>
                    <a:gd name="T43" fmla="*/ 164 h 168"/>
                    <a:gd name="T44" fmla="*/ 110 w 167"/>
                    <a:gd name="T45" fmla="*/ 168 h 168"/>
                    <a:gd name="T46" fmla="*/ 117 w 167"/>
                    <a:gd name="T47" fmla="*/ 168 h 168"/>
                    <a:gd name="T48" fmla="*/ 124 w 167"/>
                    <a:gd name="T49" fmla="*/ 168 h 168"/>
                    <a:gd name="T50" fmla="*/ 134 w 167"/>
                    <a:gd name="T51" fmla="*/ 168 h 168"/>
                    <a:gd name="T52" fmla="*/ 137 w 167"/>
                    <a:gd name="T53" fmla="*/ 164 h 168"/>
                    <a:gd name="T54" fmla="*/ 140 w 167"/>
                    <a:gd name="T55" fmla="*/ 161 h 168"/>
                    <a:gd name="T56" fmla="*/ 147 w 167"/>
                    <a:gd name="T57" fmla="*/ 164 h 168"/>
                    <a:gd name="T58" fmla="*/ 154 w 167"/>
                    <a:gd name="T59" fmla="*/ 164 h 168"/>
                    <a:gd name="T60" fmla="*/ 157 w 167"/>
                    <a:gd name="T61" fmla="*/ 161 h 168"/>
                    <a:gd name="T62" fmla="*/ 164 w 167"/>
                    <a:gd name="T63" fmla="*/ 150 h 168"/>
                    <a:gd name="T64" fmla="*/ 164 w 167"/>
                    <a:gd name="T65" fmla="*/ 143 h 168"/>
                    <a:gd name="T66" fmla="*/ 157 w 167"/>
                    <a:gd name="T67" fmla="*/ 136 h 168"/>
                    <a:gd name="T68" fmla="*/ 154 w 167"/>
                    <a:gd name="T69" fmla="*/ 133 h 168"/>
                    <a:gd name="T70" fmla="*/ 151 w 167"/>
                    <a:gd name="T71" fmla="*/ 129 h 168"/>
                    <a:gd name="T72" fmla="*/ 147 w 167"/>
                    <a:gd name="T73" fmla="*/ 126 h 168"/>
                    <a:gd name="T74" fmla="*/ 140 w 167"/>
                    <a:gd name="T75" fmla="*/ 122 h 168"/>
                    <a:gd name="T76" fmla="*/ 134 w 167"/>
                    <a:gd name="T77" fmla="*/ 112 h 168"/>
                    <a:gd name="T78" fmla="*/ 130 w 167"/>
                    <a:gd name="T79" fmla="*/ 108 h 168"/>
                    <a:gd name="T80" fmla="*/ 124 w 167"/>
                    <a:gd name="T81" fmla="*/ 105 h 168"/>
                    <a:gd name="T82" fmla="*/ 117 w 167"/>
                    <a:gd name="T83" fmla="*/ 101 h 168"/>
                    <a:gd name="T84" fmla="*/ 110 w 167"/>
                    <a:gd name="T85" fmla="*/ 98 h 168"/>
                    <a:gd name="T86" fmla="*/ 100 w 167"/>
                    <a:gd name="T87" fmla="*/ 91 h 168"/>
                    <a:gd name="T88" fmla="*/ 97 w 167"/>
                    <a:gd name="T89" fmla="*/ 84 h 168"/>
                    <a:gd name="T90" fmla="*/ 90 w 167"/>
                    <a:gd name="T91" fmla="*/ 70 h 168"/>
                    <a:gd name="T92" fmla="*/ 80 w 167"/>
                    <a:gd name="T93" fmla="*/ 53 h 168"/>
                    <a:gd name="T94" fmla="*/ 70 w 167"/>
                    <a:gd name="T95" fmla="*/ 39 h 168"/>
                    <a:gd name="T96" fmla="*/ 67 w 167"/>
                    <a:gd name="T97" fmla="*/ 32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
                    <a:gd name="T148" fmla="*/ 0 h 168"/>
                    <a:gd name="T149" fmla="*/ 167 w 167"/>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 h="168">
                      <a:moveTo>
                        <a:pt x="67" y="32"/>
                      </a:moveTo>
                      <a:lnTo>
                        <a:pt x="64" y="28"/>
                      </a:lnTo>
                      <a:lnTo>
                        <a:pt x="60" y="25"/>
                      </a:lnTo>
                      <a:lnTo>
                        <a:pt x="57" y="18"/>
                      </a:lnTo>
                      <a:lnTo>
                        <a:pt x="50" y="14"/>
                      </a:lnTo>
                      <a:lnTo>
                        <a:pt x="47" y="7"/>
                      </a:lnTo>
                      <a:lnTo>
                        <a:pt x="40" y="4"/>
                      </a:lnTo>
                      <a:lnTo>
                        <a:pt x="37" y="0"/>
                      </a:lnTo>
                      <a:lnTo>
                        <a:pt x="30" y="0"/>
                      </a:lnTo>
                      <a:lnTo>
                        <a:pt x="20" y="0"/>
                      </a:lnTo>
                      <a:lnTo>
                        <a:pt x="10" y="0"/>
                      </a:lnTo>
                      <a:lnTo>
                        <a:pt x="4" y="7"/>
                      </a:lnTo>
                      <a:lnTo>
                        <a:pt x="0" y="14"/>
                      </a:lnTo>
                      <a:lnTo>
                        <a:pt x="0" y="18"/>
                      </a:lnTo>
                      <a:lnTo>
                        <a:pt x="0" y="25"/>
                      </a:lnTo>
                      <a:lnTo>
                        <a:pt x="4" y="32"/>
                      </a:lnTo>
                      <a:lnTo>
                        <a:pt x="7" y="35"/>
                      </a:lnTo>
                      <a:lnTo>
                        <a:pt x="10" y="42"/>
                      </a:lnTo>
                      <a:lnTo>
                        <a:pt x="14" y="49"/>
                      </a:lnTo>
                      <a:lnTo>
                        <a:pt x="20" y="60"/>
                      </a:lnTo>
                      <a:lnTo>
                        <a:pt x="24" y="67"/>
                      </a:lnTo>
                      <a:lnTo>
                        <a:pt x="30" y="77"/>
                      </a:lnTo>
                      <a:lnTo>
                        <a:pt x="34" y="84"/>
                      </a:lnTo>
                      <a:lnTo>
                        <a:pt x="37" y="88"/>
                      </a:lnTo>
                      <a:lnTo>
                        <a:pt x="40" y="91"/>
                      </a:lnTo>
                      <a:lnTo>
                        <a:pt x="44" y="95"/>
                      </a:lnTo>
                      <a:lnTo>
                        <a:pt x="47" y="98"/>
                      </a:lnTo>
                      <a:lnTo>
                        <a:pt x="50" y="101"/>
                      </a:lnTo>
                      <a:lnTo>
                        <a:pt x="54" y="105"/>
                      </a:lnTo>
                      <a:lnTo>
                        <a:pt x="57" y="108"/>
                      </a:lnTo>
                      <a:lnTo>
                        <a:pt x="60" y="112"/>
                      </a:lnTo>
                      <a:lnTo>
                        <a:pt x="60" y="115"/>
                      </a:lnTo>
                      <a:lnTo>
                        <a:pt x="64" y="115"/>
                      </a:lnTo>
                      <a:lnTo>
                        <a:pt x="67" y="119"/>
                      </a:lnTo>
                      <a:lnTo>
                        <a:pt x="70" y="126"/>
                      </a:lnTo>
                      <a:lnTo>
                        <a:pt x="77" y="129"/>
                      </a:lnTo>
                      <a:lnTo>
                        <a:pt x="80" y="136"/>
                      </a:lnTo>
                      <a:lnTo>
                        <a:pt x="87" y="143"/>
                      </a:lnTo>
                      <a:lnTo>
                        <a:pt x="94" y="150"/>
                      </a:lnTo>
                      <a:lnTo>
                        <a:pt x="97" y="154"/>
                      </a:lnTo>
                      <a:lnTo>
                        <a:pt x="100" y="157"/>
                      </a:lnTo>
                      <a:lnTo>
                        <a:pt x="100" y="161"/>
                      </a:lnTo>
                      <a:lnTo>
                        <a:pt x="104" y="161"/>
                      </a:lnTo>
                      <a:lnTo>
                        <a:pt x="104" y="164"/>
                      </a:lnTo>
                      <a:lnTo>
                        <a:pt x="107" y="164"/>
                      </a:lnTo>
                      <a:lnTo>
                        <a:pt x="110" y="168"/>
                      </a:lnTo>
                      <a:lnTo>
                        <a:pt x="114" y="168"/>
                      </a:lnTo>
                      <a:lnTo>
                        <a:pt x="117" y="168"/>
                      </a:lnTo>
                      <a:lnTo>
                        <a:pt x="120" y="168"/>
                      </a:lnTo>
                      <a:lnTo>
                        <a:pt x="124" y="168"/>
                      </a:lnTo>
                      <a:lnTo>
                        <a:pt x="130" y="168"/>
                      </a:lnTo>
                      <a:lnTo>
                        <a:pt x="134" y="168"/>
                      </a:lnTo>
                      <a:lnTo>
                        <a:pt x="137" y="164"/>
                      </a:lnTo>
                      <a:lnTo>
                        <a:pt x="140" y="161"/>
                      </a:lnTo>
                      <a:lnTo>
                        <a:pt x="144" y="161"/>
                      </a:lnTo>
                      <a:lnTo>
                        <a:pt x="147" y="164"/>
                      </a:lnTo>
                      <a:lnTo>
                        <a:pt x="151" y="164"/>
                      </a:lnTo>
                      <a:lnTo>
                        <a:pt x="154" y="164"/>
                      </a:lnTo>
                      <a:lnTo>
                        <a:pt x="157" y="161"/>
                      </a:lnTo>
                      <a:lnTo>
                        <a:pt x="161" y="154"/>
                      </a:lnTo>
                      <a:lnTo>
                        <a:pt x="164" y="150"/>
                      </a:lnTo>
                      <a:lnTo>
                        <a:pt x="167" y="147"/>
                      </a:lnTo>
                      <a:lnTo>
                        <a:pt x="164" y="143"/>
                      </a:lnTo>
                      <a:lnTo>
                        <a:pt x="161" y="140"/>
                      </a:lnTo>
                      <a:lnTo>
                        <a:pt x="157" y="136"/>
                      </a:lnTo>
                      <a:lnTo>
                        <a:pt x="154" y="136"/>
                      </a:lnTo>
                      <a:lnTo>
                        <a:pt x="154" y="133"/>
                      </a:lnTo>
                      <a:lnTo>
                        <a:pt x="154" y="129"/>
                      </a:lnTo>
                      <a:lnTo>
                        <a:pt x="151" y="129"/>
                      </a:lnTo>
                      <a:lnTo>
                        <a:pt x="151" y="126"/>
                      </a:lnTo>
                      <a:lnTo>
                        <a:pt x="147" y="126"/>
                      </a:lnTo>
                      <a:lnTo>
                        <a:pt x="144" y="122"/>
                      </a:lnTo>
                      <a:lnTo>
                        <a:pt x="140" y="122"/>
                      </a:lnTo>
                      <a:lnTo>
                        <a:pt x="137" y="119"/>
                      </a:lnTo>
                      <a:lnTo>
                        <a:pt x="134" y="112"/>
                      </a:lnTo>
                      <a:lnTo>
                        <a:pt x="130" y="112"/>
                      </a:lnTo>
                      <a:lnTo>
                        <a:pt x="130" y="108"/>
                      </a:lnTo>
                      <a:lnTo>
                        <a:pt x="127" y="105"/>
                      </a:lnTo>
                      <a:lnTo>
                        <a:pt x="124" y="105"/>
                      </a:lnTo>
                      <a:lnTo>
                        <a:pt x="120" y="101"/>
                      </a:lnTo>
                      <a:lnTo>
                        <a:pt x="117" y="101"/>
                      </a:lnTo>
                      <a:lnTo>
                        <a:pt x="114" y="101"/>
                      </a:lnTo>
                      <a:lnTo>
                        <a:pt x="110" y="98"/>
                      </a:lnTo>
                      <a:lnTo>
                        <a:pt x="107" y="95"/>
                      </a:lnTo>
                      <a:lnTo>
                        <a:pt x="100" y="91"/>
                      </a:lnTo>
                      <a:lnTo>
                        <a:pt x="100" y="88"/>
                      </a:lnTo>
                      <a:lnTo>
                        <a:pt x="97" y="84"/>
                      </a:lnTo>
                      <a:lnTo>
                        <a:pt x="94" y="77"/>
                      </a:lnTo>
                      <a:lnTo>
                        <a:pt x="90" y="70"/>
                      </a:lnTo>
                      <a:lnTo>
                        <a:pt x="84" y="60"/>
                      </a:lnTo>
                      <a:lnTo>
                        <a:pt x="80" y="53"/>
                      </a:lnTo>
                      <a:lnTo>
                        <a:pt x="74" y="46"/>
                      </a:lnTo>
                      <a:lnTo>
                        <a:pt x="70" y="39"/>
                      </a:lnTo>
                      <a:lnTo>
                        <a:pt x="67" y="32"/>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97">
                  <a:extLst>
                    <a:ext uri="{FF2B5EF4-FFF2-40B4-BE49-F238E27FC236}">
                      <a16:creationId xmlns:a16="http://schemas.microsoft.com/office/drawing/2014/main" id="{D35BA18E-4637-2349-9351-357E4007D414}"/>
                    </a:ext>
                  </a:extLst>
                </p:cNvPr>
                <p:cNvSpPr>
                  <a:spLocks/>
                </p:cNvSpPr>
                <p:nvPr/>
              </p:nvSpPr>
              <p:spPr bwMode="auto">
                <a:xfrm>
                  <a:off x="4299" y="3355"/>
                  <a:ext cx="11" cy="11"/>
                </a:xfrm>
                <a:custGeom>
                  <a:avLst/>
                  <a:gdLst>
                    <a:gd name="T0" fmla="*/ 7 w 10"/>
                    <a:gd name="T1" fmla="*/ 10 h 10"/>
                    <a:gd name="T2" fmla="*/ 10 w 10"/>
                    <a:gd name="T3" fmla="*/ 10 h 10"/>
                    <a:gd name="T4" fmla="*/ 10 w 10"/>
                    <a:gd name="T5" fmla="*/ 10 h 10"/>
                    <a:gd name="T6" fmla="*/ 10 w 10"/>
                    <a:gd name="T7" fmla="*/ 7 h 10"/>
                    <a:gd name="T8" fmla="*/ 10 w 10"/>
                    <a:gd name="T9" fmla="*/ 3 h 10"/>
                    <a:gd name="T10" fmla="*/ 10 w 10"/>
                    <a:gd name="T11" fmla="*/ 3 h 10"/>
                    <a:gd name="T12" fmla="*/ 10 w 10"/>
                    <a:gd name="T13" fmla="*/ 0 h 10"/>
                    <a:gd name="T14" fmla="*/ 7 w 10"/>
                    <a:gd name="T15" fmla="*/ 0 h 10"/>
                    <a:gd name="T16" fmla="*/ 7 w 10"/>
                    <a:gd name="T17" fmla="*/ 0 h 10"/>
                    <a:gd name="T18" fmla="*/ 3 w 10"/>
                    <a:gd name="T19" fmla="*/ 0 h 10"/>
                    <a:gd name="T20" fmla="*/ 3 w 10"/>
                    <a:gd name="T21" fmla="*/ 3 h 10"/>
                    <a:gd name="T22" fmla="*/ 0 w 10"/>
                    <a:gd name="T23" fmla="*/ 3 h 10"/>
                    <a:gd name="T24" fmla="*/ 0 w 10"/>
                    <a:gd name="T25" fmla="*/ 7 h 10"/>
                    <a:gd name="T26" fmla="*/ 3 w 10"/>
                    <a:gd name="T27" fmla="*/ 10 h 10"/>
                    <a:gd name="T28" fmla="*/ 3 w 10"/>
                    <a:gd name="T29" fmla="*/ 10 h 10"/>
                    <a:gd name="T30" fmla="*/ 7 w 10"/>
                    <a:gd name="T31" fmla="*/ 10 h 10"/>
                    <a:gd name="T32" fmla="*/ 7 w 10"/>
                    <a:gd name="T33" fmla="*/ 10 h 10"/>
                    <a:gd name="T34" fmla="*/ 7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7" y="10"/>
                      </a:moveTo>
                      <a:lnTo>
                        <a:pt x="10" y="10"/>
                      </a:lnTo>
                      <a:lnTo>
                        <a:pt x="10" y="7"/>
                      </a:lnTo>
                      <a:lnTo>
                        <a:pt x="10" y="3"/>
                      </a:lnTo>
                      <a:lnTo>
                        <a:pt x="10" y="0"/>
                      </a:lnTo>
                      <a:lnTo>
                        <a:pt x="7" y="0"/>
                      </a:lnTo>
                      <a:lnTo>
                        <a:pt x="3" y="0"/>
                      </a:lnTo>
                      <a:lnTo>
                        <a:pt x="3" y="3"/>
                      </a:lnTo>
                      <a:lnTo>
                        <a:pt x="0" y="3"/>
                      </a:lnTo>
                      <a:lnTo>
                        <a:pt x="0" y="7"/>
                      </a:lnTo>
                      <a:lnTo>
                        <a:pt x="3"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4" name="Freeform 98">
                  <a:extLst>
                    <a:ext uri="{FF2B5EF4-FFF2-40B4-BE49-F238E27FC236}">
                      <a16:creationId xmlns:a16="http://schemas.microsoft.com/office/drawing/2014/main" id="{8F476C66-670D-174D-A521-1238EDB9B6F3}"/>
                    </a:ext>
                  </a:extLst>
                </p:cNvPr>
                <p:cNvSpPr>
                  <a:spLocks/>
                </p:cNvSpPr>
                <p:nvPr/>
              </p:nvSpPr>
              <p:spPr bwMode="auto">
                <a:xfrm>
                  <a:off x="4406" y="2979"/>
                  <a:ext cx="113" cy="130"/>
                </a:xfrm>
                <a:custGeom>
                  <a:avLst/>
                  <a:gdLst>
                    <a:gd name="T0" fmla="*/ 83 w 103"/>
                    <a:gd name="T1" fmla="*/ 0 h 115"/>
                    <a:gd name="T2" fmla="*/ 93 w 103"/>
                    <a:gd name="T3" fmla="*/ 7 h 115"/>
                    <a:gd name="T4" fmla="*/ 103 w 103"/>
                    <a:gd name="T5" fmla="*/ 17 h 115"/>
                    <a:gd name="T6" fmla="*/ 103 w 103"/>
                    <a:gd name="T7" fmla="*/ 31 h 115"/>
                    <a:gd name="T8" fmla="*/ 103 w 103"/>
                    <a:gd name="T9" fmla="*/ 45 h 115"/>
                    <a:gd name="T10" fmla="*/ 100 w 103"/>
                    <a:gd name="T11" fmla="*/ 52 h 115"/>
                    <a:gd name="T12" fmla="*/ 100 w 103"/>
                    <a:gd name="T13" fmla="*/ 59 h 115"/>
                    <a:gd name="T14" fmla="*/ 97 w 103"/>
                    <a:gd name="T15" fmla="*/ 63 h 115"/>
                    <a:gd name="T16" fmla="*/ 97 w 103"/>
                    <a:gd name="T17" fmla="*/ 66 h 115"/>
                    <a:gd name="T18" fmla="*/ 93 w 103"/>
                    <a:gd name="T19" fmla="*/ 70 h 115"/>
                    <a:gd name="T20" fmla="*/ 90 w 103"/>
                    <a:gd name="T21" fmla="*/ 73 h 115"/>
                    <a:gd name="T22" fmla="*/ 90 w 103"/>
                    <a:gd name="T23" fmla="*/ 73 h 115"/>
                    <a:gd name="T24" fmla="*/ 87 w 103"/>
                    <a:gd name="T25" fmla="*/ 77 h 115"/>
                    <a:gd name="T26" fmla="*/ 83 w 103"/>
                    <a:gd name="T27" fmla="*/ 84 h 115"/>
                    <a:gd name="T28" fmla="*/ 77 w 103"/>
                    <a:gd name="T29" fmla="*/ 91 h 115"/>
                    <a:gd name="T30" fmla="*/ 70 w 103"/>
                    <a:gd name="T31" fmla="*/ 94 h 115"/>
                    <a:gd name="T32" fmla="*/ 67 w 103"/>
                    <a:gd name="T33" fmla="*/ 98 h 115"/>
                    <a:gd name="T34" fmla="*/ 63 w 103"/>
                    <a:gd name="T35" fmla="*/ 101 h 115"/>
                    <a:gd name="T36" fmla="*/ 60 w 103"/>
                    <a:gd name="T37" fmla="*/ 105 h 115"/>
                    <a:gd name="T38" fmla="*/ 50 w 103"/>
                    <a:gd name="T39" fmla="*/ 105 h 115"/>
                    <a:gd name="T40" fmla="*/ 43 w 103"/>
                    <a:gd name="T41" fmla="*/ 105 h 115"/>
                    <a:gd name="T42" fmla="*/ 33 w 103"/>
                    <a:gd name="T43" fmla="*/ 108 h 115"/>
                    <a:gd name="T44" fmla="*/ 27 w 103"/>
                    <a:gd name="T45" fmla="*/ 115 h 115"/>
                    <a:gd name="T46" fmla="*/ 17 w 103"/>
                    <a:gd name="T47" fmla="*/ 115 h 115"/>
                    <a:gd name="T48" fmla="*/ 7 w 103"/>
                    <a:gd name="T49" fmla="*/ 115 h 115"/>
                    <a:gd name="T50" fmla="*/ 0 w 103"/>
                    <a:gd name="T51" fmla="*/ 101 h 115"/>
                    <a:gd name="T52" fmla="*/ 3 w 103"/>
                    <a:gd name="T53" fmla="*/ 91 h 115"/>
                    <a:gd name="T54" fmla="*/ 10 w 103"/>
                    <a:gd name="T55" fmla="*/ 84 h 115"/>
                    <a:gd name="T56" fmla="*/ 17 w 103"/>
                    <a:gd name="T57" fmla="*/ 77 h 115"/>
                    <a:gd name="T58" fmla="*/ 23 w 103"/>
                    <a:gd name="T59" fmla="*/ 73 h 115"/>
                    <a:gd name="T60" fmla="*/ 27 w 103"/>
                    <a:gd name="T61" fmla="*/ 59 h 115"/>
                    <a:gd name="T62" fmla="*/ 33 w 103"/>
                    <a:gd name="T63" fmla="*/ 38 h 115"/>
                    <a:gd name="T64" fmla="*/ 40 w 103"/>
                    <a:gd name="T65" fmla="*/ 24 h 115"/>
                    <a:gd name="T66" fmla="*/ 50 w 103"/>
                    <a:gd name="T67" fmla="*/ 14 h 115"/>
                    <a:gd name="T68" fmla="*/ 57 w 103"/>
                    <a:gd name="T69" fmla="*/ 3 h 115"/>
                    <a:gd name="T70" fmla="*/ 70 w 103"/>
                    <a:gd name="T71" fmla="*/ 0 h 115"/>
                    <a:gd name="T72" fmla="*/ 73 w 103"/>
                    <a:gd name="T73" fmla="*/ 0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
                    <a:gd name="T112" fmla="*/ 0 h 115"/>
                    <a:gd name="T113" fmla="*/ 103 w 103"/>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 h="115">
                      <a:moveTo>
                        <a:pt x="73" y="0"/>
                      </a:moveTo>
                      <a:lnTo>
                        <a:pt x="83" y="0"/>
                      </a:lnTo>
                      <a:lnTo>
                        <a:pt x="87" y="3"/>
                      </a:lnTo>
                      <a:lnTo>
                        <a:pt x="93" y="7"/>
                      </a:lnTo>
                      <a:lnTo>
                        <a:pt x="97" y="10"/>
                      </a:lnTo>
                      <a:lnTo>
                        <a:pt x="103" y="17"/>
                      </a:lnTo>
                      <a:lnTo>
                        <a:pt x="103" y="24"/>
                      </a:lnTo>
                      <a:lnTo>
                        <a:pt x="103" y="31"/>
                      </a:lnTo>
                      <a:lnTo>
                        <a:pt x="103" y="42"/>
                      </a:lnTo>
                      <a:lnTo>
                        <a:pt x="103" y="45"/>
                      </a:lnTo>
                      <a:lnTo>
                        <a:pt x="103" y="49"/>
                      </a:lnTo>
                      <a:lnTo>
                        <a:pt x="100" y="52"/>
                      </a:lnTo>
                      <a:lnTo>
                        <a:pt x="100" y="56"/>
                      </a:lnTo>
                      <a:lnTo>
                        <a:pt x="100" y="59"/>
                      </a:lnTo>
                      <a:lnTo>
                        <a:pt x="97" y="63"/>
                      </a:lnTo>
                      <a:lnTo>
                        <a:pt x="97" y="66"/>
                      </a:lnTo>
                      <a:lnTo>
                        <a:pt x="93" y="70"/>
                      </a:lnTo>
                      <a:lnTo>
                        <a:pt x="90" y="73"/>
                      </a:lnTo>
                      <a:lnTo>
                        <a:pt x="87" y="73"/>
                      </a:lnTo>
                      <a:lnTo>
                        <a:pt x="87" y="77"/>
                      </a:lnTo>
                      <a:lnTo>
                        <a:pt x="87" y="80"/>
                      </a:lnTo>
                      <a:lnTo>
                        <a:pt x="83" y="84"/>
                      </a:lnTo>
                      <a:lnTo>
                        <a:pt x="83" y="87"/>
                      </a:lnTo>
                      <a:lnTo>
                        <a:pt x="77" y="91"/>
                      </a:lnTo>
                      <a:lnTo>
                        <a:pt x="73" y="91"/>
                      </a:lnTo>
                      <a:lnTo>
                        <a:pt x="70" y="94"/>
                      </a:lnTo>
                      <a:lnTo>
                        <a:pt x="67" y="98"/>
                      </a:lnTo>
                      <a:lnTo>
                        <a:pt x="63" y="98"/>
                      </a:lnTo>
                      <a:lnTo>
                        <a:pt x="63" y="101"/>
                      </a:lnTo>
                      <a:lnTo>
                        <a:pt x="60" y="101"/>
                      </a:lnTo>
                      <a:lnTo>
                        <a:pt x="60" y="105"/>
                      </a:lnTo>
                      <a:lnTo>
                        <a:pt x="57" y="105"/>
                      </a:lnTo>
                      <a:lnTo>
                        <a:pt x="50" y="105"/>
                      </a:lnTo>
                      <a:lnTo>
                        <a:pt x="43" y="101"/>
                      </a:lnTo>
                      <a:lnTo>
                        <a:pt x="43" y="105"/>
                      </a:lnTo>
                      <a:lnTo>
                        <a:pt x="37" y="105"/>
                      </a:lnTo>
                      <a:lnTo>
                        <a:pt x="33" y="108"/>
                      </a:lnTo>
                      <a:lnTo>
                        <a:pt x="30" y="112"/>
                      </a:lnTo>
                      <a:lnTo>
                        <a:pt x="27" y="115"/>
                      </a:lnTo>
                      <a:lnTo>
                        <a:pt x="20" y="115"/>
                      </a:lnTo>
                      <a:lnTo>
                        <a:pt x="17" y="115"/>
                      </a:lnTo>
                      <a:lnTo>
                        <a:pt x="10" y="115"/>
                      </a:lnTo>
                      <a:lnTo>
                        <a:pt x="7" y="115"/>
                      </a:lnTo>
                      <a:lnTo>
                        <a:pt x="3" y="108"/>
                      </a:lnTo>
                      <a:lnTo>
                        <a:pt x="0" y="101"/>
                      </a:lnTo>
                      <a:lnTo>
                        <a:pt x="3" y="94"/>
                      </a:lnTo>
                      <a:lnTo>
                        <a:pt x="3" y="91"/>
                      </a:lnTo>
                      <a:lnTo>
                        <a:pt x="7" y="87"/>
                      </a:lnTo>
                      <a:lnTo>
                        <a:pt x="10" y="84"/>
                      </a:lnTo>
                      <a:lnTo>
                        <a:pt x="13" y="80"/>
                      </a:lnTo>
                      <a:lnTo>
                        <a:pt x="17" y="77"/>
                      </a:lnTo>
                      <a:lnTo>
                        <a:pt x="20" y="73"/>
                      </a:lnTo>
                      <a:lnTo>
                        <a:pt x="23" y="73"/>
                      </a:lnTo>
                      <a:lnTo>
                        <a:pt x="23" y="70"/>
                      </a:lnTo>
                      <a:lnTo>
                        <a:pt x="27" y="59"/>
                      </a:lnTo>
                      <a:lnTo>
                        <a:pt x="30" y="49"/>
                      </a:lnTo>
                      <a:lnTo>
                        <a:pt x="33" y="38"/>
                      </a:lnTo>
                      <a:lnTo>
                        <a:pt x="37" y="28"/>
                      </a:lnTo>
                      <a:lnTo>
                        <a:pt x="40" y="24"/>
                      </a:lnTo>
                      <a:lnTo>
                        <a:pt x="43" y="17"/>
                      </a:lnTo>
                      <a:lnTo>
                        <a:pt x="50" y="14"/>
                      </a:lnTo>
                      <a:lnTo>
                        <a:pt x="53" y="10"/>
                      </a:lnTo>
                      <a:lnTo>
                        <a:pt x="57" y="3"/>
                      </a:lnTo>
                      <a:lnTo>
                        <a:pt x="63" y="3"/>
                      </a:lnTo>
                      <a:lnTo>
                        <a:pt x="70" y="0"/>
                      </a:lnTo>
                      <a:lnTo>
                        <a:pt x="73" y="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99">
                  <a:extLst>
                    <a:ext uri="{FF2B5EF4-FFF2-40B4-BE49-F238E27FC236}">
                      <a16:creationId xmlns:a16="http://schemas.microsoft.com/office/drawing/2014/main" id="{D15EA24E-0E13-044B-9DE0-C15B3C15DE41}"/>
                    </a:ext>
                  </a:extLst>
                </p:cNvPr>
                <p:cNvSpPr>
                  <a:spLocks/>
                </p:cNvSpPr>
                <p:nvPr/>
              </p:nvSpPr>
              <p:spPr bwMode="auto">
                <a:xfrm>
                  <a:off x="4483" y="2994"/>
                  <a:ext cx="14" cy="12"/>
                </a:xfrm>
                <a:custGeom>
                  <a:avLst/>
                  <a:gdLst>
                    <a:gd name="T0" fmla="*/ 3 w 13"/>
                    <a:gd name="T1" fmla="*/ 10 h 10"/>
                    <a:gd name="T2" fmla="*/ 7 w 13"/>
                    <a:gd name="T3" fmla="*/ 10 h 10"/>
                    <a:gd name="T4" fmla="*/ 7 w 13"/>
                    <a:gd name="T5" fmla="*/ 10 h 10"/>
                    <a:gd name="T6" fmla="*/ 10 w 13"/>
                    <a:gd name="T7" fmla="*/ 10 h 10"/>
                    <a:gd name="T8" fmla="*/ 10 w 13"/>
                    <a:gd name="T9" fmla="*/ 7 h 10"/>
                    <a:gd name="T10" fmla="*/ 13 w 13"/>
                    <a:gd name="T11" fmla="*/ 7 h 10"/>
                    <a:gd name="T12" fmla="*/ 13 w 13"/>
                    <a:gd name="T13" fmla="*/ 3 h 10"/>
                    <a:gd name="T14" fmla="*/ 10 w 13"/>
                    <a:gd name="T15" fmla="*/ 3 h 10"/>
                    <a:gd name="T16" fmla="*/ 10 w 13"/>
                    <a:gd name="T17" fmla="*/ 0 h 10"/>
                    <a:gd name="T18" fmla="*/ 7 w 13"/>
                    <a:gd name="T19" fmla="*/ 0 h 10"/>
                    <a:gd name="T20" fmla="*/ 7 w 13"/>
                    <a:gd name="T21" fmla="*/ 0 h 10"/>
                    <a:gd name="T22" fmla="*/ 3 w 13"/>
                    <a:gd name="T23" fmla="*/ 0 h 10"/>
                    <a:gd name="T24" fmla="*/ 3 w 13"/>
                    <a:gd name="T25" fmla="*/ 3 h 10"/>
                    <a:gd name="T26" fmla="*/ 0 w 13"/>
                    <a:gd name="T27" fmla="*/ 3 h 10"/>
                    <a:gd name="T28" fmla="*/ 0 w 13"/>
                    <a:gd name="T29" fmla="*/ 7 h 10"/>
                    <a:gd name="T30" fmla="*/ 3 w 13"/>
                    <a:gd name="T31" fmla="*/ 7 h 10"/>
                    <a:gd name="T32" fmla="*/ 3 w 13"/>
                    <a:gd name="T33" fmla="*/ 10 h 10"/>
                    <a:gd name="T34" fmla="*/ 3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3" y="10"/>
                      </a:moveTo>
                      <a:lnTo>
                        <a:pt x="7" y="10"/>
                      </a:lnTo>
                      <a:lnTo>
                        <a:pt x="10" y="10"/>
                      </a:lnTo>
                      <a:lnTo>
                        <a:pt x="10" y="7"/>
                      </a:lnTo>
                      <a:lnTo>
                        <a:pt x="13" y="7"/>
                      </a:lnTo>
                      <a:lnTo>
                        <a:pt x="13" y="3"/>
                      </a:lnTo>
                      <a:lnTo>
                        <a:pt x="10" y="3"/>
                      </a:lnTo>
                      <a:lnTo>
                        <a:pt x="10" y="0"/>
                      </a:lnTo>
                      <a:lnTo>
                        <a:pt x="7" y="0"/>
                      </a:lnTo>
                      <a:lnTo>
                        <a:pt x="3" y="0"/>
                      </a:lnTo>
                      <a:lnTo>
                        <a:pt x="3" y="3"/>
                      </a:lnTo>
                      <a:lnTo>
                        <a:pt x="0" y="3"/>
                      </a:lnTo>
                      <a:lnTo>
                        <a:pt x="0" y="7"/>
                      </a:lnTo>
                      <a:lnTo>
                        <a:pt x="3" y="7"/>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6" name="Freeform 100">
                  <a:extLst>
                    <a:ext uri="{FF2B5EF4-FFF2-40B4-BE49-F238E27FC236}">
                      <a16:creationId xmlns:a16="http://schemas.microsoft.com/office/drawing/2014/main" id="{CBED54BA-9E93-734A-A381-CEFB33864CA7}"/>
                    </a:ext>
                  </a:extLst>
                </p:cNvPr>
                <p:cNvSpPr>
                  <a:spLocks/>
                </p:cNvSpPr>
                <p:nvPr/>
              </p:nvSpPr>
              <p:spPr bwMode="auto">
                <a:xfrm>
                  <a:off x="4417" y="3090"/>
                  <a:ext cx="11" cy="11"/>
                </a:xfrm>
                <a:custGeom>
                  <a:avLst/>
                  <a:gdLst>
                    <a:gd name="T0" fmla="*/ 3 w 10"/>
                    <a:gd name="T1" fmla="*/ 10 h 10"/>
                    <a:gd name="T2" fmla="*/ 3 w 10"/>
                    <a:gd name="T3" fmla="*/ 10 h 10"/>
                    <a:gd name="T4" fmla="*/ 7 w 10"/>
                    <a:gd name="T5" fmla="*/ 10 h 10"/>
                    <a:gd name="T6" fmla="*/ 10 w 10"/>
                    <a:gd name="T7" fmla="*/ 10 h 10"/>
                    <a:gd name="T8" fmla="*/ 10 w 10"/>
                    <a:gd name="T9" fmla="*/ 7 h 10"/>
                    <a:gd name="T10" fmla="*/ 10 w 10"/>
                    <a:gd name="T11" fmla="*/ 7 h 10"/>
                    <a:gd name="T12" fmla="*/ 10 w 10"/>
                    <a:gd name="T13" fmla="*/ 3 h 10"/>
                    <a:gd name="T14" fmla="*/ 10 w 10"/>
                    <a:gd name="T15" fmla="*/ 3 h 10"/>
                    <a:gd name="T16" fmla="*/ 10 w 10"/>
                    <a:gd name="T17" fmla="*/ 0 h 10"/>
                    <a:gd name="T18" fmla="*/ 7 w 10"/>
                    <a:gd name="T19" fmla="*/ 0 h 10"/>
                    <a:gd name="T20" fmla="*/ 3 w 10"/>
                    <a:gd name="T21" fmla="*/ 0 h 10"/>
                    <a:gd name="T22" fmla="*/ 3 w 10"/>
                    <a:gd name="T23" fmla="*/ 0 h 10"/>
                    <a:gd name="T24" fmla="*/ 3 w 10"/>
                    <a:gd name="T25" fmla="*/ 0 h 10"/>
                    <a:gd name="T26" fmla="*/ 0 w 10"/>
                    <a:gd name="T27" fmla="*/ 3 h 10"/>
                    <a:gd name="T28" fmla="*/ 0 w 10"/>
                    <a:gd name="T29" fmla="*/ 7 h 10"/>
                    <a:gd name="T30" fmla="*/ 3 w 10"/>
                    <a:gd name="T31" fmla="*/ 7 h 10"/>
                    <a:gd name="T32" fmla="*/ 3 w 10"/>
                    <a:gd name="T33" fmla="*/ 10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3" y="10"/>
                      </a:lnTo>
                      <a:lnTo>
                        <a:pt x="7" y="10"/>
                      </a:lnTo>
                      <a:lnTo>
                        <a:pt x="10" y="10"/>
                      </a:lnTo>
                      <a:lnTo>
                        <a:pt x="10" y="7"/>
                      </a:lnTo>
                      <a:lnTo>
                        <a:pt x="10" y="3"/>
                      </a:lnTo>
                      <a:lnTo>
                        <a:pt x="10" y="0"/>
                      </a:lnTo>
                      <a:lnTo>
                        <a:pt x="7" y="0"/>
                      </a:lnTo>
                      <a:lnTo>
                        <a:pt x="3" y="0"/>
                      </a:lnTo>
                      <a:lnTo>
                        <a:pt x="0" y="3"/>
                      </a:lnTo>
                      <a:lnTo>
                        <a:pt x="0" y="7"/>
                      </a:lnTo>
                      <a:lnTo>
                        <a:pt x="3" y="7"/>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Freeform 101">
                  <a:extLst>
                    <a:ext uri="{FF2B5EF4-FFF2-40B4-BE49-F238E27FC236}">
                      <a16:creationId xmlns:a16="http://schemas.microsoft.com/office/drawing/2014/main" id="{E6E0E970-7C90-9F4D-8D71-604E9FD5BADB}"/>
                    </a:ext>
                  </a:extLst>
                </p:cNvPr>
                <p:cNvSpPr>
                  <a:spLocks/>
                </p:cNvSpPr>
                <p:nvPr/>
              </p:nvSpPr>
              <p:spPr bwMode="auto">
                <a:xfrm>
                  <a:off x="4446" y="3082"/>
                  <a:ext cx="7" cy="11"/>
                </a:xfrm>
                <a:custGeom>
                  <a:avLst/>
                  <a:gdLst>
                    <a:gd name="T0" fmla="*/ 6 w 6"/>
                    <a:gd name="T1" fmla="*/ 10 h 10"/>
                    <a:gd name="T2" fmla="*/ 6 w 6"/>
                    <a:gd name="T3" fmla="*/ 7 h 10"/>
                    <a:gd name="T4" fmla="*/ 3 w 6"/>
                    <a:gd name="T5" fmla="*/ 3 h 10"/>
                    <a:gd name="T6" fmla="*/ 3 w 6"/>
                    <a:gd name="T7" fmla="*/ 3 h 10"/>
                    <a:gd name="T8" fmla="*/ 0 w 6"/>
                    <a:gd name="T9" fmla="*/ 0 h 10"/>
                    <a:gd name="T10" fmla="*/ 0 w 6"/>
                    <a:gd name="T11" fmla="*/ 0 h 10"/>
                    <a:gd name="T12" fmla="*/ 0 w 6"/>
                    <a:gd name="T13" fmla="*/ 0 h 10"/>
                    <a:gd name="T14" fmla="*/ 0 w 6"/>
                    <a:gd name="T15" fmla="*/ 0 h 10"/>
                    <a:gd name="T16" fmla="*/ 0 w 6"/>
                    <a:gd name="T17" fmla="*/ 0 h 10"/>
                    <a:gd name="T18" fmla="*/ 3 w 6"/>
                    <a:gd name="T19" fmla="*/ 3 h 10"/>
                    <a:gd name="T20" fmla="*/ 3 w 6"/>
                    <a:gd name="T21" fmla="*/ 3 h 10"/>
                    <a:gd name="T22" fmla="*/ 6 w 6"/>
                    <a:gd name="T23" fmla="*/ 7 h 10"/>
                    <a:gd name="T24" fmla="*/ 6 w 6"/>
                    <a:gd name="T25" fmla="*/ 10 h 10"/>
                    <a:gd name="T26" fmla="*/ 6 w 6"/>
                    <a:gd name="T27" fmla="*/ 10 h 10"/>
                    <a:gd name="T28" fmla="*/ 6 w 6"/>
                    <a:gd name="T29" fmla="*/ 10 h 10"/>
                    <a:gd name="T30" fmla="*/ 6 w 6"/>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6" y="10"/>
                      </a:moveTo>
                      <a:lnTo>
                        <a:pt x="6" y="7"/>
                      </a:lnTo>
                      <a:lnTo>
                        <a:pt x="3" y="3"/>
                      </a:lnTo>
                      <a:lnTo>
                        <a:pt x="0" y="0"/>
                      </a:lnTo>
                      <a:lnTo>
                        <a:pt x="3" y="3"/>
                      </a:lnTo>
                      <a:lnTo>
                        <a:pt x="6" y="7"/>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Freeform 102">
                  <a:extLst>
                    <a:ext uri="{FF2B5EF4-FFF2-40B4-BE49-F238E27FC236}">
                      <a16:creationId xmlns:a16="http://schemas.microsoft.com/office/drawing/2014/main" id="{B1102763-BE66-7047-BBC7-4342828DFDDD}"/>
                    </a:ext>
                  </a:extLst>
                </p:cNvPr>
                <p:cNvSpPr>
                  <a:spLocks/>
                </p:cNvSpPr>
                <p:nvPr/>
              </p:nvSpPr>
              <p:spPr bwMode="auto">
                <a:xfrm>
                  <a:off x="4464" y="3069"/>
                  <a:ext cx="22" cy="16"/>
                </a:xfrm>
                <a:custGeom>
                  <a:avLst/>
                  <a:gdLst>
                    <a:gd name="T0" fmla="*/ 4 w 20"/>
                    <a:gd name="T1" fmla="*/ 0 h 14"/>
                    <a:gd name="T2" fmla="*/ 7 w 20"/>
                    <a:gd name="T3" fmla="*/ 0 h 14"/>
                    <a:gd name="T4" fmla="*/ 7 w 20"/>
                    <a:gd name="T5" fmla="*/ 0 h 14"/>
                    <a:gd name="T6" fmla="*/ 10 w 20"/>
                    <a:gd name="T7" fmla="*/ 0 h 14"/>
                    <a:gd name="T8" fmla="*/ 14 w 20"/>
                    <a:gd name="T9" fmla="*/ 0 h 14"/>
                    <a:gd name="T10" fmla="*/ 14 w 20"/>
                    <a:gd name="T11" fmla="*/ 4 h 14"/>
                    <a:gd name="T12" fmla="*/ 17 w 20"/>
                    <a:gd name="T13" fmla="*/ 4 h 14"/>
                    <a:gd name="T14" fmla="*/ 17 w 20"/>
                    <a:gd name="T15" fmla="*/ 4 h 14"/>
                    <a:gd name="T16" fmla="*/ 17 w 20"/>
                    <a:gd name="T17" fmla="*/ 7 h 14"/>
                    <a:gd name="T18" fmla="*/ 20 w 20"/>
                    <a:gd name="T19" fmla="*/ 7 h 14"/>
                    <a:gd name="T20" fmla="*/ 20 w 20"/>
                    <a:gd name="T21" fmla="*/ 7 h 14"/>
                    <a:gd name="T22" fmla="*/ 20 w 20"/>
                    <a:gd name="T23" fmla="*/ 7 h 14"/>
                    <a:gd name="T24" fmla="*/ 17 w 20"/>
                    <a:gd name="T25" fmla="*/ 7 h 14"/>
                    <a:gd name="T26" fmla="*/ 17 w 20"/>
                    <a:gd name="T27" fmla="*/ 7 h 14"/>
                    <a:gd name="T28" fmla="*/ 17 w 20"/>
                    <a:gd name="T29" fmla="*/ 11 h 14"/>
                    <a:gd name="T30" fmla="*/ 17 w 20"/>
                    <a:gd name="T31" fmla="*/ 11 h 14"/>
                    <a:gd name="T32" fmla="*/ 14 w 20"/>
                    <a:gd name="T33" fmla="*/ 11 h 14"/>
                    <a:gd name="T34" fmla="*/ 14 w 20"/>
                    <a:gd name="T35" fmla="*/ 11 h 14"/>
                    <a:gd name="T36" fmla="*/ 10 w 20"/>
                    <a:gd name="T37" fmla="*/ 14 h 14"/>
                    <a:gd name="T38" fmla="*/ 10 w 20"/>
                    <a:gd name="T39" fmla="*/ 14 h 14"/>
                    <a:gd name="T40" fmla="*/ 7 w 20"/>
                    <a:gd name="T41" fmla="*/ 14 h 14"/>
                    <a:gd name="T42" fmla="*/ 4 w 20"/>
                    <a:gd name="T43" fmla="*/ 14 h 14"/>
                    <a:gd name="T44" fmla="*/ 4 w 20"/>
                    <a:gd name="T45" fmla="*/ 11 h 14"/>
                    <a:gd name="T46" fmla="*/ 4 w 20"/>
                    <a:gd name="T47" fmla="*/ 7 h 14"/>
                    <a:gd name="T48" fmla="*/ 4 w 20"/>
                    <a:gd name="T49" fmla="*/ 4 h 14"/>
                    <a:gd name="T50" fmla="*/ 4 w 20"/>
                    <a:gd name="T51" fmla="*/ 4 h 14"/>
                    <a:gd name="T52" fmla="*/ 0 w 20"/>
                    <a:gd name="T53" fmla="*/ 4 h 14"/>
                    <a:gd name="T54" fmla="*/ 0 w 20"/>
                    <a:gd name="T55" fmla="*/ 0 h 14"/>
                    <a:gd name="T56" fmla="*/ 0 w 20"/>
                    <a:gd name="T57" fmla="*/ 0 h 14"/>
                    <a:gd name="T58" fmla="*/ 0 w 20"/>
                    <a:gd name="T59" fmla="*/ 0 h 14"/>
                    <a:gd name="T60" fmla="*/ 0 w 20"/>
                    <a:gd name="T61" fmla="*/ 0 h 14"/>
                    <a:gd name="T62" fmla="*/ 4 w 20"/>
                    <a:gd name="T63" fmla="*/ 0 h 14"/>
                    <a:gd name="T64" fmla="*/ 4 w 20"/>
                    <a:gd name="T65" fmla="*/ 0 h 14"/>
                    <a:gd name="T66" fmla="*/ 4 w 20"/>
                    <a:gd name="T67" fmla="*/ 0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14"/>
                    <a:gd name="T104" fmla="*/ 20 w 20"/>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14">
                      <a:moveTo>
                        <a:pt x="4" y="0"/>
                      </a:moveTo>
                      <a:lnTo>
                        <a:pt x="7" y="0"/>
                      </a:lnTo>
                      <a:lnTo>
                        <a:pt x="10" y="0"/>
                      </a:lnTo>
                      <a:lnTo>
                        <a:pt x="14" y="0"/>
                      </a:lnTo>
                      <a:lnTo>
                        <a:pt x="14" y="4"/>
                      </a:lnTo>
                      <a:lnTo>
                        <a:pt x="17" y="4"/>
                      </a:lnTo>
                      <a:lnTo>
                        <a:pt x="17" y="7"/>
                      </a:lnTo>
                      <a:lnTo>
                        <a:pt x="20" y="7"/>
                      </a:lnTo>
                      <a:lnTo>
                        <a:pt x="17" y="7"/>
                      </a:lnTo>
                      <a:lnTo>
                        <a:pt x="17" y="11"/>
                      </a:lnTo>
                      <a:lnTo>
                        <a:pt x="14" y="11"/>
                      </a:lnTo>
                      <a:lnTo>
                        <a:pt x="10" y="14"/>
                      </a:lnTo>
                      <a:lnTo>
                        <a:pt x="7" y="14"/>
                      </a:lnTo>
                      <a:lnTo>
                        <a:pt x="4" y="14"/>
                      </a:lnTo>
                      <a:lnTo>
                        <a:pt x="4" y="11"/>
                      </a:lnTo>
                      <a:lnTo>
                        <a:pt x="4" y="7"/>
                      </a:lnTo>
                      <a:lnTo>
                        <a:pt x="4" y="4"/>
                      </a:lnTo>
                      <a:lnTo>
                        <a:pt x="0" y="4"/>
                      </a:lnTo>
                      <a:lnTo>
                        <a:pt x="0" y="0"/>
                      </a:lnTo>
                      <a:lnTo>
                        <a:pt x="4" y="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Freeform 103">
                  <a:extLst>
                    <a:ext uri="{FF2B5EF4-FFF2-40B4-BE49-F238E27FC236}">
                      <a16:creationId xmlns:a16="http://schemas.microsoft.com/office/drawing/2014/main" id="{59F34AF7-C53E-8146-AE35-80238533FB0F}"/>
                    </a:ext>
                  </a:extLst>
                </p:cNvPr>
                <p:cNvSpPr>
                  <a:spLocks/>
                </p:cNvSpPr>
                <p:nvPr/>
              </p:nvSpPr>
              <p:spPr bwMode="auto">
                <a:xfrm>
                  <a:off x="4468" y="3069"/>
                  <a:ext cx="15" cy="13"/>
                </a:xfrm>
                <a:custGeom>
                  <a:avLst/>
                  <a:gdLst>
                    <a:gd name="T0" fmla="*/ 0 w 13"/>
                    <a:gd name="T1" fmla="*/ 0 h 11"/>
                    <a:gd name="T2" fmla="*/ 3 w 13"/>
                    <a:gd name="T3" fmla="*/ 0 h 11"/>
                    <a:gd name="T4" fmla="*/ 3 w 13"/>
                    <a:gd name="T5" fmla="*/ 4 h 11"/>
                    <a:gd name="T6" fmla="*/ 6 w 13"/>
                    <a:gd name="T7" fmla="*/ 4 h 11"/>
                    <a:gd name="T8" fmla="*/ 10 w 13"/>
                    <a:gd name="T9" fmla="*/ 4 h 11"/>
                    <a:gd name="T10" fmla="*/ 10 w 13"/>
                    <a:gd name="T11" fmla="*/ 4 h 11"/>
                    <a:gd name="T12" fmla="*/ 10 w 13"/>
                    <a:gd name="T13" fmla="*/ 7 h 11"/>
                    <a:gd name="T14" fmla="*/ 13 w 13"/>
                    <a:gd name="T15" fmla="*/ 7 h 11"/>
                    <a:gd name="T16" fmla="*/ 13 w 13"/>
                    <a:gd name="T17" fmla="*/ 7 h 11"/>
                    <a:gd name="T18" fmla="*/ 10 w 13"/>
                    <a:gd name="T19" fmla="*/ 11 h 11"/>
                    <a:gd name="T20" fmla="*/ 10 w 13"/>
                    <a:gd name="T21" fmla="*/ 11 h 11"/>
                    <a:gd name="T22" fmla="*/ 10 w 13"/>
                    <a:gd name="T23" fmla="*/ 11 h 11"/>
                    <a:gd name="T24" fmla="*/ 6 w 13"/>
                    <a:gd name="T25" fmla="*/ 11 h 11"/>
                    <a:gd name="T26" fmla="*/ 6 w 13"/>
                    <a:gd name="T27" fmla="*/ 11 h 11"/>
                    <a:gd name="T28" fmla="*/ 3 w 13"/>
                    <a:gd name="T29" fmla="*/ 11 h 11"/>
                    <a:gd name="T30" fmla="*/ 3 w 13"/>
                    <a:gd name="T31" fmla="*/ 7 h 11"/>
                    <a:gd name="T32" fmla="*/ 3 w 13"/>
                    <a:gd name="T33" fmla="*/ 7 h 11"/>
                    <a:gd name="T34" fmla="*/ 0 w 13"/>
                    <a:gd name="T35" fmla="*/ 4 h 11"/>
                    <a:gd name="T36" fmla="*/ 0 w 13"/>
                    <a:gd name="T37" fmla="*/ 4 h 11"/>
                    <a:gd name="T38" fmla="*/ 0 w 13"/>
                    <a:gd name="T39" fmla="*/ 4 h 11"/>
                    <a:gd name="T40" fmla="*/ 0 w 13"/>
                    <a:gd name="T41" fmla="*/ 0 h 11"/>
                    <a:gd name="T42" fmla="*/ 0 w 13"/>
                    <a:gd name="T43" fmla="*/ 0 h 11"/>
                    <a:gd name="T44" fmla="*/ 0 w 13"/>
                    <a:gd name="T45" fmla="*/ 0 h 11"/>
                    <a:gd name="T46" fmla="*/ 0 w 13"/>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11"/>
                    <a:gd name="T74" fmla="*/ 13 w 13"/>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11">
                      <a:moveTo>
                        <a:pt x="0" y="0"/>
                      </a:moveTo>
                      <a:lnTo>
                        <a:pt x="3" y="0"/>
                      </a:lnTo>
                      <a:lnTo>
                        <a:pt x="3" y="4"/>
                      </a:lnTo>
                      <a:lnTo>
                        <a:pt x="6" y="4"/>
                      </a:lnTo>
                      <a:lnTo>
                        <a:pt x="10" y="4"/>
                      </a:lnTo>
                      <a:lnTo>
                        <a:pt x="10" y="7"/>
                      </a:lnTo>
                      <a:lnTo>
                        <a:pt x="13" y="7"/>
                      </a:lnTo>
                      <a:lnTo>
                        <a:pt x="10" y="11"/>
                      </a:lnTo>
                      <a:lnTo>
                        <a:pt x="6" y="11"/>
                      </a:lnTo>
                      <a:lnTo>
                        <a:pt x="3" y="11"/>
                      </a:lnTo>
                      <a:lnTo>
                        <a:pt x="3" y="7"/>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0" name="Freeform 104">
                  <a:extLst>
                    <a:ext uri="{FF2B5EF4-FFF2-40B4-BE49-F238E27FC236}">
                      <a16:creationId xmlns:a16="http://schemas.microsoft.com/office/drawing/2014/main" id="{49028F79-CC1A-5842-888E-DBD1D2B3F66B}"/>
                    </a:ext>
                  </a:extLst>
                </p:cNvPr>
                <p:cNvSpPr>
                  <a:spLocks/>
                </p:cNvSpPr>
                <p:nvPr/>
              </p:nvSpPr>
              <p:spPr bwMode="auto">
                <a:xfrm>
                  <a:off x="4483" y="3066"/>
                  <a:ext cx="7" cy="3"/>
                </a:xfrm>
                <a:custGeom>
                  <a:avLst/>
                  <a:gdLst>
                    <a:gd name="T0" fmla="*/ 0 w 7"/>
                    <a:gd name="T1" fmla="*/ 0 h 3"/>
                    <a:gd name="T2" fmla="*/ 0 w 7"/>
                    <a:gd name="T3" fmla="*/ 0 h 3"/>
                    <a:gd name="T4" fmla="*/ 0 w 7"/>
                    <a:gd name="T5" fmla="*/ 0 h 3"/>
                    <a:gd name="T6" fmla="*/ 0 w 7"/>
                    <a:gd name="T7" fmla="*/ 0 h 3"/>
                    <a:gd name="T8" fmla="*/ 3 w 7"/>
                    <a:gd name="T9" fmla="*/ 0 h 3"/>
                    <a:gd name="T10" fmla="*/ 3 w 7"/>
                    <a:gd name="T11" fmla="*/ 3 h 3"/>
                    <a:gd name="T12" fmla="*/ 3 w 7"/>
                    <a:gd name="T13" fmla="*/ 3 h 3"/>
                    <a:gd name="T14" fmla="*/ 3 w 7"/>
                    <a:gd name="T15" fmla="*/ 3 h 3"/>
                    <a:gd name="T16" fmla="*/ 7 w 7"/>
                    <a:gd name="T17" fmla="*/ 3 h 3"/>
                    <a:gd name="T18" fmla="*/ 7 w 7"/>
                    <a:gd name="T19" fmla="*/ 3 h 3"/>
                    <a:gd name="T20" fmla="*/ 7 w 7"/>
                    <a:gd name="T21" fmla="*/ 3 h 3"/>
                    <a:gd name="T22" fmla="*/ 7 w 7"/>
                    <a:gd name="T23" fmla="*/ 3 h 3"/>
                    <a:gd name="T24" fmla="*/ 7 w 7"/>
                    <a:gd name="T25" fmla="*/ 3 h 3"/>
                    <a:gd name="T26" fmla="*/ 7 w 7"/>
                    <a:gd name="T27" fmla="*/ 3 h 3"/>
                    <a:gd name="T28" fmla="*/ 7 w 7"/>
                    <a:gd name="T29" fmla="*/ 3 h 3"/>
                    <a:gd name="T30" fmla="*/ 3 w 7"/>
                    <a:gd name="T31" fmla="*/ 3 h 3"/>
                    <a:gd name="T32" fmla="*/ 3 w 7"/>
                    <a:gd name="T33" fmla="*/ 3 h 3"/>
                    <a:gd name="T34" fmla="*/ 3 w 7"/>
                    <a:gd name="T35" fmla="*/ 3 h 3"/>
                    <a:gd name="T36" fmla="*/ 3 w 7"/>
                    <a:gd name="T37" fmla="*/ 3 h 3"/>
                    <a:gd name="T38" fmla="*/ 0 w 7"/>
                    <a:gd name="T39" fmla="*/ 0 h 3"/>
                    <a:gd name="T40" fmla="*/ 0 w 7"/>
                    <a:gd name="T41" fmla="*/ 0 h 3"/>
                    <a:gd name="T42" fmla="*/ 0 w 7"/>
                    <a:gd name="T43" fmla="*/ 0 h 3"/>
                    <a:gd name="T44" fmla="*/ 0 w 7"/>
                    <a:gd name="T45" fmla="*/ 0 h 3"/>
                    <a:gd name="T46" fmla="*/ 0 w 7"/>
                    <a:gd name="T47" fmla="*/ 0 h 3"/>
                    <a:gd name="T48" fmla="*/ 0 w 7"/>
                    <a:gd name="T49" fmla="*/ 0 h 3"/>
                    <a:gd name="T50" fmla="*/ 0 w 7"/>
                    <a:gd name="T51" fmla="*/ 0 h 3"/>
                    <a:gd name="T52" fmla="*/ 0 w 7"/>
                    <a:gd name="T53" fmla="*/ 0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3"/>
                    <a:gd name="T83" fmla="*/ 7 w 7"/>
                    <a:gd name="T84" fmla="*/ 3 h 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3">
                      <a:moveTo>
                        <a:pt x="0" y="0"/>
                      </a:moveTo>
                      <a:lnTo>
                        <a:pt x="0" y="0"/>
                      </a:lnTo>
                      <a:lnTo>
                        <a:pt x="3" y="0"/>
                      </a:lnTo>
                      <a:lnTo>
                        <a:pt x="3" y="3"/>
                      </a:lnTo>
                      <a:lnTo>
                        <a:pt x="7" y="3"/>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105">
                  <a:extLst>
                    <a:ext uri="{FF2B5EF4-FFF2-40B4-BE49-F238E27FC236}">
                      <a16:creationId xmlns:a16="http://schemas.microsoft.com/office/drawing/2014/main" id="{35183F61-E01D-B646-A7D8-DDA9153F0CFE}"/>
                    </a:ext>
                  </a:extLst>
                </p:cNvPr>
                <p:cNvSpPr>
                  <a:spLocks/>
                </p:cNvSpPr>
                <p:nvPr/>
              </p:nvSpPr>
              <p:spPr bwMode="auto">
                <a:xfrm>
                  <a:off x="4475" y="3037"/>
                  <a:ext cx="11" cy="13"/>
                </a:xfrm>
                <a:custGeom>
                  <a:avLst/>
                  <a:gdLst>
                    <a:gd name="T0" fmla="*/ 10 w 10"/>
                    <a:gd name="T1" fmla="*/ 11 h 11"/>
                    <a:gd name="T2" fmla="*/ 10 w 10"/>
                    <a:gd name="T3" fmla="*/ 7 h 11"/>
                    <a:gd name="T4" fmla="*/ 10 w 10"/>
                    <a:gd name="T5" fmla="*/ 7 h 11"/>
                    <a:gd name="T6" fmla="*/ 7 w 10"/>
                    <a:gd name="T7" fmla="*/ 4 h 11"/>
                    <a:gd name="T8" fmla="*/ 7 w 10"/>
                    <a:gd name="T9" fmla="*/ 4 h 11"/>
                    <a:gd name="T10" fmla="*/ 4 w 10"/>
                    <a:gd name="T11" fmla="*/ 4 h 11"/>
                    <a:gd name="T12" fmla="*/ 4 w 10"/>
                    <a:gd name="T13" fmla="*/ 4 h 11"/>
                    <a:gd name="T14" fmla="*/ 0 w 10"/>
                    <a:gd name="T15" fmla="*/ 0 h 11"/>
                    <a:gd name="T16" fmla="*/ 0 w 10"/>
                    <a:gd name="T17" fmla="*/ 0 h 11"/>
                    <a:gd name="T18" fmla="*/ 0 w 10"/>
                    <a:gd name="T19" fmla="*/ 0 h 11"/>
                    <a:gd name="T20" fmla="*/ 0 w 10"/>
                    <a:gd name="T21" fmla="*/ 0 h 11"/>
                    <a:gd name="T22" fmla="*/ 0 w 10"/>
                    <a:gd name="T23" fmla="*/ 0 h 11"/>
                    <a:gd name="T24" fmla="*/ 0 w 10"/>
                    <a:gd name="T25" fmla="*/ 4 h 11"/>
                    <a:gd name="T26" fmla="*/ 0 w 10"/>
                    <a:gd name="T27" fmla="*/ 4 h 11"/>
                    <a:gd name="T28" fmla="*/ 4 w 10"/>
                    <a:gd name="T29" fmla="*/ 4 h 11"/>
                    <a:gd name="T30" fmla="*/ 4 w 10"/>
                    <a:gd name="T31" fmla="*/ 7 h 11"/>
                    <a:gd name="T32" fmla="*/ 4 w 10"/>
                    <a:gd name="T33" fmla="*/ 7 h 11"/>
                    <a:gd name="T34" fmla="*/ 4 w 10"/>
                    <a:gd name="T35" fmla="*/ 7 h 11"/>
                    <a:gd name="T36" fmla="*/ 7 w 10"/>
                    <a:gd name="T37" fmla="*/ 7 h 11"/>
                    <a:gd name="T38" fmla="*/ 7 w 10"/>
                    <a:gd name="T39" fmla="*/ 11 h 11"/>
                    <a:gd name="T40" fmla="*/ 7 w 10"/>
                    <a:gd name="T41" fmla="*/ 11 h 11"/>
                    <a:gd name="T42" fmla="*/ 7 w 10"/>
                    <a:gd name="T43" fmla="*/ 11 h 11"/>
                    <a:gd name="T44" fmla="*/ 10 w 10"/>
                    <a:gd name="T45" fmla="*/ 11 h 11"/>
                    <a:gd name="T46" fmla="*/ 10 w 10"/>
                    <a:gd name="T47" fmla="*/ 11 h 11"/>
                    <a:gd name="T48" fmla="*/ 10 w 10"/>
                    <a:gd name="T49" fmla="*/ 11 h 11"/>
                    <a:gd name="T50" fmla="*/ 10 w 10"/>
                    <a:gd name="T51" fmla="*/ 11 h 11"/>
                    <a:gd name="T52" fmla="*/ 10 w 10"/>
                    <a:gd name="T53" fmla="*/ 11 h 11"/>
                    <a:gd name="T54" fmla="*/ 10 w 10"/>
                    <a:gd name="T55" fmla="*/ 11 h 11"/>
                    <a:gd name="T56" fmla="*/ 10 w 10"/>
                    <a:gd name="T57" fmla="*/ 11 h 11"/>
                    <a:gd name="T58" fmla="*/ 10 w 10"/>
                    <a:gd name="T59" fmla="*/ 11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
                    <a:gd name="T91" fmla="*/ 0 h 11"/>
                    <a:gd name="T92" fmla="*/ 10 w 10"/>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 h="11">
                      <a:moveTo>
                        <a:pt x="10" y="11"/>
                      </a:moveTo>
                      <a:lnTo>
                        <a:pt x="10" y="7"/>
                      </a:lnTo>
                      <a:lnTo>
                        <a:pt x="7" y="4"/>
                      </a:lnTo>
                      <a:lnTo>
                        <a:pt x="4" y="4"/>
                      </a:lnTo>
                      <a:lnTo>
                        <a:pt x="0" y="0"/>
                      </a:lnTo>
                      <a:lnTo>
                        <a:pt x="0" y="4"/>
                      </a:lnTo>
                      <a:lnTo>
                        <a:pt x="4" y="4"/>
                      </a:lnTo>
                      <a:lnTo>
                        <a:pt x="4" y="7"/>
                      </a:lnTo>
                      <a:lnTo>
                        <a:pt x="7" y="7"/>
                      </a:lnTo>
                      <a:lnTo>
                        <a:pt x="7" y="11"/>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2" name="Freeform 106">
                  <a:extLst>
                    <a:ext uri="{FF2B5EF4-FFF2-40B4-BE49-F238E27FC236}">
                      <a16:creationId xmlns:a16="http://schemas.microsoft.com/office/drawing/2014/main" id="{FA98DB35-4EC4-C24B-A177-5F0162DDAC3E}"/>
                    </a:ext>
                  </a:extLst>
                </p:cNvPr>
                <p:cNvSpPr>
                  <a:spLocks/>
                </p:cNvSpPr>
                <p:nvPr/>
              </p:nvSpPr>
              <p:spPr bwMode="auto">
                <a:xfrm>
                  <a:off x="4497" y="2940"/>
                  <a:ext cx="8" cy="3"/>
                </a:xfrm>
                <a:custGeom>
                  <a:avLst/>
                  <a:gdLst>
                    <a:gd name="T0" fmla="*/ 7 w 7"/>
                    <a:gd name="T1" fmla="*/ 0 h 3"/>
                    <a:gd name="T2" fmla="*/ 7 w 7"/>
                    <a:gd name="T3" fmla="*/ 3 h 3"/>
                    <a:gd name="T4" fmla="*/ 7 w 7"/>
                    <a:gd name="T5" fmla="*/ 3 h 3"/>
                    <a:gd name="T6" fmla="*/ 7 w 7"/>
                    <a:gd name="T7" fmla="*/ 3 h 3"/>
                    <a:gd name="T8" fmla="*/ 7 w 7"/>
                    <a:gd name="T9" fmla="*/ 3 h 3"/>
                    <a:gd name="T10" fmla="*/ 7 w 7"/>
                    <a:gd name="T11" fmla="*/ 3 h 3"/>
                    <a:gd name="T12" fmla="*/ 7 w 7"/>
                    <a:gd name="T13" fmla="*/ 3 h 3"/>
                    <a:gd name="T14" fmla="*/ 7 w 7"/>
                    <a:gd name="T15" fmla="*/ 3 h 3"/>
                    <a:gd name="T16" fmla="*/ 4 w 7"/>
                    <a:gd name="T17" fmla="*/ 3 h 3"/>
                    <a:gd name="T18" fmla="*/ 4 w 7"/>
                    <a:gd name="T19" fmla="*/ 3 h 3"/>
                    <a:gd name="T20" fmla="*/ 4 w 7"/>
                    <a:gd name="T21" fmla="*/ 3 h 3"/>
                    <a:gd name="T22" fmla="*/ 4 w 7"/>
                    <a:gd name="T23" fmla="*/ 3 h 3"/>
                    <a:gd name="T24" fmla="*/ 4 w 7"/>
                    <a:gd name="T25" fmla="*/ 3 h 3"/>
                    <a:gd name="T26" fmla="*/ 0 w 7"/>
                    <a:gd name="T27" fmla="*/ 3 h 3"/>
                    <a:gd name="T28" fmla="*/ 0 w 7"/>
                    <a:gd name="T29" fmla="*/ 3 h 3"/>
                    <a:gd name="T30" fmla="*/ 0 w 7"/>
                    <a:gd name="T31" fmla="*/ 0 h 3"/>
                    <a:gd name="T32" fmla="*/ 0 w 7"/>
                    <a:gd name="T33" fmla="*/ 0 h 3"/>
                    <a:gd name="T34" fmla="*/ 0 w 7"/>
                    <a:gd name="T35" fmla="*/ 0 h 3"/>
                    <a:gd name="T36" fmla="*/ 0 w 7"/>
                    <a:gd name="T37" fmla="*/ 0 h 3"/>
                    <a:gd name="T38" fmla="*/ 0 w 7"/>
                    <a:gd name="T39" fmla="*/ 0 h 3"/>
                    <a:gd name="T40" fmla="*/ 4 w 7"/>
                    <a:gd name="T41" fmla="*/ 0 h 3"/>
                    <a:gd name="T42" fmla="*/ 4 w 7"/>
                    <a:gd name="T43" fmla="*/ 0 h 3"/>
                    <a:gd name="T44" fmla="*/ 4 w 7"/>
                    <a:gd name="T45" fmla="*/ 0 h 3"/>
                    <a:gd name="T46" fmla="*/ 7 w 7"/>
                    <a:gd name="T47" fmla="*/ 0 h 3"/>
                    <a:gd name="T48" fmla="*/ 7 w 7"/>
                    <a:gd name="T49" fmla="*/ 0 h 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3"/>
                    <a:gd name="T77" fmla="*/ 7 w 7"/>
                    <a:gd name="T78" fmla="*/ 3 h 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3">
                      <a:moveTo>
                        <a:pt x="7" y="0"/>
                      </a:moveTo>
                      <a:lnTo>
                        <a:pt x="7" y="3"/>
                      </a:lnTo>
                      <a:lnTo>
                        <a:pt x="4" y="3"/>
                      </a:lnTo>
                      <a:lnTo>
                        <a:pt x="0" y="3"/>
                      </a:lnTo>
                      <a:lnTo>
                        <a:pt x="0" y="0"/>
                      </a:lnTo>
                      <a:lnTo>
                        <a:pt x="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Freeform 107">
                  <a:extLst>
                    <a:ext uri="{FF2B5EF4-FFF2-40B4-BE49-F238E27FC236}">
                      <a16:creationId xmlns:a16="http://schemas.microsoft.com/office/drawing/2014/main" id="{8B6BCBE2-0091-EF48-BDC1-56DD7F737223}"/>
                    </a:ext>
                  </a:extLst>
                </p:cNvPr>
                <p:cNvSpPr>
                  <a:spLocks/>
                </p:cNvSpPr>
                <p:nvPr/>
              </p:nvSpPr>
              <p:spPr bwMode="auto">
                <a:xfrm>
                  <a:off x="4501" y="3050"/>
                  <a:ext cx="11" cy="8"/>
                </a:xfrm>
                <a:custGeom>
                  <a:avLst/>
                  <a:gdLst>
                    <a:gd name="T0" fmla="*/ 3 w 10"/>
                    <a:gd name="T1" fmla="*/ 0 h 7"/>
                    <a:gd name="T2" fmla="*/ 3 w 10"/>
                    <a:gd name="T3" fmla="*/ 0 h 7"/>
                    <a:gd name="T4" fmla="*/ 6 w 10"/>
                    <a:gd name="T5" fmla="*/ 0 h 7"/>
                    <a:gd name="T6" fmla="*/ 10 w 10"/>
                    <a:gd name="T7" fmla="*/ 0 h 7"/>
                    <a:gd name="T8" fmla="*/ 10 w 10"/>
                    <a:gd name="T9" fmla="*/ 3 h 7"/>
                    <a:gd name="T10" fmla="*/ 10 w 10"/>
                    <a:gd name="T11" fmla="*/ 3 h 7"/>
                    <a:gd name="T12" fmla="*/ 10 w 10"/>
                    <a:gd name="T13" fmla="*/ 3 h 7"/>
                    <a:gd name="T14" fmla="*/ 10 w 10"/>
                    <a:gd name="T15" fmla="*/ 3 h 7"/>
                    <a:gd name="T16" fmla="*/ 6 w 10"/>
                    <a:gd name="T17" fmla="*/ 7 h 7"/>
                    <a:gd name="T18" fmla="*/ 6 w 10"/>
                    <a:gd name="T19" fmla="*/ 3 h 7"/>
                    <a:gd name="T20" fmla="*/ 6 w 10"/>
                    <a:gd name="T21" fmla="*/ 3 h 7"/>
                    <a:gd name="T22" fmla="*/ 6 w 10"/>
                    <a:gd name="T23" fmla="*/ 0 h 7"/>
                    <a:gd name="T24" fmla="*/ 6 w 10"/>
                    <a:gd name="T25" fmla="*/ 0 h 7"/>
                    <a:gd name="T26" fmla="*/ 3 w 10"/>
                    <a:gd name="T27" fmla="*/ 0 h 7"/>
                    <a:gd name="T28" fmla="*/ 3 w 10"/>
                    <a:gd name="T29" fmla="*/ 0 h 7"/>
                    <a:gd name="T30" fmla="*/ 3 w 10"/>
                    <a:gd name="T31" fmla="*/ 0 h 7"/>
                    <a:gd name="T32" fmla="*/ 3 w 10"/>
                    <a:gd name="T33" fmla="*/ 0 h 7"/>
                    <a:gd name="T34" fmla="*/ 0 w 10"/>
                    <a:gd name="T35" fmla="*/ 0 h 7"/>
                    <a:gd name="T36" fmla="*/ 3 w 10"/>
                    <a:gd name="T37" fmla="*/ 0 h 7"/>
                    <a:gd name="T38" fmla="*/ 3 w 10"/>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7"/>
                    <a:gd name="T62" fmla="*/ 10 w 10"/>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7">
                      <a:moveTo>
                        <a:pt x="3" y="0"/>
                      </a:moveTo>
                      <a:lnTo>
                        <a:pt x="3" y="0"/>
                      </a:lnTo>
                      <a:lnTo>
                        <a:pt x="6" y="0"/>
                      </a:lnTo>
                      <a:lnTo>
                        <a:pt x="10" y="0"/>
                      </a:lnTo>
                      <a:lnTo>
                        <a:pt x="10" y="3"/>
                      </a:lnTo>
                      <a:lnTo>
                        <a:pt x="6" y="7"/>
                      </a:lnTo>
                      <a:lnTo>
                        <a:pt x="6" y="3"/>
                      </a:lnTo>
                      <a:lnTo>
                        <a:pt x="6" y="0"/>
                      </a:lnTo>
                      <a:lnTo>
                        <a:pt x="3" y="0"/>
                      </a:ln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Freeform 108">
                  <a:extLst>
                    <a:ext uri="{FF2B5EF4-FFF2-40B4-BE49-F238E27FC236}">
                      <a16:creationId xmlns:a16="http://schemas.microsoft.com/office/drawing/2014/main" id="{DF771144-6110-D14C-9255-B8A35D03004A}"/>
                    </a:ext>
                  </a:extLst>
                </p:cNvPr>
                <p:cNvSpPr>
                  <a:spLocks/>
                </p:cNvSpPr>
                <p:nvPr/>
              </p:nvSpPr>
              <p:spPr bwMode="auto">
                <a:xfrm>
                  <a:off x="4475" y="3034"/>
                  <a:ext cx="19" cy="8"/>
                </a:xfrm>
                <a:custGeom>
                  <a:avLst/>
                  <a:gdLst>
                    <a:gd name="T0" fmla="*/ 4 w 17"/>
                    <a:gd name="T1" fmla="*/ 0 h 7"/>
                    <a:gd name="T2" fmla="*/ 4 w 17"/>
                    <a:gd name="T3" fmla="*/ 0 h 7"/>
                    <a:gd name="T4" fmla="*/ 0 w 17"/>
                    <a:gd name="T5" fmla="*/ 0 h 7"/>
                    <a:gd name="T6" fmla="*/ 0 w 17"/>
                    <a:gd name="T7" fmla="*/ 0 h 7"/>
                    <a:gd name="T8" fmla="*/ 4 w 17"/>
                    <a:gd name="T9" fmla="*/ 0 h 7"/>
                    <a:gd name="T10" fmla="*/ 7 w 17"/>
                    <a:gd name="T11" fmla="*/ 0 h 7"/>
                    <a:gd name="T12" fmla="*/ 7 w 17"/>
                    <a:gd name="T13" fmla="*/ 0 h 7"/>
                    <a:gd name="T14" fmla="*/ 10 w 17"/>
                    <a:gd name="T15" fmla="*/ 0 h 7"/>
                    <a:gd name="T16" fmla="*/ 10 w 17"/>
                    <a:gd name="T17" fmla="*/ 0 h 7"/>
                    <a:gd name="T18" fmla="*/ 14 w 17"/>
                    <a:gd name="T19" fmla="*/ 0 h 7"/>
                    <a:gd name="T20" fmla="*/ 17 w 17"/>
                    <a:gd name="T21" fmla="*/ 3 h 7"/>
                    <a:gd name="T22" fmla="*/ 17 w 17"/>
                    <a:gd name="T23" fmla="*/ 3 h 7"/>
                    <a:gd name="T24" fmla="*/ 17 w 17"/>
                    <a:gd name="T25" fmla="*/ 3 h 7"/>
                    <a:gd name="T26" fmla="*/ 17 w 17"/>
                    <a:gd name="T27" fmla="*/ 7 h 7"/>
                    <a:gd name="T28" fmla="*/ 17 w 17"/>
                    <a:gd name="T29" fmla="*/ 7 h 7"/>
                    <a:gd name="T30" fmla="*/ 17 w 17"/>
                    <a:gd name="T31" fmla="*/ 7 h 7"/>
                    <a:gd name="T32" fmla="*/ 17 w 17"/>
                    <a:gd name="T33" fmla="*/ 7 h 7"/>
                    <a:gd name="T34" fmla="*/ 17 w 17"/>
                    <a:gd name="T35" fmla="*/ 7 h 7"/>
                    <a:gd name="T36" fmla="*/ 17 w 17"/>
                    <a:gd name="T37" fmla="*/ 3 h 7"/>
                    <a:gd name="T38" fmla="*/ 14 w 17"/>
                    <a:gd name="T39" fmla="*/ 3 h 7"/>
                    <a:gd name="T40" fmla="*/ 10 w 17"/>
                    <a:gd name="T41" fmla="*/ 0 h 7"/>
                    <a:gd name="T42" fmla="*/ 7 w 17"/>
                    <a:gd name="T43" fmla="*/ 0 h 7"/>
                    <a:gd name="T44" fmla="*/ 4 w 17"/>
                    <a:gd name="T45" fmla="*/ 0 h 7"/>
                    <a:gd name="T46" fmla="*/ 4 w 17"/>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7"/>
                    <a:gd name="T74" fmla="*/ 17 w 17"/>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7">
                      <a:moveTo>
                        <a:pt x="4" y="0"/>
                      </a:moveTo>
                      <a:lnTo>
                        <a:pt x="4" y="0"/>
                      </a:lnTo>
                      <a:lnTo>
                        <a:pt x="0" y="0"/>
                      </a:lnTo>
                      <a:lnTo>
                        <a:pt x="4" y="0"/>
                      </a:lnTo>
                      <a:lnTo>
                        <a:pt x="7" y="0"/>
                      </a:lnTo>
                      <a:lnTo>
                        <a:pt x="10" y="0"/>
                      </a:lnTo>
                      <a:lnTo>
                        <a:pt x="14" y="0"/>
                      </a:lnTo>
                      <a:lnTo>
                        <a:pt x="17" y="3"/>
                      </a:lnTo>
                      <a:lnTo>
                        <a:pt x="17" y="7"/>
                      </a:lnTo>
                      <a:lnTo>
                        <a:pt x="17" y="3"/>
                      </a:lnTo>
                      <a:lnTo>
                        <a:pt x="14" y="3"/>
                      </a:lnTo>
                      <a:lnTo>
                        <a:pt x="10" y="0"/>
                      </a:lnTo>
                      <a:lnTo>
                        <a:pt x="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Freeform 109">
                  <a:extLst>
                    <a:ext uri="{FF2B5EF4-FFF2-40B4-BE49-F238E27FC236}">
                      <a16:creationId xmlns:a16="http://schemas.microsoft.com/office/drawing/2014/main" id="{32ADA258-271B-9B44-8C87-70D87FF1C34F}"/>
                    </a:ext>
                  </a:extLst>
                </p:cNvPr>
                <p:cNvSpPr>
                  <a:spLocks/>
                </p:cNvSpPr>
                <p:nvPr/>
              </p:nvSpPr>
              <p:spPr bwMode="auto">
                <a:xfrm>
                  <a:off x="4402" y="2971"/>
                  <a:ext cx="132" cy="90"/>
                </a:xfrm>
                <a:custGeom>
                  <a:avLst/>
                  <a:gdLst>
                    <a:gd name="T0" fmla="*/ 23 w 120"/>
                    <a:gd name="T1" fmla="*/ 38 h 80"/>
                    <a:gd name="T2" fmla="*/ 30 w 120"/>
                    <a:gd name="T3" fmla="*/ 28 h 80"/>
                    <a:gd name="T4" fmla="*/ 40 w 120"/>
                    <a:gd name="T5" fmla="*/ 21 h 80"/>
                    <a:gd name="T6" fmla="*/ 46 w 120"/>
                    <a:gd name="T7" fmla="*/ 14 h 80"/>
                    <a:gd name="T8" fmla="*/ 53 w 120"/>
                    <a:gd name="T9" fmla="*/ 10 h 80"/>
                    <a:gd name="T10" fmla="*/ 60 w 120"/>
                    <a:gd name="T11" fmla="*/ 7 h 80"/>
                    <a:gd name="T12" fmla="*/ 66 w 120"/>
                    <a:gd name="T13" fmla="*/ 0 h 80"/>
                    <a:gd name="T14" fmla="*/ 76 w 120"/>
                    <a:gd name="T15" fmla="*/ 0 h 80"/>
                    <a:gd name="T16" fmla="*/ 83 w 120"/>
                    <a:gd name="T17" fmla="*/ 3 h 80"/>
                    <a:gd name="T18" fmla="*/ 93 w 120"/>
                    <a:gd name="T19" fmla="*/ 7 h 80"/>
                    <a:gd name="T20" fmla="*/ 103 w 120"/>
                    <a:gd name="T21" fmla="*/ 14 h 80"/>
                    <a:gd name="T22" fmla="*/ 113 w 120"/>
                    <a:gd name="T23" fmla="*/ 24 h 80"/>
                    <a:gd name="T24" fmla="*/ 116 w 120"/>
                    <a:gd name="T25" fmla="*/ 35 h 80"/>
                    <a:gd name="T26" fmla="*/ 120 w 120"/>
                    <a:gd name="T27" fmla="*/ 42 h 80"/>
                    <a:gd name="T28" fmla="*/ 120 w 120"/>
                    <a:gd name="T29" fmla="*/ 49 h 80"/>
                    <a:gd name="T30" fmla="*/ 120 w 120"/>
                    <a:gd name="T31" fmla="*/ 52 h 80"/>
                    <a:gd name="T32" fmla="*/ 116 w 120"/>
                    <a:gd name="T33" fmla="*/ 59 h 80"/>
                    <a:gd name="T34" fmla="*/ 113 w 120"/>
                    <a:gd name="T35" fmla="*/ 66 h 80"/>
                    <a:gd name="T36" fmla="*/ 106 w 120"/>
                    <a:gd name="T37" fmla="*/ 70 h 80"/>
                    <a:gd name="T38" fmla="*/ 103 w 120"/>
                    <a:gd name="T39" fmla="*/ 70 h 80"/>
                    <a:gd name="T40" fmla="*/ 103 w 120"/>
                    <a:gd name="T41" fmla="*/ 70 h 80"/>
                    <a:gd name="T42" fmla="*/ 106 w 120"/>
                    <a:gd name="T43" fmla="*/ 66 h 80"/>
                    <a:gd name="T44" fmla="*/ 106 w 120"/>
                    <a:gd name="T45" fmla="*/ 63 h 80"/>
                    <a:gd name="T46" fmla="*/ 100 w 120"/>
                    <a:gd name="T47" fmla="*/ 63 h 80"/>
                    <a:gd name="T48" fmla="*/ 93 w 120"/>
                    <a:gd name="T49" fmla="*/ 63 h 80"/>
                    <a:gd name="T50" fmla="*/ 86 w 120"/>
                    <a:gd name="T51" fmla="*/ 59 h 80"/>
                    <a:gd name="T52" fmla="*/ 83 w 120"/>
                    <a:gd name="T53" fmla="*/ 52 h 80"/>
                    <a:gd name="T54" fmla="*/ 80 w 120"/>
                    <a:gd name="T55" fmla="*/ 49 h 80"/>
                    <a:gd name="T56" fmla="*/ 83 w 120"/>
                    <a:gd name="T57" fmla="*/ 49 h 80"/>
                    <a:gd name="T58" fmla="*/ 90 w 120"/>
                    <a:gd name="T59" fmla="*/ 49 h 80"/>
                    <a:gd name="T60" fmla="*/ 90 w 120"/>
                    <a:gd name="T61" fmla="*/ 49 h 80"/>
                    <a:gd name="T62" fmla="*/ 80 w 120"/>
                    <a:gd name="T63" fmla="*/ 45 h 80"/>
                    <a:gd name="T64" fmla="*/ 73 w 120"/>
                    <a:gd name="T65" fmla="*/ 45 h 80"/>
                    <a:gd name="T66" fmla="*/ 70 w 120"/>
                    <a:gd name="T67" fmla="*/ 45 h 80"/>
                    <a:gd name="T68" fmla="*/ 63 w 120"/>
                    <a:gd name="T69" fmla="*/ 45 h 80"/>
                    <a:gd name="T70" fmla="*/ 56 w 120"/>
                    <a:gd name="T71" fmla="*/ 45 h 80"/>
                    <a:gd name="T72" fmla="*/ 53 w 120"/>
                    <a:gd name="T73" fmla="*/ 49 h 80"/>
                    <a:gd name="T74" fmla="*/ 50 w 120"/>
                    <a:gd name="T75" fmla="*/ 49 h 80"/>
                    <a:gd name="T76" fmla="*/ 50 w 120"/>
                    <a:gd name="T77" fmla="*/ 45 h 80"/>
                    <a:gd name="T78" fmla="*/ 46 w 120"/>
                    <a:gd name="T79" fmla="*/ 45 h 80"/>
                    <a:gd name="T80" fmla="*/ 40 w 120"/>
                    <a:gd name="T81" fmla="*/ 49 h 80"/>
                    <a:gd name="T82" fmla="*/ 36 w 120"/>
                    <a:gd name="T83" fmla="*/ 56 h 80"/>
                    <a:gd name="T84" fmla="*/ 36 w 120"/>
                    <a:gd name="T85" fmla="*/ 66 h 80"/>
                    <a:gd name="T86" fmla="*/ 33 w 120"/>
                    <a:gd name="T87" fmla="*/ 77 h 80"/>
                    <a:gd name="T88" fmla="*/ 26 w 120"/>
                    <a:gd name="T89" fmla="*/ 80 h 80"/>
                    <a:gd name="T90" fmla="*/ 20 w 120"/>
                    <a:gd name="T91" fmla="*/ 80 h 80"/>
                    <a:gd name="T92" fmla="*/ 16 w 120"/>
                    <a:gd name="T93" fmla="*/ 77 h 80"/>
                    <a:gd name="T94" fmla="*/ 10 w 120"/>
                    <a:gd name="T95" fmla="*/ 77 h 80"/>
                    <a:gd name="T96" fmla="*/ 6 w 120"/>
                    <a:gd name="T97" fmla="*/ 70 h 80"/>
                    <a:gd name="T98" fmla="*/ 6 w 120"/>
                    <a:gd name="T99" fmla="*/ 66 h 80"/>
                    <a:gd name="T100" fmla="*/ 3 w 120"/>
                    <a:gd name="T101" fmla="*/ 63 h 80"/>
                    <a:gd name="T102" fmla="*/ 0 w 120"/>
                    <a:gd name="T103" fmla="*/ 56 h 80"/>
                    <a:gd name="T104" fmla="*/ 3 w 120"/>
                    <a:gd name="T105" fmla="*/ 49 h 80"/>
                    <a:gd name="T106" fmla="*/ 6 w 120"/>
                    <a:gd name="T107" fmla="*/ 49 h 80"/>
                    <a:gd name="T108" fmla="*/ 13 w 120"/>
                    <a:gd name="T109" fmla="*/ 49 h 80"/>
                    <a:gd name="T110" fmla="*/ 20 w 120"/>
                    <a:gd name="T111" fmla="*/ 45 h 80"/>
                    <a:gd name="T112" fmla="*/ 20 w 120"/>
                    <a:gd name="T113" fmla="*/ 42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
                    <a:gd name="T172" fmla="*/ 0 h 80"/>
                    <a:gd name="T173" fmla="*/ 120 w 120"/>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 h="80">
                      <a:moveTo>
                        <a:pt x="20" y="42"/>
                      </a:moveTo>
                      <a:lnTo>
                        <a:pt x="23" y="38"/>
                      </a:lnTo>
                      <a:lnTo>
                        <a:pt x="26" y="35"/>
                      </a:lnTo>
                      <a:lnTo>
                        <a:pt x="30" y="28"/>
                      </a:lnTo>
                      <a:lnTo>
                        <a:pt x="36" y="24"/>
                      </a:lnTo>
                      <a:lnTo>
                        <a:pt x="40" y="21"/>
                      </a:lnTo>
                      <a:lnTo>
                        <a:pt x="43" y="17"/>
                      </a:lnTo>
                      <a:lnTo>
                        <a:pt x="46" y="14"/>
                      </a:lnTo>
                      <a:lnTo>
                        <a:pt x="50" y="14"/>
                      </a:lnTo>
                      <a:lnTo>
                        <a:pt x="53" y="10"/>
                      </a:lnTo>
                      <a:lnTo>
                        <a:pt x="56" y="7"/>
                      </a:lnTo>
                      <a:lnTo>
                        <a:pt x="60" y="7"/>
                      </a:lnTo>
                      <a:lnTo>
                        <a:pt x="63" y="3"/>
                      </a:lnTo>
                      <a:lnTo>
                        <a:pt x="66" y="0"/>
                      </a:lnTo>
                      <a:lnTo>
                        <a:pt x="70" y="0"/>
                      </a:lnTo>
                      <a:lnTo>
                        <a:pt x="76" y="0"/>
                      </a:lnTo>
                      <a:lnTo>
                        <a:pt x="80" y="0"/>
                      </a:lnTo>
                      <a:lnTo>
                        <a:pt x="83" y="3"/>
                      </a:lnTo>
                      <a:lnTo>
                        <a:pt x="90" y="3"/>
                      </a:lnTo>
                      <a:lnTo>
                        <a:pt x="93" y="7"/>
                      </a:lnTo>
                      <a:lnTo>
                        <a:pt x="100" y="10"/>
                      </a:lnTo>
                      <a:lnTo>
                        <a:pt x="103" y="14"/>
                      </a:lnTo>
                      <a:lnTo>
                        <a:pt x="106" y="17"/>
                      </a:lnTo>
                      <a:lnTo>
                        <a:pt x="113" y="24"/>
                      </a:lnTo>
                      <a:lnTo>
                        <a:pt x="116" y="28"/>
                      </a:lnTo>
                      <a:lnTo>
                        <a:pt x="116" y="35"/>
                      </a:lnTo>
                      <a:lnTo>
                        <a:pt x="120" y="38"/>
                      </a:lnTo>
                      <a:lnTo>
                        <a:pt x="120" y="42"/>
                      </a:lnTo>
                      <a:lnTo>
                        <a:pt x="120" y="45"/>
                      </a:lnTo>
                      <a:lnTo>
                        <a:pt x="120" y="49"/>
                      </a:lnTo>
                      <a:lnTo>
                        <a:pt x="120" y="52"/>
                      </a:lnTo>
                      <a:lnTo>
                        <a:pt x="120" y="56"/>
                      </a:lnTo>
                      <a:lnTo>
                        <a:pt x="116" y="59"/>
                      </a:lnTo>
                      <a:lnTo>
                        <a:pt x="116" y="63"/>
                      </a:lnTo>
                      <a:lnTo>
                        <a:pt x="113" y="66"/>
                      </a:lnTo>
                      <a:lnTo>
                        <a:pt x="110" y="70"/>
                      </a:lnTo>
                      <a:lnTo>
                        <a:pt x="106" y="70"/>
                      </a:lnTo>
                      <a:lnTo>
                        <a:pt x="103" y="70"/>
                      </a:lnTo>
                      <a:lnTo>
                        <a:pt x="100" y="70"/>
                      </a:lnTo>
                      <a:lnTo>
                        <a:pt x="103" y="70"/>
                      </a:lnTo>
                      <a:lnTo>
                        <a:pt x="106" y="66"/>
                      </a:lnTo>
                      <a:lnTo>
                        <a:pt x="106" y="63"/>
                      </a:lnTo>
                      <a:lnTo>
                        <a:pt x="103" y="63"/>
                      </a:lnTo>
                      <a:lnTo>
                        <a:pt x="100" y="63"/>
                      </a:lnTo>
                      <a:lnTo>
                        <a:pt x="96" y="63"/>
                      </a:lnTo>
                      <a:lnTo>
                        <a:pt x="93" y="63"/>
                      </a:lnTo>
                      <a:lnTo>
                        <a:pt x="90" y="59"/>
                      </a:lnTo>
                      <a:lnTo>
                        <a:pt x="86" y="59"/>
                      </a:lnTo>
                      <a:lnTo>
                        <a:pt x="83" y="56"/>
                      </a:lnTo>
                      <a:lnTo>
                        <a:pt x="83" y="52"/>
                      </a:lnTo>
                      <a:lnTo>
                        <a:pt x="80" y="52"/>
                      </a:lnTo>
                      <a:lnTo>
                        <a:pt x="80" y="49"/>
                      </a:lnTo>
                      <a:lnTo>
                        <a:pt x="76" y="49"/>
                      </a:lnTo>
                      <a:lnTo>
                        <a:pt x="83" y="49"/>
                      </a:lnTo>
                      <a:lnTo>
                        <a:pt x="86" y="52"/>
                      </a:lnTo>
                      <a:lnTo>
                        <a:pt x="90" y="49"/>
                      </a:lnTo>
                      <a:lnTo>
                        <a:pt x="93" y="49"/>
                      </a:lnTo>
                      <a:lnTo>
                        <a:pt x="90" y="49"/>
                      </a:lnTo>
                      <a:lnTo>
                        <a:pt x="86" y="49"/>
                      </a:lnTo>
                      <a:lnTo>
                        <a:pt x="80" y="45"/>
                      </a:lnTo>
                      <a:lnTo>
                        <a:pt x="76" y="45"/>
                      </a:lnTo>
                      <a:lnTo>
                        <a:pt x="73" y="45"/>
                      </a:lnTo>
                      <a:lnTo>
                        <a:pt x="70" y="45"/>
                      </a:lnTo>
                      <a:lnTo>
                        <a:pt x="66" y="45"/>
                      </a:lnTo>
                      <a:lnTo>
                        <a:pt x="63" y="45"/>
                      </a:lnTo>
                      <a:lnTo>
                        <a:pt x="60" y="45"/>
                      </a:lnTo>
                      <a:lnTo>
                        <a:pt x="56" y="45"/>
                      </a:lnTo>
                      <a:lnTo>
                        <a:pt x="53" y="49"/>
                      </a:lnTo>
                      <a:lnTo>
                        <a:pt x="50" y="49"/>
                      </a:lnTo>
                      <a:lnTo>
                        <a:pt x="50" y="45"/>
                      </a:lnTo>
                      <a:lnTo>
                        <a:pt x="46" y="45"/>
                      </a:lnTo>
                      <a:lnTo>
                        <a:pt x="43" y="45"/>
                      </a:lnTo>
                      <a:lnTo>
                        <a:pt x="40" y="49"/>
                      </a:lnTo>
                      <a:lnTo>
                        <a:pt x="36" y="52"/>
                      </a:lnTo>
                      <a:lnTo>
                        <a:pt x="36" y="56"/>
                      </a:lnTo>
                      <a:lnTo>
                        <a:pt x="36" y="59"/>
                      </a:lnTo>
                      <a:lnTo>
                        <a:pt x="36" y="66"/>
                      </a:lnTo>
                      <a:lnTo>
                        <a:pt x="36" y="73"/>
                      </a:lnTo>
                      <a:lnTo>
                        <a:pt x="33" y="77"/>
                      </a:lnTo>
                      <a:lnTo>
                        <a:pt x="30" y="77"/>
                      </a:lnTo>
                      <a:lnTo>
                        <a:pt x="26" y="80"/>
                      </a:lnTo>
                      <a:lnTo>
                        <a:pt x="23" y="80"/>
                      </a:lnTo>
                      <a:lnTo>
                        <a:pt x="20" y="80"/>
                      </a:lnTo>
                      <a:lnTo>
                        <a:pt x="16" y="80"/>
                      </a:lnTo>
                      <a:lnTo>
                        <a:pt x="16" y="77"/>
                      </a:lnTo>
                      <a:lnTo>
                        <a:pt x="13" y="77"/>
                      </a:lnTo>
                      <a:lnTo>
                        <a:pt x="10" y="77"/>
                      </a:lnTo>
                      <a:lnTo>
                        <a:pt x="6" y="73"/>
                      </a:lnTo>
                      <a:lnTo>
                        <a:pt x="6" y="70"/>
                      </a:lnTo>
                      <a:lnTo>
                        <a:pt x="6" y="66"/>
                      </a:lnTo>
                      <a:lnTo>
                        <a:pt x="3" y="63"/>
                      </a:lnTo>
                      <a:lnTo>
                        <a:pt x="0" y="59"/>
                      </a:lnTo>
                      <a:lnTo>
                        <a:pt x="0" y="56"/>
                      </a:lnTo>
                      <a:lnTo>
                        <a:pt x="3" y="49"/>
                      </a:lnTo>
                      <a:lnTo>
                        <a:pt x="6" y="49"/>
                      </a:lnTo>
                      <a:lnTo>
                        <a:pt x="10" y="49"/>
                      </a:lnTo>
                      <a:lnTo>
                        <a:pt x="13" y="49"/>
                      </a:lnTo>
                      <a:lnTo>
                        <a:pt x="16" y="49"/>
                      </a:lnTo>
                      <a:lnTo>
                        <a:pt x="20" y="45"/>
                      </a:lnTo>
                      <a:lnTo>
                        <a:pt x="2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6" name="Freeform 110">
                  <a:extLst>
                    <a:ext uri="{FF2B5EF4-FFF2-40B4-BE49-F238E27FC236}">
                      <a16:creationId xmlns:a16="http://schemas.microsoft.com/office/drawing/2014/main" id="{820E71F7-0750-DE4C-BE59-7928E757327C}"/>
                    </a:ext>
                  </a:extLst>
                </p:cNvPr>
                <p:cNvSpPr>
                  <a:spLocks/>
                </p:cNvSpPr>
                <p:nvPr/>
              </p:nvSpPr>
              <p:spPr bwMode="auto">
                <a:xfrm>
                  <a:off x="4483" y="2994"/>
                  <a:ext cx="14" cy="12"/>
                </a:xfrm>
                <a:custGeom>
                  <a:avLst/>
                  <a:gdLst>
                    <a:gd name="T0" fmla="*/ 3 w 13"/>
                    <a:gd name="T1" fmla="*/ 10 h 10"/>
                    <a:gd name="T2" fmla="*/ 3 w 13"/>
                    <a:gd name="T3" fmla="*/ 10 h 10"/>
                    <a:gd name="T4" fmla="*/ 7 w 13"/>
                    <a:gd name="T5" fmla="*/ 10 h 10"/>
                    <a:gd name="T6" fmla="*/ 10 w 13"/>
                    <a:gd name="T7" fmla="*/ 10 h 10"/>
                    <a:gd name="T8" fmla="*/ 10 w 13"/>
                    <a:gd name="T9" fmla="*/ 7 h 10"/>
                    <a:gd name="T10" fmla="*/ 13 w 13"/>
                    <a:gd name="T11" fmla="*/ 7 h 10"/>
                    <a:gd name="T12" fmla="*/ 13 w 13"/>
                    <a:gd name="T13" fmla="*/ 3 h 10"/>
                    <a:gd name="T14" fmla="*/ 10 w 13"/>
                    <a:gd name="T15" fmla="*/ 3 h 10"/>
                    <a:gd name="T16" fmla="*/ 10 w 13"/>
                    <a:gd name="T17" fmla="*/ 0 h 10"/>
                    <a:gd name="T18" fmla="*/ 7 w 13"/>
                    <a:gd name="T19" fmla="*/ 0 h 10"/>
                    <a:gd name="T20" fmla="*/ 7 w 13"/>
                    <a:gd name="T21" fmla="*/ 0 h 10"/>
                    <a:gd name="T22" fmla="*/ 3 w 13"/>
                    <a:gd name="T23" fmla="*/ 0 h 10"/>
                    <a:gd name="T24" fmla="*/ 3 w 13"/>
                    <a:gd name="T25" fmla="*/ 3 h 10"/>
                    <a:gd name="T26" fmla="*/ 0 w 13"/>
                    <a:gd name="T27" fmla="*/ 3 h 10"/>
                    <a:gd name="T28" fmla="*/ 0 w 13"/>
                    <a:gd name="T29" fmla="*/ 7 h 10"/>
                    <a:gd name="T30" fmla="*/ 3 w 13"/>
                    <a:gd name="T31" fmla="*/ 7 h 10"/>
                    <a:gd name="T32" fmla="*/ 3 w 13"/>
                    <a:gd name="T33" fmla="*/ 10 h 10"/>
                    <a:gd name="T34" fmla="*/ 3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3" y="10"/>
                      </a:moveTo>
                      <a:lnTo>
                        <a:pt x="3" y="10"/>
                      </a:lnTo>
                      <a:lnTo>
                        <a:pt x="7" y="10"/>
                      </a:lnTo>
                      <a:lnTo>
                        <a:pt x="10" y="10"/>
                      </a:lnTo>
                      <a:lnTo>
                        <a:pt x="10" y="7"/>
                      </a:lnTo>
                      <a:lnTo>
                        <a:pt x="13" y="7"/>
                      </a:lnTo>
                      <a:lnTo>
                        <a:pt x="13" y="3"/>
                      </a:lnTo>
                      <a:lnTo>
                        <a:pt x="10" y="3"/>
                      </a:lnTo>
                      <a:lnTo>
                        <a:pt x="10" y="0"/>
                      </a:lnTo>
                      <a:lnTo>
                        <a:pt x="7" y="0"/>
                      </a:lnTo>
                      <a:lnTo>
                        <a:pt x="3" y="0"/>
                      </a:lnTo>
                      <a:lnTo>
                        <a:pt x="3" y="3"/>
                      </a:lnTo>
                      <a:lnTo>
                        <a:pt x="0" y="3"/>
                      </a:lnTo>
                      <a:lnTo>
                        <a:pt x="0" y="7"/>
                      </a:lnTo>
                      <a:lnTo>
                        <a:pt x="3" y="7"/>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Freeform 111">
                  <a:extLst>
                    <a:ext uri="{FF2B5EF4-FFF2-40B4-BE49-F238E27FC236}">
                      <a16:creationId xmlns:a16="http://schemas.microsoft.com/office/drawing/2014/main" id="{4FCAB491-CF10-484A-A44E-4A70DE68A848}"/>
                    </a:ext>
                  </a:extLst>
                </p:cNvPr>
                <p:cNvSpPr>
                  <a:spLocks/>
                </p:cNvSpPr>
                <p:nvPr/>
              </p:nvSpPr>
              <p:spPr bwMode="auto">
                <a:xfrm>
                  <a:off x="4299" y="3355"/>
                  <a:ext cx="14" cy="11"/>
                </a:xfrm>
                <a:custGeom>
                  <a:avLst/>
                  <a:gdLst>
                    <a:gd name="T0" fmla="*/ 7 w 13"/>
                    <a:gd name="T1" fmla="*/ 10 h 10"/>
                    <a:gd name="T2" fmla="*/ 7 w 13"/>
                    <a:gd name="T3" fmla="*/ 10 h 10"/>
                    <a:gd name="T4" fmla="*/ 10 w 13"/>
                    <a:gd name="T5" fmla="*/ 10 h 10"/>
                    <a:gd name="T6" fmla="*/ 10 w 13"/>
                    <a:gd name="T7" fmla="*/ 7 h 10"/>
                    <a:gd name="T8" fmla="*/ 13 w 13"/>
                    <a:gd name="T9" fmla="*/ 7 h 10"/>
                    <a:gd name="T10" fmla="*/ 10 w 13"/>
                    <a:gd name="T11" fmla="*/ 3 h 10"/>
                    <a:gd name="T12" fmla="*/ 10 w 13"/>
                    <a:gd name="T13" fmla="*/ 3 h 10"/>
                    <a:gd name="T14" fmla="*/ 10 w 13"/>
                    <a:gd name="T15" fmla="*/ 0 h 10"/>
                    <a:gd name="T16" fmla="*/ 7 w 13"/>
                    <a:gd name="T17" fmla="*/ 0 h 10"/>
                    <a:gd name="T18" fmla="*/ 3 w 13"/>
                    <a:gd name="T19" fmla="*/ 0 h 10"/>
                    <a:gd name="T20" fmla="*/ 3 w 13"/>
                    <a:gd name="T21" fmla="*/ 3 h 10"/>
                    <a:gd name="T22" fmla="*/ 3 w 13"/>
                    <a:gd name="T23" fmla="*/ 3 h 10"/>
                    <a:gd name="T24" fmla="*/ 0 w 13"/>
                    <a:gd name="T25" fmla="*/ 7 h 10"/>
                    <a:gd name="T26" fmla="*/ 0 w 13"/>
                    <a:gd name="T27" fmla="*/ 7 h 10"/>
                    <a:gd name="T28" fmla="*/ 3 w 13"/>
                    <a:gd name="T29" fmla="*/ 10 h 10"/>
                    <a:gd name="T30" fmla="*/ 3 w 13"/>
                    <a:gd name="T31" fmla="*/ 10 h 10"/>
                    <a:gd name="T32" fmla="*/ 7 w 13"/>
                    <a:gd name="T33" fmla="*/ 10 h 10"/>
                    <a:gd name="T34" fmla="*/ 7 w 13"/>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7" y="10"/>
                      </a:moveTo>
                      <a:lnTo>
                        <a:pt x="7" y="10"/>
                      </a:lnTo>
                      <a:lnTo>
                        <a:pt x="10" y="10"/>
                      </a:lnTo>
                      <a:lnTo>
                        <a:pt x="10" y="7"/>
                      </a:lnTo>
                      <a:lnTo>
                        <a:pt x="13" y="7"/>
                      </a:lnTo>
                      <a:lnTo>
                        <a:pt x="10" y="3"/>
                      </a:lnTo>
                      <a:lnTo>
                        <a:pt x="10" y="0"/>
                      </a:lnTo>
                      <a:lnTo>
                        <a:pt x="7" y="0"/>
                      </a:lnTo>
                      <a:lnTo>
                        <a:pt x="3" y="0"/>
                      </a:lnTo>
                      <a:lnTo>
                        <a:pt x="3" y="3"/>
                      </a:lnTo>
                      <a:lnTo>
                        <a:pt x="0" y="7"/>
                      </a:lnTo>
                      <a:lnTo>
                        <a:pt x="3" y="10"/>
                      </a:lnTo>
                      <a:lnTo>
                        <a:pt x="7"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8" name="Freeform 112">
                  <a:extLst>
                    <a:ext uri="{FF2B5EF4-FFF2-40B4-BE49-F238E27FC236}">
                      <a16:creationId xmlns:a16="http://schemas.microsoft.com/office/drawing/2014/main" id="{83E9D1EE-8A34-F241-B9E5-5EBF2C00108A}"/>
                    </a:ext>
                  </a:extLst>
                </p:cNvPr>
                <p:cNvSpPr>
                  <a:spLocks/>
                </p:cNvSpPr>
                <p:nvPr/>
              </p:nvSpPr>
              <p:spPr bwMode="auto">
                <a:xfrm>
                  <a:off x="4263" y="3077"/>
                  <a:ext cx="179" cy="317"/>
                </a:xfrm>
                <a:custGeom>
                  <a:avLst/>
                  <a:gdLst>
                    <a:gd name="T0" fmla="*/ 147 w 163"/>
                    <a:gd name="T1" fmla="*/ 0 h 280"/>
                    <a:gd name="T2" fmla="*/ 130 w 163"/>
                    <a:gd name="T3" fmla="*/ 4 h 280"/>
                    <a:gd name="T4" fmla="*/ 110 w 163"/>
                    <a:gd name="T5" fmla="*/ 18 h 280"/>
                    <a:gd name="T6" fmla="*/ 93 w 163"/>
                    <a:gd name="T7" fmla="*/ 39 h 280"/>
                    <a:gd name="T8" fmla="*/ 80 w 163"/>
                    <a:gd name="T9" fmla="*/ 63 h 280"/>
                    <a:gd name="T10" fmla="*/ 70 w 163"/>
                    <a:gd name="T11" fmla="*/ 91 h 280"/>
                    <a:gd name="T12" fmla="*/ 66 w 163"/>
                    <a:gd name="T13" fmla="*/ 122 h 280"/>
                    <a:gd name="T14" fmla="*/ 60 w 163"/>
                    <a:gd name="T15" fmla="*/ 143 h 280"/>
                    <a:gd name="T16" fmla="*/ 53 w 163"/>
                    <a:gd name="T17" fmla="*/ 157 h 280"/>
                    <a:gd name="T18" fmla="*/ 40 w 163"/>
                    <a:gd name="T19" fmla="*/ 171 h 280"/>
                    <a:gd name="T20" fmla="*/ 26 w 163"/>
                    <a:gd name="T21" fmla="*/ 185 h 280"/>
                    <a:gd name="T22" fmla="*/ 10 w 163"/>
                    <a:gd name="T23" fmla="*/ 199 h 280"/>
                    <a:gd name="T24" fmla="*/ 3 w 163"/>
                    <a:gd name="T25" fmla="*/ 217 h 280"/>
                    <a:gd name="T26" fmla="*/ 0 w 163"/>
                    <a:gd name="T27" fmla="*/ 238 h 280"/>
                    <a:gd name="T28" fmla="*/ 3 w 163"/>
                    <a:gd name="T29" fmla="*/ 255 h 280"/>
                    <a:gd name="T30" fmla="*/ 13 w 163"/>
                    <a:gd name="T31" fmla="*/ 269 h 280"/>
                    <a:gd name="T32" fmla="*/ 26 w 163"/>
                    <a:gd name="T33" fmla="*/ 276 h 280"/>
                    <a:gd name="T34" fmla="*/ 36 w 163"/>
                    <a:gd name="T35" fmla="*/ 280 h 280"/>
                    <a:gd name="T36" fmla="*/ 50 w 163"/>
                    <a:gd name="T37" fmla="*/ 280 h 280"/>
                    <a:gd name="T38" fmla="*/ 56 w 163"/>
                    <a:gd name="T39" fmla="*/ 280 h 280"/>
                    <a:gd name="T40" fmla="*/ 63 w 163"/>
                    <a:gd name="T41" fmla="*/ 276 h 280"/>
                    <a:gd name="T42" fmla="*/ 70 w 163"/>
                    <a:gd name="T43" fmla="*/ 266 h 280"/>
                    <a:gd name="T44" fmla="*/ 80 w 163"/>
                    <a:gd name="T45" fmla="*/ 255 h 280"/>
                    <a:gd name="T46" fmla="*/ 86 w 163"/>
                    <a:gd name="T47" fmla="*/ 245 h 280"/>
                    <a:gd name="T48" fmla="*/ 93 w 163"/>
                    <a:gd name="T49" fmla="*/ 238 h 280"/>
                    <a:gd name="T50" fmla="*/ 97 w 163"/>
                    <a:gd name="T51" fmla="*/ 227 h 280"/>
                    <a:gd name="T52" fmla="*/ 103 w 163"/>
                    <a:gd name="T53" fmla="*/ 217 h 280"/>
                    <a:gd name="T54" fmla="*/ 110 w 163"/>
                    <a:gd name="T55" fmla="*/ 206 h 280"/>
                    <a:gd name="T56" fmla="*/ 113 w 163"/>
                    <a:gd name="T57" fmla="*/ 192 h 280"/>
                    <a:gd name="T58" fmla="*/ 120 w 163"/>
                    <a:gd name="T59" fmla="*/ 178 h 280"/>
                    <a:gd name="T60" fmla="*/ 127 w 163"/>
                    <a:gd name="T61" fmla="*/ 164 h 280"/>
                    <a:gd name="T62" fmla="*/ 133 w 163"/>
                    <a:gd name="T63" fmla="*/ 150 h 280"/>
                    <a:gd name="T64" fmla="*/ 140 w 163"/>
                    <a:gd name="T65" fmla="*/ 140 h 280"/>
                    <a:gd name="T66" fmla="*/ 143 w 163"/>
                    <a:gd name="T67" fmla="*/ 133 h 280"/>
                    <a:gd name="T68" fmla="*/ 147 w 163"/>
                    <a:gd name="T69" fmla="*/ 129 h 280"/>
                    <a:gd name="T70" fmla="*/ 153 w 163"/>
                    <a:gd name="T71" fmla="*/ 126 h 280"/>
                    <a:gd name="T72" fmla="*/ 160 w 163"/>
                    <a:gd name="T73" fmla="*/ 122 h 280"/>
                    <a:gd name="T74" fmla="*/ 163 w 163"/>
                    <a:gd name="T75" fmla="*/ 119 h 280"/>
                    <a:gd name="T76" fmla="*/ 163 w 163"/>
                    <a:gd name="T77" fmla="*/ 109 h 280"/>
                    <a:gd name="T78" fmla="*/ 160 w 163"/>
                    <a:gd name="T79" fmla="*/ 91 h 280"/>
                    <a:gd name="T80" fmla="*/ 160 w 163"/>
                    <a:gd name="T81" fmla="*/ 60 h 280"/>
                    <a:gd name="T82" fmla="*/ 160 w 163"/>
                    <a:gd name="T83" fmla="*/ 18 h 280"/>
                    <a:gd name="T84" fmla="*/ 153 w 163"/>
                    <a:gd name="T85" fmla="*/ 4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
                    <a:gd name="T130" fmla="*/ 0 h 280"/>
                    <a:gd name="T131" fmla="*/ 163 w 163"/>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 h="280">
                      <a:moveTo>
                        <a:pt x="153" y="4"/>
                      </a:moveTo>
                      <a:lnTo>
                        <a:pt x="147" y="0"/>
                      </a:lnTo>
                      <a:lnTo>
                        <a:pt x="137" y="4"/>
                      </a:lnTo>
                      <a:lnTo>
                        <a:pt x="130" y="4"/>
                      </a:lnTo>
                      <a:lnTo>
                        <a:pt x="120" y="11"/>
                      </a:lnTo>
                      <a:lnTo>
                        <a:pt x="110" y="18"/>
                      </a:lnTo>
                      <a:lnTo>
                        <a:pt x="100" y="25"/>
                      </a:lnTo>
                      <a:lnTo>
                        <a:pt x="93" y="39"/>
                      </a:lnTo>
                      <a:lnTo>
                        <a:pt x="83" y="49"/>
                      </a:lnTo>
                      <a:lnTo>
                        <a:pt x="80" y="63"/>
                      </a:lnTo>
                      <a:lnTo>
                        <a:pt x="73" y="77"/>
                      </a:lnTo>
                      <a:lnTo>
                        <a:pt x="70" y="91"/>
                      </a:lnTo>
                      <a:lnTo>
                        <a:pt x="66" y="109"/>
                      </a:lnTo>
                      <a:lnTo>
                        <a:pt x="66" y="122"/>
                      </a:lnTo>
                      <a:lnTo>
                        <a:pt x="63" y="133"/>
                      </a:lnTo>
                      <a:lnTo>
                        <a:pt x="60" y="143"/>
                      </a:lnTo>
                      <a:lnTo>
                        <a:pt x="60" y="150"/>
                      </a:lnTo>
                      <a:lnTo>
                        <a:pt x="53" y="157"/>
                      </a:lnTo>
                      <a:lnTo>
                        <a:pt x="50" y="164"/>
                      </a:lnTo>
                      <a:lnTo>
                        <a:pt x="40" y="171"/>
                      </a:lnTo>
                      <a:lnTo>
                        <a:pt x="33" y="178"/>
                      </a:lnTo>
                      <a:lnTo>
                        <a:pt x="26" y="185"/>
                      </a:lnTo>
                      <a:lnTo>
                        <a:pt x="16" y="196"/>
                      </a:lnTo>
                      <a:lnTo>
                        <a:pt x="10" y="199"/>
                      </a:lnTo>
                      <a:lnTo>
                        <a:pt x="6" y="206"/>
                      </a:lnTo>
                      <a:lnTo>
                        <a:pt x="3" y="217"/>
                      </a:lnTo>
                      <a:lnTo>
                        <a:pt x="0" y="227"/>
                      </a:lnTo>
                      <a:lnTo>
                        <a:pt x="0" y="238"/>
                      </a:lnTo>
                      <a:lnTo>
                        <a:pt x="0" y="245"/>
                      </a:lnTo>
                      <a:lnTo>
                        <a:pt x="3" y="255"/>
                      </a:lnTo>
                      <a:lnTo>
                        <a:pt x="10" y="262"/>
                      </a:lnTo>
                      <a:lnTo>
                        <a:pt x="13" y="269"/>
                      </a:lnTo>
                      <a:lnTo>
                        <a:pt x="23" y="273"/>
                      </a:lnTo>
                      <a:lnTo>
                        <a:pt x="26" y="276"/>
                      </a:lnTo>
                      <a:lnTo>
                        <a:pt x="33" y="280"/>
                      </a:lnTo>
                      <a:lnTo>
                        <a:pt x="36" y="280"/>
                      </a:lnTo>
                      <a:lnTo>
                        <a:pt x="43" y="280"/>
                      </a:lnTo>
                      <a:lnTo>
                        <a:pt x="50" y="280"/>
                      </a:lnTo>
                      <a:lnTo>
                        <a:pt x="53" y="280"/>
                      </a:lnTo>
                      <a:lnTo>
                        <a:pt x="56" y="280"/>
                      </a:lnTo>
                      <a:lnTo>
                        <a:pt x="60" y="280"/>
                      </a:lnTo>
                      <a:lnTo>
                        <a:pt x="63" y="276"/>
                      </a:lnTo>
                      <a:lnTo>
                        <a:pt x="66" y="273"/>
                      </a:lnTo>
                      <a:lnTo>
                        <a:pt x="70" y="266"/>
                      </a:lnTo>
                      <a:lnTo>
                        <a:pt x="73" y="262"/>
                      </a:lnTo>
                      <a:lnTo>
                        <a:pt x="80" y="255"/>
                      </a:lnTo>
                      <a:lnTo>
                        <a:pt x="83" y="248"/>
                      </a:lnTo>
                      <a:lnTo>
                        <a:pt x="86" y="245"/>
                      </a:lnTo>
                      <a:lnTo>
                        <a:pt x="90" y="241"/>
                      </a:lnTo>
                      <a:lnTo>
                        <a:pt x="93" y="238"/>
                      </a:lnTo>
                      <a:lnTo>
                        <a:pt x="93" y="234"/>
                      </a:lnTo>
                      <a:lnTo>
                        <a:pt x="97" y="227"/>
                      </a:lnTo>
                      <a:lnTo>
                        <a:pt x="100" y="224"/>
                      </a:lnTo>
                      <a:lnTo>
                        <a:pt x="103" y="217"/>
                      </a:lnTo>
                      <a:lnTo>
                        <a:pt x="107" y="213"/>
                      </a:lnTo>
                      <a:lnTo>
                        <a:pt x="110" y="206"/>
                      </a:lnTo>
                      <a:lnTo>
                        <a:pt x="113" y="199"/>
                      </a:lnTo>
                      <a:lnTo>
                        <a:pt x="113" y="192"/>
                      </a:lnTo>
                      <a:lnTo>
                        <a:pt x="117" y="185"/>
                      </a:lnTo>
                      <a:lnTo>
                        <a:pt x="120" y="178"/>
                      </a:lnTo>
                      <a:lnTo>
                        <a:pt x="123" y="171"/>
                      </a:lnTo>
                      <a:lnTo>
                        <a:pt x="127" y="164"/>
                      </a:lnTo>
                      <a:lnTo>
                        <a:pt x="130" y="157"/>
                      </a:lnTo>
                      <a:lnTo>
                        <a:pt x="133" y="150"/>
                      </a:lnTo>
                      <a:lnTo>
                        <a:pt x="137" y="143"/>
                      </a:lnTo>
                      <a:lnTo>
                        <a:pt x="140" y="140"/>
                      </a:lnTo>
                      <a:lnTo>
                        <a:pt x="140" y="136"/>
                      </a:lnTo>
                      <a:lnTo>
                        <a:pt x="143" y="133"/>
                      </a:lnTo>
                      <a:lnTo>
                        <a:pt x="143" y="129"/>
                      </a:lnTo>
                      <a:lnTo>
                        <a:pt x="147" y="129"/>
                      </a:lnTo>
                      <a:lnTo>
                        <a:pt x="150" y="129"/>
                      </a:lnTo>
                      <a:lnTo>
                        <a:pt x="153" y="126"/>
                      </a:lnTo>
                      <a:lnTo>
                        <a:pt x="157" y="122"/>
                      </a:lnTo>
                      <a:lnTo>
                        <a:pt x="160" y="122"/>
                      </a:lnTo>
                      <a:lnTo>
                        <a:pt x="160" y="119"/>
                      </a:lnTo>
                      <a:lnTo>
                        <a:pt x="163" y="119"/>
                      </a:lnTo>
                      <a:lnTo>
                        <a:pt x="163" y="116"/>
                      </a:lnTo>
                      <a:lnTo>
                        <a:pt x="163" y="109"/>
                      </a:lnTo>
                      <a:lnTo>
                        <a:pt x="160" y="102"/>
                      </a:lnTo>
                      <a:lnTo>
                        <a:pt x="160" y="91"/>
                      </a:lnTo>
                      <a:lnTo>
                        <a:pt x="157" y="77"/>
                      </a:lnTo>
                      <a:lnTo>
                        <a:pt x="160" y="60"/>
                      </a:lnTo>
                      <a:lnTo>
                        <a:pt x="163" y="39"/>
                      </a:lnTo>
                      <a:lnTo>
                        <a:pt x="160" y="18"/>
                      </a:lnTo>
                      <a:lnTo>
                        <a:pt x="153" y="4"/>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Freeform 113">
                  <a:extLst>
                    <a:ext uri="{FF2B5EF4-FFF2-40B4-BE49-F238E27FC236}">
                      <a16:creationId xmlns:a16="http://schemas.microsoft.com/office/drawing/2014/main" id="{92A9C0A1-C1BE-9F4C-BD96-337E2CB73443}"/>
                    </a:ext>
                  </a:extLst>
                </p:cNvPr>
                <p:cNvSpPr>
                  <a:spLocks/>
                </p:cNvSpPr>
                <p:nvPr/>
              </p:nvSpPr>
              <p:spPr bwMode="auto">
                <a:xfrm>
                  <a:off x="4398" y="3125"/>
                  <a:ext cx="15" cy="12"/>
                </a:xfrm>
                <a:custGeom>
                  <a:avLst/>
                  <a:gdLst>
                    <a:gd name="T0" fmla="*/ 4 w 14"/>
                    <a:gd name="T1" fmla="*/ 11 h 11"/>
                    <a:gd name="T2" fmla="*/ 7 w 14"/>
                    <a:gd name="T3" fmla="*/ 11 h 11"/>
                    <a:gd name="T4" fmla="*/ 7 w 14"/>
                    <a:gd name="T5" fmla="*/ 11 h 11"/>
                    <a:gd name="T6" fmla="*/ 10 w 14"/>
                    <a:gd name="T7" fmla="*/ 11 h 11"/>
                    <a:gd name="T8" fmla="*/ 10 w 14"/>
                    <a:gd name="T9" fmla="*/ 7 h 11"/>
                    <a:gd name="T10" fmla="*/ 14 w 14"/>
                    <a:gd name="T11" fmla="*/ 7 h 11"/>
                    <a:gd name="T12" fmla="*/ 10 w 14"/>
                    <a:gd name="T13" fmla="*/ 4 h 11"/>
                    <a:gd name="T14" fmla="*/ 10 w 14"/>
                    <a:gd name="T15" fmla="*/ 4 h 11"/>
                    <a:gd name="T16" fmla="*/ 10 w 14"/>
                    <a:gd name="T17" fmla="*/ 0 h 11"/>
                    <a:gd name="T18" fmla="*/ 7 w 14"/>
                    <a:gd name="T19" fmla="*/ 0 h 11"/>
                    <a:gd name="T20" fmla="*/ 7 w 14"/>
                    <a:gd name="T21" fmla="*/ 0 h 11"/>
                    <a:gd name="T22" fmla="*/ 4 w 14"/>
                    <a:gd name="T23" fmla="*/ 4 h 11"/>
                    <a:gd name="T24" fmla="*/ 4 w 14"/>
                    <a:gd name="T25" fmla="*/ 4 h 11"/>
                    <a:gd name="T26" fmla="*/ 0 w 14"/>
                    <a:gd name="T27" fmla="*/ 7 h 11"/>
                    <a:gd name="T28" fmla="*/ 0 w 14"/>
                    <a:gd name="T29" fmla="*/ 7 h 11"/>
                    <a:gd name="T30" fmla="*/ 4 w 14"/>
                    <a:gd name="T31" fmla="*/ 11 h 11"/>
                    <a:gd name="T32" fmla="*/ 4 w 14"/>
                    <a:gd name="T33" fmla="*/ 11 h 11"/>
                    <a:gd name="T34" fmla="*/ 4 w 14"/>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4" y="11"/>
                      </a:moveTo>
                      <a:lnTo>
                        <a:pt x="7" y="11"/>
                      </a:lnTo>
                      <a:lnTo>
                        <a:pt x="10" y="11"/>
                      </a:lnTo>
                      <a:lnTo>
                        <a:pt x="10" y="7"/>
                      </a:lnTo>
                      <a:lnTo>
                        <a:pt x="14" y="7"/>
                      </a:lnTo>
                      <a:lnTo>
                        <a:pt x="10" y="4"/>
                      </a:lnTo>
                      <a:lnTo>
                        <a:pt x="10" y="0"/>
                      </a:lnTo>
                      <a:lnTo>
                        <a:pt x="7" y="0"/>
                      </a:lnTo>
                      <a:lnTo>
                        <a:pt x="4" y="4"/>
                      </a:lnTo>
                      <a:lnTo>
                        <a:pt x="0" y="7"/>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0" name="Freeform 114">
                  <a:extLst>
                    <a:ext uri="{FF2B5EF4-FFF2-40B4-BE49-F238E27FC236}">
                      <a16:creationId xmlns:a16="http://schemas.microsoft.com/office/drawing/2014/main" id="{2F9E4561-C1D7-6647-9124-A274C60B7A41}"/>
                    </a:ext>
                  </a:extLst>
                </p:cNvPr>
                <p:cNvSpPr>
                  <a:spLocks/>
                </p:cNvSpPr>
                <p:nvPr/>
              </p:nvSpPr>
              <p:spPr bwMode="auto">
                <a:xfrm>
                  <a:off x="4417" y="3090"/>
                  <a:ext cx="11" cy="11"/>
                </a:xfrm>
                <a:custGeom>
                  <a:avLst/>
                  <a:gdLst>
                    <a:gd name="T0" fmla="*/ 3 w 10"/>
                    <a:gd name="T1" fmla="*/ 10 h 10"/>
                    <a:gd name="T2" fmla="*/ 7 w 10"/>
                    <a:gd name="T3" fmla="*/ 10 h 10"/>
                    <a:gd name="T4" fmla="*/ 7 w 10"/>
                    <a:gd name="T5" fmla="*/ 10 h 10"/>
                    <a:gd name="T6" fmla="*/ 10 w 10"/>
                    <a:gd name="T7" fmla="*/ 10 h 10"/>
                    <a:gd name="T8" fmla="*/ 10 w 10"/>
                    <a:gd name="T9" fmla="*/ 7 h 10"/>
                    <a:gd name="T10" fmla="*/ 10 w 10"/>
                    <a:gd name="T11" fmla="*/ 7 h 10"/>
                    <a:gd name="T12" fmla="*/ 10 w 10"/>
                    <a:gd name="T13" fmla="*/ 3 h 10"/>
                    <a:gd name="T14" fmla="*/ 10 w 10"/>
                    <a:gd name="T15" fmla="*/ 0 h 10"/>
                    <a:gd name="T16" fmla="*/ 10 w 10"/>
                    <a:gd name="T17" fmla="*/ 0 h 10"/>
                    <a:gd name="T18" fmla="*/ 7 w 10"/>
                    <a:gd name="T19" fmla="*/ 0 h 10"/>
                    <a:gd name="T20" fmla="*/ 3 w 10"/>
                    <a:gd name="T21" fmla="*/ 0 h 10"/>
                    <a:gd name="T22" fmla="*/ 3 w 10"/>
                    <a:gd name="T23" fmla="*/ 0 h 10"/>
                    <a:gd name="T24" fmla="*/ 0 w 10"/>
                    <a:gd name="T25" fmla="*/ 3 h 10"/>
                    <a:gd name="T26" fmla="*/ 0 w 10"/>
                    <a:gd name="T27" fmla="*/ 3 h 10"/>
                    <a:gd name="T28" fmla="*/ 0 w 10"/>
                    <a:gd name="T29" fmla="*/ 7 h 10"/>
                    <a:gd name="T30" fmla="*/ 3 w 10"/>
                    <a:gd name="T31" fmla="*/ 7 h 10"/>
                    <a:gd name="T32" fmla="*/ 3 w 10"/>
                    <a:gd name="T33" fmla="*/ 10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7" y="10"/>
                      </a:lnTo>
                      <a:lnTo>
                        <a:pt x="10" y="10"/>
                      </a:lnTo>
                      <a:lnTo>
                        <a:pt x="10" y="7"/>
                      </a:lnTo>
                      <a:lnTo>
                        <a:pt x="10" y="3"/>
                      </a:lnTo>
                      <a:lnTo>
                        <a:pt x="10" y="0"/>
                      </a:lnTo>
                      <a:lnTo>
                        <a:pt x="7" y="0"/>
                      </a:lnTo>
                      <a:lnTo>
                        <a:pt x="3" y="0"/>
                      </a:lnTo>
                      <a:lnTo>
                        <a:pt x="0" y="3"/>
                      </a:lnTo>
                      <a:lnTo>
                        <a:pt x="0" y="7"/>
                      </a:lnTo>
                      <a:lnTo>
                        <a:pt x="3" y="7"/>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Freeform 115">
                  <a:extLst>
                    <a:ext uri="{FF2B5EF4-FFF2-40B4-BE49-F238E27FC236}">
                      <a16:creationId xmlns:a16="http://schemas.microsoft.com/office/drawing/2014/main" id="{C116366D-0956-2246-8555-BB651C79FEC4}"/>
                    </a:ext>
                  </a:extLst>
                </p:cNvPr>
                <p:cNvSpPr>
                  <a:spLocks/>
                </p:cNvSpPr>
                <p:nvPr/>
              </p:nvSpPr>
              <p:spPr bwMode="auto">
                <a:xfrm>
                  <a:off x="4299" y="3355"/>
                  <a:ext cx="11" cy="11"/>
                </a:xfrm>
                <a:custGeom>
                  <a:avLst/>
                  <a:gdLst>
                    <a:gd name="T0" fmla="*/ 3 w 10"/>
                    <a:gd name="T1" fmla="*/ 10 h 10"/>
                    <a:gd name="T2" fmla="*/ 7 w 10"/>
                    <a:gd name="T3" fmla="*/ 10 h 10"/>
                    <a:gd name="T4" fmla="*/ 7 w 10"/>
                    <a:gd name="T5" fmla="*/ 10 h 10"/>
                    <a:gd name="T6" fmla="*/ 10 w 10"/>
                    <a:gd name="T7" fmla="*/ 10 h 10"/>
                    <a:gd name="T8" fmla="*/ 10 w 10"/>
                    <a:gd name="T9" fmla="*/ 10 h 10"/>
                    <a:gd name="T10" fmla="*/ 10 w 10"/>
                    <a:gd name="T11" fmla="*/ 7 h 10"/>
                    <a:gd name="T12" fmla="*/ 10 w 10"/>
                    <a:gd name="T13" fmla="*/ 3 h 10"/>
                    <a:gd name="T14" fmla="*/ 10 w 10"/>
                    <a:gd name="T15" fmla="*/ 3 h 10"/>
                    <a:gd name="T16" fmla="*/ 10 w 10"/>
                    <a:gd name="T17" fmla="*/ 0 h 10"/>
                    <a:gd name="T18" fmla="*/ 7 w 10"/>
                    <a:gd name="T19" fmla="*/ 0 h 10"/>
                    <a:gd name="T20" fmla="*/ 7 w 10"/>
                    <a:gd name="T21" fmla="*/ 0 h 10"/>
                    <a:gd name="T22" fmla="*/ 3 w 10"/>
                    <a:gd name="T23" fmla="*/ 3 h 10"/>
                    <a:gd name="T24" fmla="*/ 3 w 10"/>
                    <a:gd name="T25" fmla="*/ 3 h 10"/>
                    <a:gd name="T26" fmla="*/ 0 w 10"/>
                    <a:gd name="T27" fmla="*/ 7 h 10"/>
                    <a:gd name="T28" fmla="*/ 0 w 10"/>
                    <a:gd name="T29" fmla="*/ 7 h 10"/>
                    <a:gd name="T30" fmla="*/ 3 w 10"/>
                    <a:gd name="T31" fmla="*/ 10 h 10"/>
                    <a:gd name="T32" fmla="*/ 3 w 10"/>
                    <a:gd name="T33" fmla="*/ 10 h 10"/>
                    <a:gd name="T34" fmla="*/ 3 w 10"/>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0"/>
                    <a:gd name="T56" fmla="*/ 10 w 1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0">
                      <a:moveTo>
                        <a:pt x="3" y="10"/>
                      </a:moveTo>
                      <a:lnTo>
                        <a:pt x="7" y="10"/>
                      </a:lnTo>
                      <a:lnTo>
                        <a:pt x="10" y="10"/>
                      </a:lnTo>
                      <a:lnTo>
                        <a:pt x="10" y="7"/>
                      </a:lnTo>
                      <a:lnTo>
                        <a:pt x="10" y="3"/>
                      </a:lnTo>
                      <a:lnTo>
                        <a:pt x="10" y="0"/>
                      </a:lnTo>
                      <a:lnTo>
                        <a:pt x="7" y="0"/>
                      </a:lnTo>
                      <a:lnTo>
                        <a:pt x="3" y="3"/>
                      </a:lnTo>
                      <a:lnTo>
                        <a:pt x="0" y="7"/>
                      </a:lnTo>
                      <a:lnTo>
                        <a:pt x="3"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2" name="Freeform 116">
                  <a:extLst>
                    <a:ext uri="{FF2B5EF4-FFF2-40B4-BE49-F238E27FC236}">
                      <a16:creationId xmlns:a16="http://schemas.microsoft.com/office/drawing/2014/main" id="{55AE109C-FB12-4740-A3A6-D1149B6BA6EB}"/>
                    </a:ext>
                  </a:extLst>
                </p:cNvPr>
                <p:cNvSpPr>
                  <a:spLocks/>
                </p:cNvSpPr>
                <p:nvPr/>
              </p:nvSpPr>
              <p:spPr bwMode="auto">
                <a:xfrm>
                  <a:off x="4255" y="3252"/>
                  <a:ext cx="140" cy="158"/>
                </a:xfrm>
                <a:custGeom>
                  <a:avLst/>
                  <a:gdLst>
                    <a:gd name="T0" fmla="*/ 7 w 127"/>
                    <a:gd name="T1" fmla="*/ 63 h 140"/>
                    <a:gd name="T2" fmla="*/ 3 w 127"/>
                    <a:gd name="T3" fmla="*/ 77 h 140"/>
                    <a:gd name="T4" fmla="*/ 0 w 127"/>
                    <a:gd name="T5" fmla="*/ 94 h 140"/>
                    <a:gd name="T6" fmla="*/ 7 w 127"/>
                    <a:gd name="T7" fmla="*/ 115 h 140"/>
                    <a:gd name="T8" fmla="*/ 27 w 127"/>
                    <a:gd name="T9" fmla="*/ 133 h 140"/>
                    <a:gd name="T10" fmla="*/ 43 w 127"/>
                    <a:gd name="T11" fmla="*/ 140 h 140"/>
                    <a:gd name="T12" fmla="*/ 60 w 127"/>
                    <a:gd name="T13" fmla="*/ 136 h 140"/>
                    <a:gd name="T14" fmla="*/ 70 w 127"/>
                    <a:gd name="T15" fmla="*/ 133 h 140"/>
                    <a:gd name="T16" fmla="*/ 77 w 127"/>
                    <a:gd name="T17" fmla="*/ 126 h 140"/>
                    <a:gd name="T18" fmla="*/ 87 w 127"/>
                    <a:gd name="T19" fmla="*/ 112 h 140"/>
                    <a:gd name="T20" fmla="*/ 93 w 127"/>
                    <a:gd name="T21" fmla="*/ 98 h 140"/>
                    <a:gd name="T22" fmla="*/ 100 w 127"/>
                    <a:gd name="T23" fmla="*/ 84 h 140"/>
                    <a:gd name="T24" fmla="*/ 110 w 127"/>
                    <a:gd name="T25" fmla="*/ 73 h 140"/>
                    <a:gd name="T26" fmla="*/ 117 w 127"/>
                    <a:gd name="T27" fmla="*/ 52 h 140"/>
                    <a:gd name="T28" fmla="*/ 124 w 127"/>
                    <a:gd name="T29" fmla="*/ 42 h 140"/>
                    <a:gd name="T30" fmla="*/ 127 w 127"/>
                    <a:gd name="T31" fmla="*/ 31 h 140"/>
                    <a:gd name="T32" fmla="*/ 124 w 127"/>
                    <a:gd name="T33" fmla="*/ 28 h 140"/>
                    <a:gd name="T34" fmla="*/ 117 w 127"/>
                    <a:gd name="T35" fmla="*/ 24 h 140"/>
                    <a:gd name="T36" fmla="*/ 114 w 127"/>
                    <a:gd name="T37" fmla="*/ 21 h 140"/>
                    <a:gd name="T38" fmla="*/ 107 w 127"/>
                    <a:gd name="T39" fmla="*/ 21 h 140"/>
                    <a:gd name="T40" fmla="*/ 100 w 127"/>
                    <a:gd name="T41" fmla="*/ 21 h 140"/>
                    <a:gd name="T42" fmla="*/ 90 w 127"/>
                    <a:gd name="T43" fmla="*/ 17 h 140"/>
                    <a:gd name="T44" fmla="*/ 83 w 127"/>
                    <a:gd name="T45" fmla="*/ 10 h 140"/>
                    <a:gd name="T46" fmla="*/ 77 w 127"/>
                    <a:gd name="T47" fmla="*/ 7 h 140"/>
                    <a:gd name="T48" fmla="*/ 70 w 127"/>
                    <a:gd name="T49" fmla="*/ 3 h 140"/>
                    <a:gd name="T50" fmla="*/ 63 w 127"/>
                    <a:gd name="T51" fmla="*/ 0 h 140"/>
                    <a:gd name="T52" fmla="*/ 57 w 127"/>
                    <a:gd name="T53" fmla="*/ 3 h 140"/>
                    <a:gd name="T54" fmla="*/ 53 w 127"/>
                    <a:gd name="T55" fmla="*/ 10 h 140"/>
                    <a:gd name="T56" fmla="*/ 47 w 127"/>
                    <a:gd name="T57" fmla="*/ 14 h 140"/>
                    <a:gd name="T58" fmla="*/ 37 w 127"/>
                    <a:gd name="T59" fmla="*/ 24 h 140"/>
                    <a:gd name="T60" fmla="*/ 23 w 127"/>
                    <a:gd name="T61" fmla="*/ 38 h 140"/>
                    <a:gd name="T62" fmla="*/ 10 w 127"/>
                    <a:gd name="T63" fmla="*/ 52 h 140"/>
                    <a:gd name="T64" fmla="*/ 7 w 127"/>
                    <a:gd name="T65" fmla="*/ 59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40"/>
                    <a:gd name="T101" fmla="*/ 127 w 127"/>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40">
                      <a:moveTo>
                        <a:pt x="7" y="59"/>
                      </a:moveTo>
                      <a:lnTo>
                        <a:pt x="7" y="63"/>
                      </a:lnTo>
                      <a:lnTo>
                        <a:pt x="3" y="70"/>
                      </a:lnTo>
                      <a:lnTo>
                        <a:pt x="3" y="77"/>
                      </a:lnTo>
                      <a:lnTo>
                        <a:pt x="0" y="84"/>
                      </a:lnTo>
                      <a:lnTo>
                        <a:pt x="0" y="94"/>
                      </a:lnTo>
                      <a:lnTo>
                        <a:pt x="3" y="105"/>
                      </a:lnTo>
                      <a:lnTo>
                        <a:pt x="7" y="115"/>
                      </a:lnTo>
                      <a:lnTo>
                        <a:pt x="17" y="122"/>
                      </a:lnTo>
                      <a:lnTo>
                        <a:pt x="27" y="133"/>
                      </a:lnTo>
                      <a:lnTo>
                        <a:pt x="33" y="136"/>
                      </a:lnTo>
                      <a:lnTo>
                        <a:pt x="43" y="140"/>
                      </a:lnTo>
                      <a:lnTo>
                        <a:pt x="53" y="140"/>
                      </a:lnTo>
                      <a:lnTo>
                        <a:pt x="60" y="136"/>
                      </a:lnTo>
                      <a:lnTo>
                        <a:pt x="67" y="136"/>
                      </a:lnTo>
                      <a:lnTo>
                        <a:pt x="70" y="133"/>
                      </a:lnTo>
                      <a:lnTo>
                        <a:pt x="73" y="129"/>
                      </a:lnTo>
                      <a:lnTo>
                        <a:pt x="77" y="126"/>
                      </a:lnTo>
                      <a:lnTo>
                        <a:pt x="80" y="119"/>
                      </a:lnTo>
                      <a:lnTo>
                        <a:pt x="87" y="112"/>
                      </a:lnTo>
                      <a:lnTo>
                        <a:pt x="90" y="105"/>
                      </a:lnTo>
                      <a:lnTo>
                        <a:pt x="93" y="98"/>
                      </a:lnTo>
                      <a:lnTo>
                        <a:pt x="100" y="91"/>
                      </a:lnTo>
                      <a:lnTo>
                        <a:pt x="100" y="84"/>
                      </a:lnTo>
                      <a:lnTo>
                        <a:pt x="104" y="84"/>
                      </a:lnTo>
                      <a:lnTo>
                        <a:pt x="110" y="73"/>
                      </a:lnTo>
                      <a:lnTo>
                        <a:pt x="114" y="63"/>
                      </a:lnTo>
                      <a:lnTo>
                        <a:pt x="117" y="52"/>
                      </a:lnTo>
                      <a:lnTo>
                        <a:pt x="120" y="45"/>
                      </a:lnTo>
                      <a:lnTo>
                        <a:pt x="124" y="42"/>
                      </a:lnTo>
                      <a:lnTo>
                        <a:pt x="124" y="35"/>
                      </a:lnTo>
                      <a:lnTo>
                        <a:pt x="127" y="31"/>
                      </a:lnTo>
                      <a:lnTo>
                        <a:pt x="127" y="24"/>
                      </a:lnTo>
                      <a:lnTo>
                        <a:pt x="124" y="28"/>
                      </a:lnTo>
                      <a:lnTo>
                        <a:pt x="120" y="24"/>
                      </a:lnTo>
                      <a:lnTo>
                        <a:pt x="117" y="24"/>
                      </a:lnTo>
                      <a:lnTo>
                        <a:pt x="117" y="21"/>
                      </a:lnTo>
                      <a:lnTo>
                        <a:pt x="114" y="21"/>
                      </a:lnTo>
                      <a:lnTo>
                        <a:pt x="110" y="21"/>
                      </a:lnTo>
                      <a:lnTo>
                        <a:pt x="107" y="21"/>
                      </a:lnTo>
                      <a:lnTo>
                        <a:pt x="104" y="21"/>
                      </a:lnTo>
                      <a:lnTo>
                        <a:pt x="100" y="21"/>
                      </a:lnTo>
                      <a:lnTo>
                        <a:pt x="97" y="21"/>
                      </a:lnTo>
                      <a:lnTo>
                        <a:pt x="90" y="17"/>
                      </a:lnTo>
                      <a:lnTo>
                        <a:pt x="87" y="14"/>
                      </a:lnTo>
                      <a:lnTo>
                        <a:pt x="83" y="10"/>
                      </a:lnTo>
                      <a:lnTo>
                        <a:pt x="80" y="10"/>
                      </a:lnTo>
                      <a:lnTo>
                        <a:pt x="77" y="7"/>
                      </a:lnTo>
                      <a:lnTo>
                        <a:pt x="73" y="7"/>
                      </a:lnTo>
                      <a:lnTo>
                        <a:pt x="70" y="3"/>
                      </a:lnTo>
                      <a:lnTo>
                        <a:pt x="67" y="0"/>
                      </a:lnTo>
                      <a:lnTo>
                        <a:pt x="63" y="0"/>
                      </a:lnTo>
                      <a:lnTo>
                        <a:pt x="60" y="0"/>
                      </a:lnTo>
                      <a:lnTo>
                        <a:pt x="57" y="3"/>
                      </a:lnTo>
                      <a:lnTo>
                        <a:pt x="57" y="7"/>
                      </a:lnTo>
                      <a:lnTo>
                        <a:pt x="53" y="10"/>
                      </a:lnTo>
                      <a:lnTo>
                        <a:pt x="50" y="10"/>
                      </a:lnTo>
                      <a:lnTo>
                        <a:pt x="47" y="14"/>
                      </a:lnTo>
                      <a:lnTo>
                        <a:pt x="43" y="17"/>
                      </a:lnTo>
                      <a:lnTo>
                        <a:pt x="37" y="24"/>
                      </a:lnTo>
                      <a:lnTo>
                        <a:pt x="30" y="31"/>
                      </a:lnTo>
                      <a:lnTo>
                        <a:pt x="23" y="38"/>
                      </a:lnTo>
                      <a:lnTo>
                        <a:pt x="17" y="45"/>
                      </a:lnTo>
                      <a:lnTo>
                        <a:pt x="10" y="52"/>
                      </a:lnTo>
                      <a:lnTo>
                        <a:pt x="7" y="5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Freeform 117">
                  <a:extLst>
                    <a:ext uri="{FF2B5EF4-FFF2-40B4-BE49-F238E27FC236}">
                      <a16:creationId xmlns:a16="http://schemas.microsoft.com/office/drawing/2014/main" id="{3C535570-00A1-1F43-8943-C56919D62658}"/>
                    </a:ext>
                  </a:extLst>
                </p:cNvPr>
                <p:cNvSpPr>
                  <a:spLocks/>
                </p:cNvSpPr>
                <p:nvPr/>
              </p:nvSpPr>
              <p:spPr bwMode="auto">
                <a:xfrm>
                  <a:off x="4318" y="3058"/>
                  <a:ext cx="135" cy="225"/>
                </a:xfrm>
                <a:custGeom>
                  <a:avLst/>
                  <a:gdLst>
                    <a:gd name="T0" fmla="*/ 6 w 123"/>
                    <a:gd name="T1" fmla="*/ 171 h 199"/>
                    <a:gd name="T2" fmla="*/ 13 w 123"/>
                    <a:gd name="T3" fmla="*/ 174 h 199"/>
                    <a:gd name="T4" fmla="*/ 20 w 123"/>
                    <a:gd name="T5" fmla="*/ 178 h 199"/>
                    <a:gd name="T6" fmla="*/ 26 w 123"/>
                    <a:gd name="T7" fmla="*/ 181 h 199"/>
                    <a:gd name="T8" fmla="*/ 33 w 123"/>
                    <a:gd name="T9" fmla="*/ 188 h 199"/>
                    <a:gd name="T10" fmla="*/ 43 w 123"/>
                    <a:gd name="T11" fmla="*/ 192 h 199"/>
                    <a:gd name="T12" fmla="*/ 50 w 123"/>
                    <a:gd name="T13" fmla="*/ 192 h 199"/>
                    <a:gd name="T14" fmla="*/ 57 w 123"/>
                    <a:gd name="T15" fmla="*/ 192 h 199"/>
                    <a:gd name="T16" fmla="*/ 60 w 123"/>
                    <a:gd name="T17" fmla="*/ 195 h 199"/>
                    <a:gd name="T18" fmla="*/ 67 w 123"/>
                    <a:gd name="T19" fmla="*/ 199 h 199"/>
                    <a:gd name="T20" fmla="*/ 73 w 123"/>
                    <a:gd name="T21" fmla="*/ 195 h 199"/>
                    <a:gd name="T22" fmla="*/ 80 w 123"/>
                    <a:gd name="T23" fmla="*/ 192 h 199"/>
                    <a:gd name="T24" fmla="*/ 83 w 123"/>
                    <a:gd name="T25" fmla="*/ 185 h 199"/>
                    <a:gd name="T26" fmla="*/ 90 w 123"/>
                    <a:gd name="T27" fmla="*/ 167 h 199"/>
                    <a:gd name="T28" fmla="*/ 93 w 123"/>
                    <a:gd name="T29" fmla="*/ 157 h 199"/>
                    <a:gd name="T30" fmla="*/ 100 w 123"/>
                    <a:gd name="T31" fmla="*/ 153 h 199"/>
                    <a:gd name="T32" fmla="*/ 107 w 123"/>
                    <a:gd name="T33" fmla="*/ 146 h 199"/>
                    <a:gd name="T34" fmla="*/ 113 w 123"/>
                    <a:gd name="T35" fmla="*/ 136 h 199"/>
                    <a:gd name="T36" fmla="*/ 113 w 123"/>
                    <a:gd name="T37" fmla="*/ 122 h 199"/>
                    <a:gd name="T38" fmla="*/ 117 w 123"/>
                    <a:gd name="T39" fmla="*/ 87 h 199"/>
                    <a:gd name="T40" fmla="*/ 120 w 123"/>
                    <a:gd name="T41" fmla="*/ 66 h 199"/>
                    <a:gd name="T42" fmla="*/ 117 w 123"/>
                    <a:gd name="T43" fmla="*/ 66 h 199"/>
                    <a:gd name="T44" fmla="*/ 117 w 123"/>
                    <a:gd name="T45" fmla="*/ 59 h 199"/>
                    <a:gd name="T46" fmla="*/ 123 w 123"/>
                    <a:gd name="T47" fmla="*/ 52 h 199"/>
                    <a:gd name="T48" fmla="*/ 120 w 123"/>
                    <a:gd name="T49" fmla="*/ 45 h 199"/>
                    <a:gd name="T50" fmla="*/ 110 w 123"/>
                    <a:gd name="T51" fmla="*/ 28 h 199"/>
                    <a:gd name="T52" fmla="*/ 103 w 123"/>
                    <a:gd name="T53" fmla="*/ 17 h 199"/>
                    <a:gd name="T54" fmla="*/ 97 w 123"/>
                    <a:gd name="T55" fmla="*/ 3 h 199"/>
                    <a:gd name="T56" fmla="*/ 93 w 123"/>
                    <a:gd name="T57" fmla="*/ 0 h 199"/>
                    <a:gd name="T58" fmla="*/ 90 w 123"/>
                    <a:gd name="T59" fmla="*/ 3 h 199"/>
                    <a:gd name="T60" fmla="*/ 87 w 123"/>
                    <a:gd name="T61" fmla="*/ 7 h 199"/>
                    <a:gd name="T62" fmla="*/ 83 w 123"/>
                    <a:gd name="T63" fmla="*/ 10 h 199"/>
                    <a:gd name="T64" fmla="*/ 83 w 123"/>
                    <a:gd name="T65" fmla="*/ 14 h 199"/>
                    <a:gd name="T66" fmla="*/ 80 w 123"/>
                    <a:gd name="T67" fmla="*/ 17 h 199"/>
                    <a:gd name="T68" fmla="*/ 77 w 123"/>
                    <a:gd name="T69" fmla="*/ 17 h 199"/>
                    <a:gd name="T70" fmla="*/ 73 w 123"/>
                    <a:gd name="T71" fmla="*/ 17 h 199"/>
                    <a:gd name="T72" fmla="*/ 70 w 123"/>
                    <a:gd name="T73" fmla="*/ 24 h 199"/>
                    <a:gd name="T74" fmla="*/ 63 w 123"/>
                    <a:gd name="T75" fmla="*/ 31 h 199"/>
                    <a:gd name="T76" fmla="*/ 50 w 123"/>
                    <a:gd name="T77" fmla="*/ 38 h 199"/>
                    <a:gd name="T78" fmla="*/ 40 w 123"/>
                    <a:gd name="T79" fmla="*/ 52 h 199"/>
                    <a:gd name="T80" fmla="*/ 33 w 123"/>
                    <a:gd name="T81" fmla="*/ 63 h 199"/>
                    <a:gd name="T82" fmla="*/ 30 w 123"/>
                    <a:gd name="T83" fmla="*/ 73 h 199"/>
                    <a:gd name="T84" fmla="*/ 23 w 123"/>
                    <a:gd name="T85" fmla="*/ 84 h 199"/>
                    <a:gd name="T86" fmla="*/ 20 w 123"/>
                    <a:gd name="T87" fmla="*/ 101 h 199"/>
                    <a:gd name="T88" fmla="*/ 13 w 123"/>
                    <a:gd name="T89" fmla="*/ 129 h 199"/>
                    <a:gd name="T90" fmla="*/ 6 w 123"/>
                    <a:gd name="T91" fmla="*/ 153 h 199"/>
                    <a:gd name="T92" fmla="*/ 0 w 123"/>
                    <a:gd name="T93" fmla="*/ 160 h 199"/>
                    <a:gd name="T94" fmla="*/ 0 w 123"/>
                    <a:gd name="T95" fmla="*/ 167 h 199"/>
                    <a:gd name="T96" fmla="*/ 3 w 123"/>
                    <a:gd name="T97" fmla="*/ 171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99"/>
                    <a:gd name="T149" fmla="*/ 123 w 123"/>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99">
                      <a:moveTo>
                        <a:pt x="3" y="171"/>
                      </a:moveTo>
                      <a:lnTo>
                        <a:pt x="6" y="171"/>
                      </a:lnTo>
                      <a:lnTo>
                        <a:pt x="10" y="171"/>
                      </a:lnTo>
                      <a:lnTo>
                        <a:pt x="13" y="174"/>
                      </a:lnTo>
                      <a:lnTo>
                        <a:pt x="16" y="178"/>
                      </a:lnTo>
                      <a:lnTo>
                        <a:pt x="20" y="178"/>
                      </a:lnTo>
                      <a:lnTo>
                        <a:pt x="23" y="181"/>
                      </a:lnTo>
                      <a:lnTo>
                        <a:pt x="26" y="181"/>
                      </a:lnTo>
                      <a:lnTo>
                        <a:pt x="30" y="185"/>
                      </a:lnTo>
                      <a:lnTo>
                        <a:pt x="33" y="188"/>
                      </a:lnTo>
                      <a:lnTo>
                        <a:pt x="40" y="192"/>
                      </a:lnTo>
                      <a:lnTo>
                        <a:pt x="43" y="192"/>
                      </a:lnTo>
                      <a:lnTo>
                        <a:pt x="47" y="192"/>
                      </a:lnTo>
                      <a:lnTo>
                        <a:pt x="50" y="192"/>
                      </a:lnTo>
                      <a:lnTo>
                        <a:pt x="53" y="192"/>
                      </a:lnTo>
                      <a:lnTo>
                        <a:pt x="57" y="192"/>
                      </a:lnTo>
                      <a:lnTo>
                        <a:pt x="60" y="192"/>
                      </a:lnTo>
                      <a:lnTo>
                        <a:pt x="60" y="195"/>
                      </a:lnTo>
                      <a:lnTo>
                        <a:pt x="63" y="195"/>
                      </a:lnTo>
                      <a:lnTo>
                        <a:pt x="67" y="199"/>
                      </a:lnTo>
                      <a:lnTo>
                        <a:pt x="70" y="195"/>
                      </a:lnTo>
                      <a:lnTo>
                        <a:pt x="73" y="195"/>
                      </a:lnTo>
                      <a:lnTo>
                        <a:pt x="80" y="195"/>
                      </a:lnTo>
                      <a:lnTo>
                        <a:pt x="80" y="192"/>
                      </a:lnTo>
                      <a:lnTo>
                        <a:pt x="83" y="192"/>
                      </a:lnTo>
                      <a:lnTo>
                        <a:pt x="83" y="185"/>
                      </a:lnTo>
                      <a:lnTo>
                        <a:pt x="87" y="178"/>
                      </a:lnTo>
                      <a:lnTo>
                        <a:pt x="90" y="167"/>
                      </a:lnTo>
                      <a:lnTo>
                        <a:pt x="90" y="160"/>
                      </a:lnTo>
                      <a:lnTo>
                        <a:pt x="93" y="157"/>
                      </a:lnTo>
                      <a:lnTo>
                        <a:pt x="97" y="157"/>
                      </a:lnTo>
                      <a:lnTo>
                        <a:pt x="100" y="153"/>
                      </a:lnTo>
                      <a:lnTo>
                        <a:pt x="103" y="150"/>
                      </a:lnTo>
                      <a:lnTo>
                        <a:pt x="107" y="146"/>
                      </a:lnTo>
                      <a:lnTo>
                        <a:pt x="110" y="143"/>
                      </a:lnTo>
                      <a:lnTo>
                        <a:pt x="113" y="136"/>
                      </a:lnTo>
                      <a:lnTo>
                        <a:pt x="113" y="129"/>
                      </a:lnTo>
                      <a:lnTo>
                        <a:pt x="113" y="122"/>
                      </a:lnTo>
                      <a:lnTo>
                        <a:pt x="113" y="105"/>
                      </a:lnTo>
                      <a:lnTo>
                        <a:pt x="117" y="87"/>
                      </a:lnTo>
                      <a:lnTo>
                        <a:pt x="120" y="66"/>
                      </a:lnTo>
                      <a:lnTo>
                        <a:pt x="117" y="66"/>
                      </a:lnTo>
                      <a:lnTo>
                        <a:pt x="117" y="63"/>
                      </a:lnTo>
                      <a:lnTo>
                        <a:pt x="117" y="59"/>
                      </a:lnTo>
                      <a:lnTo>
                        <a:pt x="120" y="56"/>
                      </a:lnTo>
                      <a:lnTo>
                        <a:pt x="123" y="52"/>
                      </a:lnTo>
                      <a:lnTo>
                        <a:pt x="123" y="49"/>
                      </a:lnTo>
                      <a:lnTo>
                        <a:pt x="120" y="45"/>
                      </a:lnTo>
                      <a:lnTo>
                        <a:pt x="117" y="35"/>
                      </a:lnTo>
                      <a:lnTo>
                        <a:pt x="110" y="28"/>
                      </a:lnTo>
                      <a:lnTo>
                        <a:pt x="107" y="21"/>
                      </a:lnTo>
                      <a:lnTo>
                        <a:pt x="103" y="17"/>
                      </a:lnTo>
                      <a:lnTo>
                        <a:pt x="100" y="10"/>
                      </a:lnTo>
                      <a:lnTo>
                        <a:pt x="97" y="3"/>
                      </a:lnTo>
                      <a:lnTo>
                        <a:pt x="93" y="0"/>
                      </a:lnTo>
                      <a:lnTo>
                        <a:pt x="90" y="3"/>
                      </a:lnTo>
                      <a:lnTo>
                        <a:pt x="87" y="7"/>
                      </a:lnTo>
                      <a:lnTo>
                        <a:pt x="83" y="10"/>
                      </a:lnTo>
                      <a:lnTo>
                        <a:pt x="83" y="14"/>
                      </a:lnTo>
                      <a:lnTo>
                        <a:pt x="83" y="17"/>
                      </a:lnTo>
                      <a:lnTo>
                        <a:pt x="80" y="17"/>
                      </a:lnTo>
                      <a:lnTo>
                        <a:pt x="77" y="17"/>
                      </a:lnTo>
                      <a:lnTo>
                        <a:pt x="73" y="17"/>
                      </a:lnTo>
                      <a:lnTo>
                        <a:pt x="70" y="21"/>
                      </a:lnTo>
                      <a:lnTo>
                        <a:pt x="70" y="24"/>
                      </a:lnTo>
                      <a:lnTo>
                        <a:pt x="67" y="24"/>
                      </a:lnTo>
                      <a:lnTo>
                        <a:pt x="63" y="31"/>
                      </a:lnTo>
                      <a:lnTo>
                        <a:pt x="57" y="35"/>
                      </a:lnTo>
                      <a:lnTo>
                        <a:pt x="50" y="38"/>
                      </a:lnTo>
                      <a:lnTo>
                        <a:pt x="47" y="45"/>
                      </a:lnTo>
                      <a:lnTo>
                        <a:pt x="40" y="52"/>
                      </a:lnTo>
                      <a:lnTo>
                        <a:pt x="36" y="56"/>
                      </a:lnTo>
                      <a:lnTo>
                        <a:pt x="33" y="63"/>
                      </a:lnTo>
                      <a:lnTo>
                        <a:pt x="33" y="66"/>
                      </a:lnTo>
                      <a:lnTo>
                        <a:pt x="30" y="73"/>
                      </a:lnTo>
                      <a:lnTo>
                        <a:pt x="26" y="77"/>
                      </a:lnTo>
                      <a:lnTo>
                        <a:pt x="23" y="84"/>
                      </a:lnTo>
                      <a:lnTo>
                        <a:pt x="23" y="94"/>
                      </a:lnTo>
                      <a:lnTo>
                        <a:pt x="20" y="101"/>
                      </a:lnTo>
                      <a:lnTo>
                        <a:pt x="16" y="112"/>
                      </a:lnTo>
                      <a:lnTo>
                        <a:pt x="13" y="129"/>
                      </a:lnTo>
                      <a:lnTo>
                        <a:pt x="10" y="143"/>
                      </a:lnTo>
                      <a:lnTo>
                        <a:pt x="6" y="153"/>
                      </a:lnTo>
                      <a:lnTo>
                        <a:pt x="3" y="157"/>
                      </a:lnTo>
                      <a:lnTo>
                        <a:pt x="0" y="160"/>
                      </a:lnTo>
                      <a:lnTo>
                        <a:pt x="0" y="164"/>
                      </a:lnTo>
                      <a:lnTo>
                        <a:pt x="0" y="167"/>
                      </a:lnTo>
                      <a:lnTo>
                        <a:pt x="3" y="171"/>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4" name="Freeform 118">
                  <a:extLst>
                    <a:ext uri="{FF2B5EF4-FFF2-40B4-BE49-F238E27FC236}">
                      <a16:creationId xmlns:a16="http://schemas.microsoft.com/office/drawing/2014/main" id="{5975C7E0-DDAF-D54F-A7B3-588F947479DF}"/>
                    </a:ext>
                  </a:extLst>
                </p:cNvPr>
                <p:cNvSpPr>
                  <a:spLocks/>
                </p:cNvSpPr>
                <p:nvPr/>
              </p:nvSpPr>
              <p:spPr bwMode="auto">
                <a:xfrm>
                  <a:off x="4332" y="3339"/>
                  <a:ext cx="33" cy="83"/>
                </a:xfrm>
                <a:custGeom>
                  <a:avLst/>
                  <a:gdLst>
                    <a:gd name="T0" fmla="*/ 0 w 30"/>
                    <a:gd name="T1" fmla="*/ 7 h 73"/>
                    <a:gd name="T2" fmla="*/ 0 w 30"/>
                    <a:gd name="T3" fmla="*/ 7 h 73"/>
                    <a:gd name="T4" fmla="*/ 0 w 30"/>
                    <a:gd name="T5" fmla="*/ 3 h 73"/>
                    <a:gd name="T6" fmla="*/ 0 w 30"/>
                    <a:gd name="T7" fmla="*/ 3 h 73"/>
                    <a:gd name="T8" fmla="*/ 3 w 30"/>
                    <a:gd name="T9" fmla="*/ 0 h 73"/>
                    <a:gd name="T10" fmla="*/ 3 w 30"/>
                    <a:gd name="T11" fmla="*/ 0 h 73"/>
                    <a:gd name="T12" fmla="*/ 7 w 30"/>
                    <a:gd name="T13" fmla="*/ 3 h 73"/>
                    <a:gd name="T14" fmla="*/ 7 w 30"/>
                    <a:gd name="T15" fmla="*/ 3 h 73"/>
                    <a:gd name="T16" fmla="*/ 10 w 30"/>
                    <a:gd name="T17" fmla="*/ 7 h 73"/>
                    <a:gd name="T18" fmla="*/ 10 w 30"/>
                    <a:gd name="T19" fmla="*/ 7 h 73"/>
                    <a:gd name="T20" fmla="*/ 13 w 30"/>
                    <a:gd name="T21" fmla="*/ 10 h 73"/>
                    <a:gd name="T22" fmla="*/ 17 w 30"/>
                    <a:gd name="T23" fmla="*/ 17 h 73"/>
                    <a:gd name="T24" fmla="*/ 20 w 30"/>
                    <a:gd name="T25" fmla="*/ 21 h 73"/>
                    <a:gd name="T26" fmla="*/ 23 w 30"/>
                    <a:gd name="T27" fmla="*/ 28 h 73"/>
                    <a:gd name="T28" fmla="*/ 23 w 30"/>
                    <a:gd name="T29" fmla="*/ 31 h 73"/>
                    <a:gd name="T30" fmla="*/ 27 w 30"/>
                    <a:gd name="T31" fmla="*/ 35 h 73"/>
                    <a:gd name="T32" fmla="*/ 27 w 30"/>
                    <a:gd name="T33" fmla="*/ 38 h 73"/>
                    <a:gd name="T34" fmla="*/ 27 w 30"/>
                    <a:gd name="T35" fmla="*/ 42 h 73"/>
                    <a:gd name="T36" fmla="*/ 30 w 30"/>
                    <a:gd name="T37" fmla="*/ 49 h 73"/>
                    <a:gd name="T38" fmla="*/ 30 w 30"/>
                    <a:gd name="T39" fmla="*/ 52 h 73"/>
                    <a:gd name="T40" fmla="*/ 30 w 30"/>
                    <a:gd name="T41" fmla="*/ 56 h 73"/>
                    <a:gd name="T42" fmla="*/ 30 w 30"/>
                    <a:gd name="T43" fmla="*/ 59 h 73"/>
                    <a:gd name="T44" fmla="*/ 30 w 30"/>
                    <a:gd name="T45" fmla="*/ 59 h 73"/>
                    <a:gd name="T46" fmla="*/ 27 w 30"/>
                    <a:gd name="T47" fmla="*/ 63 h 73"/>
                    <a:gd name="T48" fmla="*/ 27 w 30"/>
                    <a:gd name="T49" fmla="*/ 63 h 73"/>
                    <a:gd name="T50" fmla="*/ 23 w 30"/>
                    <a:gd name="T51" fmla="*/ 66 h 73"/>
                    <a:gd name="T52" fmla="*/ 20 w 30"/>
                    <a:gd name="T53" fmla="*/ 70 h 73"/>
                    <a:gd name="T54" fmla="*/ 20 w 30"/>
                    <a:gd name="T55" fmla="*/ 73 h 73"/>
                    <a:gd name="T56" fmla="*/ 17 w 30"/>
                    <a:gd name="T57" fmla="*/ 73 h 73"/>
                    <a:gd name="T58" fmla="*/ 13 w 30"/>
                    <a:gd name="T59" fmla="*/ 73 h 73"/>
                    <a:gd name="T60" fmla="*/ 13 w 30"/>
                    <a:gd name="T61" fmla="*/ 70 h 73"/>
                    <a:gd name="T62" fmla="*/ 13 w 30"/>
                    <a:gd name="T63" fmla="*/ 70 h 73"/>
                    <a:gd name="T64" fmla="*/ 13 w 30"/>
                    <a:gd name="T65" fmla="*/ 66 h 73"/>
                    <a:gd name="T66" fmla="*/ 17 w 30"/>
                    <a:gd name="T67" fmla="*/ 66 h 73"/>
                    <a:gd name="T68" fmla="*/ 17 w 30"/>
                    <a:gd name="T69" fmla="*/ 63 h 73"/>
                    <a:gd name="T70" fmla="*/ 17 w 30"/>
                    <a:gd name="T71" fmla="*/ 59 h 73"/>
                    <a:gd name="T72" fmla="*/ 17 w 30"/>
                    <a:gd name="T73" fmla="*/ 59 h 73"/>
                    <a:gd name="T74" fmla="*/ 17 w 30"/>
                    <a:gd name="T75" fmla="*/ 56 h 73"/>
                    <a:gd name="T76" fmla="*/ 17 w 30"/>
                    <a:gd name="T77" fmla="*/ 52 h 73"/>
                    <a:gd name="T78" fmla="*/ 13 w 30"/>
                    <a:gd name="T79" fmla="*/ 45 h 73"/>
                    <a:gd name="T80" fmla="*/ 13 w 30"/>
                    <a:gd name="T81" fmla="*/ 42 h 73"/>
                    <a:gd name="T82" fmla="*/ 10 w 30"/>
                    <a:gd name="T83" fmla="*/ 38 h 73"/>
                    <a:gd name="T84" fmla="*/ 7 w 30"/>
                    <a:gd name="T85" fmla="*/ 35 h 73"/>
                    <a:gd name="T86" fmla="*/ 3 w 30"/>
                    <a:gd name="T87" fmla="*/ 28 h 73"/>
                    <a:gd name="T88" fmla="*/ 3 w 30"/>
                    <a:gd name="T89" fmla="*/ 24 h 73"/>
                    <a:gd name="T90" fmla="*/ 0 w 30"/>
                    <a:gd name="T91" fmla="*/ 21 h 73"/>
                    <a:gd name="T92" fmla="*/ 0 w 30"/>
                    <a:gd name="T93" fmla="*/ 17 h 73"/>
                    <a:gd name="T94" fmla="*/ 0 w 30"/>
                    <a:gd name="T95" fmla="*/ 10 h 73"/>
                    <a:gd name="T96" fmla="*/ 0 w 30"/>
                    <a:gd name="T97" fmla="*/ 7 h 73"/>
                    <a:gd name="T98" fmla="*/ 0 w 30"/>
                    <a:gd name="T99" fmla="*/ 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
                    <a:gd name="T151" fmla="*/ 0 h 73"/>
                    <a:gd name="T152" fmla="*/ 30 w 30"/>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 h="73">
                      <a:moveTo>
                        <a:pt x="0" y="7"/>
                      </a:moveTo>
                      <a:lnTo>
                        <a:pt x="0" y="7"/>
                      </a:lnTo>
                      <a:lnTo>
                        <a:pt x="0" y="3"/>
                      </a:lnTo>
                      <a:lnTo>
                        <a:pt x="3" y="0"/>
                      </a:lnTo>
                      <a:lnTo>
                        <a:pt x="7" y="3"/>
                      </a:lnTo>
                      <a:lnTo>
                        <a:pt x="10" y="7"/>
                      </a:lnTo>
                      <a:lnTo>
                        <a:pt x="13" y="10"/>
                      </a:lnTo>
                      <a:lnTo>
                        <a:pt x="17" y="17"/>
                      </a:lnTo>
                      <a:lnTo>
                        <a:pt x="20" y="21"/>
                      </a:lnTo>
                      <a:lnTo>
                        <a:pt x="23" y="28"/>
                      </a:lnTo>
                      <a:lnTo>
                        <a:pt x="23" y="31"/>
                      </a:lnTo>
                      <a:lnTo>
                        <a:pt x="27" y="35"/>
                      </a:lnTo>
                      <a:lnTo>
                        <a:pt x="27" y="38"/>
                      </a:lnTo>
                      <a:lnTo>
                        <a:pt x="27" y="42"/>
                      </a:lnTo>
                      <a:lnTo>
                        <a:pt x="30" y="49"/>
                      </a:lnTo>
                      <a:lnTo>
                        <a:pt x="30" y="52"/>
                      </a:lnTo>
                      <a:lnTo>
                        <a:pt x="30" y="56"/>
                      </a:lnTo>
                      <a:lnTo>
                        <a:pt x="30" y="59"/>
                      </a:lnTo>
                      <a:lnTo>
                        <a:pt x="27" y="63"/>
                      </a:lnTo>
                      <a:lnTo>
                        <a:pt x="23" y="66"/>
                      </a:lnTo>
                      <a:lnTo>
                        <a:pt x="20" y="70"/>
                      </a:lnTo>
                      <a:lnTo>
                        <a:pt x="20" y="73"/>
                      </a:lnTo>
                      <a:lnTo>
                        <a:pt x="17" y="73"/>
                      </a:lnTo>
                      <a:lnTo>
                        <a:pt x="13" y="73"/>
                      </a:lnTo>
                      <a:lnTo>
                        <a:pt x="13" y="70"/>
                      </a:lnTo>
                      <a:lnTo>
                        <a:pt x="13" y="66"/>
                      </a:lnTo>
                      <a:lnTo>
                        <a:pt x="17" y="66"/>
                      </a:lnTo>
                      <a:lnTo>
                        <a:pt x="17" y="63"/>
                      </a:lnTo>
                      <a:lnTo>
                        <a:pt x="17" y="59"/>
                      </a:lnTo>
                      <a:lnTo>
                        <a:pt x="17" y="56"/>
                      </a:lnTo>
                      <a:lnTo>
                        <a:pt x="17" y="52"/>
                      </a:lnTo>
                      <a:lnTo>
                        <a:pt x="13" y="45"/>
                      </a:lnTo>
                      <a:lnTo>
                        <a:pt x="13" y="42"/>
                      </a:lnTo>
                      <a:lnTo>
                        <a:pt x="10" y="38"/>
                      </a:lnTo>
                      <a:lnTo>
                        <a:pt x="7" y="35"/>
                      </a:lnTo>
                      <a:lnTo>
                        <a:pt x="3" y="28"/>
                      </a:lnTo>
                      <a:lnTo>
                        <a:pt x="3" y="24"/>
                      </a:lnTo>
                      <a:lnTo>
                        <a:pt x="0" y="21"/>
                      </a:lnTo>
                      <a:lnTo>
                        <a:pt x="0" y="17"/>
                      </a:lnTo>
                      <a:lnTo>
                        <a:pt x="0" y="10"/>
                      </a:lnTo>
                      <a:lnTo>
                        <a:pt x="0" y="7"/>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Freeform 119">
                  <a:extLst>
                    <a:ext uri="{FF2B5EF4-FFF2-40B4-BE49-F238E27FC236}">
                      <a16:creationId xmlns:a16="http://schemas.microsoft.com/office/drawing/2014/main" id="{E16870E1-206A-EC42-A545-C6D6AF5CDEAC}"/>
                    </a:ext>
                  </a:extLst>
                </p:cNvPr>
                <p:cNvSpPr>
                  <a:spLocks/>
                </p:cNvSpPr>
                <p:nvPr/>
              </p:nvSpPr>
              <p:spPr bwMode="auto">
                <a:xfrm>
                  <a:off x="4332" y="3339"/>
                  <a:ext cx="11" cy="16"/>
                </a:xfrm>
                <a:custGeom>
                  <a:avLst/>
                  <a:gdLst>
                    <a:gd name="T0" fmla="*/ 7 w 10"/>
                    <a:gd name="T1" fmla="*/ 14 h 14"/>
                    <a:gd name="T2" fmla="*/ 7 w 10"/>
                    <a:gd name="T3" fmla="*/ 10 h 14"/>
                    <a:gd name="T4" fmla="*/ 10 w 10"/>
                    <a:gd name="T5" fmla="*/ 10 h 14"/>
                    <a:gd name="T6" fmla="*/ 10 w 10"/>
                    <a:gd name="T7" fmla="*/ 7 h 14"/>
                    <a:gd name="T8" fmla="*/ 10 w 10"/>
                    <a:gd name="T9" fmla="*/ 7 h 14"/>
                    <a:gd name="T10" fmla="*/ 7 w 10"/>
                    <a:gd name="T11" fmla="*/ 3 h 14"/>
                    <a:gd name="T12" fmla="*/ 7 w 10"/>
                    <a:gd name="T13" fmla="*/ 3 h 14"/>
                    <a:gd name="T14" fmla="*/ 3 w 10"/>
                    <a:gd name="T15" fmla="*/ 0 h 14"/>
                    <a:gd name="T16" fmla="*/ 3 w 10"/>
                    <a:gd name="T17" fmla="*/ 3 h 14"/>
                    <a:gd name="T18" fmla="*/ 0 w 10"/>
                    <a:gd name="T19" fmla="*/ 3 h 14"/>
                    <a:gd name="T20" fmla="*/ 0 w 10"/>
                    <a:gd name="T21" fmla="*/ 3 h 14"/>
                    <a:gd name="T22" fmla="*/ 0 w 10"/>
                    <a:gd name="T23" fmla="*/ 7 h 14"/>
                    <a:gd name="T24" fmla="*/ 0 w 10"/>
                    <a:gd name="T25" fmla="*/ 7 h 14"/>
                    <a:gd name="T26" fmla="*/ 0 w 10"/>
                    <a:gd name="T27" fmla="*/ 10 h 14"/>
                    <a:gd name="T28" fmla="*/ 0 w 10"/>
                    <a:gd name="T29" fmla="*/ 10 h 14"/>
                    <a:gd name="T30" fmla="*/ 3 w 10"/>
                    <a:gd name="T31" fmla="*/ 14 h 14"/>
                    <a:gd name="T32" fmla="*/ 7 w 10"/>
                    <a:gd name="T33" fmla="*/ 14 h 14"/>
                    <a:gd name="T34" fmla="*/ 7 w 10"/>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7" y="14"/>
                      </a:moveTo>
                      <a:lnTo>
                        <a:pt x="7" y="10"/>
                      </a:lnTo>
                      <a:lnTo>
                        <a:pt x="10" y="10"/>
                      </a:lnTo>
                      <a:lnTo>
                        <a:pt x="10" y="7"/>
                      </a:lnTo>
                      <a:lnTo>
                        <a:pt x="7" y="3"/>
                      </a:lnTo>
                      <a:lnTo>
                        <a:pt x="3" y="0"/>
                      </a:lnTo>
                      <a:lnTo>
                        <a:pt x="3" y="3"/>
                      </a:lnTo>
                      <a:lnTo>
                        <a:pt x="0" y="3"/>
                      </a:lnTo>
                      <a:lnTo>
                        <a:pt x="0" y="7"/>
                      </a:lnTo>
                      <a:lnTo>
                        <a:pt x="0" y="10"/>
                      </a:lnTo>
                      <a:lnTo>
                        <a:pt x="3" y="14"/>
                      </a:lnTo>
                      <a:lnTo>
                        <a:pt x="7" y="14"/>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6" name="Freeform 120">
                  <a:extLst>
                    <a:ext uri="{FF2B5EF4-FFF2-40B4-BE49-F238E27FC236}">
                      <a16:creationId xmlns:a16="http://schemas.microsoft.com/office/drawing/2014/main" id="{DC1BFD13-DBDD-104E-93CF-6240408615F8}"/>
                    </a:ext>
                  </a:extLst>
                </p:cNvPr>
                <p:cNvSpPr>
                  <a:spLocks/>
                </p:cNvSpPr>
                <p:nvPr/>
              </p:nvSpPr>
              <p:spPr bwMode="auto">
                <a:xfrm>
                  <a:off x="4313" y="3105"/>
                  <a:ext cx="118" cy="250"/>
                </a:xfrm>
                <a:custGeom>
                  <a:avLst/>
                  <a:gdLst>
                    <a:gd name="T0" fmla="*/ 0 w 107"/>
                    <a:gd name="T1" fmla="*/ 132 h 220"/>
                    <a:gd name="T2" fmla="*/ 4 w 107"/>
                    <a:gd name="T3" fmla="*/ 108 h 220"/>
                    <a:gd name="T4" fmla="*/ 4 w 107"/>
                    <a:gd name="T5" fmla="*/ 97 h 220"/>
                    <a:gd name="T6" fmla="*/ 4 w 107"/>
                    <a:gd name="T7" fmla="*/ 94 h 220"/>
                    <a:gd name="T8" fmla="*/ 7 w 107"/>
                    <a:gd name="T9" fmla="*/ 87 h 220"/>
                    <a:gd name="T10" fmla="*/ 14 w 107"/>
                    <a:gd name="T11" fmla="*/ 80 h 220"/>
                    <a:gd name="T12" fmla="*/ 20 w 107"/>
                    <a:gd name="T13" fmla="*/ 70 h 220"/>
                    <a:gd name="T14" fmla="*/ 27 w 107"/>
                    <a:gd name="T15" fmla="*/ 63 h 220"/>
                    <a:gd name="T16" fmla="*/ 30 w 107"/>
                    <a:gd name="T17" fmla="*/ 56 h 220"/>
                    <a:gd name="T18" fmla="*/ 44 w 107"/>
                    <a:gd name="T19" fmla="*/ 42 h 220"/>
                    <a:gd name="T20" fmla="*/ 57 w 107"/>
                    <a:gd name="T21" fmla="*/ 24 h 220"/>
                    <a:gd name="T22" fmla="*/ 71 w 107"/>
                    <a:gd name="T23" fmla="*/ 14 h 220"/>
                    <a:gd name="T24" fmla="*/ 81 w 107"/>
                    <a:gd name="T25" fmla="*/ 3 h 220"/>
                    <a:gd name="T26" fmla="*/ 94 w 107"/>
                    <a:gd name="T27" fmla="*/ 3 h 220"/>
                    <a:gd name="T28" fmla="*/ 104 w 107"/>
                    <a:gd name="T29" fmla="*/ 14 h 220"/>
                    <a:gd name="T30" fmla="*/ 107 w 107"/>
                    <a:gd name="T31" fmla="*/ 28 h 220"/>
                    <a:gd name="T32" fmla="*/ 97 w 107"/>
                    <a:gd name="T33" fmla="*/ 42 h 220"/>
                    <a:gd name="T34" fmla="*/ 91 w 107"/>
                    <a:gd name="T35" fmla="*/ 49 h 220"/>
                    <a:gd name="T36" fmla="*/ 84 w 107"/>
                    <a:gd name="T37" fmla="*/ 56 h 220"/>
                    <a:gd name="T38" fmla="*/ 77 w 107"/>
                    <a:gd name="T39" fmla="*/ 63 h 220"/>
                    <a:gd name="T40" fmla="*/ 67 w 107"/>
                    <a:gd name="T41" fmla="*/ 73 h 220"/>
                    <a:gd name="T42" fmla="*/ 54 w 107"/>
                    <a:gd name="T43" fmla="*/ 84 h 220"/>
                    <a:gd name="T44" fmla="*/ 44 w 107"/>
                    <a:gd name="T45" fmla="*/ 94 h 220"/>
                    <a:gd name="T46" fmla="*/ 37 w 107"/>
                    <a:gd name="T47" fmla="*/ 101 h 220"/>
                    <a:gd name="T48" fmla="*/ 34 w 107"/>
                    <a:gd name="T49" fmla="*/ 104 h 220"/>
                    <a:gd name="T50" fmla="*/ 30 w 107"/>
                    <a:gd name="T51" fmla="*/ 108 h 220"/>
                    <a:gd name="T52" fmla="*/ 30 w 107"/>
                    <a:gd name="T53" fmla="*/ 115 h 220"/>
                    <a:gd name="T54" fmla="*/ 30 w 107"/>
                    <a:gd name="T55" fmla="*/ 129 h 220"/>
                    <a:gd name="T56" fmla="*/ 27 w 107"/>
                    <a:gd name="T57" fmla="*/ 153 h 220"/>
                    <a:gd name="T58" fmla="*/ 27 w 107"/>
                    <a:gd name="T59" fmla="*/ 185 h 220"/>
                    <a:gd name="T60" fmla="*/ 27 w 107"/>
                    <a:gd name="T61" fmla="*/ 202 h 220"/>
                    <a:gd name="T62" fmla="*/ 27 w 107"/>
                    <a:gd name="T63" fmla="*/ 209 h 220"/>
                    <a:gd name="T64" fmla="*/ 27 w 107"/>
                    <a:gd name="T65" fmla="*/ 213 h 220"/>
                    <a:gd name="T66" fmla="*/ 27 w 107"/>
                    <a:gd name="T67" fmla="*/ 216 h 220"/>
                    <a:gd name="T68" fmla="*/ 24 w 107"/>
                    <a:gd name="T69" fmla="*/ 220 h 220"/>
                    <a:gd name="T70" fmla="*/ 20 w 107"/>
                    <a:gd name="T71" fmla="*/ 220 h 220"/>
                    <a:gd name="T72" fmla="*/ 17 w 107"/>
                    <a:gd name="T73" fmla="*/ 216 h 220"/>
                    <a:gd name="T74" fmla="*/ 17 w 107"/>
                    <a:gd name="T75" fmla="*/ 216 h 220"/>
                    <a:gd name="T76" fmla="*/ 14 w 107"/>
                    <a:gd name="T77" fmla="*/ 206 h 220"/>
                    <a:gd name="T78" fmla="*/ 4 w 107"/>
                    <a:gd name="T79" fmla="*/ 171 h 220"/>
                    <a:gd name="T80" fmla="*/ 0 w 107"/>
                    <a:gd name="T81" fmla="*/ 143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
                    <a:gd name="T124" fmla="*/ 0 h 220"/>
                    <a:gd name="T125" fmla="*/ 107 w 107"/>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 h="220">
                      <a:moveTo>
                        <a:pt x="0" y="143"/>
                      </a:moveTo>
                      <a:lnTo>
                        <a:pt x="0" y="132"/>
                      </a:lnTo>
                      <a:lnTo>
                        <a:pt x="4" y="122"/>
                      </a:lnTo>
                      <a:lnTo>
                        <a:pt x="4" y="108"/>
                      </a:lnTo>
                      <a:lnTo>
                        <a:pt x="4" y="101"/>
                      </a:lnTo>
                      <a:lnTo>
                        <a:pt x="4" y="97"/>
                      </a:lnTo>
                      <a:lnTo>
                        <a:pt x="4" y="94"/>
                      </a:lnTo>
                      <a:lnTo>
                        <a:pt x="4" y="91"/>
                      </a:lnTo>
                      <a:lnTo>
                        <a:pt x="7" y="87"/>
                      </a:lnTo>
                      <a:lnTo>
                        <a:pt x="10" y="87"/>
                      </a:lnTo>
                      <a:lnTo>
                        <a:pt x="14" y="80"/>
                      </a:lnTo>
                      <a:lnTo>
                        <a:pt x="17" y="77"/>
                      </a:lnTo>
                      <a:lnTo>
                        <a:pt x="20" y="70"/>
                      </a:lnTo>
                      <a:lnTo>
                        <a:pt x="24" y="66"/>
                      </a:lnTo>
                      <a:lnTo>
                        <a:pt x="27" y="63"/>
                      </a:lnTo>
                      <a:lnTo>
                        <a:pt x="27" y="59"/>
                      </a:lnTo>
                      <a:lnTo>
                        <a:pt x="30" y="56"/>
                      </a:lnTo>
                      <a:lnTo>
                        <a:pt x="37" y="49"/>
                      </a:lnTo>
                      <a:lnTo>
                        <a:pt x="44" y="42"/>
                      </a:lnTo>
                      <a:lnTo>
                        <a:pt x="51" y="35"/>
                      </a:lnTo>
                      <a:lnTo>
                        <a:pt x="57" y="24"/>
                      </a:lnTo>
                      <a:lnTo>
                        <a:pt x="64" y="17"/>
                      </a:lnTo>
                      <a:lnTo>
                        <a:pt x="71" y="14"/>
                      </a:lnTo>
                      <a:lnTo>
                        <a:pt x="71" y="10"/>
                      </a:lnTo>
                      <a:lnTo>
                        <a:pt x="81" y="3"/>
                      </a:lnTo>
                      <a:lnTo>
                        <a:pt x="87" y="0"/>
                      </a:lnTo>
                      <a:lnTo>
                        <a:pt x="94" y="3"/>
                      </a:lnTo>
                      <a:lnTo>
                        <a:pt x="101" y="7"/>
                      </a:lnTo>
                      <a:lnTo>
                        <a:pt x="104" y="14"/>
                      </a:lnTo>
                      <a:lnTo>
                        <a:pt x="107" y="21"/>
                      </a:lnTo>
                      <a:lnTo>
                        <a:pt x="107" y="28"/>
                      </a:lnTo>
                      <a:lnTo>
                        <a:pt x="101" y="38"/>
                      </a:lnTo>
                      <a:lnTo>
                        <a:pt x="97" y="42"/>
                      </a:lnTo>
                      <a:lnTo>
                        <a:pt x="97" y="45"/>
                      </a:lnTo>
                      <a:lnTo>
                        <a:pt x="91" y="49"/>
                      </a:lnTo>
                      <a:lnTo>
                        <a:pt x="87" y="52"/>
                      </a:lnTo>
                      <a:lnTo>
                        <a:pt x="84" y="56"/>
                      </a:lnTo>
                      <a:lnTo>
                        <a:pt x="81" y="56"/>
                      </a:lnTo>
                      <a:lnTo>
                        <a:pt x="77" y="63"/>
                      </a:lnTo>
                      <a:lnTo>
                        <a:pt x="71" y="66"/>
                      </a:lnTo>
                      <a:lnTo>
                        <a:pt x="67" y="73"/>
                      </a:lnTo>
                      <a:lnTo>
                        <a:pt x="61" y="77"/>
                      </a:lnTo>
                      <a:lnTo>
                        <a:pt x="54" y="84"/>
                      </a:lnTo>
                      <a:lnTo>
                        <a:pt x="51" y="87"/>
                      </a:lnTo>
                      <a:lnTo>
                        <a:pt x="44" y="94"/>
                      </a:lnTo>
                      <a:lnTo>
                        <a:pt x="40" y="97"/>
                      </a:lnTo>
                      <a:lnTo>
                        <a:pt x="37" y="101"/>
                      </a:lnTo>
                      <a:lnTo>
                        <a:pt x="34" y="101"/>
                      </a:lnTo>
                      <a:lnTo>
                        <a:pt x="34" y="104"/>
                      </a:lnTo>
                      <a:lnTo>
                        <a:pt x="30" y="108"/>
                      </a:lnTo>
                      <a:lnTo>
                        <a:pt x="30" y="111"/>
                      </a:lnTo>
                      <a:lnTo>
                        <a:pt x="30" y="115"/>
                      </a:lnTo>
                      <a:lnTo>
                        <a:pt x="30" y="122"/>
                      </a:lnTo>
                      <a:lnTo>
                        <a:pt x="30" y="129"/>
                      </a:lnTo>
                      <a:lnTo>
                        <a:pt x="30" y="139"/>
                      </a:lnTo>
                      <a:lnTo>
                        <a:pt x="27" y="153"/>
                      </a:lnTo>
                      <a:lnTo>
                        <a:pt x="27" y="171"/>
                      </a:lnTo>
                      <a:lnTo>
                        <a:pt x="27" y="185"/>
                      </a:lnTo>
                      <a:lnTo>
                        <a:pt x="27" y="199"/>
                      </a:lnTo>
                      <a:lnTo>
                        <a:pt x="27" y="202"/>
                      </a:lnTo>
                      <a:lnTo>
                        <a:pt x="27" y="206"/>
                      </a:lnTo>
                      <a:lnTo>
                        <a:pt x="27" y="209"/>
                      </a:lnTo>
                      <a:lnTo>
                        <a:pt x="27" y="213"/>
                      </a:lnTo>
                      <a:lnTo>
                        <a:pt x="27" y="216"/>
                      </a:lnTo>
                      <a:lnTo>
                        <a:pt x="24" y="220"/>
                      </a:lnTo>
                      <a:lnTo>
                        <a:pt x="20" y="220"/>
                      </a:lnTo>
                      <a:lnTo>
                        <a:pt x="17" y="216"/>
                      </a:lnTo>
                      <a:lnTo>
                        <a:pt x="17" y="213"/>
                      </a:lnTo>
                      <a:lnTo>
                        <a:pt x="14" y="206"/>
                      </a:lnTo>
                      <a:lnTo>
                        <a:pt x="10" y="192"/>
                      </a:lnTo>
                      <a:lnTo>
                        <a:pt x="4" y="171"/>
                      </a:lnTo>
                      <a:lnTo>
                        <a:pt x="0" y="143"/>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7" name="Freeform 121">
                  <a:extLst>
                    <a:ext uri="{FF2B5EF4-FFF2-40B4-BE49-F238E27FC236}">
                      <a16:creationId xmlns:a16="http://schemas.microsoft.com/office/drawing/2014/main" id="{996B77BB-55AB-BA40-902D-CBE1858EAA24}"/>
                    </a:ext>
                  </a:extLst>
                </p:cNvPr>
                <p:cNvSpPr>
                  <a:spLocks/>
                </p:cNvSpPr>
                <p:nvPr/>
              </p:nvSpPr>
              <p:spPr bwMode="auto">
                <a:xfrm>
                  <a:off x="4332" y="3339"/>
                  <a:ext cx="11" cy="16"/>
                </a:xfrm>
                <a:custGeom>
                  <a:avLst/>
                  <a:gdLst>
                    <a:gd name="T0" fmla="*/ 0 w 10"/>
                    <a:gd name="T1" fmla="*/ 10 h 14"/>
                    <a:gd name="T2" fmla="*/ 3 w 10"/>
                    <a:gd name="T3" fmla="*/ 14 h 14"/>
                    <a:gd name="T4" fmla="*/ 3 w 10"/>
                    <a:gd name="T5" fmla="*/ 14 h 14"/>
                    <a:gd name="T6" fmla="*/ 7 w 10"/>
                    <a:gd name="T7" fmla="*/ 10 h 14"/>
                    <a:gd name="T8" fmla="*/ 10 w 10"/>
                    <a:gd name="T9" fmla="*/ 10 h 14"/>
                    <a:gd name="T10" fmla="*/ 10 w 10"/>
                    <a:gd name="T11" fmla="*/ 7 h 14"/>
                    <a:gd name="T12" fmla="*/ 10 w 10"/>
                    <a:gd name="T13" fmla="*/ 7 h 14"/>
                    <a:gd name="T14" fmla="*/ 10 w 10"/>
                    <a:gd name="T15" fmla="*/ 3 h 14"/>
                    <a:gd name="T16" fmla="*/ 7 w 10"/>
                    <a:gd name="T17" fmla="*/ 3 h 14"/>
                    <a:gd name="T18" fmla="*/ 7 w 10"/>
                    <a:gd name="T19" fmla="*/ 0 h 14"/>
                    <a:gd name="T20" fmla="*/ 3 w 10"/>
                    <a:gd name="T21" fmla="*/ 0 h 14"/>
                    <a:gd name="T22" fmla="*/ 0 w 10"/>
                    <a:gd name="T23" fmla="*/ 3 h 14"/>
                    <a:gd name="T24" fmla="*/ 0 w 10"/>
                    <a:gd name="T25" fmla="*/ 3 h 14"/>
                    <a:gd name="T26" fmla="*/ 0 w 10"/>
                    <a:gd name="T27" fmla="*/ 7 h 14"/>
                    <a:gd name="T28" fmla="*/ 0 w 10"/>
                    <a:gd name="T29" fmla="*/ 7 h 14"/>
                    <a:gd name="T30" fmla="*/ 0 w 10"/>
                    <a:gd name="T31" fmla="*/ 10 h 14"/>
                    <a:gd name="T32" fmla="*/ 0 w 10"/>
                    <a:gd name="T33" fmla="*/ 10 h 14"/>
                    <a:gd name="T34" fmla="*/ 0 w 10"/>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0" y="10"/>
                      </a:moveTo>
                      <a:lnTo>
                        <a:pt x="3" y="14"/>
                      </a:lnTo>
                      <a:lnTo>
                        <a:pt x="7" y="10"/>
                      </a:lnTo>
                      <a:lnTo>
                        <a:pt x="10" y="10"/>
                      </a:lnTo>
                      <a:lnTo>
                        <a:pt x="10" y="7"/>
                      </a:lnTo>
                      <a:lnTo>
                        <a:pt x="10" y="3"/>
                      </a:lnTo>
                      <a:lnTo>
                        <a:pt x="7" y="3"/>
                      </a:lnTo>
                      <a:lnTo>
                        <a:pt x="7" y="0"/>
                      </a:lnTo>
                      <a:lnTo>
                        <a:pt x="3" y="0"/>
                      </a:lnTo>
                      <a:lnTo>
                        <a:pt x="0" y="3"/>
                      </a:lnTo>
                      <a:lnTo>
                        <a:pt x="0" y="7"/>
                      </a:lnTo>
                      <a:lnTo>
                        <a:pt x="0" y="10"/>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Freeform 122">
                  <a:extLst>
                    <a:ext uri="{FF2B5EF4-FFF2-40B4-BE49-F238E27FC236}">
                      <a16:creationId xmlns:a16="http://schemas.microsoft.com/office/drawing/2014/main" id="{EC949F67-96B4-C24B-B812-691994404340}"/>
                    </a:ext>
                  </a:extLst>
                </p:cNvPr>
                <p:cNvSpPr>
                  <a:spLocks/>
                </p:cNvSpPr>
                <p:nvPr/>
              </p:nvSpPr>
              <p:spPr bwMode="auto">
                <a:xfrm>
                  <a:off x="4398" y="3125"/>
                  <a:ext cx="15" cy="12"/>
                </a:xfrm>
                <a:custGeom>
                  <a:avLst/>
                  <a:gdLst>
                    <a:gd name="T0" fmla="*/ 4 w 14"/>
                    <a:gd name="T1" fmla="*/ 11 h 11"/>
                    <a:gd name="T2" fmla="*/ 7 w 14"/>
                    <a:gd name="T3" fmla="*/ 11 h 11"/>
                    <a:gd name="T4" fmla="*/ 7 w 14"/>
                    <a:gd name="T5" fmla="*/ 11 h 11"/>
                    <a:gd name="T6" fmla="*/ 10 w 14"/>
                    <a:gd name="T7" fmla="*/ 11 h 11"/>
                    <a:gd name="T8" fmla="*/ 10 w 14"/>
                    <a:gd name="T9" fmla="*/ 11 h 11"/>
                    <a:gd name="T10" fmla="*/ 14 w 14"/>
                    <a:gd name="T11" fmla="*/ 7 h 11"/>
                    <a:gd name="T12" fmla="*/ 14 w 14"/>
                    <a:gd name="T13" fmla="*/ 7 h 11"/>
                    <a:gd name="T14" fmla="*/ 10 w 14"/>
                    <a:gd name="T15" fmla="*/ 4 h 11"/>
                    <a:gd name="T16" fmla="*/ 10 w 14"/>
                    <a:gd name="T17" fmla="*/ 0 h 11"/>
                    <a:gd name="T18" fmla="*/ 7 w 14"/>
                    <a:gd name="T19" fmla="*/ 0 h 11"/>
                    <a:gd name="T20" fmla="*/ 7 w 14"/>
                    <a:gd name="T21" fmla="*/ 0 h 11"/>
                    <a:gd name="T22" fmla="*/ 4 w 14"/>
                    <a:gd name="T23" fmla="*/ 0 h 11"/>
                    <a:gd name="T24" fmla="*/ 4 w 14"/>
                    <a:gd name="T25" fmla="*/ 4 h 11"/>
                    <a:gd name="T26" fmla="*/ 0 w 14"/>
                    <a:gd name="T27" fmla="*/ 4 h 11"/>
                    <a:gd name="T28" fmla="*/ 0 w 14"/>
                    <a:gd name="T29" fmla="*/ 7 h 11"/>
                    <a:gd name="T30" fmla="*/ 4 w 14"/>
                    <a:gd name="T31" fmla="*/ 7 h 11"/>
                    <a:gd name="T32" fmla="*/ 4 w 14"/>
                    <a:gd name="T33" fmla="*/ 11 h 11"/>
                    <a:gd name="T34" fmla="*/ 4 w 14"/>
                    <a:gd name="T35" fmla="*/ 11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4" y="11"/>
                      </a:moveTo>
                      <a:lnTo>
                        <a:pt x="7" y="11"/>
                      </a:lnTo>
                      <a:lnTo>
                        <a:pt x="10" y="11"/>
                      </a:lnTo>
                      <a:lnTo>
                        <a:pt x="14" y="7"/>
                      </a:lnTo>
                      <a:lnTo>
                        <a:pt x="10" y="4"/>
                      </a:lnTo>
                      <a:lnTo>
                        <a:pt x="10" y="0"/>
                      </a:lnTo>
                      <a:lnTo>
                        <a:pt x="7" y="0"/>
                      </a:lnTo>
                      <a:lnTo>
                        <a:pt x="4" y="0"/>
                      </a:lnTo>
                      <a:lnTo>
                        <a:pt x="4" y="4"/>
                      </a:lnTo>
                      <a:lnTo>
                        <a:pt x="0" y="4"/>
                      </a:lnTo>
                      <a:lnTo>
                        <a:pt x="0" y="7"/>
                      </a:lnTo>
                      <a:lnTo>
                        <a:pt x="4" y="7"/>
                      </a:lnTo>
                      <a:lnTo>
                        <a:pt x="4" y="11"/>
                      </a:lnTo>
                      <a:close/>
                    </a:path>
                  </a:pathLst>
                </a:custGeom>
                <a:solidFill>
                  <a:srgbClr val="C19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Freeform 123">
                  <a:extLst>
                    <a:ext uri="{FF2B5EF4-FFF2-40B4-BE49-F238E27FC236}">
                      <a16:creationId xmlns:a16="http://schemas.microsoft.com/office/drawing/2014/main" id="{90A81D0E-7EBB-9641-8A41-547A4C962D3F}"/>
                    </a:ext>
                  </a:extLst>
                </p:cNvPr>
                <p:cNvSpPr>
                  <a:spLocks/>
                </p:cNvSpPr>
                <p:nvPr/>
              </p:nvSpPr>
              <p:spPr bwMode="auto">
                <a:xfrm>
                  <a:off x="4299" y="3105"/>
                  <a:ext cx="136" cy="218"/>
                </a:xfrm>
                <a:custGeom>
                  <a:avLst/>
                  <a:gdLst>
                    <a:gd name="T0" fmla="*/ 100 w 124"/>
                    <a:gd name="T1" fmla="*/ 59 h 192"/>
                    <a:gd name="T2" fmla="*/ 110 w 124"/>
                    <a:gd name="T3" fmla="*/ 49 h 192"/>
                    <a:gd name="T4" fmla="*/ 117 w 124"/>
                    <a:gd name="T5" fmla="*/ 38 h 192"/>
                    <a:gd name="T6" fmla="*/ 120 w 124"/>
                    <a:gd name="T7" fmla="*/ 28 h 192"/>
                    <a:gd name="T8" fmla="*/ 124 w 124"/>
                    <a:gd name="T9" fmla="*/ 14 h 192"/>
                    <a:gd name="T10" fmla="*/ 114 w 124"/>
                    <a:gd name="T11" fmla="*/ 0 h 192"/>
                    <a:gd name="T12" fmla="*/ 97 w 124"/>
                    <a:gd name="T13" fmla="*/ 0 h 192"/>
                    <a:gd name="T14" fmla="*/ 87 w 124"/>
                    <a:gd name="T15" fmla="*/ 3 h 192"/>
                    <a:gd name="T16" fmla="*/ 80 w 124"/>
                    <a:gd name="T17" fmla="*/ 14 h 192"/>
                    <a:gd name="T18" fmla="*/ 67 w 124"/>
                    <a:gd name="T19" fmla="*/ 28 h 192"/>
                    <a:gd name="T20" fmla="*/ 50 w 124"/>
                    <a:gd name="T21" fmla="*/ 42 h 192"/>
                    <a:gd name="T22" fmla="*/ 40 w 124"/>
                    <a:gd name="T23" fmla="*/ 52 h 192"/>
                    <a:gd name="T24" fmla="*/ 33 w 124"/>
                    <a:gd name="T25" fmla="*/ 59 h 192"/>
                    <a:gd name="T26" fmla="*/ 27 w 124"/>
                    <a:gd name="T27" fmla="*/ 70 h 192"/>
                    <a:gd name="T28" fmla="*/ 20 w 124"/>
                    <a:gd name="T29" fmla="*/ 80 h 192"/>
                    <a:gd name="T30" fmla="*/ 13 w 124"/>
                    <a:gd name="T31" fmla="*/ 91 h 192"/>
                    <a:gd name="T32" fmla="*/ 10 w 124"/>
                    <a:gd name="T33" fmla="*/ 101 h 192"/>
                    <a:gd name="T34" fmla="*/ 7 w 124"/>
                    <a:gd name="T35" fmla="*/ 122 h 192"/>
                    <a:gd name="T36" fmla="*/ 3 w 124"/>
                    <a:gd name="T37" fmla="*/ 136 h 192"/>
                    <a:gd name="T38" fmla="*/ 0 w 124"/>
                    <a:gd name="T39" fmla="*/ 150 h 192"/>
                    <a:gd name="T40" fmla="*/ 3 w 124"/>
                    <a:gd name="T41" fmla="*/ 160 h 192"/>
                    <a:gd name="T42" fmla="*/ 7 w 124"/>
                    <a:gd name="T43" fmla="*/ 167 h 192"/>
                    <a:gd name="T44" fmla="*/ 10 w 124"/>
                    <a:gd name="T45" fmla="*/ 167 h 192"/>
                    <a:gd name="T46" fmla="*/ 17 w 124"/>
                    <a:gd name="T47" fmla="*/ 171 h 192"/>
                    <a:gd name="T48" fmla="*/ 17 w 124"/>
                    <a:gd name="T49" fmla="*/ 178 h 192"/>
                    <a:gd name="T50" fmla="*/ 20 w 124"/>
                    <a:gd name="T51" fmla="*/ 188 h 192"/>
                    <a:gd name="T52" fmla="*/ 23 w 124"/>
                    <a:gd name="T53" fmla="*/ 188 h 192"/>
                    <a:gd name="T54" fmla="*/ 30 w 124"/>
                    <a:gd name="T55" fmla="*/ 188 h 192"/>
                    <a:gd name="T56" fmla="*/ 33 w 124"/>
                    <a:gd name="T57" fmla="*/ 188 h 192"/>
                    <a:gd name="T58" fmla="*/ 40 w 124"/>
                    <a:gd name="T59" fmla="*/ 192 h 192"/>
                    <a:gd name="T60" fmla="*/ 40 w 124"/>
                    <a:gd name="T61" fmla="*/ 188 h 192"/>
                    <a:gd name="T62" fmla="*/ 40 w 124"/>
                    <a:gd name="T63" fmla="*/ 178 h 192"/>
                    <a:gd name="T64" fmla="*/ 43 w 124"/>
                    <a:gd name="T65" fmla="*/ 171 h 192"/>
                    <a:gd name="T66" fmla="*/ 50 w 124"/>
                    <a:gd name="T67" fmla="*/ 167 h 192"/>
                    <a:gd name="T68" fmla="*/ 50 w 124"/>
                    <a:gd name="T69" fmla="*/ 160 h 192"/>
                    <a:gd name="T70" fmla="*/ 50 w 124"/>
                    <a:gd name="T71" fmla="*/ 153 h 192"/>
                    <a:gd name="T72" fmla="*/ 50 w 124"/>
                    <a:gd name="T73" fmla="*/ 146 h 192"/>
                    <a:gd name="T74" fmla="*/ 50 w 124"/>
                    <a:gd name="T75" fmla="*/ 136 h 192"/>
                    <a:gd name="T76" fmla="*/ 50 w 124"/>
                    <a:gd name="T77" fmla="*/ 122 h 192"/>
                    <a:gd name="T78" fmla="*/ 53 w 124"/>
                    <a:gd name="T79" fmla="*/ 108 h 192"/>
                    <a:gd name="T80" fmla="*/ 60 w 124"/>
                    <a:gd name="T81" fmla="*/ 97 h 192"/>
                    <a:gd name="T82" fmla="*/ 70 w 124"/>
                    <a:gd name="T83" fmla="*/ 91 h 192"/>
                    <a:gd name="T84" fmla="*/ 87 w 124"/>
                    <a:gd name="T85" fmla="*/ 77 h 192"/>
                    <a:gd name="T86" fmla="*/ 97 w 124"/>
                    <a:gd name="T87" fmla="*/ 66 h 192"/>
                    <a:gd name="T88" fmla="*/ 100 w 124"/>
                    <a:gd name="T89" fmla="*/ 63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4"/>
                    <a:gd name="T136" fmla="*/ 0 h 192"/>
                    <a:gd name="T137" fmla="*/ 124 w 124"/>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4" h="192">
                      <a:moveTo>
                        <a:pt x="100" y="63"/>
                      </a:moveTo>
                      <a:lnTo>
                        <a:pt x="100" y="59"/>
                      </a:lnTo>
                      <a:lnTo>
                        <a:pt x="104" y="52"/>
                      </a:lnTo>
                      <a:lnTo>
                        <a:pt x="110" y="49"/>
                      </a:lnTo>
                      <a:lnTo>
                        <a:pt x="114" y="42"/>
                      </a:lnTo>
                      <a:lnTo>
                        <a:pt x="117" y="38"/>
                      </a:lnTo>
                      <a:lnTo>
                        <a:pt x="120" y="31"/>
                      </a:lnTo>
                      <a:lnTo>
                        <a:pt x="120" y="28"/>
                      </a:lnTo>
                      <a:lnTo>
                        <a:pt x="124" y="24"/>
                      </a:lnTo>
                      <a:lnTo>
                        <a:pt x="124" y="14"/>
                      </a:lnTo>
                      <a:lnTo>
                        <a:pt x="120" y="7"/>
                      </a:lnTo>
                      <a:lnTo>
                        <a:pt x="114" y="0"/>
                      </a:lnTo>
                      <a:lnTo>
                        <a:pt x="107" y="0"/>
                      </a:lnTo>
                      <a:lnTo>
                        <a:pt x="97" y="0"/>
                      </a:lnTo>
                      <a:lnTo>
                        <a:pt x="90" y="3"/>
                      </a:lnTo>
                      <a:lnTo>
                        <a:pt x="87" y="3"/>
                      </a:lnTo>
                      <a:lnTo>
                        <a:pt x="84" y="10"/>
                      </a:lnTo>
                      <a:lnTo>
                        <a:pt x="80" y="14"/>
                      </a:lnTo>
                      <a:lnTo>
                        <a:pt x="74" y="21"/>
                      </a:lnTo>
                      <a:lnTo>
                        <a:pt x="67" y="28"/>
                      </a:lnTo>
                      <a:lnTo>
                        <a:pt x="57" y="35"/>
                      </a:lnTo>
                      <a:lnTo>
                        <a:pt x="50" y="42"/>
                      </a:lnTo>
                      <a:lnTo>
                        <a:pt x="43" y="49"/>
                      </a:lnTo>
                      <a:lnTo>
                        <a:pt x="40" y="52"/>
                      </a:lnTo>
                      <a:lnTo>
                        <a:pt x="37" y="56"/>
                      </a:lnTo>
                      <a:lnTo>
                        <a:pt x="33" y="59"/>
                      </a:lnTo>
                      <a:lnTo>
                        <a:pt x="33" y="66"/>
                      </a:lnTo>
                      <a:lnTo>
                        <a:pt x="27" y="70"/>
                      </a:lnTo>
                      <a:lnTo>
                        <a:pt x="23" y="77"/>
                      </a:lnTo>
                      <a:lnTo>
                        <a:pt x="20" y="80"/>
                      </a:lnTo>
                      <a:lnTo>
                        <a:pt x="17" y="87"/>
                      </a:lnTo>
                      <a:lnTo>
                        <a:pt x="13" y="91"/>
                      </a:lnTo>
                      <a:lnTo>
                        <a:pt x="10" y="91"/>
                      </a:lnTo>
                      <a:lnTo>
                        <a:pt x="10" y="101"/>
                      </a:lnTo>
                      <a:lnTo>
                        <a:pt x="7" y="111"/>
                      </a:lnTo>
                      <a:lnTo>
                        <a:pt x="7" y="122"/>
                      </a:lnTo>
                      <a:lnTo>
                        <a:pt x="7" y="129"/>
                      </a:lnTo>
                      <a:lnTo>
                        <a:pt x="3" y="136"/>
                      </a:lnTo>
                      <a:lnTo>
                        <a:pt x="0" y="143"/>
                      </a:lnTo>
                      <a:lnTo>
                        <a:pt x="0" y="150"/>
                      </a:lnTo>
                      <a:lnTo>
                        <a:pt x="3" y="153"/>
                      </a:lnTo>
                      <a:lnTo>
                        <a:pt x="3" y="160"/>
                      </a:lnTo>
                      <a:lnTo>
                        <a:pt x="7" y="164"/>
                      </a:lnTo>
                      <a:lnTo>
                        <a:pt x="7" y="167"/>
                      </a:lnTo>
                      <a:lnTo>
                        <a:pt x="10" y="167"/>
                      </a:lnTo>
                      <a:lnTo>
                        <a:pt x="13" y="171"/>
                      </a:lnTo>
                      <a:lnTo>
                        <a:pt x="17" y="171"/>
                      </a:lnTo>
                      <a:lnTo>
                        <a:pt x="17" y="174"/>
                      </a:lnTo>
                      <a:lnTo>
                        <a:pt x="17" y="178"/>
                      </a:lnTo>
                      <a:lnTo>
                        <a:pt x="20" y="181"/>
                      </a:lnTo>
                      <a:lnTo>
                        <a:pt x="20" y="188"/>
                      </a:lnTo>
                      <a:lnTo>
                        <a:pt x="23" y="188"/>
                      </a:lnTo>
                      <a:lnTo>
                        <a:pt x="27" y="188"/>
                      </a:lnTo>
                      <a:lnTo>
                        <a:pt x="30" y="188"/>
                      </a:lnTo>
                      <a:lnTo>
                        <a:pt x="33" y="188"/>
                      </a:lnTo>
                      <a:lnTo>
                        <a:pt x="37" y="192"/>
                      </a:lnTo>
                      <a:lnTo>
                        <a:pt x="40" y="192"/>
                      </a:lnTo>
                      <a:lnTo>
                        <a:pt x="40" y="188"/>
                      </a:lnTo>
                      <a:lnTo>
                        <a:pt x="40" y="181"/>
                      </a:lnTo>
                      <a:lnTo>
                        <a:pt x="40" y="178"/>
                      </a:lnTo>
                      <a:lnTo>
                        <a:pt x="40" y="174"/>
                      </a:lnTo>
                      <a:lnTo>
                        <a:pt x="43" y="171"/>
                      </a:lnTo>
                      <a:lnTo>
                        <a:pt x="47" y="171"/>
                      </a:lnTo>
                      <a:lnTo>
                        <a:pt x="50" y="167"/>
                      </a:lnTo>
                      <a:lnTo>
                        <a:pt x="50" y="164"/>
                      </a:lnTo>
                      <a:lnTo>
                        <a:pt x="50" y="160"/>
                      </a:lnTo>
                      <a:lnTo>
                        <a:pt x="50" y="157"/>
                      </a:lnTo>
                      <a:lnTo>
                        <a:pt x="50" y="153"/>
                      </a:lnTo>
                      <a:lnTo>
                        <a:pt x="50" y="150"/>
                      </a:lnTo>
                      <a:lnTo>
                        <a:pt x="50" y="146"/>
                      </a:lnTo>
                      <a:lnTo>
                        <a:pt x="50" y="139"/>
                      </a:lnTo>
                      <a:lnTo>
                        <a:pt x="50" y="136"/>
                      </a:lnTo>
                      <a:lnTo>
                        <a:pt x="50" y="129"/>
                      </a:lnTo>
                      <a:lnTo>
                        <a:pt x="50" y="122"/>
                      </a:lnTo>
                      <a:lnTo>
                        <a:pt x="50" y="115"/>
                      </a:lnTo>
                      <a:lnTo>
                        <a:pt x="53" y="108"/>
                      </a:lnTo>
                      <a:lnTo>
                        <a:pt x="57" y="101"/>
                      </a:lnTo>
                      <a:lnTo>
                        <a:pt x="60" y="97"/>
                      </a:lnTo>
                      <a:lnTo>
                        <a:pt x="64" y="94"/>
                      </a:lnTo>
                      <a:lnTo>
                        <a:pt x="70" y="91"/>
                      </a:lnTo>
                      <a:lnTo>
                        <a:pt x="80" y="84"/>
                      </a:lnTo>
                      <a:lnTo>
                        <a:pt x="87" y="77"/>
                      </a:lnTo>
                      <a:lnTo>
                        <a:pt x="90" y="73"/>
                      </a:lnTo>
                      <a:lnTo>
                        <a:pt x="97" y="66"/>
                      </a:lnTo>
                      <a:lnTo>
                        <a:pt x="100" y="63"/>
                      </a:lnTo>
                      <a:close/>
                    </a:path>
                  </a:pathLst>
                </a:custGeom>
                <a:solidFill>
                  <a:srgbClr val="33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0" name="Freeform 124">
                  <a:extLst>
                    <a:ext uri="{FF2B5EF4-FFF2-40B4-BE49-F238E27FC236}">
                      <a16:creationId xmlns:a16="http://schemas.microsoft.com/office/drawing/2014/main" id="{2E766188-B07A-794A-B7E1-515BFB50FFF6}"/>
                    </a:ext>
                  </a:extLst>
                </p:cNvPr>
                <p:cNvSpPr>
                  <a:spLocks/>
                </p:cNvSpPr>
                <p:nvPr/>
              </p:nvSpPr>
              <p:spPr bwMode="auto">
                <a:xfrm>
                  <a:off x="4553" y="3244"/>
                  <a:ext cx="11" cy="8"/>
                </a:xfrm>
                <a:custGeom>
                  <a:avLst/>
                  <a:gdLst>
                    <a:gd name="T0" fmla="*/ 6 w 10"/>
                    <a:gd name="T1" fmla="*/ 7 h 7"/>
                    <a:gd name="T2" fmla="*/ 6 w 10"/>
                    <a:gd name="T3" fmla="*/ 7 h 7"/>
                    <a:gd name="T4" fmla="*/ 3 w 10"/>
                    <a:gd name="T5" fmla="*/ 3 h 7"/>
                    <a:gd name="T6" fmla="*/ 3 w 10"/>
                    <a:gd name="T7" fmla="*/ 3 h 7"/>
                    <a:gd name="T8" fmla="*/ 0 w 10"/>
                    <a:gd name="T9" fmla="*/ 0 h 7"/>
                    <a:gd name="T10" fmla="*/ 0 w 10"/>
                    <a:gd name="T11" fmla="*/ 0 h 7"/>
                    <a:gd name="T12" fmla="*/ 0 w 10"/>
                    <a:gd name="T13" fmla="*/ 0 h 7"/>
                    <a:gd name="T14" fmla="*/ 3 w 10"/>
                    <a:gd name="T15" fmla="*/ 0 h 7"/>
                    <a:gd name="T16" fmla="*/ 3 w 10"/>
                    <a:gd name="T17" fmla="*/ 0 h 7"/>
                    <a:gd name="T18" fmla="*/ 3 w 10"/>
                    <a:gd name="T19" fmla="*/ 0 h 7"/>
                    <a:gd name="T20" fmla="*/ 6 w 10"/>
                    <a:gd name="T21" fmla="*/ 3 h 7"/>
                    <a:gd name="T22" fmla="*/ 10 w 10"/>
                    <a:gd name="T23" fmla="*/ 3 h 7"/>
                    <a:gd name="T24" fmla="*/ 10 w 10"/>
                    <a:gd name="T25" fmla="*/ 3 h 7"/>
                    <a:gd name="T26" fmla="*/ 10 w 10"/>
                    <a:gd name="T27" fmla="*/ 7 h 7"/>
                    <a:gd name="T28" fmla="*/ 10 w 10"/>
                    <a:gd name="T29" fmla="*/ 7 h 7"/>
                    <a:gd name="T30" fmla="*/ 6 w 10"/>
                    <a:gd name="T31" fmla="*/ 7 h 7"/>
                    <a:gd name="T32" fmla="*/ 6 w 10"/>
                    <a:gd name="T33" fmla="*/ 7 h 7"/>
                    <a:gd name="T34" fmla="*/ 6 w 10"/>
                    <a:gd name="T35" fmla="*/ 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7"/>
                    <a:gd name="T56" fmla="*/ 10 w 10"/>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7">
                      <a:moveTo>
                        <a:pt x="6" y="7"/>
                      </a:moveTo>
                      <a:lnTo>
                        <a:pt x="6" y="7"/>
                      </a:lnTo>
                      <a:lnTo>
                        <a:pt x="3" y="3"/>
                      </a:lnTo>
                      <a:lnTo>
                        <a:pt x="0" y="0"/>
                      </a:lnTo>
                      <a:lnTo>
                        <a:pt x="3" y="0"/>
                      </a:lnTo>
                      <a:lnTo>
                        <a:pt x="6" y="3"/>
                      </a:lnTo>
                      <a:lnTo>
                        <a:pt x="10" y="3"/>
                      </a:lnTo>
                      <a:lnTo>
                        <a:pt x="10" y="7"/>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29727" name="Freeform 125">
            <a:extLst>
              <a:ext uri="{FF2B5EF4-FFF2-40B4-BE49-F238E27FC236}">
                <a16:creationId xmlns:a16="http://schemas.microsoft.com/office/drawing/2014/main" id="{1876B92F-2867-C748-BC5E-BF50F7C80604}"/>
              </a:ext>
            </a:extLst>
          </p:cNvPr>
          <p:cNvSpPr>
            <a:spLocks/>
          </p:cNvSpPr>
          <p:nvPr/>
        </p:nvSpPr>
        <p:spPr bwMode="auto">
          <a:xfrm>
            <a:off x="4740275" y="4826000"/>
            <a:ext cx="3097213" cy="754063"/>
          </a:xfrm>
          <a:custGeom>
            <a:avLst/>
            <a:gdLst>
              <a:gd name="T0" fmla="*/ 120 w 1951"/>
              <a:gd name="T1" fmla="*/ 0 h 475"/>
              <a:gd name="T2" fmla="*/ 0 w 1951"/>
              <a:gd name="T3" fmla="*/ 126 h 475"/>
              <a:gd name="T4" fmla="*/ 0 w 1951"/>
              <a:gd name="T5" fmla="*/ 475 h 475"/>
              <a:gd name="T6" fmla="*/ 1831 w 1951"/>
              <a:gd name="T7" fmla="*/ 475 h 475"/>
              <a:gd name="T8" fmla="*/ 1951 w 1951"/>
              <a:gd name="T9" fmla="*/ 349 h 475"/>
              <a:gd name="T10" fmla="*/ 1951 w 1951"/>
              <a:gd name="T11" fmla="*/ 0 h 475"/>
              <a:gd name="T12" fmla="*/ 120 w 1951"/>
              <a:gd name="T13" fmla="*/ 0 h 475"/>
              <a:gd name="T14" fmla="*/ 0 60000 65536"/>
              <a:gd name="T15" fmla="*/ 0 60000 65536"/>
              <a:gd name="T16" fmla="*/ 0 60000 65536"/>
              <a:gd name="T17" fmla="*/ 0 60000 65536"/>
              <a:gd name="T18" fmla="*/ 0 60000 65536"/>
              <a:gd name="T19" fmla="*/ 0 60000 65536"/>
              <a:gd name="T20" fmla="*/ 0 60000 65536"/>
              <a:gd name="T21" fmla="*/ 0 w 1951"/>
              <a:gd name="T22" fmla="*/ 0 h 475"/>
              <a:gd name="T23" fmla="*/ 1951 w 1951"/>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1" h="475">
                <a:moveTo>
                  <a:pt x="120" y="0"/>
                </a:moveTo>
                <a:lnTo>
                  <a:pt x="0" y="126"/>
                </a:lnTo>
                <a:lnTo>
                  <a:pt x="0" y="475"/>
                </a:lnTo>
                <a:lnTo>
                  <a:pt x="1831" y="475"/>
                </a:lnTo>
                <a:lnTo>
                  <a:pt x="1951" y="349"/>
                </a:lnTo>
                <a:lnTo>
                  <a:pt x="1951" y="0"/>
                </a:lnTo>
                <a:lnTo>
                  <a:pt x="12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8" name="Freeform 126">
            <a:extLst>
              <a:ext uri="{FF2B5EF4-FFF2-40B4-BE49-F238E27FC236}">
                <a16:creationId xmlns:a16="http://schemas.microsoft.com/office/drawing/2014/main" id="{013D3F5F-A453-734F-A60A-ECFA3F607D8E}"/>
              </a:ext>
            </a:extLst>
          </p:cNvPr>
          <p:cNvSpPr>
            <a:spLocks/>
          </p:cNvSpPr>
          <p:nvPr/>
        </p:nvSpPr>
        <p:spPr bwMode="auto">
          <a:xfrm>
            <a:off x="4740275" y="4826000"/>
            <a:ext cx="3097213" cy="200025"/>
          </a:xfrm>
          <a:custGeom>
            <a:avLst/>
            <a:gdLst>
              <a:gd name="T0" fmla="*/ 0 w 1951"/>
              <a:gd name="T1" fmla="*/ 126 h 126"/>
              <a:gd name="T2" fmla="*/ 1831 w 1951"/>
              <a:gd name="T3" fmla="*/ 126 h 126"/>
              <a:gd name="T4" fmla="*/ 1951 w 1951"/>
              <a:gd name="T5" fmla="*/ 0 h 126"/>
              <a:gd name="T6" fmla="*/ 120 w 1951"/>
              <a:gd name="T7" fmla="*/ 0 h 126"/>
              <a:gd name="T8" fmla="*/ 0 w 1951"/>
              <a:gd name="T9" fmla="*/ 126 h 126"/>
              <a:gd name="T10" fmla="*/ 0 60000 65536"/>
              <a:gd name="T11" fmla="*/ 0 60000 65536"/>
              <a:gd name="T12" fmla="*/ 0 60000 65536"/>
              <a:gd name="T13" fmla="*/ 0 60000 65536"/>
              <a:gd name="T14" fmla="*/ 0 60000 65536"/>
              <a:gd name="T15" fmla="*/ 0 w 1951"/>
              <a:gd name="T16" fmla="*/ 0 h 126"/>
              <a:gd name="T17" fmla="*/ 1951 w 1951"/>
              <a:gd name="T18" fmla="*/ 126 h 126"/>
            </a:gdLst>
            <a:ahLst/>
            <a:cxnLst>
              <a:cxn ang="T10">
                <a:pos x="T0" y="T1"/>
              </a:cxn>
              <a:cxn ang="T11">
                <a:pos x="T2" y="T3"/>
              </a:cxn>
              <a:cxn ang="T12">
                <a:pos x="T4" y="T5"/>
              </a:cxn>
              <a:cxn ang="T13">
                <a:pos x="T6" y="T7"/>
              </a:cxn>
              <a:cxn ang="T14">
                <a:pos x="T8" y="T9"/>
              </a:cxn>
            </a:cxnLst>
            <a:rect l="T15" t="T16" r="T17" b="T18"/>
            <a:pathLst>
              <a:path w="1951" h="126">
                <a:moveTo>
                  <a:pt x="0" y="126"/>
                </a:moveTo>
                <a:lnTo>
                  <a:pt x="1831" y="126"/>
                </a:lnTo>
                <a:lnTo>
                  <a:pt x="1951" y="0"/>
                </a:lnTo>
                <a:lnTo>
                  <a:pt x="120" y="0"/>
                </a:lnTo>
                <a:lnTo>
                  <a:pt x="0" y="126"/>
                </a:lnTo>
                <a:close/>
              </a:path>
            </a:pathLst>
          </a:custGeom>
          <a:solidFill>
            <a:srgbClr val="AD84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127">
            <a:extLst>
              <a:ext uri="{FF2B5EF4-FFF2-40B4-BE49-F238E27FC236}">
                <a16:creationId xmlns:a16="http://schemas.microsoft.com/office/drawing/2014/main" id="{0BF9168F-577E-DF44-8BB7-BE929BBA440B}"/>
              </a:ext>
            </a:extLst>
          </p:cNvPr>
          <p:cNvSpPr>
            <a:spLocks/>
          </p:cNvSpPr>
          <p:nvPr/>
        </p:nvSpPr>
        <p:spPr bwMode="auto">
          <a:xfrm>
            <a:off x="7646988" y="4826000"/>
            <a:ext cx="190500" cy="754063"/>
          </a:xfrm>
          <a:custGeom>
            <a:avLst/>
            <a:gdLst>
              <a:gd name="T0" fmla="*/ 0 w 120"/>
              <a:gd name="T1" fmla="*/ 126 h 475"/>
              <a:gd name="T2" fmla="*/ 120 w 120"/>
              <a:gd name="T3" fmla="*/ 0 h 475"/>
              <a:gd name="T4" fmla="*/ 120 w 120"/>
              <a:gd name="T5" fmla="*/ 349 h 475"/>
              <a:gd name="T6" fmla="*/ 0 w 120"/>
              <a:gd name="T7" fmla="*/ 475 h 475"/>
              <a:gd name="T8" fmla="*/ 0 w 120"/>
              <a:gd name="T9" fmla="*/ 126 h 475"/>
              <a:gd name="T10" fmla="*/ 0 60000 65536"/>
              <a:gd name="T11" fmla="*/ 0 60000 65536"/>
              <a:gd name="T12" fmla="*/ 0 60000 65536"/>
              <a:gd name="T13" fmla="*/ 0 60000 65536"/>
              <a:gd name="T14" fmla="*/ 0 60000 65536"/>
              <a:gd name="T15" fmla="*/ 0 w 120"/>
              <a:gd name="T16" fmla="*/ 0 h 475"/>
              <a:gd name="T17" fmla="*/ 120 w 120"/>
              <a:gd name="T18" fmla="*/ 475 h 475"/>
            </a:gdLst>
            <a:ahLst/>
            <a:cxnLst>
              <a:cxn ang="T10">
                <a:pos x="T0" y="T1"/>
              </a:cxn>
              <a:cxn ang="T11">
                <a:pos x="T2" y="T3"/>
              </a:cxn>
              <a:cxn ang="T12">
                <a:pos x="T4" y="T5"/>
              </a:cxn>
              <a:cxn ang="T13">
                <a:pos x="T6" y="T7"/>
              </a:cxn>
              <a:cxn ang="T14">
                <a:pos x="T8" y="T9"/>
              </a:cxn>
            </a:cxnLst>
            <a:rect l="T15" t="T16" r="T17" b="T18"/>
            <a:pathLst>
              <a:path w="120" h="475">
                <a:moveTo>
                  <a:pt x="0" y="126"/>
                </a:moveTo>
                <a:lnTo>
                  <a:pt x="120" y="0"/>
                </a:lnTo>
                <a:lnTo>
                  <a:pt x="120" y="349"/>
                </a:lnTo>
                <a:lnTo>
                  <a:pt x="0" y="475"/>
                </a:lnTo>
                <a:lnTo>
                  <a:pt x="0" y="126"/>
                </a:lnTo>
                <a:close/>
              </a:path>
            </a:pathLst>
          </a:custGeom>
          <a:solidFill>
            <a:srgbClr val="7B5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0" name="Freeform 128">
            <a:extLst>
              <a:ext uri="{FF2B5EF4-FFF2-40B4-BE49-F238E27FC236}">
                <a16:creationId xmlns:a16="http://schemas.microsoft.com/office/drawing/2014/main" id="{7384B03F-B27C-3B4B-8A79-1A86238B490B}"/>
              </a:ext>
            </a:extLst>
          </p:cNvPr>
          <p:cNvSpPr>
            <a:spLocks/>
          </p:cNvSpPr>
          <p:nvPr/>
        </p:nvSpPr>
        <p:spPr bwMode="auto">
          <a:xfrm>
            <a:off x="4740275" y="4826000"/>
            <a:ext cx="3097213" cy="754063"/>
          </a:xfrm>
          <a:custGeom>
            <a:avLst/>
            <a:gdLst>
              <a:gd name="T0" fmla="*/ 120 w 1951"/>
              <a:gd name="T1" fmla="*/ 0 h 475"/>
              <a:gd name="T2" fmla="*/ 0 w 1951"/>
              <a:gd name="T3" fmla="*/ 126 h 475"/>
              <a:gd name="T4" fmla="*/ 0 w 1951"/>
              <a:gd name="T5" fmla="*/ 475 h 475"/>
              <a:gd name="T6" fmla="*/ 1831 w 1951"/>
              <a:gd name="T7" fmla="*/ 475 h 475"/>
              <a:gd name="T8" fmla="*/ 1951 w 1951"/>
              <a:gd name="T9" fmla="*/ 349 h 475"/>
              <a:gd name="T10" fmla="*/ 1951 w 1951"/>
              <a:gd name="T11" fmla="*/ 0 h 475"/>
              <a:gd name="T12" fmla="*/ 120 w 1951"/>
              <a:gd name="T13" fmla="*/ 0 h 475"/>
              <a:gd name="T14" fmla="*/ 0 60000 65536"/>
              <a:gd name="T15" fmla="*/ 0 60000 65536"/>
              <a:gd name="T16" fmla="*/ 0 60000 65536"/>
              <a:gd name="T17" fmla="*/ 0 60000 65536"/>
              <a:gd name="T18" fmla="*/ 0 60000 65536"/>
              <a:gd name="T19" fmla="*/ 0 60000 65536"/>
              <a:gd name="T20" fmla="*/ 0 60000 65536"/>
              <a:gd name="T21" fmla="*/ 0 w 1951"/>
              <a:gd name="T22" fmla="*/ 0 h 475"/>
              <a:gd name="T23" fmla="*/ 1951 w 1951"/>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1" h="475">
                <a:moveTo>
                  <a:pt x="120" y="0"/>
                </a:moveTo>
                <a:lnTo>
                  <a:pt x="0" y="126"/>
                </a:lnTo>
                <a:lnTo>
                  <a:pt x="0" y="475"/>
                </a:lnTo>
                <a:lnTo>
                  <a:pt x="1831" y="475"/>
                </a:lnTo>
                <a:lnTo>
                  <a:pt x="1951" y="349"/>
                </a:lnTo>
                <a:lnTo>
                  <a:pt x="1951" y="0"/>
                </a:lnTo>
                <a:lnTo>
                  <a:pt x="12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Freeform 129">
            <a:extLst>
              <a:ext uri="{FF2B5EF4-FFF2-40B4-BE49-F238E27FC236}">
                <a16:creationId xmlns:a16="http://schemas.microsoft.com/office/drawing/2014/main" id="{B962EB6A-5962-064C-A3FE-1530E1E81FA9}"/>
              </a:ext>
            </a:extLst>
          </p:cNvPr>
          <p:cNvSpPr>
            <a:spLocks/>
          </p:cNvSpPr>
          <p:nvPr/>
        </p:nvSpPr>
        <p:spPr bwMode="auto">
          <a:xfrm>
            <a:off x="4740275" y="4826000"/>
            <a:ext cx="3097213" cy="200025"/>
          </a:xfrm>
          <a:custGeom>
            <a:avLst/>
            <a:gdLst>
              <a:gd name="T0" fmla="*/ 0 w 1951"/>
              <a:gd name="T1" fmla="*/ 126 h 126"/>
              <a:gd name="T2" fmla="*/ 1831 w 1951"/>
              <a:gd name="T3" fmla="*/ 126 h 126"/>
              <a:gd name="T4" fmla="*/ 1951 w 1951"/>
              <a:gd name="T5" fmla="*/ 0 h 126"/>
              <a:gd name="T6" fmla="*/ 0 60000 65536"/>
              <a:gd name="T7" fmla="*/ 0 60000 65536"/>
              <a:gd name="T8" fmla="*/ 0 60000 65536"/>
              <a:gd name="T9" fmla="*/ 0 w 1951"/>
              <a:gd name="T10" fmla="*/ 0 h 126"/>
              <a:gd name="T11" fmla="*/ 1951 w 1951"/>
              <a:gd name="T12" fmla="*/ 126 h 126"/>
            </a:gdLst>
            <a:ahLst/>
            <a:cxnLst>
              <a:cxn ang="T6">
                <a:pos x="T0" y="T1"/>
              </a:cxn>
              <a:cxn ang="T7">
                <a:pos x="T2" y="T3"/>
              </a:cxn>
              <a:cxn ang="T8">
                <a:pos x="T4" y="T5"/>
              </a:cxn>
            </a:cxnLst>
            <a:rect l="T9" t="T10" r="T11" b="T12"/>
            <a:pathLst>
              <a:path w="1951" h="126">
                <a:moveTo>
                  <a:pt x="0" y="126"/>
                </a:moveTo>
                <a:lnTo>
                  <a:pt x="1831" y="126"/>
                </a:lnTo>
                <a:lnTo>
                  <a:pt x="19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2" name="Line 130">
            <a:extLst>
              <a:ext uri="{FF2B5EF4-FFF2-40B4-BE49-F238E27FC236}">
                <a16:creationId xmlns:a16="http://schemas.microsoft.com/office/drawing/2014/main" id="{74FB2DAF-2470-904B-A219-97514B7660FB}"/>
              </a:ext>
            </a:extLst>
          </p:cNvPr>
          <p:cNvSpPr>
            <a:spLocks noChangeShapeType="1"/>
          </p:cNvSpPr>
          <p:nvPr/>
        </p:nvSpPr>
        <p:spPr bwMode="auto">
          <a:xfrm flipV="1">
            <a:off x="7646988" y="5026025"/>
            <a:ext cx="1587" cy="5540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Rectangle 131">
            <a:extLst>
              <a:ext uri="{FF2B5EF4-FFF2-40B4-BE49-F238E27FC236}">
                <a16:creationId xmlns:a16="http://schemas.microsoft.com/office/drawing/2014/main" id="{563FDBDF-AAB4-AD41-B06C-92571B3745F9}"/>
              </a:ext>
            </a:extLst>
          </p:cNvPr>
          <p:cNvSpPr>
            <a:spLocks noChangeArrowheads="1"/>
          </p:cNvSpPr>
          <p:nvPr/>
        </p:nvSpPr>
        <p:spPr bwMode="auto">
          <a:xfrm>
            <a:off x="5697538" y="5156200"/>
            <a:ext cx="1352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700" b="1">
                <a:solidFill>
                  <a:srgbClr val="000000"/>
                </a:solidFill>
                <a:latin typeface="Times New Roman" panose="02020603050405020304" pitchFamily="18" charset="0"/>
              </a:rPr>
              <a:t>Workcell</a:t>
            </a:r>
            <a:endParaRPr lang="en-US" altLang="en-US" sz="3200">
              <a:latin typeface="Times New Roman" panose="02020603050405020304" pitchFamily="18" charset="0"/>
            </a:endParaRPr>
          </a:p>
        </p:txBody>
      </p:sp>
      <p:sp>
        <p:nvSpPr>
          <p:cNvPr id="29734" name="Rectangle 132">
            <a:extLst>
              <a:ext uri="{FF2B5EF4-FFF2-40B4-BE49-F238E27FC236}">
                <a16:creationId xmlns:a16="http://schemas.microsoft.com/office/drawing/2014/main" id="{5AF367F7-05AE-DF49-B796-703D00D6763C}"/>
              </a:ext>
            </a:extLst>
          </p:cNvPr>
          <p:cNvSpPr>
            <a:spLocks noChangeArrowheads="1"/>
          </p:cNvSpPr>
          <p:nvPr/>
        </p:nvSpPr>
        <p:spPr bwMode="auto">
          <a:xfrm>
            <a:off x="969963" y="4803775"/>
            <a:ext cx="3198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t>Toyota Way Team</a:t>
            </a:r>
          </a:p>
        </p:txBody>
      </p:sp>
      <p:sp>
        <p:nvSpPr>
          <p:cNvPr id="29735" name="AutoShape 133">
            <a:extLst>
              <a:ext uri="{FF2B5EF4-FFF2-40B4-BE49-F238E27FC236}">
                <a16:creationId xmlns:a16="http://schemas.microsoft.com/office/drawing/2014/main" id="{F1D8D877-F7AB-3440-93BE-29CF29231E36}"/>
              </a:ext>
            </a:extLst>
          </p:cNvPr>
          <p:cNvSpPr>
            <a:spLocks noChangeArrowheads="1"/>
          </p:cNvSpPr>
          <p:nvPr/>
        </p:nvSpPr>
        <p:spPr bwMode="auto">
          <a:xfrm>
            <a:off x="4876800" y="4889500"/>
            <a:ext cx="228600" cy="76200"/>
          </a:xfrm>
          <a:prstGeom prst="parallelogram">
            <a:avLst>
              <a:gd name="adj" fmla="val 91667"/>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9736" name="AutoShape 134">
            <a:extLst>
              <a:ext uri="{FF2B5EF4-FFF2-40B4-BE49-F238E27FC236}">
                <a16:creationId xmlns:a16="http://schemas.microsoft.com/office/drawing/2014/main" id="{118F150A-245A-9742-BAA1-5E6B83FD4692}"/>
              </a:ext>
            </a:extLst>
          </p:cNvPr>
          <p:cNvSpPr>
            <a:spLocks noChangeArrowheads="1"/>
          </p:cNvSpPr>
          <p:nvPr/>
        </p:nvSpPr>
        <p:spPr bwMode="auto">
          <a:xfrm>
            <a:off x="5715000" y="4889500"/>
            <a:ext cx="228600" cy="76200"/>
          </a:xfrm>
          <a:prstGeom prst="parallelogram">
            <a:avLst>
              <a:gd name="adj" fmla="val 91667"/>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9737" name="AutoShape 135">
            <a:extLst>
              <a:ext uri="{FF2B5EF4-FFF2-40B4-BE49-F238E27FC236}">
                <a16:creationId xmlns:a16="http://schemas.microsoft.com/office/drawing/2014/main" id="{567EA720-3156-D946-B216-51463358AA36}"/>
              </a:ext>
            </a:extLst>
          </p:cNvPr>
          <p:cNvSpPr>
            <a:spLocks noChangeArrowheads="1"/>
          </p:cNvSpPr>
          <p:nvPr/>
        </p:nvSpPr>
        <p:spPr bwMode="auto">
          <a:xfrm>
            <a:off x="6553200" y="4889500"/>
            <a:ext cx="228600" cy="76200"/>
          </a:xfrm>
          <a:prstGeom prst="parallelogram">
            <a:avLst>
              <a:gd name="adj" fmla="val 91667"/>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29738" name="AutoShape 136">
            <a:extLst>
              <a:ext uri="{FF2B5EF4-FFF2-40B4-BE49-F238E27FC236}">
                <a16:creationId xmlns:a16="http://schemas.microsoft.com/office/drawing/2014/main" id="{E4065670-B68D-8E43-83EF-9504B73E1EA1}"/>
              </a:ext>
            </a:extLst>
          </p:cNvPr>
          <p:cNvSpPr>
            <a:spLocks noChangeArrowheads="1"/>
          </p:cNvSpPr>
          <p:nvPr/>
        </p:nvSpPr>
        <p:spPr bwMode="auto">
          <a:xfrm>
            <a:off x="7467600" y="4889500"/>
            <a:ext cx="228600" cy="76200"/>
          </a:xfrm>
          <a:prstGeom prst="parallelogram">
            <a:avLst>
              <a:gd name="adj" fmla="val 91667"/>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nvGrpSpPr>
          <p:cNvPr id="29739" name="Group 137">
            <a:extLst>
              <a:ext uri="{FF2B5EF4-FFF2-40B4-BE49-F238E27FC236}">
                <a16:creationId xmlns:a16="http://schemas.microsoft.com/office/drawing/2014/main" id="{26A4C4EE-96A4-A748-B759-CAA61DB47D73}"/>
              </a:ext>
            </a:extLst>
          </p:cNvPr>
          <p:cNvGrpSpPr>
            <a:grpSpLocks/>
          </p:cNvGrpSpPr>
          <p:nvPr/>
        </p:nvGrpSpPr>
        <p:grpSpPr bwMode="auto">
          <a:xfrm>
            <a:off x="4957763" y="4845050"/>
            <a:ext cx="84137" cy="90488"/>
            <a:chOff x="3066" y="2992"/>
            <a:chExt cx="54" cy="56"/>
          </a:xfrm>
        </p:grpSpPr>
        <p:sp>
          <p:nvSpPr>
            <p:cNvPr id="29767" name="Freeform 138">
              <a:extLst>
                <a:ext uri="{FF2B5EF4-FFF2-40B4-BE49-F238E27FC236}">
                  <a16:creationId xmlns:a16="http://schemas.microsoft.com/office/drawing/2014/main" id="{0A8C7100-FA0C-C54C-9B17-87E65CE1A4E2}"/>
                </a:ext>
              </a:extLst>
            </p:cNvPr>
            <p:cNvSpPr>
              <a:spLocks/>
            </p:cNvSpPr>
            <p:nvPr/>
          </p:nvSpPr>
          <p:spPr bwMode="auto">
            <a:xfrm>
              <a:off x="3066" y="2992"/>
              <a:ext cx="54" cy="56"/>
            </a:xfrm>
            <a:custGeom>
              <a:avLst/>
              <a:gdLst>
                <a:gd name="T0" fmla="*/ 14 w 54"/>
                <a:gd name="T1" fmla="*/ 0 h 56"/>
                <a:gd name="T2" fmla="*/ 0 w 54"/>
                <a:gd name="T3" fmla="*/ 14 h 56"/>
                <a:gd name="T4" fmla="*/ 0 w 54"/>
                <a:gd name="T5" fmla="*/ 56 h 56"/>
                <a:gd name="T6" fmla="*/ 40 w 54"/>
                <a:gd name="T7" fmla="*/ 56 h 56"/>
                <a:gd name="T8" fmla="*/ 54 w 54"/>
                <a:gd name="T9" fmla="*/ 42 h 56"/>
                <a:gd name="T10" fmla="*/ 54 w 54"/>
                <a:gd name="T11" fmla="*/ 0 h 56"/>
                <a:gd name="T12" fmla="*/ 14 w 54"/>
                <a:gd name="T13" fmla="*/ 0 h 56"/>
                <a:gd name="T14" fmla="*/ 0 60000 65536"/>
                <a:gd name="T15" fmla="*/ 0 60000 65536"/>
                <a:gd name="T16" fmla="*/ 0 60000 65536"/>
                <a:gd name="T17" fmla="*/ 0 60000 65536"/>
                <a:gd name="T18" fmla="*/ 0 60000 65536"/>
                <a:gd name="T19" fmla="*/ 0 60000 65536"/>
                <a:gd name="T20" fmla="*/ 0 60000 65536"/>
                <a:gd name="T21" fmla="*/ 0 w 54"/>
                <a:gd name="T22" fmla="*/ 0 h 56"/>
                <a:gd name="T23" fmla="*/ 54 w 5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6">
                  <a:moveTo>
                    <a:pt x="14" y="0"/>
                  </a:moveTo>
                  <a:lnTo>
                    <a:pt x="0" y="14"/>
                  </a:lnTo>
                  <a:lnTo>
                    <a:pt x="0" y="56"/>
                  </a:lnTo>
                  <a:lnTo>
                    <a:pt x="40" y="56"/>
                  </a:lnTo>
                  <a:lnTo>
                    <a:pt x="54" y="42"/>
                  </a:lnTo>
                  <a:lnTo>
                    <a:pt x="54" y="0"/>
                  </a:lnTo>
                  <a:lnTo>
                    <a:pt x="14" y="0"/>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8" name="Freeform 139">
              <a:extLst>
                <a:ext uri="{FF2B5EF4-FFF2-40B4-BE49-F238E27FC236}">
                  <a16:creationId xmlns:a16="http://schemas.microsoft.com/office/drawing/2014/main" id="{C60D3DA0-372D-A24B-8BAE-029FA727D987}"/>
                </a:ext>
              </a:extLst>
            </p:cNvPr>
            <p:cNvSpPr>
              <a:spLocks/>
            </p:cNvSpPr>
            <p:nvPr/>
          </p:nvSpPr>
          <p:spPr bwMode="auto">
            <a:xfrm>
              <a:off x="3066" y="2992"/>
              <a:ext cx="54" cy="14"/>
            </a:xfrm>
            <a:custGeom>
              <a:avLst/>
              <a:gdLst>
                <a:gd name="T0" fmla="*/ 0 w 54"/>
                <a:gd name="T1" fmla="*/ 14 h 14"/>
                <a:gd name="T2" fmla="*/ 40 w 54"/>
                <a:gd name="T3" fmla="*/ 14 h 14"/>
                <a:gd name="T4" fmla="*/ 54 w 54"/>
                <a:gd name="T5" fmla="*/ 0 h 14"/>
                <a:gd name="T6" fmla="*/ 14 w 54"/>
                <a:gd name="T7" fmla="*/ 0 h 14"/>
                <a:gd name="T8" fmla="*/ 0 w 54"/>
                <a:gd name="T9" fmla="*/ 14 h 14"/>
                <a:gd name="T10" fmla="*/ 0 60000 65536"/>
                <a:gd name="T11" fmla="*/ 0 60000 65536"/>
                <a:gd name="T12" fmla="*/ 0 60000 65536"/>
                <a:gd name="T13" fmla="*/ 0 60000 65536"/>
                <a:gd name="T14" fmla="*/ 0 60000 65536"/>
                <a:gd name="T15" fmla="*/ 0 w 54"/>
                <a:gd name="T16" fmla="*/ 0 h 14"/>
                <a:gd name="T17" fmla="*/ 54 w 54"/>
                <a:gd name="T18" fmla="*/ 14 h 14"/>
              </a:gdLst>
              <a:ahLst/>
              <a:cxnLst>
                <a:cxn ang="T10">
                  <a:pos x="T0" y="T1"/>
                </a:cxn>
                <a:cxn ang="T11">
                  <a:pos x="T2" y="T3"/>
                </a:cxn>
                <a:cxn ang="T12">
                  <a:pos x="T4" y="T5"/>
                </a:cxn>
                <a:cxn ang="T13">
                  <a:pos x="T6" y="T7"/>
                </a:cxn>
                <a:cxn ang="T14">
                  <a:pos x="T8" y="T9"/>
                </a:cxn>
              </a:cxnLst>
              <a:rect l="T15" t="T16" r="T17" b="T18"/>
              <a:pathLst>
                <a:path w="54" h="14">
                  <a:moveTo>
                    <a:pt x="0" y="14"/>
                  </a:moveTo>
                  <a:lnTo>
                    <a:pt x="40" y="14"/>
                  </a:lnTo>
                  <a:lnTo>
                    <a:pt x="54" y="0"/>
                  </a:lnTo>
                  <a:lnTo>
                    <a:pt x="14" y="0"/>
                  </a:lnTo>
                  <a:lnTo>
                    <a:pt x="0" y="14"/>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140">
              <a:extLst>
                <a:ext uri="{FF2B5EF4-FFF2-40B4-BE49-F238E27FC236}">
                  <a16:creationId xmlns:a16="http://schemas.microsoft.com/office/drawing/2014/main" id="{F390CD63-36FF-0747-9F8A-106CE85B7DE5}"/>
                </a:ext>
              </a:extLst>
            </p:cNvPr>
            <p:cNvSpPr>
              <a:spLocks/>
            </p:cNvSpPr>
            <p:nvPr/>
          </p:nvSpPr>
          <p:spPr bwMode="auto">
            <a:xfrm>
              <a:off x="3106" y="2992"/>
              <a:ext cx="14" cy="56"/>
            </a:xfrm>
            <a:custGeom>
              <a:avLst/>
              <a:gdLst>
                <a:gd name="T0" fmla="*/ 0 w 14"/>
                <a:gd name="T1" fmla="*/ 14 h 56"/>
                <a:gd name="T2" fmla="*/ 14 w 14"/>
                <a:gd name="T3" fmla="*/ 0 h 56"/>
                <a:gd name="T4" fmla="*/ 14 w 14"/>
                <a:gd name="T5" fmla="*/ 42 h 56"/>
                <a:gd name="T6" fmla="*/ 0 w 14"/>
                <a:gd name="T7" fmla="*/ 56 h 56"/>
                <a:gd name="T8" fmla="*/ 0 w 14"/>
                <a:gd name="T9" fmla="*/ 14 h 56"/>
                <a:gd name="T10" fmla="*/ 0 60000 65536"/>
                <a:gd name="T11" fmla="*/ 0 60000 65536"/>
                <a:gd name="T12" fmla="*/ 0 60000 65536"/>
                <a:gd name="T13" fmla="*/ 0 60000 65536"/>
                <a:gd name="T14" fmla="*/ 0 60000 65536"/>
                <a:gd name="T15" fmla="*/ 0 w 14"/>
                <a:gd name="T16" fmla="*/ 0 h 56"/>
                <a:gd name="T17" fmla="*/ 14 w 14"/>
                <a:gd name="T18" fmla="*/ 56 h 56"/>
              </a:gdLst>
              <a:ahLst/>
              <a:cxnLst>
                <a:cxn ang="T10">
                  <a:pos x="T0" y="T1"/>
                </a:cxn>
                <a:cxn ang="T11">
                  <a:pos x="T2" y="T3"/>
                </a:cxn>
                <a:cxn ang="T12">
                  <a:pos x="T4" y="T5"/>
                </a:cxn>
                <a:cxn ang="T13">
                  <a:pos x="T6" y="T7"/>
                </a:cxn>
                <a:cxn ang="T14">
                  <a:pos x="T8" y="T9"/>
                </a:cxn>
              </a:cxnLst>
              <a:rect l="T15" t="T16" r="T17" b="T18"/>
              <a:pathLst>
                <a:path w="14" h="56">
                  <a:moveTo>
                    <a:pt x="0" y="14"/>
                  </a:moveTo>
                  <a:lnTo>
                    <a:pt x="14" y="0"/>
                  </a:lnTo>
                  <a:lnTo>
                    <a:pt x="14" y="42"/>
                  </a:lnTo>
                  <a:lnTo>
                    <a:pt x="0" y="56"/>
                  </a:lnTo>
                  <a:lnTo>
                    <a:pt x="0" y="14"/>
                  </a:lnTo>
                  <a:close/>
                </a:path>
              </a:pathLst>
            </a:custGeom>
            <a:solidFill>
              <a:srgbClr val="FFE8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Freeform 141">
              <a:extLst>
                <a:ext uri="{FF2B5EF4-FFF2-40B4-BE49-F238E27FC236}">
                  <a16:creationId xmlns:a16="http://schemas.microsoft.com/office/drawing/2014/main" id="{4F4EB127-3123-3847-8495-754C2FC3565E}"/>
                </a:ext>
              </a:extLst>
            </p:cNvPr>
            <p:cNvSpPr>
              <a:spLocks/>
            </p:cNvSpPr>
            <p:nvPr/>
          </p:nvSpPr>
          <p:spPr bwMode="auto">
            <a:xfrm>
              <a:off x="3066" y="2992"/>
              <a:ext cx="54" cy="56"/>
            </a:xfrm>
            <a:custGeom>
              <a:avLst/>
              <a:gdLst>
                <a:gd name="T0" fmla="*/ 14 w 54"/>
                <a:gd name="T1" fmla="*/ 0 h 56"/>
                <a:gd name="T2" fmla="*/ 0 w 54"/>
                <a:gd name="T3" fmla="*/ 14 h 56"/>
                <a:gd name="T4" fmla="*/ 0 w 54"/>
                <a:gd name="T5" fmla="*/ 56 h 56"/>
                <a:gd name="T6" fmla="*/ 40 w 54"/>
                <a:gd name="T7" fmla="*/ 56 h 56"/>
                <a:gd name="T8" fmla="*/ 54 w 54"/>
                <a:gd name="T9" fmla="*/ 42 h 56"/>
                <a:gd name="T10" fmla="*/ 54 w 54"/>
                <a:gd name="T11" fmla="*/ 0 h 56"/>
                <a:gd name="T12" fmla="*/ 14 w 54"/>
                <a:gd name="T13" fmla="*/ 0 h 56"/>
                <a:gd name="T14" fmla="*/ 0 60000 65536"/>
                <a:gd name="T15" fmla="*/ 0 60000 65536"/>
                <a:gd name="T16" fmla="*/ 0 60000 65536"/>
                <a:gd name="T17" fmla="*/ 0 60000 65536"/>
                <a:gd name="T18" fmla="*/ 0 60000 65536"/>
                <a:gd name="T19" fmla="*/ 0 60000 65536"/>
                <a:gd name="T20" fmla="*/ 0 60000 65536"/>
                <a:gd name="T21" fmla="*/ 0 w 54"/>
                <a:gd name="T22" fmla="*/ 0 h 56"/>
                <a:gd name="T23" fmla="*/ 54 w 5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6">
                  <a:moveTo>
                    <a:pt x="14" y="0"/>
                  </a:moveTo>
                  <a:lnTo>
                    <a:pt x="0" y="14"/>
                  </a:lnTo>
                  <a:lnTo>
                    <a:pt x="0" y="56"/>
                  </a:lnTo>
                  <a:lnTo>
                    <a:pt x="40" y="56"/>
                  </a:lnTo>
                  <a:lnTo>
                    <a:pt x="54" y="42"/>
                  </a:lnTo>
                  <a:lnTo>
                    <a:pt x="54" y="0"/>
                  </a:lnTo>
                  <a:lnTo>
                    <a:pt x="14" y="0"/>
                  </a:lnTo>
                  <a:close/>
                </a:path>
              </a:pathLst>
            </a:custGeom>
            <a:solidFill>
              <a:srgbClr val="FFE84B"/>
            </a:solidFill>
            <a:ln w="4763">
              <a:solidFill>
                <a:srgbClr val="000000"/>
              </a:solidFill>
              <a:prstDash val="solid"/>
              <a:round/>
              <a:headEnd/>
              <a:tailEnd/>
            </a:ln>
          </p:spPr>
          <p:txBody>
            <a:bodyPr/>
            <a:lstStyle/>
            <a:p>
              <a:endParaRPr lang="en-US"/>
            </a:p>
          </p:txBody>
        </p:sp>
        <p:sp>
          <p:nvSpPr>
            <p:cNvPr id="29771" name="Freeform 142">
              <a:extLst>
                <a:ext uri="{FF2B5EF4-FFF2-40B4-BE49-F238E27FC236}">
                  <a16:creationId xmlns:a16="http://schemas.microsoft.com/office/drawing/2014/main" id="{275A17EA-C570-6B4F-AE86-7A89DBCF2349}"/>
                </a:ext>
              </a:extLst>
            </p:cNvPr>
            <p:cNvSpPr>
              <a:spLocks/>
            </p:cNvSpPr>
            <p:nvPr/>
          </p:nvSpPr>
          <p:spPr bwMode="auto">
            <a:xfrm>
              <a:off x="3066" y="2992"/>
              <a:ext cx="54" cy="14"/>
            </a:xfrm>
            <a:custGeom>
              <a:avLst/>
              <a:gdLst>
                <a:gd name="T0" fmla="*/ 0 w 54"/>
                <a:gd name="T1" fmla="*/ 14 h 14"/>
                <a:gd name="T2" fmla="*/ 40 w 54"/>
                <a:gd name="T3" fmla="*/ 14 h 14"/>
                <a:gd name="T4" fmla="*/ 54 w 54"/>
                <a:gd name="T5" fmla="*/ 0 h 14"/>
                <a:gd name="T6" fmla="*/ 0 60000 65536"/>
                <a:gd name="T7" fmla="*/ 0 60000 65536"/>
                <a:gd name="T8" fmla="*/ 0 60000 65536"/>
                <a:gd name="T9" fmla="*/ 0 w 54"/>
                <a:gd name="T10" fmla="*/ 0 h 14"/>
                <a:gd name="T11" fmla="*/ 54 w 54"/>
                <a:gd name="T12" fmla="*/ 14 h 14"/>
              </a:gdLst>
              <a:ahLst/>
              <a:cxnLst>
                <a:cxn ang="T6">
                  <a:pos x="T0" y="T1"/>
                </a:cxn>
                <a:cxn ang="T7">
                  <a:pos x="T2" y="T3"/>
                </a:cxn>
                <a:cxn ang="T8">
                  <a:pos x="T4" y="T5"/>
                </a:cxn>
              </a:cxnLst>
              <a:rect l="T9" t="T10" r="T11" b="T12"/>
              <a:pathLst>
                <a:path w="54" h="14">
                  <a:moveTo>
                    <a:pt x="0" y="14"/>
                  </a:moveTo>
                  <a:lnTo>
                    <a:pt x="40" y="14"/>
                  </a:lnTo>
                  <a:lnTo>
                    <a:pt x="54" y="0"/>
                  </a:lnTo>
                </a:path>
              </a:pathLst>
            </a:custGeom>
            <a:solidFill>
              <a:srgbClr val="FFE84B"/>
            </a:solidFill>
            <a:ln w="4763">
              <a:solidFill>
                <a:srgbClr val="000000"/>
              </a:solidFill>
              <a:prstDash val="solid"/>
              <a:round/>
              <a:headEnd/>
              <a:tailEnd/>
            </a:ln>
          </p:spPr>
          <p:txBody>
            <a:bodyPr/>
            <a:lstStyle/>
            <a:p>
              <a:endParaRPr lang="en-US"/>
            </a:p>
          </p:txBody>
        </p:sp>
        <p:sp>
          <p:nvSpPr>
            <p:cNvPr id="29772" name="Line 143">
              <a:extLst>
                <a:ext uri="{FF2B5EF4-FFF2-40B4-BE49-F238E27FC236}">
                  <a16:creationId xmlns:a16="http://schemas.microsoft.com/office/drawing/2014/main" id="{9CF1B9E7-6522-F049-B746-9BBA1BF6DB96}"/>
                </a:ext>
              </a:extLst>
            </p:cNvPr>
            <p:cNvSpPr>
              <a:spLocks noChangeShapeType="1"/>
            </p:cNvSpPr>
            <p:nvPr/>
          </p:nvSpPr>
          <p:spPr bwMode="auto">
            <a:xfrm flipV="1">
              <a:off x="3106" y="3006"/>
              <a:ext cx="1" cy="4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740" name="Group 144">
            <a:extLst>
              <a:ext uri="{FF2B5EF4-FFF2-40B4-BE49-F238E27FC236}">
                <a16:creationId xmlns:a16="http://schemas.microsoft.com/office/drawing/2014/main" id="{643B4EF1-EC91-A24A-AD29-2203CEF5E11E}"/>
              </a:ext>
            </a:extLst>
          </p:cNvPr>
          <p:cNvGrpSpPr>
            <a:grpSpLocks/>
          </p:cNvGrpSpPr>
          <p:nvPr/>
        </p:nvGrpSpPr>
        <p:grpSpPr bwMode="auto">
          <a:xfrm>
            <a:off x="7535863" y="4840288"/>
            <a:ext cx="84137" cy="90487"/>
            <a:chOff x="5299" y="3342"/>
            <a:chExt cx="58" cy="64"/>
          </a:xfrm>
        </p:grpSpPr>
        <p:sp>
          <p:nvSpPr>
            <p:cNvPr id="29761" name="Freeform 145">
              <a:extLst>
                <a:ext uri="{FF2B5EF4-FFF2-40B4-BE49-F238E27FC236}">
                  <a16:creationId xmlns:a16="http://schemas.microsoft.com/office/drawing/2014/main" id="{D1D8CD4F-BC21-7445-B7DA-EE103D4E6621}"/>
                </a:ext>
              </a:extLst>
            </p:cNvPr>
            <p:cNvSpPr>
              <a:spLocks/>
            </p:cNvSpPr>
            <p:nvPr/>
          </p:nvSpPr>
          <p:spPr bwMode="auto">
            <a:xfrm>
              <a:off x="5299" y="3342"/>
              <a:ext cx="58" cy="64"/>
            </a:xfrm>
            <a:custGeom>
              <a:avLst/>
              <a:gdLst>
                <a:gd name="T0" fmla="*/ 13 w 53"/>
                <a:gd name="T1" fmla="*/ 0 h 56"/>
                <a:gd name="T2" fmla="*/ 0 w 53"/>
                <a:gd name="T3" fmla="*/ 14 h 56"/>
                <a:gd name="T4" fmla="*/ 0 w 53"/>
                <a:gd name="T5" fmla="*/ 56 h 56"/>
                <a:gd name="T6" fmla="*/ 40 w 53"/>
                <a:gd name="T7" fmla="*/ 56 h 56"/>
                <a:gd name="T8" fmla="*/ 53 w 53"/>
                <a:gd name="T9" fmla="*/ 42 h 56"/>
                <a:gd name="T10" fmla="*/ 53 w 53"/>
                <a:gd name="T11" fmla="*/ 0 h 56"/>
                <a:gd name="T12" fmla="*/ 13 w 53"/>
                <a:gd name="T13" fmla="*/ 0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13" y="0"/>
                  </a:moveTo>
                  <a:lnTo>
                    <a:pt x="0" y="14"/>
                  </a:lnTo>
                  <a:lnTo>
                    <a:pt x="0" y="56"/>
                  </a:lnTo>
                  <a:lnTo>
                    <a:pt x="40" y="56"/>
                  </a:lnTo>
                  <a:lnTo>
                    <a:pt x="53" y="42"/>
                  </a:lnTo>
                  <a:lnTo>
                    <a:pt x="53" y="0"/>
                  </a:lnTo>
                  <a:lnTo>
                    <a:pt x="1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2" name="Freeform 146">
              <a:extLst>
                <a:ext uri="{FF2B5EF4-FFF2-40B4-BE49-F238E27FC236}">
                  <a16:creationId xmlns:a16="http://schemas.microsoft.com/office/drawing/2014/main" id="{892E2878-9E84-2044-AFED-B526B379A5F9}"/>
                </a:ext>
              </a:extLst>
            </p:cNvPr>
            <p:cNvSpPr>
              <a:spLocks/>
            </p:cNvSpPr>
            <p:nvPr/>
          </p:nvSpPr>
          <p:spPr bwMode="auto">
            <a:xfrm>
              <a:off x="5299" y="3342"/>
              <a:ext cx="58" cy="16"/>
            </a:xfrm>
            <a:custGeom>
              <a:avLst/>
              <a:gdLst>
                <a:gd name="T0" fmla="*/ 0 w 53"/>
                <a:gd name="T1" fmla="*/ 14 h 14"/>
                <a:gd name="T2" fmla="*/ 40 w 53"/>
                <a:gd name="T3" fmla="*/ 14 h 14"/>
                <a:gd name="T4" fmla="*/ 53 w 53"/>
                <a:gd name="T5" fmla="*/ 0 h 14"/>
                <a:gd name="T6" fmla="*/ 13 w 53"/>
                <a:gd name="T7" fmla="*/ 0 h 14"/>
                <a:gd name="T8" fmla="*/ 0 w 53"/>
                <a:gd name="T9" fmla="*/ 14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0" y="14"/>
                  </a:moveTo>
                  <a:lnTo>
                    <a:pt x="40" y="14"/>
                  </a:lnTo>
                  <a:lnTo>
                    <a:pt x="53" y="0"/>
                  </a:lnTo>
                  <a:lnTo>
                    <a:pt x="13" y="0"/>
                  </a:lnTo>
                  <a:lnTo>
                    <a:pt x="0" y="14"/>
                  </a:lnTo>
                  <a:close/>
                </a:path>
              </a:pathLst>
            </a:custGeom>
            <a:solidFill>
              <a:srgbClr val="5B5B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Freeform 147">
              <a:extLst>
                <a:ext uri="{FF2B5EF4-FFF2-40B4-BE49-F238E27FC236}">
                  <a16:creationId xmlns:a16="http://schemas.microsoft.com/office/drawing/2014/main" id="{50D238CB-DC10-064F-A3FD-914455D1DA80}"/>
                </a:ext>
              </a:extLst>
            </p:cNvPr>
            <p:cNvSpPr>
              <a:spLocks/>
            </p:cNvSpPr>
            <p:nvPr/>
          </p:nvSpPr>
          <p:spPr bwMode="auto">
            <a:xfrm>
              <a:off x="5343" y="3342"/>
              <a:ext cx="14" cy="64"/>
            </a:xfrm>
            <a:custGeom>
              <a:avLst/>
              <a:gdLst>
                <a:gd name="T0" fmla="*/ 0 w 13"/>
                <a:gd name="T1" fmla="*/ 14 h 56"/>
                <a:gd name="T2" fmla="*/ 13 w 13"/>
                <a:gd name="T3" fmla="*/ 0 h 56"/>
                <a:gd name="T4" fmla="*/ 13 w 13"/>
                <a:gd name="T5" fmla="*/ 42 h 56"/>
                <a:gd name="T6" fmla="*/ 0 w 13"/>
                <a:gd name="T7" fmla="*/ 56 h 56"/>
                <a:gd name="T8" fmla="*/ 0 w 13"/>
                <a:gd name="T9" fmla="*/ 14 h 56"/>
                <a:gd name="T10" fmla="*/ 0 60000 65536"/>
                <a:gd name="T11" fmla="*/ 0 60000 65536"/>
                <a:gd name="T12" fmla="*/ 0 60000 65536"/>
                <a:gd name="T13" fmla="*/ 0 60000 65536"/>
                <a:gd name="T14" fmla="*/ 0 60000 65536"/>
                <a:gd name="T15" fmla="*/ 0 w 13"/>
                <a:gd name="T16" fmla="*/ 0 h 56"/>
                <a:gd name="T17" fmla="*/ 13 w 13"/>
                <a:gd name="T18" fmla="*/ 56 h 56"/>
              </a:gdLst>
              <a:ahLst/>
              <a:cxnLst>
                <a:cxn ang="T10">
                  <a:pos x="T0" y="T1"/>
                </a:cxn>
                <a:cxn ang="T11">
                  <a:pos x="T2" y="T3"/>
                </a:cxn>
                <a:cxn ang="T12">
                  <a:pos x="T4" y="T5"/>
                </a:cxn>
                <a:cxn ang="T13">
                  <a:pos x="T6" y="T7"/>
                </a:cxn>
                <a:cxn ang="T14">
                  <a:pos x="T8" y="T9"/>
                </a:cxn>
              </a:cxnLst>
              <a:rect l="T15" t="T16" r="T17" b="T18"/>
              <a:pathLst>
                <a:path w="13" h="56">
                  <a:moveTo>
                    <a:pt x="0" y="14"/>
                  </a:moveTo>
                  <a:lnTo>
                    <a:pt x="13" y="0"/>
                  </a:lnTo>
                  <a:lnTo>
                    <a:pt x="13" y="42"/>
                  </a:lnTo>
                  <a:lnTo>
                    <a:pt x="0" y="56"/>
                  </a:lnTo>
                  <a:lnTo>
                    <a:pt x="0" y="14"/>
                  </a:lnTo>
                  <a:close/>
                </a:path>
              </a:pathLst>
            </a:custGeom>
            <a:solidFill>
              <a:srgbClr val="292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4" name="Freeform 148">
              <a:extLst>
                <a:ext uri="{FF2B5EF4-FFF2-40B4-BE49-F238E27FC236}">
                  <a16:creationId xmlns:a16="http://schemas.microsoft.com/office/drawing/2014/main" id="{1D857841-7D4E-2E4E-B032-29161A010DEE}"/>
                </a:ext>
              </a:extLst>
            </p:cNvPr>
            <p:cNvSpPr>
              <a:spLocks/>
            </p:cNvSpPr>
            <p:nvPr/>
          </p:nvSpPr>
          <p:spPr bwMode="auto">
            <a:xfrm>
              <a:off x="5299" y="3342"/>
              <a:ext cx="58" cy="64"/>
            </a:xfrm>
            <a:custGeom>
              <a:avLst/>
              <a:gdLst>
                <a:gd name="T0" fmla="*/ 13 w 53"/>
                <a:gd name="T1" fmla="*/ 0 h 56"/>
                <a:gd name="T2" fmla="*/ 0 w 53"/>
                <a:gd name="T3" fmla="*/ 14 h 56"/>
                <a:gd name="T4" fmla="*/ 0 w 53"/>
                <a:gd name="T5" fmla="*/ 56 h 56"/>
                <a:gd name="T6" fmla="*/ 40 w 53"/>
                <a:gd name="T7" fmla="*/ 56 h 56"/>
                <a:gd name="T8" fmla="*/ 53 w 53"/>
                <a:gd name="T9" fmla="*/ 42 h 56"/>
                <a:gd name="T10" fmla="*/ 53 w 53"/>
                <a:gd name="T11" fmla="*/ 0 h 56"/>
                <a:gd name="T12" fmla="*/ 13 w 53"/>
                <a:gd name="T13" fmla="*/ 0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13" y="0"/>
                  </a:moveTo>
                  <a:lnTo>
                    <a:pt x="0" y="14"/>
                  </a:lnTo>
                  <a:lnTo>
                    <a:pt x="0" y="56"/>
                  </a:lnTo>
                  <a:lnTo>
                    <a:pt x="40" y="56"/>
                  </a:lnTo>
                  <a:lnTo>
                    <a:pt x="53" y="42"/>
                  </a:lnTo>
                  <a:lnTo>
                    <a:pt x="53" y="0"/>
                  </a:lnTo>
                  <a:lnTo>
                    <a:pt x="13"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5" name="Freeform 149">
              <a:extLst>
                <a:ext uri="{FF2B5EF4-FFF2-40B4-BE49-F238E27FC236}">
                  <a16:creationId xmlns:a16="http://schemas.microsoft.com/office/drawing/2014/main" id="{5D393E86-000F-374F-A930-50C24AA1D234}"/>
                </a:ext>
              </a:extLst>
            </p:cNvPr>
            <p:cNvSpPr>
              <a:spLocks/>
            </p:cNvSpPr>
            <p:nvPr/>
          </p:nvSpPr>
          <p:spPr bwMode="auto">
            <a:xfrm>
              <a:off x="5299" y="3342"/>
              <a:ext cx="58" cy="16"/>
            </a:xfrm>
            <a:custGeom>
              <a:avLst/>
              <a:gdLst>
                <a:gd name="T0" fmla="*/ 0 w 53"/>
                <a:gd name="T1" fmla="*/ 14 h 14"/>
                <a:gd name="T2" fmla="*/ 40 w 53"/>
                <a:gd name="T3" fmla="*/ 14 h 14"/>
                <a:gd name="T4" fmla="*/ 53 w 53"/>
                <a:gd name="T5" fmla="*/ 0 h 14"/>
                <a:gd name="T6" fmla="*/ 0 60000 65536"/>
                <a:gd name="T7" fmla="*/ 0 60000 65536"/>
                <a:gd name="T8" fmla="*/ 0 60000 65536"/>
                <a:gd name="T9" fmla="*/ 0 w 53"/>
                <a:gd name="T10" fmla="*/ 0 h 14"/>
                <a:gd name="T11" fmla="*/ 53 w 53"/>
                <a:gd name="T12" fmla="*/ 14 h 14"/>
              </a:gdLst>
              <a:ahLst/>
              <a:cxnLst>
                <a:cxn ang="T6">
                  <a:pos x="T0" y="T1"/>
                </a:cxn>
                <a:cxn ang="T7">
                  <a:pos x="T2" y="T3"/>
                </a:cxn>
                <a:cxn ang="T8">
                  <a:pos x="T4" y="T5"/>
                </a:cxn>
              </a:cxnLst>
              <a:rect l="T9" t="T10" r="T11" b="T12"/>
              <a:pathLst>
                <a:path w="53" h="14">
                  <a:moveTo>
                    <a:pt x="0" y="14"/>
                  </a:moveTo>
                  <a:lnTo>
                    <a:pt x="40" y="14"/>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6" name="Line 150">
              <a:extLst>
                <a:ext uri="{FF2B5EF4-FFF2-40B4-BE49-F238E27FC236}">
                  <a16:creationId xmlns:a16="http://schemas.microsoft.com/office/drawing/2014/main" id="{BC2CE954-2B03-BD4A-BB0D-6D96AF824B0B}"/>
                </a:ext>
              </a:extLst>
            </p:cNvPr>
            <p:cNvSpPr>
              <a:spLocks noChangeShapeType="1"/>
            </p:cNvSpPr>
            <p:nvPr/>
          </p:nvSpPr>
          <p:spPr bwMode="auto">
            <a:xfrm flipV="1">
              <a:off x="5343" y="3358"/>
              <a:ext cx="1" cy="4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41" name="AutoShape 151">
            <a:extLst>
              <a:ext uri="{FF2B5EF4-FFF2-40B4-BE49-F238E27FC236}">
                <a16:creationId xmlns:a16="http://schemas.microsoft.com/office/drawing/2014/main" id="{5B3DF183-B1D4-A64D-8E56-B437BC9B08A9}"/>
              </a:ext>
            </a:extLst>
          </p:cNvPr>
          <p:cNvSpPr>
            <a:spLocks noChangeArrowheads="1"/>
          </p:cNvSpPr>
          <p:nvPr/>
        </p:nvSpPr>
        <p:spPr bwMode="auto">
          <a:xfrm flipH="1">
            <a:off x="6373813" y="4033838"/>
            <a:ext cx="484187" cy="269875"/>
          </a:xfrm>
          <a:prstGeom prst="wedgeRectCallout">
            <a:avLst>
              <a:gd name="adj1" fmla="val -43750"/>
              <a:gd name="adj2" fmla="val 69792"/>
            </a:avLst>
          </a:prstGeom>
          <a:solidFill>
            <a:srgbClr val="FFE84B"/>
          </a:solidFill>
          <a:ln w="9525">
            <a:solidFill>
              <a:schemeClr val="tx1"/>
            </a:solidFill>
            <a:miter lim="800000"/>
            <a:headEnd/>
            <a:tailEnd/>
          </a:ln>
        </p:spPr>
        <p:txBody>
          <a:bodyPr wrap="none" lIns="82058" tIns="41029" rIns="82058" bIns="41029"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a:t>Need </a:t>
            </a:r>
          </a:p>
          <a:p>
            <a:pPr algn="ctr" eaLnBrk="1" hangingPunct="1"/>
            <a:r>
              <a:rPr lang="en-US" altLang="en-US" sz="900"/>
              <a:t>help?</a:t>
            </a:r>
            <a:endParaRPr lang="en-US" altLang="en-US" sz="1800"/>
          </a:p>
        </p:txBody>
      </p:sp>
      <p:sp>
        <p:nvSpPr>
          <p:cNvPr id="29742" name="AutoShape 152">
            <a:extLst>
              <a:ext uri="{FF2B5EF4-FFF2-40B4-BE49-F238E27FC236}">
                <a16:creationId xmlns:a16="http://schemas.microsoft.com/office/drawing/2014/main" id="{70A91677-F272-4247-A5C5-E9232B04BB8E}"/>
              </a:ext>
            </a:extLst>
          </p:cNvPr>
          <p:cNvSpPr>
            <a:spLocks noChangeArrowheads="1"/>
          </p:cNvSpPr>
          <p:nvPr/>
        </p:nvSpPr>
        <p:spPr bwMode="auto">
          <a:xfrm flipH="1">
            <a:off x="5403850" y="3898900"/>
            <a:ext cx="484188" cy="269875"/>
          </a:xfrm>
          <a:prstGeom prst="wedgeRectCallout">
            <a:avLst>
              <a:gd name="adj1" fmla="val -43750"/>
              <a:gd name="adj2" fmla="val 69269"/>
            </a:avLst>
          </a:prstGeom>
          <a:solidFill>
            <a:srgbClr val="FFE84B"/>
          </a:solidFill>
          <a:ln w="9525">
            <a:solidFill>
              <a:schemeClr val="tx1"/>
            </a:solidFill>
            <a:miter lim="800000"/>
            <a:headEnd/>
            <a:tailEnd/>
          </a:ln>
        </p:spPr>
        <p:txBody>
          <a:bodyPr wrap="none" lIns="82058" tIns="41029" rIns="82058" bIns="41029" anchor="ct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a:t>Need </a:t>
            </a:r>
          </a:p>
          <a:p>
            <a:pPr algn="ctr" eaLnBrk="1" hangingPunct="1"/>
            <a:r>
              <a:rPr lang="en-US" altLang="en-US" sz="900"/>
              <a:t>help?</a:t>
            </a:r>
            <a:endParaRPr lang="en-US" altLang="en-US" sz="1800"/>
          </a:p>
        </p:txBody>
      </p:sp>
      <p:sp>
        <p:nvSpPr>
          <p:cNvPr id="29743" name="Rectangle 153">
            <a:extLst>
              <a:ext uri="{FF2B5EF4-FFF2-40B4-BE49-F238E27FC236}">
                <a16:creationId xmlns:a16="http://schemas.microsoft.com/office/drawing/2014/main" id="{31614923-0C19-B04B-9173-29ADBE11FE36}"/>
              </a:ext>
            </a:extLst>
          </p:cNvPr>
          <p:cNvSpPr>
            <a:spLocks noChangeArrowheads="1"/>
          </p:cNvSpPr>
          <p:nvPr/>
        </p:nvSpPr>
        <p:spPr bwMode="auto">
          <a:xfrm>
            <a:off x="4878388" y="4803775"/>
            <a:ext cx="1651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t>X</a:t>
            </a:r>
          </a:p>
        </p:txBody>
      </p:sp>
      <p:sp>
        <p:nvSpPr>
          <p:cNvPr id="29744" name="Rectangle 154">
            <a:extLst>
              <a:ext uri="{FF2B5EF4-FFF2-40B4-BE49-F238E27FC236}">
                <a16:creationId xmlns:a16="http://schemas.microsoft.com/office/drawing/2014/main" id="{22383C9C-AEF7-544E-829F-8ACF75765FAD}"/>
              </a:ext>
            </a:extLst>
          </p:cNvPr>
          <p:cNvSpPr>
            <a:spLocks noChangeArrowheads="1"/>
          </p:cNvSpPr>
          <p:nvPr/>
        </p:nvSpPr>
        <p:spPr bwMode="auto">
          <a:xfrm>
            <a:off x="5951538" y="1625600"/>
            <a:ext cx="2095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45" name="Rectangle 155">
            <a:extLst>
              <a:ext uri="{FF2B5EF4-FFF2-40B4-BE49-F238E27FC236}">
                <a16:creationId xmlns:a16="http://schemas.microsoft.com/office/drawing/2014/main" id="{11DC7D1D-AC17-8C4C-A877-AB4025E0FEBF}"/>
              </a:ext>
            </a:extLst>
          </p:cNvPr>
          <p:cNvSpPr>
            <a:spLocks noChangeArrowheads="1"/>
          </p:cNvSpPr>
          <p:nvPr/>
        </p:nvSpPr>
        <p:spPr bwMode="auto">
          <a:xfrm>
            <a:off x="6430963" y="1738313"/>
            <a:ext cx="2095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46" name="Rectangle 156">
            <a:extLst>
              <a:ext uri="{FF2B5EF4-FFF2-40B4-BE49-F238E27FC236}">
                <a16:creationId xmlns:a16="http://schemas.microsoft.com/office/drawing/2014/main" id="{0C06E614-E2B2-AE40-9D08-72719628C65E}"/>
              </a:ext>
            </a:extLst>
          </p:cNvPr>
          <p:cNvSpPr>
            <a:spLocks noChangeArrowheads="1"/>
          </p:cNvSpPr>
          <p:nvPr/>
        </p:nvSpPr>
        <p:spPr bwMode="auto">
          <a:xfrm>
            <a:off x="6534150" y="1697038"/>
            <a:ext cx="2095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47" name="Rectangle 157">
            <a:extLst>
              <a:ext uri="{FF2B5EF4-FFF2-40B4-BE49-F238E27FC236}">
                <a16:creationId xmlns:a16="http://schemas.microsoft.com/office/drawing/2014/main" id="{F55D1F96-662C-FA49-AD24-2768440AA423}"/>
              </a:ext>
            </a:extLst>
          </p:cNvPr>
          <p:cNvSpPr>
            <a:spLocks noChangeArrowheads="1"/>
          </p:cNvSpPr>
          <p:nvPr/>
        </p:nvSpPr>
        <p:spPr bwMode="auto">
          <a:xfrm>
            <a:off x="6604000" y="1411288"/>
            <a:ext cx="2095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48" name="Rectangle 158">
            <a:extLst>
              <a:ext uri="{FF2B5EF4-FFF2-40B4-BE49-F238E27FC236}">
                <a16:creationId xmlns:a16="http://schemas.microsoft.com/office/drawing/2014/main" id="{1BA4C50B-592E-9A46-A2E1-56DCD9AAF305}"/>
              </a:ext>
            </a:extLst>
          </p:cNvPr>
          <p:cNvSpPr>
            <a:spLocks noChangeArrowheads="1"/>
          </p:cNvSpPr>
          <p:nvPr/>
        </p:nvSpPr>
        <p:spPr bwMode="auto">
          <a:xfrm>
            <a:off x="5772150" y="1462088"/>
            <a:ext cx="2095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49" name="Rectangle 159">
            <a:extLst>
              <a:ext uri="{FF2B5EF4-FFF2-40B4-BE49-F238E27FC236}">
                <a16:creationId xmlns:a16="http://schemas.microsoft.com/office/drawing/2014/main" id="{4A3EE569-F0C9-0B4C-B848-319476C7EBC7}"/>
              </a:ext>
            </a:extLst>
          </p:cNvPr>
          <p:cNvSpPr>
            <a:spLocks noChangeArrowheads="1"/>
          </p:cNvSpPr>
          <p:nvPr/>
        </p:nvSpPr>
        <p:spPr bwMode="auto">
          <a:xfrm>
            <a:off x="4537075" y="2755900"/>
            <a:ext cx="2095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0" name="Rectangle 160">
            <a:extLst>
              <a:ext uri="{FF2B5EF4-FFF2-40B4-BE49-F238E27FC236}">
                <a16:creationId xmlns:a16="http://schemas.microsoft.com/office/drawing/2014/main" id="{09256937-E398-F64D-8E21-2E9DB6780A9E}"/>
              </a:ext>
            </a:extLst>
          </p:cNvPr>
          <p:cNvSpPr>
            <a:spLocks noChangeArrowheads="1"/>
          </p:cNvSpPr>
          <p:nvPr/>
        </p:nvSpPr>
        <p:spPr bwMode="auto">
          <a:xfrm flipH="1">
            <a:off x="4641850" y="2997200"/>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1" name="Rectangle 161">
            <a:extLst>
              <a:ext uri="{FF2B5EF4-FFF2-40B4-BE49-F238E27FC236}">
                <a16:creationId xmlns:a16="http://schemas.microsoft.com/office/drawing/2014/main" id="{2BB63E34-4B35-4E4C-9E5E-815CC4F6DE38}"/>
              </a:ext>
            </a:extLst>
          </p:cNvPr>
          <p:cNvSpPr>
            <a:spLocks noChangeArrowheads="1"/>
          </p:cNvSpPr>
          <p:nvPr/>
        </p:nvSpPr>
        <p:spPr bwMode="auto">
          <a:xfrm flipH="1">
            <a:off x="4710113" y="2706688"/>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2" name="Rectangle 162">
            <a:extLst>
              <a:ext uri="{FF2B5EF4-FFF2-40B4-BE49-F238E27FC236}">
                <a16:creationId xmlns:a16="http://schemas.microsoft.com/office/drawing/2014/main" id="{0E88CD0C-5F2B-3B42-9B8D-AAE13A88F412}"/>
              </a:ext>
            </a:extLst>
          </p:cNvPr>
          <p:cNvSpPr>
            <a:spLocks noChangeArrowheads="1"/>
          </p:cNvSpPr>
          <p:nvPr/>
        </p:nvSpPr>
        <p:spPr bwMode="auto">
          <a:xfrm flipH="1">
            <a:off x="5327650" y="3009900"/>
            <a:ext cx="1571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3" name="Rectangle 163">
            <a:extLst>
              <a:ext uri="{FF2B5EF4-FFF2-40B4-BE49-F238E27FC236}">
                <a16:creationId xmlns:a16="http://schemas.microsoft.com/office/drawing/2014/main" id="{B6C8299E-97CE-9344-8169-A01B5B351271}"/>
              </a:ext>
            </a:extLst>
          </p:cNvPr>
          <p:cNvSpPr>
            <a:spLocks noChangeArrowheads="1"/>
          </p:cNvSpPr>
          <p:nvPr/>
        </p:nvSpPr>
        <p:spPr bwMode="auto">
          <a:xfrm flipH="1">
            <a:off x="5230813" y="2959100"/>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4" name="Rectangle 164">
            <a:extLst>
              <a:ext uri="{FF2B5EF4-FFF2-40B4-BE49-F238E27FC236}">
                <a16:creationId xmlns:a16="http://schemas.microsoft.com/office/drawing/2014/main" id="{5B510DBD-9375-7045-B506-EAEDC95B1C0F}"/>
              </a:ext>
            </a:extLst>
          </p:cNvPr>
          <p:cNvSpPr>
            <a:spLocks noChangeArrowheads="1"/>
          </p:cNvSpPr>
          <p:nvPr/>
        </p:nvSpPr>
        <p:spPr bwMode="auto">
          <a:xfrm flipH="1">
            <a:off x="7094538" y="3103563"/>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5" name="Rectangle 165">
            <a:extLst>
              <a:ext uri="{FF2B5EF4-FFF2-40B4-BE49-F238E27FC236}">
                <a16:creationId xmlns:a16="http://schemas.microsoft.com/office/drawing/2014/main" id="{3F658C27-8E8C-5445-AB1E-BEA5E246EE92}"/>
              </a:ext>
            </a:extLst>
          </p:cNvPr>
          <p:cNvSpPr>
            <a:spLocks noChangeArrowheads="1"/>
          </p:cNvSpPr>
          <p:nvPr/>
        </p:nvSpPr>
        <p:spPr bwMode="auto">
          <a:xfrm flipH="1">
            <a:off x="7094538" y="2890838"/>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6" name="Rectangle 166">
            <a:extLst>
              <a:ext uri="{FF2B5EF4-FFF2-40B4-BE49-F238E27FC236}">
                <a16:creationId xmlns:a16="http://schemas.microsoft.com/office/drawing/2014/main" id="{B3C3EEBF-8297-A048-9E8A-0A561CA40172}"/>
              </a:ext>
            </a:extLst>
          </p:cNvPr>
          <p:cNvSpPr>
            <a:spLocks noChangeArrowheads="1"/>
          </p:cNvSpPr>
          <p:nvPr/>
        </p:nvSpPr>
        <p:spPr bwMode="auto">
          <a:xfrm flipH="1">
            <a:off x="6991350" y="3008313"/>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7" name="Rectangle 167">
            <a:extLst>
              <a:ext uri="{FF2B5EF4-FFF2-40B4-BE49-F238E27FC236}">
                <a16:creationId xmlns:a16="http://schemas.microsoft.com/office/drawing/2014/main" id="{58827FBD-7762-4D4C-9A64-5C134F4A3D04}"/>
              </a:ext>
            </a:extLst>
          </p:cNvPr>
          <p:cNvSpPr>
            <a:spLocks noChangeArrowheads="1"/>
          </p:cNvSpPr>
          <p:nvPr/>
        </p:nvSpPr>
        <p:spPr bwMode="auto">
          <a:xfrm flipH="1">
            <a:off x="6991350" y="2773363"/>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8" name="Rectangle 168">
            <a:extLst>
              <a:ext uri="{FF2B5EF4-FFF2-40B4-BE49-F238E27FC236}">
                <a16:creationId xmlns:a16="http://schemas.microsoft.com/office/drawing/2014/main" id="{A133FF0B-646F-F04E-B8D3-0A81016FE28E}"/>
              </a:ext>
            </a:extLst>
          </p:cNvPr>
          <p:cNvSpPr>
            <a:spLocks noChangeArrowheads="1"/>
          </p:cNvSpPr>
          <p:nvPr/>
        </p:nvSpPr>
        <p:spPr bwMode="auto">
          <a:xfrm flipH="1">
            <a:off x="7989888" y="3106738"/>
            <a:ext cx="1555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59" name="Rectangle 169">
            <a:extLst>
              <a:ext uri="{FF2B5EF4-FFF2-40B4-BE49-F238E27FC236}">
                <a16:creationId xmlns:a16="http://schemas.microsoft.com/office/drawing/2014/main" id="{F5A912CC-3232-FE4A-8F40-61EA7781E891}"/>
              </a:ext>
            </a:extLst>
          </p:cNvPr>
          <p:cNvSpPr>
            <a:spLocks noChangeArrowheads="1"/>
          </p:cNvSpPr>
          <p:nvPr/>
        </p:nvSpPr>
        <p:spPr bwMode="auto">
          <a:xfrm flipH="1">
            <a:off x="7989888" y="3321050"/>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
        <p:nvSpPr>
          <p:cNvPr id="29760" name="Rectangle 170">
            <a:extLst>
              <a:ext uri="{FF2B5EF4-FFF2-40B4-BE49-F238E27FC236}">
                <a16:creationId xmlns:a16="http://schemas.microsoft.com/office/drawing/2014/main" id="{D7DF2491-E925-DE4D-952A-664C9DB4F593}"/>
              </a:ext>
            </a:extLst>
          </p:cNvPr>
          <p:cNvSpPr>
            <a:spLocks noChangeArrowheads="1"/>
          </p:cNvSpPr>
          <p:nvPr/>
        </p:nvSpPr>
        <p:spPr bwMode="auto">
          <a:xfrm flipH="1">
            <a:off x="7885113" y="3505200"/>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x</a:t>
            </a:r>
            <a:endParaRPr lang="en-US" altLang="en-US" sz="1800">
              <a:latin typeface="Times" pitchFamily="2" charset="0"/>
            </a:endParaRPr>
          </a:p>
        </p:txBody>
      </p:sp>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FFEEBF0-199B-7941-9278-126A4296654B}"/>
              </a:ext>
            </a:extLst>
          </p:cNvPr>
          <p:cNvSpPr>
            <a:spLocks noGrp="1" noChangeArrowheads="1"/>
          </p:cNvSpPr>
          <p:nvPr>
            <p:ph type="body" idx="1"/>
          </p:nvPr>
        </p:nvSpPr>
        <p:spPr>
          <a:xfrm>
            <a:off x="762000" y="1752600"/>
            <a:ext cx="7772400" cy="4953000"/>
          </a:xfrm>
        </p:spPr>
        <p:txBody>
          <a:bodyPr/>
          <a:lstStyle/>
          <a:p>
            <a:pPr eaLnBrk="1" hangingPunct="1">
              <a:buFontTx/>
              <a:buNone/>
            </a:pPr>
            <a:r>
              <a:rPr lang="en-US" altLang="en-US" sz="3200"/>
              <a:t>	</a:t>
            </a:r>
            <a:r>
              <a:rPr lang="en-US" altLang="en-US" sz="2800"/>
              <a:t>“Mr. Ohno used to say that no problem discovered when stopping the line should wait longer than tomorrow morning to be fixed. Because when making a car every minute we know we will have the same problem again tomorrow.”</a:t>
            </a:r>
          </a:p>
          <a:p>
            <a:pPr eaLnBrk="1" hangingPunct="1">
              <a:buFontTx/>
              <a:buNone/>
            </a:pPr>
            <a:r>
              <a:rPr lang="en-US" altLang="en-US" sz="2400"/>
              <a:t>		</a:t>
            </a:r>
            <a:r>
              <a:rPr lang="en-US" altLang="en-US"/>
              <a:t>-Fujio Cho, President, Toyota Motor Corporation</a:t>
            </a:r>
          </a:p>
        </p:txBody>
      </p:sp>
      <p:sp>
        <p:nvSpPr>
          <p:cNvPr id="30723" name="Rectangle 3">
            <a:extLst>
              <a:ext uri="{FF2B5EF4-FFF2-40B4-BE49-F238E27FC236}">
                <a16:creationId xmlns:a16="http://schemas.microsoft.com/office/drawing/2014/main" id="{2756E419-C93C-1447-A285-F9CFDF54DDB9}"/>
              </a:ext>
            </a:extLst>
          </p:cNvPr>
          <p:cNvSpPr>
            <a:spLocks noChangeArrowheads="1"/>
          </p:cNvSpPr>
          <p:nvPr/>
        </p:nvSpPr>
        <p:spPr bwMode="auto">
          <a:xfrm>
            <a:off x="1524000" y="3810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a:solidFill>
                  <a:schemeClr val="tx2"/>
                </a:solidFill>
                <a:latin typeface="Times New Roman" panose="02020603050405020304" pitchFamily="18" charset="0"/>
              </a:rPr>
              <a:t>Principle Five: Stop &amp; Fix Problems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Line 2">
            <a:extLst>
              <a:ext uri="{FF2B5EF4-FFF2-40B4-BE49-F238E27FC236}">
                <a16:creationId xmlns:a16="http://schemas.microsoft.com/office/drawing/2014/main" id="{27744F19-42F8-F048-AC1F-B8CF0BC5C67E}"/>
              </a:ext>
            </a:extLst>
          </p:cNvPr>
          <p:cNvSpPr>
            <a:spLocks noChangeShapeType="1"/>
          </p:cNvSpPr>
          <p:nvPr/>
        </p:nvSpPr>
        <p:spPr bwMode="auto">
          <a:xfrm>
            <a:off x="5334000" y="2305050"/>
            <a:ext cx="0" cy="133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7" name="Line 3">
            <a:extLst>
              <a:ext uri="{FF2B5EF4-FFF2-40B4-BE49-F238E27FC236}">
                <a16:creationId xmlns:a16="http://schemas.microsoft.com/office/drawing/2014/main" id="{8E833906-74D8-264C-BACF-37AD4FB7A33B}"/>
              </a:ext>
            </a:extLst>
          </p:cNvPr>
          <p:cNvSpPr>
            <a:spLocks noChangeShapeType="1"/>
          </p:cNvSpPr>
          <p:nvPr/>
        </p:nvSpPr>
        <p:spPr bwMode="auto">
          <a:xfrm>
            <a:off x="2476500" y="2514600"/>
            <a:ext cx="0" cy="133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Line 4">
            <a:extLst>
              <a:ext uri="{FF2B5EF4-FFF2-40B4-BE49-F238E27FC236}">
                <a16:creationId xmlns:a16="http://schemas.microsoft.com/office/drawing/2014/main" id="{0D6F5B9A-44E1-BF47-A789-F8EE474412B9}"/>
              </a:ext>
            </a:extLst>
          </p:cNvPr>
          <p:cNvSpPr>
            <a:spLocks noChangeShapeType="1"/>
          </p:cNvSpPr>
          <p:nvPr/>
        </p:nvSpPr>
        <p:spPr bwMode="auto">
          <a:xfrm flipV="1">
            <a:off x="1325563" y="376238"/>
            <a:ext cx="6354762" cy="492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Line 5">
            <a:extLst>
              <a:ext uri="{FF2B5EF4-FFF2-40B4-BE49-F238E27FC236}">
                <a16:creationId xmlns:a16="http://schemas.microsoft.com/office/drawing/2014/main" id="{705F6AE7-6362-D44F-801E-967CB1B60D4F}"/>
              </a:ext>
            </a:extLst>
          </p:cNvPr>
          <p:cNvSpPr>
            <a:spLocks noChangeShapeType="1"/>
          </p:cNvSpPr>
          <p:nvPr/>
        </p:nvSpPr>
        <p:spPr bwMode="auto">
          <a:xfrm flipV="1">
            <a:off x="4516438" y="400050"/>
            <a:ext cx="1587" cy="227013"/>
          </a:xfrm>
          <a:prstGeom prst="line">
            <a:avLst/>
          </a:prstGeom>
          <a:noFill/>
          <a:ln w="730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Line 6">
            <a:extLst>
              <a:ext uri="{FF2B5EF4-FFF2-40B4-BE49-F238E27FC236}">
                <a16:creationId xmlns:a16="http://schemas.microsoft.com/office/drawing/2014/main" id="{A314B63D-5145-1B4B-8697-043B3403DE26}"/>
              </a:ext>
            </a:extLst>
          </p:cNvPr>
          <p:cNvSpPr>
            <a:spLocks noChangeShapeType="1"/>
          </p:cNvSpPr>
          <p:nvPr/>
        </p:nvSpPr>
        <p:spPr bwMode="auto">
          <a:xfrm>
            <a:off x="6067425" y="400050"/>
            <a:ext cx="1588" cy="227013"/>
          </a:xfrm>
          <a:prstGeom prst="line">
            <a:avLst/>
          </a:prstGeom>
          <a:noFill/>
          <a:ln w="730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7">
            <a:extLst>
              <a:ext uri="{FF2B5EF4-FFF2-40B4-BE49-F238E27FC236}">
                <a16:creationId xmlns:a16="http://schemas.microsoft.com/office/drawing/2014/main" id="{DB884CDD-F0C9-964B-9F77-32D23E59736B}"/>
              </a:ext>
            </a:extLst>
          </p:cNvPr>
          <p:cNvSpPr>
            <a:spLocks noChangeShapeType="1"/>
          </p:cNvSpPr>
          <p:nvPr/>
        </p:nvSpPr>
        <p:spPr bwMode="auto">
          <a:xfrm flipH="1" flipV="1">
            <a:off x="5857875" y="550863"/>
            <a:ext cx="11113" cy="298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8">
            <a:extLst>
              <a:ext uri="{FF2B5EF4-FFF2-40B4-BE49-F238E27FC236}">
                <a16:creationId xmlns:a16="http://schemas.microsoft.com/office/drawing/2014/main" id="{16F5321D-1E72-7349-B35E-63234B4152F6}"/>
              </a:ext>
            </a:extLst>
          </p:cNvPr>
          <p:cNvSpPr>
            <a:spLocks noChangeShapeType="1"/>
          </p:cNvSpPr>
          <p:nvPr/>
        </p:nvSpPr>
        <p:spPr bwMode="auto">
          <a:xfrm flipV="1">
            <a:off x="1373188" y="823913"/>
            <a:ext cx="2182812" cy="36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9">
            <a:extLst>
              <a:ext uri="{FF2B5EF4-FFF2-40B4-BE49-F238E27FC236}">
                <a16:creationId xmlns:a16="http://schemas.microsoft.com/office/drawing/2014/main" id="{35646A25-EE66-AC40-A260-70B9066D43B2}"/>
              </a:ext>
            </a:extLst>
          </p:cNvPr>
          <p:cNvSpPr>
            <a:spLocks noChangeShapeType="1"/>
          </p:cNvSpPr>
          <p:nvPr/>
        </p:nvSpPr>
        <p:spPr bwMode="auto">
          <a:xfrm>
            <a:off x="2409825" y="860425"/>
            <a:ext cx="1588" cy="11826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54" name="Group 10">
            <a:extLst>
              <a:ext uri="{FF2B5EF4-FFF2-40B4-BE49-F238E27FC236}">
                <a16:creationId xmlns:a16="http://schemas.microsoft.com/office/drawing/2014/main" id="{352C6DA2-23DD-7641-8555-E29F87EE8F37}"/>
              </a:ext>
            </a:extLst>
          </p:cNvPr>
          <p:cNvGrpSpPr>
            <a:grpSpLocks/>
          </p:cNvGrpSpPr>
          <p:nvPr/>
        </p:nvGrpSpPr>
        <p:grpSpPr bwMode="auto">
          <a:xfrm>
            <a:off x="2236788" y="1982788"/>
            <a:ext cx="344487" cy="573087"/>
            <a:chOff x="1409" y="1249"/>
            <a:chExt cx="217" cy="361"/>
          </a:xfrm>
        </p:grpSpPr>
        <p:sp>
          <p:nvSpPr>
            <p:cNvPr id="32109" name="Rectangle 11">
              <a:extLst>
                <a:ext uri="{FF2B5EF4-FFF2-40B4-BE49-F238E27FC236}">
                  <a16:creationId xmlns:a16="http://schemas.microsoft.com/office/drawing/2014/main" id="{8CD85256-12DF-D145-8528-FD6B757B7963}"/>
                </a:ext>
              </a:extLst>
            </p:cNvPr>
            <p:cNvSpPr>
              <a:spLocks noChangeArrowheads="1"/>
            </p:cNvSpPr>
            <p:nvPr/>
          </p:nvSpPr>
          <p:spPr bwMode="auto">
            <a:xfrm>
              <a:off x="1480" y="1320"/>
              <a:ext cx="146" cy="290"/>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110" name="Line 12">
              <a:extLst>
                <a:ext uri="{FF2B5EF4-FFF2-40B4-BE49-F238E27FC236}">
                  <a16:creationId xmlns:a16="http://schemas.microsoft.com/office/drawing/2014/main" id="{8718DE0A-79ED-ED44-AA6B-1EA66F3CC59B}"/>
                </a:ext>
              </a:extLst>
            </p:cNvPr>
            <p:cNvSpPr>
              <a:spLocks noChangeShapeType="1"/>
            </p:cNvSpPr>
            <p:nvPr/>
          </p:nvSpPr>
          <p:spPr bwMode="auto">
            <a:xfrm flipH="1" flipV="1">
              <a:off x="1549" y="1249"/>
              <a:ext cx="69"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1" name="Line 13">
              <a:extLst>
                <a:ext uri="{FF2B5EF4-FFF2-40B4-BE49-F238E27FC236}">
                  <a16:creationId xmlns:a16="http://schemas.microsoft.com/office/drawing/2014/main" id="{5DBE1D8D-AEA7-0741-A3A2-E5E51D53C9C4}"/>
                </a:ext>
              </a:extLst>
            </p:cNvPr>
            <p:cNvSpPr>
              <a:spLocks noChangeShapeType="1"/>
            </p:cNvSpPr>
            <p:nvPr/>
          </p:nvSpPr>
          <p:spPr bwMode="auto">
            <a:xfrm flipH="1" flipV="1">
              <a:off x="1409" y="1249"/>
              <a:ext cx="71"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2" name="Line 14">
              <a:extLst>
                <a:ext uri="{FF2B5EF4-FFF2-40B4-BE49-F238E27FC236}">
                  <a16:creationId xmlns:a16="http://schemas.microsoft.com/office/drawing/2014/main" id="{A3259B20-E97A-8C48-8E9B-988EFA2FB3C5}"/>
                </a:ext>
              </a:extLst>
            </p:cNvPr>
            <p:cNvSpPr>
              <a:spLocks noChangeShapeType="1"/>
            </p:cNvSpPr>
            <p:nvPr/>
          </p:nvSpPr>
          <p:spPr bwMode="auto">
            <a:xfrm flipH="1" flipV="1">
              <a:off x="1409" y="1531"/>
              <a:ext cx="71"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3" name="Line 15">
              <a:extLst>
                <a:ext uri="{FF2B5EF4-FFF2-40B4-BE49-F238E27FC236}">
                  <a16:creationId xmlns:a16="http://schemas.microsoft.com/office/drawing/2014/main" id="{1A860A8D-2D60-784C-A3DD-DD9FEED82467}"/>
                </a:ext>
              </a:extLst>
            </p:cNvPr>
            <p:cNvSpPr>
              <a:spLocks noChangeShapeType="1"/>
            </p:cNvSpPr>
            <p:nvPr/>
          </p:nvSpPr>
          <p:spPr bwMode="auto">
            <a:xfrm>
              <a:off x="1409" y="1249"/>
              <a:ext cx="1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4" name="Line 16">
              <a:extLst>
                <a:ext uri="{FF2B5EF4-FFF2-40B4-BE49-F238E27FC236}">
                  <a16:creationId xmlns:a16="http://schemas.microsoft.com/office/drawing/2014/main" id="{C5317001-2B25-1546-B7F6-26FCEFDA334D}"/>
                </a:ext>
              </a:extLst>
            </p:cNvPr>
            <p:cNvSpPr>
              <a:spLocks noChangeShapeType="1"/>
            </p:cNvSpPr>
            <p:nvPr/>
          </p:nvSpPr>
          <p:spPr bwMode="auto">
            <a:xfrm>
              <a:off x="1409" y="1249"/>
              <a:ext cx="1" cy="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5" name="Oval 17">
              <a:extLst>
                <a:ext uri="{FF2B5EF4-FFF2-40B4-BE49-F238E27FC236}">
                  <a16:creationId xmlns:a16="http://schemas.microsoft.com/office/drawing/2014/main" id="{5ED66178-6CE8-A445-8CE8-158873C3DDE1}"/>
                </a:ext>
              </a:extLst>
            </p:cNvPr>
            <p:cNvSpPr>
              <a:spLocks noChangeArrowheads="1"/>
            </p:cNvSpPr>
            <p:nvPr/>
          </p:nvSpPr>
          <p:spPr bwMode="auto">
            <a:xfrm>
              <a:off x="1511" y="1335"/>
              <a:ext cx="76" cy="79"/>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116" name="Oval 18">
              <a:extLst>
                <a:ext uri="{FF2B5EF4-FFF2-40B4-BE49-F238E27FC236}">
                  <a16:creationId xmlns:a16="http://schemas.microsoft.com/office/drawing/2014/main" id="{E7F53F42-3BC8-964D-82F4-C76AE45FF163}"/>
                </a:ext>
              </a:extLst>
            </p:cNvPr>
            <p:cNvSpPr>
              <a:spLocks noChangeArrowheads="1"/>
            </p:cNvSpPr>
            <p:nvPr/>
          </p:nvSpPr>
          <p:spPr bwMode="auto">
            <a:xfrm>
              <a:off x="1511" y="1422"/>
              <a:ext cx="76" cy="77"/>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117" name="Oval 19">
              <a:extLst>
                <a:ext uri="{FF2B5EF4-FFF2-40B4-BE49-F238E27FC236}">
                  <a16:creationId xmlns:a16="http://schemas.microsoft.com/office/drawing/2014/main" id="{5CED31A6-DB12-CA4D-8271-FB57A88DA09B}"/>
                </a:ext>
              </a:extLst>
            </p:cNvPr>
            <p:cNvSpPr>
              <a:spLocks noChangeArrowheads="1"/>
            </p:cNvSpPr>
            <p:nvPr/>
          </p:nvSpPr>
          <p:spPr bwMode="auto">
            <a:xfrm>
              <a:off x="1511" y="1516"/>
              <a:ext cx="76" cy="77"/>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grpSp>
        <p:nvGrpSpPr>
          <p:cNvPr id="31755" name="Group 20">
            <a:extLst>
              <a:ext uri="{FF2B5EF4-FFF2-40B4-BE49-F238E27FC236}">
                <a16:creationId xmlns:a16="http://schemas.microsoft.com/office/drawing/2014/main" id="{A562DF77-DF4E-0141-8200-F056E2D69994}"/>
              </a:ext>
            </a:extLst>
          </p:cNvPr>
          <p:cNvGrpSpPr>
            <a:grpSpLocks/>
          </p:cNvGrpSpPr>
          <p:nvPr/>
        </p:nvGrpSpPr>
        <p:grpSpPr bwMode="auto">
          <a:xfrm>
            <a:off x="1525588" y="2455863"/>
            <a:ext cx="1204912" cy="1193800"/>
            <a:chOff x="961" y="1547"/>
            <a:chExt cx="759" cy="752"/>
          </a:xfrm>
        </p:grpSpPr>
        <p:sp>
          <p:nvSpPr>
            <p:cNvPr id="32075" name="Arc 21">
              <a:extLst>
                <a:ext uri="{FF2B5EF4-FFF2-40B4-BE49-F238E27FC236}">
                  <a16:creationId xmlns:a16="http://schemas.microsoft.com/office/drawing/2014/main" id="{34746504-3728-3043-9C73-3670E2912143}"/>
                </a:ext>
              </a:extLst>
            </p:cNvPr>
            <p:cNvSpPr>
              <a:spLocks/>
            </p:cNvSpPr>
            <p:nvPr/>
          </p:nvSpPr>
          <p:spPr bwMode="auto">
            <a:xfrm>
              <a:off x="961" y="1697"/>
              <a:ext cx="104" cy="474"/>
            </a:xfrm>
            <a:custGeom>
              <a:avLst/>
              <a:gdLst>
                <a:gd name="T0" fmla="*/ 0 w 21599"/>
                <a:gd name="T1" fmla="*/ 473 h 21599"/>
                <a:gd name="T2" fmla="*/ 103 w 21599"/>
                <a:gd name="T3" fmla="*/ 0 h 21599"/>
                <a:gd name="T4" fmla="*/ 104 w 21599"/>
                <a:gd name="T5" fmla="*/ 474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553"/>
                  </a:moveTo>
                  <a:cubicBezTo>
                    <a:pt x="23" y="9722"/>
                    <a:pt x="9561" y="113"/>
                    <a:pt x="21391" y="-1"/>
                  </a:cubicBezTo>
                </a:path>
                <a:path w="21599" h="21599" stroke="0" extrusionOk="0">
                  <a:moveTo>
                    <a:pt x="-1" y="21553"/>
                  </a:moveTo>
                  <a:cubicBezTo>
                    <a:pt x="23" y="9722"/>
                    <a:pt x="9561" y="113"/>
                    <a:pt x="21391" y="-1"/>
                  </a:cubicBezTo>
                  <a:lnTo>
                    <a:pt x="21599" y="21599"/>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6" name="Freeform 22">
              <a:extLst>
                <a:ext uri="{FF2B5EF4-FFF2-40B4-BE49-F238E27FC236}">
                  <a16:creationId xmlns:a16="http://schemas.microsoft.com/office/drawing/2014/main" id="{A6A67A77-8728-4645-8A15-CF9FE0369C0B}"/>
                </a:ext>
              </a:extLst>
            </p:cNvPr>
            <p:cNvSpPr>
              <a:spLocks/>
            </p:cNvSpPr>
            <p:nvPr/>
          </p:nvSpPr>
          <p:spPr bwMode="auto">
            <a:xfrm>
              <a:off x="1021" y="1656"/>
              <a:ext cx="46" cy="48"/>
            </a:xfrm>
            <a:custGeom>
              <a:avLst/>
              <a:gdLst>
                <a:gd name="T0" fmla="*/ 38 w 46"/>
                <a:gd name="T1" fmla="*/ 48 h 48"/>
                <a:gd name="T2" fmla="*/ 38 w 46"/>
                <a:gd name="T3" fmla="*/ 48 h 48"/>
                <a:gd name="T4" fmla="*/ 31 w 46"/>
                <a:gd name="T5" fmla="*/ 48 h 48"/>
                <a:gd name="T6" fmla="*/ 31 w 46"/>
                <a:gd name="T7" fmla="*/ 48 h 48"/>
                <a:gd name="T8" fmla="*/ 23 w 46"/>
                <a:gd name="T9" fmla="*/ 48 h 48"/>
                <a:gd name="T10" fmla="*/ 23 w 46"/>
                <a:gd name="T11" fmla="*/ 48 h 48"/>
                <a:gd name="T12" fmla="*/ 15 w 46"/>
                <a:gd name="T13" fmla="*/ 48 h 48"/>
                <a:gd name="T14" fmla="*/ 15 w 46"/>
                <a:gd name="T15" fmla="*/ 48 h 48"/>
                <a:gd name="T16" fmla="*/ 8 w 46"/>
                <a:gd name="T17" fmla="*/ 48 h 48"/>
                <a:gd name="T18" fmla="*/ 8 w 46"/>
                <a:gd name="T19" fmla="*/ 48 h 48"/>
                <a:gd name="T20" fmla="*/ 8 w 46"/>
                <a:gd name="T21" fmla="*/ 40 h 48"/>
                <a:gd name="T22" fmla="*/ 8 w 46"/>
                <a:gd name="T23" fmla="*/ 40 h 48"/>
                <a:gd name="T24" fmla="*/ 0 w 46"/>
                <a:gd name="T25" fmla="*/ 40 h 48"/>
                <a:gd name="T26" fmla="*/ 0 w 46"/>
                <a:gd name="T27" fmla="*/ 40 h 48"/>
                <a:gd name="T28" fmla="*/ 0 w 46"/>
                <a:gd name="T29" fmla="*/ 31 h 48"/>
                <a:gd name="T30" fmla="*/ 0 w 46"/>
                <a:gd name="T31" fmla="*/ 31 h 48"/>
                <a:gd name="T32" fmla="*/ 0 w 46"/>
                <a:gd name="T33" fmla="*/ 23 h 48"/>
                <a:gd name="T34" fmla="*/ 0 w 46"/>
                <a:gd name="T35" fmla="*/ 23 h 48"/>
                <a:gd name="T36" fmla="*/ 0 w 46"/>
                <a:gd name="T37" fmla="*/ 15 h 48"/>
                <a:gd name="T38" fmla="*/ 0 w 46"/>
                <a:gd name="T39" fmla="*/ 15 h 48"/>
                <a:gd name="T40" fmla="*/ 0 w 46"/>
                <a:gd name="T41" fmla="*/ 8 h 48"/>
                <a:gd name="T42" fmla="*/ 0 w 46"/>
                <a:gd name="T43" fmla="*/ 8 h 48"/>
                <a:gd name="T44" fmla="*/ 0 w 46"/>
                <a:gd name="T45" fmla="*/ 0 h 48"/>
                <a:gd name="T46" fmla="*/ 0 w 46"/>
                <a:gd name="T47" fmla="*/ 0 h 48"/>
                <a:gd name="T48" fmla="*/ 8 w 46"/>
                <a:gd name="T49" fmla="*/ 0 h 48"/>
                <a:gd name="T50" fmla="*/ 8 w 46"/>
                <a:gd name="T51" fmla="*/ 0 h 48"/>
                <a:gd name="T52" fmla="*/ 15 w 46"/>
                <a:gd name="T53" fmla="*/ 0 h 48"/>
                <a:gd name="T54" fmla="*/ 15 w 46"/>
                <a:gd name="T55" fmla="*/ 0 h 48"/>
                <a:gd name="T56" fmla="*/ 23 w 46"/>
                <a:gd name="T57" fmla="*/ 0 h 48"/>
                <a:gd name="T58" fmla="*/ 23 w 46"/>
                <a:gd name="T59" fmla="*/ 0 h 48"/>
                <a:gd name="T60" fmla="*/ 31 w 46"/>
                <a:gd name="T61" fmla="*/ 0 h 48"/>
                <a:gd name="T62" fmla="*/ 31 w 46"/>
                <a:gd name="T63" fmla="*/ 0 h 48"/>
                <a:gd name="T64" fmla="*/ 38 w 46"/>
                <a:gd name="T65" fmla="*/ 0 h 48"/>
                <a:gd name="T66" fmla="*/ 38 w 46"/>
                <a:gd name="T67" fmla="*/ 0 h 48"/>
                <a:gd name="T68" fmla="*/ 38 w 46"/>
                <a:gd name="T69" fmla="*/ 8 h 48"/>
                <a:gd name="T70" fmla="*/ 38 w 46"/>
                <a:gd name="T71" fmla="*/ 8 h 48"/>
                <a:gd name="T72" fmla="*/ 46 w 46"/>
                <a:gd name="T73" fmla="*/ 8 h 48"/>
                <a:gd name="T74" fmla="*/ 46 w 46"/>
                <a:gd name="T75" fmla="*/ 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8"/>
                <a:gd name="T116" fmla="*/ 46 w 46"/>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8">
                  <a:moveTo>
                    <a:pt x="38" y="48"/>
                  </a:moveTo>
                  <a:lnTo>
                    <a:pt x="38" y="48"/>
                  </a:lnTo>
                  <a:lnTo>
                    <a:pt x="31" y="48"/>
                  </a:lnTo>
                  <a:lnTo>
                    <a:pt x="23" y="48"/>
                  </a:lnTo>
                  <a:lnTo>
                    <a:pt x="15" y="48"/>
                  </a:lnTo>
                  <a:lnTo>
                    <a:pt x="8" y="48"/>
                  </a:lnTo>
                  <a:lnTo>
                    <a:pt x="8" y="40"/>
                  </a:lnTo>
                  <a:lnTo>
                    <a:pt x="0" y="40"/>
                  </a:lnTo>
                  <a:lnTo>
                    <a:pt x="0" y="31"/>
                  </a:lnTo>
                  <a:lnTo>
                    <a:pt x="0" y="23"/>
                  </a:lnTo>
                  <a:lnTo>
                    <a:pt x="0" y="15"/>
                  </a:lnTo>
                  <a:lnTo>
                    <a:pt x="0" y="8"/>
                  </a:lnTo>
                  <a:lnTo>
                    <a:pt x="0" y="0"/>
                  </a:lnTo>
                  <a:lnTo>
                    <a:pt x="8" y="0"/>
                  </a:lnTo>
                  <a:lnTo>
                    <a:pt x="15" y="0"/>
                  </a:lnTo>
                  <a:lnTo>
                    <a:pt x="23" y="0"/>
                  </a:lnTo>
                  <a:lnTo>
                    <a:pt x="31" y="0"/>
                  </a:lnTo>
                  <a:lnTo>
                    <a:pt x="38" y="0"/>
                  </a:lnTo>
                  <a:lnTo>
                    <a:pt x="38" y="8"/>
                  </a:lnTo>
                  <a:lnTo>
                    <a:pt x="46" y="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7" name="Freeform 23">
              <a:extLst>
                <a:ext uri="{FF2B5EF4-FFF2-40B4-BE49-F238E27FC236}">
                  <a16:creationId xmlns:a16="http://schemas.microsoft.com/office/drawing/2014/main" id="{FB91522D-7755-D54A-B37E-AEF389B665B0}"/>
                </a:ext>
              </a:extLst>
            </p:cNvPr>
            <p:cNvSpPr>
              <a:spLocks/>
            </p:cNvSpPr>
            <p:nvPr/>
          </p:nvSpPr>
          <p:spPr bwMode="auto">
            <a:xfrm>
              <a:off x="1013" y="1648"/>
              <a:ext cx="46" cy="48"/>
            </a:xfrm>
            <a:custGeom>
              <a:avLst/>
              <a:gdLst>
                <a:gd name="T0" fmla="*/ 39 w 46"/>
                <a:gd name="T1" fmla="*/ 48 h 48"/>
                <a:gd name="T2" fmla="*/ 31 w 46"/>
                <a:gd name="T3" fmla="*/ 48 h 48"/>
                <a:gd name="T4" fmla="*/ 23 w 46"/>
                <a:gd name="T5" fmla="*/ 48 h 48"/>
                <a:gd name="T6" fmla="*/ 23 w 46"/>
                <a:gd name="T7" fmla="*/ 48 h 48"/>
                <a:gd name="T8" fmla="*/ 23 w 46"/>
                <a:gd name="T9" fmla="*/ 48 h 48"/>
                <a:gd name="T10" fmla="*/ 16 w 46"/>
                <a:gd name="T11" fmla="*/ 48 h 48"/>
                <a:gd name="T12" fmla="*/ 8 w 46"/>
                <a:gd name="T13" fmla="*/ 48 h 48"/>
                <a:gd name="T14" fmla="*/ 8 w 46"/>
                <a:gd name="T15" fmla="*/ 39 h 48"/>
                <a:gd name="T16" fmla="*/ 0 w 46"/>
                <a:gd name="T17" fmla="*/ 39 h 48"/>
                <a:gd name="T18" fmla="*/ 0 w 46"/>
                <a:gd name="T19" fmla="*/ 31 h 48"/>
                <a:gd name="T20" fmla="*/ 0 w 46"/>
                <a:gd name="T21" fmla="*/ 31 h 48"/>
                <a:gd name="T22" fmla="*/ 0 w 46"/>
                <a:gd name="T23" fmla="*/ 31 h 48"/>
                <a:gd name="T24" fmla="*/ 0 w 46"/>
                <a:gd name="T25" fmla="*/ 23 h 48"/>
                <a:gd name="T26" fmla="*/ 0 w 46"/>
                <a:gd name="T27" fmla="*/ 16 h 48"/>
                <a:gd name="T28" fmla="*/ 0 w 46"/>
                <a:gd name="T29" fmla="*/ 16 h 48"/>
                <a:gd name="T30" fmla="*/ 0 w 46"/>
                <a:gd name="T31" fmla="*/ 16 h 48"/>
                <a:gd name="T32" fmla="*/ 0 w 46"/>
                <a:gd name="T33" fmla="*/ 8 h 48"/>
                <a:gd name="T34" fmla="*/ 0 w 46"/>
                <a:gd name="T35" fmla="*/ 0 h 48"/>
                <a:gd name="T36" fmla="*/ 0 w 46"/>
                <a:gd name="T37" fmla="*/ 0 h 48"/>
                <a:gd name="T38" fmla="*/ 8 w 46"/>
                <a:gd name="T39" fmla="*/ 0 h 48"/>
                <a:gd name="T40" fmla="*/ 16 w 46"/>
                <a:gd name="T41" fmla="*/ 0 h 48"/>
                <a:gd name="T42" fmla="*/ 23 w 46"/>
                <a:gd name="T43" fmla="*/ 0 h 48"/>
                <a:gd name="T44" fmla="*/ 23 w 46"/>
                <a:gd name="T45" fmla="*/ 0 h 48"/>
                <a:gd name="T46" fmla="*/ 31 w 46"/>
                <a:gd name="T47" fmla="*/ 0 h 48"/>
                <a:gd name="T48" fmla="*/ 39 w 46"/>
                <a:gd name="T49" fmla="*/ 0 h 48"/>
                <a:gd name="T50" fmla="*/ 39 w 46"/>
                <a:gd name="T51" fmla="*/ 0 h 48"/>
                <a:gd name="T52" fmla="*/ 39 w 46"/>
                <a:gd name="T53" fmla="*/ 0 h 48"/>
                <a:gd name="T54" fmla="*/ 39 w 46"/>
                <a:gd name="T55" fmla="*/ 8 h 48"/>
                <a:gd name="T56" fmla="*/ 46 w 46"/>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48"/>
                <a:gd name="T89" fmla="*/ 46 w 46"/>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48">
                  <a:moveTo>
                    <a:pt x="39" y="48"/>
                  </a:moveTo>
                  <a:lnTo>
                    <a:pt x="31" y="48"/>
                  </a:lnTo>
                  <a:lnTo>
                    <a:pt x="23" y="48"/>
                  </a:lnTo>
                  <a:lnTo>
                    <a:pt x="16" y="48"/>
                  </a:lnTo>
                  <a:lnTo>
                    <a:pt x="8" y="48"/>
                  </a:lnTo>
                  <a:lnTo>
                    <a:pt x="8" y="39"/>
                  </a:lnTo>
                  <a:lnTo>
                    <a:pt x="0" y="39"/>
                  </a:lnTo>
                  <a:lnTo>
                    <a:pt x="0" y="31"/>
                  </a:lnTo>
                  <a:lnTo>
                    <a:pt x="0" y="23"/>
                  </a:lnTo>
                  <a:lnTo>
                    <a:pt x="0" y="16"/>
                  </a:lnTo>
                  <a:lnTo>
                    <a:pt x="0" y="8"/>
                  </a:lnTo>
                  <a:lnTo>
                    <a:pt x="0" y="0"/>
                  </a:lnTo>
                  <a:lnTo>
                    <a:pt x="8" y="0"/>
                  </a:lnTo>
                  <a:lnTo>
                    <a:pt x="16" y="0"/>
                  </a:lnTo>
                  <a:lnTo>
                    <a:pt x="23" y="0"/>
                  </a:lnTo>
                  <a:lnTo>
                    <a:pt x="31" y="0"/>
                  </a:lnTo>
                  <a:lnTo>
                    <a:pt x="39" y="0"/>
                  </a:lnTo>
                  <a:lnTo>
                    <a:pt x="39" y="8"/>
                  </a:lnTo>
                  <a:lnTo>
                    <a:pt x="46" y="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8" name="Arc 24">
              <a:extLst>
                <a:ext uri="{FF2B5EF4-FFF2-40B4-BE49-F238E27FC236}">
                  <a16:creationId xmlns:a16="http://schemas.microsoft.com/office/drawing/2014/main" id="{FEEB1624-5BD6-914D-906E-172D79D68E24}"/>
                </a:ext>
              </a:extLst>
            </p:cNvPr>
            <p:cNvSpPr>
              <a:spLocks/>
            </p:cNvSpPr>
            <p:nvPr/>
          </p:nvSpPr>
          <p:spPr bwMode="auto">
            <a:xfrm>
              <a:off x="1053" y="1555"/>
              <a:ext cx="35" cy="105"/>
            </a:xfrm>
            <a:custGeom>
              <a:avLst/>
              <a:gdLst>
                <a:gd name="T0" fmla="*/ 0 w 21599"/>
                <a:gd name="T1" fmla="*/ 104 h 21591"/>
                <a:gd name="T2" fmla="*/ 34 w 21599"/>
                <a:gd name="T3" fmla="*/ 0 h 21591"/>
                <a:gd name="T4" fmla="*/ 35 w 21599"/>
                <a:gd name="T5" fmla="*/ 105 h 21591"/>
                <a:gd name="T6" fmla="*/ 0 60000 65536"/>
                <a:gd name="T7" fmla="*/ 0 60000 65536"/>
                <a:gd name="T8" fmla="*/ 0 60000 65536"/>
                <a:gd name="T9" fmla="*/ 0 w 21599"/>
                <a:gd name="T10" fmla="*/ 0 h 21591"/>
                <a:gd name="T11" fmla="*/ 21599 w 21599"/>
                <a:gd name="T12" fmla="*/ 21591 h 21591"/>
              </a:gdLst>
              <a:ahLst/>
              <a:cxnLst>
                <a:cxn ang="T6">
                  <a:pos x="T0" y="T1"/>
                </a:cxn>
                <a:cxn ang="T7">
                  <a:pos x="T2" y="T3"/>
                </a:cxn>
                <a:cxn ang="T8">
                  <a:pos x="T4" y="T5"/>
                </a:cxn>
              </a:cxnLst>
              <a:rect l="T9" t="T10" r="T11" b="T12"/>
              <a:pathLst>
                <a:path w="21599" h="21591" fill="none" extrusionOk="0">
                  <a:moveTo>
                    <a:pt x="-1" y="21389"/>
                  </a:moveTo>
                  <a:cubicBezTo>
                    <a:pt x="108" y="9777"/>
                    <a:pt x="9379" y="328"/>
                    <a:pt x="20987" y="-1"/>
                  </a:cubicBezTo>
                </a:path>
                <a:path w="21599" h="21591" stroke="0" extrusionOk="0">
                  <a:moveTo>
                    <a:pt x="-1" y="21389"/>
                  </a:moveTo>
                  <a:cubicBezTo>
                    <a:pt x="108" y="9777"/>
                    <a:pt x="9379" y="328"/>
                    <a:pt x="20987" y="-1"/>
                  </a:cubicBezTo>
                  <a:lnTo>
                    <a:pt x="21599" y="21591"/>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9" name="Line 25">
              <a:extLst>
                <a:ext uri="{FF2B5EF4-FFF2-40B4-BE49-F238E27FC236}">
                  <a16:creationId xmlns:a16="http://schemas.microsoft.com/office/drawing/2014/main" id="{3E977702-ECA8-FB41-8803-C98552EB3605}"/>
                </a:ext>
              </a:extLst>
            </p:cNvPr>
            <p:cNvSpPr>
              <a:spLocks noChangeShapeType="1"/>
            </p:cNvSpPr>
            <p:nvPr/>
          </p:nvSpPr>
          <p:spPr bwMode="auto">
            <a:xfrm>
              <a:off x="1082" y="1547"/>
              <a:ext cx="110" cy="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0" name="Freeform 26">
              <a:extLst>
                <a:ext uri="{FF2B5EF4-FFF2-40B4-BE49-F238E27FC236}">
                  <a16:creationId xmlns:a16="http://schemas.microsoft.com/office/drawing/2014/main" id="{F204ED89-EB5C-D74F-ACD4-54376FBCF404}"/>
                </a:ext>
              </a:extLst>
            </p:cNvPr>
            <p:cNvSpPr>
              <a:spLocks/>
            </p:cNvSpPr>
            <p:nvPr/>
          </p:nvSpPr>
          <p:spPr bwMode="auto">
            <a:xfrm>
              <a:off x="1107" y="1554"/>
              <a:ext cx="194" cy="94"/>
            </a:xfrm>
            <a:custGeom>
              <a:avLst/>
              <a:gdLst>
                <a:gd name="T0" fmla="*/ 93 w 194"/>
                <a:gd name="T1" fmla="*/ 0 h 94"/>
                <a:gd name="T2" fmla="*/ 108 w 194"/>
                <a:gd name="T3" fmla="*/ 56 h 94"/>
                <a:gd name="T4" fmla="*/ 194 w 194"/>
                <a:gd name="T5" fmla="*/ 94 h 94"/>
                <a:gd name="T6" fmla="*/ 0 w 194"/>
                <a:gd name="T7" fmla="*/ 87 h 94"/>
                <a:gd name="T8" fmla="*/ 0 60000 65536"/>
                <a:gd name="T9" fmla="*/ 0 60000 65536"/>
                <a:gd name="T10" fmla="*/ 0 60000 65536"/>
                <a:gd name="T11" fmla="*/ 0 60000 65536"/>
                <a:gd name="T12" fmla="*/ 0 w 194"/>
                <a:gd name="T13" fmla="*/ 0 h 94"/>
                <a:gd name="T14" fmla="*/ 194 w 194"/>
                <a:gd name="T15" fmla="*/ 94 h 94"/>
              </a:gdLst>
              <a:ahLst/>
              <a:cxnLst>
                <a:cxn ang="T8">
                  <a:pos x="T0" y="T1"/>
                </a:cxn>
                <a:cxn ang="T9">
                  <a:pos x="T2" y="T3"/>
                </a:cxn>
                <a:cxn ang="T10">
                  <a:pos x="T4" y="T5"/>
                </a:cxn>
                <a:cxn ang="T11">
                  <a:pos x="T6" y="T7"/>
                </a:cxn>
              </a:cxnLst>
              <a:rect l="T12" t="T13" r="T14" b="T15"/>
              <a:pathLst>
                <a:path w="194" h="94">
                  <a:moveTo>
                    <a:pt x="93" y="0"/>
                  </a:moveTo>
                  <a:lnTo>
                    <a:pt x="108" y="56"/>
                  </a:lnTo>
                  <a:lnTo>
                    <a:pt x="194" y="94"/>
                  </a:lnTo>
                  <a:lnTo>
                    <a:pt x="0" y="8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81" name="Line 27">
              <a:extLst>
                <a:ext uri="{FF2B5EF4-FFF2-40B4-BE49-F238E27FC236}">
                  <a16:creationId xmlns:a16="http://schemas.microsoft.com/office/drawing/2014/main" id="{C878A2C0-2DE7-2148-92F9-E0A0024BCBB3}"/>
                </a:ext>
              </a:extLst>
            </p:cNvPr>
            <p:cNvSpPr>
              <a:spLocks noChangeShapeType="1"/>
            </p:cNvSpPr>
            <p:nvPr/>
          </p:nvSpPr>
          <p:spPr bwMode="auto">
            <a:xfrm>
              <a:off x="1230" y="1648"/>
              <a:ext cx="117" cy="9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2" name="Line 28">
              <a:extLst>
                <a:ext uri="{FF2B5EF4-FFF2-40B4-BE49-F238E27FC236}">
                  <a16:creationId xmlns:a16="http://schemas.microsoft.com/office/drawing/2014/main" id="{9BB4D3C5-0D72-AC4E-925F-2E7415CE858B}"/>
                </a:ext>
              </a:extLst>
            </p:cNvPr>
            <p:cNvSpPr>
              <a:spLocks noChangeShapeType="1"/>
            </p:cNvSpPr>
            <p:nvPr/>
          </p:nvSpPr>
          <p:spPr bwMode="auto">
            <a:xfrm flipH="1">
              <a:off x="1246" y="1750"/>
              <a:ext cx="101" cy="2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3" name="Freeform 29">
              <a:extLst>
                <a:ext uri="{FF2B5EF4-FFF2-40B4-BE49-F238E27FC236}">
                  <a16:creationId xmlns:a16="http://schemas.microsoft.com/office/drawing/2014/main" id="{06335F1E-46CC-A444-96F9-53A827926275}"/>
                </a:ext>
              </a:extLst>
            </p:cNvPr>
            <p:cNvSpPr>
              <a:spLocks/>
            </p:cNvSpPr>
            <p:nvPr/>
          </p:nvSpPr>
          <p:spPr bwMode="auto">
            <a:xfrm>
              <a:off x="1052" y="1765"/>
              <a:ext cx="194" cy="110"/>
            </a:xfrm>
            <a:custGeom>
              <a:avLst/>
              <a:gdLst>
                <a:gd name="T0" fmla="*/ 186 w 194"/>
                <a:gd name="T1" fmla="*/ 0 h 110"/>
                <a:gd name="T2" fmla="*/ 194 w 194"/>
                <a:gd name="T3" fmla="*/ 110 h 110"/>
                <a:gd name="T4" fmla="*/ 0 w 194"/>
                <a:gd name="T5" fmla="*/ 87 h 110"/>
                <a:gd name="T6" fmla="*/ 0 60000 65536"/>
                <a:gd name="T7" fmla="*/ 0 60000 65536"/>
                <a:gd name="T8" fmla="*/ 0 60000 65536"/>
                <a:gd name="T9" fmla="*/ 0 w 194"/>
                <a:gd name="T10" fmla="*/ 0 h 110"/>
                <a:gd name="T11" fmla="*/ 194 w 194"/>
                <a:gd name="T12" fmla="*/ 110 h 110"/>
              </a:gdLst>
              <a:ahLst/>
              <a:cxnLst>
                <a:cxn ang="T6">
                  <a:pos x="T0" y="T1"/>
                </a:cxn>
                <a:cxn ang="T7">
                  <a:pos x="T2" y="T3"/>
                </a:cxn>
                <a:cxn ang="T8">
                  <a:pos x="T4" y="T5"/>
                </a:cxn>
              </a:cxnLst>
              <a:rect l="T9" t="T10" r="T11" b="T12"/>
              <a:pathLst>
                <a:path w="194" h="110">
                  <a:moveTo>
                    <a:pt x="186" y="0"/>
                  </a:moveTo>
                  <a:lnTo>
                    <a:pt x="194" y="110"/>
                  </a:lnTo>
                  <a:lnTo>
                    <a:pt x="0" y="8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84" name="Line 30">
              <a:extLst>
                <a:ext uri="{FF2B5EF4-FFF2-40B4-BE49-F238E27FC236}">
                  <a16:creationId xmlns:a16="http://schemas.microsoft.com/office/drawing/2014/main" id="{01661871-2EFB-CF4B-A092-4ECD64157145}"/>
                </a:ext>
              </a:extLst>
            </p:cNvPr>
            <p:cNvSpPr>
              <a:spLocks noChangeShapeType="1"/>
            </p:cNvSpPr>
            <p:nvPr/>
          </p:nvSpPr>
          <p:spPr bwMode="auto">
            <a:xfrm>
              <a:off x="1067" y="1852"/>
              <a:ext cx="133" cy="7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5" name="Line 31">
              <a:extLst>
                <a:ext uri="{FF2B5EF4-FFF2-40B4-BE49-F238E27FC236}">
                  <a16:creationId xmlns:a16="http://schemas.microsoft.com/office/drawing/2014/main" id="{37B9A430-AAB4-C142-BC98-F8D6D1CFE9B8}"/>
                </a:ext>
              </a:extLst>
            </p:cNvPr>
            <p:cNvSpPr>
              <a:spLocks noChangeShapeType="1"/>
            </p:cNvSpPr>
            <p:nvPr/>
          </p:nvSpPr>
          <p:spPr bwMode="auto">
            <a:xfrm flipV="1">
              <a:off x="1207" y="1892"/>
              <a:ext cx="31" cy="3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6" name="Arc 32">
              <a:extLst>
                <a:ext uri="{FF2B5EF4-FFF2-40B4-BE49-F238E27FC236}">
                  <a16:creationId xmlns:a16="http://schemas.microsoft.com/office/drawing/2014/main" id="{9612C60C-0C38-574D-93B5-DAABE348BC67}"/>
                </a:ext>
              </a:extLst>
            </p:cNvPr>
            <p:cNvSpPr>
              <a:spLocks/>
            </p:cNvSpPr>
            <p:nvPr/>
          </p:nvSpPr>
          <p:spPr bwMode="auto">
            <a:xfrm>
              <a:off x="1261" y="1887"/>
              <a:ext cx="186" cy="122"/>
            </a:xfrm>
            <a:custGeom>
              <a:avLst/>
              <a:gdLst>
                <a:gd name="T0" fmla="*/ 186 w 21600"/>
                <a:gd name="T1" fmla="*/ 122 h 21600"/>
                <a:gd name="T2" fmla="*/ 0 w 21600"/>
                <a:gd name="T3" fmla="*/ 0 h 21600"/>
                <a:gd name="T4" fmla="*/ 18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87" name="Arc 33">
              <a:extLst>
                <a:ext uri="{FF2B5EF4-FFF2-40B4-BE49-F238E27FC236}">
                  <a16:creationId xmlns:a16="http://schemas.microsoft.com/office/drawing/2014/main" id="{CA16F509-2D6B-424F-8FF9-FEB80E2FC86C}"/>
                </a:ext>
              </a:extLst>
            </p:cNvPr>
            <p:cNvSpPr>
              <a:spLocks/>
            </p:cNvSpPr>
            <p:nvPr/>
          </p:nvSpPr>
          <p:spPr bwMode="auto">
            <a:xfrm>
              <a:off x="1269" y="1994"/>
              <a:ext cx="156" cy="79"/>
            </a:xfrm>
            <a:custGeom>
              <a:avLst/>
              <a:gdLst>
                <a:gd name="T0" fmla="*/ 155 w 21600"/>
                <a:gd name="T1" fmla="*/ 79 h 21599"/>
                <a:gd name="T2" fmla="*/ 0 w 21600"/>
                <a:gd name="T3" fmla="*/ 0 h 21599"/>
                <a:gd name="T4" fmla="*/ 156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61" y="21599"/>
                  </a:moveTo>
                  <a:cubicBezTo>
                    <a:pt x="9586" y="21523"/>
                    <a:pt x="0" y="11875"/>
                    <a:pt x="0" y="0"/>
                  </a:cubicBezTo>
                </a:path>
                <a:path w="21600" h="21599" stroke="0" extrusionOk="0">
                  <a:moveTo>
                    <a:pt x="21461" y="21599"/>
                  </a:moveTo>
                  <a:cubicBezTo>
                    <a:pt x="9586" y="21523"/>
                    <a:pt x="0" y="11875"/>
                    <a:pt x="0" y="0"/>
                  </a:cubicBezTo>
                  <a:lnTo>
                    <a:pt x="2160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88" name="Line 34">
              <a:extLst>
                <a:ext uri="{FF2B5EF4-FFF2-40B4-BE49-F238E27FC236}">
                  <a16:creationId xmlns:a16="http://schemas.microsoft.com/office/drawing/2014/main" id="{535A6F4C-DD37-784F-859C-A8CF7C06C739}"/>
                </a:ext>
              </a:extLst>
            </p:cNvPr>
            <p:cNvSpPr>
              <a:spLocks noChangeShapeType="1"/>
            </p:cNvSpPr>
            <p:nvPr/>
          </p:nvSpPr>
          <p:spPr bwMode="auto">
            <a:xfrm>
              <a:off x="1261" y="1986"/>
              <a:ext cx="2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9" name="Freeform 35">
              <a:extLst>
                <a:ext uri="{FF2B5EF4-FFF2-40B4-BE49-F238E27FC236}">
                  <a16:creationId xmlns:a16="http://schemas.microsoft.com/office/drawing/2014/main" id="{3432FAAB-8798-644F-825A-A010D86EC741}"/>
                </a:ext>
              </a:extLst>
            </p:cNvPr>
            <p:cNvSpPr>
              <a:spLocks/>
            </p:cNvSpPr>
            <p:nvPr/>
          </p:nvSpPr>
          <p:spPr bwMode="auto">
            <a:xfrm>
              <a:off x="1447" y="2002"/>
              <a:ext cx="87" cy="71"/>
            </a:xfrm>
            <a:custGeom>
              <a:avLst/>
              <a:gdLst>
                <a:gd name="T0" fmla="*/ 0 w 87"/>
                <a:gd name="T1" fmla="*/ 0 h 71"/>
                <a:gd name="T2" fmla="*/ 0 w 87"/>
                <a:gd name="T3" fmla="*/ 0 h 71"/>
                <a:gd name="T4" fmla="*/ 8 w 87"/>
                <a:gd name="T5" fmla="*/ 0 h 71"/>
                <a:gd name="T6" fmla="*/ 8 w 87"/>
                <a:gd name="T7" fmla="*/ 0 h 71"/>
                <a:gd name="T8" fmla="*/ 25 w 87"/>
                <a:gd name="T9" fmla="*/ 0 h 71"/>
                <a:gd name="T10" fmla="*/ 25 w 87"/>
                <a:gd name="T11" fmla="*/ 0 h 71"/>
                <a:gd name="T12" fmla="*/ 33 w 87"/>
                <a:gd name="T13" fmla="*/ 7 h 71"/>
                <a:gd name="T14" fmla="*/ 33 w 87"/>
                <a:gd name="T15" fmla="*/ 7 h 71"/>
                <a:gd name="T16" fmla="*/ 41 w 87"/>
                <a:gd name="T17" fmla="*/ 7 h 71"/>
                <a:gd name="T18" fmla="*/ 41 w 87"/>
                <a:gd name="T19" fmla="*/ 7 h 71"/>
                <a:gd name="T20" fmla="*/ 48 w 87"/>
                <a:gd name="T21" fmla="*/ 7 h 71"/>
                <a:gd name="T22" fmla="*/ 48 w 87"/>
                <a:gd name="T23" fmla="*/ 7 h 71"/>
                <a:gd name="T24" fmla="*/ 56 w 87"/>
                <a:gd name="T25" fmla="*/ 7 h 71"/>
                <a:gd name="T26" fmla="*/ 56 w 87"/>
                <a:gd name="T27" fmla="*/ 7 h 71"/>
                <a:gd name="T28" fmla="*/ 64 w 87"/>
                <a:gd name="T29" fmla="*/ 7 h 71"/>
                <a:gd name="T30" fmla="*/ 64 w 87"/>
                <a:gd name="T31" fmla="*/ 7 h 71"/>
                <a:gd name="T32" fmla="*/ 64 w 87"/>
                <a:gd name="T33" fmla="*/ 15 h 71"/>
                <a:gd name="T34" fmla="*/ 64 w 87"/>
                <a:gd name="T35" fmla="*/ 15 h 71"/>
                <a:gd name="T36" fmla="*/ 71 w 87"/>
                <a:gd name="T37" fmla="*/ 15 h 71"/>
                <a:gd name="T38" fmla="*/ 71 w 87"/>
                <a:gd name="T39" fmla="*/ 15 h 71"/>
                <a:gd name="T40" fmla="*/ 79 w 87"/>
                <a:gd name="T41" fmla="*/ 23 h 71"/>
                <a:gd name="T42" fmla="*/ 79 w 87"/>
                <a:gd name="T43" fmla="*/ 23 h 71"/>
                <a:gd name="T44" fmla="*/ 79 w 87"/>
                <a:gd name="T45" fmla="*/ 30 h 71"/>
                <a:gd name="T46" fmla="*/ 79 w 87"/>
                <a:gd name="T47" fmla="*/ 30 h 71"/>
                <a:gd name="T48" fmla="*/ 87 w 87"/>
                <a:gd name="T49" fmla="*/ 30 h 71"/>
                <a:gd name="T50" fmla="*/ 87 w 87"/>
                <a:gd name="T51" fmla="*/ 30 h 71"/>
                <a:gd name="T52" fmla="*/ 87 w 87"/>
                <a:gd name="T53" fmla="*/ 38 h 71"/>
                <a:gd name="T54" fmla="*/ 87 w 87"/>
                <a:gd name="T55" fmla="*/ 38 h 71"/>
                <a:gd name="T56" fmla="*/ 87 w 87"/>
                <a:gd name="T57" fmla="*/ 46 h 71"/>
                <a:gd name="T58" fmla="*/ 87 w 87"/>
                <a:gd name="T59" fmla="*/ 46 h 71"/>
                <a:gd name="T60" fmla="*/ 87 w 87"/>
                <a:gd name="T61" fmla="*/ 53 h 71"/>
                <a:gd name="T62" fmla="*/ 87 w 87"/>
                <a:gd name="T63" fmla="*/ 53 h 71"/>
                <a:gd name="T64" fmla="*/ 87 w 87"/>
                <a:gd name="T65" fmla="*/ 61 h 71"/>
                <a:gd name="T66" fmla="*/ 87 w 87"/>
                <a:gd name="T67" fmla="*/ 61 h 71"/>
                <a:gd name="T68" fmla="*/ 79 w 87"/>
                <a:gd name="T69" fmla="*/ 61 h 71"/>
                <a:gd name="T70" fmla="*/ 79 w 87"/>
                <a:gd name="T71" fmla="*/ 61 h 71"/>
                <a:gd name="T72" fmla="*/ 79 w 87"/>
                <a:gd name="T73" fmla="*/ 71 h 71"/>
                <a:gd name="T74" fmla="*/ 79 w 87"/>
                <a:gd name="T75" fmla="*/ 71 h 71"/>
                <a:gd name="T76" fmla="*/ 79 w 87"/>
                <a:gd name="T77" fmla="*/ 61 h 71"/>
                <a:gd name="T78" fmla="*/ 79 w 87"/>
                <a:gd name="T79" fmla="*/ 61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
                <a:gd name="T121" fmla="*/ 0 h 71"/>
                <a:gd name="T122" fmla="*/ 87 w 8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 h="71">
                  <a:moveTo>
                    <a:pt x="0" y="0"/>
                  </a:moveTo>
                  <a:lnTo>
                    <a:pt x="0" y="0"/>
                  </a:lnTo>
                  <a:lnTo>
                    <a:pt x="8" y="0"/>
                  </a:lnTo>
                  <a:lnTo>
                    <a:pt x="25" y="0"/>
                  </a:lnTo>
                  <a:lnTo>
                    <a:pt x="33" y="7"/>
                  </a:lnTo>
                  <a:lnTo>
                    <a:pt x="41" y="7"/>
                  </a:lnTo>
                  <a:lnTo>
                    <a:pt x="48" y="7"/>
                  </a:lnTo>
                  <a:lnTo>
                    <a:pt x="56" y="7"/>
                  </a:lnTo>
                  <a:lnTo>
                    <a:pt x="64" y="7"/>
                  </a:lnTo>
                  <a:lnTo>
                    <a:pt x="64" y="15"/>
                  </a:lnTo>
                  <a:lnTo>
                    <a:pt x="71" y="15"/>
                  </a:lnTo>
                  <a:lnTo>
                    <a:pt x="79" y="23"/>
                  </a:lnTo>
                  <a:lnTo>
                    <a:pt x="79" y="30"/>
                  </a:lnTo>
                  <a:lnTo>
                    <a:pt x="87" y="30"/>
                  </a:lnTo>
                  <a:lnTo>
                    <a:pt x="87" y="38"/>
                  </a:lnTo>
                  <a:lnTo>
                    <a:pt x="87" y="46"/>
                  </a:lnTo>
                  <a:lnTo>
                    <a:pt x="87" y="53"/>
                  </a:lnTo>
                  <a:lnTo>
                    <a:pt x="87" y="61"/>
                  </a:lnTo>
                  <a:lnTo>
                    <a:pt x="79" y="61"/>
                  </a:lnTo>
                  <a:lnTo>
                    <a:pt x="79" y="71"/>
                  </a:lnTo>
                  <a:lnTo>
                    <a:pt x="79" y="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0" name="Freeform 36">
              <a:extLst>
                <a:ext uri="{FF2B5EF4-FFF2-40B4-BE49-F238E27FC236}">
                  <a16:creationId xmlns:a16="http://schemas.microsoft.com/office/drawing/2014/main" id="{872D3340-EE16-1C4F-9660-FF40140D9E3E}"/>
                </a:ext>
              </a:extLst>
            </p:cNvPr>
            <p:cNvSpPr>
              <a:spLocks/>
            </p:cNvSpPr>
            <p:nvPr/>
          </p:nvSpPr>
          <p:spPr bwMode="auto">
            <a:xfrm>
              <a:off x="1440" y="1994"/>
              <a:ext cx="86" cy="69"/>
            </a:xfrm>
            <a:custGeom>
              <a:avLst/>
              <a:gdLst>
                <a:gd name="T0" fmla="*/ 0 w 86"/>
                <a:gd name="T1" fmla="*/ 0 h 69"/>
                <a:gd name="T2" fmla="*/ 7 w 86"/>
                <a:gd name="T3" fmla="*/ 0 h 69"/>
                <a:gd name="T4" fmla="*/ 23 w 86"/>
                <a:gd name="T5" fmla="*/ 0 h 69"/>
                <a:gd name="T6" fmla="*/ 32 w 86"/>
                <a:gd name="T7" fmla="*/ 8 h 69"/>
                <a:gd name="T8" fmla="*/ 40 w 86"/>
                <a:gd name="T9" fmla="*/ 8 h 69"/>
                <a:gd name="T10" fmla="*/ 48 w 86"/>
                <a:gd name="T11" fmla="*/ 8 h 69"/>
                <a:gd name="T12" fmla="*/ 55 w 86"/>
                <a:gd name="T13" fmla="*/ 8 h 69"/>
                <a:gd name="T14" fmla="*/ 63 w 86"/>
                <a:gd name="T15" fmla="*/ 8 h 69"/>
                <a:gd name="T16" fmla="*/ 63 w 86"/>
                <a:gd name="T17" fmla="*/ 15 h 69"/>
                <a:gd name="T18" fmla="*/ 63 w 86"/>
                <a:gd name="T19" fmla="*/ 15 h 69"/>
                <a:gd name="T20" fmla="*/ 63 w 86"/>
                <a:gd name="T21" fmla="*/ 15 h 69"/>
                <a:gd name="T22" fmla="*/ 71 w 86"/>
                <a:gd name="T23" fmla="*/ 15 h 69"/>
                <a:gd name="T24" fmla="*/ 78 w 86"/>
                <a:gd name="T25" fmla="*/ 23 h 69"/>
                <a:gd name="T26" fmla="*/ 78 w 86"/>
                <a:gd name="T27" fmla="*/ 23 h 69"/>
                <a:gd name="T28" fmla="*/ 78 w 86"/>
                <a:gd name="T29" fmla="*/ 31 h 69"/>
                <a:gd name="T30" fmla="*/ 86 w 86"/>
                <a:gd name="T31" fmla="*/ 31 h 69"/>
                <a:gd name="T32" fmla="*/ 86 w 86"/>
                <a:gd name="T33" fmla="*/ 38 h 69"/>
                <a:gd name="T34" fmla="*/ 86 w 86"/>
                <a:gd name="T35" fmla="*/ 46 h 69"/>
                <a:gd name="T36" fmla="*/ 86 w 86"/>
                <a:gd name="T37" fmla="*/ 46 h 69"/>
                <a:gd name="T38" fmla="*/ 86 w 86"/>
                <a:gd name="T39" fmla="*/ 54 h 69"/>
                <a:gd name="T40" fmla="*/ 86 w 86"/>
                <a:gd name="T41" fmla="*/ 61 h 69"/>
                <a:gd name="T42" fmla="*/ 78 w 86"/>
                <a:gd name="T43" fmla="*/ 61 h 69"/>
                <a:gd name="T44" fmla="*/ 78 w 86"/>
                <a:gd name="T45" fmla="*/ 69 h 69"/>
                <a:gd name="T46" fmla="*/ 78 w 86"/>
                <a:gd name="T47" fmla="*/ 6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69"/>
                <a:gd name="T74" fmla="*/ 86 w 8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69">
                  <a:moveTo>
                    <a:pt x="0" y="0"/>
                  </a:moveTo>
                  <a:lnTo>
                    <a:pt x="7" y="0"/>
                  </a:lnTo>
                  <a:lnTo>
                    <a:pt x="23" y="0"/>
                  </a:lnTo>
                  <a:lnTo>
                    <a:pt x="32" y="8"/>
                  </a:lnTo>
                  <a:lnTo>
                    <a:pt x="40" y="8"/>
                  </a:lnTo>
                  <a:lnTo>
                    <a:pt x="48" y="8"/>
                  </a:lnTo>
                  <a:lnTo>
                    <a:pt x="55" y="8"/>
                  </a:lnTo>
                  <a:lnTo>
                    <a:pt x="63" y="8"/>
                  </a:lnTo>
                  <a:lnTo>
                    <a:pt x="63" y="15"/>
                  </a:lnTo>
                  <a:lnTo>
                    <a:pt x="71" y="15"/>
                  </a:lnTo>
                  <a:lnTo>
                    <a:pt x="78" y="23"/>
                  </a:lnTo>
                  <a:lnTo>
                    <a:pt x="78" y="31"/>
                  </a:lnTo>
                  <a:lnTo>
                    <a:pt x="86" y="31"/>
                  </a:lnTo>
                  <a:lnTo>
                    <a:pt x="86" y="38"/>
                  </a:lnTo>
                  <a:lnTo>
                    <a:pt x="86" y="46"/>
                  </a:lnTo>
                  <a:lnTo>
                    <a:pt x="86" y="54"/>
                  </a:lnTo>
                  <a:lnTo>
                    <a:pt x="86" y="61"/>
                  </a:lnTo>
                  <a:lnTo>
                    <a:pt x="78" y="61"/>
                  </a:lnTo>
                  <a:lnTo>
                    <a:pt x="78" y="69"/>
                  </a:lnTo>
                  <a:lnTo>
                    <a:pt x="78" y="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1" name="Line 37">
              <a:extLst>
                <a:ext uri="{FF2B5EF4-FFF2-40B4-BE49-F238E27FC236}">
                  <a16:creationId xmlns:a16="http://schemas.microsoft.com/office/drawing/2014/main" id="{AE4F2DE9-0AC7-AD48-BB11-26929AD82EB3}"/>
                </a:ext>
              </a:extLst>
            </p:cNvPr>
            <p:cNvSpPr>
              <a:spLocks noChangeShapeType="1"/>
            </p:cNvSpPr>
            <p:nvPr/>
          </p:nvSpPr>
          <p:spPr bwMode="auto">
            <a:xfrm>
              <a:off x="1067" y="1923"/>
              <a:ext cx="56" cy="15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92" name="Line 38">
              <a:extLst>
                <a:ext uri="{FF2B5EF4-FFF2-40B4-BE49-F238E27FC236}">
                  <a16:creationId xmlns:a16="http://schemas.microsoft.com/office/drawing/2014/main" id="{427E7BD9-1928-E943-8678-D271B6917BE1}"/>
                </a:ext>
              </a:extLst>
            </p:cNvPr>
            <p:cNvSpPr>
              <a:spLocks noChangeShapeType="1"/>
            </p:cNvSpPr>
            <p:nvPr/>
          </p:nvSpPr>
          <p:spPr bwMode="auto">
            <a:xfrm>
              <a:off x="1123" y="2073"/>
              <a:ext cx="69" cy="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93" name="Freeform 39">
              <a:extLst>
                <a:ext uri="{FF2B5EF4-FFF2-40B4-BE49-F238E27FC236}">
                  <a16:creationId xmlns:a16="http://schemas.microsoft.com/office/drawing/2014/main" id="{5AC85C2A-1D0B-6447-9266-77C2E40E1CE8}"/>
                </a:ext>
              </a:extLst>
            </p:cNvPr>
            <p:cNvSpPr>
              <a:spLocks/>
            </p:cNvSpPr>
            <p:nvPr/>
          </p:nvSpPr>
          <p:spPr bwMode="auto">
            <a:xfrm>
              <a:off x="1021" y="2002"/>
              <a:ext cx="109" cy="117"/>
            </a:xfrm>
            <a:custGeom>
              <a:avLst/>
              <a:gdLst>
                <a:gd name="T0" fmla="*/ 0 w 109"/>
                <a:gd name="T1" fmla="*/ 0 h 117"/>
                <a:gd name="T2" fmla="*/ 46 w 109"/>
                <a:gd name="T3" fmla="*/ 117 h 117"/>
                <a:gd name="T4" fmla="*/ 109 w 109"/>
                <a:gd name="T5" fmla="*/ 117 h 117"/>
                <a:gd name="T6" fmla="*/ 0 60000 65536"/>
                <a:gd name="T7" fmla="*/ 0 60000 65536"/>
                <a:gd name="T8" fmla="*/ 0 60000 65536"/>
                <a:gd name="T9" fmla="*/ 0 w 109"/>
                <a:gd name="T10" fmla="*/ 0 h 117"/>
                <a:gd name="T11" fmla="*/ 109 w 109"/>
                <a:gd name="T12" fmla="*/ 117 h 117"/>
              </a:gdLst>
              <a:ahLst/>
              <a:cxnLst>
                <a:cxn ang="T6">
                  <a:pos x="T0" y="T1"/>
                </a:cxn>
                <a:cxn ang="T7">
                  <a:pos x="T2" y="T3"/>
                </a:cxn>
                <a:cxn ang="T8">
                  <a:pos x="T4" y="T5"/>
                </a:cxn>
              </a:cxnLst>
              <a:rect l="T9" t="T10" r="T11" b="T12"/>
              <a:pathLst>
                <a:path w="109" h="117">
                  <a:moveTo>
                    <a:pt x="0" y="0"/>
                  </a:moveTo>
                  <a:lnTo>
                    <a:pt x="46" y="117"/>
                  </a:lnTo>
                  <a:lnTo>
                    <a:pt x="109" y="11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4" name="Freeform 40">
              <a:extLst>
                <a:ext uri="{FF2B5EF4-FFF2-40B4-BE49-F238E27FC236}">
                  <a16:creationId xmlns:a16="http://schemas.microsoft.com/office/drawing/2014/main" id="{424B669C-DA58-DA44-88CF-42F7BD50A879}"/>
                </a:ext>
              </a:extLst>
            </p:cNvPr>
            <p:cNvSpPr>
              <a:spLocks/>
            </p:cNvSpPr>
            <p:nvPr/>
          </p:nvSpPr>
          <p:spPr bwMode="auto">
            <a:xfrm>
              <a:off x="1146" y="2096"/>
              <a:ext cx="115" cy="63"/>
            </a:xfrm>
            <a:custGeom>
              <a:avLst/>
              <a:gdLst>
                <a:gd name="T0" fmla="*/ 0 w 115"/>
                <a:gd name="T1" fmla="*/ 38 h 63"/>
                <a:gd name="T2" fmla="*/ 0 w 115"/>
                <a:gd name="T3" fmla="*/ 30 h 63"/>
                <a:gd name="T4" fmla="*/ 7 w 115"/>
                <a:gd name="T5" fmla="*/ 30 h 63"/>
                <a:gd name="T6" fmla="*/ 15 w 115"/>
                <a:gd name="T7" fmla="*/ 30 h 63"/>
                <a:gd name="T8" fmla="*/ 15 w 115"/>
                <a:gd name="T9" fmla="*/ 23 h 63"/>
                <a:gd name="T10" fmla="*/ 23 w 115"/>
                <a:gd name="T11" fmla="*/ 23 h 63"/>
                <a:gd name="T12" fmla="*/ 30 w 115"/>
                <a:gd name="T13" fmla="*/ 23 h 63"/>
                <a:gd name="T14" fmla="*/ 30 w 115"/>
                <a:gd name="T15" fmla="*/ 15 h 63"/>
                <a:gd name="T16" fmla="*/ 38 w 115"/>
                <a:gd name="T17" fmla="*/ 15 h 63"/>
                <a:gd name="T18" fmla="*/ 38 w 115"/>
                <a:gd name="T19" fmla="*/ 7 h 63"/>
                <a:gd name="T20" fmla="*/ 46 w 115"/>
                <a:gd name="T21" fmla="*/ 7 h 63"/>
                <a:gd name="T22" fmla="*/ 54 w 115"/>
                <a:gd name="T23" fmla="*/ 7 h 63"/>
                <a:gd name="T24" fmla="*/ 61 w 115"/>
                <a:gd name="T25" fmla="*/ 7 h 63"/>
                <a:gd name="T26" fmla="*/ 61 w 115"/>
                <a:gd name="T27" fmla="*/ 0 h 63"/>
                <a:gd name="T28" fmla="*/ 69 w 115"/>
                <a:gd name="T29" fmla="*/ 0 h 63"/>
                <a:gd name="T30" fmla="*/ 77 w 115"/>
                <a:gd name="T31" fmla="*/ 0 h 63"/>
                <a:gd name="T32" fmla="*/ 84 w 115"/>
                <a:gd name="T33" fmla="*/ 7 h 63"/>
                <a:gd name="T34" fmla="*/ 92 w 115"/>
                <a:gd name="T35" fmla="*/ 7 h 63"/>
                <a:gd name="T36" fmla="*/ 107 w 115"/>
                <a:gd name="T37" fmla="*/ 7 h 63"/>
                <a:gd name="T38" fmla="*/ 107 w 115"/>
                <a:gd name="T39" fmla="*/ 15 h 63"/>
                <a:gd name="T40" fmla="*/ 115 w 115"/>
                <a:gd name="T41" fmla="*/ 15 h 63"/>
                <a:gd name="T42" fmla="*/ 115 w 115"/>
                <a:gd name="T43" fmla="*/ 23 h 63"/>
                <a:gd name="T44" fmla="*/ 115 w 115"/>
                <a:gd name="T45" fmla="*/ 30 h 63"/>
                <a:gd name="T46" fmla="*/ 115 w 115"/>
                <a:gd name="T47" fmla="*/ 38 h 63"/>
                <a:gd name="T48" fmla="*/ 115 w 115"/>
                <a:gd name="T49" fmla="*/ 46 h 63"/>
                <a:gd name="T50" fmla="*/ 115 w 115"/>
                <a:gd name="T51" fmla="*/ 53 h 63"/>
                <a:gd name="T52" fmla="*/ 115 w 115"/>
                <a:gd name="T53" fmla="*/ 63 h 63"/>
                <a:gd name="T54" fmla="*/ 107 w 115"/>
                <a:gd name="T55" fmla="*/ 63 h 63"/>
                <a:gd name="T56" fmla="*/ 100 w 115"/>
                <a:gd name="T57" fmla="*/ 63 h 63"/>
                <a:gd name="T58" fmla="*/ 92 w 115"/>
                <a:gd name="T59" fmla="*/ 63 h 63"/>
                <a:gd name="T60" fmla="*/ 84 w 115"/>
                <a:gd name="T61" fmla="*/ 63 h 63"/>
                <a:gd name="T62" fmla="*/ 77 w 115"/>
                <a:gd name="T63" fmla="*/ 63 h 63"/>
                <a:gd name="T64" fmla="*/ 69 w 115"/>
                <a:gd name="T65" fmla="*/ 63 h 63"/>
                <a:gd name="T66" fmla="*/ 61 w 115"/>
                <a:gd name="T67" fmla="*/ 63 h 63"/>
                <a:gd name="T68" fmla="*/ 54 w 115"/>
                <a:gd name="T69" fmla="*/ 63 h 63"/>
                <a:gd name="T70" fmla="*/ 46 w 115"/>
                <a:gd name="T71" fmla="*/ 63 h 63"/>
                <a:gd name="T72" fmla="*/ 38 w 115"/>
                <a:gd name="T73" fmla="*/ 63 h 63"/>
                <a:gd name="T74" fmla="*/ 38 w 115"/>
                <a:gd name="T75" fmla="*/ 53 h 63"/>
                <a:gd name="T76" fmla="*/ 30 w 115"/>
                <a:gd name="T77" fmla="*/ 53 h 63"/>
                <a:gd name="T78" fmla="*/ 23 w 115"/>
                <a:gd name="T79" fmla="*/ 53 h 63"/>
                <a:gd name="T80" fmla="*/ 23 w 115"/>
                <a:gd name="T81" fmla="*/ 46 h 63"/>
                <a:gd name="T82" fmla="*/ 15 w 115"/>
                <a:gd name="T83" fmla="*/ 46 h 63"/>
                <a:gd name="T84" fmla="*/ 7 w 115"/>
                <a:gd name="T85" fmla="*/ 46 h 63"/>
                <a:gd name="T86" fmla="*/ 0 w 115"/>
                <a:gd name="T87" fmla="*/ 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63"/>
                <a:gd name="T134" fmla="*/ 115 w 115"/>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63">
                  <a:moveTo>
                    <a:pt x="0" y="38"/>
                  </a:moveTo>
                  <a:lnTo>
                    <a:pt x="0" y="38"/>
                  </a:lnTo>
                  <a:lnTo>
                    <a:pt x="0" y="30"/>
                  </a:lnTo>
                  <a:lnTo>
                    <a:pt x="7" y="30"/>
                  </a:lnTo>
                  <a:lnTo>
                    <a:pt x="15" y="30"/>
                  </a:lnTo>
                  <a:lnTo>
                    <a:pt x="15" y="23"/>
                  </a:lnTo>
                  <a:lnTo>
                    <a:pt x="23" y="23"/>
                  </a:lnTo>
                  <a:lnTo>
                    <a:pt x="30" y="23"/>
                  </a:lnTo>
                  <a:lnTo>
                    <a:pt x="30" y="15"/>
                  </a:lnTo>
                  <a:lnTo>
                    <a:pt x="38" y="15"/>
                  </a:lnTo>
                  <a:lnTo>
                    <a:pt x="38" y="7"/>
                  </a:lnTo>
                  <a:lnTo>
                    <a:pt x="46" y="7"/>
                  </a:lnTo>
                  <a:lnTo>
                    <a:pt x="54" y="7"/>
                  </a:lnTo>
                  <a:lnTo>
                    <a:pt x="61" y="7"/>
                  </a:lnTo>
                  <a:lnTo>
                    <a:pt x="61" y="0"/>
                  </a:lnTo>
                  <a:lnTo>
                    <a:pt x="69" y="0"/>
                  </a:lnTo>
                  <a:lnTo>
                    <a:pt x="77" y="0"/>
                  </a:lnTo>
                  <a:lnTo>
                    <a:pt x="84" y="7"/>
                  </a:lnTo>
                  <a:lnTo>
                    <a:pt x="92" y="7"/>
                  </a:lnTo>
                  <a:lnTo>
                    <a:pt x="107" y="7"/>
                  </a:lnTo>
                  <a:lnTo>
                    <a:pt x="107" y="15"/>
                  </a:lnTo>
                  <a:lnTo>
                    <a:pt x="115" y="15"/>
                  </a:lnTo>
                  <a:lnTo>
                    <a:pt x="115" y="23"/>
                  </a:lnTo>
                  <a:lnTo>
                    <a:pt x="115" y="30"/>
                  </a:lnTo>
                  <a:lnTo>
                    <a:pt x="115" y="38"/>
                  </a:lnTo>
                  <a:lnTo>
                    <a:pt x="115" y="46"/>
                  </a:lnTo>
                  <a:lnTo>
                    <a:pt x="115" y="53"/>
                  </a:lnTo>
                  <a:lnTo>
                    <a:pt x="115" y="63"/>
                  </a:lnTo>
                  <a:lnTo>
                    <a:pt x="107" y="63"/>
                  </a:lnTo>
                  <a:lnTo>
                    <a:pt x="100" y="63"/>
                  </a:lnTo>
                  <a:lnTo>
                    <a:pt x="92" y="63"/>
                  </a:lnTo>
                  <a:lnTo>
                    <a:pt x="84" y="63"/>
                  </a:lnTo>
                  <a:lnTo>
                    <a:pt x="77" y="63"/>
                  </a:lnTo>
                  <a:lnTo>
                    <a:pt x="69" y="63"/>
                  </a:lnTo>
                  <a:lnTo>
                    <a:pt x="61" y="63"/>
                  </a:lnTo>
                  <a:lnTo>
                    <a:pt x="54" y="63"/>
                  </a:lnTo>
                  <a:lnTo>
                    <a:pt x="46" y="63"/>
                  </a:lnTo>
                  <a:lnTo>
                    <a:pt x="38" y="63"/>
                  </a:lnTo>
                  <a:lnTo>
                    <a:pt x="38" y="53"/>
                  </a:lnTo>
                  <a:lnTo>
                    <a:pt x="30" y="53"/>
                  </a:lnTo>
                  <a:lnTo>
                    <a:pt x="23" y="53"/>
                  </a:lnTo>
                  <a:lnTo>
                    <a:pt x="23" y="46"/>
                  </a:lnTo>
                  <a:lnTo>
                    <a:pt x="15" y="46"/>
                  </a:lnTo>
                  <a:lnTo>
                    <a:pt x="7" y="46"/>
                  </a:lnTo>
                  <a:lnTo>
                    <a:pt x="0" y="4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5" name="Freeform 41">
              <a:extLst>
                <a:ext uri="{FF2B5EF4-FFF2-40B4-BE49-F238E27FC236}">
                  <a16:creationId xmlns:a16="http://schemas.microsoft.com/office/drawing/2014/main" id="{8512C12F-80FA-704A-AFDD-D1526430109D}"/>
                </a:ext>
              </a:extLst>
            </p:cNvPr>
            <p:cNvSpPr>
              <a:spLocks/>
            </p:cNvSpPr>
            <p:nvPr/>
          </p:nvSpPr>
          <p:spPr bwMode="auto">
            <a:xfrm>
              <a:off x="1138" y="2088"/>
              <a:ext cx="115" cy="61"/>
            </a:xfrm>
            <a:custGeom>
              <a:avLst/>
              <a:gdLst>
                <a:gd name="T0" fmla="*/ 0 w 115"/>
                <a:gd name="T1" fmla="*/ 38 h 61"/>
                <a:gd name="T2" fmla="*/ 0 w 115"/>
                <a:gd name="T3" fmla="*/ 31 h 61"/>
                <a:gd name="T4" fmla="*/ 0 w 115"/>
                <a:gd name="T5" fmla="*/ 31 h 61"/>
                <a:gd name="T6" fmla="*/ 8 w 115"/>
                <a:gd name="T7" fmla="*/ 31 h 61"/>
                <a:gd name="T8" fmla="*/ 15 w 115"/>
                <a:gd name="T9" fmla="*/ 31 h 61"/>
                <a:gd name="T10" fmla="*/ 15 w 115"/>
                <a:gd name="T11" fmla="*/ 23 h 61"/>
                <a:gd name="T12" fmla="*/ 23 w 115"/>
                <a:gd name="T13" fmla="*/ 23 h 61"/>
                <a:gd name="T14" fmla="*/ 23 w 115"/>
                <a:gd name="T15" fmla="*/ 23 h 61"/>
                <a:gd name="T16" fmla="*/ 31 w 115"/>
                <a:gd name="T17" fmla="*/ 23 h 61"/>
                <a:gd name="T18" fmla="*/ 31 w 115"/>
                <a:gd name="T19" fmla="*/ 15 h 61"/>
                <a:gd name="T20" fmla="*/ 38 w 115"/>
                <a:gd name="T21" fmla="*/ 15 h 61"/>
                <a:gd name="T22" fmla="*/ 38 w 115"/>
                <a:gd name="T23" fmla="*/ 15 h 61"/>
                <a:gd name="T24" fmla="*/ 38 w 115"/>
                <a:gd name="T25" fmla="*/ 8 h 61"/>
                <a:gd name="T26" fmla="*/ 46 w 115"/>
                <a:gd name="T27" fmla="*/ 8 h 61"/>
                <a:gd name="T28" fmla="*/ 46 w 115"/>
                <a:gd name="T29" fmla="*/ 8 h 61"/>
                <a:gd name="T30" fmla="*/ 54 w 115"/>
                <a:gd name="T31" fmla="*/ 8 h 61"/>
                <a:gd name="T32" fmla="*/ 54 w 115"/>
                <a:gd name="T33" fmla="*/ 8 h 61"/>
                <a:gd name="T34" fmla="*/ 62 w 115"/>
                <a:gd name="T35" fmla="*/ 8 h 61"/>
                <a:gd name="T36" fmla="*/ 62 w 115"/>
                <a:gd name="T37" fmla="*/ 0 h 61"/>
                <a:gd name="T38" fmla="*/ 69 w 115"/>
                <a:gd name="T39" fmla="*/ 0 h 61"/>
                <a:gd name="T40" fmla="*/ 77 w 115"/>
                <a:gd name="T41" fmla="*/ 0 h 61"/>
                <a:gd name="T42" fmla="*/ 77 w 115"/>
                <a:gd name="T43" fmla="*/ 0 h 61"/>
                <a:gd name="T44" fmla="*/ 85 w 115"/>
                <a:gd name="T45" fmla="*/ 8 h 61"/>
                <a:gd name="T46" fmla="*/ 92 w 115"/>
                <a:gd name="T47" fmla="*/ 8 h 61"/>
                <a:gd name="T48" fmla="*/ 92 w 115"/>
                <a:gd name="T49" fmla="*/ 8 h 61"/>
                <a:gd name="T50" fmla="*/ 108 w 115"/>
                <a:gd name="T51" fmla="*/ 8 h 61"/>
                <a:gd name="T52" fmla="*/ 108 w 115"/>
                <a:gd name="T53" fmla="*/ 8 h 61"/>
                <a:gd name="T54" fmla="*/ 108 w 115"/>
                <a:gd name="T55" fmla="*/ 15 h 61"/>
                <a:gd name="T56" fmla="*/ 115 w 115"/>
                <a:gd name="T57" fmla="*/ 15 h 61"/>
                <a:gd name="T58" fmla="*/ 115 w 115"/>
                <a:gd name="T59" fmla="*/ 23 h 61"/>
                <a:gd name="T60" fmla="*/ 115 w 115"/>
                <a:gd name="T61" fmla="*/ 31 h 61"/>
                <a:gd name="T62" fmla="*/ 115 w 115"/>
                <a:gd name="T63" fmla="*/ 31 h 61"/>
                <a:gd name="T64" fmla="*/ 115 w 115"/>
                <a:gd name="T65" fmla="*/ 38 h 61"/>
                <a:gd name="T66" fmla="*/ 115 w 115"/>
                <a:gd name="T67" fmla="*/ 46 h 61"/>
                <a:gd name="T68" fmla="*/ 115 w 115"/>
                <a:gd name="T69" fmla="*/ 46 h 61"/>
                <a:gd name="T70" fmla="*/ 115 w 115"/>
                <a:gd name="T71" fmla="*/ 54 h 61"/>
                <a:gd name="T72" fmla="*/ 115 w 115"/>
                <a:gd name="T73" fmla="*/ 61 h 61"/>
                <a:gd name="T74" fmla="*/ 108 w 115"/>
                <a:gd name="T75" fmla="*/ 61 h 61"/>
                <a:gd name="T76" fmla="*/ 108 w 115"/>
                <a:gd name="T77" fmla="*/ 61 h 61"/>
                <a:gd name="T78" fmla="*/ 108 w 115"/>
                <a:gd name="T79" fmla="*/ 61 h 61"/>
                <a:gd name="T80" fmla="*/ 100 w 115"/>
                <a:gd name="T81" fmla="*/ 61 h 61"/>
                <a:gd name="T82" fmla="*/ 92 w 115"/>
                <a:gd name="T83" fmla="*/ 61 h 61"/>
                <a:gd name="T84" fmla="*/ 92 w 115"/>
                <a:gd name="T85" fmla="*/ 61 h 61"/>
                <a:gd name="T86" fmla="*/ 85 w 115"/>
                <a:gd name="T87" fmla="*/ 61 h 61"/>
                <a:gd name="T88" fmla="*/ 77 w 115"/>
                <a:gd name="T89" fmla="*/ 61 h 61"/>
                <a:gd name="T90" fmla="*/ 77 w 115"/>
                <a:gd name="T91" fmla="*/ 61 h 61"/>
                <a:gd name="T92" fmla="*/ 69 w 115"/>
                <a:gd name="T93" fmla="*/ 61 h 61"/>
                <a:gd name="T94" fmla="*/ 62 w 115"/>
                <a:gd name="T95" fmla="*/ 61 h 61"/>
                <a:gd name="T96" fmla="*/ 54 w 115"/>
                <a:gd name="T97" fmla="*/ 61 h 61"/>
                <a:gd name="T98" fmla="*/ 54 w 115"/>
                <a:gd name="T99" fmla="*/ 61 h 61"/>
                <a:gd name="T100" fmla="*/ 46 w 115"/>
                <a:gd name="T101" fmla="*/ 61 h 61"/>
                <a:gd name="T102" fmla="*/ 46 w 115"/>
                <a:gd name="T103" fmla="*/ 61 h 61"/>
                <a:gd name="T104" fmla="*/ 38 w 115"/>
                <a:gd name="T105" fmla="*/ 61 h 61"/>
                <a:gd name="T106" fmla="*/ 38 w 115"/>
                <a:gd name="T107" fmla="*/ 61 h 61"/>
                <a:gd name="T108" fmla="*/ 38 w 115"/>
                <a:gd name="T109" fmla="*/ 54 h 61"/>
                <a:gd name="T110" fmla="*/ 31 w 115"/>
                <a:gd name="T111" fmla="*/ 54 h 61"/>
                <a:gd name="T112" fmla="*/ 23 w 115"/>
                <a:gd name="T113" fmla="*/ 54 h 61"/>
                <a:gd name="T114" fmla="*/ 23 w 115"/>
                <a:gd name="T115" fmla="*/ 54 h 61"/>
                <a:gd name="T116" fmla="*/ 23 w 115"/>
                <a:gd name="T117" fmla="*/ 46 h 61"/>
                <a:gd name="T118" fmla="*/ 15 w 115"/>
                <a:gd name="T119" fmla="*/ 46 h 61"/>
                <a:gd name="T120" fmla="*/ 8 w 115"/>
                <a:gd name="T121" fmla="*/ 46 h 61"/>
                <a:gd name="T122" fmla="*/ 0 w 115"/>
                <a:gd name="T123" fmla="*/ 46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61"/>
                <a:gd name="T188" fmla="*/ 115 w 115"/>
                <a:gd name="T189" fmla="*/ 61 h 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61">
                  <a:moveTo>
                    <a:pt x="0" y="38"/>
                  </a:moveTo>
                  <a:lnTo>
                    <a:pt x="0" y="31"/>
                  </a:lnTo>
                  <a:lnTo>
                    <a:pt x="8" y="31"/>
                  </a:lnTo>
                  <a:lnTo>
                    <a:pt x="15" y="31"/>
                  </a:lnTo>
                  <a:lnTo>
                    <a:pt x="15" y="23"/>
                  </a:lnTo>
                  <a:lnTo>
                    <a:pt x="23" y="23"/>
                  </a:lnTo>
                  <a:lnTo>
                    <a:pt x="31" y="23"/>
                  </a:lnTo>
                  <a:lnTo>
                    <a:pt x="31" y="15"/>
                  </a:lnTo>
                  <a:lnTo>
                    <a:pt x="38" y="15"/>
                  </a:lnTo>
                  <a:lnTo>
                    <a:pt x="38" y="8"/>
                  </a:lnTo>
                  <a:lnTo>
                    <a:pt x="46" y="8"/>
                  </a:lnTo>
                  <a:lnTo>
                    <a:pt x="54" y="8"/>
                  </a:lnTo>
                  <a:lnTo>
                    <a:pt x="62" y="8"/>
                  </a:lnTo>
                  <a:lnTo>
                    <a:pt x="62" y="0"/>
                  </a:lnTo>
                  <a:lnTo>
                    <a:pt x="69" y="0"/>
                  </a:lnTo>
                  <a:lnTo>
                    <a:pt x="77" y="0"/>
                  </a:lnTo>
                  <a:lnTo>
                    <a:pt x="85" y="8"/>
                  </a:lnTo>
                  <a:lnTo>
                    <a:pt x="92" y="8"/>
                  </a:lnTo>
                  <a:lnTo>
                    <a:pt x="108" y="8"/>
                  </a:lnTo>
                  <a:lnTo>
                    <a:pt x="108" y="15"/>
                  </a:lnTo>
                  <a:lnTo>
                    <a:pt x="115" y="15"/>
                  </a:lnTo>
                  <a:lnTo>
                    <a:pt x="115" y="23"/>
                  </a:lnTo>
                  <a:lnTo>
                    <a:pt x="115" y="31"/>
                  </a:lnTo>
                  <a:lnTo>
                    <a:pt x="115" y="38"/>
                  </a:lnTo>
                  <a:lnTo>
                    <a:pt x="115" y="46"/>
                  </a:lnTo>
                  <a:lnTo>
                    <a:pt x="115" y="54"/>
                  </a:lnTo>
                  <a:lnTo>
                    <a:pt x="115" y="61"/>
                  </a:lnTo>
                  <a:lnTo>
                    <a:pt x="108" y="61"/>
                  </a:lnTo>
                  <a:lnTo>
                    <a:pt x="100" y="61"/>
                  </a:lnTo>
                  <a:lnTo>
                    <a:pt x="92" y="61"/>
                  </a:lnTo>
                  <a:lnTo>
                    <a:pt x="85" y="61"/>
                  </a:lnTo>
                  <a:lnTo>
                    <a:pt x="77" y="61"/>
                  </a:lnTo>
                  <a:lnTo>
                    <a:pt x="69" y="61"/>
                  </a:lnTo>
                  <a:lnTo>
                    <a:pt x="62" y="61"/>
                  </a:lnTo>
                  <a:lnTo>
                    <a:pt x="54" y="61"/>
                  </a:lnTo>
                  <a:lnTo>
                    <a:pt x="46" y="61"/>
                  </a:lnTo>
                  <a:lnTo>
                    <a:pt x="38" y="61"/>
                  </a:lnTo>
                  <a:lnTo>
                    <a:pt x="38" y="54"/>
                  </a:lnTo>
                  <a:lnTo>
                    <a:pt x="31" y="54"/>
                  </a:lnTo>
                  <a:lnTo>
                    <a:pt x="23" y="54"/>
                  </a:lnTo>
                  <a:lnTo>
                    <a:pt x="23" y="46"/>
                  </a:lnTo>
                  <a:lnTo>
                    <a:pt x="15" y="46"/>
                  </a:lnTo>
                  <a:lnTo>
                    <a:pt x="8" y="46"/>
                  </a:lnTo>
                  <a:lnTo>
                    <a:pt x="0" y="4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6" name="Oval 42">
              <a:extLst>
                <a:ext uri="{FF2B5EF4-FFF2-40B4-BE49-F238E27FC236}">
                  <a16:creationId xmlns:a16="http://schemas.microsoft.com/office/drawing/2014/main" id="{03B49448-637A-904E-B735-BCA41C9390F4}"/>
                </a:ext>
              </a:extLst>
            </p:cNvPr>
            <p:cNvSpPr>
              <a:spLocks noChangeArrowheads="1"/>
            </p:cNvSpPr>
            <p:nvPr/>
          </p:nvSpPr>
          <p:spPr bwMode="auto">
            <a:xfrm>
              <a:off x="1130" y="1687"/>
              <a:ext cx="23" cy="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97" name="Oval 43">
              <a:extLst>
                <a:ext uri="{FF2B5EF4-FFF2-40B4-BE49-F238E27FC236}">
                  <a16:creationId xmlns:a16="http://schemas.microsoft.com/office/drawing/2014/main" id="{B1A3098C-11A2-4740-A057-95330CD3C702}"/>
                </a:ext>
              </a:extLst>
            </p:cNvPr>
            <p:cNvSpPr>
              <a:spLocks noChangeArrowheads="1"/>
            </p:cNvSpPr>
            <p:nvPr/>
          </p:nvSpPr>
          <p:spPr bwMode="auto">
            <a:xfrm>
              <a:off x="1123" y="1679"/>
              <a:ext cx="38" cy="40"/>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98" name="Oval 44">
              <a:extLst>
                <a:ext uri="{FF2B5EF4-FFF2-40B4-BE49-F238E27FC236}">
                  <a16:creationId xmlns:a16="http://schemas.microsoft.com/office/drawing/2014/main" id="{447CEC17-8DA6-6541-AEF0-CD8039A1210D}"/>
                </a:ext>
              </a:extLst>
            </p:cNvPr>
            <p:cNvSpPr>
              <a:spLocks noChangeArrowheads="1"/>
            </p:cNvSpPr>
            <p:nvPr/>
          </p:nvSpPr>
          <p:spPr bwMode="auto">
            <a:xfrm>
              <a:off x="1192" y="1687"/>
              <a:ext cx="23" cy="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99" name="Oval 45">
              <a:extLst>
                <a:ext uri="{FF2B5EF4-FFF2-40B4-BE49-F238E27FC236}">
                  <a16:creationId xmlns:a16="http://schemas.microsoft.com/office/drawing/2014/main" id="{B79C3A4F-CF9C-BB4E-9537-E9C41439B0B0}"/>
                </a:ext>
              </a:extLst>
            </p:cNvPr>
            <p:cNvSpPr>
              <a:spLocks noChangeArrowheads="1"/>
            </p:cNvSpPr>
            <p:nvPr/>
          </p:nvSpPr>
          <p:spPr bwMode="auto">
            <a:xfrm>
              <a:off x="1184" y="1679"/>
              <a:ext cx="39" cy="40"/>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100" name="Line 46">
              <a:extLst>
                <a:ext uri="{FF2B5EF4-FFF2-40B4-BE49-F238E27FC236}">
                  <a16:creationId xmlns:a16="http://schemas.microsoft.com/office/drawing/2014/main" id="{5CF2341F-8437-CA45-BB32-45D1B29EB746}"/>
                </a:ext>
              </a:extLst>
            </p:cNvPr>
            <p:cNvSpPr>
              <a:spLocks noChangeShapeType="1"/>
            </p:cNvSpPr>
            <p:nvPr/>
          </p:nvSpPr>
          <p:spPr bwMode="auto">
            <a:xfrm flipV="1">
              <a:off x="1215" y="2055"/>
              <a:ext cx="372" cy="3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1" name="Line 47">
              <a:extLst>
                <a:ext uri="{FF2B5EF4-FFF2-40B4-BE49-F238E27FC236}">
                  <a16:creationId xmlns:a16="http://schemas.microsoft.com/office/drawing/2014/main" id="{E4CB4A35-9E3F-DD45-8BFE-7E29AE02211E}"/>
                </a:ext>
              </a:extLst>
            </p:cNvPr>
            <p:cNvSpPr>
              <a:spLocks noChangeShapeType="1"/>
            </p:cNvSpPr>
            <p:nvPr/>
          </p:nvSpPr>
          <p:spPr bwMode="auto">
            <a:xfrm flipH="1">
              <a:off x="1013" y="2119"/>
              <a:ext cx="54" cy="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2" name="Line 48">
              <a:extLst>
                <a:ext uri="{FF2B5EF4-FFF2-40B4-BE49-F238E27FC236}">
                  <a16:creationId xmlns:a16="http://schemas.microsoft.com/office/drawing/2014/main" id="{86ACBE81-710E-5E46-BF51-0EF3B7CDB008}"/>
                </a:ext>
              </a:extLst>
            </p:cNvPr>
            <p:cNvSpPr>
              <a:spLocks noChangeShapeType="1"/>
            </p:cNvSpPr>
            <p:nvPr/>
          </p:nvSpPr>
          <p:spPr bwMode="auto">
            <a:xfrm>
              <a:off x="1587" y="2048"/>
              <a:ext cx="110" cy="8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3" name="Line 49">
              <a:extLst>
                <a:ext uri="{FF2B5EF4-FFF2-40B4-BE49-F238E27FC236}">
                  <a16:creationId xmlns:a16="http://schemas.microsoft.com/office/drawing/2014/main" id="{C41BB9A8-C2A6-E04D-B25A-AD82C7B93D3A}"/>
                </a:ext>
              </a:extLst>
            </p:cNvPr>
            <p:cNvSpPr>
              <a:spLocks noChangeShapeType="1"/>
            </p:cNvSpPr>
            <p:nvPr/>
          </p:nvSpPr>
          <p:spPr bwMode="auto">
            <a:xfrm flipH="1">
              <a:off x="1123" y="2142"/>
              <a:ext cx="574" cy="7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4" name="Line 50">
              <a:extLst>
                <a:ext uri="{FF2B5EF4-FFF2-40B4-BE49-F238E27FC236}">
                  <a16:creationId xmlns:a16="http://schemas.microsoft.com/office/drawing/2014/main" id="{D4108AFD-6BDE-6447-90FC-E36CA7D99720}"/>
                </a:ext>
              </a:extLst>
            </p:cNvPr>
            <p:cNvSpPr>
              <a:spLocks noChangeShapeType="1"/>
            </p:cNvSpPr>
            <p:nvPr/>
          </p:nvSpPr>
          <p:spPr bwMode="auto">
            <a:xfrm flipH="1">
              <a:off x="990" y="2134"/>
              <a:ext cx="23" cy="1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5" name="Line 51">
              <a:extLst>
                <a:ext uri="{FF2B5EF4-FFF2-40B4-BE49-F238E27FC236}">
                  <a16:creationId xmlns:a16="http://schemas.microsoft.com/office/drawing/2014/main" id="{6C7A5827-D020-4744-91BE-E6CF6EF47484}"/>
                </a:ext>
              </a:extLst>
            </p:cNvPr>
            <p:cNvSpPr>
              <a:spLocks noChangeShapeType="1"/>
            </p:cNvSpPr>
            <p:nvPr/>
          </p:nvSpPr>
          <p:spPr bwMode="auto">
            <a:xfrm flipH="1">
              <a:off x="1092" y="2220"/>
              <a:ext cx="23" cy="6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6" name="Line 52">
              <a:extLst>
                <a:ext uri="{FF2B5EF4-FFF2-40B4-BE49-F238E27FC236}">
                  <a16:creationId xmlns:a16="http://schemas.microsoft.com/office/drawing/2014/main" id="{8602D49B-AC71-F942-9CD9-C06457ECF50A}"/>
                </a:ext>
              </a:extLst>
            </p:cNvPr>
            <p:cNvSpPr>
              <a:spLocks noChangeShapeType="1"/>
            </p:cNvSpPr>
            <p:nvPr/>
          </p:nvSpPr>
          <p:spPr bwMode="auto">
            <a:xfrm>
              <a:off x="1697" y="2134"/>
              <a:ext cx="15" cy="8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7" name="Freeform 53">
              <a:extLst>
                <a:ext uri="{FF2B5EF4-FFF2-40B4-BE49-F238E27FC236}">
                  <a16:creationId xmlns:a16="http://schemas.microsoft.com/office/drawing/2014/main" id="{E891BC5C-CEEC-7944-8F09-8AD69A2380C8}"/>
                </a:ext>
              </a:extLst>
            </p:cNvPr>
            <p:cNvSpPr>
              <a:spLocks/>
            </p:cNvSpPr>
            <p:nvPr/>
          </p:nvSpPr>
          <p:spPr bwMode="auto">
            <a:xfrm>
              <a:off x="990" y="2205"/>
              <a:ext cx="730" cy="94"/>
            </a:xfrm>
            <a:custGeom>
              <a:avLst/>
              <a:gdLst>
                <a:gd name="T0" fmla="*/ 0 w 730"/>
                <a:gd name="T1" fmla="*/ 31 h 94"/>
                <a:gd name="T2" fmla="*/ 102 w 730"/>
                <a:gd name="T3" fmla="*/ 94 h 94"/>
                <a:gd name="T4" fmla="*/ 730 w 730"/>
                <a:gd name="T5" fmla="*/ 0 h 94"/>
                <a:gd name="T6" fmla="*/ 0 60000 65536"/>
                <a:gd name="T7" fmla="*/ 0 60000 65536"/>
                <a:gd name="T8" fmla="*/ 0 60000 65536"/>
                <a:gd name="T9" fmla="*/ 0 w 730"/>
                <a:gd name="T10" fmla="*/ 0 h 94"/>
                <a:gd name="T11" fmla="*/ 730 w 730"/>
                <a:gd name="T12" fmla="*/ 94 h 94"/>
              </a:gdLst>
              <a:ahLst/>
              <a:cxnLst>
                <a:cxn ang="T6">
                  <a:pos x="T0" y="T1"/>
                </a:cxn>
                <a:cxn ang="T7">
                  <a:pos x="T2" y="T3"/>
                </a:cxn>
                <a:cxn ang="T8">
                  <a:pos x="T4" y="T5"/>
                </a:cxn>
              </a:cxnLst>
              <a:rect l="T9" t="T10" r="T11" b="T12"/>
              <a:pathLst>
                <a:path w="730" h="94">
                  <a:moveTo>
                    <a:pt x="0" y="31"/>
                  </a:moveTo>
                  <a:lnTo>
                    <a:pt x="102" y="94"/>
                  </a:lnTo>
                  <a:lnTo>
                    <a:pt x="730"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08" name="Line 54">
              <a:extLst>
                <a:ext uri="{FF2B5EF4-FFF2-40B4-BE49-F238E27FC236}">
                  <a16:creationId xmlns:a16="http://schemas.microsoft.com/office/drawing/2014/main" id="{0728ADC1-9753-0C4E-B52F-4FFFB42E1D01}"/>
                </a:ext>
              </a:extLst>
            </p:cNvPr>
            <p:cNvSpPr>
              <a:spLocks noChangeShapeType="1"/>
            </p:cNvSpPr>
            <p:nvPr/>
          </p:nvSpPr>
          <p:spPr bwMode="auto">
            <a:xfrm flipH="1">
              <a:off x="1409" y="2002"/>
              <a:ext cx="54" cy="3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56" name="Group 55">
            <a:extLst>
              <a:ext uri="{FF2B5EF4-FFF2-40B4-BE49-F238E27FC236}">
                <a16:creationId xmlns:a16="http://schemas.microsoft.com/office/drawing/2014/main" id="{64B8929D-F974-C847-8DF9-E5DD5C6D0043}"/>
              </a:ext>
            </a:extLst>
          </p:cNvPr>
          <p:cNvGrpSpPr>
            <a:grpSpLocks/>
          </p:cNvGrpSpPr>
          <p:nvPr/>
        </p:nvGrpSpPr>
        <p:grpSpPr bwMode="auto">
          <a:xfrm>
            <a:off x="4035425" y="1946275"/>
            <a:ext cx="1206500" cy="1206500"/>
            <a:chOff x="2542" y="1226"/>
            <a:chExt cx="760" cy="760"/>
          </a:xfrm>
        </p:grpSpPr>
        <p:sp>
          <p:nvSpPr>
            <p:cNvPr id="32041" name="Arc 56">
              <a:extLst>
                <a:ext uri="{FF2B5EF4-FFF2-40B4-BE49-F238E27FC236}">
                  <a16:creationId xmlns:a16="http://schemas.microsoft.com/office/drawing/2014/main" id="{6A8843CE-12A4-984A-AC34-64693425567E}"/>
                </a:ext>
              </a:extLst>
            </p:cNvPr>
            <p:cNvSpPr>
              <a:spLocks/>
            </p:cNvSpPr>
            <p:nvPr/>
          </p:nvSpPr>
          <p:spPr bwMode="auto">
            <a:xfrm>
              <a:off x="2542" y="1374"/>
              <a:ext cx="105" cy="474"/>
            </a:xfrm>
            <a:custGeom>
              <a:avLst/>
              <a:gdLst>
                <a:gd name="T0" fmla="*/ 0 w 21600"/>
                <a:gd name="T1" fmla="*/ 474 h 21599"/>
                <a:gd name="T2" fmla="*/ 104 w 21600"/>
                <a:gd name="T3" fmla="*/ 0 h 21599"/>
                <a:gd name="T4" fmla="*/ 105 w 21600"/>
                <a:gd name="T5" fmla="*/ 474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3"/>
                    <a:pt x="21392" y="-1"/>
                  </a:cubicBezTo>
                </a:path>
                <a:path w="21600" h="21599" stroke="0" extrusionOk="0">
                  <a:moveTo>
                    <a:pt x="0" y="21599"/>
                  </a:moveTo>
                  <a:cubicBezTo>
                    <a:pt x="0" y="9750"/>
                    <a:pt x="9544" y="113"/>
                    <a:pt x="21392" y="-1"/>
                  </a:cubicBezTo>
                  <a:lnTo>
                    <a:pt x="21600" y="21599"/>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2" name="Freeform 57">
              <a:extLst>
                <a:ext uri="{FF2B5EF4-FFF2-40B4-BE49-F238E27FC236}">
                  <a16:creationId xmlns:a16="http://schemas.microsoft.com/office/drawing/2014/main" id="{A28A40D6-732C-EB4E-992F-AB29CCBE3DCD}"/>
                </a:ext>
              </a:extLst>
            </p:cNvPr>
            <p:cNvSpPr>
              <a:spLocks/>
            </p:cNvSpPr>
            <p:nvPr/>
          </p:nvSpPr>
          <p:spPr bwMode="auto">
            <a:xfrm>
              <a:off x="2605" y="1335"/>
              <a:ext cx="46" cy="54"/>
            </a:xfrm>
            <a:custGeom>
              <a:avLst/>
              <a:gdLst>
                <a:gd name="T0" fmla="*/ 31 w 46"/>
                <a:gd name="T1" fmla="*/ 54 h 54"/>
                <a:gd name="T2" fmla="*/ 31 w 46"/>
                <a:gd name="T3" fmla="*/ 54 h 54"/>
                <a:gd name="T4" fmla="*/ 23 w 46"/>
                <a:gd name="T5" fmla="*/ 54 h 54"/>
                <a:gd name="T6" fmla="*/ 23 w 46"/>
                <a:gd name="T7" fmla="*/ 54 h 54"/>
                <a:gd name="T8" fmla="*/ 23 w 46"/>
                <a:gd name="T9" fmla="*/ 46 h 54"/>
                <a:gd name="T10" fmla="*/ 23 w 46"/>
                <a:gd name="T11" fmla="*/ 46 h 54"/>
                <a:gd name="T12" fmla="*/ 15 w 46"/>
                <a:gd name="T13" fmla="*/ 46 h 54"/>
                <a:gd name="T14" fmla="*/ 15 w 46"/>
                <a:gd name="T15" fmla="*/ 46 h 54"/>
                <a:gd name="T16" fmla="*/ 8 w 46"/>
                <a:gd name="T17" fmla="*/ 46 h 54"/>
                <a:gd name="T18" fmla="*/ 8 w 46"/>
                <a:gd name="T19" fmla="*/ 46 h 54"/>
                <a:gd name="T20" fmla="*/ 0 w 46"/>
                <a:gd name="T21" fmla="*/ 46 h 54"/>
                <a:gd name="T22" fmla="*/ 0 w 46"/>
                <a:gd name="T23" fmla="*/ 46 h 54"/>
                <a:gd name="T24" fmla="*/ 0 w 46"/>
                <a:gd name="T25" fmla="*/ 39 h 54"/>
                <a:gd name="T26" fmla="*/ 0 w 46"/>
                <a:gd name="T27" fmla="*/ 39 h 54"/>
                <a:gd name="T28" fmla="*/ 0 w 46"/>
                <a:gd name="T29" fmla="*/ 31 h 54"/>
                <a:gd name="T30" fmla="*/ 0 w 46"/>
                <a:gd name="T31" fmla="*/ 31 h 54"/>
                <a:gd name="T32" fmla="*/ 0 w 46"/>
                <a:gd name="T33" fmla="*/ 23 h 54"/>
                <a:gd name="T34" fmla="*/ 0 w 46"/>
                <a:gd name="T35" fmla="*/ 23 h 54"/>
                <a:gd name="T36" fmla="*/ 0 w 46"/>
                <a:gd name="T37" fmla="*/ 16 h 54"/>
                <a:gd name="T38" fmla="*/ 0 w 46"/>
                <a:gd name="T39" fmla="*/ 16 h 54"/>
                <a:gd name="T40" fmla="*/ 0 w 46"/>
                <a:gd name="T41" fmla="*/ 8 h 54"/>
                <a:gd name="T42" fmla="*/ 0 w 46"/>
                <a:gd name="T43" fmla="*/ 8 h 54"/>
                <a:gd name="T44" fmla="*/ 0 w 46"/>
                <a:gd name="T45" fmla="*/ 0 h 54"/>
                <a:gd name="T46" fmla="*/ 0 w 46"/>
                <a:gd name="T47" fmla="*/ 0 h 54"/>
                <a:gd name="T48" fmla="*/ 8 w 46"/>
                <a:gd name="T49" fmla="*/ 0 h 54"/>
                <a:gd name="T50" fmla="*/ 8 w 46"/>
                <a:gd name="T51" fmla="*/ 0 h 54"/>
                <a:gd name="T52" fmla="*/ 15 w 46"/>
                <a:gd name="T53" fmla="*/ 0 h 54"/>
                <a:gd name="T54" fmla="*/ 15 w 46"/>
                <a:gd name="T55" fmla="*/ 0 h 54"/>
                <a:gd name="T56" fmla="*/ 23 w 46"/>
                <a:gd name="T57" fmla="*/ 0 h 54"/>
                <a:gd name="T58" fmla="*/ 23 w 46"/>
                <a:gd name="T59" fmla="*/ 0 h 54"/>
                <a:gd name="T60" fmla="*/ 31 w 46"/>
                <a:gd name="T61" fmla="*/ 0 h 54"/>
                <a:gd name="T62" fmla="*/ 31 w 46"/>
                <a:gd name="T63" fmla="*/ 0 h 54"/>
                <a:gd name="T64" fmla="*/ 31 w 46"/>
                <a:gd name="T65" fmla="*/ 8 h 54"/>
                <a:gd name="T66" fmla="*/ 31 w 46"/>
                <a:gd name="T67" fmla="*/ 8 h 54"/>
                <a:gd name="T68" fmla="*/ 38 w 46"/>
                <a:gd name="T69" fmla="*/ 8 h 54"/>
                <a:gd name="T70" fmla="*/ 38 w 46"/>
                <a:gd name="T71" fmla="*/ 8 h 54"/>
                <a:gd name="T72" fmla="*/ 46 w 46"/>
                <a:gd name="T73" fmla="*/ 8 h 54"/>
                <a:gd name="T74" fmla="*/ 46 w 46"/>
                <a:gd name="T75" fmla="*/ 8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54"/>
                <a:gd name="T116" fmla="*/ 46 w 46"/>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54">
                  <a:moveTo>
                    <a:pt x="31" y="54"/>
                  </a:moveTo>
                  <a:lnTo>
                    <a:pt x="31" y="54"/>
                  </a:lnTo>
                  <a:lnTo>
                    <a:pt x="23" y="54"/>
                  </a:lnTo>
                  <a:lnTo>
                    <a:pt x="23" y="46"/>
                  </a:lnTo>
                  <a:lnTo>
                    <a:pt x="15" y="46"/>
                  </a:lnTo>
                  <a:lnTo>
                    <a:pt x="8" y="46"/>
                  </a:lnTo>
                  <a:lnTo>
                    <a:pt x="0" y="46"/>
                  </a:lnTo>
                  <a:lnTo>
                    <a:pt x="0" y="39"/>
                  </a:lnTo>
                  <a:lnTo>
                    <a:pt x="0" y="31"/>
                  </a:lnTo>
                  <a:lnTo>
                    <a:pt x="0" y="23"/>
                  </a:lnTo>
                  <a:lnTo>
                    <a:pt x="0" y="16"/>
                  </a:lnTo>
                  <a:lnTo>
                    <a:pt x="0" y="8"/>
                  </a:lnTo>
                  <a:lnTo>
                    <a:pt x="0" y="0"/>
                  </a:lnTo>
                  <a:lnTo>
                    <a:pt x="8" y="0"/>
                  </a:lnTo>
                  <a:lnTo>
                    <a:pt x="15" y="0"/>
                  </a:lnTo>
                  <a:lnTo>
                    <a:pt x="23" y="0"/>
                  </a:lnTo>
                  <a:lnTo>
                    <a:pt x="31" y="0"/>
                  </a:lnTo>
                  <a:lnTo>
                    <a:pt x="31" y="8"/>
                  </a:lnTo>
                  <a:lnTo>
                    <a:pt x="38" y="8"/>
                  </a:lnTo>
                  <a:lnTo>
                    <a:pt x="46" y="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3" name="Freeform 58">
              <a:extLst>
                <a:ext uri="{FF2B5EF4-FFF2-40B4-BE49-F238E27FC236}">
                  <a16:creationId xmlns:a16="http://schemas.microsoft.com/office/drawing/2014/main" id="{E253764F-36FD-624F-82CF-CD635BD2DF90}"/>
                </a:ext>
              </a:extLst>
            </p:cNvPr>
            <p:cNvSpPr>
              <a:spLocks/>
            </p:cNvSpPr>
            <p:nvPr/>
          </p:nvSpPr>
          <p:spPr bwMode="auto">
            <a:xfrm>
              <a:off x="2595" y="1328"/>
              <a:ext cx="48" cy="53"/>
            </a:xfrm>
            <a:custGeom>
              <a:avLst/>
              <a:gdLst>
                <a:gd name="T0" fmla="*/ 33 w 48"/>
                <a:gd name="T1" fmla="*/ 53 h 53"/>
                <a:gd name="T2" fmla="*/ 33 w 48"/>
                <a:gd name="T3" fmla="*/ 53 h 53"/>
                <a:gd name="T4" fmla="*/ 25 w 48"/>
                <a:gd name="T5" fmla="*/ 53 h 53"/>
                <a:gd name="T6" fmla="*/ 25 w 48"/>
                <a:gd name="T7" fmla="*/ 46 h 53"/>
                <a:gd name="T8" fmla="*/ 18 w 48"/>
                <a:gd name="T9" fmla="*/ 46 h 53"/>
                <a:gd name="T10" fmla="*/ 18 w 48"/>
                <a:gd name="T11" fmla="*/ 46 h 53"/>
                <a:gd name="T12" fmla="*/ 10 w 48"/>
                <a:gd name="T13" fmla="*/ 46 h 53"/>
                <a:gd name="T14" fmla="*/ 10 w 48"/>
                <a:gd name="T15" fmla="*/ 46 h 53"/>
                <a:gd name="T16" fmla="*/ 0 w 48"/>
                <a:gd name="T17" fmla="*/ 46 h 53"/>
                <a:gd name="T18" fmla="*/ 0 w 48"/>
                <a:gd name="T19" fmla="*/ 38 h 53"/>
                <a:gd name="T20" fmla="*/ 0 w 48"/>
                <a:gd name="T21" fmla="*/ 38 h 53"/>
                <a:gd name="T22" fmla="*/ 0 w 48"/>
                <a:gd name="T23" fmla="*/ 30 h 53"/>
                <a:gd name="T24" fmla="*/ 0 w 48"/>
                <a:gd name="T25" fmla="*/ 30 h 53"/>
                <a:gd name="T26" fmla="*/ 0 w 48"/>
                <a:gd name="T27" fmla="*/ 23 h 53"/>
                <a:gd name="T28" fmla="*/ 0 w 48"/>
                <a:gd name="T29" fmla="*/ 15 h 53"/>
                <a:gd name="T30" fmla="*/ 0 w 48"/>
                <a:gd name="T31" fmla="*/ 15 h 53"/>
                <a:gd name="T32" fmla="*/ 0 w 48"/>
                <a:gd name="T33" fmla="*/ 7 h 53"/>
                <a:gd name="T34" fmla="*/ 0 w 48"/>
                <a:gd name="T35" fmla="*/ 7 h 53"/>
                <a:gd name="T36" fmla="*/ 0 w 48"/>
                <a:gd name="T37" fmla="*/ 0 h 53"/>
                <a:gd name="T38" fmla="*/ 10 w 48"/>
                <a:gd name="T39" fmla="*/ 0 h 53"/>
                <a:gd name="T40" fmla="*/ 18 w 48"/>
                <a:gd name="T41" fmla="*/ 0 h 53"/>
                <a:gd name="T42" fmla="*/ 18 w 48"/>
                <a:gd name="T43" fmla="*/ 0 h 53"/>
                <a:gd name="T44" fmla="*/ 25 w 48"/>
                <a:gd name="T45" fmla="*/ 0 h 53"/>
                <a:gd name="T46" fmla="*/ 33 w 48"/>
                <a:gd name="T47" fmla="*/ 0 h 53"/>
                <a:gd name="T48" fmla="*/ 33 w 48"/>
                <a:gd name="T49" fmla="*/ 0 h 53"/>
                <a:gd name="T50" fmla="*/ 33 w 48"/>
                <a:gd name="T51" fmla="*/ 7 h 53"/>
                <a:gd name="T52" fmla="*/ 41 w 48"/>
                <a:gd name="T53" fmla="*/ 7 h 53"/>
                <a:gd name="T54" fmla="*/ 41 w 48"/>
                <a:gd name="T55" fmla="*/ 7 h 53"/>
                <a:gd name="T56" fmla="*/ 48 w 48"/>
                <a:gd name="T57" fmla="*/ 7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53"/>
                <a:gd name="T89" fmla="*/ 48 w 48"/>
                <a:gd name="T90" fmla="*/ 53 h 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53">
                  <a:moveTo>
                    <a:pt x="33" y="53"/>
                  </a:moveTo>
                  <a:lnTo>
                    <a:pt x="33" y="53"/>
                  </a:lnTo>
                  <a:lnTo>
                    <a:pt x="25" y="53"/>
                  </a:lnTo>
                  <a:lnTo>
                    <a:pt x="25" y="46"/>
                  </a:lnTo>
                  <a:lnTo>
                    <a:pt x="18" y="46"/>
                  </a:lnTo>
                  <a:lnTo>
                    <a:pt x="10" y="46"/>
                  </a:lnTo>
                  <a:lnTo>
                    <a:pt x="0" y="46"/>
                  </a:lnTo>
                  <a:lnTo>
                    <a:pt x="0" y="38"/>
                  </a:lnTo>
                  <a:lnTo>
                    <a:pt x="0" y="30"/>
                  </a:lnTo>
                  <a:lnTo>
                    <a:pt x="0" y="23"/>
                  </a:lnTo>
                  <a:lnTo>
                    <a:pt x="0" y="15"/>
                  </a:lnTo>
                  <a:lnTo>
                    <a:pt x="0" y="7"/>
                  </a:lnTo>
                  <a:lnTo>
                    <a:pt x="0" y="0"/>
                  </a:lnTo>
                  <a:lnTo>
                    <a:pt x="10" y="0"/>
                  </a:lnTo>
                  <a:lnTo>
                    <a:pt x="18" y="0"/>
                  </a:lnTo>
                  <a:lnTo>
                    <a:pt x="25" y="0"/>
                  </a:lnTo>
                  <a:lnTo>
                    <a:pt x="33" y="0"/>
                  </a:lnTo>
                  <a:lnTo>
                    <a:pt x="33" y="7"/>
                  </a:lnTo>
                  <a:lnTo>
                    <a:pt x="41" y="7"/>
                  </a:lnTo>
                  <a:lnTo>
                    <a:pt x="48" y="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4" name="Arc 59">
              <a:extLst>
                <a:ext uri="{FF2B5EF4-FFF2-40B4-BE49-F238E27FC236}">
                  <a16:creationId xmlns:a16="http://schemas.microsoft.com/office/drawing/2014/main" id="{85C742E6-CEDE-2345-AE33-575E375F10EE}"/>
                </a:ext>
              </a:extLst>
            </p:cNvPr>
            <p:cNvSpPr>
              <a:spLocks/>
            </p:cNvSpPr>
            <p:nvPr/>
          </p:nvSpPr>
          <p:spPr bwMode="auto">
            <a:xfrm>
              <a:off x="2637" y="1235"/>
              <a:ext cx="34" cy="105"/>
            </a:xfrm>
            <a:custGeom>
              <a:avLst/>
              <a:gdLst>
                <a:gd name="T0" fmla="*/ 0 w 21599"/>
                <a:gd name="T1" fmla="*/ 104 h 21590"/>
                <a:gd name="T2" fmla="*/ 33 w 21599"/>
                <a:gd name="T3" fmla="*/ 0 h 21590"/>
                <a:gd name="T4" fmla="*/ 34 w 21599"/>
                <a:gd name="T5" fmla="*/ 105 h 21590"/>
                <a:gd name="T6" fmla="*/ 0 60000 65536"/>
                <a:gd name="T7" fmla="*/ 0 60000 65536"/>
                <a:gd name="T8" fmla="*/ 0 60000 65536"/>
                <a:gd name="T9" fmla="*/ 0 w 21599"/>
                <a:gd name="T10" fmla="*/ 0 h 21590"/>
                <a:gd name="T11" fmla="*/ 21599 w 21599"/>
                <a:gd name="T12" fmla="*/ 21590 h 21590"/>
              </a:gdLst>
              <a:ahLst/>
              <a:cxnLst>
                <a:cxn ang="T6">
                  <a:pos x="T0" y="T1"/>
                </a:cxn>
                <a:cxn ang="T7">
                  <a:pos x="T2" y="T3"/>
                </a:cxn>
                <a:cxn ang="T8">
                  <a:pos x="T4" y="T5"/>
                </a:cxn>
              </a:cxnLst>
              <a:rect l="T9" t="T10" r="T11" b="T12"/>
              <a:pathLst>
                <a:path w="21599" h="21590" fill="none" extrusionOk="0">
                  <a:moveTo>
                    <a:pt x="-1" y="21388"/>
                  </a:moveTo>
                  <a:cubicBezTo>
                    <a:pt x="107" y="9782"/>
                    <a:pt x="9369" y="336"/>
                    <a:pt x="20970" y="-1"/>
                  </a:cubicBezTo>
                </a:path>
                <a:path w="21599" h="21590" stroke="0" extrusionOk="0">
                  <a:moveTo>
                    <a:pt x="-1" y="21388"/>
                  </a:moveTo>
                  <a:cubicBezTo>
                    <a:pt x="107" y="9782"/>
                    <a:pt x="9369" y="336"/>
                    <a:pt x="20970" y="-1"/>
                  </a:cubicBezTo>
                  <a:lnTo>
                    <a:pt x="21599" y="2159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5" name="Line 60">
              <a:extLst>
                <a:ext uri="{FF2B5EF4-FFF2-40B4-BE49-F238E27FC236}">
                  <a16:creationId xmlns:a16="http://schemas.microsoft.com/office/drawing/2014/main" id="{18E09151-ED4E-B645-B8D8-0D5F86CEB060}"/>
                </a:ext>
              </a:extLst>
            </p:cNvPr>
            <p:cNvSpPr>
              <a:spLocks noChangeShapeType="1"/>
            </p:cNvSpPr>
            <p:nvPr/>
          </p:nvSpPr>
          <p:spPr bwMode="auto">
            <a:xfrm>
              <a:off x="2666" y="1226"/>
              <a:ext cx="108"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46" name="Freeform 61">
              <a:extLst>
                <a:ext uri="{FF2B5EF4-FFF2-40B4-BE49-F238E27FC236}">
                  <a16:creationId xmlns:a16="http://schemas.microsoft.com/office/drawing/2014/main" id="{568C7B0A-DE47-1F4E-8FB7-7EEB896242A0}"/>
                </a:ext>
              </a:extLst>
            </p:cNvPr>
            <p:cNvSpPr>
              <a:spLocks/>
            </p:cNvSpPr>
            <p:nvPr/>
          </p:nvSpPr>
          <p:spPr bwMode="auto">
            <a:xfrm>
              <a:off x="2682" y="1234"/>
              <a:ext cx="201" cy="101"/>
            </a:xfrm>
            <a:custGeom>
              <a:avLst/>
              <a:gdLst>
                <a:gd name="T0" fmla="*/ 100 w 201"/>
                <a:gd name="T1" fmla="*/ 0 h 101"/>
                <a:gd name="T2" fmla="*/ 109 w 201"/>
                <a:gd name="T3" fmla="*/ 53 h 101"/>
                <a:gd name="T4" fmla="*/ 201 w 201"/>
                <a:gd name="T5" fmla="*/ 101 h 101"/>
                <a:gd name="T6" fmla="*/ 0 w 201"/>
                <a:gd name="T7" fmla="*/ 86 h 101"/>
                <a:gd name="T8" fmla="*/ 0 60000 65536"/>
                <a:gd name="T9" fmla="*/ 0 60000 65536"/>
                <a:gd name="T10" fmla="*/ 0 60000 65536"/>
                <a:gd name="T11" fmla="*/ 0 60000 65536"/>
                <a:gd name="T12" fmla="*/ 0 w 201"/>
                <a:gd name="T13" fmla="*/ 0 h 101"/>
                <a:gd name="T14" fmla="*/ 201 w 201"/>
                <a:gd name="T15" fmla="*/ 101 h 101"/>
              </a:gdLst>
              <a:ahLst/>
              <a:cxnLst>
                <a:cxn ang="T8">
                  <a:pos x="T0" y="T1"/>
                </a:cxn>
                <a:cxn ang="T9">
                  <a:pos x="T2" y="T3"/>
                </a:cxn>
                <a:cxn ang="T10">
                  <a:pos x="T4" y="T5"/>
                </a:cxn>
                <a:cxn ang="T11">
                  <a:pos x="T6" y="T7"/>
                </a:cxn>
              </a:cxnLst>
              <a:rect l="T12" t="T13" r="T14" b="T15"/>
              <a:pathLst>
                <a:path w="201" h="101">
                  <a:moveTo>
                    <a:pt x="100" y="0"/>
                  </a:moveTo>
                  <a:lnTo>
                    <a:pt x="109" y="53"/>
                  </a:lnTo>
                  <a:lnTo>
                    <a:pt x="201" y="101"/>
                  </a:lnTo>
                  <a:lnTo>
                    <a:pt x="0" y="8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7" name="Freeform 62">
              <a:extLst>
                <a:ext uri="{FF2B5EF4-FFF2-40B4-BE49-F238E27FC236}">
                  <a16:creationId xmlns:a16="http://schemas.microsoft.com/office/drawing/2014/main" id="{8B47938B-A931-A34D-92F6-181EE56B8A0C}"/>
                </a:ext>
              </a:extLst>
            </p:cNvPr>
            <p:cNvSpPr>
              <a:spLocks/>
            </p:cNvSpPr>
            <p:nvPr/>
          </p:nvSpPr>
          <p:spPr bwMode="auto">
            <a:xfrm>
              <a:off x="2814" y="1328"/>
              <a:ext cx="115" cy="124"/>
            </a:xfrm>
            <a:custGeom>
              <a:avLst/>
              <a:gdLst>
                <a:gd name="T0" fmla="*/ 0 w 115"/>
                <a:gd name="T1" fmla="*/ 0 h 124"/>
                <a:gd name="T2" fmla="*/ 115 w 115"/>
                <a:gd name="T3" fmla="*/ 101 h 124"/>
                <a:gd name="T4" fmla="*/ 16 w 115"/>
                <a:gd name="T5" fmla="*/ 124 h 124"/>
                <a:gd name="T6" fmla="*/ 0 60000 65536"/>
                <a:gd name="T7" fmla="*/ 0 60000 65536"/>
                <a:gd name="T8" fmla="*/ 0 60000 65536"/>
                <a:gd name="T9" fmla="*/ 0 w 115"/>
                <a:gd name="T10" fmla="*/ 0 h 124"/>
                <a:gd name="T11" fmla="*/ 115 w 115"/>
                <a:gd name="T12" fmla="*/ 124 h 124"/>
              </a:gdLst>
              <a:ahLst/>
              <a:cxnLst>
                <a:cxn ang="T6">
                  <a:pos x="T0" y="T1"/>
                </a:cxn>
                <a:cxn ang="T7">
                  <a:pos x="T2" y="T3"/>
                </a:cxn>
                <a:cxn ang="T8">
                  <a:pos x="T4" y="T5"/>
                </a:cxn>
              </a:cxnLst>
              <a:rect l="T9" t="T10" r="T11" b="T12"/>
              <a:pathLst>
                <a:path w="115" h="124">
                  <a:moveTo>
                    <a:pt x="0" y="0"/>
                  </a:moveTo>
                  <a:lnTo>
                    <a:pt x="115" y="101"/>
                  </a:lnTo>
                  <a:lnTo>
                    <a:pt x="16" y="12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8" name="Freeform 63">
              <a:extLst>
                <a:ext uri="{FF2B5EF4-FFF2-40B4-BE49-F238E27FC236}">
                  <a16:creationId xmlns:a16="http://schemas.microsoft.com/office/drawing/2014/main" id="{998D47A4-2B0C-044C-AB4F-740BE7922322}"/>
                </a:ext>
              </a:extLst>
            </p:cNvPr>
            <p:cNvSpPr>
              <a:spLocks/>
            </p:cNvSpPr>
            <p:nvPr/>
          </p:nvSpPr>
          <p:spPr bwMode="auto">
            <a:xfrm>
              <a:off x="2636" y="1445"/>
              <a:ext cx="194" cy="109"/>
            </a:xfrm>
            <a:custGeom>
              <a:avLst/>
              <a:gdLst>
                <a:gd name="T0" fmla="*/ 186 w 194"/>
                <a:gd name="T1" fmla="*/ 0 h 109"/>
                <a:gd name="T2" fmla="*/ 194 w 194"/>
                <a:gd name="T3" fmla="*/ 109 h 109"/>
                <a:gd name="T4" fmla="*/ 0 w 194"/>
                <a:gd name="T5" fmla="*/ 94 h 109"/>
                <a:gd name="T6" fmla="*/ 0 60000 65536"/>
                <a:gd name="T7" fmla="*/ 0 60000 65536"/>
                <a:gd name="T8" fmla="*/ 0 60000 65536"/>
                <a:gd name="T9" fmla="*/ 0 w 194"/>
                <a:gd name="T10" fmla="*/ 0 h 109"/>
                <a:gd name="T11" fmla="*/ 194 w 194"/>
                <a:gd name="T12" fmla="*/ 109 h 109"/>
              </a:gdLst>
              <a:ahLst/>
              <a:cxnLst>
                <a:cxn ang="T6">
                  <a:pos x="T0" y="T1"/>
                </a:cxn>
                <a:cxn ang="T7">
                  <a:pos x="T2" y="T3"/>
                </a:cxn>
                <a:cxn ang="T8">
                  <a:pos x="T4" y="T5"/>
                </a:cxn>
              </a:cxnLst>
              <a:rect l="T9" t="T10" r="T11" b="T12"/>
              <a:pathLst>
                <a:path w="194" h="109">
                  <a:moveTo>
                    <a:pt x="186" y="0"/>
                  </a:moveTo>
                  <a:lnTo>
                    <a:pt x="194" y="109"/>
                  </a:lnTo>
                  <a:lnTo>
                    <a:pt x="0" y="9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9" name="Line 64">
              <a:extLst>
                <a:ext uri="{FF2B5EF4-FFF2-40B4-BE49-F238E27FC236}">
                  <a16:creationId xmlns:a16="http://schemas.microsoft.com/office/drawing/2014/main" id="{3D01224B-DC1F-244B-BB67-3D0724C47D3D}"/>
                </a:ext>
              </a:extLst>
            </p:cNvPr>
            <p:cNvSpPr>
              <a:spLocks noChangeShapeType="1"/>
            </p:cNvSpPr>
            <p:nvPr/>
          </p:nvSpPr>
          <p:spPr bwMode="auto">
            <a:xfrm>
              <a:off x="2651" y="1539"/>
              <a:ext cx="131" cy="7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0" name="Line 65">
              <a:extLst>
                <a:ext uri="{FF2B5EF4-FFF2-40B4-BE49-F238E27FC236}">
                  <a16:creationId xmlns:a16="http://schemas.microsoft.com/office/drawing/2014/main" id="{9FCCBF99-C0E3-454C-BEE1-1855635A0793}"/>
                </a:ext>
              </a:extLst>
            </p:cNvPr>
            <p:cNvSpPr>
              <a:spLocks noChangeShapeType="1"/>
            </p:cNvSpPr>
            <p:nvPr/>
          </p:nvSpPr>
          <p:spPr bwMode="auto">
            <a:xfrm flipV="1">
              <a:off x="2791" y="1570"/>
              <a:ext cx="31" cy="4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1" name="Arc 66">
              <a:extLst>
                <a:ext uri="{FF2B5EF4-FFF2-40B4-BE49-F238E27FC236}">
                  <a16:creationId xmlns:a16="http://schemas.microsoft.com/office/drawing/2014/main" id="{0AC909F0-0613-7249-B12E-F081146AA52C}"/>
                </a:ext>
              </a:extLst>
            </p:cNvPr>
            <p:cNvSpPr>
              <a:spLocks/>
            </p:cNvSpPr>
            <p:nvPr/>
          </p:nvSpPr>
          <p:spPr bwMode="auto">
            <a:xfrm>
              <a:off x="2845" y="1566"/>
              <a:ext cx="186" cy="121"/>
            </a:xfrm>
            <a:custGeom>
              <a:avLst/>
              <a:gdLst>
                <a:gd name="T0" fmla="*/ 186 w 21600"/>
                <a:gd name="T1" fmla="*/ 121 h 21600"/>
                <a:gd name="T2" fmla="*/ 0 w 21600"/>
                <a:gd name="T3" fmla="*/ 0 h 21600"/>
                <a:gd name="T4" fmla="*/ 18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2" name="Arc 67">
              <a:extLst>
                <a:ext uri="{FF2B5EF4-FFF2-40B4-BE49-F238E27FC236}">
                  <a16:creationId xmlns:a16="http://schemas.microsoft.com/office/drawing/2014/main" id="{1985AE69-CEB5-204B-937E-169BDFEA740B}"/>
                </a:ext>
              </a:extLst>
            </p:cNvPr>
            <p:cNvSpPr>
              <a:spLocks/>
            </p:cNvSpPr>
            <p:nvPr/>
          </p:nvSpPr>
          <p:spPr bwMode="auto">
            <a:xfrm>
              <a:off x="2845" y="1680"/>
              <a:ext cx="155" cy="78"/>
            </a:xfrm>
            <a:custGeom>
              <a:avLst/>
              <a:gdLst>
                <a:gd name="T0" fmla="*/ 154 w 21600"/>
                <a:gd name="T1" fmla="*/ 78 h 21599"/>
                <a:gd name="T2" fmla="*/ 0 w 21600"/>
                <a:gd name="T3" fmla="*/ 0 h 21599"/>
                <a:gd name="T4" fmla="*/ 155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60" y="21599"/>
                  </a:moveTo>
                  <a:cubicBezTo>
                    <a:pt x="9586" y="21523"/>
                    <a:pt x="0" y="11875"/>
                    <a:pt x="0" y="0"/>
                  </a:cubicBezTo>
                </a:path>
                <a:path w="21600" h="21599" stroke="0" extrusionOk="0">
                  <a:moveTo>
                    <a:pt x="21460" y="21599"/>
                  </a:moveTo>
                  <a:cubicBezTo>
                    <a:pt x="9586" y="21523"/>
                    <a:pt x="0" y="11875"/>
                    <a:pt x="0" y="0"/>
                  </a:cubicBezTo>
                  <a:lnTo>
                    <a:pt x="2160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3" name="Line 68">
              <a:extLst>
                <a:ext uri="{FF2B5EF4-FFF2-40B4-BE49-F238E27FC236}">
                  <a16:creationId xmlns:a16="http://schemas.microsoft.com/office/drawing/2014/main" id="{3E9FEE92-5C66-924A-9FAF-3F9E19251C12}"/>
                </a:ext>
              </a:extLst>
            </p:cNvPr>
            <p:cNvSpPr>
              <a:spLocks noChangeShapeType="1"/>
            </p:cNvSpPr>
            <p:nvPr/>
          </p:nvSpPr>
          <p:spPr bwMode="auto">
            <a:xfrm>
              <a:off x="2845" y="1671"/>
              <a:ext cx="1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4" name="Freeform 69">
              <a:extLst>
                <a:ext uri="{FF2B5EF4-FFF2-40B4-BE49-F238E27FC236}">
                  <a16:creationId xmlns:a16="http://schemas.microsoft.com/office/drawing/2014/main" id="{17DC87C4-A566-C240-811C-10888FEA5B9B}"/>
                </a:ext>
              </a:extLst>
            </p:cNvPr>
            <p:cNvSpPr>
              <a:spLocks/>
            </p:cNvSpPr>
            <p:nvPr/>
          </p:nvSpPr>
          <p:spPr bwMode="auto">
            <a:xfrm>
              <a:off x="3031" y="1687"/>
              <a:ext cx="85" cy="63"/>
            </a:xfrm>
            <a:custGeom>
              <a:avLst/>
              <a:gdLst>
                <a:gd name="T0" fmla="*/ 0 w 85"/>
                <a:gd name="T1" fmla="*/ 0 h 63"/>
                <a:gd name="T2" fmla="*/ 0 w 85"/>
                <a:gd name="T3" fmla="*/ 0 h 63"/>
                <a:gd name="T4" fmla="*/ 8 w 85"/>
                <a:gd name="T5" fmla="*/ 0 h 63"/>
                <a:gd name="T6" fmla="*/ 8 w 85"/>
                <a:gd name="T7" fmla="*/ 0 h 63"/>
                <a:gd name="T8" fmla="*/ 23 w 85"/>
                <a:gd name="T9" fmla="*/ 0 h 63"/>
                <a:gd name="T10" fmla="*/ 23 w 85"/>
                <a:gd name="T11" fmla="*/ 0 h 63"/>
                <a:gd name="T12" fmla="*/ 31 w 85"/>
                <a:gd name="T13" fmla="*/ 0 h 63"/>
                <a:gd name="T14" fmla="*/ 31 w 85"/>
                <a:gd name="T15" fmla="*/ 0 h 63"/>
                <a:gd name="T16" fmla="*/ 39 w 85"/>
                <a:gd name="T17" fmla="*/ 0 h 63"/>
                <a:gd name="T18" fmla="*/ 39 w 85"/>
                <a:gd name="T19" fmla="*/ 0 h 63"/>
                <a:gd name="T20" fmla="*/ 46 w 85"/>
                <a:gd name="T21" fmla="*/ 0 h 63"/>
                <a:gd name="T22" fmla="*/ 46 w 85"/>
                <a:gd name="T23" fmla="*/ 0 h 63"/>
                <a:gd name="T24" fmla="*/ 54 w 85"/>
                <a:gd name="T25" fmla="*/ 0 h 63"/>
                <a:gd name="T26" fmla="*/ 54 w 85"/>
                <a:gd name="T27" fmla="*/ 0 h 63"/>
                <a:gd name="T28" fmla="*/ 54 w 85"/>
                <a:gd name="T29" fmla="*/ 9 h 63"/>
                <a:gd name="T30" fmla="*/ 54 w 85"/>
                <a:gd name="T31" fmla="*/ 9 h 63"/>
                <a:gd name="T32" fmla="*/ 62 w 85"/>
                <a:gd name="T33" fmla="*/ 9 h 63"/>
                <a:gd name="T34" fmla="*/ 62 w 85"/>
                <a:gd name="T35" fmla="*/ 9 h 63"/>
                <a:gd name="T36" fmla="*/ 62 w 85"/>
                <a:gd name="T37" fmla="*/ 17 h 63"/>
                <a:gd name="T38" fmla="*/ 62 w 85"/>
                <a:gd name="T39" fmla="*/ 17 h 63"/>
                <a:gd name="T40" fmla="*/ 69 w 85"/>
                <a:gd name="T41" fmla="*/ 17 h 63"/>
                <a:gd name="T42" fmla="*/ 69 w 85"/>
                <a:gd name="T43" fmla="*/ 17 h 63"/>
                <a:gd name="T44" fmla="*/ 77 w 85"/>
                <a:gd name="T45" fmla="*/ 17 h 63"/>
                <a:gd name="T46" fmla="*/ 77 w 85"/>
                <a:gd name="T47" fmla="*/ 17 h 63"/>
                <a:gd name="T48" fmla="*/ 77 w 85"/>
                <a:gd name="T49" fmla="*/ 25 h 63"/>
                <a:gd name="T50" fmla="*/ 77 w 85"/>
                <a:gd name="T51" fmla="*/ 25 h 63"/>
                <a:gd name="T52" fmla="*/ 85 w 85"/>
                <a:gd name="T53" fmla="*/ 32 h 63"/>
                <a:gd name="T54" fmla="*/ 85 w 85"/>
                <a:gd name="T55" fmla="*/ 32 h 63"/>
                <a:gd name="T56" fmla="*/ 85 w 85"/>
                <a:gd name="T57" fmla="*/ 40 h 63"/>
                <a:gd name="T58" fmla="*/ 85 w 85"/>
                <a:gd name="T59" fmla="*/ 40 h 63"/>
                <a:gd name="T60" fmla="*/ 85 w 85"/>
                <a:gd name="T61" fmla="*/ 48 h 63"/>
                <a:gd name="T62" fmla="*/ 85 w 85"/>
                <a:gd name="T63" fmla="*/ 48 h 63"/>
                <a:gd name="T64" fmla="*/ 85 w 85"/>
                <a:gd name="T65" fmla="*/ 55 h 63"/>
                <a:gd name="T66" fmla="*/ 85 w 85"/>
                <a:gd name="T67" fmla="*/ 55 h 63"/>
                <a:gd name="T68" fmla="*/ 77 w 85"/>
                <a:gd name="T69" fmla="*/ 55 h 63"/>
                <a:gd name="T70" fmla="*/ 77 w 85"/>
                <a:gd name="T71" fmla="*/ 55 h 63"/>
                <a:gd name="T72" fmla="*/ 77 w 85"/>
                <a:gd name="T73" fmla="*/ 63 h 63"/>
                <a:gd name="T74" fmla="*/ 77 w 85"/>
                <a:gd name="T75" fmla="*/ 63 h 63"/>
                <a:gd name="T76" fmla="*/ 77 w 85"/>
                <a:gd name="T77" fmla="*/ 55 h 63"/>
                <a:gd name="T78" fmla="*/ 77 w 85"/>
                <a:gd name="T79" fmla="*/ 5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
                <a:gd name="T121" fmla="*/ 0 h 63"/>
                <a:gd name="T122" fmla="*/ 85 w 85"/>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 h="63">
                  <a:moveTo>
                    <a:pt x="0" y="0"/>
                  </a:moveTo>
                  <a:lnTo>
                    <a:pt x="0" y="0"/>
                  </a:lnTo>
                  <a:lnTo>
                    <a:pt x="8" y="0"/>
                  </a:lnTo>
                  <a:lnTo>
                    <a:pt x="23" y="0"/>
                  </a:lnTo>
                  <a:lnTo>
                    <a:pt x="31" y="0"/>
                  </a:lnTo>
                  <a:lnTo>
                    <a:pt x="39" y="0"/>
                  </a:lnTo>
                  <a:lnTo>
                    <a:pt x="46" y="0"/>
                  </a:lnTo>
                  <a:lnTo>
                    <a:pt x="54" y="0"/>
                  </a:lnTo>
                  <a:lnTo>
                    <a:pt x="54" y="9"/>
                  </a:lnTo>
                  <a:lnTo>
                    <a:pt x="62" y="9"/>
                  </a:lnTo>
                  <a:lnTo>
                    <a:pt x="62" y="17"/>
                  </a:lnTo>
                  <a:lnTo>
                    <a:pt x="69" y="17"/>
                  </a:lnTo>
                  <a:lnTo>
                    <a:pt x="77" y="17"/>
                  </a:lnTo>
                  <a:lnTo>
                    <a:pt x="77" y="25"/>
                  </a:lnTo>
                  <a:lnTo>
                    <a:pt x="85" y="32"/>
                  </a:lnTo>
                  <a:lnTo>
                    <a:pt x="85" y="40"/>
                  </a:lnTo>
                  <a:lnTo>
                    <a:pt x="85" y="48"/>
                  </a:lnTo>
                  <a:lnTo>
                    <a:pt x="85" y="55"/>
                  </a:lnTo>
                  <a:lnTo>
                    <a:pt x="77" y="55"/>
                  </a:lnTo>
                  <a:lnTo>
                    <a:pt x="77" y="63"/>
                  </a:lnTo>
                  <a:lnTo>
                    <a:pt x="77" y="55"/>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5" name="Freeform 70">
              <a:extLst>
                <a:ext uri="{FF2B5EF4-FFF2-40B4-BE49-F238E27FC236}">
                  <a16:creationId xmlns:a16="http://schemas.microsoft.com/office/drawing/2014/main" id="{0146D9B3-9170-BE4D-9AFF-4E135A5013F2}"/>
                </a:ext>
              </a:extLst>
            </p:cNvPr>
            <p:cNvSpPr>
              <a:spLocks/>
            </p:cNvSpPr>
            <p:nvPr/>
          </p:nvSpPr>
          <p:spPr bwMode="auto">
            <a:xfrm>
              <a:off x="3023" y="1679"/>
              <a:ext cx="85" cy="63"/>
            </a:xfrm>
            <a:custGeom>
              <a:avLst/>
              <a:gdLst>
                <a:gd name="T0" fmla="*/ 0 w 85"/>
                <a:gd name="T1" fmla="*/ 0 h 63"/>
                <a:gd name="T2" fmla="*/ 8 w 85"/>
                <a:gd name="T3" fmla="*/ 0 h 63"/>
                <a:gd name="T4" fmla="*/ 24 w 85"/>
                <a:gd name="T5" fmla="*/ 0 h 63"/>
                <a:gd name="T6" fmla="*/ 31 w 85"/>
                <a:gd name="T7" fmla="*/ 0 h 63"/>
                <a:gd name="T8" fmla="*/ 39 w 85"/>
                <a:gd name="T9" fmla="*/ 0 h 63"/>
                <a:gd name="T10" fmla="*/ 47 w 85"/>
                <a:gd name="T11" fmla="*/ 0 h 63"/>
                <a:gd name="T12" fmla="*/ 54 w 85"/>
                <a:gd name="T13" fmla="*/ 0 h 63"/>
                <a:gd name="T14" fmla="*/ 54 w 85"/>
                <a:gd name="T15" fmla="*/ 0 h 63"/>
                <a:gd name="T16" fmla="*/ 54 w 85"/>
                <a:gd name="T17" fmla="*/ 8 h 63"/>
                <a:gd name="T18" fmla="*/ 62 w 85"/>
                <a:gd name="T19" fmla="*/ 8 h 63"/>
                <a:gd name="T20" fmla="*/ 62 w 85"/>
                <a:gd name="T21" fmla="*/ 17 h 63"/>
                <a:gd name="T22" fmla="*/ 70 w 85"/>
                <a:gd name="T23" fmla="*/ 17 h 63"/>
                <a:gd name="T24" fmla="*/ 77 w 85"/>
                <a:gd name="T25" fmla="*/ 17 h 63"/>
                <a:gd name="T26" fmla="*/ 77 w 85"/>
                <a:gd name="T27" fmla="*/ 17 h 63"/>
                <a:gd name="T28" fmla="*/ 77 w 85"/>
                <a:gd name="T29" fmla="*/ 25 h 63"/>
                <a:gd name="T30" fmla="*/ 85 w 85"/>
                <a:gd name="T31" fmla="*/ 33 h 63"/>
                <a:gd name="T32" fmla="*/ 85 w 85"/>
                <a:gd name="T33" fmla="*/ 40 h 63"/>
                <a:gd name="T34" fmla="*/ 85 w 85"/>
                <a:gd name="T35" fmla="*/ 40 h 63"/>
                <a:gd name="T36" fmla="*/ 85 w 85"/>
                <a:gd name="T37" fmla="*/ 48 h 63"/>
                <a:gd name="T38" fmla="*/ 85 w 85"/>
                <a:gd name="T39" fmla="*/ 56 h 63"/>
                <a:gd name="T40" fmla="*/ 85 w 85"/>
                <a:gd name="T41" fmla="*/ 56 h 63"/>
                <a:gd name="T42" fmla="*/ 77 w 85"/>
                <a:gd name="T43" fmla="*/ 56 h 63"/>
                <a:gd name="T44" fmla="*/ 77 w 85"/>
                <a:gd name="T45" fmla="*/ 63 h 63"/>
                <a:gd name="T46" fmla="*/ 77 w 85"/>
                <a:gd name="T47" fmla="*/ 5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3"/>
                <a:gd name="T74" fmla="*/ 85 w 8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3">
                  <a:moveTo>
                    <a:pt x="0" y="0"/>
                  </a:moveTo>
                  <a:lnTo>
                    <a:pt x="8" y="0"/>
                  </a:lnTo>
                  <a:lnTo>
                    <a:pt x="24" y="0"/>
                  </a:lnTo>
                  <a:lnTo>
                    <a:pt x="31" y="0"/>
                  </a:lnTo>
                  <a:lnTo>
                    <a:pt x="39" y="0"/>
                  </a:lnTo>
                  <a:lnTo>
                    <a:pt x="47" y="0"/>
                  </a:lnTo>
                  <a:lnTo>
                    <a:pt x="54" y="0"/>
                  </a:lnTo>
                  <a:lnTo>
                    <a:pt x="54" y="8"/>
                  </a:lnTo>
                  <a:lnTo>
                    <a:pt x="62" y="8"/>
                  </a:lnTo>
                  <a:lnTo>
                    <a:pt x="62" y="17"/>
                  </a:lnTo>
                  <a:lnTo>
                    <a:pt x="70" y="17"/>
                  </a:lnTo>
                  <a:lnTo>
                    <a:pt x="77" y="17"/>
                  </a:lnTo>
                  <a:lnTo>
                    <a:pt x="77" y="25"/>
                  </a:lnTo>
                  <a:lnTo>
                    <a:pt x="85" y="33"/>
                  </a:lnTo>
                  <a:lnTo>
                    <a:pt x="85" y="40"/>
                  </a:lnTo>
                  <a:lnTo>
                    <a:pt x="85" y="48"/>
                  </a:lnTo>
                  <a:lnTo>
                    <a:pt x="85" y="56"/>
                  </a:lnTo>
                  <a:lnTo>
                    <a:pt x="77" y="56"/>
                  </a:lnTo>
                  <a:lnTo>
                    <a:pt x="77" y="63"/>
                  </a:lnTo>
                  <a:lnTo>
                    <a:pt x="77" y="5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6" name="Line 71">
              <a:extLst>
                <a:ext uri="{FF2B5EF4-FFF2-40B4-BE49-F238E27FC236}">
                  <a16:creationId xmlns:a16="http://schemas.microsoft.com/office/drawing/2014/main" id="{8E8EFDC1-EBA3-7144-89F3-F8ACEB7639D5}"/>
                </a:ext>
              </a:extLst>
            </p:cNvPr>
            <p:cNvSpPr>
              <a:spLocks noChangeShapeType="1"/>
            </p:cNvSpPr>
            <p:nvPr/>
          </p:nvSpPr>
          <p:spPr bwMode="auto">
            <a:xfrm>
              <a:off x="2651" y="1610"/>
              <a:ext cx="54" cy="14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7" name="Line 72">
              <a:extLst>
                <a:ext uri="{FF2B5EF4-FFF2-40B4-BE49-F238E27FC236}">
                  <a16:creationId xmlns:a16="http://schemas.microsoft.com/office/drawing/2014/main" id="{AC69E060-7E6F-C34C-9A00-F13433C1D05C}"/>
                </a:ext>
              </a:extLst>
            </p:cNvPr>
            <p:cNvSpPr>
              <a:spLocks noChangeShapeType="1"/>
            </p:cNvSpPr>
            <p:nvPr/>
          </p:nvSpPr>
          <p:spPr bwMode="auto">
            <a:xfrm>
              <a:off x="2705" y="1750"/>
              <a:ext cx="69" cy="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8" name="Freeform 73">
              <a:extLst>
                <a:ext uri="{FF2B5EF4-FFF2-40B4-BE49-F238E27FC236}">
                  <a16:creationId xmlns:a16="http://schemas.microsoft.com/office/drawing/2014/main" id="{ECDC62E9-0B5A-DA48-8E1B-18E0CD4E9B28}"/>
                </a:ext>
              </a:extLst>
            </p:cNvPr>
            <p:cNvSpPr>
              <a:spLocks/>
            </p:cNvSpPr>
            <p:nvPr/>
          </p:nvSpPr>
          <p:spPr bwMode="auto">
            <a:xfrm>
              <a:off x="2605" y="1679"/>
              <a:ext cx="107" cy="127"/>
            </a:xfrm>
            <a:custGeom>
              <a:avLst/>
              <a:gdLst>
                <a:gd name="T0" fmla="*/ 0 w 107"/>
                <a:gd name="T1" fmla="*/ 0 h 127"/>
                <a:gd name="T2" fmla="*/ 46 w 107"/>
                <a:gd name="T3" fmla="*/ 127 h 127"/>
                <a:gd name="T4" fmla="*/ 107 w 107"/>
                <a:gd name="T5" fmla="*/ 127 h 127"/>
                <a:gd name="T6" fmla="*/ 0 60000 65536"/>
                <a:gd name="T7" fmla="*/ 0 60000 65536"/>
                <a:gd name="T8" fmla="*/ 0 60000 65536"/>
                <a:gd name="T9" fmla="*/ 0 w 107"/>
                <a:gd name="T10" fmla="*/ 0 h 127"/>
                <a:gd name="T11" fmla="*/ 107 w 107"/>
                <a:gd name="T12" fmla="*/ 127 h 127"/>
              </a:gdLst>
              <a:ahLst/>
              <a:cxnLst>
                <a:cxn ang="T6">
                  <a:pos x="T0" y="T1"/>
                </a:cxn>
                <a:cxn ang="T7">
                  <a:pos x="T2" y="T3"/>
                </a:cxn>
                <a:cxn ang="T8">
                  <a:pos x="T4" y="T5"/>
                </a:cxn>
              </a:cxnLst>
              <a:rect l="T9" t="T10" r="T11" b="T12"/>
              <a:pathLst>
                <a:path w="107" h="127">
                  <a:moveTo>
                    <a:pt x="0" y="0"/>
                  </a:moveTo>
                  <a:lnTo>
                    <a:pt x="46" y="127"/>
                  </a:lnTo>
                  <a:lnTo>
                    <a:pt x="107" y="12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9" name="Freeform 74">
              <a:extLst>
                <a:ext uri="{FF2B5EF4-FFF2-40B4-BE49-F238E27FC236}">
                  <a16:creationId xmlns:a16="http://schemas.microsoft.com/office/drawing/2014/main" id="{C6B035CF-0425-724B-8CD6-572B78B5196D}"/>
                </a:ext>
              </a:extLst>
            </p:cNvPr>
            <p:cNvSpPr>
              <a:spLocks/>
            </p:cNvSpPr>
            <p:nvPr/>
          </p:nvSpPr>
          <p:spPr bwMode="auto">
            <a:xfrm>
              <a:off x="2728" y="1781"/>
              <a:ext cx="117" cy="63"/>
            </a:xfrm>
            <a:custGeom>
              <a:avLst/>
              <a:gdLst>
                <a:gd name="T0" fmla="*/ 0 w 117"/>
                <a:gd name="T1" fmla="*/ 32 h 63"/>
                <a:gd name="T2" fmla="*/ 0 w 117"/>
                <a:gd name="T3" fmla="*/ 25 h 63"/>
                <a:gd name="T4" fmla="*/ 8 w 117"/>
                <a:gd name="T5" fmla="*/ 25 h 63"/>
                <a:gd name="T6" fmla="*/ 15 w 117"/>
                <a:gd name="T7" fmla="*/ 25 h 63"/>
                <a:gd name="T8" fmla="*/ 15 w 117"/>
                <a:gd name="T9" fmla="*/ 17 h 63"/>
                <a:gd name="T10" fmla="*/ 23 w 117"/>
                <a:gd name="T11" fmla="*/ 17 h 63"/>
                <a:gd name="T12" fmla="*/ 31 w 117"/>
                <a:gd name="T13" fmla="*/ 17 h 63"/>
                <a:gd name="T14" fmla="*/ 38 w 117"/>
                <a:gd name="T15" fmla="*/ 17 h 63"/>
                <a:gd name="T16" fmla="*/ 38 w 117"/>
                <a:gd name="T17" fmla="*/ 9 h 63"/>
                <a:gd name="T18" fmla="*/ 46 w 117"/>
                <a:gd name="T19" fmla="*/ 9 h 63"/>
                <a:gd name="T20" fmla="*/ 46 w 117"/>
                <a:gd name="T21" fmla="*/ 0 h 63"/>
                <a:gd name="T22" fmla="*/ 54 w 117"/>
                <a:gd name="T23" fmla="*/ 0 h 63"/>
                <a:gd name="T24" fmla="*/ 63 w 117"/>
                <a:gd name="T25" fmla="*/ 0 h 63"/>
                <a:gd name="T26" fmla="*/ 71 w 117"/>
                <a:gd name="T27" fmla="*/ 0 h 63"/>
                <a:gd name="T28" fmla="*/ 79 w 117"/>
                <a:gd name="T29" fmla="*/ 0 h 63"/>
                <a:gd name="T30" fmla="*/ 86 w 117"/>
                <a:gd name="T31" fmla="*/ 0 h 63"/>
                <a:gd name="T32" fmla="*/ 94 w 117"/>
                <a:gd name="T33" fmla="*/ 0 h 63"/>
                <a:gd name="T34" fmla="*/ 94 w 117"/>
                <a:gd name="T35" fmla="*/ 9 h 63"/>
                <a:gd name="T36" fmla="*/ 109 w 117"/>
                <a:gd name="T37" fmla="*/ 9 h 63"/>
                <a:gd name="T38" fmla="*/ 109 w 117"/>
                <a:gd name="T39" fmla="*/ 17 h 63"/>
                <a:gd name="T40" fmla="*/ 117 w 117"/>
                <a:gd name="T41" fmla="*/ 17 h 63"/>
                <a:gd name="T42" fmla="*/ 117 w 117"/>
                <a:gd name="T43" fmla="*/ 25 h 63"/>
                <a:gd name="T44" fmla="*/ 117 w 117"/>
                <a:gd name="T45" fmla="*/ 32 h 63"/>
                <a:gd name="T46" fmla="*/ 117 w 117"/>
                <a:gd name="T47" fmla="*/ 40 h 63"/>
                <a:gd name="T48" fmla="*/ 117 w 117"/>
                <a:gd name="T49" fmla="*/ 48 h 63"/>
                <a:gd name="T50" fmla="*/ 117 w 117"/>
                <a:gd name="T51" fmla="*/ 55 h 63"/>
                <a:gd name="T52" fmla="*/ 109 w 117"/>
                <a:gd name="T53" fmla="*/ 55 h 63"/>
                <a:gd name="T54" fmla="*/ 109 w 117"/>
                <a:gd name="T55" fmla="*/ 63 h 63"/>
                <a:gd name="T56" fmla="*/ 102 w 117"/>
                <a:gd name="T57" fmla="*/ 63 h 63"/>
                <a:gd name="T58" fmla="*/ 94 w 117"/>
                <a:gd name="T59" fmla="*/ 63 h 63"/>
                <a:gd name="T60" fmla="*/ 86 w 117"/>
                <a:gd name="T61" fmla="*/ 63 h 63"/>
                <a:gd name="T62" fmla="*/ 79 w 117"/>
                <a:gd name="T63" fmla="*/ 63 h 63"/>
                <a:gd name="T64" fmla="*/ 71 w 117"/>
                <a:gd name="T65" fmla="*/ 63 h 63"/>
                <a:gd name="T66" fmla="*/ 63 w 117"/>
                <a:gd name="T67" fmla="*/ 63 h 63"/>
                <a:gd name="T68" fmla="*/ 54 w 117"/>
                <a:gd name="T69" fmla="*/ 63 h 63"/>
                <a:gd name="T70" fmla="*/ 46 w 117"/>
                <a:gd name="T71" fmla="*/ 63 h 63"/>
                <a:gd name="T72" fmla="*/ 46 w 117"/>
                <a:gd name="T73" fmla="*/ 55 h 63"/>
                <a:gd name="T74" fmla="*/ 38 w 117"/>
                <a:gd name="T75" fmla="*/ 55 h 63"/>
                <a:gd name="T76" fmla="*/ 31 w 117"/>
                <a:gd name="T77" fmla="*/ 55 h 63"/>
                <a:gd name="T78" fmla="*/ 23 w 117"/>
                <a:gd name="T79" fmla="*/ 55 h 63"/>
                <a:gd name="T80" fmla="*/ 15 w 117"/>
                <a:gd name="T81" fmla="*/ 55 h 63"/>
                <a:gd name="T82" fmla="*/ 15 w 117"/>
                <a:gd name="T83" fmla="*/ 48 h 63"/>
                <a:gd name="T84" fmla="*/ 8 w 117"/>
                <a:gd name="T85" fmla="*/ 48 h 63"/>
                <a:gd name="T86" fmla="*/ 0 w 117"/>
                <a:gd name="T87" fmla="*/ 48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63"/>
                <a:gd name="T134" fmla="*/ 117 w 117"/>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63">
                  <a:moveTo>
                    <a:pt x="0" y="32"/>
                  </a:moveTo>
                  <a:lnTo>
                    <a:pt x="0" y="32"/>
                  </a:lnTo>
                  <a:lnTo>
                    <a:pt x="0" y="25"/>
                  </a:lnTo>
                  <a:lnTo>
                    <a:pt x="8" y="25"/>
                  </a:lnTo>
                  <a:lnTo>
                    <a:pt x="15" y="25"/>
                  </a:lnTo>
                  <a:lnTo>
                    <a:pt x="15" y="17"/>
                  </a:lnTo>
                  <a:lnTo>
                    <a:pt x="23" y="17"/>
                  </a:lnTo>
                  <a:lnTo>
                    <a:pt x="31" y="17"/>
                  </a:lnTo>
                  <a:lnTo>
                    <a:pt x="38" y="17"/>
                  </a:lnTo>
                  <a:lnTo>
                    <a:pt x="38" y="9"/>
                  </a:lnTo>
                  <a:lnTo>
                    <a:pt x="46" y="9"/>
                  </a:lnTo>
                  <a:lnTo>
                    <a:pt x="46" y="0"/>
                  </a:lnTo>
                  <a:lnTo>
                    <a:pt x="54" y="0"/>
                  </a:lnTo>
                  <a:lnTo>
                    <a:pt x="63" y="0"/>
                  </a:lnTo>
                  <a:lnTo>
                    <a:pt x="71" y="0"/>
                  </a:lnTo>
                  <a:lnTo>
                    <a:pt x="79" y="0"/>
                  </a:lnTo>
                  <a:lnTo>
                    <a:pt x="86" y="0"/>
                  </a:lnTo>
                  <a:lnTo>
                    <a:pt x="94" y="0"/>
                  </a:lnTo>
                  <a:lnTo>
                    <a:pt x="94" y="9"/>
                  </a:lnTo>
                  <a:lnTo>
                    <a:pt x="109" y="9"/>
                  </a:lnTo>
                  <a:lnTo>
                    <a:pt x="109" y="17"/>
                  </a:lnTo>
                  <a:lnTo>
                    <a:pt x="117" y="17"/>
                  </a:lnTo>
                  <a:lnTo>
                    <a:pt x="117" y="25"/>
                  </a:lnTo>
                  <a:lnTo>
                    <a:pt x="117" y="32"/>
                  </a:lnTo>
                  <a:lnTo>
                    <a:pt x="117" y="40"/>
                  </a:lnTo>
                  <a:lnTo>
                    <a:pt x="117" y="48"/>
                  </a:lnTo>
                  <a:lnTo>
                    <a:pt x="117" y="55"/>
                  </a:lnTo>
                  <a:lnTo>
                    <a:pt x="109" y="55"/>
                  </a:lnTo>
                  <a:lnTo>
                    <a:pt x="109" y="63"/>
                  </a:lnTo>
                  <a:lnTo>
                    <a:pt x="102" y="63"/>
                  </a:lnTo>
                  <a:lnTo>
                    <a:pt x="94" y="63"/>
                  </a:lnTo>
                  <a:lnTo>
                    <a:pt x="86" y="63"/>
                  </a:lnTo>
                  <a:lnTo>
                    <a:pt x="79" y="63"/>
                  </a:lnTo>
                  <a:lnTo>
                    <a:pt x="71" y="63"/>
                  </a:lnTo>
                  <a:lnTo>
                    <a:pt x="63" y="63"/>
                  </a:lnTo>
                  <a:lnTo>
                    <a:pt x="54" y="63"/>
                  </a:lnTo>
                  <a:lnTo>
                    <a:pt x="46" y="63"/>
                  </a:lnTo>
                  <a:lnTo>
                    <a:pt x="46" y="55"/>
                  </a:lnTo>
                  <a:lnTo>
                    <a:pt x="38" y="55"/>
                  </a:lnTo>
                  <a:lnTo>
                    <a:pt x="31" y="55"/>
                  </a:lnTo>
                  <a:lnTo>
                    <a:pt x="23" y="55"/>
                  </a:lnTo>
                  <a:lnTo>
                    <a:pt x="15" y="55"/>
                  </a:lnTo>
                  <a:lnTo>
                    <a:pt x="15" y="48"/>
                  </a:lnTo>
                  <a:lnTo>
                    <a:pt x="8" y="48"/>
                  </a:lnTo>
                  <a:lnTo>
                    <a:pt x="0" y="4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60" name="Freeform 75">
              <a:extLst>
                <a:ext uri="{FF2B5EF4-FFF2-40B4-BE49-F238E27FC236}">
                  <a16:creationId xmlns:a16="http://schemas.microsoft.com/office/drawing/2014/main" id="{34E02D72-BCA3-0248-A38E-25A4B1BB7A37}"/>
                </a:ext>
              </a:extLst>
            </p:cNvPr>
            <p:cNvSpPr>
              <a:spLocks/>
            </p:cNvSpPr>
            <p:nvPr/>
          </p:nvSpPr>
          <p:spPr bwMode="auto">
            <a:xfrm>
              <a:off x="2720" y="1773"/>
              <a:ext cx="117" cy="63"/>
            </a:xfrm>
            <a:custGeom>
              <a:avLst/>
              <a:gdLst>
                <a:gd name="T0" fmla="*/ 0 w 117"/>
                <a:gd name="T1" fmla="*/ 33 h 63"/>
                <a:gd name="T2" fmla="*/ 0 w 117"/>
                <a:gd name="T3" fmla="*/ 33 h 63"/>
                <a:gd name="T4" fmla="*/ 0 w 117"/>
                <a:gd name="T5" fmla="*/ 25 h 63"/>
                <a:gd name="T6" fmla="*/ 8 w 117"/>
                <a:gd name="T7" fmla="*/ 25 h 63"/>
                <a:gd name="T8" fmla="*/ 16 w 117"/>
                <a:gd name="T9" fmla="*/ 25 h 63"/>
                <a:gd name="T10" fmla="*/ 16 w 117"/>
                <a:gd name="T11" fmla="*/ 17 h 63"/>
                <a:gd name="T12" fmla="*/ 16 w 117"/>
                <a:gd name="T13" fmla="*/ 17 h 63"/>
                <a:gd name="T14" fmla="*/ 23 w 117"/>
                <a:gd name="T15" fmla="*/ 17 h 63"/>
                <a:gd name="T16" fmla="*/ 31 w 117"/>
                <a:gd name="T17" fmla="*/ 17 h 63"/>
                <a:gd name="T18" fmla="*/ 31 w 117"/>
                <a:gd name="T19" fmla="*/ 17 h 63"/>
                <a:gd name="T20" fmla="*/ 39 w 117"/>
                <a:gd name="T21" fmla="*/ 17 h 63"/>
                <a:gd name="T22" fmla="*/ 39 w 117"/>
                <a:gd name="T23" fmla="*/ 17 h 63"/>
                <a:gd name="T24" fmla="*/ 39 w 117"/>
                <a:gd name="T25" fmla="*/ 8 h 63"/>
                <a:gd name="T26" fmla="*/ 46 w 117"/>
                <a:gd name="T27" fmla="*/ 8 h 63"/>
                <a:gd name="T28" fmla="*/ 46 w 117"/>
                <a:gd name="T29" fmla="*/ 0 h 63"/>
                <a:gd name="T30" fmla="*/ 54 w 117"/>
                <a:gd name="T31" fmla="*/ 0 h 63"/>
                <a:gd name="T32" fmla="*/ 54 w 117"/>
                <a:gd name="T33" fmla="*/ 0 h 63"/>
                <a:gd name="T34" fmla="*/ 62 w 117"/>
                <a:gd name="T35" fmla="*/ 0 h 63"/>
                <a:gd name="T36" fmla="*/ 62 w 117"/>
                <a:gd name="T37" fmla="*/ 0 h 63"/>
                <a:gd name="T38" fmla="*/ 71 w 117"/>
                <a:gd name="T39" fmla="*/ 0 h 63"/>
                <a:gd name="T40" fmla="*/ 71 w 117"/>
                <a:gd name="T41" fmla="*/ 0 h 63"/>
                <a:gd name="T42" fmla="*/ 79 w 117"/>
                <a:gd name="T43" fmla="*/ 0 h 63"/>
                <a:gd name="T44" fmla="*/ 87 w 117"/>
                <a:gd name="T45" fmla="*/ 0 h 63"/>
                <a:gd name="T46" fmla="*/ 94 w 117"/>
                <a:gd name="T47" fmla="*/ 0 h 63"/>
                <a:gd name="T48" fmla="*/ 94 w 117"/>
                <a:gd name="T49" fmla="*/ 8 h 63"/>
                <a:gd name="T50" fmla="*/ 110 w 117"/>
                <a:gd name="T51" fmla="*/ 8 h 63"/>
                <a:gd name="T52" fmla="*/ 110 w 117"/>
                <a:gd name="T53" fmla="*/ 8 h 63"/>
                <a:gd name="T54" fmla="*/ 110 w 117"/>
                <a:gd name="T55" fmla="*/ 17 h 63"/>
                <a:gd name="T56" fmla="*/ 117 w 117"/>
                <a:gd name="T57" fmla="*/ 17 h 63"/>
                <a:gd name="T58" fmla="*/ 117 w 117"/>
                <a:gd name="T59" fmla="*/ 17 h 63"/>
                <a:gd name="T60" fmla="*/ 117 w 117"/>
                <a:gd name="T61" fmla="*/ 25 h 63"/>
                <a:gd name="T62" fmla="*/ 117 w 117"/>
                <a:gd name="T63" fmla="*/ 33 h 63"/>
                <a:gd name="T64" fmla="*/ 117 w 117"/>
                <a:gd name="T65" fmla="*/ 33 h 63"/>
                <a:gd name="T66" fmla="*/ 117 w 117"/>
                <a:gd name="T67" fmla="*/ 40 h 63"/>
                <a:gd name="T68" fmla="*/ 117 w 117"/>
                <a:gd name="T69" fmla="*/ 48 h 63"/>
                <a:gd name="T70" fmla="*/ 117 w 117"/>
                <a:gd name="T71" fmla="*/ 56 h 63"/>
                <a:gd name="T72" fmla="*/ 117 w 117"/>
                <a:gd name="T73" fmla="*/ 56 h 63"/>
                <a:gd name="T74" fmla="*/ 110 w 117"/>
                <a:gd name="T75" fmla="*/ 56 h 63"/>
                <a:gd name="T76" fmla="*/ 110 w 117"/>
                <a:gd name="T77" fmla="*/ 63 h 63"/>
                <a:gd name="T78" fmla="*/ 110 w 117"/>
                <a:gd name="T79" fmla="*/ 63 h 63"/>
                <a:gd name="T80" fmla="*/ 102 w 117"/>
                <a:gd name="T81" fmla="*/ 63 h 63"/>
                <a:gd name="T82" fmla="*/ 94 w 117"/>
                <a:gd name="T83" fmla="*/ 63 h 63"/>
                <a:gd name="T84" fmla="*/ 94 w 117"/>
                <a:gd name="T85" fmla="*/ 63 h 63"/>
                <a:gd name="T86" fmla="*/ 87 w 117"/>
                <a:gd name="T87" fmla="*/ 63 h 63"/>
                <a:gd name="T88" fmla="*/ 79 w 117"/>
                <a:gd name="T89" fmla="*/ 63 h 63"/>
                <a:gd name="T90" fmla="*/ 71 w 117"/>
                <a:gd name="T91" fmla="*/ 63 h 63"/>
                <a:gd name="T92" fmla="*/ 71 w 117"/>
                <a:gd name="T93" fmla="*/ 63 h 63"/>
                <a:gd name="T94" fmla="*/ 62 w 117"/>
                <a:gd name="T95" fmla="*/ 63 h 63"/>
                <a:gd name="T96" fmla="*/ 54 w 117"/>
                <a:gd name="T97" fmla="*/ 63 h 63"/>
                <a:gd name="T98" fmla="*/ 54 w 117"/>
                <a:gd name="T99" fmla="*/ 63 h 63"/>
                <a:gd name="T100" fmla="*/ 46 w 117"/>
                <a:gd name="T101" fmla="*/ 63 h 63"/>
                <a:gd name="T102" fmla="*/ 46 w 117"/>
                <a:gd name="T103" fmla="*/ 56 h 63"/>
                <a:gd name="T104" fmla="*/ 39 w 117"/>
                <a:gd name="T105" fmla="*/ 56 h 63"/>
                <a:gd name="T106" fmla="*/ 39 w 117"/>
                <a:gd name="T107" fmla="*/ 56 h 63"/>
                <a:gd name="T108" fmla="*/ 39 w 117"/>
                <a:gd name="T109" fmla="*/ 56 h 63"/>
                <a:gd name="T110" fmla="*/ 31 w 117"/>
                <a:gd name="T111" fmla="*/ 56 h 63"/>
                <a:gd name="T112" fmla="*/ 23 w 117"/>
                <a:gd name="T113" fmla="*/ 56 h 63"/>
                <a:gd name="T114" fmla="*/ 16 w 117"/>
                <a:gd name="T115" fmla="*/ 56 h 63"/>
                <a:gd name="T116" fmla="*/ 16 w 117"/>
                <a:gd name="T117" fmla="*/ 48 h 63"/>
                <a:gd name="T118" fmla="*/ 16 w 117"/>
                <a:gd name="T119" fmla="*/ 48 h 63"/>
                <a:gd name="T120" fmla="*/ 8 w 117"/>
                <a:gd name="T121" fmla="*/ 48 h 63"/>
                <a:gd name="T122" fmla="*/ 0 w 117"/>
                <a:gd name="T123" fmla="*/ 48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
                <a:gd name="T187" fmla="*/ 0 h 63"/>
                <a:gd name="T188" fmla="*/ 117 w 117"/>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 h="63">
                  <a:moveTo>
                    <a:pt x="0" y="33"/>
                  </a:moveTo>
                  <a:lnTo>
                    <a:pt x="0" y="33"/>
                  </a:lnTo>
                  <a:lnTo>
                    <a:pt x="0" y="25"/>
                  </a:lnTo>
                  <a:lnTo>
                    <a:pt x="8" y="25"/>
                  </a:lnTo>
                  <a:lnTo>
                    <a:pt x="16" y="25"/>
                  </a:lnTo>
                  <a:lnTo>
                    <a:pt x="16" y="17"/>
                  </a:lnTo>
                  <a:lnTo>
                    <a:pt x="23" y="17"/>
                  </a:lnTo>
                  <a:lnTo>
                    <a:pt x="31" y="17"/>
                  </a:lnTo>
                  <a:lnTo>
                    <a:pt x="39" y="17"/>
                  </a:lnTo>
                  <a:lnTo>
                    <a:pt x="39" y="8"/>
                  </a:lnTo>
                  <a:lnTo>
                    <a:pt x="46" y="8"/>
                  </a:lnTo>
                  <a:lnTo>
                    <a:pt x="46" y="0"/>
                  </a:lnTo>
                  <a:lnTo>
                    <a:pt x="54" y="0"/>
                  </a:lnTo>
                  <a:lnTo>
                    <a:pt x="62" y="0"/>
                  </a:lnTo>
                  <a:lnTo>
                    <a:pt x="71" y="0"/>
                  </a:lnTo>
                  <a:lnTo>
                    <a:pt x="79" y="0"/>
                  </a:lnTo>
                  <a:lnTo>
                    <a:pt x="87" y="0"/>
                  </a:lnTo>
                  <a:lnTo>
                    <a:pt x="94" y="0"/>
                  </a:lnTo>
                  <a:lnTo>
                    <a:pt x="94" y="8"/>
                  </a:lnTo>
                  <a:lnTo>
                    <a:pt x="110" y="8"/>
                  </a:lnTo>
                  <a:lnTo>
                    <a:pt x="110" y="17"/>
                  </a:lnTo>
                  <a:lnTo>
                    <a:pt x="117" y="17"/>
                  </a:lnTo>
                  <a:lnTo>
                    <a:pt x="117" y="25"/>
                  </a:lnTo>
                  <a:lnTo>
                    <a:pt x="117" y="33"/>
                  </a:lnTo>
                  <a:lnTo>
                    <a:pt x="117" y="40"/>
                  </a:lnTo>
                  <a:lnTo>
                    <a:pt x="117" y="48"/>
                  </a:lnTo>
                  <a:lnTo>
                    <a:pt x="117" y="56"/>
                  </a:lnTo>
                  <a:lnTo>
                    <a:pt x="110" y="56"/>
                  </a:lnTo>
                  <a:lnTo>
                    <a:pt x="110" y="63"/>
                  </a:lnTo>
                  <a:lnTo>
                    <a:pt x="102" y="63"/>
                  </a:lnTo>
                  <a:lnTo>
                    <a:pt x="94" y="63"/>
                  </a:lnTo>
                  <a:lnTo>
                    <a:pt x="87" y="63"/>
                  </a:lnTo>
                  <a:lnTo>
                    <a:pt x="79" y="63"/>
                  </a:lnTo>
                  <a:lnTo>
                    <a:pt x="71" y="63"/>
                  </a:lnTo>
                  <a:lnTo>
                    <a:pt x="62" y="63"/>
                  </a:lnTo>
                  <a:lnTo>
                    <a:pt x="54" y="63"/>
                  </a:lnTo>
                  <a:lnTo>
                    <a:pt x="46" y="63"/>
                  </a:lnTo>
                  <a:lnTo>
                    <a:pt x="46" y="56"/>
                  </a:lnTo>
                  <a:lnTo>
                    <a:pt x="39" y="56"/>
                  </a:lnTo>
                  <a:lnTo>
                    <a:pt x="31" y="56"/>
                  </a:lnTo>
                  <a:lnTo>
                    <a:pt x="23" y="56"/>
                  </a:lnTo>
                  <a:lnTo>
                    <a:pt x="16" y="56"/>
                  </a:lnTo>
                  <a:lnTo>
                    <a:pt x="16" y="48"/>
                  </a:lnTo>
                  <a:lnTo>
                    <a:pt x="8" y="48"/>
                  </a:lnTo>
                  <a:lnTo>
                    <a:pt x="0" y="4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61" name="Oval 76">
              <a:extLst>
                <a:ext uri="{FF2B5EF4-FFF2-40B4-BE49-F238E27FC236}">
                  <a16:creationId xmlns:a16="http://schemas.microsoft.com/office/drawing/2014/main" id="{4BF3E72D-9DBB-D640-B35C-73206F45ED1F}"/>
                </a:ext>
              </a:extLst>
            </p:cNvPr>
            <p:cNvSpPr>
              <a:spLocks noChangeArrowheads="1"/>
            </p:cNvSpPr>
            <p:nvPr/>
          </p:nvSpPr>
          <p:spPr bwMode="auto">
            <a:xfrm>
              <a:off x="2712" y="1366"/>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62" name="Oval 77">
              <a:extLst>
                <a:ext uri="{FF2B5EF4-FFF2-40B4-BE49-F238E27FC236}">
                  <a16:creationId xmlns:a16="http://schemas.microsoft.com/office/drawing/2014/main" id="{85E18E63-EB48-814E-A0FC-F50B23E2A2AB}"/>
                </a:ext>
              </a:extLst>
            </p:cNvPr>
            <p:cNvSpPr>
              <a:spLocks noChangeArrowheads="1"/>
            </p:cNvSpPr>
            <p:nvPr/>
          </p:nvSpPr>
          <p:spPr bwMode="auto">
            <a:xfrm>
              <a:off x="2705" y="1358"/>
              <a:ext cx="38" cy="39"/>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63" name="Oval 78">
              <a:extLst>
                <a:ext uri="{FF2B5EF4-FFF2-40B4-BE49-F238E27FC236}">
                  <a16:creationId xmlns:a16="http://schemas.microsoft.com/office/drawing/2014/main" id="{86B2D3C5-6A12-1A4F-ACF7-EC747A3C98F3}"/>
                </a:ext>
              </a:extLst>
            </p:cNvPr>
            <p:cNvSpPr>
              <a:spLocks noChangeArrowheads="1"/>
            </p:cNvSpPr>
            <p:nvPr/>
          </p:nvSpPr>
          <p:spPr bwMode="auto">
            <a:xfrm>
              <a:off x="2774" y="1366"/>
              <a:ext cx="25"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64" name="Oval 79">
              <a:extLst>
                <a:ext uri="{FF2B5EF4-FFF2-40B4-BE49-F238E27FC236}">
                  <a16:creationId xmlns:a16="http://schemas.microsoft.com/office/drawing/2014/main" id="{3383D431-38C1-2B42-8344-99056B1188E7}"/>
                </a:ext>
              </a:extLst>
            </p:cNvPr>
            <p:cNvSpPr>
              <a:spLocks noChangeArrowheads="1"/>
            </p:cNvSpPr>
            <p:nvPr/>
          </p:nvSpPr>
          <p:spPr bwMode="auto">
            <a:xfrm>
              <a:off x="2766" y="1358"/>
              <a:ext cx="41" cy="39"/>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65" name="Line 80">
              <a:extLst>
                <a:ext uri="{FF2B5EF4-FFF2-40B4-BE49-F238E27FC236}">
                  <a16:creationId xmlns:a16="http://schemas.microsoft.com/office/drawing/2014/main" id="{91AAD001-053F-D14F-A6DD-20F182EBC97D}"/>
                </a:ext>
              </a:extLst>
            </p:cNvPr>
            <p:cNvSpPr>
              <a:spLocks noChangeShapeType="1"/>
            </p:cNvSpPr>
            <p:nvPr/>
          </p:nvSpPr>
          <p:spPr bwMode="auto">
            <a:xfrm flipV="1">
              <a:off x="2799" y="1735"/>
              <a:ext cx="372" cy="3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66" name="Line 81">
              <a:extLst>
                <a:ext uri="{FF2B5EF4-FFF2-40B4-BE49-F238E27FC236}">
                  <a16:creationId xmlns:a16="http://schemas.microsoft.com/office/drawing/2014/main" id="{F4EA1C7A-59BC-6640-89B9-01CE224CC2A4}"/>
                </a:ext>
              </a:extLst>
            </p:cNvPr>
            <p:cNvSpPr>
              <a:spLocks noChangeShapeType="1"/>
            </p:cNvSpPr>
            <p:nvPr/>
          </p:nvSpPr>
          <p:spPr bwMode="auto">
            <a:xfrm flipH="1">
              <a:off x="2595" y="1806"/>
              <a:ext cx="56" cy="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67" name="Line 82">
              <a:extLst>
                <a:ext uri="{FF2B5EF4-FFF2-40B4-BE49-F238E27FC236}">
                  <a16:creationId xmlns:a16="http://schemas.microsoft.com/office/drawing/2014/main" id="{C79F4765-C787-284F-8280-7ED774506A5F}"/>
                </a:ext>
              </a:extLst>
            </p:cNvPr>
            <p:cNvSpPr>
              <a:spLocks noChangeShapeType="1"/>
            </p:cNvSpPr>
            <p:nvPr/>
          </p:nvSpPr>
          <p:spPr bwMode="auto">
            <a:xfrm>
              <a:off x="3171" y="1735"/>
              <a:ext cx="108" cy="8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68" name="Line 83">
              <a:extLst>
                <a:ext uri="{FF2B5EF4-FFF2-40B4-BE49-F238E27FC236}">
                  <a16:creationId xmlns:a16="http://schemas.microsoft.com/office/drawing/2014/main" id="{A37D37DF-E858-7A48-BA10-F1A951AA7DE6}"/>
                </a:ext>
              </a:extLst>
            </p:cNvPr>
            <p:cNvSpPr>
              <a:spLocks noChangeShapeType="1"/>
            </p:cNvSpPr>
            <p:nvPr/>
          </p:nvSpPr>
          <p:spPr bwMode="auto">
            <a:xfrm flipH="1">
              <a:off x="2705" y="1829"/>
              <a:ext cx="574" cy="7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69" name="Line 84">
              <a:extLst>
                <a:ext uri="{FF2B5EF4-FFF2-40B4-BE49-F238E27FC236}">
                  <a16:creationId xmlns:a16="http://schemas.microsoft.com/office/drawing/2014/main" id="{0B86883C-AAE2-784A-8535-BCB4C5E65F87}"/>
                </a:ext>
              </a:extLst>
            </p:cNvPr>
            <p:cNvSpPr>
              <a:spLocks noChangeShapeType="1"/>
            </p:cNvSpPr>
            <p:nvPr/>
          </p:nvSpPr>
          <p:spPr bwMode="auto">
            <a:xfrm flipH="1">
              <a:off x="2572" y="1813"/>
              <a:ext cx="23" cy="1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0" name="Line 85">
              <a:extLst>
                <a:ext uri="{FF2B5EF4-FFF2-40B4-BE49-F238E27FC236}">
                  <a16:creationId xmlns:a16="http://schemas.microsoft.com/office/drawing/2014/main" id="{169FC74A-DE07-C84A-B89E-48BE7B4306AD}"/>
                </a:ext>
              </a:extLst>
            </p:cNvPr>
            <p:cNvSpPr>
              <a:spLocks noChangeShapeType="1"/>
            </p:cNvSpPr>
            <p:nvPr/>
          </p:nvSpPr>
          <p:spPr bwMode="auto">
            <a:xfrm flipH="1">
              <a:off x="2666" y="1900"/>
              <a:ext cx="31" cy="6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1" name="Line 86">
              <a:extLst>
                <a:ext uri="{FF2B5EF4-FFF2-40B4-BE49-F238E27FC236}">
                  <a16:creationId xmlns:a16="http://schemas.microsoft.com/office/drawing/2014/main" id="{64F3514B-E314-934B-AB6F-1DB311EC1891}"/>
                </a:ext>
              </a:extLst>
            </p:cNvPr>
            <p:cNvSpPr>
              <a:spLocks noChangeShapeType="1"/>
            </p:cNvSpPr>
            <p:nvPr/>
          </p:nvSpPr>
          <p:spPr bwMode="auto">
            <a:xfrm>
              <a:off x="3279" y="1821"/>
              <a:ext cx="15" cy="7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2" name="Line 87">
              <a:extLst>
                <a:ext uri="{FF2B5EF4-FFF2-40B4-BE49-F238E27FC236}">
                  <a16:creationId xmlns:a16="http://schemas.microsoft.com/office/drawing/2014/main" id="{1621402A-3B8B-6842-AEF3-FF694BE065DB}"/>
                </a:ext>
              </a:extLst>
            </p:cNvPr>
            <p:cNvSpPr>
              <a:spLocks noChangeShapeType="1"/>
            </p:cNvSpPr>
            <p:nvPr/>
          </p:nvSpPr>
          <p:spPr bwMode="auto">
            <a:xfrm>
              <a:off x="2572" y="1915"/>
              <a:ext cx="94" cy="6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3" name="Line 88">
              <a:extLst>
                <a:ext uri="{FF2B5EF4-FFF2-40B4-BE49-F238E27FC236}">
                  <a16:creationId xmlns:a16="http://schemas.microsoft.com/office/drawing/2014/main" id="{4854A690-2CA2-3545-A8DC-631ED1256218}"/>
                </a:ext>
              </a:extLst>
            </p:cNvPr>
            <p:cNvSpPr>
              <a:spLocks noChangeShapeType="1"/>
            </p:cNvSpPr>
            <p:nvPr/>
          </p:nvSpPr>
          <p:spPr bwMode="auto">
            <a:xfrm flipV="1">
              <a:off x="2666" y="1892"/>
              <a:ext cx="636" cy="9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4" name="Line 89">
              <a:extLst>
                <a:ext uri="{FF2B5EF4-FFF2-40B4-BE49-F238E27FC236}">
                  <a16:creationId xmlns:a16="http://schemas.microsoft.com/office/drawing/2014/main" id="{D4C33357-95CB-3842-AA74-D25FB4F695A8}"/>
                </a:ext>
              </a:extLst>
            </p:cNvPr>
            <p:cNvSpPr>
              <a:spLocks noChangeShapeType="1"/>
            </p:cNvSpPr>
            <p:nvPr/>
          </p:nvSpPr>
          <p:spPr bwMode="auto">
            <a:xfrm flipH="1">
              <a:off x="2993" y="1679"/>
              <a:ext cx="54" cy="4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57" name="Group 90">
            <a:extLst>
              <a:ext uri="{FF2B5EF4-FFF2-40B4-BE49-F238E27FC236}">
                <a16:creationId xmlns:a16="http://schemas.microsoft.com/office/drawing/2014/main" id="{71AE94AA-B133-9F46-B8EB-BC8E410E7937}"/>
              </a:ext>
            </a:extLst>
          </p:cNvPr>
          <p:cNvGrpSpPr>
            <a:grpSpLocks/>
          </p:cNvGrpSpPr>
          <p:nvPr/>
        </p:nvGrpSpPr>
        <p:grpSpPr bwMode="auto">
          <a:xfrm>
            <a:off x="2889250" y="2543175"/>
            <a:ext cx="1035050" cy="1554163"/>
            <a:chOff x="1820" y="1602"/>
            <a:chExt cx="652" cy="979"/>
          </a:xfrm>
        </p:grpSpPr>
        <p:sp>
          <p:nvSpPr>
            <p:cNvPr id="32001" name="Arc 91">
              <a:extLst>
                <a:ext uri="{FF2B5EF4-FFF2-40B4-BE49-F238E27FC236}">
                  <a16:creationId xmlns:a16="http://schemas.microsoft.com/office/drawing/2014/main" id="{C2A45F25-9D02-8B47-8AFD-9C9473180DDF}"/>
                </a:ext>
              </a:extLst>
            </p:cNvPr>
            <p:cNvSpPr>
              <a:spLocks/>
            </p:cNvSpPr>
            <p:nvPr/>
          </p:nvSpPr>
          <p:spPr bwMode="auto">
            <a:xfrm>
              <a:off x="2177" y="1602"/>
              <a:ext cx="186" cy="35"/>
            </a:xfrm>
            <a:custGeom>
              <a:avLst/>
              <a:gdLst>
                <a:gd name="T0" fmla="*/ 0 w 21590"/>
                <a:gd name="T1" fmla="*/ 0 h 21600"/>
                <a:gd name="T2" fmla="*/ 186 w 21590"/>
                <a:gd name="T3" fmla="*/ 34 h 21600"/>
                <a:gd name="T4" fmla="*/ 0 w 21590"/>
                <a:gd name="T5" fmla="*/ 35 h 21600"/>
                <a:gd name="T6" fmla="*/ 0 60000 65536"/>
                <a:gd name="T7" fmla="*/ 0 60000 65536"/>
                <a:gd name="T8" fmla="*/ 0 60000 65536"/>
                <a:gd name="T9" fmla="*/ 0 w 21590"/>
                <a:gd name="T10" fmla="*/ 0 h 21600"/>
                <a:gd name="T11" fmla="*/ 21590 w 21590"/>
                <a:gd name="T12" fmla="*/ 21600 h 21600"/>
              </a:gdLst>
              <a:ahLst/>
              <a:cxnLst>
                <a:cxn ang="T6">
                  <a:pos x="T0" y="T1"/>
                </a:cxn>
                <a:cxn ang="T7">
                  <a:pos x="T2" y="T3"/>
                </a:cxn>
                <a:cxn ang="T8">
                  <a:pos x="T4" y="T5"/>
                </a:cxn>
              </a:cxnLst>
              <a:rect l="T9" t="T10" r="T11" b="T12"/>
              <a:pathLst>
                <a:path w="21590" h="21600" fill="none" extrusionOk="0">
                  <a:moveTo>
                    <a:pt x="-1" y="0"/>
                  </a:moveTo>
                  <a:cubicBezTo>
                    <a:pt x="11685" y="0"/>
                    <a:pt x="21252" y="9293"/>
                    <a:pt x="21590" y="20974"/>
                  </a:cubicBezTo>
                </a:path>
                <a:path w="21590" h="21600" stroke="0" extrusionOk="0">
                  <a:moveTo>
                    <a:pt x="-1" y="0"/>
                  </a:moveTo>
                  <a:cubicBezTo>
                    <a:pt x="11685" y="0"/>
                    <a:pt x="21252" y="9293"/>
                    <a:pt x="21590" y="20974"/>
                  </a:cubicBezTo>
                  <a:lnTo>
                    <a:pt x="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02" name="Freeform 92">
              <a:extLst>
                <a:ext uri="{FF2B5EF4-FFF2-40B4-BE49-F238E27FC236}">
                  <a16:creationId xmlns:a16="http://schemas.microsoft.com/office/drawing/2014/main" id="{D873A7F0-4AB9-A045-BF7A-A640EB2B8C1D}"/>
                </a:ext>
              </a:extLst>
            </p:cNvPr>
            <p:cNvSpPr>
              <a:spLocks/>
            </p:cNvSpPr>
            <p:nvPr/>
          </p:nvSpPr>
          <p:spPr bwMode="auto">
            <a:xfrm>
              <a:off x="2077" y="1602"/>
              <a:ext cx="92" cy="62"/>
            </a:xfrm>
            <a:custGeom>
              <a:avLst/>
              <a:gdLst>
                <a:gd name="T0" fmla="*/ 92 w 92"/>
                <a:gd name="T1" fmla="*/ 0 h 62"/>
                <a:gd name="T2" fmla="*/ 84 w 92"/>
                <a:gd name="T3" fmla="*/ 46 h 62"/>
                <a:gd name="T4" fmla="*/ 0 w 92"/>
                <a:gd name="T5" fmla="*/ 62 h 62"/>
                <a:gd name="T6" fmla="*/ 0 60000 65536"/>
                <a:gd name="T7" fmla="*/ 0 60000 65536"/>
                <a:gd name="T8" fmla="*/ 0 60000 65536"/>
                <a:gd name="T9" fmla="*/ 0 w 92"/>
                <a:gd name="T10" fmla="*/ 0 h 62"/>
                <a:gd name="T11" fmla="*/ 92 w 92"/>
                <a:gd name="T12" fmla="*/ 62 h 62"/>
              </a:gdLst>
              <a:ahLst/>
              <a:cxnLst>
                <a:cxn ang="T6">
                  <a:pos x="T0" y="T1"/>
                </a:cxn>
                <a:cxn ang="T7">
                  <a:pos x="T2" y="T3"/>
                </a:cxn>
                <a:cxn ang="T8">
                  <a:pos x="T4" y="T5"/>
                </a:cxn>
              </a:cxnLst>
              <a:rect l="T9" t="T10" r="T11" b="T12"/>
              <a:pathLst>
                <a:path w="92" h="62">
                  <a:moveTo>
                    <a:pt x="92" y="0"/>
                  </a:moveTo>
                  <a:lnTo>
                    <a:pt x="84" y="46"/>
                  </a:lnTo>
                  <a:lnTo>
                    <a:pt x="0" y="62"/>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03" name="Line 93">
              <a:extLst>
                <a:ext uri="{FF2B5EF4-FFF2-40B4-BE49-F238E27FC236}">
                  <a16:creationId xmlns:a16="http://schemas.microsoft.com/office/drawing/2014/main" id="{3ECED6C4-92D8-3C4A-98C8-CACFCEB40936}"/>
                </a:ext>
              </a:extLst>
            </p:cNvPr>
            <p:cNvSpPr>
              <a:spLocks noChangeShapeType="1"/>
            </p:cNvSpPr>
            <p:nvPr/>
          </p:nvSpPr>
          <p:spPr bwMode="auto">
            <a:xfrm flipV="1">
              <a:off x="2085" y="1664"/>
              <a:ext cx="171" cy="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4" name="Line 94">
              <a:extLst>
                <a:ext uri="{FF2B5EF4-FFF2-40B4-BE49-F238E27FC236}">
                  <a16:creationId xmlns:a16="http://schemas.microsoft.com/office/drawing/2014/main" id="{A8ED5264-560F-4240-A700-140384D8F635}"/>
                </a:ext>
              </a:extLst>
            </p:cNvPr>
            <p:cNvSpPr>
              <a:spLocks noChangeShapeType="1"/>
            </p:cNvSpPr>
            <p:nvPr/>
          </p:nvSpPr>
          <p:spPr bwMode="auto">
            <a:xfrm>
              <a:off x="2348" y="1618"/>
              <a:ext cx="30" cy="23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5" name="Line 95">
              <a:extLst>
                <a:ext uri="{FF2B5EF4-FFF2-40B4-BE49-F238E27FC236}">
                  <a16:creationId xmlns:a16="http://schemas.microsoft.com/office/drawing/2014/main" id="{7AB104BF-3245-094A-B7EE-123E17E19C12}"/>
                </a:ext>
              </a:extLst>
            </p:cNvPr>
            <p:cNvSpPr>
              <a:spLocks noChangeShapeType="1"/>
            </p:cNvSpPr>
            <p:nvPr/>
          </p:nvSpPr>
          <p:spPr bwMode="auto">
            <a:xfrm>
              <a:off x="2161" y="1664"/>
              <a:ext cx="1" cy="2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6" name="Line 96">
              <a:extLst>
                <a:ext uri="{FF2B5EF4-FFF2-40B4-BE49-F238E27FC236}">
                  <a16:creationId xmlns:a16="http://schemas.microsoft.com/office/drawing/2014/main" id="{D319EC2D-DF70-0445-A994-0214F92D21FD}"/>
                </a:ext>
              </a:extLst>
            </p:cNvPr>
            <p:cNvSpPr>
              <a:spLocks noChangeShapeType="1"/>
            </p:cNvSpPr>
            <p:nvPr/>
          </p:nvSpPr>
          <p:spPr bwMode="auto">
            <a:xfrm flipH="1">
              <a:off x="2062" y="1679"/>
              <a:ext cx="99"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7" name="Line 97">
              <a:extLst>
                <a:ext uri="{FF2B5EF4-FFF2-40B4-BE49-F238E27FC236}">
                  <a16:creationId xmlns:a16="http://schemas.microsoft.com/office/drawing/2014/main" id="{F8E4AFB3-7A80-364B-87D6-E8C76618DD3E}"/>
                </a:ext>
              </a:extLst>
            </p:cNvPr>
            <p:cNvSpPr>
              <a:spLocks noChangeShapeType="1"/>
            </p:cNvSpPr>
            <p:nvPr/>
          </p:nvSpPr>
          <p:spPr bwMode="auto">
            <a:xfrm>
              <a:off x="2069" y="1781"/>
              <a:ext cx="108"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8" name="Line 98">
              <a:extLst>
                <a:ext uri="{FF2B5EF4-FFF2-40B4-BE49-F238E27FC236}">
                  <a16:creationId xmlns:a16="http://schemas.microsoft.com/office/drawing/2014/main" id="{FE39CA0B-9C33-244B-998A-277AD38DDDCB}"/>
                </a:ext>
              </a:extLst>
            </p:cNvPr>
            <p:cNvSpPr>
              <a:spLocks noChangeShapeType="1"/>
            </p:cNvSpPr>
            <p:nvPr/>
          </p:nvSpPr>
          <p:spPr bwMode="auto">
            <a:xfrm flipH="1">
              <a:off x="2154" y="1781"/>
              <a:ext cx="7" cy="14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9" name="Oval 99">
              <a:extLst>
                <a:ext uri="{FF2B5EF4-FFF2-40B4-BE49-F238E27FC236}">
                  <a16:creationId xmlns:a16="http://schemas.microsoft.com/office/drawing/2014/main" id="{FE20EE7A-EC45-EF4A-AF54-138ABEFA9D75}"/>
                </a:ext>
              </a:extLst>
            </p:cNvPr>
            <p:cNvSpPr>
              <a:spLocks noChangeArrowheads="1"/>
            </p:cNvSpPr>
            <p:nvPr/>
          </p:nvSpPr>
          <p:spPr bwMode="auto">
            <a:xfrm>
              <a:off x="2192" y="1687"/>
              <a:ext cx="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10" name="Oval 100">
              <a:extLst>
                <a:ext uri="{FF2B5EF4-FFF2-40B4-BE49-F238E27FC236}">
                  <a16:creationId xmlns:a16="http://schemas.microsoft.com/office/drawing/2014/main" id="{8E26CDE1-4B14-894A-9214-40D52D547DAB}"/>
                </a:ext>
              </a:extLst>
            </p:cNvPr>
            <p:cNvSpPr>
              <a:spLocks noChangeArrowheads="1"/>
            </p:cNvSpPr>
            <p:nvPr/>
          </p:nvSpPr>
          <p:spPr bwMode="auto">
            <a:xfrm>
              <a:off x="2184" y="1679"/>
              <a:ext cx="24" cy="56"/>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011" name="Arc 101">
              <a:extLst>
                <a:ext uri="{FF2B5EF4-FFF2-40B4-BE49-F238E27FC236}">
                  <a16:creationId xmlns:a16="http://schemas.microsoft.com/office/drawing/2014/main" id="{08B182A5-BDD4-2246-B69C-3EA76C54A2C7}"/>
                </a:ext>
              </a:extLst>
            </p:cNvPr>
            <p:cNvSpPr>
              <a:spLocks/>
            </p:cNvSpPr>
            <p:nvPr/>
          </p:nvSpPr>
          <p:spPr bwMode="auto">
            <a:xfrm>
              <a:off x="2131" y="1915"/>
              <a:ext cx="101" cy="117"/>
            </a:xfrm>
            <a:custGeom>
              <a:avLst/>
              <a:gdLst>
                <a:gd name="T0" fmla="*/ 0 w 21600"/>
                <a:gd name="T1" fmla="*/ 117 h 21598"/>
                <a:gd name="T2" fmla="*/ 100 w 21600"/>
                <a:gd name="T3" fmla="*/ 0 h 21598"/>
                <a:gd name="T4" fmla="*/ 101 w 21600"/>
                <a:gd name="T5" fmla="*/ 11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52"/>
                    <a:pt x="9539" y="117"/>
                    <a:pt x="21383" y="-1"/>
                  </a:cubicBezTo>
                </a:path>
                <a:path w="21600" h="21598" stroke="0" extrusionOk="0">
                  <a:moveTo>
                    <a:pt x="0" y="21598"/>
                  </a:moveTo>
                  <a:cubicBezTo>
                    <a:pt x="0" y="9752"/>
                    <a:pt x="9539" y="117"/>
                    <a:pt x="21383" y="-1"/>
                  </a:cubicBezTo>
                  <a:lnTo>
                    <a:pt x="21600" y="21598"/>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2" name="Line 102">
              <a:extLst>
                <a:ext uri="{FF2B5EF4-FFF2-40B4-BE49-F238E27FC236}">
                  <a16:creationId xmlns:a16="http://schemas.microsoft.com/office/drawing/2014/main" id="{2BDC851E-5F0B-F841-956B-99DBA11FEC2F}"/>
                </a:ext>
              </a:extLst>
            </p:cNvPr>
            <p:cNvSpPr>
              <a:spLocks noChangeShapeType="1"/>
            </p:cNvSpPr>
            <p:nvPr/>
          </p:nvSpPr>
          <p:spPr bwMode="auto">
            <a:xfrm flipV="1">
              <a:off x="2215" y="1860"/>
              <a:ext cx="171" cy="5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13" name="Freeform 103">
              <a:extLst>
                <a:ext uri="{FF2B5EF4-FFF2-40B4-BE49-F238E27FC236}">
                  <a16:creationId xmlns:a16="http://schemas.microsoft.com/office/drawing/2014/main" id="{F426505D-4654-6747-BCB5-D4DEF415853D}"/>
                </a:ext>
              </a:extLst>
            </p:cNvPr>
            <p:cNvSpPr>
              <a:spLocks/>
            </p:cNvSpPr>
            <p:nvPr/>
          </p:nvSpPr>
          <p:spPr bwMode="auto">
            <a:xfrm>
              <a:off x="2401" y="1867"/>
              <a:ext cx="56" cy="275"/>
            </a:xfrm>
            <a:custGeom>
              <a:avLst/>
              <a:gdLst>
                <a:gd name="T0" fmla="*/ 0 w 56"/>
                <a:gd name="T1" fmla="*/ 0 h 275"/>
                <a:gd name="T2" fmla="*/ 0 w 56"/>
                <a:gd name="T3" fmla="*/ 25 h 275"/>
                <a:gd name="T4" fmla="*/ 0 w 56"/>
                <a:gd name="T5" fmla="*/ 33 h 275"/>
                <a:gd name="T6" fmla="*/ 0 w 56"/>
                <a:gd name="T7" fmla="*/ 41 h 275"/>
                <a:gd name="T8" fmla="*/ 10 w 56"/>
                <a:gd name="T9" fmla="*/ 41 h 275"/>
                <a:gd name="T10" fmla="*/ 10 w 56"/>
                <a:gd name="T11" fmla="*/ 48 h 275"/>
                <a:gd name="T12" fmla="*/ 10 w 56"/>
                <a:gd name="T13" fmla="*/ 56 h 275"/>
                <a:gd name="T14" fmla="*/ 18 w 56"/>
                <a:gd name="T15" fmla="*/ 56 h 275"/>
                <a:gd name="T16" fmla="*/ 18 w 56"/>
                <a:gd name="T17" fmla="*/ 64 h 275"/>
                <a:gd name="T18" fmla="*/ 18 w 56"/>
                <a:gd name="T19" fmla="*/ 71 h 275"/>
                <a:gd name="T20" fmla="*/ 25 w 56"/>
                <a:gd name="T21" fmla="*/ 79 h 275"/>
                <a:gd name="T22" fmla="*/ 25 w 56"/>
                <a:gd name="T23" fmla="*/ 94 h 275"/>
                <a:gd name="T24" fmla="*/ 25 w 56"/>
                <a:gd name="T25" fmla="*/ 102 h 275"/>
                <a:gd name="T26" fmla="*/ 25 w 56"/>
                <a:gd name="T27" fmla="*/ 112 h 275"/>
                <a:gd name="T28" fmla="*/ 33 w 56"/>
                <a:gd name="T29" fmla="*/ 119 h 275"/>
                <a:gd name="T30" fmla="*/ 33 w 56"/>
                <a:gd name="T31" fmla="*/ 127 h 275"/>
                <a:gd name="T32" fmla="*/ 33 w 56"/>
                <a:gd name="T33" fmla="*/ 135 h 275"/>
                <a:gd name="T34" fmla="*/ 33 w 56"/>
                <a:gd name="T35" fmla="*/ 142 h 275"/>
                <a:gd name="T36" fmla="*/ 33 w 56"/>
                <a:gd name="T37" fmla="*/ 150 h 275"/>
                <a:gd name="T38" fmla="*/ 41 w 56"/>
                <a:gd name="T39" fmla="*/ 165 h 275"/>
                <a:gd name="T40" fmla="*/ 41 w 56"/>
                <a:gd name="T41" fmla="*/ 181 h 275"/>
                <a:gd name="T42" fmla="*/ 41 w 56"/>
                <a:gd name="T43" fmla="*/ 188 h 275"/>
                <a:gd name="T44" fmla="*/ 41 w 56"/>
                <a:gd name="T45" fmla="*/ 196 h 275"/>
                <a:gd name="T46" fmla="*/ 41 w 56"/>
                <a:gd name="T47" fmla="*/ 206 h 275"/>
                <a:gd name="T48" fmla="*/ 41 w 56"/>
                <a:gd name="T49" fmla="*/ 213 h 275"/>
                <a:gd name="T50" fmla="*/ 41 w 56"/>
                <a:gd name="T51" fmla="*/ 221 h 275"/>
                <a:gd name="T52" fmla="*/ 41 w 56"/>
                <a:gd name="T53" fmla="*/ 229 h 275"/>
                <a:gd name="T54" fmla="*/ 41 w 56"/>
                <a:gd name="T55" fmla="*/ 236 h 275"/>
                <a:gd name="T56" fmla="*/ 48 w 56"/>
                <a:gd name="T57" fmla="*/ 236 h 275"/>
                <a:gd name="T58" fmla="*/ 48 w 56"/>
                <a:gd name="T59" fmla="*/ 244 h 275"/>
                <a:gd name="T60" fmla="*/ 48 w 56"/>
                <a:gd name="T61" fmla="*/ 252 h 275"/>
                <a:gd name="T62" fmla="*/ 48 w 56"/>
                <a:gd name="T63" fmla="*/ 259 h 275"/>
                <a:gd name="T64" fmla="*/ 48 w 56"/>
                <a:gd name="T65" fmla="*/ 267 h 275"/>
                <a:gd name="T66" fmla="*/ 48 w 56"/>
                <a:gd name="T67" fmla="*/ 275 h 275"/>
                <a:gd name="T68" fmla="*/ 56 w 56"/>
                <a:gd name="T69" fmla="*/ 275 h 2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275"/>
                <a:gd name="T107" fmla="*/ 56 w 56"/>
                <a:gd name="T108" fmla="*/ 275 h 2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275">
                  <a:moveTo>
                    <a:pt x="0" y="0"/>
                  </a:moveTo>
                  <a:lnTo>
                    <a:pt x="0" y="0"/>
                  </a:lnTo>
                  <a:lnTo>
                    <a:pt x="0" y="25"/>
                  </a:lnTo>
                  <a:lnTo>
                    <a:pt x="0" y="33"/>
                  </a:lnTo>
                  <a:lnTo>
                    <a:pt x="0" y="41"/>
                  </a:lnTo>
                  <a:lnTo>
                    <a:pt x="10" y="41"/>
                  </a:lnTo>
                  <a:lnTo>
                    <a:pt x="10" y="48"/>
                  </a:lnTo>
                  <a:lnTo>
                    <a:pt x="10" y="56"/>
                  </a:lnTo>
                  <a:lnTo>
                    <a:pt x="18" y="56"/>
                  </a:lnTo>
                  <a:lnTo>
                    <a:pt x="18" y="64"/>
                  </a:lnTo>
                  <a:lnTo>
                    <a:pt x="18" y="71"/>
                  </a:lnTo>
                  <a:lnTo>
                    <a:pt x="25" y="79"/>
                  </a:lnTo>
                  <a:lnTo>
                    <a:pt x="25" y="94"/>
                  </a:lnTo>
                  <a:lnTo>
                    <a:pt x="25" y="102"/>
                  </a:lnTo>
                  <a:lnTo>
                    <a:pt x="25" y="112"/>
                  </a:lnTo>
                  <a:lnTo>
                    <a:pt x="33" y="119"/>
                  </a:lnTo>
                  <a:lnTo>
                    <a:pt x="33" y="127"/>
                  </a:lnTo>
                  <a:lnTo>
                    <a:pt x="33" y="135"/>
                  </a:lnTo>
                  <a:lnTo>
                    <a:pt x="33" y="142"/>
                  </a:lnTo>
                  <a:lnTo>
                    <a:pt x="33" y="150"/>
                  </a:lnTo>
                  <a:lnTo>
                    <a:pt x="41" y="165"/>
                  </a:lnTo>
                  <a:lnTo>
                    <a:pt x="41" y="181"/>
                  </a:lnTo>
                  <a:lnTo>
                    <a:pt x="41" y="188"/>
                  </a:lnTo>
                  <a:lnTo>
                    <a:pt x="41" y="196"/>
                  </a:lnTo>
                  <a:lnTo>
                    <a:pt x="41" y="206"/>
                  </a:lnTo>
                  <a:lnTo>
                    <a:pt x="41" y="213"/>
                  </a:lnTo>
                  <a:lnTo>
                    <a:pt x="41" y="221"/>
                  </a:lnTo>
                  <a:lnTo>
                    <a:pt x="41" y="229"/>
                  </a:lnTo>
                  <a:lnTo>
                    <a:pt x="41" y="236"/>
                  </a:lnTo>
                  <a:lnTo>
                    <a:pt x="48" y="236"/>
                  </a:lnTo>
                  <a:lnTo>
                    <a:pt x="48" y="244"/>
                  </a:lnTo>
                  <a:lnTo>
                    <a:pt x="48" y="252"/>
                  </a:lnTo>
                  <a:lnTo>
                    <a:pt x="48" y="259"/>
                  </a:lnTo>
                  <a:lnTo>
                    <a:pt x="48" y="267"/>
                  </a:lnTo>
                  <a:lnTo>
                    <a:pt x="48" y="275"/>
                  </a:lnTo>
                  <a:lnTo>
                    <a:pt x="56" y="275"/>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4" name="Freeform 104">
              <a:extLst>
                <a:ext uri="{FF2B5EF4-FFF2-40B4-BE49-F238E27FC236}">
                  <a16:creationId xmlns:a16="http://schemas.microsoft.com/office/drawing/2014/main" id="{D53E6823-ADE5-0540-9B5D-B03B17B1ADAE}"/>
                </a:ext>
              </a:extLst>
            </p:cNvPr>
            <p:cNvSpPr>
              <a:spLocks/>
            </p:cNvSpPr>
            <p:nvPr/>
          </p:nvSpPr>
          <p:spPr bwMode="auto">
            <a:xfrm>
              <a:off x="2394" y="1860"/>
              <a:ext cx="55" cy="274"/>
            </a:xfrm>
            <a:custGeom>
              <a:avLst/>
              <a:gdLst>
                <a:gd name="T0" fmla="*/ 0 w 55"/>
                <a:gd name="T1" fmla="*/ 0 h 274"/>
                <a:gd name="T2" fmla="*/ 0 w 55"/>
                <a:gd name="T3" fmla="*/ 24 h 274"/>
                <a:gd name="T4" fmla="*/ 0 w 55"/>
                <a:gd name="T5" fmla="*/ 24 h 274"/>
                <a:gd name="T6" fmla="*/ 0 w 55"/>
                <a:gd name="T7" fmla="*/ 32 h 274"/>
                <a:gd name="T8" fmla="*/ 0 w 55"/>
                <a:gd name="T9" fmla="*/ 40 h 274"/>
                <a:gd name="T10" fmla="*/ 7 w 55"/>
                <a:gd name="T11" fmla="*/ 40 h 274"/>
                <a:gd name="T12" fmla="*/ 7 w 55"/>
                <a:gd name="T13" fmla="*/ 48 h 274"/>
                <a:gd name="T14" fmla="*/ 7 w 55"/>
                <a:gd name="T15" fmla="*/ 55 h 274"/>
                <a:gd name="T16" fmla="*/ 17 w 55"/>
                <a:gd name="T17" fmla="*/ 55 h 274"/>
                <a:gd name="T18" fmla="*/ 17 w 55"/>
                <a:gd name="T19" fmla="*/ 63 h 274"/>
                <a:gd name="T20" fmla="*/ 17 w 55"/>
                <a:gd name="T21" fmla="*/ 71 h 274"/>
                <a:gd name="T22" fmla="*/ 25 w 55"/>
                <a:gd name="T23" fmla="*/ 78 h 274"/>
                <a:gd name="T24" fmla="*/ 25 w 55"/>
                <a:gd name="T25" fmla="*/ 78 h 274"/>
                <a:gd name="T26" fmla="*/ 25 w 55"/>
                <a:gd name="T27" fmla="*/ 94 h 274"/>
                <a:gd name="T28" fmla="*/ 25 w 55"/>
                <a:gd name="T29" fmla="*/ 94 h 274"/>
                <a:gd name="T30" fmla="*/ 25 w 55"/>
                <a:gd name="T31" fmla="*/ 101 h 274"/>
                <a:gd name="T32" fmla="*/ 25 w 55"/>
                <a:gd name="T33" fmla="*/ 109 h 274"/>
                <a:gd name="T34" fmla="*/ 32 w 55"/>
                <a:gd name="T35" fmla="*/ 119 h 274"/>
                <a:gd name="T36" fmla="*/ 32 w 55"/>
                <a:gd name="T37" fmla="*/ 126 h 274"/>
                <a:gd name="T38" fmla="*/ 32 w 55"/>
                <a:gd name="T39" fmla="*/ 134 h 274"/>
                <a:gd name="T40" fmla="*/ 32 w 55"/>
                <a:gd name="T41" fmla="*/ 142 h 274"/>
                <a:gd name="T42" fmla="*/ 32 w 55"/>
                <a:gd name="T43" fmla="*/ 149 h 274"/>
                <a:gd name="T44" fmla="*/ 32 w 55"/>
                <a:gd name="T45" fmla="*/ 149 h 274"/>
                <a:gd name="T46" fmla="*/ 40 w 55"/>
                <a:gd name="T47" fmla="*/ 165 h 274"/>
                <a:gd name="T48" fmla="*/ 40 w 55"/>
                <a:gd name="T49" fmla="*/ 165 h 274"/>
                <a:gd name="T50" fmla="*/ 40 w 55"/>
                <a:gd name="T51" fmla="*/ 180 h 274"/>
                <a:gd name="T52" fmla="*/ 40 w 55"/>
                <a:gd name="T53" fmla="*/ 180 h 274"/>
                <a:gd name="T54" fmla="*/ 40 w 55"/>
                <a:gd name="T55" fmla="*/ 188 h 274"/>
                <a:gd name="T56" fmla="*/ 40 w 55"/>
                <a:gd name="T57" fmla="*/ 195 h 274"/>
                <a:gd name="T58" fmla="*/ 40 w 55"/>
                <a:gd name="T59" fmla="*/ 203 h 274"/>
                <a:gd name="T60" fmla="*/ 40 w 55"/>
                <a:gd name="T61" fmla="*/ 203 h 274"/>
                <a:gd name="T62" fmla="*/ 40 w 55"/>
                <a:gd name="T63" fmla="*/ 203 h 274"/>
                <a:gd name="T64" fmla="*/ 40 w 55"/>
                <a:gd name="T65" fmla="*/ 213 h 274"/>
                <a:gd name="T66" fmla="*/ 40 w 55"/>
                <a:gd name="T67" fmla="*/ 220 h 274"/>
                <a:gd name="T68" fmla="*/ 40 w 55"/>
                <a:gd name="T69" fmla="*/ 220 h 274"/>
                <a:gd name="T70" fmla="*/ 40 w 55"/>
                <a:gd name="T71" fmla="*/ 228 h 274"/>
                <a:gd name="T72" fmla="*/ 40 w 55"/>
                <a:gd name="T73" fmla="*/ 236 h 274"/>
                <a:gd name="T74" fmla="*/ 48 w 55"/>
                <a:gd name="T75" fmla="*/ 236 h 274"/>
                <a:gd name="T76" fmla="*/ 48 w 55"/>
                <a:gd name="T77" fmla="*/ 236 h 274"/>
                <a:gd name="T78" fmla="*/ 48 w 55"/>
                <a:gd name="T79" fmla="*/ 243 h 274"/>
                <a:gd name="T80" fmla="*/ 48 w 55"/>
                <a:gd name="T81" fmla="*/ 251 h 274"/>
                <a:gd name="T82" fmla="*/ 48 w 55"/>
                <a:gd name="T83" fmla="*/ 259 h 274"/>
                <a:gd name="T84" fmla="*/ 48 w 55"/>
                <a:gd name="T85" fmla="*/ 259 h 274"/>
                <a:gd name="T86" fmla="*/ 48 w 55"/>
                <a:gd name="T87" fmla="*/ 266 h 274"/>
                <a:gd name="T88" fmla="*/ 48 w 55"/>
                <a:gd name="T89" fmla="*/ 274 h 274"/>
                <a:gd name="T90" fmla="*/ 55 w 55"/>
                <a:gd name="T91" fmla="*/ 274 h 274"/>
                <a:gd name="T92" fmla="*/ 55 w 55"/>
                <a:gd name="T93" fmla="*/ 274 h 274"/>
                <a:gd name="T94" fmla="*/ 55 w 55"/>
                <a:gd name="T95" fmla="*/ 274 h 2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274"/>
                <a:gd name="T146" fmla="*/ 55 w 55"/>
                <a:gd name="T147" fmla="*/ 274 h 2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274">
                  <a:moveTo>
                    <a:pt x="0" y="0"/>
                  </a:moveTo>
                  <a:lnTo>
                    <a:pt x="0" y="24"/>
                  </a:lnTo>
                  <a:lnTo>
                    <a:pt x="0" y="32"/>
                  </a:lnTo>
                  <a:lnTo>
                    <a:pt x="0" y="40"/>
                  </a:lnTo>
                  <a:lnTo>
                    <a:pt x="7" y="40"/>
                  </a:lnTo>
                  <a:lnTo>
                    <a:pt x="7" y="48"/>
                  </a:lnTo>
                  <a:lnTo>
                    <a:pt x="7" y="55"/>
                  </a:lnTo>
                  <a:lnTo>
                    <a:pt x="17" y="55"/>
                  </a:lnTo>
                  <a:lnTo>
                    <a:pt x="17" y="63"/>
                  </a:lnTo>
                  <a:lnTo>
                    <a:pt x="17" y="71"/>
                  </a:lnTo>
                  <a:lnTo>
                    <a:pt x="25" y="78"/>
                  </a:lnTo>
                  <a:lnTo>
                    <a:pt x="25" y="94"/>
                  </a:lnTo>
                  <a:lnTo>
                    <a:pt x="25" y="101"/>
                  </a:lnTo>
                  <a:lnTo>
                    <a:pt x="25" y="109"/>
                  </a:lnTo>
                  <a:lnTo>
                    <a:pt x="32" y="119"/>
                  </a:lnTo>
                  <a:lnTo>
                    <a:pt x="32" y="126"/>
                  </a:lnTo>
                  <a:lnTo>
                    <a:pt x="32" y="134"/>
                  </a:lnTo>
                  <a:lnTo>
                    <a:pt x="32" y="142"/>
                  </a:lnTo>
                  <a:lnTo>
                    <a:pt x="32" y="149"/>
                  </a:lnTo>
                  <a:lnTo>
                    <a:pt x="40" y="165"/>
                  </a:lnTo>
                  <a:lnTo>
                    <a:pt x="40" y="180"/>
                  </a:lnTo>
                  <a:lnTo>
                    <a:pt x="40" y="188"/>
                  </a:lnTo>
                  <a:lnTo>
                    <a:pt x="40" y="195"/>
                  </a:lnTo>
                  <a:lnTo>
                    <a:pt x="40" y="203"/>
                  </a:lnTo>
                  <a:lnTo>
                    <a:pt x="40" y="213"/>
                  </a:lnTo>
                  <a:lnTo>
                    <a:pt x="40" y="220"/>
                  </a:lnTo>
                  <a:lnTo>
                    <a:pt x="40" y="228"/>
                  </a:lnTo>
                  <a:lnTo>
                    <a:pt x="40" y="236"/>
                  </a:lnTo>
                  <a:lnTo>
                    <a:pt x="48" y="236"/>
                  </a:lnTo>
                  <a:lnTo>
                    <a:pt x="48" y="243"/>
                  </a:lnTo>
                  <a:lnTo>
                    <a:pt x="48" y="251"/>
                  </a:lnTo>
                  <a:lnTo>
                    <a:pt x="48" y="259"/>
                  </a:lnTo>
                  <a:lnTo>
                    <a:pt x="48" y="266"/>
                  </a:lnTo>
                  <a:lnTo>
                    <a:pt x="48" y="274"/>
                  </a:lnTo>
                  <a:lnTo>
                    <a:pt x="55" y="27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5" name="Freeform 105">
              <a:extLst>
                <a:ext uri="{FF2B5EF4-FFF2-40B4-BE49-F238E27FC236}">
                  <a16:creationId xmlns:a16="http://schemas.microsoft.com/office/drawing/2014/main" id="{574478F8-19B8-2448-B50C-36F82D6E5419}"/>
                </a:ext>
              </a:extLst>
            </p:cNvPr>
            <p:cNvSpPr>
              <a:spLocks/>
            </p:cNvSpPr>
            <p:nvPr/>
          </p:nvSpPr>
          <p:spPr bwMode="auto">
            <a:xfrm>
              <a:off x="2449" y="2149"/>
              <a:ext cx="23" cy="361"/>
            </a:xfrm>
            <a:custGeom>
              <a:avLst/>
              <a:gdLst>
                <a:gd name="T0" fmla="*/ 8 w 23"/>
                <a:gd name="T1" fmla="*/ 0 h 361"/>
                <a:gd name="T2" fmla="*/ 8 w 23"/>
                <a:gd name="T3" fmla="*/ 10 h 361"/>
                <a:gd name="T4" fmla="*/ 8 w 23"/>
                <a:gd name="T5" fmla="*/ 25 h 361"/>
                <a:gd name="T6" fmla="*/ 8 w 23"/>
                <a:gd name="T7" fmla="*/ 33 h 361"/>
                <a:gd name="T8" fmla="*/ 8 w 23"/>
                <a:gd name="T9" fmla="*/ 41 h 361"/>
                <a:gd name="T10" fmla="*/ 8 w 23"/>
                <a:gd name="T11" fmla="*/ 48 h 361"/>
                <a:gd name="T12" fmla="*/ 8 w 23"/>
                <a:gd name="T13" fmla="*/ 56 h 361"/>
                <a:gd name="T14" fmla="*/ 8 w 23"/>
                <a:gd name="T15" fmla="*/ 64 h 361"/>
                <a:gd name="T16" fmla="*/ 8 w 23"/>
                <a:gd name="T17" fmla="*/ 71 h 361"/>
                <a:gd name="T18" fmla="*/ 8 w 23"/>
                <a:gd name="T19" fmla="*/ 79 h 361"/>
                <a:gd name="T20" fmla="*/ 8 w 23"/>
                <a:gd name="T21" fmla="*/ 87 h 361"/>
                <a:gd name="T22" fmla="*/ 8 w 23"/>
                <a:gd name="T23" fmla="*/ 104 h 361"/>
                <a:gd name="T24" fmla="*/ 8 w 23"/>
                <a:gd name="T25" fmla="*/ 112 h 361"/>
                <a:gd name="T26" fmla="*/ 0 w 23"/>
                <a:gd name="T27" fmla="*/ 112 h 361"/>
                <a:gd name="T28" fmla="*/ 0 w 23"/>
                <a:gd name="T29" fmla="*/ 119 h 361"/>
                <a:gd name="T30" fmla="*/ 0 w 23"/>
                <a:gd name="T31" fmla="*/ 127 h 361"/>
                <a:gd name="T32" fmla="*/ 0 w 23"/>
                <a:gd name="T33" fmla="*/ 135 h 361"/>
                <a:gd name="T34" fmla="*/ 0 w 23"/>
                <a:gd name="T35" fmla="*/ 143 h 361"/>
                <a:gd name="T36" fmla="*/ 0 w 23"/>
                <a:gd name="T37" fmla="*/ 150 h 361"/>
                <a:gd name="T38" fmla="*/ 0 w 23"/>
                <a:gd name="T39" fmla="*/ 158 h 361"/>
                <a:gd name="T40" fmla="*/ 0 w 23"/>
                <a:gd name="T41" fmla="*/ 166 h 361"/>
                <a:gd name="T42" fmla="*/ 0 w 23"/>
                <a:gd name="T43" fmla="*/ 173 h 361"/>
                <a:gd name="T44" fmla="*/ 0 w 23"/>
                <a:gd name="T45" fmla="*/ 189 h 361"/>
                <a:gd name="T46" fmla="*/ 0 w 23"/>
                <a:gd name="T47" fmla="*/ 198 h 361"/>
                <a:gd name="T48" fmla="*/ 0 w 23"/>
                <a:gd name="T49" fmla="*/ 206 h 361"/>
                <a:gd name="T50" fmla="*/ 0 w 23"/>
                <a:gd name="T51" fmla="*/ 214 h 361"/>
                <a:gd name="T52" fmla="*/ 0 w 23"/>
                <a:gd name="T53" fmla="*/ 221 h 361"/>
                <a:gd name="T54" fmla="*/ 0 w 23"/>
                <a:gd name="T55" fmla="*/ 229 h 361"/>
                <a:gd name="T56" fmla="*/ 0 w 23"/>
                <a:gd name="T57" fmla="*/ 237 h 361"/>
                <a:gd name="T58" fmla="*/ 0 w 23"/>
                <a:gd name="T59" fmla="*/ 244 h 361"/>
                <a:gd name="T60" fmla="*/ 0 w 23"/>
                <a:gd name="T61" fmla="*/ 252 h 361"/>
                <a:gd name="T62" fmla="*/ 0 w 23"/>
                <a:gd name="T63" fmla="*/ 267 h 361"/>
                <a:gd name="T64" fmla="*/ 8 w 23"/>
                <a:gd name="T65" fmla="*/ 275 h 361"/>
                <a:gd name="T66" fmla="*/ 8 w 23"/>
                <a:gd name="T67" fmla="*/ 283 h 361"/>
                <a:gd name="T68" fmla="*/ 8 w 23"/>
                <a:gd name="T69" fmla="*/ 292 h 361"/>
                <a:gd name="T70" fmla="*/ 8 w 23"/>
                <a:gd name="T71" fmla="*/ 300 h 361"/>
                <a:gd name="T72" fmla="*/ 8 w 23"/>
                <a:gd name="T73" fmla="*/ 308 h 361"/>
                <a:gd name="T74" fmla="*/ 8 w 23"/>
                <a:gd name="T75" fmla="*/ 315 h 361"/>
                <a:gd name="T76" fmla="*/ 8 w 23"/>
                <a:gd name="T77" fmla="*/ 323 h 361"/>
                <a:gd name="T78" fmla="*/ 16 w 23"/>
                <a:gd name="T79" fmla="*/ 323 h 361"/>
                <a:gd name="T80" fmla="*/ 16 w 23"/>
                <a:gd name="T81" fmla="*/ 331 h 361"/>
                <a:gd name="T82" fmla="*/ 16 w 23"/>
                <a:gd name="T83" fmla="*/ 338 h 361"/>
                <a:gd name="T84" fmla="*/ 16 w 23"/>
                <a:gd name="T85" fmla="*/ 346 h 361"/>
                <a:gd name="T86" fmla="*/ 23 w 23"/>
                <a:gd name="T87" fmla="*/ 346 h 361"/>
                <a:gd name="T88" fmla="*/ 23 w 23"/>
                <a:gd name="T89" fmla="*/ 354 h 361"/>
                <a:gd name="T90" fmla="*/ 23 w 23"/>
                <a:gd name="T91" fmla="*/ 361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
                <a:gd name="T139" fmla="*/ 0 h 361"/>
                <a:gd name="T140" fmla="*/ 23 w 23"/>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 h="361">
                  <a:moveTo>
                    <a:pt x="8" y="0"/>
                  </a:moveTo>
                  <a:lnTo>
                    <a:pt x="8" y="0"/>
                  </a:lnTo>
                  <a:lnTo>
                    <a:pt x="8" y="10"/>
                  </a:lnTo>
                  <a:lnTo>
                    <a:pt x="8" y="25"/>
                  </a:lnTo>
                  <a:lnTo>
                    <a:pt x="8" y="33"/>
                  </a:lnTo>
                  <a:lnTo>
                    <a:pt x="8" y="41"/>
                  </a:lnTo>
                  <a:lnTo>
                    <a:pt x="8" y="48"/>
                  </a:lnTo>
                  <a:lnTo>
                    <a:pt x="8" y="56"/>
                  </a:lnTo>
                  <a:lnTo>
                    <a:pt x="8" y="64"/>
                  </a:lnTo>
                  <a:lnTo>
                    <a:pt x="8" y="71"/>
                  </a:lnTo>
                  <a:lnTo>
                    <a:pt x="8" y="79"/>
                  </a:lnTo>
                  <a:lnTo>
                    <a:pt x="8" y="87"/>
                  </a:lnTo>
                  <a:lnTo>
                    <a:pt x="8" y="104"/>
                  </a:lnTo>
                  <a:lnTo>
                    <a:pt x="8" y="112"/>
                  </a:lnTo>
                  <a:lnTo>
                    <a:pt x="0" y="112"/>
                  </a:lnTo>
                  <a:lnTo>
                    <a:pt x="0" y="119"/>
                  </a:lnTo>
                  <a:lnTo>
                    <a:pt x="0" y="127"/>
                  </a:lnTo>
                  <a:lnTo>
                    <a:pt x="0" y="135"/>
                  </a:lnTo>
                  <a:lnTo>
                    <a:pt x="0" y="143"/>
                  </a:lnTo>
                  <a:lnTo>
                    <a:pt x="0" y="150"/>
                  </a:lnTo>
                  <a:lnTo>
                    <a:pt x="0" y="158"/>
                  </a:lnTo>
                  <a:lnTo>
                    <a:pt x="0" y="166"/>
                  </a:lnTo>
                  <a:lnTo>
                    <a:pt x="0" y="173"/>
                  </a:lnTo>
                  <a:lnTo>
                    <a:pt x="0" y="189"/>
                  </a:lnTo>
                  <a:lnTo>
                    <a:pt x="0" y="198"/>
                  </a:lnTo>
                  <a:lnTo>
                    <a:pt x="0" y="206"/>
                  </a:lnTo>
                  <a:lnTo>
                    <a:pt x="0" y="214"/>
                  </a:lnTo>
                  <a:lnTo>
                    <a:pt x="0" y="221"/>
                  </a:lnTo>
                  <a:lnTo>
                    <a:pt x="0" y="229"/>
                  </a:lnTo>
                  <a:lnTo>
                    <a:pt x="0" y="237"/>
                  </a:lnTo>
                  <a:lnTo>
                    <a:pt x="0" y="244"/>
                  </a:lnTo>
                  <a:lnTo>
                    <a:pt x="0" y="252"/>
                  </a:lnTo>
                  <a:lnTo>
                    <a:pt x="0" y="267"/>
                  </a:lnTo>
                  <a:lnTo>
                    <a:pt x="8" y="275"/>
                  </a:lnTo>
                  <a:lnTo>
                    <a:pt x="8" y="283"/>
                  </a:lnTo>
                  <a:lnTo>
                    <a:pt x="8" y="292"/>
                  </a:lnTo>
                  <a:lnTo>
                    <a:pt x="8" y="300"/>
                  </a:lnTo>
                  <a:lnTo>
                    <a:pt x="8" y="308"/>
                  </a:lnTo>
                  <a:lnTo>
                    <a:pt x="8" y="315"/>
                  </a:lnTo>
                  <a:lnTo>
                    <a:pt x="8" y="323"/>
                  </a:lnTo>
                  <a:lnTo>
                    <a:pt x="16" y="323"/>
                  </a:lnTo>
                  <a:lnTo>
                    <a:pt x="16" y="331"/>
                  </a:lnTo>
                  <a:lnTo>
                    <a:pt x="16" y="338"/>
                  </a:lnTo>
                  <a:lnTo>
                    <a:pt x="16" y="346"/>
                  </a:lnTo>
                  <a:lnTo>
                    <a:pt x="23" y="346"/>
                  </a:lnTo>
                  <a:lnTo>
                    <a:pt x="23" y="354"/>
                  </a:lnTo>
                  <a:lnTo>
                    <a:pt x="23" y="3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6" name="Freeform 106">
              <a:extLst>
                <a:ext uri="{FF2B5EF4-FFF2-40B4-BE49-F238E27FC236}">
                  <a16:creationId xmlns:a16="http://schemas.microsoft.com/office/drawing/2014/main" id="{D0D1F0F2-9A44-A147-BFD2-19492F6789F7}"/>
                </a:ext>
              </a:extLst>
            </p:cNvPr>
            <p:cNvSpPr>
              <a:spLocks/>
            </p:cNvSpPr>
            <p:nvPr/>
          </p:nvSpPr>
          <p:spPr bwMode="auto">
            <a:xfrm>
              <a:off x="2442" y="2142"/>
              <a:ext cx="23" cy="361"/>
            </a:xfrm>
            <a:custGeom>
              <a:avLst/>
              <a:gdLst>
                <a:gd name="T0" fmla="*/ 7 w 23"/>
                <a:gd name="T1" fmla="*/ 0 h 361"/>
                <a:gd name="T2" fmla="*/ 7 w 23"/>
                <a:gd name="T3" fmla="*/ 7 h 361"/>
                <a:gd name="T4" fmla="*/ 7 w 23"/>
                <a:gd name="T5" fmla="*/ 25 h 361"/>
                <a:gd name="T6" fmla="*/ 7 w 23"/>
                <a:gd name="T7" fmla="*/ 32 h 361"/>
                <a:gd name="T8" fmla="*/ 7 w 23"/>
                <a:gd name="T9" fmla="*/ 32 h 361"/>
                <a:gd name="T10" fmla="*/ 7 w 23"/>
                <a:gd name="T11" fmla="*/ 40 h 361"/>
                <a:gd name="T12" fmla="*/ 7 w 23"/>
                <a:gd name="T13" fmla="*/ 48 h 361"/>
                <a:gd name="T14" fmla="*/ 7 w 23"/>
                <a:gd name="T15" fmla="*/ 48 h 361"/>
                <a:gd name="T16" fmla="*/ 7 w 23"/>
                <a:gd name="T17" fmla="*/ 55 h 361"/>
                <a:gd name="T18" fmla="*/ 7 w 23"/>
                <a:gd name="T19" fmla="*/ 63 h 361"/>
                <a:gd name="T20" fmla="*/ 7 w 23"/>
                <a:gd name="T21" fmla="*/ 63 h 361"/>
                <a:gd name="T22" fmla="*/ 7 w 23"/>
                <a:gd name="T23" fmla="*/ 71 h 361"/>
                <a:gd name="T24" fmla="*/ 7 w 23"/>
                <a:gd name="T25" fmla="*/ 78 h 361"/>
                <a:gd name="T26" fmla="*/ 7 w 23"/>
                <a:gd name="T27" fmla="*/ 86 h 361"/>
                <a:gd name="T28" fmla="*/ 7 w 23"/>
                <a:gd name="T29" fmla="*/ 86 h 361"/>
                <a:gd name="T30" fmla="*/ 7 w 23"/>
                <a:gd name="T31" fmla="*/ 102 h 361"/>
                <a:gd name="T32" fmla="*/ 7 w 23"/>
                <a:gd name="T33" fmla="*/ 102 h 361"/>
                <a:gd name="T34" fmla="*/ 7 w 23"/>
                <a:gd name="T35" fmla="*/ 111 h 361"/>
                <a:gd name="T36" fmla="*/ 0 w 23"/>
                <a:gd name="T37" fmla="*/ 111 h 361"/>
                <a:gd name="T38" fmla="*/ 0 w 23"/>
                <a:gd name="T39" fmla="*/ 119 h 361"/>
                <a:gd name="T40" fmla="*/ 0 w 23"/>
                <a:gd name="T41" fmla="*/ 126 h 361"/>
                <a:gd name="T42" fmla="*/ 0 w 23"/>
                <a:gd name="T43" fmla="*/ 134 h 361"/>
                <a:gd name="T44" fmla="*/ 0 w 23"/>
                <a:gd name="T45" fmla="*/ 134 h 361"/>
                <a:gd name="T46" fmla="*/ 0 w 23"/>
                <a:gd name="T47" fmla="*/ 142 h 361"/>
                <a:gd name="T48" fmla="*/ 0 w 23"/>
                <a:gd name="T49" fmla="*/ 150 h 361"/>
                <a:gd name="T50" fmla="*/ 0 w 23"/>
                <a:gd name="T51" fmla="*/ 157 h 361"/>
                <a:gd name="T52" fmla="*/ 0 w 23"/>
                <a:gd name="T53" fmla="*/ 157 h 361"/>
                <a:gd name="T54" fmla="*/ 0 w 23"/>
                <a:gd name="T55" fmla="*/ 165 h 361"/>
                <a:gd name="T56" fmla="*/ 0 w 23"/>
                <a:gd name="T57" fmla="*/ 173 h 361"/>
                <a:gd name="T58" fmla="*/ 0 w 23"/>
                <a:gd name="T59" fmla="*/ 173 h 361"/>
                <a:gd name="T60" fmla="*/ 0 w 23"/>
                <a:gd name="T61" fmla="*/ 188 h 361"/>
                <a:gd name="T62" fmla="*/ 0 w 23"/>
                <a:gd name="T63" fmla="*/ 188 h 361"/>
                <a:gd name="T64" fmla="*/ 0 w 23"/>
                <a:gd name="T65" fmla="*/ 196 h 361"/>
                <a:gd name="T66" fmla="*/ 0 w 23"/>
                <a:gd name="T67" fmla="*/ 205 h 361"/>
                <a:gd name="T68" fmla="*/ 0 w 23"/>
                <a:gd name="T69" fmla="*/ 213 h 361"/>
                <a:gd name="T70" fmla="*/ 0 w 23"/>
                <a:gd name="T71" fmla="*/ 213 h 361"/>
                <a:gd name="T72" fmla="*/ 0 w 23"/>
                <a:gd name="T73" fmla="*/ 221 h 361"/>
                <a:gd name="T74" fmla="*/ 0 w 23"/>
                <a:gd name="T75" fmla="*/ 228 h 361"/>
                <a:gd name="T76" fmla="*/ 0 w 23"/>
                <a:gd name="T77" fmla="*/ 236 h 361"/>
                <a:gd name="T78" fmla="*/ 0 w 23"/>
                <a:gd name="T79" fmla="*/ 244 h 361"/>
                <a:gd name="T80" fmla="*/ 0 w 23"/>
                <a:gd name="T81" fmla="*/ 244 h 361"/>
                <a:gd name="T82" fmla="*/ 0 w 23"/>
                <a:gd name="T83" fmla="*/ 251 h 361"/>
                <a:gd name="T84" fmla="*/ 0 w 23"/>
                <a:gd name="T85" fmla="*/ 267 h 361"/>
                <a:gd name="T86" fmla="*/ 0 w 23"/>
                <a:gd name="T87" fmla="*/ 267 h 361"/>
                <a:gd name="T88" fmla="*/ 7 w 23"/>
                <a:gd name="T89" fmla="*/ 274 h 361"/>
                <a:gd name="T90" fmla="*/ 7 w 23"/>
                <a:gd name="T91" fmla="*/ 282 h 361"/>
                <a:gd name="T92" fmla="*/ 7 w 23"/>
                <a:gd name="T93" fmla="*/ 282 h 361"/>
                <a:gd name="T94" fmla="*/ 7 w 23"/>
                <a:gd name="T95" fmla="*/ 290 h 361"/>
                <a:gd name="T96" fmla="*/ 7 w 23"/>
                <a:gd name="T97" fmla="*/ 299 h 361"/>
                <a:gd name="T98" fmla="*/ 7 w 23"/>
                <a:gd name="T99" fmla="*/ 299 h 361"/>
                <a:gd name="T100" fmla="*/ 7 w 23"/>
                <a:gd name="T101" fmla="*/ 307 h 361"/>
                <a:gd name="T102" fmla="*/ 7 w 23"/>
                <a:gd name="T103" fmla="*/ 315 h 361"/>
                <a:gd name="T104" fmla="*/ 7 w 23"/>
                <a:gd name="T105" fmla="*/ 322 h 361"/>
                <a:gd name="T106" fmla="*/ 15 w 23"/>
                <a:gd name="T107" fmla="*/ 322 h 361"/>
                <a:gd name="T108" fmla="*/ 15 w 23"/>
                <a:gd name="T109" fmla="*/ 330 h 361"/>
                <a:gd name="T110" fmla="*/ 15 w 23"/>
                <a:gd name="T111" fmla="*/ 338 h 361"/>
                <a:gd name="T112" fmla="*/ 15 w 23"/>
                <a:gd name="T113" fmla="*/ 338 h 361"/>
                <a:gd name="T114" fmla="*/ 15 w 23"/>
                <a:gd name="T115" fmla="*/ 345 h 361"/>
                <a:gd name="T116" fmla="*/ 23 w 23"/>
                <a:gd name="T117" fmla="*/ 345 h 361"/>
                <a:gd name="T118" fmla="*/ 23 w 23"/>
                <a:gd name="T119" fmla="*/ 353 h 361"/>
                <a:gd name="T120" fmla="*/ 23 w 23"/>
                <a:gd name="T121" fmla="*/ 353 h 361"/>
                <a:gd name="T122" fmla="*/ 23 w 23"/>
                <a:gd name="T123" fmla="*/ 361 h 3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
                <a:gd name="T187" fmla="*/ 0 h 361"/>
                <a:gd name="T188" fmla="*/ 23 w 23"/>
                <a:gd name="T189" fmla="*/ 361 h 3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 h="361">
                  <a:moveTo>
                    <a:pt x="7" y="0"/>
                  </a:moveTo>
                  <a:lnTo>
                    <a:pt x="7" y="7"/>
                  </a:lnTo>
                  <a:lnTo>
                    <a:pt x="7" y="25"/>
                  </a:lnTo>
                  <a:lnTo>
                    <a:pt x="7" y="32"/>
                  </a:lnTo>
                  <a:lnTo>
                    <a:pt x="7" y="40"/>
                  </a:lnTo>
                  <a:lnTo>
                    <a:pt x="7" y="48"/>
                  </a:lnTo>
                  <a:lnTo>
                    <a:pt x="7" y="55"/>
                  </a:lnTo>
                  <a:lnTo>
                    <a:pt x="7" y="63"/>
                  </a:lnTo>
                  <a:lnTo>
                    <a:pt x="7" y="71"/>
                  </a:lnTo>
                  <a:lnTo>
                    <a:pt x="7" y="78"/>
                  </a:lnTo>
                  <a:lnTo>
                    <a:pt x="7" y="86"/>
                  </a:lnTo>
                  <a:lnTo>
                    <a:pt x="7" y="102"/>
                  </a:lnTo>
                  <a:lnTo>
                    <a:pt x="7" y="111"/>
                  </a:lnTo>
                  <a:lnTo>
                    <a:pt x="0" y="111"/>
                  </a:lnTo>
                  <a:lnTo>
                    <a:pt x="0" y="119"/>
                  </a:lnTo>
                  <a:lnTo>
                    <a:pt x="0" y="126"/>
                  </a:lnTo>
                  <a:lnTo>
                    <a:pt x="0" y="134"/>
                  </a:lnTo>
                  <a:lnTo>
                    <a:pt x="0" y="142"/>
                  </a:lnTo>
                  <a:lnTo>
                    <a:pt x="0" y="150"/>
                  </a:lnTo>
                  <a:lnTo>
                    <a:pt x="0" y="157"/>
                  </a:lnTo>
                  <a:lnTo>
                    <a:pt x="0" y="165"/>
                  </a:lnTo>
                  <a:lnTo>
                    <a:pt x="0" y="173"/>
                  </a:lnTo>
                  <a:lnTo>
                    <a:pt x="0" y="188"/>
                  </a:lnTo>
                  <a:lnTo>
                    <a:pt x="0" y="196"/>
                  </a:lnTo>
                  <a:lnTo>
                    <a:pt x="0" y="205"/>
                  </a:lnTo>
                  <a:lnTo>
                    <a:pt x="0" y="213"/>
                  </a:lnTo>
                  <a:lnTo>
                    <a:pt x="0" y="221"/>
                  </a:lnTo>
                  <a:lnTo>
                    <a:pt x="0" y="228"/>
                  </a:lnTo>
                  <a:lnTo>
                    <a:pt x="0" y="236"/>
                  </a:lnTo>
                  <a:lnTo>
                    <a:pt x="0" y="244"/>
                  </a:lnTo>
                  <a:lnTo>
                    <a:pt x="0" y="251"/>
                  </a:lnTo>
                  <a:lnTo>
                    <a:pt x="0" y="267"/>
                  </a:lnTo>
                  <a:lnTo>
                    <a:pt x="7" y="274"/>
                  </a:lnTo>
                  <a:lnTo>
                    <a:pt x="7" y="282"/>
                  </a:lnTo>
                  <a:lnTo>
                    <a:pt x="7" y="290"/>
                  </a:lnTo>
                  <a:lnTo>
                    <a:pt x="7" y="299"/>
                  </a:lnTo>
                  <a:lnTo>
                    <a:pt x="7" y="307"/>
                  </a:lnTo>
                  <a:lnTo>
                    <a:pt x="7" y="315"/>
                  </a:lnTo>
                  <a:lnTo>
                    <a:pt x="7" y="322"/>
                  </a:lnTo>
                  <a:lnTo>
                    <a:pt x="15" y="322"/>
                  </a:lnTo>
                  <a:lnTo>
                    <a:pt x="15" y="330"/>
                  </a:lnTo>
                  <a:lnTo>
                    <a:pt x="15" y="338"/>
                  </a:lnTo>
                  <a:lnTo>
                    <a:pt x="15" y="345"/>
                  </a:lnTo>
                  <a:lnTo>
                    <a:pt x="23" y="345"/>
                  </a:lnTo>
                  <a:lnTo>
                    <a:pt x="23" y="353"/>
                  </a:lnTo>
                  <a:lnTo>
                    <a:pt x="23" y="3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7" name="Freeform 107">
              <a:extLst>
                <a:ext uri="{FF2B5EF4-FFF2-40B4-BE49-F238E27FC236}">
                  <a16:creationId xmlns:a16="http://schemas.microsoft.com/office/drawing/2014/main" id="{6DE94E2C-6F11-4340-8171-79422347E4DB}"/>
                </a:ext>
              </a:extLst>
            </p:cNvPr>
            <p:cNvSpPr>
              <a:spLocks/>
            </p:cNvSpPr>
            <p:nvPr/>
          </p:nvSpPr>
          <p:spPr bwMode="auto">
            <a:xfrm>
              <a:off x="2039" y="2009"/>
              <a:ext cx="92" cy="110"/>
            </a:xfrm>
            <a:custGeom>
              <a:avLst/>
              <a:gdLst>
                <a:gd name="T0" fmla="*/ 92 w 92"/>
                <a:gd name="T1" fmla="*/ 0 h 110"/>
                <a:gd name="T2" fmla="*/ 69 w 92"/>
                <a:gd name="T3" fmla="*/ 110 h 110"/>
                <a:gd name="T4" fmla="*/ 0 w 92"/>
                <a:gd name="T5" fmla="*/ 46 h 110"/>
                <a:gd name="T6" fmla="*/ 0 60000 65536"/>
                <a:gd name="T7" fmla="*/ 0 60000 65536"/>
                <a:gd name="T8" fmla="*/ 0 60000 65536"/>
                <a:gd name="T9" fmla="*/ 0 w 92"/>
                <a:gd name="T10" fmla="*/ 0 h 110"/>
                <a:gd name="T11" fmla="*/ 92 w 92"/>
                <a:gd name="T12" fmla="*/ 110 h 110"/>
              </a:gdLst>
              <a:ahLst/>
              <a:cxnLst>
                <a:cxn ang="T6">
                  <a:pos x="T0" y="T1"/>
                </a:cxn>
                <a:cxn ang="T7">
                  <a:pos x="T2" y="T3"/>
                </a:cxn>
                <a:cxn ang="T8">
                  <a:pos x="T4" y="T5"/>
                </a:cxn>
              </a:cxnLst>
              <a:rect l="T9" t="T10" r="T11" b="T12"/>
              <a:pathLst>
                <a:path w="92" h="110">
                  <a:moveTo>
                    <a:pt x="92" y="0"/>
                  </a:moveTo>
                  <a:lnTo>
                    <a:pt x="69" y="110"/>
                  </a:lnTo>
                  <a:lnTo>
                    <a:pt x="0" y="4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8" name="Freeform 108">
              <a:extLst>
                <a:ext uri="{FF2B5EF4-FFF2-40B4-BE49-F238E27FC236}">
                  <a16:creationId xmlns:a16="http://schemas.microsoft.com/office/drawing/2014/main" id="{1A264C84-0F27-1D4C-A29E-697BCDD3600A}"/>
                </a:ext>
              </a:extLst>
            </p:cNvPr>
            <p:cNvSpPr>
              <a:spLocks/>
            </p:cNvSpPr>
            <p:nvPr/>
          </p:nvSpPr>
          <p:spPr bwMode="auto">
            <a:xfrm>
              <a:off x="1937" y="2025"/>
              <a:ext cx="109" cy="71"/>
            </a:xfrm>
            <a:custGeom>
              <a:avLst/>
              <a:gdLst>
                <a:gd name="T0" fmla="*/ 109 w 109"/>
                <a:gd name="T1" fmla="*/ 30 h 71"/>
                <a:gd name="T2" fmla="*/ 109 w 109"/>
                <a:gd name="T3" fmla="*/ 23 h 71"/>
                <a:gd name="T4" fmla="*/ 102 w 109"/>
                <a:gd name="T5" fmla="*/ 23 h 71"/>
                <a:gd name="T6" fmla="*/ 92 w 109"/>
                <a:gd name="T7" fmla="*/ 23 h 71"/>
                <a:gd name="T8" fmla="*/ 92 w 109"/>
                <a:gd name="T9" fmla="*/ 15 h 71"/>
                <a:gd name="T10" fmla="*/ 84 w 109"/>
                <a:gd name="T11" fmla="*/ 15 h 71"/>
                <a:gd name="T12" fmla="*/ 84 w 109"/>
                <a:gd name="T13" fmla="*/ 7 h 71"/>
                <a:gd name="T14" fmla="*/ 69 w 109"/>
                <a:gd name="T15" fmla="*/ 7 h 71"/>
                <a:gd name="T16" fmla="*/ 61 w 109"/>
                <a:gd name="T17" fmla="*/ 7 h 71"/>
                <a:gd name="T18" fmla="*/ 54 w 109"/>
                <a:gd name="T19" fmla="*/ 7 h 71"/>
                <a:gd name="T20" fmla="*/ 54 w 109"/>
                <a:gd name="T21" fmla="*/ 0 h 71"/>
                <a:gd name="T22" fmla="*/ 46 w 109"/>
                <a:gd name="T23" fmla="*/ 0 h 71"/>
                <a:gd name="T24" fmla="*/ 38 w 109"/>
                <a:gd name="T25" fmla="*/ 0 h 71"/>
                <a:gd name="T26" fmla="*/ 38 w 109"/>
                <a:gd name="T27" fmla="*/ 7 h 71"/>
                <a:gd name="T28" fmla="*/ 31 w 109"/>
                <a:gd name="T29" fmla="*/ 7 h 71"/>
                <a:gd name="T30" fmla="*/ 23 w 109"/>
                <a:gd name="T31" fmla="*/ 7 h 71"/>
                <a:gd name="T32" fmla="*/ 23 w 109"/>
                <a:gd name="T33" fmla="*/ 15 h 71"/>
                <a:gd name="T34" fmla="*/ 15 w 109"/>
                <a:gd name="T35" fmla="*/ 15 h 71"/>
                <a:gd name="T36" fmla="*/ 7 w 109"/>
                <a:gd name="T37" fmla="*/ 23 h 71"/>
                <a:gd name="T38" fmla="*/ 0 w 109"/>
                <a:gd name="T39" fmla="*/ 23 h 71"/>
                <a:gd name="T40" fmla="*/ 0 w 109"/>
                <a:gd name="T41" fmla="*/ 30 h 71"/>
                <a:gd name="T42" fmla="*/ 0 w 109"/>
                <a:gd name="T43" fmla="*/ 38 h 71"/>
                <a:gd name="T44" fmla="*/ 7 w 109"/>
                <a:gd name="T45" fmla="*/ 48 h 71"/>
                <a:gd name="T46" fmla="*/ 15 w 109"/>
                <a:gd name="T47" fmla="*/ 48 h 71"/>
                <a:gd name="T48" fmla="*/ 15 w 109"/>
                <a:gd name="T49" fmla="*/ 55 h 71"/>
                <a:gd name="T50" fmla="*/ 23 w 109"/>
                <a:gd name="T51" fmla="*/ 55 h 71"/>
                <a:gd name="T52" fmla="*/ 23 w 109"/>
                <a:gd name="T53" fmla="*/ 63 h 71"/>
                <a:gd name="T54" fmla="*/ 31 w 109"/>
                <a:gd name="T55" fmla="*/ 63 h 71"/>
                <a:gd name="T56" fmla="*/ 38 w 109"/>
                <a:gd name="T57" fmla="*/ 63 h 71"/>
                <a:gd name="T58" fmla="*/ 46 w 109"/>
                <a:gd name="T59" fmla="*/ 63 h 71"/>
                <a:gd name="T60" fmla="*/ 54 w 109"/>
                <a:gd name="T61" fmla="*/ 71 h 71"/>
                <a:gd name="T62" fmla="*/ 61 w 109"/>
                <a:gd name="T63" fmla="*/ 71 h 71"/>
                <a:gd name="T64" fmla="*/ 69 w 109"/>
                <a:gd name="T65" fmla="*/ 71 h 71"/>
                <a:gd name="T66" fmla="*/ 77 w 109"/>
                <a:gd name="T67" fmla="*/ 71 h 71"/>
                <a:gd name="T68" fmla="*/ 84 w 109"/>
                <a:gd name="T69" fmla="*/ 71 h 71"/>
                <a:gd name="T70" fmla="*/ 92 w 109"/>
                <a:gd name="T71" fmla="*/ 71 h 71"/>
                <a:gd name="T72" fmla="*/ 92 w 109"/>
                <a:gd name="T73" fmla="*/ 63 h 71"/>
                <a:gd name="T74" fmla="*/ 102 w 109"/>
                <a:gd name="T75" fmla="*/ 63 h 71"/>
                <a:gd name="T76" fmla="*/ 109 w 109"/>
                <a:gd name="T77" fmla="*/ 63 h 71"/>
                <a:gd name="T78" fmla="*/ 109 w 109"/>
                <a:gd name="T79" fmla="*/ 55 h 71"/>
                <a:gd name="T80" fmla="*/ 109 w 109"/>
                <a:gd name="T81" fmla="*/ 48 h 71"/>
                <a:gd name="T82" fmla="*/ 109 w 109"/>
                <a:gd name="T83" fmla="*/ 55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71"/>
                <a:gd name="T128" fmla="*/ 109 w 109"/>
                <a:gd name="T129" fmla="*/ 71 h 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71">
                  <a:moveTo>
                    <a:pt x="109" y="30"/>
                  </a:moveTo>
                  <a:lnTo>
                    <a:pt x="109" y="30"/>
                  </a:lnTo>
                  <a:lnTo>
                    <a:pt x="109" y="23"/>
                  </a:lnTo>
                  <a:lnTo>
                    <a:pt x="102" y="23"/>
                  </a:lnTo>
                  <a:lnTo>
                    <a:pt x="92" y="23"/>
                  </a:lnTo>
                  <a:lnTo>
                    <a:pt x="92" y="15"/>
                  </a:lnTo>
                  <a:lnTo>
                    <a:pt x="84" y="15"/>
                  </a:lnTo>
                  <a:lnTo>
                    <a:pt x="84" y="7"/>
                  </a:lnTo>
                  <a:lnTo>
                    <a:pt x="69" y="7"/>
                  </a:lnTo>
                  <a:lnTo>
                    <a:pt x="61" y="7"/>
                  </a:lnTo>
                  <a:lnTo>
                    <a:pt x="54" y="7"/>
                  </a:lnTo>
                  <a:lnTo>
                    <a:pt x="54" y="0"/>
                  </a:lnTo>
                  <a:lnTo>
                    <a:pt x="46" y="0"/>
                  </a:lnTo>
                  <a:lnTo>
                    <a:pt x="38" y="0"/>
                  </a:lnTo>
                  <a:lnTo>
                    <a:pt x="38" y="7"/>
                  </a:lnTo>
                  <a:lnTo>
                    <a:pt x="31" y="7"/>
                  </a:lnTo>
                  <a:lnTo>
                    <a:pt x="23" y="7"/>
                  </a:lnTo>
                  <a:lnTo>
                    <a:pt x="23" y="15"/>
                  </a:lnTo>
                  <a:lnTo>
                    <a:pt x="15" y="15"/>
                  </a:lnTo>
                  <a:lnTo>
                    <a:pt x="7" y="23"/>
                  </a:lnTo>
                  <a:lnTo>
                    <a:pt x="0" y="23"/>
                  </a:lnTo>
                  <a:lnTo>
                    <a:pt x="0" y="30"/>
                  </a:lnTo>
                  <a:lnTo>
                    <a:pt x="0" y="38"/>
                  </a:lnTo>
                  <a:lnTo>
                    <a:pt x="7" y="48"/>
                  </a:lnTo>
                  <a:lnTo>
                    <a:pt x="15" y="48"/>
                  </a:lnTo>
                  <a:lnTo>
                    <a:pt x="15" y="55"/>
                  </a:lnTo>
                  <a:lnTo>
                    <a:pt x="23" y="55"/>
                  </a:lnTo>
                  <a:lnTo>
                    <a:pt x="23" y="63"/>
                  </a:lnTo>
                  <a:lnTo>
                    <a:pt x="31" y="63"/>
                  </a:lnTo>
                  <a:lnTo>
                    <a:pt x="38" y="63"/>
                  </a:lnTo>
                  <a:lnTo>
                    <a:pt x="46" y="63"/>
                  </a:lnTo>
                  <a:lnTo>
                    <a:pt x="54" y="71"/>
                  </a:lnTo>
                  <a:lnTo>
                    <a:pt x="61" y="71"/>
                  </a:lnTo>
                  <a:lnTo>
                    <a:pt x="69" y="71"/>
                  </a:lnTo>
                  <a:lnTo>
                    <a:pt x="77" y="71"/>
                  </a:lnTo>
                  <a:lnTo>
                    <a:pt x="84" y="71"/>
                  </a:lnTo>
                  <a:lnTo>
                    <a:pt x="92" y="71"/>
                  </a:lnTo>
                  <a:lnTo>
                    <a:pt x="92" y="63"/>
                  </a:lnTo>
                  <a:lnTo>
                    <a:pt x="102" y="63"/>
                  </a:lnTo>
                  <a:lnTo>
                    <a:pt x="109" y="63"/>
                  </a:lnTo>
                  <a:lnTo>
                    <a:pt x="109" y="55"/>
                  </a:lnTo>
                  <a:lnTo>
                    <a:pt x="109" y="48"/>
                  </a:lnTo>
                  <a:lnTo>
                    <a:pt x="109" y="55"/>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9" name="Freeform 109">
              <a:extLst>
                <a:ext uri="{FF2B5EF4-FFF2-40B4-BE49-F238E27FC236}">
                  <a16:creationId xmlns:a16="http://schemas.microsoft.com/office/drawing/2014/main" id="{FCC82389-5C72-E542-B900-2406B2BD1889}"/>
                </a:ext>
              </a:extLst>
            </p:cNvPr>
            <p:cNvSpPr>
              <a:spLocks/>
            </p:cNvSpPr>
            <p:nvPr/>
          </p:nvSpPr>
          <p:spPr bwMode="auto">
            <a:xfrm>
              <a:off x="1929" y="2017"/>
              <a:ext cx="110" cy="71"/>
            </a:xfrm>
            <a:custGeom>
              <a:avLst/>
              <a:gdLst>
                <a:gd name="T0" fmla="*/ 110 w 110"/>
                <a:gd name="T1" fmla="*/ 31 h 71"/>
                <a:gd name="T2" fmla="*/ 110 w 110"/>
                <a:gd name="T3" fmla="*/ 23 h 71"/>
                <a:gd name="T4" fmla="*/ 100 w 110"/>
                <a:gd name="T5" fmla="*/ 23 h 71"/>
                <a:gd name="T6" fmla="*/ 100 w 110"/>
                <a:gd name="T7" fmla="*/ 23 h 71"/>
                <a:gd name="T8" fmla="*/ 92 w 110"/>
                <a:gd name="T9" fmla="*/ 23 h 71"/>
                <a:gd name="T10" fmla="*/ 92 w 110"/>
                <a:gd name="T11" fmla="*/ 15 h 71"/>
                <a:gd name="T12" fmla="*/ 92 w 110"/>
                <a:gd name="T13" fmla="*/ 15 h 71"/>
                <a:gd name="T14" fmla="*/ 85 w 110"/>
                <a:gd name="T15" fmla="*/ 15 h 71"/>
                <a:gd name="T16" fmla="*/ 85 w 110"/>
                <a:gd name="T17" fmla="*/ 8 h 71"/>
                <a:gd name="T18" fmla="*/ 69 w 110"/>
                <a:gd name="T19" fmla="*/ 8 h 71"/>
                <a:gd name="T20" fmla="*/ 69 w 110"/>
                <a:gd name="T21" fmla="*/ 8 h 71"/>
                <a:gd name="T22" fmla="*/ 62 w 110"/>
                <a:gd name="T23" fmla="*/ 8 h 71"/>
                <a:gd name="T24" fmla="*/ 54 w 110"/>
                <a:gd name="T25" fmla="*/ 8 h 71"/>
                <a:gd name="T26" fmla="*/ 54 w 110"/>
                <a:gd name="T27" fmla="*/ 8 h 71"/>
                <a:gd name="T28" fmla="*/ 54 w 110"/>
                <a:gd name="T29" fmla="*/ 0 h 71"/>
                <a:gd name="T30" fmla="*/ 46 w 110"/>
                <a:gd name="T31" fmla="*/ 0 h 71"/>
                <a:gd name="T32" fmla="*/ 39 w 110"/>
                <a:gd name="T33" fmla="*/ 0 h 71"/>
                <a:gd name="T34" fmla="*/ 39 w 110"/>
                <a:gd name="T35" fmla="*/ 0 h 71"/>
                <a:gd name="T36" fmla="*/ 39 w 110"/>
                <a:gd name="T37" fmla="*/ 8 h 71"/>
                <a:gd name="T38" fmla="*/ 31 w 110"/>
                <a:gd name="T39" fmla="*/ 8 h 71"/>
                <a:gd name="T40" fmla="*/ 23 w 110"/>
                <a:gd name="T41" fmla="*/ 8 h 71"/>
                <a:gd name="T42" fmla="*/ 23 w 110"/>
                <a:gd name="T43" fmla="*/ 8 h 71"/>
                <a:gd name="T44" fmla="*/ 23 w 110"/>
                <a:gd name="T45" fmla="*/ 8 h 71"/>
                <a:gd name="T46" fmla="*/ 23 w 110"/>
                <a:gd name="T47" fmla="*/ 15 h 71"/>
                <a:gd name="T48" fmla="*/ 15 w 110"/>
                <a:gd name="T49" fmla="*/ 15 h 71"/>
                <a:gd name="T50" fmla="*/ 8 w 110"/>
                <a:gd name="T51" fmla="*/ 23 h 71"/>
                <a:gd name="T52" fmla="*/ 8 w 110"/>
                <a:gd name="T53" fmla="*/ 23 h 71"/>
                <a:gd name="T54" fmla="*/ 0 w 110"/>
                <a:gd name="T55" fmla="*/ 23 h 71"/>
                <a:gd name="T56" fmla="*/ 0 w 110"/>
                <a:gd name="T57" fmla="*/ 31 h 71"/>
                <a:gd name="T58" fmla="*/ 0 w 110"/>
                <a:gd name="T59" fmla="*/ 38 h 71"/>
                <a:gd name="T60" fmla="*/ 8 w 110"/>
                <a:gd name="T61" fmla="*/ 46 h 71"/>
                <a:gd name="T62" fmla="*/ 8 w 110"/>
                <a:gd name="T63" fmla="*/ 46 h 71"/>
                <a:gd name="T64" fmla="*/ 15 w 110"/>
                <a:gd name="T65" fmla="*/ 46 h 71"/>
                <a:gd name="T66" fmla="*/ 15 w 110"/>
                <a:gd name="T67" fmla="*/ 56 h 71"/>
                <a:gd name="T68" fmla="*/ 23 w 110"/>
                <a:gd name="T69" fmla="*/ 56 h 71"/>
                <a:gd name="T70" fmla="*/ 23 w 110"/>
                <a:gd name="T71" fmla="*/ 63 h 71"/>
                <a:gd name="T72" fmla="*/ 23 w 110"/>
                <a:gd name="T73" fmla="*/ 63 h 71"/>
                <a:gd name="T74" fmla="*/ 31 w 110"/>
                <a:gd name="T75" fmla="*/ 63 h 71"/>
                <a:gd name="T76" fmla="*/ 31 w 110"/>
                <a:gd name="T77" fmla="*/ 63 h 71"/>
                <a:gd name="T78" fmla="*/ 39 w 110"/>
                <a:gd name="T79" fmla="*/ 63 h 71"/>
                <a:gd name="T80" fmla="*/ 39 w 110"/>
                <a:gd name="T81" fmla="*/ 63 h 71"/>
                <a:gd name="T82" fmla="*/ 46 w 110"/>
                <a:gd name="T83" fmla="*/ 63 h 71"/>
                <a:gd name="T84" fmla="*/ 54 w 110"/>
                <a:gd name="T85" fmla="*/ 71 h 71"/>
                <a:gd name="T86" fmla="*/ 54 w 110"/>
                <a:gd name="T87" fmla="*/ 71 h 71"/>
                <a:gd name="T88" fmla="*/ 62 w 110"/>
                <a:gd name="T89" fmla="*/ 71 h 71"/>
                <a:gd name="T90" fmla="*/ 69 w 110"/>
                <a:gd name="T91" fmla="*/ 71 h 71"/>
                <a:gd name="T92" fmla="*/ 69 w 110"/>
                <a:gd name="T93" fmla="*/ 71 h 71"/>
                <a:gd name="T94" fmla="*/ 77 w 110"/>
                <a:gd name="T95" fmla="*/ 71 h 71"/>
                <a:gd name="T96" fmla="*/ 85 w 110"/>
                <a:gd name="T97" fmla="*/ 71 h 71"/>
                <a:gd name="T98" fmla="*/ 92 w 110"/>
                <a:gd name="T99" fmla="*/ 71 h 71"/>
                <a:gd name="T100" fmla="*/ 92 w 110"/>
                <a:gd name="T101" fmla="*/ 63 h 71"/>
                <a:gd name="T102" fmla="*/ 100 w 110"/>
                <a:gd name="T103" fmla="*/ 63 h 71"/>
                <a:gd name="T104" fmla="*/ 100 w 110"/>
                <a:gd name="T105" fmla="*/ 63 h 71"/>
                <a:gd name="T106" fmla="*/ 110 w 110"/>
                <a:gd name="T107" fmla="*/ 63 h 71"/>
                <a:gd name="T108" fmla="*/ 110 w 110"/>
                <a:gd name="T109" fmla="*/ 56 h 71"/>
                <a:gd name="T110" fmla="*/ 110 w 110"/>
                <a:gd name="T111" fmla="*/ 46 h 71"/>
                <a:gd name="T112" fmla="*/ 110 w 110"/>
                <a:gd name="T113" fmla="*/ 56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
                <a:gd name="T172" fmla="*/ 0 h 71"/>
                <a:gd name="T173" fmla="*/ 110 w 110"/>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 h="71">
                  <a:moveTo>
                    <a:pt x="110" y="31"/>
                  </a:moveTo>
                  <a:lnTo>
                    <a:pt x="110" y="23"/>
                  </a:lnTo>
                  <a:lnTo>
                    <a:pt x="100" y="23"/>
                  </a:lnTo>
                  <a:lnTo>
                    <a:pt x="92" y="23"/>
                  </a:lnTo>
                  <a:lnTo>
                    <a:pt x="92" y="15"/>
                  </a:lnTo>
                  <a:lnTo>
                    <a:pt x="85" y="15"/>
                  </a:lnTo>
                  <a:lnTo>
                    <a:pt x="85" y="8"/>
                  </a:lnTo>
                  <a:lnTo>
                    <a:pt x="69" y="8"/>
                  </a:lnTo>
                  <a:lnTo>
                    <a:pt x="62" y="8"/>
                  </a:lnTo>
                  <a:lnTo>
                    <a:pt x="54" y="8"/>
                  </a:lnTo>
                  <a:lnTo>
                    <a:pt x="54" y="0"/>
                  </a:lnTo>
                  <a:lnTo>
                    <a:pt x="46" y="0"/>
                  </a:lnTo>
                  <a:lnTo>
                    <a:pt x="39" y="0"/>
                  </a:lnTo>
                  <a:lnTo>
                    <a:pt x="39" y="8"/>
                  </a:lnTo>
                  <a:lnTo>
                    <a:pt x="31" y="8"/>
                  </a:lnTo>
                  <a:lnTo>
                    <a:pt x="23" y="8"/>
                  </a:lnTo>
                  <a:lnTo>
                    <a:pt x="23" y="15"/>
                  </a:lnTo>
                  <a:lnTo>
                    <a:pt x="15" y="15"/>
                  </a:lnTo>
                  <a:lnTo>
                    <a:pt x="8" y="23"/>
                  </a:lnTo>
                  <a:lnTo>
                    <a:pt x="0" y="23"/>
                  </a:lnTo>
                  <a:lnTo>
                    <a:pt x="0" y="31"/>
                  </a:lnTo>
                  <a:lnTo>
                    <a:pt x="0" y="38"/>
                  </a:lnTo>
                  <a:lnTo>
                    <a:pt x="8" y="46"/>
                  </a:lnTo>
                  <a:lnTo>
                    <a:pt x="15" y="46"/>
                  </a:lnTo>
                  <a:lnTo>
                    <a:pt x="15" y="56"/>
                  </a:lnTo>
                  <a:lnTo>
                    <a:pt x="23" y="56"/>
                  </a:lnTo>
                  <a:lnTo>
                    <a:pt x="23" y="63"/>
                  </a:lnTo>
                  <a:lnTo>
                    <a:pt x="31" y="63"/>
                  </a:lnTo>
                  <a:lnTo>
                    <a:pt x="39" y="63"/>
                  </a:lnTo>
                  <a:lnTo>
                    <a:pt x="46" y="63"/>
                  </a:lnTo>
                  <a:lnTo>
                    <a:pt x="54" y="71"/>
                  </a:lnTo>
                  <a:lnTo>
                    <a:pt x="62" y="71"/>
                  </a:lnTo>
                  <a:lnTo>
                    <a:pt x="69" y="71"/>
                  </a:lnTo>
                  <a:lnTo>
                    <a:pt x="77" y="71"/>
                  </a:lnTo>
                  <a:lnTo>
                    <a:pt x="85" y="71"/>
                  </a:lnTo>
                  <a:lnTo>
                    <a:pt x="92" y="71"/>
                  </a:lnTo>
                  <a:lnTo>
                    <a:pt x="92" y="63"/>
                  </a:lnTo>
                  <a:lnTo>
                    <a:pt x="100" y="63"/>
                  </a:lnTo>
                  <a:lnTo>
                    <a:pt x="110" y="63"/>
                  </a:lnTo>
                  <a:lnTo>
                    <a:pt x="110" y="56"/>
                  </a:lnTo>
                  <a:lnTo>
                    <a:pt x="110" y="46"/>
                  </a:lnTo>
                  <a:lnTo>
                    <a:pt x="110" y="5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0" name="Line 110">
              <a:extLst>
                <a:ext uri="{FF2B5EF4-FFF2-40B4-BE49-F238E27FC236}">
                  <a16:creationId xmlns:a16="http://schemas.microsoft.com/office/drawing/2014/main" id="{BA8257B4-6658-7F4D-9E0D-7414BE6FFEF1}"/>
                </a:ext>
              </a:extLst>
            </p:cNvPr>
            <p:cNvSpPr>
              <a:spLocks noChangeShapeType="1"/>
            </p:cNvSpPr>
            <p:nvPr/>
          </p:nvSpPr>
          <p:spPr bwMode="auto">
            <a:xfrm>
              <a:off x="2014" y="2088"/>
              <a:ext cx="78" cy="11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21" name="Line 111">
              <a:extLst>
                <a:ext uri="{FF2B5EF4-FFF2-40B4-BE49-F238E27FC236}">
                  <a16:creationId xmlns:a16="http://schemas.microsoft.com/office/drawing/2014/main" id="{210B1C45-9999-004B-BD4A-408C896C1D87}"/>
                </a:ext>
              </a:extLst>
            </p:cNvPr>
            <p:cNvSpPr>
              <a:spLocks noChangeShapeType="1"/>
            </p:cNvSpPr>
            <p:nvPr/>
          </p:nvSpPr>
          <p:spPr bwMode="auto">
            <a:xfrm flipV="1">
              <a:off x="2092" y="2119"/>
              <a:ext cx="123" cy="7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22" name="Freeform 112">
              <a:extLst>
                <a:ext uri="{FF2B5EF4-FFF2-40B4-BE49-F238E27FC236}">
                  <a16:creationId xmlns:a16="http://schemas.microsoft.com/office/drawing/2014/main" id="{A32509F2-08B0-974E-8EAB-E25242F27D12}"/>
                </a:ext>
              </a:extLst>
            </p:cNvPr>
            <p:cNvSpPr>
              <a:spLocks/>
            </p:cNvSpPr>
            <p:nvPr/>
          </p:nvSpPr>
          <p:spPr bwMode="auto">
            <a:xfrm>
              <a:off x="2169" y="2167"/>
              <a:ext cx="23" cy="140"/>
            </a:xfrm>
            <a:custGeom>
              <a:avLst/>
              <a:gdLst>
                <a:gd name="T0" fmla="*/ 0 w 23"/>
                <a:gd name="T1" fmla="*/ 0 h 140"/>
                <a:gd name="T2" fmla="*/ 0 w 23"/>
                <a:gd name="T3" fmla="*/ 0 h 140"/>
                <a:gd name="T4" fmla="*/ 0 w 23"/>
                <a:gd name="T5" fmla="*/ 7 h 140"/>
                <a:gd name="T6" fmla="*/ 0 w 23"/>
                <a:gd name="T7" fmla="*/ 7 h 140"/>
                <a:gd name="T8" fmla="*/ 0 w 23"/>
                <a:gd name="T9" fmla="*/ 15 h 140"/>
                <a:gd name="T10" fmla="*/ 0 w 23"/>
                <a:gd name="T11" fmla="*/ 15 h 140"/>
                <a:gd name="T12" fmla="*/ 0 w 23"/>
                <a:gd name="T13" fmla="*/ 23 h 140"/>
                <a:gd name="T14" fmla="*/ 0 w 23"/>
                <a:gd name="T15" fmla="*/ 23 h 140"/>
                <a:gd name="T16" fmla="*/ 0 w 23"/>
                <a:gd name="T17" fmla="*/ 30 h 140"/>
                <a:gd name="T18" fmla="*/ 0 w 23"/>
                <a:gd name="T19" fmla="*/ 30 h 140"/>
                <a:gd name="T20" fmla="*/ 0 w 23"/>
                <a:gd name="T21" fmla="*/ 38 h 140"/>
                <a:gd name="T22" fmla="*/ 0 w 23"/>
                <a:gd name="T23" fmla="*/ 38 h 140"/>
                <a:gd name="T24" fmla="*/ 0 w 23"/>
                <a:gd name="T25" fmla="*/ 46 h 140"/>
                <a:gd name="T26" fmla="*/ 0 w 23"/>
                <a:gd name="T27" fmla="*/ 46 h 140"/>
                <a:gd name="T28" fmla="*/ 0 w 23"/>
                <a:gd name="T29" fmla="*/ 53 h 140"/>
                <a:gd name="T30" fmla="*/ 0 w 23"/>
                <a:gd name="T31" fmla="*/ 53 h 140"/>
                <a:gd name="T32" fmla="*/ 0 w 23"/>
                <a:gd name="T33" fmla="*/ 61 h 140"/>
                <a:gd name="T34" fmla="*/ 0 w 23"/>
                <a:gd name="T35" fmla="*/ 61 h 140"/>
                <a:gd name="T36" fmla="*/ 0 w 23"/>
                <a:gd name="T37" fmla="*/ 69 h 140"/>
                <a:gd name="T38" fmla="*/ 0 w 23"/>
                <a:gd name="T39" fmla="*/ 69 h 140"/>
                <a:gd name="T40" fmla="*/ 0 w 23"/>
                <a:gd name="T41" fmla="*/ 77 h 140"/>
                <a:gd name="T42" fmla="*/ 0 w 23"/>
                <a:gd name="T43" fmla="*/ 77 h 140"/>
                <a:gd name="T44" fmla="*/ 0 w 23"/>
                <a:gd name="T45" fmla="*/ 86 h 140"/>
                <a:gd name="T46" fmla="*/ 0 w 23"/>
                <a:gd name="T47" fmla="*/ 86 h 140"/>
                <a:gd name="T48" fmla="*/ 8 w 23"/>
                <a:gd name="T49" fmla="*/ 94 h 140"/>
                <a:gd name="T50" fmla="*/ 8 w 23"/>
                <a:gd name="T51" fmla="*/ 94 h 140"/>
                <a:gd name="T52" fmla="*/ 8 w 23"/>
                <a:gd name="T53" fmla="*/ 101 h 140"/>
                <a:gd name="T54" fmla="*/ 8 w 23"/>
                <a:gd name="T55" fmla="*/ 101 h 140"/>
                <a:gd name="T56" fmla="*/ 15 w 23"/>
                <a:gd name="T57" fmla="*/ 101 h 140"/>
                <a:gd name="T58" fmla="*/ 15 w 23"/>
                <a:gd name="T59" fmla="*/ 101 h 140"/>
                <a:gd name="T60" fmla="*/ 15 w 23"/>
                <a:gd name="T61" fmla="*/ 109 h 140"/>
                <a:gd name="T62" fmla="*/ 15 w 23"/>
                <a:gd name="T63" fmla="*/ 109 h 140"/>
                <a:gd name="T64" fmla="*/ 15 w 23"/>
                <a:gd name="T65" fmla="*/ 117 h 140"/>
                <a:gd name="T66" fmla="*/ 15 w 23"/>
                <a:gd name="T67" fmla="*/ 117 h 140"/>
                <a:gd name="T68" fmla="*/ 15 w 23"/>
                <a:gd name="T69" fmla="*/ 125 h 140"/>
                <a:gd name="T70" fmla="*/ 15 w 23"/>
                <a:gd name="T71" fmla="*/ 125 h 140"/>
                <a:gd name="T72" fmla="*/ 23 w 23"/>
                <a:gd name="T73" fmla="*/ 132 h 140"/>
                <a:gd name="T74" fmla="*/ 23 w 23"/>
                <a:gd name="T75" fmla="*/ 132 h 140"/>
                <a:gd name="T76" fmla="*/ 23 w 23"/>
                <a:gd name="T77" fmla="*/ 140 h 140"/>
                <a:gd name="T78" fmla="*/ 23 w 23"/>
                <a:gd name="T79" fmla="*/ 140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40"/>
                <a:gd name="T122" fmla="*/ 23 w 23"/>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40">
                  <a:moveTo>
                    <a:pt x="0" y="0"/>
                  </a:moveTo>
                  <a:lnTo>
                    <a:pt x="0" y="0"/>
                  </a:lnTo>
                  <a:lnTo>
                    <a:pt x="0" y="7"/>
                  </a:lnTo>
                  <a:lnTo>
                    <a:pt x="0" y="15"/>
                  </a:lnTo>
                  <a:lnTo>
                    <a:pt x="0" y="23"/>
                  </a:lnTo>
                  <a:lnTo>
                    <a:pt x="0" y="30"/>
                  </a:lnTo>
                  <a:lnTo>
                    <a:pt x="0" y="38"/>
                  </a:lnTo>
                  <a:lnTo>
                    <a:pt x="0" y="46"/>
                  </a:lnTo>
                  <a:lnTo>
                    <a:pt x="0" y="53"/>
                  </a:lnTo>
                  <a:lnTo>
                    <a:pt x="0" y="61"/>
                  </a:lnTo>
                  <a:lnTo>
                    <a:pt x="0" y="69"/>
                  </a:lnTo>
                  <a:lnTo>
                    <a:pt x="0" y="77"/>
                  </a:lnTo>
                  <a:lnTo>
                    <a:pt x="0" y="86"/>
                  </a:lnTo>
                  <a:lnTo>
                    <a:pt x="8" y="94"/>
                  </a:lnTo>
                  <a:lnTo>
                    <a:pt x="8" y="101"/>
                  </a:lnTo>
                  <a:lnTo>
                    <a:pt x="15" y="101"/>
                  </a:lnTo>
                  <a:lnTo>
                    <a:pt x="15" y="109"/>
                  </a:lnTo>
                  <a:lnTo>
                    <a:pt x="15" y="117"/>
                  </a:lnTo>
                  <a:lnTo>
                    <a:pt x="15" y="125"/>
                  </a:lnTo>
                  <a:lnTo>
                    <a:pt x="23" y="132"/>
                  </a:lnTo>
                  <a:lnTo>
                    <a:pt x="23" y="14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3" name="Freeform 113">
              <a:extLst>
                <a:ext uri="{FF2B5EF4-FFF2-40B4-BE49-F238E27FC236}">
                  <a16:creationId xmlns:a16="http://schemas.microsoft.com/office/drawing/2014/main" id="{FE4F800C-D5D5-C54B-A1CB-3DFEFDD87A58}"/>
                </a:ext>
              </a:extLst>
            </p:cNvPr>
            <p:cNvSpPr>
              <a:spLocks/>
            </p:cNvSpPr>
            <p:nvPr/>
          </p:nvSpPr>
          <p:spPr bwMode="auto">
            <a:xfrm>
              <a:off x="2161" y="2159"/>
              <a:ext cx="23" cy="140"/>
            </a:xfrm>
            <a:custGeom>
              <a:avLst/>
              <a:gdLst>
                <a:gd name="T0" fmla="*/ 0 w 23"/>
                <a:gd name="T1" fmla="*/ 0 h 140"/>
                <a:gd name="T2" fmla="*/ 0 w 23"/>
                <a:gd name="T3" fmla="*/ 8 h 140"/>
                <a:gd name="T4" fmla="*/ 0 w 23"/>
                <a:gd name="T5" fmla="*/ 15 h 140"/>
                <a:gd name="T6" fmla="*/ 0 w 23"/>
                <a:gd name="T7" fmla="*/ 15 h 140"/>
                <a:gd name="T8" fmla="*/ 0 w 23"/>
                <a:gd name="T9" fmla="*/ 23 h 140"/>
                <a:gd name="T10" fmla="*/ 0 w 23"/>
                <a:gd name="T11" fmla="*/ 31 h 140"/>
                <a:gd name="T12" fmla="*/ 0 w 23"/>
                <a:gd name="T13" fmla="*/ 31 h 140"/>
                <a:gd name="T14" fmla="*/ 0 w 23"/>
                <a:gd name="T15" fmla="*/ 38 h 140"/>
                <a:gd name="T16" fmla="*/ 0 w 23"/>
                <a:gd name="T17" fmla="*/ 46 h 140"/>
                <a:gd name="T18" fmla="*/ 0 w 23"/>
                <a:gd name="T19" fmla="*/ 46 h 140"/>
                <a:gd name="T20" fmla="*/ 0 w 23"/>
                <a:gd name="T21" fmla="*/ 54 h 140"/>
                <a:gd name="T22" fmla="*/ 0 w 23"/>
                <a:gd name="T23" fmla="*/ 61 h 140"/>
                <a:gd name="T24" fmla="*/ 0 w 23"/>
                <a:gd name="T25" fmla="*/ 69 h 140"/>
                <a:gd name="T26" fmla="*/ 0 w 23"/>
                <a:gd name="T27" fmla="*/ 69 h 140"/>
                <a:gd name="T28" fmla="*/ 0 w 23"/>
                <a:gd name="T29" fmla="*/ 77 h 140"/>
                <a:gd name="T30" fmla="*/ 0 w 23"/>
                <a:gd name="T31" fmla="*/ 85 h 140"/>
                <a:gd name="T32" fmla="*/ 0 w 23"/>
                <a:gd name="T33" fmla="*/ 85 h 140"/>
                <a:gd name="T34" fmla="*/ 8 w 23"/>
                <a:gd name="T35" fmla="*/ 94 h 140"/>
                <a:gd name="T36" fmla="*/ 8 w 23"/>
                <a:gd name="T37" fmla="*/ 102 h 140"/>
                <a:gd name="T38" fmla="*/ 8 w 23"/>
                <a:gd name="T39" fmla="*/ 102 h 140"/>
                <a:gd name="T40" fmla="*/ 16 w 23"/>
                <a:gd name="T41" fmla="*/ 102 h 140"/>
                <a:gd name="T42" fmla="*/ 16 w 23"/>
                <a:gd name="T43" fmla="*/ 109 h 140"/>
                <a:gd name="T44" fmla="*/ 16 w 23"/>
                <a:gd name="T45" fmla="*/ 117 h 140"/>
                <a:gd name="T46" fmla="*/ 16 w 23"/>
                <a:gd name="T47" fmla="*/ 117 h 140"/>
                <a:gd name="T48" fmla="*/ 16 w 23"/>
                <a:gd name="T49" fmla="*/ 125 h 140"/>
                <a:gd name="T50" fmla="*/ 23 w 23"/>
                <a:gd name="T51" fmla="*/ 133 h 140"/>
                <a:gd name="T52" fmla="*/ 23 w 23"/>
                <a:gd name="T53" fmla="*/ 140 h 140"/>
                <a:gd name="T54" fmla="*/ 23 w 23"/>
                <a:gd name="T55" fmla="*/ 140 h 140"/>
                <a:gd name="T56" fmla="*/ 23 w 23"/>
                <a:gd name="T57" fmla="*/ 140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140"/>
                <a:gd name="T89" fmla="*/ 23 w 23"/>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140">
                  <a:moveTo>
                    <a:pt x="0" y="0"/>
                  </a:moveTo>
                  <a:lnTo>
                    <a:pt x="0" y="8"/>
                  </a:lnTo>
                  <a:lnTo>
                    <a:pt x="0" y="15"/>
                  </a:lnTo>
                  <a:lnTo>
                    <a:pt x="0" y="23"/>
                  </a:lnTo>
                  <a:lnTo>
                    <a:pt x="0" y="31"/>
                  </a:lnTo>
                  <a:lnTo>
                    <a:pt x="0" y="38"/>
                  </a:lnTo>
                  <a:lnTo>
                    <a:pt x="0" y="46"/>
                  </a:lnTo>
                  <a:lnTo>
                    <a:pt x="0" y="54"/>
                  </a:lnTo>
                  <a:lnTo>
                    <a:pt x="0" y="61"/>
                  </a:lnTo>
                  <a:lnTo>
                    <a:pt x="0" y="69"/>
                  </a:lnTo>
                  <a:lnTo>
                    <a:pt x="0" y="77"/>
                  </a:lnTo>
                  <a:lnTo>
                    <a:pt x="0" y="85"/>
                  </a:lnTo>
                  <a:lnTo>
                    <a:pt x="8" y="94"/>
                  </a:lnTo>
                  <a:lnTo>
                    <a:pt x="8" y="102"/>
                  </a:lnTo>
                  <a:lnTo>
                    <a:pt x="16" y="102"/>
                  </a:lnTo>
                  <a:lnTo>
                    <a:pt x="16" y="109"/>
                  </a:lnTo>
                  <a:lnTo>
                    <a:pt x="16" y="117"/>
                  </a:lnTo>
                  <a:lnTo>
                    <a:pt x="16" y="125"/>
                  </a:lnTo>
                  <a:lnTo>
                    <a:pt x="23" y="133"/>
                  </a:lnTo>
                  <a:lnTo>
                    <a:pt x="23" y="14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4" name="Freeform 114">
              <a:extLst>
                <a:ext uri="{FF2B5EF4-FFF2-40B4-BE49-F238E27FC236}">
                  <a16:creationId xmlns:a16="http://schemas.microsoft.com/office/drawing/2014/main" id="{DD3796BF-CAB1-3245-8CFA-043B9CAD68C3}"/>
                </a:ext>
              </a:extLst>
            </p:cNvPr>
            <p:cNvSpPr>
              <a:spLocks/>
            </p:cNvSpPr>
            <p:nvPr/>
          </p:nvSpPr>
          <p:spPr bwMode="auto">
            <a:xfrm>
              <a:off x="2192" y="2322"/>
              <a:ext cx="48" cy="229"/>
            </a:xfrm>
            <a:custGeom>
              <a:avLst/>
              <a:gdLst>
                <a:gd name="T0" fmla="*/ 0 w 48"/>
                <a:gd name="T1" fmla="*/ 0 h 229"/>
                <a:gd name="T2" fmla="*/ 0 w 48"/>
                <a:gd name="T3" fmla="*/ 0 h 229"/>
                <a:gd name="T4" fmla="*/ 0 w 48"/>
                <a:gd name="T5" fmla="*/ 56 h 229"/>
                <a:gd name="T6" fmla="*/ 0 w 48"/>
                <a:gd name="T7" fmla="*/ 56 h 229"/>
                <a:gd name="T8" fmla="*/ 0 w 48"/>
                <a:gd name="T9" fmla="*/ 64 h 229"/>
                <a:gd name="T10" fmla="*/ 0 w 48"/>
                <a:gd name="T11" fmla="*/ 64 h 229"/>
                <a:gd name="T12" fmla="*/ 0 w 48"/>
                <a:gd name="T13" fmla="*/ 71 h 229"/>
                <a:gd name="T14" fmla="*/ 0 w 48"/>
                <a:gd name="T15" fmla="*/ 71 h 229"/>
                <a:gd name="T16" fmla="*/ 0 w 48"/>
                <a:gd name="T17" fmla="*/ 94 h 229"/>
                <a:gd name="T18" fmla="*/ 0 w 48"/>
                <a:gd name="T19" fmla="*/ 94 h 229"/>
                <a:gd name="T20" fmla="*/ 8 w 48"/>
                <a:gd name="T21" fmla="*/ 94 h 229"/>
                <a:gd name="T22" fmla="*/ 8 w 48"/>
                <a:gd name="T23" fmla="*/ 94 h 229"/>
                <a:gd name="T24" fmla="*/ 8 w 48"/>
                <a:gd name="T25" fmla="*/ 102 h 229"/>
                <a:gd name="T26" fmla="*/ 8 w 48"/>
                <a:gd name="T27" fmla="*/ 102 h 229"/>
                <a:gd name="T28" fmla="*/ 8 w 48"/>
                <a:gd name="T29" fmla="*/ 110 h 229"/>
                <a:gd name="T30" fmla="*/ 8 w 48"/>
                <a:gd name="T31" fmla="*/ 110 h 229"/>
                <a:gd name="T32" fmla="*/ 16 w 48"/>
                <a:gd name="T33" fmla="*/ 119 h 229"/>
                <a:gd name="T34" fmla="*/ 16 w 48"/>
                <a:gd name="T35" fmla="*/ 119 h 229"/>
                <a:gd name="T36" fmla="*/ 16 w 48"/>
                <a:gd name="T37" fmla="*/ 127 h 229"/>
                <a:gd name="T38" fmla="*/ 16 w 48"/>
                <a:gd name="T39" fmla="*/ 127 h 229"/>
                <a:gd name="T40" fmla="*/ 16 w 48"/>
                <a:gd name="T41" fmla="*/ 142 h 229"/>
                <a:gd name="T42" fmla="*/ 16 w 48"/>
                <a:gd name="T43" fmla="*/ 142 h 229"/>
                <a:gd name="T44" fmla="*/ 16 w 48"/>
                <a:gd name="T45" fmla="*/ 150 h 229"/>
                <a:gd name="T46" fmla="*/ 16 w 48"/>
                <a:gd name="T47" fmla="*/ 150 h 229"/>
                <a:gd name="T48" fmla="*/ 16 w 48"/>
                <a:gd name="T49" fmla="*/ 158 h 229"/>
                <a:gd name="T50" fmla="*/ 16 w 48"/>
                <a:gd name="T51" fmla="*/ 158 h 229"/>
                <a:gd name="T52" fmla="*/ 23 w 48"/>
                <a:gd name="T53" fmla="*/ 158 h 229"/>
                <a:gd name="T54" fmla="*/ 23 w 48"/>
                <a:gd name="T55" fmla="*/ 158 h 229"/>
                <a:gd name="T56" fmla="*/ 23 w 48"/>
                <a:gd name="T57" fmla="*/ 165 h 229"/>
                <a:gd name="T58" fmla="*/ 23 w 48"/>
                <a:gd name="T59" fmla="*/ 165 h 229"/>
                <a:gd name="T60" fmla="*/ 23 w 48"/>
                <a:gd name="T61" fmla="*/ 173 h 229"/>
                <a:gd name="T62" fmla="*/ 23 w 48"/>
                <a:gd name="T63" fmla="*/ 173 h 229"/>
                <a:gd name="T64" fmla="*/ 33 w 48"/>
                <a:gd name="T65" fmla="*/ 181 h 229"/>
                <a:gd name="T66" fmla="*/ 33 w 48"/>
                <a:gd name="T67" fmla="*/ 181 h 229"/>
                <a:gd name="T68" fmla="*/ 33 w 48"/>
                <a:gd name="T69" fmla="*/ 188 h 229"/>
                <a:gd name="T70" fmla="*/ 33 w 48"/>
                <a:gd name="T71" fmla="*/ 188 h 229"/>
                <a:gd name="T72" fmla="*/ 33 w 48"/>
                <a:gd name="T73" fmla="*/ 196 h 229"/>
                <a:gd name="T74" fmla="*/ 33 w 48"/>
                <a:gd name="T75" fmla="*/ 196 h 229"/>
                <a:gd name="T76" fmla="*/ 33 w 48"/>
                <a:gd name="T77" fmla="*/ 204 h 229"/>
                <a:gd name="T78" fmla="*/ 33 w 48"/>
                <a:gd name="T79" fmla="*/ 204 h 229"/>
                <a:gd name="T80" fmla="*/ 33 w 48"/>
                <a:gd name="T81" fmla="*/ 213 h 229"/>
                <a:gd name="T82" fmla="*/ 33 w 48"/>
                <a:gd name="T83" fmla="*/ 213 h 229"/>
                <a:gd name="T84" fmla="*/ 40 w 48"/>
                <a:gd name="T85" fmla="*/ 221 h 229"/>
                <a:gd name="T86" fmla="*/ 40 w 48"/>
                <a:gd name="T87" fmla="*/ 221 h 229"/>
                <a:gd name="T88" fmla="*/ 48 w 48"/>
                <a:gd name="T89" fmla="*/ 221 h 229"/>
                <a:gd name="T90" fmla="*/ 48 w 48"/>
                <a:gd name="T91" fmla="*/ 221 h 229"/>
                <a:gd name="T92" fmla="*/ 48 w 48"/>
                <a:gd name="T93" fmla="*/ 229 h 229"/>
                <a:gd name="T94" fmla="*/ 48 w 48"/>
                <a:gd name="T95" fmla="*/ 229 h 229"/>
                <a:gd name="T96" fmla="*/ 48 w 48"/>
                <a:gd name="T97" fmla="*/ 221 h 229"/>
                <a:gd name="T98" fmla="*/ 48 w 48"/>
                <a:gd name="T99" fmla="*/ 221 h 2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229"/>
                <a:gd name="T152" fmla="*/ 48 w 48"/>
                <a:gd name="T153" fmla="*/ 229 h 2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229">
                  <a:moveTo>
                    <a:pt x="0" y="0"/>
                  </a:moveTo>
                  <a:lnTo>
                    <a:pt x="0" y="0"/>
                  </a:lnTo>
                  <a:lnTo>
                    <a:pt x="0" y="56"/>
                  </a:lnTo>
                  <a:lnTo>
                    <a:pt x="0" y="64"/>
                  </a:lnTo>
                  <a:lnTo>
                    <a:pt x="0" y="71"/>
                  </a:lnTo>
                  <a:lnTo>
                    <a:pt x="0" y="94"/>
                  </a:lnTo>
                  <a:lnTo>
                    <a:pt x="8" y="94"/>
                  </a:lnTo>
                  <a:lnTo>
                    <a:pt x="8" y="102"/>
                  </a:lnTo>
                  <a:lnTo>
                    <a:pt x="8" y="110"/>
                  </a:lnTo>
                  <a:lnTo>
                    <a:pt x="16" y="119"/>
                  </a:lnTo>
                  <a:lnTo>
                    <a:pt x="16" y="127"/>
                  </a:lnTo>
                  <a:lnTo>
                    <a:pt x="16" y="142"/>
                  </a:lnTo>
                  <a:lnTo>
                    <a:pt x="16" y="150"/>
                  </a:lnTo>
                  <a:lnTo>
                    <a:pt x="16" y="158"/>
                  </a:lnTo>
                  <a:lnTo>
                    <a:pt x="23" y="158"/>
                  </a:lnTo>
                  <a:lnTo>
                    <a:pt x="23" y="165"/>
                  </a:lnTo>
                  <a:lnTo>
                    <a:pt x="23" y="173"/>
                  </a:lnTo>
                  <a:lnTo>
                    <a:pt x="33" y="181"/>
                  </a:lnTo>
                  <a:lnTo>
                    <a:pt x="33" y="188"/>
                  </a:lnTo>
                  <a:lnTo>
                    <a:pt x="33" y="196"/>
                  </a:lnTo>
                  <a:lnTo>
                    <a:pt x="33" y="204"/>
                  </a:lnTo>
                  <a:lnTo>
                    <a:pt x="33" y="213"/>
                  </a:lnTo>
                  <a:lnTo>
                    <a:pt x="40" y="221"/>
                  </a:lnTo>
                  <a:lnTo>
                    <a:pt x="48" y="221"/>
                  </a:lnTo>
                  <a:lnTo>
                    <a:pt x="48" y="229"/>
                  </a:lnTo>
                  <a:lnTo>
                    <a:pt x="48" y="22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5" name="Freeform 115">
              <a:extLst>
                <a:ext uri="{FF2B5EF4-FFF2-40B4-BE49-F238E27FC236}">
                  <a16:creationId xmlns:a16="http://schemas.microsoft.com/office/drawing/2014/main" id="{C02A490C-8BF4-4344-AFF8-0483857EDF3B}"/>
                </a:ext>
              </a:extLst>
            </p:cNvPr>
            <p:cNvSpPr>
              <a:spLocks/>
            </p:cNvSpPr>
            <p:nvPr/>
          </p:nvSpPr>
          <p:spPr bwMode="auto">
            <a:xfrm>
              <a:off x="2184" y="2315"/>
              <a:ext cx="48" cy="228"/>
            </a:xfrm>
            <a:custGeom>
              <a:avLst/>
              <a:gdLst>
                <a:gd name="T0" fmla="*/ 0 w 48"/>
                <a:gd name="T1" fmla="*/ 0 h 228"/>
                <a:gd name="T2" fmla="*/ 0 w 48"/>
                <a:gd name="T3" fmla="*/ 55 h 228"/>
                <a:gd name="T4" fmla="*/ 0 w 48"/>
                <a:gd name="T5" fmla="*/ 63 h 228"/>
                <a:gd name="T6" fmla="*/ 0 w 48"/>
                <a:gd name="T7" fmla="*/ 71 h 228"/>
                <a:gd name="T8" fmla="*/ 0 w 48"/>
                <a:gd name="T9" fmla="*/ 71 h 228"/>
                <a:gd name="T10" fmla="*/ 0 w 48"/>
                <a:gd name="T11" fmla="*/ 94 h 228"/>
                <a:gd name="T12" fmla="*/ 8 w 48"/>
                <a:gd name="T13" fmla="*/ 94 h 228"/>
                <a:gd name="T14" fmla="*/ 8 w 48"/>
                <a:gd name="T15" fmla="*/ 101 h 228"/>
                <a:gd name="T16" fmla="*/ 8 w 48"/>
                <a:gd name="T17" fmla="*/ 109 h 228"/>
                <a:gd name="T18" fmla="*/ 16 w 48"/>
                <a:gd name="T19" fmla="*/ 117 h 228"/>
                <a:gd name="T20" fmla="*/ 16 w 48"/>
                <a:gd name="T21" fmla="*/ 126 h 228"/>
                <a:gd name="T22" fmla="*/ 16 w 48"/>
                <a:gd name="T23" fmla="*/ 126 h 228"/>
                <a:gd name="T24" fmla="*/ 16 w 48"/>
                <a:gd name="T25" fmla="*/ 142 h 228"/>
                <a:gd name="T26" fmla="*/ 16 w 48"/>
                <a:gd name="T27" fmla="*/ 142 h 228"/>
                <a:gd name="T28" fmla="*/ 16 w 48"/>
                <a:gd name="T29" fmla="*/ 149 h 228"/>
                <a:gd name="T30" fmla="*/ 16 w 48"/>
                <a:gd name="T31" fmla="*/ 149 h 228"/>
                <a:gd name="T32" fmla="*/ 16 w 48"/>
                <a:gd name="T33" fmla="*/ 157 h 228"/>
                <a:gd name="T34" fmla="*/ 24 w 48"/>
                <a:gd name="T35" fmla="*/ 157 h 228"/>
                <a:gd name="T36" fmla="*/ 24 w 48"/>
                <a:gd name="T37" fmla="*/ 165 h 228"/>
                <a:gd name="T38" fmla="*/ 24 w 48"/>
                <a:gd name="T39" fmla="*/ 165 h 228"/>
                <a:gd name="T40" fmla="*/ 24 w 48"/>
                <a:gd name="T41" fmla="*/ 172 h 228"/>
                <a:gd name="T42" fmla="*/ 31 w 48"/>
                <a:gd name="T43" fmla="*/ 180 h 228"/>
                <a:gd name="T44" fmla="*/ 31 w 48"/>
                <a:gd name="T45" fmla="*/ 180 h 228"/>
                <a:gd name="T46" fmla="*/ 31 w 48"/>
                <a:gd name="T47" fmla="*/ 188 h 228"/>
                <a:gd name="T48" fmla="*/ 31 w 48"/>
                <a:gd name="T49" fmla="*/ 195 h 228"/>
                <a:gd name="T50" fmla="*/ 31 w 48"/>
                <a:gd name="T51" fmla="*/ 203 h 228"/>
                <a:gd name="T52" fmla="*/ 31 w 48"/>
                <a:gd name="T53" fmla="*/ 203 h 228"/>
                <a:gd name="T54" fmla="*/ 31 w 48"/>
                <a:gd name="T55" fmla="*/ 211 h 228"/>
                <a:gd name="T56" fmla="*/ 41 w 48"/>
                <a:gd name="T57" fmla="*/ 220 h 228"/>
                <a:gd name="T58" fmla="*/ 41 w 48"/>
                <a:gd name="T59" fmla="*/ 220 h 228"/>
                <a:gd name="T60" fmla="*/ 48 w 48"/>
                <a:gd name="T61" fmla="*/ 220 h 228"/>
                <a:gd name="T62" fmla="*/ 48 w 48"/>
                <a:gd name="T63" fmla="*/ 228 h 228"/>
                <a:gd name="T64" fmla="*/ 48 w 48"/>
                <a:gd name="T65" fmla="*/ 220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228"/>
                <a:gd name="T101" fmla="*/ 48 w 4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228">
                  <a:moveTo>
                    <a:pt x="0" y="0"/>
                  </a:moveTo>
                  <a:lnTo>
                    <a:pt x="0" y="55"/>
                  </a:lnTo>
                  <a:lnTo>
                    <a:pt x="0" y="63"/>
                  </a:lnTo>
                  <a:lnTo>
                    <a:pt x="0" y="71"/>
                  </a:lnTo>
                  <a:lnTo>
                    <a:pt x="0" y="94"/>
                  </a:lnTo>
                  <a:lnTo>
                    <a:pt x="8" y="94"/>
                  </a:lnTo>
                  <a:lnTo>
                    <a:pt x="8" y="101"/>
                  </a:lnTo>
                  <a:lnTo>
                    <a:pt x="8" y="109"/>
                  </a:lnTo>
                  <a:lnTo>
                    <a:pt x="16" y="117"/>
                  </a:lnTo>
                  <a:lnTo>
                    <a:pt x="16" y="126"/>
                  </a:lnTo>
                  <a:lnTo>
                    <a:pt x="16" y="142"/>
                  </a:lnTo>
                  <a:lnTo>
                    <a:pt x="16" y="149"/>
                  </a:lnTo>
                  <a:lnTo>
                    <a:pt x="16" y="157"/>
                  </a:lnTo>
                  <a:lnTo>
                    <a:pt x="24" y="157"/>
                  </a:lnTo>
                  <a:lnTo>
                    <a:pt x="24" y="165"/>
                  </a:lnTo>
                  <a:lnTo>
                    <a:pt x="24" y="172"/>
                  </a:lnTo>
                  <a:lnTo>
                    <a:pt x="31" y="180"/>
                  </a:lnTo>
                  <a:lnTo>
                    <a:pt x="31" y="188"/>
                  </a:lnTo>
                  <a:lnTo>
                    <a:pt x="31" y="195"/>
                  </a:lnTo>
                  <a:lnTo>
                    <a:pt x="31" y="203"/>
                  </a:lnTo>
                  <a:lnTo>
                    <a:pt x="31" y="211"/>
                  </a:lnTo>
                  <a:lnTo>
                    <a:pt x="41" y="220"/>
                  </a:lnTo>
                  <a:lnTo>
                    <a:pt x="48" y="220"/>
                  </a:lnTo>
                  <a:lnTo>
                    <a:pt x="48" y="228"/>
                  </a:lnTo>
                  <a:lnTo>
                    <a:pt x="48" y="22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6" name="Freeform 116">
              <a:extLst>
                <a:ext uri="{FF2B5EF4-FFF2-40B4-BE49-F238E27FC236}">
                  <a16:creationId xmlns:a16="http://schemas.microsoft.com/office/drawing/2014/main" id="{6084E9E1-850E-264D-BE5F-FFED496667A4}"/>
                </a:ext>
              </a:extLst>
            </p:cNvPr>
            <p:cNvSpPr>
              <a:spLocks/>
            </p:cNvSpPr>
            <p:nvPr/>
          </p:nvSpPr>
          <p:spPr bwMode="auto">
            <a:xfrm>
              <a:off x="2161" y="2535"/>
              <a:ext cx="148" cy="46"/>
            </a:xfrm>
            <a:custGeom>
              <a:avLst/>
              <a:gdLst>
                <a:gd name="T0" fmla="*/ 64 w 148"/>
                <a:gd name="T1" fmla="*/ 0 h 46"/>
                <a:gd name="T2" fmla="*/ 0 w 148"/>
                <a:gd name="T3" fmla="*/ 23 h 46"/>
                <a:gd name="T4" fmla="*/ 148 w 148"/>
                <a:gd name="T5" fmla="*/ 46 h 46"/>
                <a:gd name="T6" fmla="*/ 0 60000 65536"/>
                <a:gd name="T7" fmla="*/ 0 60000 65536"/>
                <a:gd name="T8" fmla="*/ 0 60000 65536"/>
                <a:gd name="T9" fmla="*/ 0 w 148"/>
                <a:gd name="T10" fmla="*/ 0 h 46"/>
                <a:gd name="T11" fmla="*/ 148 w 148"/>
                <a:gd name="T12" fmla="*/ 46 h 46"/>
              </a:gdLst>
              <a:ahLst/>
              <a:cxnLst>
                <a:cxn ang="T6">
                  <a:pos x="T0" y="T1"/>
                </a:cxn>
                <a:cxn ang="T7">
                  <a:pos x="T2" y="T3"/>
                </a:cxn>
                <a:cxn ang="T8">
                  <a:pos x="T4" y="T5"/>
                </a:cxn>
              </a:cxnLst>
              <a:rect l="T9" t="T10" r="T11" b="T12"/>
              <a:pathLst>
                <a:path w="148" h="46">
                  <a:moveTo>
                    <a:pt x="64" y="0"/>
                  </a:moveTo>
                  <a:lnTo>
                    <a:pt x="0" y="23"/>
                  </a:lnTo>
                  <a:lnTo>
                    <a:pt x="148" y="4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7" name="Line 117">
              <a:extLst>
                <a:ext uri="{FF2B5EF4-FFF2-40B4-BE49-F238E27FC236}">
                  <a16:creationId xmlns:a16="http://schemas.microsoft.com/office/drawing/2014/main" id="{208C21A9-E3A0-7E4D-80B1-26EFBE6206F2}"/>
                </a:ext>
              </a:extLst>
            </p:cNvPr>
            <p:cNvSpPr>
              <a:spLocks noChangeShapeType="1"/>
            </p:cNvSpPr>
            <p:nvPr/>
          </p:nvSpPr>
          <p:spPr bwMode="auto">
            <a:xfrm flipH="1" flipV="1">
              <a:off x="2271" y="2370"/>
              <a:ext cx="31"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28" name="Arc 118">
              <a:extLst>
                <a:ext uri="{FF2B5EF4-FFF2-40B4-BE49-F238E27FC236}">
                  <a16:creationId xmlns:a16="http://schemas.microsoft.com/office/drawing/2014/main" id="{D873782D-B56D-F74B-A7BE-58E1B1A58A44}"/>
                </a:ext>
              </a:extLst>
            </p:cNvPr>
            <p:cNvSpPr>
              <a:spLocks/>
            </p:cNvSpPr>
            <p:nvPr/>
          </p:nvSpPr>
          <p:spPr bwMode="auto">
            <a:xfrm>
              <a:off x="2271" y="2261"/>
              <a:ext cx="78" cy="113"/>
            </a:xfrm>
            <a:custGeom>
              <a:avLst/>
              <a:gdLst>
                <a:gd name="T0" fmla="*/ 0 w 21600"/>
                <a:gd name="T1" fmla="*/ 113 h 21598"/>
                <a:gd name="T2" fmla="*/ 77 w 21600"/>
                <a:gd name="T3" fmla="*/ 0 h 21598"/>
                <a:gd name="T4" fmla="*/ 78 w 21600"/>
                <a:gd name="T5" fmla="*/ 113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8"/>
                    <a:pt x="9500" y="153"/>
                    <a:pt x="21318" y="-1"/>
                  </a:cubicBezTo>
                </a:path>
                <a:path w="21600" h="21598" stroke="0" extrusionOk="0">
                  <a:moveTo>
                    <a:pt x="0" y="21598"/>
                  </a:moveTo>
                  <a:cubicBezTo>
                    <a:pt x="0" y="9778"/>
                    <a:pt x="9500" y="153"/>
                    <a:pt x="21318" y="-1"/>
                  </a:cubicBezTo>
                  <a:lnTo>
                    <a:pt x="21600" y="21598"/>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29" name="Freeform 119">
              <a:extLst>
                <a:ext uri="{FF2B5EF4-FFF2-40B4-BE49-F238E27FC236}">
                  <a16:creationId xmlns:a16="http://schemas.microsoft.com/office/drawing/2014/main" id="{618DA3DA-5548-DE41-99BF-21A8185C45DB}"/>
                </a:ext>
              </a:extLst>
            </p:cNvPr>
            <p:cNvSpPr>
              <a:spLocks/>
            </p:cNvSpPr>
            <p:nvPr/>
          </p:nvSpPr>
          <p:spPr bwMode="auto">
            <a:xfrm>
              <a:off x="2279" y="2261"/>
              <a:ext cx="99" cy="23"/>
            </a:xfrm>
            <a:custGeom>
              <a:avLst/>
              <a:gdLst>
                <a:gd name="T0" fmla="*/ 0 w 99"/>
                <a:gd name="T1" fmla="*/ 23 h 23"/>
                <a:gd name="T2" fmla="*/ 0 w 99"/>
                <a:gd name="T3" fmla="*/ 23 h 23"/>
                <a:gd name="T4" fmla="*/ 7 w 99"/>
                <a:gd name="T5" fmla="*/ 23 h 23"/>
                <a:gd name="T6" fmla="*/ 7 w 99"/>
                <a:gd name="T7" fmla="*/ 23 h 23"/>
                <a:gd name="T8" fmla="*/ 15 w 99"/>
                <a:gd name="T9" fmla="*/ 23 h 23"/>
                <a:gd name="T10" fmla="*/ 15 w 99"/>
                <a:gd name="T11" fmla="*/ 23 h 23"/>
                <a:gd name="T12" fmla="*/ 23 w 99"/>
                <a:gd name="T13" fmla="*/ 23 h 23"/>
                <a:gd name="T14" fmla="*/ 23 w 99"/>
                <a:gd name="T15" fmla="*/ 23 h 23"/>
                <a:gd name="T16" fmla="*/ 23 w 99"/>
                <a:gd name="T17" fmla="*/ 15 h 23"/>
                <a:gd name="T18" fmla="*/ 23 w 99"/>
                <a:gd name="T19" fmla="*/ 15 h 23"/>
                <a:gd name="T20" fmla="*/ 30 w 99"/>
                <a:gd name="T21" fmla="*/ 15 h 23"/>
                <a:gd name="T22" fmla="*/ 30 w 99"/>
                <a:gd name="T23" fmla="*/ 15 h 23"/>
                <a:gd name="T24" fmla="*/ 38 w 99"/>
                <a:gd name="T25" fmla="*/ 15 h 23"/>
                <a:gd name="T26" fmla="*/ 38 w 99"/>
                <a:gd name="T27" fmla="*/ 15 h 23"/>
                <a:gd name="T28" fmla="*/ 38 w 99"/>
                <a:gd name="T29" fmla="*/ 7 h 23"/>
                <a:gd name="T30" fmla="*/ 38 w 99"/>
                <a:gd name="T31" fmla="*/ 7 h 23"/>
                <a:gd name="T32" fmla="*/ 46 w 99"/>
                <a:gd name="T33" fmla="*/ 7 h 23"/>
                <a:gd name="T34" fmla="*/ 46 w 99"/>
                <a:gd name="T35" fmla="*/ 7 h 23"/>
                <a:gd name="T36" fmla="*/ 53 w 99"/>
                <a:gd name="T37" fmla="*/ 7 h 23"/>
                <a:gd name="T38" fmla="*/ 53 w 99"/>
                <a:gd name="T39" fmla="*/ 7 h 23"/>
                <a:gd name="T40" fmla="*/ 61 w 99"/>
                <a:gd name="T41" fmla="*/ 7 h 23"/>
                <a:gd name="T42" fmla="*/ 61 w 99"/>
                <a:gd name="T43" fmla="*/ 7 h 23"/>
                <a:gd name="T44" fmla="*/ 69 w 99"/>
                <a:gd name="T45" fmla="*/ 7 h 23"/>
                <a:gd name="T46" fmla="*/ 69 w 99"/>
                <a:gd name="T47" fmla="*/ 7 h 23"/>
                <a:gd name="T48" fmla="*/ 76 w 99"/>
                <a:gd name="T49" fmla="*/ 7 h 23"/>
                <a:gd name="T50" fmla="*/ 76 w 99"/>
                <a:gd name="T51" fmla="*/ 7 h 23"/>
                <a:gd name="T52" fmla="*/ 84 w 99"/>
                <a:gd name="T53" fmla="*/ 7 h 23"/>
                <a:gd name="T54" fmla="*/ 84 w 99"/>
                <a:gd name="T55" fmla="*/ 7 h 23"/>
                <a:gd name="T56" fmla="*/ 84 w 99"/>
                <a:gd name="T57" fmla="*/ 0 h 23"/>
                <a:gd name="T58" fmla="*/ 84 w 99"/>
                <a:gd name="T59" fmla="*/ 0 h 23"/>
                <a:gd name="T60" fmla="*/ 92 w 99"/>
                <a:gd name="T61" fmla="*/ 0 h 23"/>
                <a:gd name="T62" fmla="*/ 92 w 99"/>
                <a:gd name="T63" fmla="*/ 0 h 23"/>
                <a:gd name="T64" fmla="*/ 99 w 99"/>
                <a:gd name="T65" fmla="*/ 0 h 23"/>
                <a:gd name="T66" fmla="*/ 99 w 99"/>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23"/>
                <a:gd name="T104" fmla="*/ 99 w 99"/>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23">
                  <a:moveTo>
                    <a:pt x="0" y="23"/>
                  </a:moveTo>
                  <a:lnTo>
                    <a:pt x="0" y="23"/>
                  </a:lnTo>
                  <a:lnTo>
                    <a:pt x="7" y="23"/>
                  </a:lnTo>
                  <a:lnTo>
                    <a:pt x="15" y="23"/>
                  </a:lnTo>
                  <a:lnTo>
                    <a:pt x="23" y="23"/>
                  </a:lnTo>
                  <a:lnTo>
                    <a:pt x="23" y="15"/>
                  </a:lnTo>
                  <a:lnTo>
                    <a:pt x="30" y="15"/>
                  </a:lnTo>
                  <a:lnTo>
                    <a:pt x="38" y="15"/>
                  </a:lnTo>
                  <a:lnTo>
                    <a:pt x="38" y="7"/>
                  </a:lnTo>
                  <a:lnTo>
                    <a:pt x="46" y="7"/>
                  </a:lnTo>
                  <a:lnTo>
                    <a:pt x="53" y="7"/>
                  </a:lnTo>
                  <a:lnTo>
                    <a:pt x="61" y="7"/>
                  </a:lnTo>
                  <a:lnTo>
                    <a:pt x="69" y="7"/>
                  </a:lnTo>
                  <a:lnTo>
                    <a:pt x="76" y="7"/>
                  </a:lnTo>
                  <a:lnTo>
                    <a:pt x="84" y="7"/>
                  </a:lnTo>
                  <a:lnTo>
                    <a:pt x="84" y="0"/>
                  </a:lnTo>
                  <a:lnTo>
                    <a:pt x="92" y="0"/>
                  </a:lnTo>
                  <a:lnTo>
                    <a:pt x="99"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30" name="Freeform 120">
              <a:extLst>
                <a:ext uri="{FF2B5EF4-FFF2-40B4-BE49-F238E27FC236}">
                  <a16:creationId xmlns:a16="http://schemas.microsoft.com/office/drawing/2014/main" id="{780D86CA-36BA-E045-A2FD-501AF023B115}"/>
                </a:ext>
              </a:extLst>
            </p:cNvPr>
            <p:cNvSpPr>
              <a:spLocks/>
            </p:cNvSpPr>
            <p:nvPr/>
          </p:nvSpPr>
          <p:spPr bwMode="auto">
            <a:xfrm>
              <a:off x="2271" y="2253"/>
              <a:ext cx="100" cy="23"/>
            </a:xfrm>
            <a:custGeom>
              <a:avLst/>
              <a:gdLst>
                <a:gd name="T0" fmla="*/ 0 w 100"/>
                <a:gd name="T1" fmla="*/ 23 h 23"/>
                <a:gd name="T2" fmla="*/ 0 w 100"/>
                <a:gd name="T3" fmla="*/ 23 h 23"/>
                <a:gd name="T4" fmla="*/ 8 w 100"/>
                <a:gd name="T5" fmla="*/ 23 h 23"/>
                <a:gd name="T6" fmla="*/ 8 w 100"/>
                <a:gd name="T7" fmla="*/ 23 h 23"/>
                <a:gd name="T8" fmla="*/ 15 w 100"/>
                <a:gd name="T9" fmla="*/ 23 h 23"/>
                <a:gd name="T10" fmla="*/ 23 w 100"/>
                <a:gd name="T11" fmla="*/ 23 h 23"/>
                <a:gd name="T12" fmla="*/ 23 w 100"/>
                <a:gd name="T13" fmla="*/ 15 h 23"/>
                <a:gd name="T14" fmla="*/ 31 w 100"/>
                <a:gd name="T15" fmla="*/ 15 h 23"/>
                <a:gd name="T16" fmla="*/ 31 w 100"/>
                <a:gd name="T17" fmla="*/ 15 h 23"/>
                <a:gd name="T18" fmla="*/ 38 w 100"/>
                <a:gd name="T19" fmla="*/ 15 h 23"/>
                <a:gd name="T20" fmla="*/ 38 w 100"/>
                <a:gd name="T21" fmla="*/ 8 h 23"/>
                <a:gd name="T22" fmla="*/ 46 w 100"/>
                <a:gd name="T23" fmla="*/ 8 h 23"/>
                <a:gd name="T24" fmla="*/ 54 w 100"/>
                <a:gd name="T25" fmla="*/ 8 h 23"/>
                <a:gd name="T26" fmla="*/ 54 w 100"/>
                <a:gd name="T27" fmla="*/ 8 h 23"/>
                <a:gd name="T28" fmla="*/ 54 w 100"/>
                <a:gd name="T29" fmla="*/ 8 h 23"/>
                <a:gd name="T30" fmla="*/ 61 w 100"/>
                <a:gd name="T31" fmla="*/ 8 h 23"/>
                <a:gd name="T32" fmla="*/ 69 w 100"/>
                <a:gd name="T33" fmla="*/ 8 h 23"/>
                <a:gd name="T34" fmla="*/ 77 w 100"/>
                <a:gd name="T35" fmla="*/ 8 h 23"/>
                <a:gd name="T36" fmla="*/ 84 w 100"/>
                <a:gd name="T37" fmla="*/ 8 h 23"/>
                <a:gd name="T38" fmla="*/ 84 w 100"/>
                <a:gd name="T39" fmla="*/ 0 h 23"/>
                <a:gd name="T40" fmla="*/ 84 w 100"/>
                <a:gd name="T41" fmla="*/ 0 h 23"/>
                <a:gd name="T42" fmla="*/ 92 w 100"/>
                <a:gd name="T43" fmla="*/ 0 h 23"/>
                <a:gd name="T44" fmla="*/ 100 w 100"/>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23"/>
                <a:gd name="T71" fmla="*/ 100 w 100"/>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23">
                  <a:moveTo>
                    <a:pt x="0" y="23"/>
                  </a:moveTo>
                  <a:lnTo>
                    <a:pt x="0" y="23"/>
                  </a:lnTo>
                  <a:lnTo>
                    <a:pt x="8" y="23"/>
                  </a:lnTo>
                  <a:lnTo>
                    <a:pt x="15" y="23"/>
                  </a:lnTo>
                  <a:lnTo>
                    <a:pt x="23" y="23"/>
                  </a:lnTo>
                  <a:lnTo>
                    <a:pt x="23" y="15"/>
                  </a:lnTo>
                  <a:lnTo>
                    <a:pt x="31" y="15"/>
                  </a:lnTo>
                  <a:lnTo>
                    <a:pt x="38" y="15"/>
                  </a:lnTo>
                  <a:lnTo>
                    <a:pt x="38" y="8"/>
                  </a:lnTo>
                  <a:lnTo>
                    <a:pt x="46" y="8"/>
                  </a:lnTo>
                  <a:lnTo>
                    <a:pt x="54" y="8"/>
                  </a:lnTo>
                  <a:lnTo>
                    <a:pt x="61" y="8"/>
                  </a:lnTo>
                  <a:lnTo>
                    <a:pt x="69" y="8"/>
                  </a:lnTo>
                  <a:lnTo>
                    <a:pt x="77" y="8"/>
                  </a:lnTo>
                  <a:lnTo>
                    <a:pt x="84" y="8"/>
                  </a:lnTo>
                  <a:lnTo>
                    <a:pt x="84" y="0"/>
                  </a:lnTo>
                  <a:lnTo>
                    <a:pt x="92" y="0"/>
                  </a:lnTo>
                  <a:lnTo>
                    <a:pt x="100"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31" name="Line 121">
              <a:extLst>
                <a:ext uri="{FF2B5EF4-FFF2-40B4-BE49-F238E27FC236}">
                  <a16:creationId xmlns:a16="http://schemas.microsoft.com/office/drawing/2014/main" id="{664DA71A-0C0D-3F40-8BD5-1AA892C62F79}"/>
                </a:ext>
              </a:extLst>
            </p:cNvPr>
            <p:cNvSpPr>
              <a:spLocks noChangeShapeType="1"/>
            </p:cNvSpPr>
            <p:nvPr/>
          </p:nvSpPr>
          <p:spPr bwMode="auto">
            <a:xfrm flipH="1" flipV="1">
              <a:off x="2332" y="2535"/>
              <a:ext cx="117" cy="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2" name="Line 122">
              <a:extLst>
                <a:ext uri="{FF2B5EF4-FFF2-40B4-BE49-F238E27FC236}">
                  <a16:creationId xmlns:a16="http://schemas.microsoft.com/office/drawing/2014/main" id="{2215C485-36D7-6A49-BB89-EDA439825E9F}"/>
                </a:ext>
              </a:extLst>
            </p:cNvPr>
            <p:cNvSpPr>
              <a:spLocks noChangeShapeType="1"/>
            </p:cNvSpPr>
            <p:nvPr/>
          </p:nvSpPr>
          <p:spPr bwMode="auto">
            <a:xfrm flipV="1">
              <a:off x="2332" y="2510"/>
              <a:ext cx="79" cy="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3" name="Line 123">
              <a:extLst>
                <a:ext uri="{FF2B5EF4-FFF2-40B4-BE49-F238E27FC236}">
                  <a16:creationId xmlns:a16="http://schemas.microsoft.com/office/drawing/2014/main" id="{DB864A1F-B7CD-7448-B1EF-E3C253599E87}"/>
                </a:ext>
              </a:extLst>
            </p:cNvPr>
            <p:cNvSpPr>
              <a:spLocks noChangeShapeType="1"/>
            </p:cNvSpPr>
            <p:nvPr/>
          </p:nvSpPr>
          <p:spPr bwMode="auto">
            <a:xfrm flipH="1" flipV="1">
              <a:off x="2378" y="2393"/>
              <a:ext cx="33" cy="1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4" name="Line 124">
              <a:extLst>
                <a:ext uri="{FF2B5EF4-FFF2-40B4-BE49-F238E27FC236}">
                  <a16:creationId xmlns:a16="http://schemas.microsoft.com/office/drawing/2014/main" id="{E17E1415-710F-5E46-8B0D-24896E202683}"/>
                </a:ext>
              </a:extLst>
            </p:cNvPr>
            <p:cNvSpPr>
              <a:spLocks noChangeShapeType="1"/>
            </p:cNvSpPr>
            <p:nvPr/>
          </p:nvSpPr>
          <p:spPr bwMode="auto">
            <a:xfrm flipH="1" flipV="1">
              <a:off x="2332" y="2261"/>
              <a:ext cx="39" cy="13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5" name="Line 125">
              <a:extLst>
                <a:ext uri="{FF2B5EF4-FFF2-40B4-BE49-F238E27FC236}">
                  <a16:creationId xmlns:a16="http://schemas.microsoft.com/office/drawing/2014/main" id="{C15DE444-D067-224E-9153-D7748082A073}"/>
                </a:ext>
              </a:extLst>
            </p:cNvPr>
            <p:cNvSpPr>
              <a:spLocks noChangeShapeType="1"/>
            </p:cNvSpPr>
            <p:nvPr/>
          </p:nvSpPr>
          <p:spPr bwMode="auto">
            <a:xfrm flipH="1">
              <a:off x="2449" y="2495"/>
              <a:ext cx="16" cy="5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6" name="Line 126">
              <a:extLst>
                <a:ext uri="{FF2B5EF4-FFF2-40B4-BE49-F238E27FC236}">
                  <a16:creationId xmlns:a16="http://schemas.microsoft.com/office/drawing/2014/main" id="{62C7F1A6-A8F4-1646-BDE6-1F5BE03726A4}"/>
                </a:ext>
              </a:extLst>
            </p:cNvPr>
            <p:cNvSpPr>
              <a:spLocks noChangeShapeType="1"/>
            </p:cNvSpPr>
            <p:nvPr/>
          </p:nvSpPr>
          <p:spPr bwMode="auto">
            <a:xfrm flipH="1">
              <a:off x="1983" y="1986"/>
              <a:ext cx="148" cy="3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7" name="Freeform 127">
              <a:extLst>
                <a:ext uri="{FF2B5EF4-FFF2-40B4-BE49-F238E27FC236}">
                  <a16:creationId xmlns:a16="http://schemas.microsoft.com/office/drawing/2014/main" id="{DDEBE265-DA13-DA4B-B51E-1DCC0C1DD524}"/>
                </a:ext>
              </a:extLst>
            </p:cNvPr>
            <p:cNvSpPr>
              <a:spLocks/>
            </p:cNvSpPr>
            <p:nvPr/>
          </p:nvSpPr>
          <p:spPr bwMode="auto">
            <a:xfrm>
              <a:off x="1820" y="2032"/>
              <a:ext cx="163" cy="158"/>
            </a:xfrm>
            <a:custGeom>
              <a:avLst/>
              <a:gdLst>
                <a:gd name="T0" fmla="*/ 117 w 163"/>
                <a:gd name="T1" fmla="*/ 0 h 158"/>
                <a:gd name="T2" fmla="*/ 40 w 163"/>
                <a:gd name="T3" fmla="*/ 16 h 158"/>
                <a:gd name="T4" fmla="*/ 0 w 163"/>
                <a:gd name="T5" fmla="*/ 110 h 158"/>
                <a:gd name="T6" fmla="*/ 163 w 163"/>
                <a:gd name="T7" fmla="*/ 158 h 158"/>
                <a:gd name="T8" fmla="*/ 0 60000 65536"/>
                <a:gd name="T9" fmla="*/ 0 60000 65536"/>
                <a:gd name="T10" fmla="*/ 0 60000 65536"/>
                <a:gd name="T11" fmla="*/ 0 60000 65536"/>
                <a:gd name="T12" fmla="*/ 0 w 163"/>
                <a:gd name="T13" fmla="*/ 0 h 158"/>
                <a:gd name="T14" fmla="*/ 163 w 163"/>
                <a:gd name="T15" fmla="*/ 158 h 158"/>
              </a:gdLst>
              <a:ahLst/>
              <a:cxnLst>
                <a:cxn ang="T8">
                  <a:pos x="T0" y="T1"/>
                </a:cxn>
                <a:cxn ang="T9">
                  <a:pos x="T2" y="T3"/>
                </a:cxn>
                <a:cxn ang="T10">
                  <a:pos x="T4" y="T5"/>
                </a:cxn>
                <a:cxn ang="T11">
                  <a:pos x="T6" y="T7"/>
                </a:cxn>
              </a:cxnLst>
              <a:rect l="T12" t="T13" r="T14" b="T15"/>
              <a:pathLst>
                <a:path w="163" h="158">
                  <a:moveTo>
                    <a:pt x="117" y="0"/>
                  </a:moveTo>
                  <a:lnTo>
                    <a:pt x="40" y="16"/>
                  </a:lnTo>
                  <a:lnTo>
                    <a:pt x="0" y="110"/>
                  </a:lnTo>
                  <a:lnTo>
                    <a:pt x="163" y="15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38" name="Line 128">
              <a:extLst>
                <a:ext uri="{FF2B5EF4-FFF2-40B4-BE49-F238E27FC236}">
                  <a16:creationId xmlns:a16="http://schemas.microsoft.com/office/drawing/2014/main" id="{13F48414-322B-CE49-B021-582AA00D5196}"/>
                </a:ext>
              </a:extLst>
            </p:cNvPr>
            <p:cNvSpPr>
              <a:spLocks noChangeShapeType="1"/>
            </p:cNvSpPr>
            <p:nvPr/>
          </p:nvSpPr>
          <p:spPr bwMode="auto">
            <a:xfrm flipV="1">
              <a:off x="1991" y="2167"/>
              <a:ext cx="78" cy="2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9" name="Line 129">
              <a:extLst>
                <a:ext uri="{FF2B5EF4-FFF2-40B4-BE49-F238E27FC236}">
                  <a16:creationId xmlns:a16="http://schemas.microsoft.com/office/drawing/2014/main" id="{2561E2C3-463E-D144-95C8-90D8AA7CB1E0}"/>
                </a:ext>
              </a:extLst>
            </p:cNvPr>
            <p:cNvSpPr>
              <a:spLocks noChangeShapeType="1"/>
            </p:cNvSpPr>
            <p:nvPr/>
          </p:nvSpPr>
          <p:spPr bwMode="auto">
            <a:xfrm flipV="1">
              <a:off x="2184" y="1923"/>
              <a:ext cx="141"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40" name="Line 130">
              <a:extLst>
                <a:ext uri="{FF2B5EF4-FFF2-40B4-BE49-F238E27FC236}">
                  <a16:creationId xmlns:a16="http://schemas.microsoft.com/office/drawing/2014/main" id="{A312247F-FA4F-7F40-9968-8842287D4311}"/>
                </a:ext>
              </a:extLst>
            </p:cNvPr>
            <p:cNvSpPr>
              <a:spLocks noChangeShapeType="1"/>
            </p:cNvSpPr>
            <p:nvPr/>
          </p:nvSpPr>
          <p:spPr bwMode="auto">
            <a:xfrm flipV="1">
              <a:off x="2340" y="1884"/>
              <a:ext cx="46" cy="3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58" name="Group 131">
            <a:extLst>
              <a:ext uri="{FF2B5EF4-FFF2-40B4-BE49-F238E27FC236}">
                <a16:creationId xmlns:a16="http://schemas.microsoft.com/office/drawing/2014/main" id="{A27FBC7A-0DF3-4B47-A05B-AA24540C5C9F}"/>
              </a:ext>
            </a:extLst>
          </p:cNvPr>
          <p:cNvGrpSpPr>
            <a:grpSpLocks/>
          </p:cNvGrpSpPr>
          <p:nvPr/>
        </p:nvGrpSpPr>
        <p:grpSpPr bwMode="auto">
          <a:xfrm>
            <a:off x="5241925" y="2043113"/>
            <a:ext cx="1036638" cy="1557337"/>
            <a:chOff x="3302" y="1287"/>
            <a:chExt cx="653" cy="981"/>
          </a:xfrm>
        </p:grpSpPr>
        <p:sp>
          <p:nvSpPr>
            <p:cNvPr id="31960" name="Arc 132">
              <a:extLst>
                <a:ext uri="{FF2B5EF4-FFF2-40B4-BE49-F238E27FC236}">
                  <a16:creationId xmlns:a16="http://schemas.microsoft.com/office/drawing/2014/main" id="{00090AAD-33E0-5C47-A23D-11BB1177FBC3}"/>
                </a:ext>
              </a:extLst>
            </p:cNvPr>
            <p:cNvSpPr>
              <a:spLocks/>
            </p:cNvSpPr>
            <p:nvPr/>
          </p:nvSpPr>
          <p:spPr bwMode="auto">
            <a:xfrm>
              <a:off x="3659" y="1287"/>
              <a:ext cx="186" cy="36"/>
            </a:xfrm>
            <a:custGeom>
              <a:avLst/>
              <a:gdLst>
                <a:gd name="T0" fmla="*/ 0 w 21591"/>
                <a:gd name="T1" fmla="*/ 0 h 21600"/>
                <a:gd name="T2" fmla="*/ 186 w 21591"/>
                <a:gd name="T3" fmla="*/ 35 h 21600"/>
                <a:gd name="T4" fmla="*/ 0 w 21591"/>
                <a:gd name="T5" fmla="*/ 36 h 21600"/>
                <a:gd name="T6" fmla="*/ 0 60000 65536"/>
                <a:gd name="T7" fmla="*/ 0 60000 65536"/>
                <a:gd name="T8" fmla="*/ 0 60000 65536"/>
                <a:gd name="T9" fmla="*/ 0 w 21591"/>
                <a:gd name="T10" fmla="*/ 0 h 21600"/>
                <a:gd name="T11" fmla="*/ 21591 w 21591"/>
                <a:gd name="T12" fmla="*/ 21600 h 21600"/>
              </a:gdLst>
              <a:ahLst/>
              <a:cxnLst>
                <a:cxn ang="T6">
                  <a:pos x="T0" y="T1"/>
                </a:cxn>
                <a:cxn ang="T7">
                  <a:pos x="T2" y="T3"/>
                </a:cxn>
                <a:cxn ang="T8">
                  <a:pos x="T4" y="T5"/>
                </a:cxn>
              </a:cxnLst>
              <a:rect l="T9" t="T10" r="T11" b="T12"/>
              <a:pathLst>
                <a:path w="21591" h="21600" fill="none" extrusionOk="0">
                  <a:moveTo>
                    <a:pt x="-1" y="0"/>
                  </a:moveTo>
                  <a:cubicBezTo>
                    <a:pt x="11692" y="0"/>
                    <a:pt x="21262" y="9304"/>
                    <a:pt x="21591" y="20991"/>
                  </a:cubicBezTo>
                </a:path>
                <a:path w="21591" h="21600" stroke="0" extrusionOk="0">
                  <a:moveTo>
                    <a:pt x="-1" y="0"/>
                  </a:moveTo>
                  <a:cubicBezTo>
                    <a:pt x="11692" y="0"/>
                    <a:pt x="21262" y="9304"/>
                    <a:pt x="21591" y="20991"/>
                  </a:cubicBezTo>
                  <a:lnTo>
                    <a:pt x="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1" name="Line 133">
              <a:extLst>
                <a:ext uri="{FF2B5EF4-FFF2-40B4-BE49-F238E27FC236}">
                  <a16:creationId xmlns:a16="http://schemas.microsoft.com/office/drawing/2014/main" id="{E074A3AA-0381-1C42-91E6-63759C1C9817}"/>
                </a:ext>
              </a:extLst>
            </p:cNvPr>
            <p:cNvSpPr>
              <a:spLocks noChangeShapeType="1"/>
            </p:cNvSpPr>
            <p:nvPr/>
          </p:nvSpPr>
          <p:spPr bwMode="auto">
            <a:xfrm>
              <a:off x="3651" y="1287"/>
              <a:ext cx="1" cy="4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2" name="Freeform 134">
              <a:extLst>
                <a:ext uri="{FF2B5EF4-FFF2-40B4-BE49-F238E27FC236}">
                  <a16:creationId xmlns:a16="http://schemas.microsoft.com/office/drawing/2014/main" id="{23BACAA7-7990-9F46-8418-72EB5176A5ED}"/>
                </a:ext>
              </a:extLst>
            </p:cNvPr>
            <p:cNvSpPr>
              <a:spLocks/>
            </p:cNvSpPr>
            <p:nvPr/>
          </p:nvSpPr>
          <p:spPr bwMode="auto">
            <a:xfrm>
              <a:off x="3567" y="1335"/>
              <a:ext cx="171" cy="23"/>
            </a:xfrm>
            <a:custGeom>
              <a:avLst/>
              <a:gdLst>
                <a:gd name="T0" fmla="*/ 77 w 171"/>
                <a:gd name="T1" fmla="*/ 0 h 23"/>
                <a:gd name="T2" fmla="*/ 0 w 171"/>
                <a:gd name="T3" fmla="*/ 23 h 23"/>
                <a:gd name="T4" fmla="*/ 171 w 171"/>
                <a:gd name="T5" fmla="*/ 16 h 23"/>
                <a:gd name="T6" fmla="*/ 0 60000 65536"/>
                <a:gd name="T7" fmla="*/ 0 60000 65536"/>
                <a:gd name="T8" fmla="*/ 0 60000 65536"/>
                <a:gd name="T9" fmla="*/ 0 w 171"/>
                <a:gd name="T10" fmla="*/ 0 h 23"/>
                <a:gd name="T11" fmla="*/ 171 w 171"/>
                <a:gd name="T12" fmla="*/ 23 h 23"/>
              </a:gdLst>
              <a:ahLst/>
              <a:cxnLst>
                <a:cxn ang="T6">
                  <a:pos x="T0" y="T1"/>
                </a:cxn>
                <a:cxn ang="T7">
                  <a:pos x="T2" y="T3"/>
                </a:cxn>
                <a:cxn ang="T8">
                  <a:pos x="T4" y="T5"/>
                </a:cxn>
              </a:cxnLst>
              <a:rect l="T9" t="T10" r="T11" b="T12"/>
              <a:pathLst>
                <a:path w="171" h="23">
                  <a:moveTo>
                    <a:pt x="77" y="0"/>
                  </a:moveTo>
                  <a:lnTo>
                    <a:pt x="0" y="23"/>
                  </a:lnTo>
                  <a:lnTo>
                    <a:pt x="171" y="1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3" name="Line 135">
              <a:extLst>
                <a:ext uri="{FF2B5EF4-FFF2-40B4-BE49-F238E27FC236}">
                  <a16:creationId xmlns:a16="http://schemas.microsoft.com/office/drawing/2014/main" id="{A7E2FF63-5F56-054C-9052-7124051C625A}"/>
                </a:ext>
              </a:extLst>
            </p:cNvPr>
            <p:cNvSpPr>
              <a:spLocks noChangeShapeType="1"/>
            </p:cNvSpPr>
            <p:nvPr/>
          </p:nvSpPr>
          <p:spPr bwMode="auto">
            <a:xfrm>
              <a:off x="3830" y="1303"/>
              <a:ext cx="38" cy="23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4" name="Freeform 136">
              <a:extLst>
                <a:ext uri="{FF2B5EF4-FFF2-40B4-BE49-F238E27FC236}">
                  <a16:creationId xmlns:a16="http://schemas.microsoft.com/office/drawing/2014/main" id="{886978AE-5D7E-214C-9B84-E4D6AD44EC22}"/>
                </a:ext>
              </a:extLst>
            </p:cNvPr>
            <p:cNvSpPr>
              <a:spLocks/>
            </p:cNvSpPr>
            <p:nvPr/>
          </p:nvSpPr>
          <p:spPr bwMode="auto">
            <a:xfrm>
              <a:off x="3544" y="1358"/>
              <a:ext cx="107" cy="110"/>
            </a:xfrm>
            <a:custGeom>
              <a:avLst/>
              <a:gdLst>
                <a:gd name="T0" fmla="*/ 107 w 107"/>
                <a:gd name="T1" fmla="*/ 0 h 110"/>
                <a:gd name="T2" fmla="*/ 107 w 107"/>
                <a:gd name="T3" fmla="*/ 16 h 110"/>
                <a:gd name="T4" fmla="*/ 0 w 107"/>
                <a:gd name="T5" fmla="*/ 110 h 110"/>
                <a:gd name="T6" fmla="*/ 0 60000 65536"/>
                <a:gd name="T7" fmla="*/ 0 60000 65536"/>
                <a:gd name="T8" fmla="*/ 0 60000 65536"/>
                <a:gd name="T9" fmla="*/ 0 w 107"/>
                <a:gd name="T10" fmla="*/ 0 h 110"/>
                <a:gd name="T11" fmla="*/ 107 w 107"/>
                <a:gd name="T12" fmla="*/ 110 h 110"/>
              </a:gdLst>
              <a:ahLst/>
              <a:cxnLst>
                <a:cxn ang="T6">
                  <a:pos x="T0" y="T1"/>
                </a:cxn>
                <a:cxn ang="T7">
                  <a:pos x="T2" y="T3"/>
                </a:cxn>
                <a:cxn ang="T8">
                  <a:pos x="T4" y="T5"/>
                </a:cxn>
              </a:cxnLst>
              <a:rect l="T9" t="T10" r="T11" b="T12"/>
              <a:pathLst>
                <a:path w="107" h="110">
                  <a:moveTo>
                    <a:pt x="107" y="0"/>
                  </a:moveTo>
                  <a:lnTo>
                    <a:pt x="107" y="16"/>
                  </a:lnTo>
                  <a:lnTo>
                    <a:pt x="0" y="11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5" name="Line 137">
              <a:extLst>
                <a:ext uri="{FF2B5EF4-FFF2-40B4-BE49-F238E27FC236}">
                  <a16:creationId xmlns:a16="http://schemas.microsoft.com/office/drawing/2014/main" id="{E777B342-C896-684F-B377-F830D8BD82C8}"/>
                </a:ext>
              </a:extLst>
            </p:cNvPr>
            <p:cNvSpPr>
              <a:spLocks noChangeShapeType="1"/>
            </p:cNvSpPr>
            <p:nvPr/>
          </p:nvSpPr>
          <p:spPr bwMode="auto">
            <a:xfrm>
              <a:off x="3551" y="1468"/>
              <a:ext cx="108"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6" name="Line 138">
              <a:extLst>
                <a:ext uri="{FF2B5EF4-FFF2-40B4-BE49-F238E27FC236}">
                  <a16:creationId xmlns:a16="http://schemas.microsoft.com/office/drawing/2014/main" id="{FA4A9E93-9B75-A844-A01C-1312F9C9FC32}"/>
                </a:ext>
              </a:extLst>
            </p:cNvPr>
            <p:cNvSpPr>
              <a:spLocks noChangeShapeType="1"/>
            </p:cNvSpPr>
            <p:nvPr/>
          </p:nvSpPr>
          <p:spPr bwMode="auto">
            <a:xfrm flipH="1">
              <a:off x="3636" y="1468"/>
              <a:ext cx="15" cy="14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7" name="Oval 139">
              <a:extLst>
                <a:ext uri="{FF2B5EF4-FFF2-40B4-BE49-F238E27FC236}">
                  <a16:creationId xmlns:a16="http://schemas.microsoft.com/office/drawing/2014/main" id="{C54E2087-680F-2F45-A945-4C6702BBC8FE}"/>
                </a:ext>
              </a:extLst>
            </p:cNvPr>
            <p:cNvSpPr>
              <a:spLocks noChangeArrowheads="1"/>
            </p:cNvSpPr>
            <p:nvPr/>
          </p:nvSpPr>
          <p:spPr bwMode="auto">
            <a:xfrm>
              <a:off x="3674" y="1374"/>
              <a:ext cx="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968" name="Oval 140">
              <a:extLst>
                <a:ext uri="{FF2B5EF4-FFF2-40B4-BE49-F238E27FC236}">
                  <a16:creationId xmlns:a16="http://schemas.microsoft.com/office/drawing/2014/main" id="{E4FC9CE9-FC62-114D-9E58-BF6A1771AD14}"/>
                </a:ext>
              </a:extLst>
            </p:cNvPr>
            <p:cNvSpPr>
              <a:spLocks noChangeArrowheads="1"/>
            </p:cNvSpPr>
            <p:nvPr/>
          </p:nvSpPr>
          <p:spPr bwMode="auto">
            <a:xfrm>
              <a:off x="3667" y="1366"/>
              <a:ext cx="23" cy="56"/>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969" name="Arc 141">
              <a:extLst>
                <a:ext uri="{FF2B5EF4-FFF2-40B4-BE49-F238E27FC236}">
                  <a16:creationId xmlns:a16="http://schemas.microsoft.com/office/drawing/2014/main" id="{C79142F5-D25A-1E45-9C54-D8B467DB4CCF}"/>
                </a:ext>
              </a:extLst>
            </p:cNvPr>
            <p:cNvSpPr>
              <a:spLocks/>
            </p:cNvSpPr>
            <p:nvPr/>
          </p:nvSpPr>
          <p:spPr bwMode="auto">
            <a:xfrm>
              <a:off x="3613" y="1602"/>
              <a:ext cx="101" cy="117"/>
            </a:xfrm>
            <a:custGeom>
              <a:avLst/>
              <a:gdLst>
                <a:gd name="T0" fmla="*/ 0 w 21600"/>
                <a:gd name="T1" fmla="*/ 117 h 21600"/>
                <a:gd name="T2" fmla="*/ 101 w 21600"/>
                <a:gd name="T3" fmla="*/ 0 h 21600"/>
                <a:gd name="T4" fmla="*/ 101 w 21600"/>
                <a:gd name="T5" fmla="*/ 1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0" name="Line 142">
              <a:extLst>
                <a:ext uri="{FF2B5EF4-FFF2-40B4-BE49-F238E27FC236}">
                  <a16:creationId xmlns:a16="http://schemas.microsoft.com/office/drawing/2014/main" id="{6B77A4A3-7FA0-F54E-BBE9-8AF02ACF65EA}"/>
                </a:ext>
              </a:extLst>
            </p:cNvPr>
            <p:cNvSpPr>
              <a:spLocks noChangeShapeType="1"/>
            </p:cNvSpPr>
            <p:nvPr/>
          </p:nvSpPr>
          <p:spPr bwMode="auto">
            <a:xfrm flipV="1">
              <a:off x="3697" y="1554"/>
              <a:ext cx="171" cy="4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71" name="Freeform 143">
              <a:extLst>
                <a:ext uri="{FF2B5EF4-FFF2-40B4-BE49-F238E27FC236}">
                  <a16:creationId xmlns:a16="http://schemas.microsoft.com/office/drawing/2014/main" id="{58FA4F53-E342-4441-9ED1-ED980EE751FF}"/>
                </a:ext>
              </a:extLst>
            </p:cNvPr>
            <p:cNvSpPr>
              <a:spLocks/>
            </p:cNvSpPr>
            <p:nvPr/>
          </p:nvSpPr>
          <p:spPr bwMode="auto">
            <a:xfrm>
              <a:off x="3884" y="1562"/>
              <a:ext cx="55" cy="274"/>
            </a:xfrm>
            <a:custGeom>
              <a:avLst/>
              <a:gdLst>
                <a:gd name="T0" fmla="*/ 0 w 55"/>
                <a:gd name="T1" fmla="*/ 0 h 274"/>
                <a:gd name="T2" fmla="*/ 0 w 55"/>
                <a:gd name="T3" fmla="*/ 15 h 274"/>
                <a:gd name="T4" fmla="*/ 7 w 55"/>
                <a:gd name="T5" fmla="*/ 15 h 274"/>
                <a:gd name="T6" fmla="*/ 7 w 55"/>
                <a:gd name="T7" fmla="*/ 23 h 274"/>
                <a:gd name="T8" fmla="*/ 7 w 55"/>
                <a:gd name="T9" fmla="*/ 31 h 274"/>
                <a:gd name="T10" fmla="*/ 7 w 55"/>
                <a:gd name="T11" fmla="*/ 40 h 274"/>
                <a:gd name="T12" fmla="*/ 7 w 55"/>
                <a:gd name="T13" fmla="*/ 56 h 274"/>
                <a:gd name="T14" fmla="*/ 15 w 55"/>
                <a:gd name="T15" fmla="*/ 56 h 274"/>
                <a:gd name="T16" fmla="*/ 15 w 55"/>
                <a:gd name="T17" fmla="*/ 63 h 274"/>
                <a:gd name="T18" fmla="*/ 23 w 55"/>
                <a:gd name="T19" fmla="*/ 71 h 274"/>
                <a:gd name="T20" fmla="*/ 23 w 55"/>
                <a:gd name="T21" fmla="*/ 86 h 274"/>
                <a:gd name="T22" fmla="*/ 30 w 55"/>
                <a:gd name="T23" fmla="*/ 94 h 274"/>
                <a:gd name="T24" fmla="*/ 30 w 55"/>
                <a:gd name="T25" fmla="*/ 109 h 274"/>
                <a:gd name="T26" fmla="*/ 30 w 55"/>
                <a:gd name="T27" fmla="*/ 125 h 274"/>
                <a:gd name="T28" fmla="*/ 30 w 55"/>
                <a:gd name="T29" fmla="*/ 134 h 274"/>
                <a:gd name="T30" fmla="*/ 30 w 55"/>
                <a:gd name="T31" fmla="*/ 142 h 274"/>
                <a:gd name="T32" fmla="*/ 40 w 55"/>
                <a:gd name="T33" fmla="*/ 157 h 274"/>
                <a:gd name="T34" fmla="*/ 40 w 55"/>
                <a:gd name="T35" fmla="*/ 165 h 274"/>
                <a:gd name="T36" fmla="*/ 40 w 55"/>
                <a:gd name="T37" fmla="*/ 173 h 274"/>
                <a:gd name="T38" fmla="*/ 40 w 55"/>
                <a:gd name="T39" fmla="*/ 180 h 274"/>
                <a:gd name="T40" fmla="*/ 40 w 55"/>
                <a:gd name="T41" fmla="*/ 188 h 274"/>
                <a:gd name="T42" fmla="*/ 40 w 55"/>
                <a:gd name="T43" fmla="*/ 196 h 274"/>
                <a:gd name="T44" fmla="*/ 48 w 55"/>
                <a:gd name="T45" fmla="*/ 196 h 274"/>
                <a:gd name="T46" fmla="*/ 48 w 55"/>
                <a:gd name="T47" fmla="*/ 203 h 274"/>
                <a:gd name="T48" fmla="*/ 48 w 55"/>
                <a:gd name="T49" fmla="*/ 211 h 274"/>
                <a:gd name="T50" fmla="*/ 48 w 55"/>
                <a:gd name="T51" fmla="*/ 219 h 274"/>
                <a:gd name="T52" fmla="*/ 48 w 55"/>
                <a:gd name="T53" fmla="*/ 228 h 274"/>
                <a:gd name="T54" fmla="*/ 48 w 55"/>
                <a:gd name="T55" fmla="*/ 236 h 274"/>
                <a:gd name="T56" fmla="*/ 48 w 55"/>
                <a:gd name="T57" fmla="*/ 244 h 274"/>
                <a:gd name="T58" fmla="*/ 48 w 55"/>
                <a:gd name="T59" fmla="*/ 251 h 274"/>
                <a:gd name="T60" fmla="*/ 48 w 55"/>
                <a:gd name="T61" fmla="*/ 259 h 274"/>
                <a:gd name="T62" fmla="*/ 48 w 55"/>
                <a:gd name="T63" fmla="*/ 267 h 274"/>
                <a:gd name="T64" fmla="*/ 55 w 55"/>
                <a:gd name="T65" fmla="*/ 267 h 274"/>
                <a:gd name="T66" fmla="*/ 55 w 55"/>
                <a:gd name="T67" fmla="*/ 274 h 274"/>
                <a:gd name="T68" fmla="*/ 55 w 55"/>
                <a:gd name="T69" fmla="*/ 267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274"/>
                <a:gd name="T107" fmla="*/ 55 w 55"/>
                <a:gd name="T108" fmla="*/ 274 h 2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274">
                  <a:moveTo>
                    <a:pt x="0" y="0"/>
                  </a:moveTo>
                  <a:lnTo>
                    <a:pt x="0" y="0"/>
                  </a:lnTo>
                  <a:lnTo>
                    <a:pt x="0" y="15"/>
                  </a:lnTo>
                  <a:lnTo>
                    <a:pt x="7" y="15"/>
                  </a:lnTo>
                  <a:lnTo>
                    <a:pt x="7" y="23"/>
                  </a:lnTo>
                  <a:lnTo>
                    <a:pt x="7" y="31"/>
                  </a:lnTo>
                  <a:lnTo>
                    <a:pt x="7" y="40"/>
                  </a:lnTo>
                  <a:lnTo>
                    <a:pt x="7" y="56"/>
                  </a:lnTo>
                  <a:lnTo>
                    <a:pt x="15" y="56"/>
                  </a:lnTo>
                  <a:lnTo>
                    <a:pt x="15" y="63"/>
                  </a:lnTo>
                  <a:lnTo>
                    <a:pt x="23" y="71"/>
                  </a:lnTo>
                  <a:lnTo>
                    <a:pt x="23" y="86"/>
                  </a:lnTo>
                  <a:lnTo>
                    <a:pt x="30" y="94"/>
                  </a:lnTo>
                  <a:lnTo>
                    <a:pt x="30" y="109"/>
                  </a:lnTo>
                  <a:lnTo>
                    <a:pt x="30" y="125"/>
                  </a:lnTo>
                  <a:lnTo>
                    <a:pt x="30" y="134"/>
                  </a:lnTo>
                  <a:lnTo>
                    <a:pt x="30" y="142"/>
                  </a:lnTo>
                  <a:lnTo>
                    <a:pt x="40" y="157"/>
                  </a:lnTo>
                  <a:lnTo>
                    <a:pt x="40" y="165"/>
                  </a:lnTo>
                  <a:lnTo>
                    <a:pt x="40" y="173"/>
                  </a:lnTo>
                  <a:lnTo>
                    <a:pt x="40" y="180"/>
                  </a:lnTo>
                  <a:lnTo>
                    <a:pt x="40" y="188"/>
                  </a:lnTo>
                  <a:lnTo>
                    <a:pt x="40" y="196"/>
                  </a:lnTo>
                  <a:lnTo>
                    <a:pt x="48" y="196"/>
                  </a:lnTo>
                  <a:lnTo>
                    <a:pt x="48" y="203"/>
                  </a:lnTo>
                  <a:lnTo>
                    <a:pt x="48" y="211"/>
                  </a:lnTo>
                  <a:lnTo>
                    <a:pt x="48" y="219"/>
                  </a:lnTo>
                  <a:lnTo>
                    <a:pt x="48" y="228"/>
                  </a:lnTo>
                  <a:lnTo>
                    <a:pt x="48" y="236"/>
                  </a:lnTo>
                  <a:lnTo>
                    <a:pt x="48" y="244"/>
                  </a:lnTo>
                  <a:lnTo>
                    <a:pt x="48" y="251"/>
                  </a:lnTo>
                  <a:lnTo>
                    <a:pt x="48" y="259"/>
                  </a:lnTo>
                  <a:lnTo>
                    <a:pt x="48" y="267"/>
                  </a:lnTo>
                  <a:lnTo>
                    <a:pt x="55" y="267"/>
                  </a:lnTo>
                  <a:lnTo>
                    <a:pt x="55" y="274"/>
                  </a:lnTo>
                  <a:lnTo>
                    <a:pt x="55" y="26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2" name="Freeform 144">
              <a:extLst>
                <a:ext uri="{FF2B5EF4-FFF2-40B4-BE49-F238E27FC236}">
                  <a16:creationId xmlns:a16="http://schemas.microsoft.com/office/drawing/2014/main" id="{5162AD89-0167-5A41-B629-768893BA251A}"/>
                </a:ext>
              </a:extLst>
            </p:cNvPr>
            <p:cNvSpPr>
              <a:spLocks/>
            </p:cNvSpPr>
            <p:nvPr/>
          </p:nvSpPr>
          <p:spPr bwMode="auto">
            <a:xfrm>
              <a:off x="3876" y="1554"/>
              <a:ext cx="56" cy="275"/>
            </a:xfrm>
            <a:custGeom>
              <a:avLst/>
              <a:gdLst>
                <a:gd name="T0" fmla="*/ 0 w 56"/>
                <a:gd name="T1" fmla="*/ 0 h 275"/>
                <a:gd name="T2" fmla="*/ 0 w 56"/>
                <a:gd name="T3" fmla="*/ 16 h 275"/>
                <a:gd name="T4" fmla="*/ 8 w 56"/>
                <a:gd name="T5" fmla="*/ 16 h 275"/>
                <a:gd name="T6" fmla="*/ 8 w 56"/>
                <a:gd name="T7" fmla="*/ 23 h 275"/>
                <a:gd name="T8" fmla="*/ 8 w 56"/>
                <a:gd name="T9" fmla="*/ 31 h 275"/>
                <a:gd name="T10" fmla="*/ 8 w 56"/>
                <a:gd name="T11" fmla="*/ 39 h 275"/>
                <a:gd name="T12" fmla="*/ 8 w 56"/>
                <a:gd name="T13" fmla="*/ 39 h 275"/>
                <a:gd name="T14" fmla="*/ 8 w 56"/>
                <a:gd name="T15" fmla="*/ 56 h 275"/>
                <a:gd name="T16" fmla="*/ 15 w 56"/>
                <a:gd name="T17" fmla="*/ 56 h 275"/>
                <a:gd name="T18" fmla="*/ 15 w 56"/>
                <a:gd name="T19" fmla="*/ 56 h 275"/>
                <a:gd name="T20" fmla="*/ 15 w 56"/>
                <a:gd name="T21" fmla="*/ 64 h 275"/>
                <a:gd name="T22" fmla="*/ 23 w 56"/>
                <a:gd name="T23" fmla="*/ 71 h 275"/>
                <a:gd name="T24" fmla="*/ 23 w 56"/>
                <a:gd name="T25" fmla="*/ 71 h 275"/>
                <a:gd name="T26" fmla="*/ 23 w 56"/>
                <a:gd name="T27" fmla="*/ 87 h 275"/>
                <a:gd name="T28" fmla="*/ 31 w 56"/>
                <a:gd name="T29" fmla="*/ 94 h 275"/>
                <a:gd name="T30" fmla="*/ 31 w 56"/>
                <a:gd name="T31" fmla="*/ 94 h 275"/>
                <a:gd name="T32" fmla="*/ 31 w 56"/>
                <a:gd name="T33" fmla="*/ 110 h 275"/>
                <a:gd name="T34" fmla="*/ 31 w 56"/>
                <a:gd name="T35" fmla="*/ 110 h 275"/>
                <a:gd name="T36" fmla="*/ 31 w 56"/>
                <a:gd name="T37" fmla="*/ 125 h 275"/>
                <a:gd name="T38" fmla="*/ 31 w 56"/>
                <a:gd name="T39" fmla="*/ 125 h 275"/>
                <a:gd name="T40" fmla="*/ 31 w 56"/>
                <a:gd name="T41" fmla="*/ 133 h 275"/>
                <a:gd name="T42" fmla="*/ 31 w 56"/>
                <a:gd name="T43" fmla="*/ 142 h 275"/>
                <a:gd name="T44" fmla="*/ 31 w 56"/>
                <a:gd name="T45" fmla="*/ 142 h 275"/>
                <a:gd name="T46" fmla="*/ 38 w 56"/>
                <a:gd name="T47" fmla="*/ 158 h 275"/>
                <a:gd name="T48" fmla="*/ 38 w 56"/>
                <a:gd name="T49" fmla="*/ 165 h 275"/>
                <a:gd name="T50" fmla="*/ 38 w 56"/>
                <a:gd name="T51" fmla="*/ 173 h 275"/>
                <a:gd name="T52" fmla="*/ 38 w 56"/>
                <a:gd name="T53" fmla="*/ 181 h 275"/>
                <a:gd name="T54" fmla="*/ 38 w 56"/>
                <a:gd name="T55" fmla="*/ 181 h 275"/>
                <a:gd name="T56" fmla="*/ 38 w 56"/>
                <a:gd name="T57" fmla="*/ 188 h 275"/>
                <a:gd name="T58" fmla="*/ 38 w 56"/>
                <a:gd name="T59" fmla="*/ 196 h 275"/>
                <a:gd name="T60" fmla="*/ 48 w 56"/>
                <a:gd name="T61" fmla="*/ 196 h 275"/>
                <a:gd name="T62" fmla="*/ 48 w 56"/>
                <a:gd name="T63" fmla="*/ 196 h 275"/>
                <a:gd name="T64" fmla="*/ 48 w 56"/>
                <a:gd name="T65" fmla="*/ 204 h 275"/>
                <a:gd name="T66" fmla="*/ 48 w 56"/>
                <a:gd name="T67" fmla="*/ 211 h 275"/>
                <a:gd name="T68" fmla="*/ 48 w 56"/>
                <a:gd name="T69" fmla="*/ 219 h 275"/>
                <a:gd name="T70" fmla="*/ 48 w 56"/>
                <a:gd name="T71" fmla="*/ 219 h 275"/>
                <a:gd name="T72" fmla="*/ 48 w 56"/>
                <a:gd name="T73" fmla="*/ 227 h 275"/>
                <a:gd name="T74" fmla="*/ 48 w 56"/>
                <a:gd name="T75" fmla="*/ 227 h 275"/>
                <a:gd name="T76" fmla="*/ 48 w 56"/>
                <a:gd name="T77" fmla="*/ 236 h 275"/>
                <a:gd name="T78" fmla="*/ 48 w 56"/>
                <a:gd name="T79" fmla="*/ 236 h 275"/>
                <a:gd name="T80" fmla="*/ 48 w 56"/>
                <a:gd name="T81" fmla="*/ 244 h 275"/>
                <a:gd name="T82" fmla="*/ 48 w 56"/>
                <a:gd name="T83" fmla="*/ 252 h 275"/>
                <a:gd name="T84" fmla="*/ 48 w 56"/>
                <a:gd name="T85" fmla="*/ 252 h 275"/>
                <a:gd name="T86" fmla="*/ 48 w 56"/>
                <a:gd name="T87" fmla="*/ 259 h 275"/>
                <a:gd name="T88" fmla="*/ 48 w 56"/>
                <a:gd name="T89" fmla="*/ 267 h 275"/>
                <a:gd name="T90" fmla="*/ 56 w 56"/>
                <a:gd name="T91" fmla="*/ 267 h 275"/>
                <a:gd name="T92" fmla="*/ 56 w 56"/>
                <a:gd name="T93" fmla="*/ 275 h 275"/>
                <a:gd name="T94" fmla="*/ 56 w 56"/>
                <a:gd name="T95" fmla="*/ 267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275"/>
                <a:gd name="T146" fmla="*/ 56 w 56"/>
                <a:gd name="T147" fmla="*/ 275 h 2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275">
                  <a:moveTo>
                    <a:pt x="0" y="0"/>
                  </a:moveTo>
                  <a:lnTo>
                    <a:pt x="0" y="16"/>
                  </a:lnTo>
                  <a:lnTo>
                    <a:pt x="8" y="16"/>
                  </a:lnTo>
                  <a:lnTo>
                    <a:pt x="8" y="23"/>
                  </a:lnTo>
                  <a:lnTo>
                    <a:pt x="8" y="31"/>
                  </a:lnTo>
                  <a:lnTo>
                    <a:pt x="8" y="39"/>
                  </a:lnTo>
                  <a:lnTo>
                    <a:pt x="8" y="56"/>
                  </a:lnTo>
                  <a:lnTo>
                    <a:pt x="15" y="56"/>
                  </a:lnTo>
                  <a:lnTo>
                    <a:pt x="15" y="64"/>
                  </a:lnTo>
                  <a:lnTo>
                    <a:pt x="23" y="71"/>
                  </a:lnTo>
                  <a:lnTo>
                    <a:pt x="23" y="87"/>
                  </a:lnTo>
                  <a:lnTo>
                    <a:pt x="31" y="94"/>
                  </a:lnTo>
                  <a:lnTo>
                    <a:pt x="31" y="110"/>
                  </a:lnTo>
                  <a:lnTo>
                    <a:pt x="31" y="125"/>
                  </a:lnTo>
                  <a:lnTo>
                    <a:pt x="31" y="133"/>
                  </a:lnTo>
                  <a:lnTo>
                    <a:pt x="31" y="142"/>
                  </a:lnTo>
                  <a:lnTo>
                    <a:pt x="38" y="158"/>
                  </a:lnTo>
                  <a:lnTo>
                    <a:pt x="38" y="165"/>
                  </a:lnTo>
                  <a:lnTo>
                    <a:pt x="38" y="173"/>
                  </a:lnTo>
                  <a:lnTo>
                    <a:pt x="38" y="181"/>
                  </a:lnTo>
                  <a:lnTo>
                    <a:pt x="38" y="188"/>
                  </a:lnTo>
                  <a:lnTo>
                    <a:pt x="38" y="196"/>
                  </a:lnTo>
                  <a:lnTo>
                    <a:pt x="48" y="196"/>
                  </a:lnTo>
                  <a:lnTo>
                    <a:pt x="48" y="204"/>
                  </a:lnTo>
                  <a:lnTo>
                    <a:pt x="48" y="211"/>
                  </a:lnTo>
                  <a:lnTo>
                    <a:pt x="48" y="219"/>
                  </a:lnTo>
                  <a:lnTo>
                    <a:pt x="48" y="227"/>
                  </a:lnTo>
                  <a:lnTo>
                    <a:pt x="48" y="236"/>
                  </a:lnTo>
                  <a:lnTo>
                    <a:pt x="48" y="244"/>
                  </a:lnTo>
                  <a:lnTo>
                    <a:pt x="48" y="252"/>
                  </a:lnTo>
                  <a:lnTo>
                    <a:pt x="48" y="259"/>
                  </a:lnTo>
                  <a:lnTo>
                    <a:pt x="48" y="267"/>
                  </a:lnTo>
                  <a:lnTo>
                    <a:pt x="56" y="267"/>
                  </a:lnTo>
                  <a:lnTo>
                    <a:pt x="56" y="275"/>
                  </a:lnTo>
                  <a:lnTo>
                    <a:pt x="56" y="26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3" name="Freeform 145">
              <a:extLst>
                <a:ext uri="{FF2B5EF4-FFF2-40B4-BE49-F238E27FC236}">
                  <a16:creationId xmlns:a16="http://schemas.microsoft.com/office/drawing/2014/main" id="{3ED43D16-FD50-DE4A-81B8-305E116DBA52}"/>
                </a:ext>
              </a:extLst>
            </p:cNvPr>
            <p:cNvSpPr>
              <a:spLocks/>
            </p:cNvSpPr>
            <p:nvPr/>
          </p:nvSpPr>
          <p:spPr bwMode="auto">
            <a:xfrm>
              <a:off x="3932" y="1836"/>
              <a:ext cx="23" cy="361"/>
            </a:xfrm>
            <a:custGeom>
              <a:avLst/>
              <a:gdLst>
                <a:gd name="T0" fmla="*/ 7 w 23"/>
                <a:gd name="T1" fmla="*/ 0 h 361"/>
                <a:gd name="T2" fmla="*/ 7 w 23"/>
                <a:gd name="T3" fmla="*/ 16 h 361"/>
                <a:gd name="T4" fmla="*/ 7 w 23"/>
                <a:gd name="T5" fmla="*/ 24 h 361"/>
                <a:gd name="T6" fmla="*/ 7 w 23"/>
                <a:gd name="T7" fmla="*/ 31 h 361"/>
                <a:gd name="T8" fmla="*/ 7 w 23"/>
                <a:gd name="T9" fmla="*/ 39 h 361"/>
                <a:gd name="T10" fmla="*/ 7 w 23"/>
                <a:gd name="T11" fmla="*/ 48 h 361"/>
                <a:gd name="T12" fmla="*/ 7 w 23"/>
                <a:gd name="T13" fmla="*/ 56 h 361"/>
                <a:gd name="T14" fmla="*/ 7 w 23"/>
                <a:gd name="T15" fmla="*/ 64 h 361"/>
                <a:gd name="T16" fmla="*/ 7 w 23"/>
                <a:gd name="T17" fmla="*/ 72 h 361"/>
                <a:gd name="T18" fmla="*/ 7 w 23"/>
                <a:gd name="T19" fmla="*/ 79 h 361"/>
                <a:gd name="T20" fmla="*/ 7 w 23"/>
                <a:gd name="T21" fmla="*/ 87 h 361"/>
                <a:gd name="T22" fmla="*/ 7 w 23"/>
                <a:gd name="T23" fmla="*/ 102 h 361"/>
                <a:gd name="T24" fmla="*/ 7 w 23"/>
                <a:gd name="T25" fmla="*/ 110 h 361"/>
                <a:gd name="T26" fmla="*/ 0 w 23"/>
                <a:gd name="T27" fmla="*/ 110 h 361"/>
                <a:gd name="T28" fmla="*/ 0 w 23"/>
                <a:gd name="T29" fmla="*/ 125 h 361"/>
                <a:gd name="T30" fmla="*/ 0 w 23"/>
                <a:gd name="T31" fmla="*/ 133 h 361"/>
                <a:gd name="T32" fmla="*/ 0 w 23"/>
                <a:gd name="T33" fmla="*/ 143 h 361"/>
                <a:gd name="T34" fmla="*/ 0 w 23"/>
                <a:gd name="T35" fmla="*/ 150 h 361"/>
                <a:gd name="T36" fmla="*/ 0 w 23"/>
                <a:gd name="T37" fmla="*/ 158 h 361"/>
                <a:gd name="T38" fmla="*/ 0 w 23"/>
                <a:gd name="T39" fmla="*/ 166 h 361"/>
                <a:gd name="T40" fmla="*/ 0 w 23"/>
                <a:gd name="T41" fmla="*/ 173 h 361"/>
                <a:gd name="T42" fmla="*/ 0 w 23"/>
                <a:gd name="T43" fmla="*/ 181 h 361"/>
                <a:gd name="T44" fmla="*/ 0 w 23"/>
                <a:gd name="T45" fmla="*/ 189 h 361"/>
                <a:gd name="T46" fmla="*/ 0 w 23"/>
                <a:gd name="T47" fmla="*/ 196 h 361"/>
                <a:gd name="T48" fmla="*/ 0 w 23"/>
                <a:gd name="T49" fmla="*/ 204 h 361"/>
                <a:gd name="T50" fmla="*/ 0 w 23"/>
                <a:gd name="T51" fmla="*/ 212 h 361"/>
                <a:gd name="T52" fmla="*/ 0 w 23"/>
                <a:gd name="T53" fmla="*/ 219 h 361"/>
                <a:gd name="T54" fmla="*/ 0 w 23"/>
                <a:gd name="T55" fmla="*/ 227 h 361"/>
                <a:gd name="T56" fmla="*/ 0 w 23"/>
                <a:gd name="T57" fmla="*/ 237 h 361"/>
                <a:gd name="T58" fmla="*/ 0 w 23"/>
                <a:gd name="T59" fmla="*/ 244 h 361"/>
                <a:gd name="T60" fmla="*/ 0 w 23"/>
                <a:gd name="T61" fmla="*/ 252 h 361"/>
                <a:gd name="T62" fmla="*/ 0 w 23"/>
                <a:gd name="T63" fmla="*/ 267 h 361"/>
                <a:gd name="T64" fmla="*/ 7 w 23"/>
                <a:gd name="T65" fmla="*/ 275 h 361"/>
                <a:gd name="T66" fmla="*/ 7 w 23"/>
                <a:gd name="T67" fmla="*/ 283 h 361"/>
                <a:gd name="T68" fmla="*/ 7 w 23"/>
                <a:gd name="T69" fmla="*/ 290 h 361"/>
                <a:gd name="T70" fmla="*/ 15 w 23"/>
                <a:gd name="T71" fmla="*/ 298 h 361"/>
                <a:gd name="T72" fmla="*/ 15 w 23"/>
                <a:gd name="T73" fmla="*/ 306 h 361"/>
                <a:gd name="T74" fmla="*/ 15 w 23"/>
                <a:gd name="T75" fmla="*/ 313 h 361"/>
                <a:gd name="T76" fmla="*/ 15 w 23"/>
                <a:gd name="T77" fmla="*/ 323 h 361"/>
                <a:gd name="T78" fmla="*/ 15 w 23"/>
                <a:gd name="T79" fmla="*/ 331 h 361"/>
                <a:gd name="T80" fmla="*/ 15 w 23"/>
                <a:gd name="T81" fmla="*/ 338 h 361"/>
                <a:gd name="T82" fmla="*/ 15 w 23"/>
                <a:gd name="T83" fmla="*/ 346 h 361"/>
                <a:gd name="T84" fmla="*/ 23 w 23"/>
                <a:gd name="T85" fmla="*/ 346 h 361"/>
                <a:gd name="T86" fmla="*/ 23 w 23"/>
                <a:gd name="T87" fmla="*/ 354 h 361"/>
                <a:gd name="T88" fmla="*/ 23 w 23"/>
                <a:gd name="T89" fmla="*/ 361 h 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361"/>
                <a:gd name="T137" fmla="*/ 23 w 23"/>
                <a:gd name="T138" fmla="*/ 361 h 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361">
                  <a:moveTo>
                    <a:pt x="7" y="0"/>
                  </a:moveTo>
                  <a:lnTo>
                    <a:pt x="7" y="0"/>
                  </a:lnTo>
                  <a:lnTo>
                    <a:pt x="7" y="16"/>
                  </a:lnTo>
                  <a:lnTo>
                    <a:pt x="7" y="24"/>
                  </a:lnTo>
                  <a:lnTo>
                    <a:pt x="7" y="31"/>
                  </a:lnTo>
                  <a:lnTo>
                    <a:pt x="7" y="39"/>
                  </a:lnTo>
                  <a:lnTo>
                    <a:pt x="7" y="48"/>
                  </a:lnTo>
                  <a:lnTo>
                    <a:pt x="7" y="56"/>
                  </a:lnTo>
                  <a:lnTo>
                    <a:pt x="7" y="64"/>
                  </a:lnTo>
                  <a:lnTo>
                    <a:pt x="7" y="72"/>
                  </a:lnTo>
                  <a:lnTo>
                    <a:pt x="7" y="79"/>
                  </a:lnTo>
                  <a:lnTo>
                    <a:pt x="7" y="87"/>
                  </a:lnTo>
                  <a:lnTo>
                    <a:pt x="7" y="102"/>
                  </a:lnTo>
                  <a:lnTo>
                    <a:pt x="7" y="110"/>
                  </a:lnTo>
                  <a:lnTo>
                    <a:pt x="0" y="110"/>
                  </a:lnTo>
                  <a:lnTo>
                    <a:pt x="0" y="125"/>
                  </a:lnTo>
                  <a:lnTo>
                    <a:pt x="0" y="133"/>
                  </a:lnTo>
                  <a:lnTo>
                    <a:pt x="0" y="143"/>
                  </a:lnTo>
                  <a:lnTo>
                    <a:pt x="0" y="150"/>
                  </a:lnTo>
                  <a:lnTo>
                    <a:pt x="0" y="158"/>
                  </a:lnTo>
                  <a:lnTo>
                    <a:pt x="0" y="166"/>
                  </a:lnTo>
                  <a:lnTo>
                    <a:pt x="0" y="173"/>
                  </a:lnTo>
                  <a:lnTo>
                    <a:pt x="0" y="181"/>
                  </a:lnTo>
                  <a:lnTo>
                    <a:pt x="0" y="189"/>
                  </a:lnTo>
                  <a:lnTo>
                    <a:pt x="0" y="196"/>
                  </a:lnTo>
                  <a:lnTo>
                    <a:pt x="0" y="204"/>
                  </a:lnTo>
                  <a:lnTo>
                    <a:pt x="0" y="212"/>
                  </a:lnTo>
                  <a:lnTo>
                    <a:pt x="0" y="219"/>
                  </a:lnTo>
                  <a:lnTo>
                    <a:pt x="0" y="227"/>
                  </a:lnTo>
                  <a:lnTo>
                    <a:pt x="0" y="237"/>
                  </a:lnTo>
                  <a:lnTo>
                    <a:pt x="0" y="244"/>
                  </a:lnTo>
                  <a:lnTo>
                    <a:pt x="0" y="252"/>
                  </a:lnTo>
                  <a:lnTo>
                    <a:pt x="0" y="267"/>
                  </a:lnTo>
                  <a:lnTo>
                    <a:pt x="7" y="275"/>
                  </a:lnTo>
                  <a:lnTo>
                    <a:pt x="7" y="283"/>
                  </a:lnTo>
                  <a:lnTo>
                    <a:pt x="7" y="290"/>
                  </a:lnTo>
                  <a:lnTo>
                    <a:pt x="15" y="298"/>
                  </a:lnTo>
                  <a:lnTo>
                    <a:pt x="15" y="306"/>
                  </a:lnTo>
                  <a:lnTo>
                    <a:pt x="15" y="313"/>
                  </a:lnTo>
                  <a:lnTo>
                    <a:pt x="15" y="323"/>
                  </a:lnTo>
                  <a:lnTo>
                    <a:pt x="15" y="331"/>
                  </a:lnTo>
                  <a:lnTo>
                    <a:pt x="15" y="338"/>
                  </a:lnTo>
                  <a:lnTo>
                    <a:pt x="15" y="346"/>
                  </a:lnTo>
                  <a:lnTo>
                    <a:pt x="23" y="346"/>
                  </a:lnTo>
                  <a:lnTo>
                    <a:pt x="23" y="354"/>
                  </a:lnTo>
                  <a:lnTo>
                    <a:pt x="23" y="3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4" name="Freeform 146">
              <a:extLst>
                <a:ext uri="{FF2B5EF4-FFF2-40B4-BE49-F238E27FC236}">
                  <a16:creationId xmlns:a16="http://schemas.microsoft.com/office/drawing/2014/main" id="{43C18920-02DB-4040-B402-25DD3C02C0A0}"/>
                </a:ext>
              </a:extLst>
            </p:cNvPr>
            <p:cNvSpPr>
              <a:spLocks/>
            </p:cNvSpPr>
            <p:nvPr/>
          </p:nvSpPr>
          <p:spPr bwMode="auto">
            <a:xfrm>
              <a:off x="3924" y="1829"/>
              <a:ext cx="23" cy="361"/>
            </a:xfrm>
            <a:custGeom>
              <a:avLst/>
              <a:gdLst>
                <a:gd name="T0" fmla="*/ 8 w 23"/>
                <a:gd name="T1" fmla="*/ 0 h 361"/>
                <a:gd name="T2" fmla="*/ 8 w 23"/>
                <a:gd name="T3" fmla="*/ 15 h 361"/>
                <a:gd name="T4" fmla="*/ 8 w 23"/>
                <a:gd name="T5" fmla="*/ 23 h 361"/>
                <a:gd name="T6" fmla="*/ 8 w 23"/>
                <a:gd name="T7" fmla="*/ 31 h 361"/>
                <a:gd name="T8" fmla="*/ 8 w 23"/>
                <a:gd name="T9" fmla="*/ 31 h 361"/>
                <a:gd name="T10" fmla="*/ 8 w 23"/>
                <a:gd name="T11" fmla="*/ 38 h 361"/>
                <a:gd name="T12" fmla="*/ 8 w 23"/>
                <a:gd name="T13" fmla="*/ 46 h 361"/>
                <a:gd name="T14" fmla="*/ 8 w 23"/>
                <a:gd name="T15" fmla="*/ 55 h 361"/>
                <a:gd name="T16" fmla="*/ 8 w 23"/>
                <a:gd name="T17" fmla="*/ 55 h 361"/>
                <a:gd name="T18" fmla="*/ 8 w 23"/>
                <a:gd name="T19" fmla="*/ 63 h 361"/>
                <a:gd name="T20" fmla="*/ 8 w 23"/>
                <a:gd name="T21" fmla="*/ 71 h 361"/>
                <a:gd name="T22" fmla="*/ 8 w 23"/>
                <a:gd name="T23" fmla="*/ 71 h 361"/>
                <a:gd name="T24" fmla="*/ 8 w 23"/>
                <a:gd name="T25" fmla="*/ 79 h 361"/>
                <a:gd name="T26" fmla="*/ 8 w 23"/>
                <a:gd name="T27" fmla="*/ 86 h 361"/>
                <a:gd name="T28" fmla="*/ 8 w 23"/>
                <a:gd name="T29" fmla="*/ 86 h 361"/>
                <a:gd name="T30" fmla="*/ 8 w 23"/>
                <a:gd name="T31" fmla="*/ 102 h 361"/>
                <a:gd name="T32" fmla="*/ 8 w 23"/>
                <a:gd name="T33" fmla="*/ 109 h 361"/>
                <a:gd name="T34" fmla="*/ 8 w 23"/>
                <a:gd name="T35" fmla="*/ 109 h 361"/>
                <a:gd name="T36" fmla="*/ 0 w 23"/>
                <a:gd name="T37" fmla="*/ 109 h 361"/>
                <a:gd name="T38" fmla="*/ 0 w 23"/>
                <a:gd name="T39" fmla="*/ 125 h 361"/>
                <a:gd name="T40" fmla="*/ 0 w 23"/>
                <a:gd name="T41" fmla="*/ 125 h 361"/>
                <a:gd name="T42" fmla="*/ 0 w 23"/>
                <a:gd name="T43" fmla="*/ 132 h 361"/>
                <a:gd name="T44" fmla="*/ 0 w 23"/>
                <a:gd name="T45" fmla="*/ 140 h 361"/>
                <a:gd name="T46" fmla="*/ 0 w 23"/>
                <a:gd name="T47" fmla="*/ 140 h 361"/>
                <a:gd name="T48" fmla="*/ 0 w 23"/>
                <a:gd name="T49" fmla="*/ 150 h 361"/>
                <a:gd name="T50" fmla="*/ 0 w 23"/>
                <a:gd name="T51" fmla="*/ 157 h 361"/>
                <a:gd name="T52" fmla="*/ 0 w 23"/>
                <a:gd name="T53" fmla="*/ 157 h 361"/>
                <a:gd name="T54" fmla="*/ 0 w 23"/>
                <a:gd name="T55" fmla="*/ 165 h 361"/>
                <a:gd name="T56" fmla="*/ 0 w 23"/>
                <a:gd name="T57" fmla="*/ 173 h 361"/>
                <a:gd name="T58" fmla="*/ 0 w 23"/>
                <a:gd name="T59" fmla="*/ 180 h 361"/>
                <a:gd name="T60" fmla="*/ 0 w 23"/>
                <a:gd name="T61" fmla="*/ 188 h 361"/>
                <a:gd name="T62" fmla="*/ 0 w 23"/>
                <a:gd name="T63" fmla="*/ 196 h 361"/>
                <a:gd name="T64" fmla="*/ 0 w 23"/>
                <a:gd name="T65" fmla="*/ 196 h 361"/>
                <a:gd name="T66" fmla="*/ 0 w 23"/>
                <a:gd name="T67" fmla="*/ 203 h 361"/>
                <a:gd name="T68" fmla="*/ 0 w 23"/>
                <a:gd name="T69" fmla="*/ 211 h 361"/>
                <a:gd name="T70" fmla="*/ 0 w 23"/>
                <a:gd name="T71" fmla="*/ 211 h 361"/>
                <a:gd name="T72" fmla="*/ 0 w 23"/>
                <a:gd name="T73" fmla="*/ 219 h 361"/>
                <a:gd name="T74" fmla="*/ 0 w 23"/>
                <a:gd name="T75" fmla="*/ 226 h 361"/>
                <a:gd name="T76" fmla="*/ 0 w 23"/>
                <a:gd name="T77" fmla="*/ 234 h 361"/>
                <a:gd name="T78" fmla="*/ 0 w 23"/>
                <a:gd name="T79" fmla="*/ 244 h 361"/>
                <a:gd name="T80" fmla="*/ 0 w 23"/>
                <a:gd name="T81" fmla="*/ 251 h 361"/>
                <a:gd name="T82" fmla="*/ 0 w 23"/>
                <a:gd name="T83" fmla="*/ 251 h 361"/>
                <a:gd name="T84" fmla="*/ 0 w 23"/>
                <a:gd name="T85" fmla="*/ 267 h 361"/>
                <a:gd name="T86" fmla="*/ 0 w 23"/>
                <a:gd name="T87" fmla="*/ 267 h 361"/>
                <a:gd name="T88" fmla="*/ 8 w 23"/>
                <a:gd name="T89" fmla="*/ 274 h 361"/>
                <a:gd name="T90" fmla="*/ 8 w 23"/>
                <a:gd name="T91" fmla="*/ 282 h 361"/>
                <a:gd name="T92" fmla="*/ 8 w 23"/>
                <a:gd name="T93" fmla="*/ 290 h 361"/>
                <a:gd name="T94" fmla="*/ 8 w 23"/>
                <a:gd name="T95" fmla="*/ 290 h 361"/>
                <a:gd name="T96" fmla="*/ 15 w 23"/>
                <a:gd name="T97" fmla="*/ 297 h 361"/>
                <a:gd name="T98" fmla="*/ 15 w 23"/>
                <a:gd name="T99" fmla="*/ 305 h 361"/>
                <a:gd name="T100" fmla="*/ 15 w 23"/>
                <a:gd name="T101" fmla="*/ 305 h 361"/>
                <a:gd name="T102" fmla="*/ 15 w 23"/>
                <a:gd name="T103" fmla="*/ 313 h 361"/>
                <a:gd name="T104" fmla="*/ 15 w 23"/>
                <a:gd name="T105" fmla="*/ 320 h 361"/>
                <a:gd name="T106" fmla="*/ 15 w 23"/>
                <a:gd name="T107" fmla="*/ 320 h 361"/>
                <a:gd name="T108" fmla="*/ 15 w 23"/>
                <a:gd name="T109" fmla="*/ 330 h 361"/>
                <a:gd name="T110" fmla="*/ 15 w 23"/>
                <a:gd name="T111" fmla="*/ 338 h 361"/>
                <a:gd name="T112" fmla="*/ 15 w 23"/>
                <a:gd name="T113" fmla="*/ 345 h 361"/>
                <a:gd name="T114" fmla="*/ 15 w 23"/>
                <a:gd name="T115" fmla="*/ 345 h 361"/>
                <a:gd name="T116" fmla="*/ 23 w 23"/>
                <a:gd name="T117" fmla="*/ 345 h 361"/>
                <a:gd name="T118" fmla="*/ 23 w 23"/>
                <a:gd name="T119" fmla="*/ 353 h 361"/>
                <a:gd name="T120" fmla="*/ 23 w 23"/>
                <a:gd name="T121" fmla="*/ 361 h 361"/>
                <a:gd name="T122" fmla="*/ 23 w 23"/>
                <a:gd name="T123" fmla="*/ 361 h 3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
                <a:gd name="T187" fmla="*/ 0 h 361"/>
                <a:gd name="T188" fmla="*/ 23 w 23"/>
                <a:gd name="T189" fmla="*/ 361 h 3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 h="361">
                  <a:moveTo>
                    <a:pt x="8" y="0"/>
                  </a:moveTo>
                  <a:lnTo>
                    <a:pt x="8" y="15"/>
                  </a:lnTo>
                  <a:lnTo>
                    <a:pt x="8" y="23"/>
                  </a:lnTo>
                  <a:lnTo>
                    <a:pt x="8" y="31"/>
                  </a:lnTo>
                  <a:lnTo>
                    <a:pt x="8" y="38"/>
                  </a:lnTo>
                  <a:lnTo>
                    <a:pt x="8" y="46"/>
                  </a:lnTo>
                  <a:lnTo>
                    <a:pt x="8" y="55"/>
                  </a:lnTo>
                  <a:lnTo>
                    <a:pt x="8" y="63"/>
                  </a:lnTo>
                  <a:lnTo>
                    <a:pt x="8" y="71"/>
                  </a:lnTo>
                  <a:lnTo>
                    <a:pt x="8" y="79"/>
                  </a:lnTo>
                  <a:lnTo>
                    <a:pt x="8" y="86"/>
                  </a:lnTo>
                  <a:lnTo>
                    <a:pt x="8" y="102"/>
                  </a:lnTo>
                  <a:lnTo>
                    <a:pt x="8" y="109"/>
                  </a:lnTo>
                  <a:lnTo>
                    <a:pt x="0" y="109"/>
                  </a:lnTo>
                  <a:lnTo>
                    <a:pt x="0" y="125"/>
                  </a:lnTo>
                  <a:lnTo>
                    <a:pt x="0" y="132"/>
                  </a:lnTo>
                  <a:lnTo>
                    <a:pt x="0" y="140"/>
                  </a:lnTo>
                  <a:lnTo>
                    <a:pt x="0" y="150"/>
                  </a:lnTo>
                  <a:lnTo>
                    <a:pt x="0" y="157"/>
                  </a:lnTo>
                  <a:lnTo>
                    <a:pt x="0" y="165"/>
                  </a:lnTo>
                  <a:lnTo>
                    <a:pt x="0" y="173"/>
                  </a:lnTo>
                  <a:lnTo>
                    <a:pt x="0" y="180"/>
                  </a:lnTo>
                  <a:lnTo>
                    <a:pt x="0" y="188"/>
                  </a:lnTo>
                  <a:lnTo>
                    <a:pt x="0" y="196"/>
                  </a:lnTo>
                  <a:lnTo>
                    <a:pt x="0" y="203"/>
                  </a:lnTo>
                  <a:lnTo>
                    <a:pt x="0" y="211"/>
                  </a:lnTo>
                  <a:lnTo>
                    <a:pt x="0" y="219"/>
                  </a:lnTo>
                  <a:lnTo>
                    <a:pt x="0" y="226"/>
                  </a:lnTo>
                  <a:lnTo>
                    <a:pt x="0" y="234"/>
                  </a:lnTo>
                  <a:lnTo>
                    <a:pt x="0" y="244"/>
                  </a:lnTo>
                  <a:lnTo>
                    <a:pt x="0" y="251"/>
                  </a:lnTo>
                  <a:lnTo>
                    <a:pt x="0" y="267"/>
                  </a:lnTo>
                  <a:lnTo>
                    <a:pt x="8" y="274"/>
                  </a:lnTo>
                  <a:lnTo>
                    <a:pt x="8" y="282"/>
                  </a:lnTo>
                  <a:lnTo>
                    <a:pt x="8" y="290"/>
                  </a:lnTo>
                  <a:lnTo>
                    <a:pt x="15" y="297"/>
                  </a:lnTo>
                  <a:lnTo>
                    <a:pt x="15" y="305"/>
                  </a:lnTo>
                  <a:lnTo>
                    <a:pt x="15" y="313"/>
                  </a:lnTo>
                  <a:lnTo>
                    <a:pt x="15" y="320"/>
                  </a:lnTo>
                  <a:lnTo>
                    <a:pt x="15" y="330"/>
                  </a:lnTo>
                  <a:lnTo>
                    <a:pt x="15" y="338"/>
                  </a:lnTo>
                  <a:lnTo>
                    <a:pt x="15" y="345"/>
                  </a:lnTo>
                  <a:lnTo>
                    <a:pt x="23" y="345"/>
                  </a:lnTo>
                  <a:lnTo>
                    <a:pt x="23" y="353"/>
                  </a:lnTo>
                  <a:lnTo>
                    <a:pt x="23" y="36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5" name="Line 147">
              <a:extLst>
                <a:ext uri="{FF2B5EF4-FFF2-40B4-BE49-F238E27FC236}">
                  <a16:creationId xmlns:a16="http://schemas.microsoft.com/office/drawing/2014/main" id="{300CB5F9-6D9F-8F4F-B85A-974F8B39976E}"/>
                </a:ext>
              </a:extLst>
            </p:cNvPr>
            <p:cNvSpPr>
              <a:spLocks noChangeShapeType="1"/>
            </p:cNvSpPr>
            <p:nvPr/>
          </p:nvSpPr>
          <p:spPr bwMode="auto">
            <a:xfrm flipH="1">
              <a:off x="3590" y="1696"/>
              <a:ext cx="23" cy="1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76" name="Line 148">
              <a:extLst>
                <a:ext uri="{FF2B5EF4-FFF2-40B4-BE49-F238E27FC236}">
                  <a16:creationId xmlns:a16="http://schemas.microsoft.com/office/drawing/2014/main" id="{C1E70B60-DF79-E340-B98C-5B2D7871B8AD}"/>
                </a:ext>
              </a:extLst>
            </p:cNvPr>
            <p:cNvSpPr>
              <a:spLocks noChangeShapeType="1"/>
            </p:cNvSpPr>
            <p:nvPr/>
          </p:nvSpPr>
          <p:spPr bwMode="auto">
            <a:xfrm flipH="1" flipV="1">
              <a:off x="3519" y="1742"/>
              <a:ext cx="79" cy="6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77" name="Freeform 149">
              <a:extLst>
                <a:ext uri="{FF2B5EF4-FFF2-40B4-BE49-F238E27FC236}">
                  <a16:creationId xmlns:a16="http://schemas.microsoft.com/office/drawing/2014/main" id="{541D7250-C160-F748-9FF3-50EF2085A795}"/>
                </a:ext>
              </a:extLst>
            </p:cNvPr>
            <p:cNvSpPr>
              <a:spLocks/>
            </p:cNvSpPr>
            <p:nvPr/>
          </p:nvSpPr>
          <p:spPr bwMode="auto">
            <a:xfrm>
              <a:off x="3427" y="1712"/>
              <a:ext cx="100" cy="69"/>
            </a:xfrm>
            <a:custGeom>
              <a:avLst/>
              <a:gdLst>
                <a:gd name="T0" fmla="*/ 100 w 100"/>
                <a:gd name="T1" fmla="*/ 30 h 69"/>
                <a:gd name="T2" fmla="*/ 92 w 100"/>
                <a:gd name="T3" fmla="*/ 30 h 69"/>
                <a:gd name="T4" fmla="*/ 92 w 100"/>
                <a:gd name="T5" fmla="*/ 23 h 69"/>
                <a:gd name="T6" fmla="*/ 92 w 100"/>
                <a:gd name="T7" fmla="*/ 15 h 69"/>
                <a:gd name="T8" fmla="*/ 84 w 100"/>
                <a:gd name="T9" fmla="*/ 15 h 69"/>
                <a:gd name="T10" fmla="*/ 76 w 100"/>
                <a:gd name="T11" fmla="*/ 15 h 69"/>
                <a:gd name="T12" fmla="*/ 69 w 100"/>
                <a:gd name="T13" fmla="*/ 15 h 69"/>
                <a:gd name="T14" fmla="*/ 61 w 100"/>
                <a:gd name="T15" fmla="*/ 7 h 69"/>
                <a:gd name="T16" fmla="*/ 53 w 100"/>
                <a:gd name="T17" fmla="*/ 7 h 69"/>
                <a:gd name="T18" fmla="*/ 46 w 100"/>
                <a:gd name="T19" fmla="*/ 7 h 69"/>
                <a:gd name="T20" fmla="*/ 46 w 100"/>
                <a:gd name="T21" fmla="*/ 0 h 69"/>
                <a:gd name="T22" fmla="*/ 38 w 100"/>
                <a:gd name="T23" fmla="*/ 0 h 69"/>
                <a:gd name="T24" fmla="*/ 30 w 100"/>
                <a:gd name="T25" fmla="*/ 0 h 69"/>
                <a:gd name="T26" fmla="*/ 30 w 100"/>
                <a:gd name="T27" fmla="*/ 7 h 69"/>
                <a:gd name="T28" fmla="*/ 23 w 100"/>
                <a:gd name="T29" fmla="*/ 7 h 69"/>
                <a:gd name="T30" fmla="*/ 15 w 100"/>
                <a:gd name="T31" fmla="*/ 7 h 69"/>
                <a:gd name="T32" fmla="*/ 15 w 100"/>
                <a:gd name="T33" fmla="*/ 15 h 69"/>
                <a:gd name="T34" fmla="*/ 7 w 100"/>
                <a:gd name="T35" fmla="*/ 15 h 69"/>
                <a:gd name="T36" fmla="*/ 0 w 100"/>
                <a:gd name="T37" fmla="*/ 23 h 69"/>
                <a:gd name="T38" fmla="*/ 0 w 100"/>
                <a:gd name="T39" fmla="*/ 30 h 69"/>
                <a:gd name="T40" fmla="*/ 0 w 100"/>
                <a:gd name="T41" fmla="*/ 38 h 69"/>
                <a:gd name="T42" fmla="*/ 0 w 100"/>
                <a:gd name="T43" fmla="*/ 46 h 69"/>
                <a:gd name="T44" fmla="*/ 7 w 100"/>
                <a:gd name="T45" fmla="*/ 46 h 69"/>
                <a:gd name="T46" fmla="*/ 7 w 100"/>
                <a:gd name="T47" fmla="*/ 53 h 69"/>
                <a:gd name="T48" fmla="*/ 15 w 100"/>
                <a:gd name="T49" fmla="*/ 53 h 69"/>
                <a:gd name="T50" fmla="*/ 15 w 100"/>
                <a:gd name="T51" fmla="*/ 61 h 69"/>
                <a:gd name="T52" fmla="*/ 23 w 100"/>
                <a:gd name="T53" fmla="*/ 61 h 69"/>
                <a:gd name="T54" fmla="*/ 23 w 100"/>
                <a:gd name="T55" fmla="*/ 69 h 69"/>
                <a:gd name="T56" fmla="*/ 30 w 100"/>
                <a:gd name="T57" fmla="*/ 69 h 69"/>
                <a:gd name="T58" fmla="*/ 38 w 100"/>
                <a:gd name="T59" fmla="*/ 69 h 69"/>
                <a:gd name="T60" fmla="*/ 46 w 100"/>
                <a:gd name="T61" fmla="*/ 69 h 69"/>
                <a:gd name="T62" fmla="*/ 53 w 100"/>
                <a:gd name="T63" fmla="*/ 69 h 69"/>
                <a:gd name="T64" fmla="*/ 61 w 100"/>
                <a:gd name="T65" fmla="*/ 69 h 69"/>
                <a:gd name="T66" fmla="*/ 69 w 100"/>
                <a:gd name="T67" fmla="*/ 69 h 69"/>
                <a:gd name="T68" fmla="*/ 76 w 100"/>
                <a:gd name="T69" fmla="*/ 69 h 69"/>
                <a:gd name="T70" fmla="*/ 84 w 100"/>
                <a:gd name="T71" fmla="*/ 69 h 69"/>
                <a:gd name="T72" fmla="*/ 92 w 100"/>
                <a:gd name="T73" fmla="*/ 69 h 69"/>
                <a:gd name="T74" fmla="*/ 92 w 100"/>
                <a:gd name="T75" fmla="*/ 61 h 69"/>
                <a:gd name="T76" fmla="*/ 100 w 100"/>
                <a:gd name="T77" fmla="*/ 61 h 69"/>
                <a:gd name="T78" fmla="*/ 100 w 100"/>
                <a:gd name="T79" fmla="*/ 53 h 69"/>
                <a:gd name="T80" fmla="*/ 100 w 100"/>
                <a:gd name="T81" fmla="*/ 46 h 69"/>
                <a:gd name="T82" fmla="*/ 100 w 100"/>
                <a:gd name="T83" fmla="*/ 53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
                <a:gd name="T127" fmla="*/ 0 h 69"/>
                <a:gd name="T128" fmla="*/ 100 w 100"/>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 h="69">
                  <a:moveTo>
                    <a:pt x="100" y="30"/>
                  </a:moveTo>
                  <a:lnTo>
                    <a:pt x="100" y="30"/>
                  </a:lnTo>
                  <a:lnTo>
                    <a:pt x="92" y="30"/>
                  </a:lnTo>
                  <a:lnTo>
                    <a:pt x="92" y="23"/>
                  </a:lnTo>
                  <a:lnTo>
                    <a:pt x="92" y="15"/>
                  </a:lnTo>
                  <a:lnTo>
                    <a:pt x="84" y="15"/>
                  </a:lnTo>
                  <a:lnTo>
                    <a:pt x="76" y="15"/>
                  </a:lnTo>
                  <a:lnTo>
                    <a:pt x="69" y="15"/>
                  </a:lnTo>
                  <a:lnTo>
                    <a:pt x="61" y="7"/>
                  </a:lnTo>
                  <a:lnTo>
                    <a:pt x="53" y="7"/>
                  </a:lnTo>
                  <a:lnTo>
                    <a:pt x="46" y="7"/>
                  </a:lnTo>
                  <a:lnTo>
                    <a:pt x="46" y="0"/>
                  </a:lnTo>
                  <a:lnTo>
                    <a:pt x="38" y="0"/>
                  </a:lnTo>
                  <a:lnTo>
                    <a:pt x="30" y="0"/>
                  </a:lnTo>
                  <a:lnTo>
                    <a:pt x="30" y="7"/>
                  </a:lnTo>
                  <a:lnTo>
                    <a:pt x="23" y="7"/>
                  </a:lnTo>
                  <a:lnTo>
                    <a:pt x="15" y="7"/>
                  </a:lnTo>
                  <a:lnTo>
                    <a:pt x="15" y="15"/>
                  </a:lnTo>
                  <a:lnTo>
                    <a:pt x="7" y="15"/>
                  </a:lnTo>
                  <a:lnTo>
                    <a:pt x="0" y="23"/>
                  </a:lnTo>
                  <a:lnTo>
                    <a:pt x="0" y="30"/>
                  </a:lnTo>
                  <a:lnTo>
                    <a:pt x="0" y="38"/>
                  </a:lnTo>
                  <a:lnTo>
                    <a:pt x="0" y="46"/>
                  </a:lnTo>
                  <a:lnTo>
                    <a:pt x="7" y="46"/>
                  </a:lnTo>
                  <a:lnTo>
                    <a:pt x="7" y="53"/>
                  </a:lnTo>
                  <a:lnTo>
                    <a:pt x="15" y="53"/>
                  </a:lnTo>
                  <a:lnTo>
                    <a:pt x="15" y="61"/>
                  </a:lnTo>
                  <a:lnTo>
                    <a:pt x="23" y="61"/>
                  </a:lnTo>
                  <a:lnTo>
                    <a:pt x="23" y="69"/>
                  </a:lnTo>
                  <a:lnTo>
                    <a:pt x="30" y="69"/>
                  </a:lnTo>
                  <a:lnTo>
                    <a:pt x="38" y="69"/>
                  </a:lnTo>
                  <a:lnTo>
                    <a:pt x="46" y="69"/>
                  </a:lnTo>
                  <a:lnTo>
                    <a:pt x="53" y="69"/>
                  </a:lnTo>
                  <a:lnTo>
                    <a:pt x="61" y="69"/>
                  </a:lnTo>
                  <a:lnTo>
                    <a:pt x="69" y="69"/>
                  </a:lnTo>
                  <a:lnTo>
                    <a:pt x="76" y="69"/>
                  </a:lnTo>
                  <a:lnTo>
                    <a:pt x="84" y="69"/>
                  </a:lnTo>
                  <a:lnTo>
                    <a:pt x="92" y="69"/>
                  </a:lnTo>
                  <a:lnTo>
                    <a:pt x="92" y="61"/>
                  </a:lnTo>
                  <a:lnTo>
                    <a:pt x="100" y="61"/>
                  </a:lnTo>
                  <a:lnTo>
                    <a:pt x="100" y="53"/>
                  </a:lnTo>
                  <a:lnTo>
                    <a:pt x="100" y="46"/>
                  </a:lnTo>
                  <a:lnTo>
                    <a:pt x="100" y="5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8" name="Freeform 150">
              <a:extLst>
                <a:ext uri="{FF2B5EF4-FFF2-40B4-BE49-F238E27FC236}">
                  <a16:creationId xmlns:a16="http://schemas.microsoft.com/office/drawing/2014/main" id="{8A938DBC-9A8F-A64A-8E2D-D2DA776FAB2C}"/>
                </a:ext>
              </a:extLst>
            </p:cNvPr>
            <p:cNvSpPr>
              <a:spLocks/>
            </p:cNvSpPr>
            <p:nvPr/>
          </p:nvSpPr>
          <p:spPr bwMode="auto">
            <a:xfrm>
              <a:off x="3419" y="1704"/>
              <a:ext cx="100" cy="69"/>
            </a:xfrm>
            <a:custGeom>
              <a:avLst/>
              <a:gdLst>
                <a:gd name="T0" fmla="*/ 100 w 100"/>
                <a:gd name="T1" fmla="*/ 31 h 69"/>
                <a:gd name="T2" fmla="*/ 100 w 100"/>
                <a:gd name="T3" fmla="*/ 31 h 69"/>
                <a:gd name="T4" fmla="*/ 92 w 100"/>
                <a:gd name="T5" fmla="*/ 31 h 69"/>
                <a:gd name="T6" fmla="*/ 92 w 100"/>
                <a:gd name="T7" fmla="*/ 23 h 69"/>
                <a:gd name="T8" fmla="*/ 92 w 100"/>
                <a:gd name="T9" fmla="*/ 23 h 69"/>
                <a:gd name="T10" fmla="*/ 92 w 100"/>
                <a:gd name="T11" fmla="*/ 15 h 69"/>
                <a:gd name="T12" fmla="*/ 84 w 100"/>
                <a:gd name="T13" fmla="*/ 15 h 69"/>
                <a:gd name="T14" fmla="*/ 77 w 100"/>
                <a:gd name="T15" fmla="*/ 15 h 69"/>
                <a:gd name="T16" fmla="*/ 77 w 100"/>
                <a:gd name="T17" fmla="*/ 15 h 69"/>
                <a:gd name="T18" fmla="*/ 69 w 100"/>
                <a:gd name="T19" fmla="*/ 15 h 69"/>
                <a:gd name="T20" fmla="*/ 61 w 100"/>
                <a:gd name="T21" fmla="*/ 8 h 69"/>
                <a:gd name="T22" fmla="*/ 54 w 100"/>
                <a:gd name="T23" fmla="*/ 8 h 69"/>
                <a:gd name="T24" fmla="*/ 54 w 100"/>
                <a:gd name="T25" fmla="*/ 8 h 69"/>
                <a:gd name="T26" fmla="*/ 46 w 100"/>
                <a:gd name="T27" fmla="*/ 8 h 69"/>
                <a:gd name="T28" fmla="*/ 46 w 100"/>
                <a:gd name="T29" fmla="*/ 0 h 69"/>
                <a:gd name="T30" fmla="*/ 38 w 100"/>
                <a:gd name="T31" fmla="*/ 0 h 69"/>
                <a:gd name="T32" fmla="*/ 38 w 100"/>
                <a:gd name="T33" fmla="*/ 0 h 69"/>
                <a:gd name="T34" fmla="*/ 31 w 100"/>
                <a:gd name="T35" fmla="*/ 0 h 69"/>
                <a:gd name="T36" fmla="*/ 31 w 100"/>
                <a:gd name="T37" fmla="*/ 8 h 69"/>
                <a:gd name="T38" fmla="*/ 23 w 100"/>
                <a:gd name="T39" fmla="*/ 8 h 69"/>
                <a:gd name="T40" fmla="*/ 15 w 100"/>
                <a:gd name="T41" fmla="*/ 8 h 69"/>
                <a:gd name="T42" fmla="*/ 15 w 100"/>
                <a:gd name="T43" fmla="*/ 15 h 69"/>
                <a:gd name="T44" fmla="*/ 15 w 100"/>
                <a:gd name="T45" fmla="*/ 15 h 69"/>
                <a:gd name="T46" fmla="*/ 15 w 100"/>
                <a:gd name="T47" fmla="*/ 15 h 69"/>
                <a:gd name="T48" fmla="*/ 8 w 100"/>
                <a:gd name="T49" fmla="*/ 15 h 69"/>
                <a:gd name="T50" fmla="*/ 0 w 100"/>
                <a:gd name="T51" fmla="*/ 23 h 69"/>
                <a:gd name="T52" fmla="*/ 0 w 100"/>
                <a:gd name="T53" fmla="*/ 31 h 69"/>
                <a:gd name="T54" fmla="*/ 0 w 100"/>
                <a:gd name="T55" fmla="*/ 31 h 69"/>
                <a:gd name="T56" fmla="*/ 0 w 100"/>
                <a:gd name="T57" fmla="*/ 31 h 69"/>
                <a:gd name="T58" fmla="*/ 0 w 100"/>
                <a:gd name="T59" fmla="*/ 38 h 69"/>
                <a:gd name="T60" fmla="*/ 0 w 100"/>
                <a:gd name="T61" fmla="*/ 46 h 69"/>
                <a:gd name="T62" fmla="*/ 0 w 100"/>
                <a:gd name="T63" fmla="*/ 46 h 69"/>
                <a:gd name="T64" fmla="*/ 8 w 100"/>
                <a:gd name="T65" fmla="*/ 46 h 69"/>
                <a:gd name="T66" fmla="*/ 8 w 100"/>
                <a:gd name="T67" fmla="*/ 54 h 69"/>
                <a:gd name="T68" fmla="*/ 15 w 100"/>
                <a:gd name="T69" fmla="*/ 54 h 69"/>
                <a:gd name="T70" fmla="*/ 15 w 100"/>
                <a:gd name="T71" fmla="*/ 61 h 69"/>
                <a:gd name="T72" fmla="*/ 15 w 100"/>
                <a:gd name="T73" fmla="*/ 61 h 69"/>
                <a:gd name="T74" fmla="*/ 23 w 100"/>
                <a:gd name="T75" fmla="*/ 61 h 69"/>
                <a:gd name="T76" fmla="*/ 23 w 100"/>
                <a:gd name="T77" fmla="*/ 69 h 69"/>
                <a:gd name="T78" fmla="*/ 31 w 100"/>
                <a:gd name="T79" fmla="*/ 69 h 69"/>
                <a:gd name="T80" fmla="*/ 38 w 100"/>
                <a:gd name="T81" fmla="*/ 69 h 69"/>
                <a:gd name="T82" fmla="*/ 38 w 100"/>
                <a:gd name="T83" fmla="*/ 69 h 69"/>
                <a:gd name="T84" fmla="*/ 46 w 100"/>
                <a:gd name="T85" fmla="*/ 69 h 69"/>
                <a:gd name="T86" fmla="*/ 54 w 100"/>
                <a:gd name="T87" fmla="*/ 69 h 69"/>
                <a:gd name="T88" fmla="*/ 54 w 100"/>
                <a:gd name="T89" fmla="*/ 69 h 69"/>
                <a:gd name="T90" fmla="*/ 61 w 100"/>
                <a:gd name="T91" fmla="*/ 69 h 69"/>
                <a:gd name="T92" fmla="*/ 69 w 100"/>
                <a:gd name="T93" fmla="*/ 69 h 69"/>
                <a:gd name="T94" fmla="*/ 69 w 100"/>
                <a:gd name="T95" fmla="*/ 69 h 69"/>
                <a:gd name="T96" fmla="*/ 77 w 100"/>
                <a:gd name="T97" fmla="*/ 69 h 69"/>
                <a:gd name="T98" fmla="*/ 84 w 100"/>
                <a:gd name="T99" fmla="*/ 69 h 69"/>
                <a:gd name="T100" fmla="*/ 92 w 100"/>
                <a:gd name="T101" fmla="*/ 69 h 69"/>
                <a:gd name="T102" fmla="*/ 92 w 100"/>
                <a:gd name="T103" fmla="*/ 69 h 69"/>
                <a:gd name="T104" fmla="*/ 92 w 100"/>
                <a:gd name="T105" fmla="*/ 61 h 69"/>
                <a:gd name="T106" fmla="*/ 100 w 100"/>
                <a:gd name="T107" fmla="*/ 61 h 69"/>
                <a:gd name="T108" fmla="*/ 100 w 100"/>
                <a:gd name="T109" fmla="*/ 54 h 69"/>
                <a:gd name="T110" fmla="*/ 100 w 100"/>
                <a:gd name="T111" fmla="*/ 46 h 69"/>
                <a:gd name="T112" fmla="*/ 100 w 100"/>
                <a:gd name="T113" fmla="*/ 54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69"/>
                <a:gd name="T173" fmla="*/ 100 w 100"/>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69">
                  <a:moveTo>
                    <a:pt x="100" y="31"/>
                  </a:moveTo>
                  <a:lnTo>
                    <a:pt x="100" y="31"/>
                  </a:lnTo>
                  <a:lnTo>
                    <a:pt x="92" y="31"/>
                  </a:lnTo>
                  <a:lnTo>
                    <a:pt x="92" y="23"/>
                  </a:lnTo>
                  <a:lnTo>
                    <a:pt x="92" y="15"/>
                  </a:lnTo>
                  <a:lnTo>
                    <a:pt x="84" y="15"/>
                  </a:lnTo>
                  <a:lnTo>
                    <a:pt x="77" y="15"/>
                  </a:lnTo>
                  <a:lnTo>
                    <a:pt x="69" y="15"/>
                  </a:lnTo>
                  <a:lnTo>
                    <a:pt x="61" y="8"/>
                  </a:lnTo>
                  <a:lnTo>
                    <a:pt x="54" y="8"/>
                  </a:lnTo>
                  <a:lnTo>
                    <a:pt x="46" y="8"/>
                  </a:lnTo>
                  <a:lnTo>
                    <a:pt x="46" y="0"/>
                  </a:lnTo>
                  <a:lnTo>
                    <a:pt x="38" y="0"/>
                  </a:lnTo>
                  <a:lnTo>
                    <a:pt x="31" y="0"/>
                  </a:lnTo>
                  <a:lnTo>
                    <a:pt x="31" y="8"/>
                  </a:lnTo>
                  <a:lnTo>
                    <a:pt x="23" y="8"/>
                  </a:lnTo>
                  <a:lnTo>
                    <a:pt x="15" y="8"/>
                  </a:lnTo>
                  <a:lnTo>
                    <a:pt x="15" y="15"/>
                  </a:lnTo>
                  <a:lnTo>
                    <a:pt x="8" y="15"/>
                  </a:lnTo>
                  <a:lnTo>
                    <a:pt x="0" y="23"/>
                  </a:lnTo>
                  <a:lnTo>
                    <a:pt x="0" y="31"/>
                  </a:lnTo>
                  <a:lnTo>
                    <a:pt x="0" y="38"/>
                  </a:lnTo>
                  <a:lnTo>
                    <a:pt x="0" y="46"/>
                  </a:lnTo>
                  <a:lnTo>
                    <a:pt x="8" y="46"/>
                  </a:lnTo>
                  <a:lnTo>
                    <a:pt x="8" y="54"/>
                  </a:lnTo>
                  <a:lnTo>
                    <a:pt x="15" y="54"/>
                  </a:lnTo>
                  <a:lnTo>
                    <a:pt x="15" y="61"/>
                  </a:lnTo>
                  <a:lnTo>
                    <a:pt x="23" y="61"/>
                  </a:lnTo>
                  <a:lnTo>
                    <a:pt x="23" y="69"/>
                  </a:lnTo>
                  <a:lnTo>
                    <a:pt x="31" y="69"/>
                  </a:lnTo>
                  <a:lnTo>
                    <a:pt x="38" y="69"/>
                  </a:lnTo>
                  <a:lnTo>
                    <a:pt x="46" y="69"/>
                  </a:lnTo>
                  <a:lnTo>
                    <a:pt x="54" y="69"/>
                  </a:lnTo>
                  <a:lnTo>
                    <a:pt x="61" y="69"/>
                  </a:lnTo>
                  <a:lnTo>
                    <a:pt x="69" y="69"/>
                  </a:lnTo>
                  <a:lnTo>
                    <a:pt x="77" y="69"/>
                  </a:lnTo>
                  <a:lnTo>
                    <a:pt x="84" y="69"/>
                  </a:lnTo>
                  <a:lnTo>
                    <a:pt x="92" y="69"/>
                  </a:lnTo>
                  <a:lnTo>
                    <a:pt x="92" y="61"/>
                  </a:lnTo>
                  <a:lnTo>
                    <a:pt x="100" y="61"/>
                  </a:lnTo>
                  <a:lnTo>
                    <a:pt x="100" y="54"/>
                  </a:lnTo>
                  <a:lnTo>
                    <a:pt x="100" y="46"/>
                  </a:lnTo>
                  <a:lnTo>
                    <a:pt x="100" y="5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9" name="Line 151">
              <a:extLst>
                <a:ext uri="{FF2B5EF4-FFF2-40B4-BE49-F238E27FC236}">
                  <a16:creationId xmlns:a16="http://schemas.microsoft.com/office/drawing/2014/main" id="{1A0BF691-0856-EF40-A399-220E3A9712CB}"/>
                </a:ext>
              </a:extLst>
            </p:cNvPr>
            <p:cNvSpPr>
              <a:spLocks noChangeShapeType="1"/>
            </p:cNvSpPr>
            <p:nvPr/>
          </p:nvSpPr>
          <p:spPr bwMode="auto">
            <a:xfrm>
              <a:off x="3496" y="1773"/>
              <a:ext cx="79" cy="11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80" name="Line 152">
              <a:extLst>
                <a:ext uri="{FF2B5EF4-FFF2-40B4-BE49-F238E27FC236}">
                  <a16:creationId xmlns:a16="http://schemas.microsoft.com/office/drawing/2014/main" id="{5A214161-EE12-C640-8E55-8B334A140C7A}"/>
                </a:ext>
              </a:extLst>
            </p:cNvPr>
            <p:cNvSpPr>
              <a:spLocks noChangeShapeType="1"/>
            </p:cNvSpPr>
            <p:nvPr/>
          </p:nvSpPr>
          <p:spPr bwMode="auto">
            <a:xfrm flipV="1">
              <a:off x="3582" y="1806"/>
              <a:ext cx="123" cy="7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81" name="Freeform 153">
              <a:extLst>
                <a:ext uri="{FF2B5EF4-FFF2-40B4-BE49-F238E27FC236}">
                  <a16:creationId xmlns:a16="http://schemas.microsoft.com/office/drawing/2014/main" id="{5B57FFD1-AC45-2940-84C0-67EC43D5E691}"/>
                </a:ext>
              </a:extLst>
            </p:cNvPr>
            <p:cNvSpPr>
              <a:spLocks/>
            </p:cNvSpPr>
            <p:nvPr/>
          </p:nvSpPr>
          <p:spPr bwMode="auto">
            <a:xfrm>
              <a:off x="3659" y="1852"/>
              <a:ext cx="23" cy="142"/>
            </a:xfrm>
            <a:custGeom>
              <a:avLst/>
              <a:gdLst>
                <a:gd name="T0" fmla="*/ 0 w 23"/>
                <a:gd name="T1" fmla="*/ 0 h 142"/>
                <a:gd name="T2" fmla="*/ 0 w 23"/>
                <a:gd name="T3" fmla="*/ 0 h 142"/>
                <a:gd name="T4" fmla="*/ 0 w 23"/>
                <a:gd name="T5" fmla="*/ 8 h 142"/>
                <a:gd name="T6" fmla="*/ 0 w 23"/>
                <a:gd name="T7" fmla="*/ 8 h 142"/>
                <a:gd name="T8" fmla="*/ 0 w 23"/>
                <a:gd name="T9" fmla="*/ 15 h 142"/>
                <a:gd name="T10" fmla="*/ 0 w 23"/>
                <a:gd name="T11" fmla="*/ 15 h 142"/>
                <a:gd name="T12" fmla="*/ 0 w 23"/>
                <a:gd name="T13" fmla="*/ 23 h 142"/>
                <a:gd name="T14" fmla="*/ 0 w 23"/>
                <a:gd name="T15" fmla="*/ 23 h 142"/>
                <a:gd name="T16" fmla="*/ 0 w 23"/>
                <a:gd name="T17" fmla="*/ 32 h 142"/>
                <a:gd name="T18" fmla="*/ 0 w 23"/>
                <a:gd name="T19" fmla="*/ 32 h 142"/>
                <a:gd name="T20" fmla="*/ 0 w 23"/>
                <a:gd name="T21" fmla="*/ 40 h 142"/>
                <a:gd name="T22" fmla="*/ 0 w 23"/>
                <a:gd name="T23" fmla="*/ 40 h 142"/>
                <a:gd name="T24" fmla="*/ 0 w 23"/>
                <a:gd name="T25" fmla="*/ 48 h 142"/>
                <a:gd name="T26" fmla="*/ 0 w 23"/>
                <a:gd name="T27" fmla="*/ 48 h 142"/>
                <a:gd name="T28" fmla="*/ 0 w 23"/>
                <a:gd name="T29" fmla="*/ 56 h 142"/>
                <a:gd name="T30" fmla="*/ 0 w 23"/>
                <a:gd name="T31" fmla="*/ 56 h 142"/>
                <a:gd name="T32" fmla="*/ 0 w 23"/>
                <a:gd name="T33" fmla="*/ 63 h 142"/>
                <a:gd name="T34" fmla="*/ 0 w 23"/>
                <a:gd name="T35" fmla="*/ 63 h 142"/>
                <a:gd name="T36" fmla="*/ 0 w 23"/>
                <a:gd name="T37" fmla="*/ 71 h 142"/>
                <a:gd name="T38" fmla="*/ 0 w 23"/>
                <a:gd name="T39" fmla="*/ 71 h 142"/>
                <a:gd name="T40" fmla="*/ 0 w 23"/>
                <a:gd name="T41" fmla="*/ 79 h 142"/>
                <a:gd name="T42" fmla="*/ 0 w 23"/>
                <a:gd name="T43" fmla="*/ 79 h 142"/>
                <a:gd name="T44" fmla="*/ 0 w 23"/>
                <a:gd name="T45" fmla="*/ 86 h 142"/>
                <a:gd name="T46" fmla="*/ 0 w 23"/>
                <a:gd name="T47" fmla="*/ 86 h 142"/>
                <a:gd name="T48" fmla="*/ 0 w 23"/>
                <a:gd name="T49" fmla="*/ 94 h 142"/>
                <a:gd name="T50" fmla="*/ 0 w 23"/>
                <a:gd name="T51" fmla="*/ 94 h 142"/>
                <a:gd name="T52" fmla="*/ 0 w 23"/>
                <a:gd name="T53" fmla="*/ 102 h 142"/>
                <a:gd name="T54" fmla="*/ 0 w 23"/>
                <a:gd name="T55" fmla="*/ 102 h 142"/>
                <a:gd name="T56" fmla="*/ 0 w 23"/>
                <a:gd name="T57" fmla="*/ 109 h 142"/>
                <a:gd name="T58" fmla="*/ 0 w 23"/>
                <a:gd name="T59" fmla="*/ 109 h 142"/>
                <a:gd name="T60" fmla="*/ 8 w 23"/>
                <a:gd name="T61" fmla="*/ 109 h 142"/>
                <a:gd name="T62" fmla="*/ 8 w 23"/>
                <a:gd name="T63" fmla="*/ 109 h 142"/>
                <a:gd name="T64" fmla="*/ 8 w 23"/>
                <a:gd name="T65" fmla="*/ 117 h 142"/>
                <a:gd name="T66" fmla="*/ 8 w 23"/>
                <a:gd name="T67" fmla="*/ 117 h 142"/>
                <a:gd name="T68" fmla="*/ 8 w 23"/>
                <a:gd name="T69" fmla="*/ 127 h 142"/>
                <a:gd name="T70" fmla="*/ 8 w 23"/>
                <a:gd name="T71" fmla="*/ 127 h 142"/>
                <a:gd name="T72" fmla="*/ 15 w 23"/>
                <a:gd name="T73" fmla="*/ 134 h 142"/>
                <a:gd name="T74" fmla="*/ 15 w 23"/>
                <a:gd name="T75" fmla="*/ 134 h 142"/>
                <a:gd name="T76" fmla="*/ 15 w 23"/>
                <a:gd name="T77" fmla="*/ 142 h 142"/>
                <a:gd name="T78" fmla="*/ 15 w 23"/>
                <a:gd name="T79" fmla="*/ 142 h 142"/>
                <a:gd name="T80" fmla="*/ 23 w 23"/>
                <a:gd name="T81" fmla="*/ 142 h 142"/>
                <a:gd name="T82" fmla="*/ 23 w 23"/>
                <a:gd name="T83" fmla="*/ 142 h 1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142"/>
                <a:gd name="T128" fmla="*/ 23 w 23"/>
                <a:gd name="T129" fmla="*/ 142 h 1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142">
                  <a:moveTo>
                    <a:pt x="0" y="0"/>
                  </a:moveTo>
                  <a:lnTo>
                    <a:pt x="0" y="0"/>
                  </a:lnTo>
                  <a:lnTo>
                    <a:pt x="0" y="8"/>
                  </a:lnTo>
                  <a:lnTo>
                    <a:pt x="0" y="15"/>
                  </a:lnTo>
                  <a:lnTo>
                    <a:pt x="0" y="23"/>
                  </a:lnTo>
                  <a:lnTo>
                    <a:pt x="0" y="32"/>
                  </a:lnTo>
                  <a:lnTo>
                    <a:pt x="0" y="40"/>
                  </a:lnTo>
                  <a:lnTo>
                    <a:pt x="0" y="48"/>
                  </a:lnTo>
                  <a:lnTo>
                    <a:pt x="0" y="56"/>
                  </a:lnTo>
                  <a:lnTo>
                    <a:pt x="0" y="63"/>
                  </a:lnTo>
                  <a:lnTo>
                    <a:pt x="0" y="71"/>
                  </a:lnTo>
                  <a:lnTo>
                    <a:pt x="0" y="79"/>
                  </a:lnTo>
                  <a:lnTo>
                    <a:pt x="0" y="86"/>
                  </a:lnTo>
                  <a:lnTo>
                    <a:pt x="0" y="94"/>
                  </a:lnTo>
                  <a:lnTo>
                    <a:pt x="0" y="102"/>
                  </a:lnTo>
                  <a:lnTo>
                    <a:pt x="0" y="109"/>
                  </a:lnTo>
                  <a:lnTo>
                    <a:pt x="8" y="109"/>
                  </a:lnTo>
                  <a:lnTo>
                    <a:pt x="8" y="117"/>
                  </a:lnTo>
                  <a:lnTo>
                    <a:pt x="8" y="127"/>
                  </a:lnTo>
                  <a:lnTo>
                    <a:pt x="15" y="134"/>
                  </a:lnTo>
                  <a:lnTo>
                    <a:pt x="15" y="142"/>
                  </a:lnTo>
                  <a:lnTo>
                    <a:pt x="23" y="142"/>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2" name="Freeform 154">
              <a:extLst>
                <a:ext uri="{FF2B5EF4-FFF2-40B4-BE49-F238E27FC236}">
                  <a16:creationId xmlns:a16="http://schemas.microsoft.com/office/drawing/2014/main" id="{B450816A-F3E4-0942-B767-04BD6C63CE03}"/>
                </a:ext>
              </a:extLst>
            </p:cNvPr>
            <p:cNvSpPr>
              <a:spLocks/>
            </p:cNvSpPr>
            <p:nvPr/>
          </p:nvSpPr>
          <p:spPr bwMode="auto">
            <a:xfrm>
              <a:off x="3651" y="1844"/>
              <a:ext cx="23" cy="142"/>
            </a:xfrm>
            <a:custGeom>
              <a:avLst/>
              <a:gdLst>
                <a:gd name="T0" fmla="*/ 0 w 23"/>
                <a:gd name="T1" fmla="*/ 0 h 142"/>
                <a:gd name="T2" fmla="*/ 0 w 23"/>
                <a:gd name="T3" fmla="*/ 8 h 142"/>
                <a:gd name="T4" fmla="*/ 0 w 23"/>
                <a:gd name="T5" fmla="*/ 16 h 142"/>
                <a:gd name="T6" fmla="*/ 0 w 23"/>
                <a:gd name="T7" fmla="*/ 16 h 142"/>
                <a:gd name="T8" fmla="*/ 0 w 23"/>
                <a:gd name="T9" fmla="*/ 23 h 142"/>
                <a:gd name="T10" fmla="*/ 0 w 23"/>
                <a:gd name="T11" fmla="*/ 31 h 142"/>
                <a:gd name="T12" fmla="*/ 0 w 23"/>
                <a:gd name="T13" fmla="*/ 40 h 142"/>
                <a:gd name="T14" fmla="*/ 0 w 23"/>
                <a:gd name="T15" fmla="*/ 40 h 142"/>
                <a:gd name="T16" fmla="*/ 0 w 23"/>
                <a:gd name="T17" fmla="*/ 48 h 142"/>
                <a:gd name="T18" fmla="*/ 0 w 23"/>
                <a:gd name="T19" fmla="*/ 56 h 142"/>
                <a:gd name="T20" fmla="*/ 0 w 23"/>
                <a:gd name="T21" fmla="*/ 56 h 142"/>
                <a:gd name="T22" fmla="*/ 0 w 23"/>
                <a:gd name="T23" fmla="*/ 64 h 142"/>
                <a:gd name="T24" fmla="*/ 0 w 23"/>
                <a:gd name="T25" fmla="*/ 71 h 142"/>
                <a:gd name="T26" fmla="*/ 0 w 23"/>
                <a:gd name="T27" fmla="*/ 71 h 142"/>
                <a:gd name="T28" fmla="*/ 0 w 23"/>
                <a:gd name="T29" fmla="*/ 79 h 142"/>
                <a:gd name="T30" fmla="*/ 0 w 23"/>
                <a:gd name="T31" fmla="*/ 87 h 142"/>
                <a:gd name="T32" fmla="*/ 0 w 23"/>
                <a:gd name="T33" fmla="*/ 94 h 142"/>
                <a:gd name="T34" fmla="*/ 0 w 23"/>
                <a:gd name="T35" fmla="*/ 94 h 142"/>
                <a:gd name="T36" fmla="*/ 0 w 23"/>
                <a:gd name="T37" fmla="*/ 102 h 142"/>
                <a:gd name="T38" fmla="*/ 0 w 23"/>
                <a:gd name="T39" fmla="*/ 110 h 142"/>
                <a:gd name="T40" fmla="*/ 8 w 23"/>
                <a:gd name="T41" fmla="*/ 110 h 142"/>
                <a:gd name="T42" fmla="*/ 8 w 23"/>
                <a:gd name="T43" fmla="*/ 110 h 142"/>
                <a:gd name="T44" fmla="*/ 8 w 23"/>
                <a:gd name="T45" fmla="*/ 117 h 142"/>
                <a:gd name="T46" fmla="*/ 8 w 23"/>
                <a:gd name="T47" fmla="*/ 125 h 142"/>
                <a:gd name="T48" fmla="*/ 8 w 23"/>
                <a:gd name="T49" fmla="*/ 125 h 142"/>
                <a:gd name="T50" fmla="*/ 16 w 23"/>
                <a:gd name="T51" fmla="*/ 135 h 142"/>
                <a:gd name="T52" fmla="*/ 16 w 23"/>
                <a:gd name="T53" fmla="*/ 142 h 142"/>
                <a:gd name="T54" fmla="*/ 16 w 23"/>
                <a:gd name="T55" fmla="*/ 142 h 142"/>
                <a:gd name="T56" fmla="*/ 23 w 23"/>
                <a:gd name="T57" fmla="*/ 142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142"/>
                <a:gd name="T89" fmla="*/ 23 w 23"/>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142">
                  <a:moveTo>
                    <a:pt x="0" y="0"/>
                  </a:moveTo>
                  <a:lnTo>
                    <a:pt x="0" y="8"/>
                  </a:lnTo>
                  <a:lnTo>
                    <a:pt x="0" y="16"/>
                  </a:lnTo>
                  <a:lnTo>
                    <a:pt x="0" y="23"/>
                  </a:lnTo>
                  <a:lnTo>
                    <a:pt x="0" y="31"/>
                  </a:lnTo>
                  <a:lnTo>
                    <a:pt x="0" y="40"/>
                  </a:lnTo>
                  <a:lnTo>
                    <a:pt x="0" y="48"/>
                  </a:lnTo>
                  <a:lnTo>
                    <a:pt x="0" y="56"/>
                  </a:lnTo>
                  <a:lnTo>
                    <a:pt x="0" y="64"/>
                  </a:lnTo>
                  <a:lnTo>
                    <a:pt x="0" y="71"/>
                  </a:lnTo>
                  <a:lnTo>
                    <a:pt x="0" y="79"/>
                  </a:lnTo>
                  <a:lnTo>
                    <a:pt x="0" y="87"/>
                  </a:lnTo>
                  <a:lnTo>
                    <a:pt x="0" y="94"/>
                  </a:lnTo>
                  <a:lnTo>
                    <a:pt x="0" y="102"/>
                  </a:lnTo>
                  <a:lnTo>
                    <a:pt x="0" y="110"/>
                  </a:lnTo>
                  <a:lnTo>
                    <a:pt x="8" y="110"/>
                  </a:lnTo>
                  <a:lnTo>
                    <a:pt x="8" y="117"/>
                  </a:lnTo>
                  <a:lnTo>
                    <a:pt x="8" y="125"/>
                  </a:lnTo>
                  <a:lnTo>
                    <a:pt x="16" y="135"/>
                  </a:lnTo>
                  <a:lnTo>
                    <a:pt x="16" y="142"/>
                  </a:lnTo>
                  <a:lnTo>
                    <a:pt x="23" y="142"/>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3" name="Freeform 155">
              <a:extLst>
                <a:ext uri="{FF2B5EF4-FFF2-40B4-BE49-F238E27FC236}">
                  <a16:creationId xmlns:a16="http://schemas.microsoft.com/office/drawing/2014/main" id="{232CA36B-E744-F349-80CE-3AA910B245E6}"/>
                </a:ext>
              </a:extLst>
            </p:cNvPr>
            <p:cNvSpPr>
              <a:spLocks/>
            </p:cNvSpPr>
            <p:nvPr/>
          </p:nvSpPr>
          <p:spPr bwMode="auto">
            <a:xfrm>
              <a:off x="3682" y="2017"/>
              <a:ext cx="38" cy="219"/>
            </a:xfrm>
            <a:custGeom>
              <a:avLst/>
              <a:gdLst>
                <a:gd name="T0" fmla="*/ 0 w 38"/>
                <a:gd name="T1" fmla="*/ 0 h 219"/>
                <a:gd name="T2" fmla="*/ 0 w 38"/>
                <a:gd name="T3" fmla="*/ 0 h 219"/>
                <a:gd name="T4" fmla="*/ 0 w 38"/>
                <a:gd name="T5" fmla="*/ 46 h 219"/>
                <a:gd name="T6" fmla="*/ 0 w 38"/>
                <a:gd name="T7" fmla="*/ 46 h 219"/>
                <a:gd name="T8" fmla="*/ 0 w 38"/>
                <a:gd name="T9" fmla="*/ 56 h 219"/>
                <a:gd name="T10" fmla="*/ 0 w 38"/>
                <a:gd name="T11" fmla="*/ 56 h 219"/>
                <a:gd name="T12" fmla="*/ 0 w 38"/>
                <a:gd name="T13" fmla="*/ 63 h 219"/>
                <a:gd name="T14" fmla="*/ 0 w 38"/>
                <a:gd name="T15" fmla="*/ 63 h 219"/>
                <a:gd name="T16" fmla="*/ 0 w 38"/>
                <a:gd name="T17" fmla="*/ 71 h 219"/>
                <a:gd name="T18" fmla="*/ 0 w 38"/>
                <a:gd name="T19" fmla="*/ 71 h 219"/>
                <a:gd name="T20" fmla="*/ 0 w 38"/>
                <a:gd name="T21" fmla="*/ 86 h 219"/>
                <a:gd name="T22" fmla="*/ 0 w 38"/>
                <a:gd name="T23" fmla="*/ 86 h 219"/>
                <a:gd name="T24" fmla="*/ 0 w 38"/>
                <a:gd name="T25" fmla="*/ 94 h 219"/>
                <a:gd name="T26" fmla="*/ 0 w 38"/>
                <a:gd name="T27" fmla="*/ 94 h 219"/>
                <a:gd name="T28" fmla="*/ 0 w 38"/>
                <a:gd name="T29" fmla="*/ 102 h 219"/>
                <a:gd name="T30" fmla="*/ 0 w 38"/>
                <a:gd name="T31" fmla="*/ 102 h 219"/>
                <a:gd name="T32" fmla="*/ 8 w 38"/>
                <a:gd name="T33" fmla="*/ 109 h 219"/>
                <a:gd name="T34" fmla="*/ 8 w 38"/>
                <a:gd name="T35" fmla="*/ 109 h 219"/>
                <a:gd name="T36" fmla="*/ 8 w 38"/>
                <a:gd name="T37" fmla="*/ 117 h 219"/>
                <a:gd name="T38" fmla="*/ 8 w 38"/>
                <a:gd name="T39" fmla="*/ 117 h 219"/>
                <a:gd name="T40" fmla="*/ 8 w 38"/>
                <a:gd name="T41" fmla="*/ 125 h 219"/>
                <a:gd name="T42" fmla="*/ 8 w 38"/>
                <a:gd name="T43" fmla="*/ 125 h 219"/>
                <a:gd name="T44" fmla="*/ 8 w 38"/>
                <a:gd name="T45" fmla="*/ 132 h 219"/>
                <a:gd name="T46" fmla="*/ 8 w 38"/>
                <a:gd name="T47" fmla="*/ 132 h 219"/>
                <a:gd name="T48" fmla="*/ 15 w 38"/>
                <a:gd name="T49" fmla="*/ 132 h 219"/>
                <a:gd name="T50" fmla="*/ 15 w 38"/>
                <a:gd name="T51" fmla="*/ 132 h 219"/>
                <a:gd name="T52" fmla="*/ 15 w 38"/>
                <a:gd name="T53" fmla="*/ 142 h 219"/>
                <a:gd name="T54" fmla="*/ 15 w 38"/>
                <a:gd name="T55" fmla="*/ 142 h 219"/>
                <a:gd name="T56" fmla="*/ 15 w 38"/>
                <a:gd name="T57" fmla="*/ 150 h 219"/>
                <a:gd name="T58" fmla="*/ 15 w 38"/>
                <a:gd name="T59" fmla="*/ 150 h 219"/>
                <a:gd name="T60" fmla="*/ 15 w 38"/>
                <a:gd name="T61" fmla="*/ 157 h 219"/>
                <a:gd name="T62" fmla="*/ 15 w 38"/>
                <a:gd name="T63" fmla="*/ 157 h 219"/>
                <a:gd name="T64" fmla="*/ 15 w 38"/>
                <a:gd name="T65" fmla="*/ 165 h 219"/>
                <a:gd name="T66" fmla="*/ 15 w 38"/>
                <a:gd name="T67" fmla="*/ 165 h 219"/>
                <a:gd name="T68" fmla="*/ 23 w 38"/>
                <a:gd name="T69" fmla="*/ 173 h 219"/>
                <a:gd name="T70" fmla="*/ 23 w 38"/>
                <a:gd name="T71" fmla="*/ 173 h 219"/>
                <a:gd name="T72" fmla="*/ 23 w 38"/>
                <a:gd name="T73" fmla="*/ 180 h 219"/>
                <a:gd name="T74" fmla="*/ 23 w 38"/>
                <a:gd name="T75" fmla="*/ 180 h 219"/>
                <a:gd name="T76" fmla="*/ 31 w 38"/>
                <a:gd name="T77" fmla="*/ 188 h 219"/>
                <a:gd name="T78" fmla="*/ 31 w 38"/>
                <a:gd name="T79" fmla="*/ 188 h 219"/>
                <a:gd name="T80" fmla="*/ 31 w 38"/>
                <a:gd name="T81" fmla="*/ 196 h 219"/>
                <a:gd name="T82" fmla="*/ 31 w 38"/>
                <a:gd name="T83" fmla="*/ 196 h 219"/>
                <a:gd name="T84" fmla="*/ 31 w 38"/>
                <a:gd name="T85" fmla="*/ 203 h 219"/>
                <a:gd name="T86" fmla="*/ 31 w 38"/>
                <a:gd name="T87" fmla="*/ 203 h 219"/>
                <a:gd name="T88" fmla="*/ 31 w 38"/>
                <a:gd name="T89" fmla="*/ 211 h 219"/>
                <a:gd name="T90" fmla="*/ 31 w 38"/>
                <a:gd name="T91" fmla="*/ 211 h 219"/>
                <a:gd name="T92" fmla="*/ 31 w 38"/>
                <a:gd name="T93" fmla="*/ 219 h 219"/>
                <a:gd name="T94" fmla="*/ 31 w 38"/>
                <a:gd name="T95" fmla="*/ 219 h 219"/>
                <a:gd name="T96" fmla="*/ 38 w 38"/>
                <a:gd name="T97" fmla="*/ 219 h 219"/>
                <a:gd name="T98" fmla="*/ 38 w 38"/>
                <a:gd name="T99" fmla="*/ 219 h 2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
                <a:gd name="T151" fmla="*/ 0 h 219"/>
                <a:gd name="T152" fmla="*/ 38 w 38"/>
                <a:gd name="T153" fmla="*/ 219 h 2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 h="219">
                  <a:moveTo>
                    <a:pt x="0" y="0"/>
                  </a:moveTo>
                  <a:lnTo>
                    <a:pt x="0" y="0"/>
                  </a:lnTo>
                  <a:lnTo>
                    <a:pt x="0" y="46"/>
                  </a:lnTo>
                  <a:lnTo>
                    <a:pt x="0" y="56"/>
                  </a:lnTo>
                  <a:lnTo>
                    <a:pt x="0" y="63"/>
                  </a:lnTo>
                  <a:lnTo>
                    <a:pt x="0" y="71"/>
                  </a:lnTo>
                  <a:lnTo>
                    <a:pt x="0" y="86"/>
                  </a:lnTo>
                  <a:lnTo>
                    <a:pt x="0" y="94"/>
                  </a:lnTo>
                  <a:lnTo>
                    <a:pt x="0" y="102"/>
                  </a:lnTo>
                  <a:lnTo>
                    <a:pt x="8" y="109"/>
                  </a:lnTo>
                  <a:lnTo>
                    <a:pt x="8" y="117"/>
                  </a:lnTo>
                  <a:lnTo>
                    <a:pt x="8" y="125"/>
                  </a:lnTo>
                  <a:lnTo>
                    <a:pt x="8" y="132"/>
                  </a:lnTo>
                  <a:lnTo>
                    <a:pt x="15" y="132"/>
                  </a:lnTo>
                  <a:lnTo>
                    <a:pt x="15" y="142"/>
                  </a:lnTo>
                  <a:lnTo>
                    <a:pt x="15" y="150"/>
                  </a:lnTo>
                  <a:lnTo>
                    <a:pt x="15" y="157"/>
                  </a:lnTo>
                  <a:lnTo>
                    <a:pt x="15" y="165"/>
                  </a:lnTo>
                  <a:lnTo>
                    <a:pt x="23" y="173"/>
                  </a:lnTo>
                  <a:lnTo>
                    <a:pt x="23" y="180"/>
                  </a:lnTo>
                  <a:lnTo>
                    <a:pt x="31" y="188"/>
                  </a:lnTo>
                  <a:lnTo>
                    <a:pt x="31" y="196"/>
                  </a:lnTo>
                  <a:lnTo>
                    <a:pt x="31" y="203"/>
                  </a:lnTo>
                  <a:lnTo>
                    <a:pt x="31" y="211"/>
                  </a:lnTo>
                  <a:lnTo>
                    <a:pt x="31" y="219"/>
                  </a:lnTo>
                  <a:lnTo>
                    <a:pt x="38" y="219"/>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4" name="Freeform 156">
              <a:extLst>
                <a:ext uri="{FF2B5EF4-FFF2-40B4-BE49-F238E27FC236}">
                  <a16:creationId xmlns:a16="http://schemas.microsoft.com/office/drawing/2014/main" id="{A8ADF766-EDE0-8E49-922E-1DBB62767AC2}"/>
                </a:ext>
              </a:extLst>
            </p:cNvPr>
            <p:cNvSpPr>
              <a:spLocks/>
            </p:cNvSpPr>
            <p:nvPr/>
          </p:nvSpPr>
          <p:spPr bwMode="auto">
            <a:xfrm>
              <a:off x="3674" y="2009"/>
              <a:ext cx="39" cy="219"/>
            </a:xfrm>
            <a:custGeom>
              <a:avLst/>
              <a:gdLst>
                <a:gd name="T0" fmla="*/ 0 w 39"/>
                <a:gd name="T1" fmla="*/ 0 h 219"/>
                <a:gd name="T2" fmla="*/ 0 w 39"/>
                <a:gd name="T3" fmla="*/ 46 h 219"/>
                <a:gd name="T4" fmla="*/ 0 w 39"/>
                <a:gd name="T5" fmla="*/ 54 h 219"/>
                <a:gd name="T6" fmla="*/ 0 w 39"/>
                <a:gd name="T7" fmla="*/ 64 h 219"/>
                <a:gd name="T8" fmla="*/ 0 w 39"/>
                <a:gd name="T9" fmla="*/ 71 h 219"/>
                <a:gd name="T10" fmla="*/ 0 w 39"/>
                <a:gd name="T11" fmla="*/ 87 h 219"/>
                <a:gd name="T12" fmla="*/ 0 w 39"/>
                <a:gd name="T13" fmla="*/ 87 h 219"/>
                <a:gd name="T14" fmla="*/ 0 w 39"/>
                <a:gd name="T15" fmla="*/ 94 h 219"/>
                <a:gd name="T16" fmla="*/ 0 w 39"/>
                <a:gd name="T17" fmla="*/ 102 h 219"/>
                <a:gd name="T18" fmla="*/ 8 w 39"/>
                <a:gd name="T19" fmla="*/ 110 h 219"/>
                <a:gd name="T20" fmla="*/ 8 w 39"/>
                <a:gd name="T21" fmla="*/ 117 h 219"/>
                <a:gd name="T22" fmla="*/ 8 w 39"/>
                <a:gd name="T23" fmla="*/ 125 h 219"/>
                <a:gd name="T24" fmla="*/ 8 w 39"/>
                <a:gd name="T25" fmla="*/ 133 h 219"/>
                <a:gd name="T26" fmla="*/ 16 w 39"/>
                <a:gd name="T27" fmla="*/ 133 h 219"/>
                <a:gd name="T28" fmla="*/ 16 w 39"/>
                <a:gd name="T29" fmla="*/ 140 h 219"/>
                <a:gd name="T30" fmla="*/ 16 w 39"/>
                <a:gd name="T31" fmla="*/ 140 h 219"/>
                <a:gd name="T32" fmla="*/ 16 w 39"/>
                <a:gd name="T33" fmla="*/ 150 h 219"/>
                <a:gd name="T34" fmla="*/ 16 w 39"/>
                <a:gd name="T35" fmla="*/ 150 h 219"/>
                <a:gd name="T36" fmla="*/ 16 w 39"/>
                <a:gd name="T37" fmla="*/ 158 h 219"/>
                <a:gd name="T38" fmla="*/ 16 w 39"/>
                <a:gd name="T39" fmla="*/ 165 h 219"/>
                <a:gd name="T40" fmla="*/ 16 w 39"/>
                <a:gd name="T41" fmla="*/ 165 h 219"/>
                <a:gd name="T42" fmla="*/ 23 w 39"/>
                <a:gd name="T43" fmla="*/ 173 h 219"/>
                <a:gd name="T44" fmla="*/ 23 w 39"/>
                <a:gd name="T45" fmla="*/ 181 h 219"/>
                <a:gd name="T46" fmla="*/ 23 w 39"/>
                <a:gd name="T47" fmla="*/ 181 h 219"/>
                <a:gd name="T48" fmla="*/ 31 w 39"/>
                <a:gd name="T49" fmla="*/ 188 h 219"/>
                <a:gd name="T50" fmla="*/ 31 w 39"/>
                <a:gd name="T51" fmla="*/ 196 h 219"/>
                <a:gd name="T52" fmla="*/ 31 w 39"/>
                <a:gd name="T53" fmla="*/ 196 h 219"/>
                <a:gd name="T54" fmla="*/ 31 w 39"/>
                <a:gd name="T55" fmla="*/ 204 h 219"/>
                <a:gd name="T56" fmla="*/ 31 w 39"/>
                <a:gd name="T57" fmla="*/ 211 h 219"/>
                <a:gd name="T58" fmla="*/ 31 w 39"/>
                <a:gd name="T59" fmla="*/ 219 h 219"/>
                <a:gd name="T60" fmla="*/ 39 w 39"/>
                <a:gd name="T61" fmla="*/ 219 h 219"/>
                <a:gd name="T62" fmla="*/ 39 w 39"/>
                <a:gd name="T63" fmla="*/ 219 h 219"/>
                <a:gd name="T64" fmla="*/ 39 w 39"/>
                <a:gd name="T65" fmla="*/ 219 h 2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19"/>
                <a:gd name="T101" fmla="*/ 39 w 39"/>
                <a:gd name="T102" fmla="*/ 219 h 2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19">
                  <a:moveTo>
                    <a:pt x="0" y="0"/>
                  </a:moveTo>
                  <a:lnTo>
                    <a:pt x="0" y="46"/>
                  </a:lnTo>
                  <a:lnTo>
                    <a:pt x="0" y="54"/>
                  </a:lnTo>
                  <a:lnTo>
                    <a:pt x="0" y="64"/>
                  </a:lnTo>
                  <a:lnTo>
                    <a:pt x="0" y="71"/>
                  </a:lnTo>
                  <a:lnTo>
                    <a:pt x="0" y="87"/>
                  </a:lnTo>
                  <a:lnTo>
                    <a:pt x="0" y="94"/>
                  </a:lnTo>
                  <a:lnTo>
                    <a:pt x="0" y="102"/>
                  </a:lnTo>
                  <a:lnTo>
                    <a:pt x="8" y="110"/>
                  </a:lnTo>
                  <a:lnTo>
                    <a:pt x="8" y="117"/>
                  </a:lnTo>
                  <a:lnTo>
                    <a:pt x="8" y="125"/>
                  </a:lnTo>
                  <a:lnTo>
                    <a:pt x="8" y="133"/>
                  </a:lnTo>
                  <a:lnTo>
                    <a:pt x="16" y="133"/>
                  </a:lnTo>
                  <a:lnTo>
                    <a:pt x="16" y="140"/>
                  </a:lnTo>
                  <a:lnTo>
                    <a:pt x="16" y="150"/>
                  </a:lnTo>
                  <a:lnTo>
                    <a:pt x="16" y="158"/>
                  </a:lnTo>
                  <a:lnTo>
                    <a:pt x="16" y="165"/>
                  </a:lnTo>
                  <a:lnTo>
                    <a:pt x="23" y="173"/>
                  </a:lnTo>
                  <a:lnTo>
                    <a:pt x="23" y="181"/>
                  </a:lnTo>
                  <a:lnTo>
                    <a:pt x="31" y="188"/>
                  </a:lnTo>
                  <a:lnTo>
                    <a:pt x="31" y="196"/>
                  </a:lnTo>
                  <a:lnTo>
                    <a:pt x="31" y="204"/>
                  </a:lnTo>
                  <a:lnTo>
                    <a:pt x="31" y="211"/>
                  </a:lnTo>
                  <a:lnTo>
                    <a:pt x="31" y="219"/>
                  </a:lnTo>
                  <a:lnTo>
                    <a:pt x="39" y="219"/>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5" name="Freeform 157">
              <a:extLst>
                <a:ext uri="{FF2B5EF4-FFF2-40B4-BE49-F238E27FC236}">
                  <a16:creationId xmlns:a16="http://schemas.microsoft.com/office/drawing/2014/main" id="{1FB22337-32F4-164D-88FE-D7EAAD772907}"/>
                </a:ext>
              </a:extLst>
            </p:cNvPr>
            <p:cNvSpPr>
              <a:spLocks/>
            </p:cNvSpPr>
            <p:nvPr/>
          </p:nvSpPr>
          <p:spPr bwMode="auto">
            <a:xfrm>
              <a:off x="3644" y="2228"/>
              <a:ext cx="147" cy="40"/>
            </a:xfrm>
            <a:custGeom>
              <a:avLst/>
              <a:gdLst>
                <a:gd name="T0" fmla="*/ 61 w 147"/>
                <a:gd name="T1" fmla="*/ 0 h 40"/>
                <a:gd name="T2" fmla="*/ 0 w 147"/>
                <a:gd name="T3" fmla="*/ 16 h 40"/>
                <a:gd name="T4" fmla="*/ 147 w 147"/>
                <a:gd name="T5" fmla="*/ 40 h 40"/>
                <a:gd name="T6" fmla="*/ 0 60000 65536"/>
                <a:gd name="T7" fmla="*/ 0 60000 65536"/>
                <a:gd name="T8" fmla="*/ 0 60000 65536"/>
                <a:gd name="T9" fmla="*/ 0 w 147"/>
                <a:gd name="T10" fmla="*/ 0 h 40"/>
                <a:gd name="T11" fmla="*/ 147 w 147"/>
                <a:gd name="T12" fmla="*/ 40 h 40"/>
              </a:gdLst>
              <a:ahLst/>
              <a:cxnLst>
                <a:cxn ang="T6">
                  <a:pos x="T0" y="T1"/>
                </a:cxn>
                <a:cxn ang="T7">
                  <a:pos x="T2" y="T3"/>
                </a:cxn>
                <a:cxn ang="T8">
                  <a:pos x="T4" y="T5"/>
                </a:cxn>
              </a:cxnLst>
              <a:rect l="T9" t="T10" r="T11" b="T12"/>
              <a:pathLst>
                <a:path w="147" h="40">
                  <a:moveTo>
                    <a:pt x="61" y="0"/>
                  </a:moveTo>
                  <a:lnTo>
                    <a:pt x="0" y="16"/>
                  </a:lnTo>
                  <a:lnTo>
                    <a:pt x="147" y="4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6" name="Line 158">
              <a:extLst>
                <a:ext uri="{FF2B5EF4-FFF2-40B4-BE49-F238E27FC236}">
                  <a16:creationId xmlns:a16="http://schemas.microsoft.com/office/drawing/2014/main" id="{D928BB08-5C4F-DA49-B058-5F78D3FE9201}"/>
                </a:ext>
              </a:extLst>
            </p:cNvPr>
            <p:cNvSpPr>
              <a:spLocks noChangeShapeType="1"/>
            </p:cNvSpPr>
            <p:nvPr/>
          </p:nvSpPr>
          <p:spPr bwMode="auto">
            <a:xfrm flipH="1" flipV="1">
              <a:off x="3753" y="2063"/>
              <a:ext cx="31" cy="19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87" name="Arc 159">
              <a:extLst>
                <a:ext uri="{FF2B5EF4-FFF2-40B4-BE49-F238E27FC236}">
                  <a16:creationId xmlns:a16="http://schemas.microsoft.com/office/drawing/2014/main" id="{AB24465F-F7C7-5E42-BC66-AACAC5FC5D22}"/>
                </a:ext>
              </a:extLst>
            </p:cNvPr>
            <p:cNvSpPr>
              <a:spLocks/>
            </p:cNvSpPr>
            <p:nvPr/>
          </p:nvSpPr>
          <p:spPr bwMode="auto">
            <a:xfrm>
              <a:off x="3753" y="1954"/>
              <a:ext cx="77" cy="114"/>
            </a:xfrm>
            <a:custGeom>
              <a:avLst/>
              <a:gdLst>
                <a:gd name="T0" fmla="*/ 0 w 21600"/>
                <a:gd name="T1" fmla="*/ 114 h 21600"/>
                <a:gd name="T2" fmla="*/ 77 w 21600"/>
                <a:gd name="T3" fmla="*/ 0 h 21600"/>
                <a:gd name="T4" fmla="*/ 77 w 21600"/>
                <a:gd name="T5" fmla="*/ 1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8" name="Freeform 160">
              <a:extLst>
                <a:ext uri="{FF2B5EF4-FFF2-40B4-BE49-F238E27FC236}">
                  <a16:creationId xmlns:a16="http://schemas.microsoft.com/office/drawing/2014/main" id="{698C3C06-5910-1646-B4F7-21EB7081C263}"/>
                </a:ext>
              </a:extLst>
            </p:cNvPr>
            <p:cNvSpPr>
              <a:spLocks/>
            </p:cNvSpPr>
            <p:nvPr/>
          </p:nvSpPr>
          <p:spPr bwMode="auto">
            <a:xfrm>
              <a:off x="3761" y="1946"/>
              <a:ext cx="100" cy="33"/>
            </a:xfrm>
            <a:custGeom>
              <a:avLst/>
              <a:gdLst>
                <a:gd name="T0" fmla="*/ 0 w 100"/>
                <a:gd name="T1" fmla="*/ 33 h 33"/>
                <a:gd name="T2" fmla="*/ 0 w 100"/>
                <a:gd name="T3" fmla="*/ 33 h 33"/>
                <a:gd name="T4" fmla="*/ 7 w 100"/>
                <a:gd name="T5" fmla="*/ 33 h 33"/>
                <a:gd name="T6" fmla="*/ 7 w 100"/>
                <a:gd name="T7" fmla="*/ 33 h 33"/>
                <a:gd name="T8" fmla="*/ 15 w 100"/>
                <a:gd name="T9" fmla="*/ 33 h 33"/>
                <a:gd name="T10" fmla="*/ 15 w 100"/>
                <a:gd name="T11" fmla="*/ 33 h 33"/>
                <a:gd name="T12" fmla="*/ 15 w 100"/>
                <a:gd name="T13" fmla="*/ 23 h 33"/>
                <a:gd name="T14" fmla="*/ 15 w 100"/>
                <a:gd name="T15" fmla="*/ 23 h 33"/>
                <a:gd name="T16" fmla="*/ 23 w 100"/>
                <a:gd name="T17" fmla="*/ 23 h 33"/>
                <a:gd name="T18" fmla="*/ 23 w 100"/>
                <a:gd name="T19" fmla="*/ 23 h 33"/>
                <a:gd name="T20" fmla="*/ 23 w 100"/>
                <a:gd name="T21" fmla="*/ 15 h 33"/>
                <a:gd name="T22" fmla="*/ 23 w 100"/>
                <a:gd name="T23" fmla="*/ 15 h 33"/>
                <a:gd name="T24" fmla="*/ 30 w 100"/>
                <a:gd name="T25" fmla="*/ 15 h 33"/>
                <a:gd name="T26" fmla="*/ 30 w 100"/>
                <a:gd name="T27" fmla="*/ 15 h 33"/>
                <a:gd name="T28" fmla="*/ 38 w 100"/>
                <a:gd name="T29" fmla="*/ 15 h 33"/>
                <a:gd name="T30" fmla="*/ 38 w 100"/>
                <a:gd name="T31" fmla="*/ 15 h 33"/>
                <a:gd name="T32" fmla="*/ 46 w 100"/>
                <a:gd name="T33" fmla="*/ 15 h 33"/>
                <a:gd name="T34" fmla="*/ 46 w 100"/>
                <a:gd name="T35" fmla="*/ 15 h 33"/>
                <a:gd name="T36" fmla="*/ 54 w 100"/>
                <a:gd name="T37" fmla="*/ 15 h 33"/>
                <a:gd name="T38" fmla="*/ 54 w 100"/>
                <a:gd name="T39" fmla="*/ 15 h 33"/>
                <a:gd name="T40" fmla="*/ 54 w 100"/>
                <a:gd name="T41" fmla="*/ 8 h 33"/>
                <a:gd name="T42" fmla="*/ 54 w 100"/>
                <a:gd name="T43" fmla="*/ 8 h 33"/>
                <a:gd name="T44" fmla="*/ 61 w 100"/>
                <a:gd name="T45" fmla="*/ 8 h 33"/>
                <a:gd name="T46" fmla="*/ 61 w 100"/>
                <a:gd name="T47" fmla="*/ 8 h 33"/>
                <a:gd name="T48" fmla="*/ 69 w 100"/>
                <a:gd name="T49" fmla="*/ 8 h 33"/>
                <a:gd name="T50" fmla="*/ 69 w 100"/>
                <a:gd name="T51" fmla="*/ 8 h 33"/>
                <a:gd name="T52" fmla="*/ 77 w 100"/>
                <a:gd name="T53" fmla="*/ 8 h 33"/>
                <a:gd name="T54" fmla="*/ 77 w 100"/>
                <a:gd name="T55" fmla="*/ 8 h 33"/>
                <a:gd name="T56" fmla="*/ 84 w 100"/>
                <a:gd name="T57" fmla="*/ 8 h 33"/>
                <a:gd name="T58" fmla="*/ 84 w 100"/>
                <a:gd name="T59" fmla="*/ 8 h 33"/>
                <a:gd name="T60" fmla="*/ 84 w 100"/>
                <a:gd name="T61" fmla="*/ 0 h 33"/>
                <a:gd name="T62" fmla="*/ 84 w 100"/>
                <a:gd name="T63" fmla="*/ 0 h 33"/>
                <a:gd name="T64" fmla="*/ 92 w 100"/>
                <a:gd name="T65" fmla="*/ 0 h 33"/>
                <a:gd name="T66" fmla="*/ 92 w 100"/>
                <a:gd name="T67" fmla="*/ 0 h 33"/>
                <a:gd name="T68" fmla="*/ 100 w 100"/>
                <a:gd name="T69" fmla="*/ 0 h 33"/>
                <a:gd name="T70" fmla="*/ 100 w 100"/>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33"/>
                <a:gd name="T110" fmla="*/ 100 w 100"/>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33">
                  <a:moveTo>
                    <a:pt x="0" y="33"/>
                  </a:moveTo>
                  <a:lnTo>
                    <a:pt x="0" y="33"/>
                  </a:lnTo>
                  <a:lnTo>
                    <a:pt x="7" y="33"/>
                  </a:lnTo>
                  <a:lnTo>
                    <a:pt x="15" y="33"/>
                  </a:lnTo>
                  <a:lnTo>
                    <a:pt x="15" y="23"/>
                  </a:lnTo>
                  <a:lnTo>
                    <a:pt x="23" y="23"/>
                  </a:lnTo>
                  <a:lnTo>
                    <a:pt x="23" y="15"/>
                  </a:lnTo>
                  <a:lnTo>
                    <a:pt x="30" y="15"/>
                  </a:lnTo>
                  <a:lnTo>
                    <a:pt x="38" y="15"/>
                  </a:lnTo>
                  <a:lnTo>
                    <a:pt x="46" y="15"/>
                  </a:lnTo>
                  <a:lnTo>
                    <a:pt x="54" y="15"/>
                  </a:lnTo>
                  <a:lnTo>
                    <a:pt x="54" y="8"/>
                  </a:lnTo>
                  <a:lnTo>
                    <a:pt x="61" y="8"/>
                  </a:lnTo>
                  <a:lnTo>
                    <a:pt x="69" y="8"/>
                  </a:lnTo>
                  <a:lnTo>
                    <a:pt x="77" y="8"/>
                  </a:lnTo>
                  <a:lnTo>
                    <a:pt x="84" y="8"/>
                  </a:lnTo>
                  <a:lnTo>
                    <a:pt x="84" y="0"/>
                  </a:lnTo>
                  <a:lnTo>
                    <a:pt x="92" y="0"/>
                  </a:lnTo>
                  <a:lnTo>
                    <a:pt x="100"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89" name="Freeform 161">
              <a:extLst>
                <a:ext uri="{FF2B5EF4-FFF2-40B4-BE49-F238E27FC236}">
                  <a16:creationId xmlns:a16="http://schemas.microsoft.com/office/drawing/2014/main" id="{B08E3FDF-A836-224D-8168-7A8330B860E6}"/>
                </a:ext>
              </a:extLst>
            </p:cNvPr>
            <p:cNvSpPr>
              <a:spLocks/>
            </p:cNvSpPr>
            <p:nvPr/>
          </p:nvSpPr>
          <p:spPr bwMode="auto">
            <a:xfrm>
              <a:off x="3753" y="1938"/>
              <a:ext cx="100" cy="31"/>
            </a:xfrm>
            <a:custGeom>
              <a:avLst/>
              <a:gdLst>
                <a:gd name="T0" fmla="*/ 0 w 100"/>
                <a:gd name="T1" fmla="*/ 31 h 31"/>
                <a:gd name="T2" fmla="*/ 8 w 100"/>
                <a:gd name="T3" fmla="*/ 31 h 31"/>
                <a:gd name="T4" fmla="*/ 15 w 100"/>
                <a:gd name="T5" fmla="*/ 31 h 31"/>
                <a:gd name="T6" fmla="*/ 15 w 100"/>
                <a:gd name="T7" fmla="*/ 23 h 31"/>
                <a:gd name="T8" fmla="*/ 15 w 100"/>
                <a:gd name="T9" fmla="*/ 23 h 31"/>
                <a:gd name="T10" fmla="*/ 23 w 100"/>
                <a:gd name="T11" fmla="*/ 23 h 31"/>
                <a:gd name="T12" fmla="*/ 23 w 100"/>
                <a:gd name="T13" fmla="*/ 16 h 31"/>
                <a:gd name="T14" fmla="*/ 31 w 100"/>
                <a:gd name="T15" fmla="*/ 16 h 31"/>
                <a:gd name="T16" fmla="*/ 38 w 100"/>
                <a:gd name="T17" fmla="*/ 16 h 31"/>
                <a:gd name="T18" fmla="*/ 38 w 100"/>
                <a:gd name="T19" fmla="*/ 16 h 31"/>
                <a:gd name="T20" fmla="*/ 38 w 100"/>
                <a:gd name="T21" fmla="*/ 16 h 31"/>
                <a:gd name="T22" fmla="*/ 46 w 100"/>
                <a:gd name="T23" fmla="*/ 16 h 31"/>
                <a:gd name="T24" fmla="*/ 54 w 100"/>
                <a:gd name="T25" fmla="*/ 16 h 31"/>
                <a:gd name="T26" fmla="*/ 54 w 100"/>
                <a:gd name="T27" fmla="*/ 8 h 31"/>
                <a:gd name="T28" fmla="*/ 62 w 100"/>
                <a:gd name="T29" fmla="*/ 8 h 31"/>
                <a:gd name="T30" fmla="*/ 69 w 100"/>
                <a:gd name="T31" fmla="*/ 8 h 31"/>
                <a:gd name="T32" fmla="*/ 69 w 100"/>
                <a:gd name="T33" fmla="*/ 8 h 31"/>
                <a:gd name="T34" fmla="*/ 77 w 100"/>
                <a:gd name="T35" fmla="*/ 8 h 31"/>
                <a:gd name="T36" fmla="*/ 85 w 100"/>
                <a:gd name="T37" fmla="*/ 8 h 31"/>
                <a:gd name="T38" fmla="*/ 85 w 100"/>
                <a:gd name="T39" fmla="*/ 0 h 31"/>
                <a:gd name="T40" fmla="*/ 92 w 100"/>
                <a:gd name="T41" fmla="*/ 0 h 31"/>
                <a:gd name="T42" fmla="*/ 92 w 100"/>
                <a:gd name="T43" fmla="*/ 0 h 31"/>
                <a:gd name="T44" fmla="*/ 100 w 100"/>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31"/>
                <a:gd name="T71" fmla="*/ 100 w 100"/>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31">
                  <a:moveTo>
                    <a:pt x="0" y="31"/>
                  </a:moveTo>
                  <a:lnTo>
                    <a:pt x="8" y="31"/>
                  </a:lnTo>
                  <a:lnTo>
                    <a:pt x="15" y="31"/>
                  </a:lnTo>
                  <a:lnTo>
                    <a:pt x="15" y="23"/>
                  </a:lnTo>
                  <a:lnTo>
                    <a:pt x="23" y="23"/>
                  </a:lnTo>
                  <a:lnTo>
                    <a:pt x="23" y="16"/>
                  </a:lnTo>
                  <a:lnTo>
                    <a:pt x="31" y="16"/>
                  </a:lnTo>
                  <a:lnTo>
                    <a:pt x="38" y="16"/>
                  </a:lnTo>
                  <a:lnTo>
                    <a:pt x="46" y="16"/>
                  </a:lnTo>
                  <a:lnTo>
                    <a:pt x="54" y="16"/>
                  </a:lnTo>
                  <a:lnTo>
                    <a:pt x="54" y="8"/>
                  </a:lnTo>
                  <a:lnTo>
                    <a:pt x="62" y="8"/>
                  </a:lnTo>
                  <a:lnTo>
                    <a:pt x="69" y="8"/>
                  </a:lnTo>
                  <a:lnTo>
                    <a:pt x="77" y="8"/>
                  </a:lnTo>
                  <a:lnTo>
                    <a:pt x="85" y="8"/>
                  </a:lnTo>
                  <a:lnTo>
                    <a:pt x="85" y="0"/>
                  </a:lnTo>
                  <a:lnTo>
                    <a:pt x="92" y="0"/>
                  </a:lnTo>
                  <a:lnTo>
                    <a:pt x="100"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90" name="Line 162">
              <a:extLst>
                <a:ext uri="{FF2B5EF4-FFF2-40B4-BE49-F238E27FC236}">
                  <a16:creationId xmlns:a16="http://schemas.microsoft.com/office/drawing/2014/main" id="{AEDC953F-27AD-C444-BECB-6AE3A40406D8}"/>
                </a:ext>
              </a:extLst>
            </p:cNvPr>
            <p:cNvSpPr>
              <a:spLocks noChangeShapeType="1"/>
            </p:cNvSpPr>
            <p:nvPr/>
          </p:nvSpPr>
          <p:spPr bwMode="auto">
            <a:xfrm flipH="1" flipV="1">
              <a:off x="3815" y="2220"/>
              <a:ext cx="117" cy="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1" name="Line 163">
              <a:extLst>
                <a:ext uri="{FF2B5EF4-FFF2-40B4-BE49-F238E27FC236}">
                  <a16:creationId xmlns:a16="http://schemas.microsoft.com/office/drawing/2014/main" id="{BC1AF90B-8F01-6D4D-A6CD-9A8007888A9E}"/>
                </a:ext>
              </a:extLst>
            </p:cNvPr>
            <p:cNvSpPr>
              <a:spLocks noChangeShapeType="1"/>
            </p:cNvSpPr>
            <p:nvPr/>
          </p:nvSpPr>
          <p:spPr bwMode="auto">
            <a:xfrm flipV="1">
              <a:off x="3815" y="2197"/>
              <a:ext cx="76" cy="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2" name="Line 164">
              <a:extLst>
                <a:ext uri="{FF2B5EF4-FFF2-40B4-BE49-F238E27FC236}">
                  <a16:creationId xmlns:a16="http://schemas.microsoft.com/office/drawing/2014/main" id="{F9E60AFB-30EC-9240-A767-0072DB54ED5A}"/>
                </a:ext>
              </a:extLst>
            </p:cNvPr>
            <p:cNvSpPr>
              <a:spLocks noChangeShapeType="1"/>
            </p:cNvSpPr>
            <p:nvPr/>
          </p:nvSpPr>
          <p:spPr bwMode="auto">
            <a:xfrm flipH="1" flipV="1">
              <a:off x="3861" y="2080"/>
              <a:ext cx="30" cy="1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3" name="Line 165">
              <a:extLst>
                <a:ext uri="{FF2B5EF4-FFF2-40B4-BE49-F238E27FC236}">
                  <a16:creationId xmlns:a16="http://schemas.microsoft.com/office/drawing/2014/main" id="{9C010AB5-2902-234A-90BA-A72A8BF809DE}"/>
                </a:ext>
              </a:extLst>
            </p:cNvPr>
            <p:cNvSpPr>
              <a:spLocks noChangeShapeType="1"/>
            </p:cNvSpPr>
            <p:nvPr/>
          </p:nvSpPr>
          <p:spPr bwMode="auto">
            <a:xfrm flipH="1" flipV="1">
              <a:off x="3815" y="1954"/>
              <a:ext cx="38" cy="12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4" name="Line 166">
              <a:extLst>
                <a:ext uri="{FF2B5EF4-FFF2-40B4-BE49-F238E27FC236}">
                  <a16:creationId xmlns:a16="http://schemas.microsoft.com/office/drawing/2014/main" id="{747F3FDA-914D-0F46-B212-D5C1990FBD3B}"/>
                </a:ext>
              </a:extLst>
            </p:cNvPr>
            <p:cNvSpPr>
              <a:spLocks noChangeShapeType="1"/>
            </p:cNvSpPr>
            <p:nvPr/>
          </p:nvSpPr>
          <p:spPr bwMode="auto">
            <a:xfrm flipH="1">
              <a:off x="3939" y="2190"/>
              <a:ext cx="8" cy="5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5" name="Line 167">
              <a:extLst>
                <a:ext uri="{FF2B5EF4-FFF2-40B4-BE49-F238E27FC236}">
                  <a16:creationId xmlns:a16="http://schemas.microsoft.com/office/drawing/2014/main" id="{84D92781-C4BE-4742-BB7F-98B15043B023}"/>
                </a:ext>
              </a:extLst>
            </p:cNvPr>
            <p:cNvSpPr>
              <a:spLocks noChangeShapeType="1"/>
            </p:cNvSpPr>
            <p:nvPr/>
          </p:nvSpPr>
          <p:spPr bwMode="auto">
            <a:xfrm flipH="1">
              <a:off x="3465" y="1679"/>
              <a:ext cx="156" cy="2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6" name="Freeform 168">
              <a:extLst>
                <a:ext uri="{FF2B5EF4-FFF2-40B4-BE49-F238E27FC236}">
                  <a16:creationId xmlns:a16="http://schemas.microsoft.com/office/drawing/2014/main" id="{7BD31B12-22D6-994A-8DAB-3FC6A0AE50D6}"/>
                </a:ext>
              </a:extLst>
            </p:cNvPr>
            <p:cNvSpPr>
              <a:spLocks/>
            </p:cNvSpPr>
            <p:nvPr/>
          </p:nvSpPr>
          <p:spPr bwMode="auto">
            <a:xfrm>
              <a:off x="3302" y="1719"/>
              <a:ext cx="117" cy="110"/>
            </a:xfrm>
            <a:custGeom>
              <a:avLst/>
              <a:gdLst>
                <a:gd name="T0" fmla="*/ 117 w 117"/>
                <a:gd name="T1" fmla="*/ 0 h 110"/>
                <a:gd name="T2" fmla="*/ 46 w 117"/>
                <a:gd name="T3" fmla="*/ 16 h 110"/>
                <a:gd name="T4" fmla="*/ 0 w 117"/>
                <a:gd name="T5" fmla="*/ 110 h 110"/>
                <a:gd name="T6" fmla="*/ 0 60000 65536"/>
                <a:gd name="T7" fmla="*/ 0 60000 65536"/>
                <a:gd name="T8" fmla="*/ 0 60000 65536"/>
                <a:gd name="T9" fmla="*/ 0 w 117"/>
                <a:gd name="T10" fmla="*/ 0 h 110"/>
                <a:gd name="T11" fmla="*/ 117 w 117"/>
                <a:gd name="T12" fmla="*/ 110 h 110"/>
              </a:gdLst>
              <a:ahLst/>
              <a:cxnLst>
                <a:cxn ang="T6">
                  <a:pos x="T0" y="T1"/>
                </a:cxn>
                <a:cxn ang="T7">
                  <a:pos x="T2" y="T3"/>
                </a:cxn>
                <a:cxn ang="T8">
                  <a:pos x="T4" y="T5"/>
                </a:cxn>
              </a:cxnLst>
              <a:rect l="T9" t="T10" r="T11" b="T12"/>
              <a:pathLst>
                <a:path w="117" h="110">
                  <a:moveTo>
                    <a:pt x="117" y="0"/>
                  </a:moveTo>
                  <a:lnTo>
                    <a:pt x="46" y="16"/>
                  </a:lnTo>
                  <a:lnTo>
                    <a:pt x="0" y="11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97" name="Line 169">
              <a:extLst>
                <a:ext uri="{FF2B5EF4-FFF2-40B4-BE49-F238E27FC236}">
                  <a16:creationId xmlns:a16="http://schemas.microsoft.com/office/drawing/2014/main" id="{307972D5-52A2-BE4A-B941-B5FF34086B4F}"/>
                </a:ext>
              </a:extLst>
            </p:cNvPr>
            <p:cNvSpPr>
              <a:spLocks noChangeShapeType="1"/>
            </p:cNvSpPr>
            <p:nvPr/>
          </p:nvSpPr>
          <p:spPr bwMode="auto">
            <a:xfrm>
              <a:off x="3310" y="1829"/>
              <a:ext cx="155" cy="4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8" name="Line 170">
              <a:extLst>
                <a:ext uri="{FF2B5EF4-FFF2-40B4-BE49-F238E27FC236}">
                  <a16:creationId xmlns:a16="http://schemas.microsoft.com/office/drawing/2014/main" id="{09A03C09-E6DE-684D-ABB1-8F5FA27F7E81}"/>
                </a:ext>
              </a:extLst>
            </p:cNvPr>
            <p:cNvSpPr>
              <a:spLocks noChangeShapeType="1"/>
            </p:cNvSpPr>
            <p:nvPr/>
          </p:nvSpPr>
          <p:spPr bwMode="auto">
            <a:xfrm flipV="1">
              <a:off x="3473" y="1852"/>
              <a:ext cx="78" cy="2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9" name="Line 171">
              <a:extLst>
                <a:ext uri="{FF2B5EF4-FFF2-40B4-BE49-F238E27FC236}">
                  <a16:creationId xmlns:a16="http://schemas.microsoft.com/office/drawing/2014/main" id="{6A71AAF3-A262-5648-8441-5B61D46B56BB}"/>
                </a:ext>
              </a:extLst>
            </p:cNvPr>
            <p:cNvSpPr>
              <a:spLocks noChangeShapeType="1"/>
            </p:cNvSpPr>
            <p:nvPr/>
          </p:nvSpPr>
          <p:spPr bwMode="auto">
            <a:xfrm flipV="1">
              <a:off x="3667" y="1610"/>
              <a:ext cx="148"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0" name="Line 172">
              <a:extLst>
                <a:ext uri="{FF2B5EF4-FFF2-40B4-BE49-F238E27FC236}">
                  <a16:creationId xmlns:a16="http://schemas.microsoft.com/office/drawing/2014/main" id="{F57CD699-5A6C-114F-BC94-6597893DDE22}"/>
                </a:ext>
              </a:extLst>
            </p:cNvPr>
            <p:cNvSpPr>
              <a:spLocks noChangeShapeType="1"/>
            </p:cNvSpPr>
            <p:nvPr/>
          </p:nvSpPr>
          <p:spPr bwMode="auto">
            <a:xfrm flipV="1">
              <a:off x="3822" y="1570"/>
              <a:ext cx="46" cy="4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59" name="Arc 173">
            <a:extLst>
              <a:ext uri="{FF2B5EF4-FFF2-40B4-BE49-F238E27FC236}">
                <a16:creationId xmlns:a16="http://schemas.microsoft.com/office/drawing/2014/main" id="{9F13429F-DE5A-4C4D-A7F2-74BDCA9027F6}"/>
              </a:ext>
            </a:extLst>
          </p:cNvPr>
          <p:cNvSpPr>
            <a:spLocks/>
          </p:cNvSpPr>
          <p:nvPr/>
        </p:nvSpPr>
        <p:spPr bwMode="auto">
          <a:xfrm>
            <a:off x="6103938" y="4011613"/>
            <a:ext cx="49212" cy="74612"/>
          </a:xfrm>
          <a:custGeom>
            <a:avLst/>
            <a:gdLst>
              <a:gd name="T0" fmla="*/ 49212 w 21600"/>
              <a:gd name="T1" fmla="*/ 74612 h 21600"/>
              <a:gd name="T2" fmla="*/ 0 w 21600"/>
              <a:gd name="T3" fmla="*/ 0 h 21600"/>
              <a:gd name="T4" fmla="*/ 4921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0" name="Arc 174">
            <a:extLst>
              <a:ext uri="{FF2B5EF4-FFF2-40B4-BE49-F238E27FC236}">
                <a16:creationId xmlns:a16="http://schemas.microsoft.com/office/drawing/2014/main" id="{CE33686F-3D8D-194B-88C6-7648BDCE836B}"/>
              </a:ext>
            </a:extLst>
          </p:cNvPr>
          <p:cNvSpPr>
            <a:spLocks/>
          </p:cNvSpPr>
          <p:nvPr/>
        </p:nvSpPr>
        <p:spPr bwMode="auto">
          <a:xfrm>
            <a:off x="6103938" y="3973513"/>
            <a:ext cx="93662" cy="38100"/>
          </a:xfrm>
          <a:custGeom>
            <a:avLst/>
            <a:gdLst>
              <a:gd name="T0" fmla="*/ 0 w 21600"/>
              <a:gd name="T1" fmla="*/ 38100 h 21596"/>
              <a:gd name="T2" fmla="*/ 92062 w 21600"/>
              <a:gd name="T3" fmla="*/ 0 h 21596"/>
              <a:gd name="T4" fmla="*/ 93662 w 21600"/>
              <a:gd name="T5" fmla="*/ 38100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0" y="21596"/>
                </a:moveTo>
                <a:cubicBezTo>
                  <a:pt x="0" y="9810"/>
                  <a:pt x="9447" y="200"/>
                  <a:pt x="21230" y="-1"/>
                </a:cubicBezTo>
              </a:path>
              <a:path w="21600" h="21596" stroke="0" extrusionOk="0">
                <a:moveTo>
                  <a:pt x="0" y="21596"/>
                </a:moveTo>
                <a:cubicBezTo>
                  <a:pt x="0" y="9810"/>
                  <a:pt x="9447" y="200"/>
                  <a:pt x="21230" y="-1"/>
                </a:cubicBezTo>
                <a:lnTo>
                  <a:pt x="21600" y="21596"/>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1" name="Freeform 175">
            <a:extLst>
              <a:ext uri="{FF2B5EF4-FFF2-40B4-BE49-F238E27FC236}">
                <a16:creationId xmlns:a16="http://schemas.microsoft.com/office/drawing/2014/main" id="{F7C6A6C7-9CDC-5F48-AAEC-D0577A8BB02B}"/>
              </a:ext>
            </a:extLst>
          </p:cNvPr>
          <p:cNvSpPr>
            <a:spLocks/>
          </p:cNvSpPr>
          <p:nvPr/>
        </p:nvSpPr>
        <p:spPr bwMode="auto">
          <a:xfrm>
            <a:off x="6189663" y="3984625"/>
            <a:ext cx="295275" cy="188913"/>
          </a:xfrm>
          <a:custGeom>
            <a:avLst/>
            <a:gdLst>
              <a:gd name="T0" fmla="*/ 0 w 186"/>
              <a:gd name="T1" fmla="*/ 0 h 119"/>
              <a:gd name="T2" fmla="*/ 8 w 186"/>
              <a:gd name="T3" fmla="*/ 0 h 119"/>
              <a:gd name="T4" fmla="*/ 15 w 186"/>
              <a:gd name="T5" fmla="*/ 8 h 119"/>
              <a:gd name="T6" fmla="*/ 25 w 186"/>
              <a:gd name="T7" fmla="*/ 8 h 119"/>
              <a:gd name="T8" fmla="*/ 33 w 186"/>
              <a:gd name="T9" fmla="*/ 8 h 119"/>
              <a:gd name="T10" fmla="*/ 40 w 186"/>
              <a:gd name="T11" fmla="*/ 8 h 119"/>
              <a:gd name="T12" fmla="*/ 48 w 186"/>
              <a:gd name="T13" fmla="*/ 8 h 119"/>
              <a:gd name="T14" fmla="*/ 48 w 186"/>
              <a:gd name="T15" fmla="*/ 16 h 119"/>
              <a:gd name="T16" fmla="*/ 56 w 186"/>
              <a:gd name="T17" fmla="*/ 16 h 119"/>
              <a:gd name="T18" fmla="*/ 71 w 186"/>
              <a:gd name="T19" fmla="*/ 25 h 119"/>
              <a:gd name="T20" fmla="*/ 79 w 186"/>
              <a:gd name="T21" fmla="*/ 25 h 119"/>
              <a:gd name="T22" fmla="*/ 86 w 186"/>
              <a:gd name="T23" fmla="*/ 25 h 119"/>
              <a:gd name="T24" fmla="*/ 86 w 186"/>
              <a:gd name="T25" fmla="*/ 33 h 119"/>
              <a:gd name="T26" fmla="*/ 94 w 186"/>
              <a:gd name="T27" fmla="*/ 33 h 119"/>
              <a:gd name="T28" fmla="*/ 94 w 186"/>
              <a:gd name="T29" fmla="*/ 41 h 119"/>
              <a:gd name="T30" fmla="*/ 102 w 186"/>
              <a:gd name="T31" fmla="*/ 41 h 119"/>
              <a:gd name="T32" fmla="*/ 109 w 186"/>
              <a:gd name="T33" fmla="*/ 41 h 119"/>
              <a:gd name="T34" fmla="*/ 109 w 186"/>
              <a:gd name="T35" fmla="*/ 48 h 119"/>
              <a:gd name="T36" fmla="*/ 117 w 186"/>
              <a:gd name="T37" fmla="*/ 48 h 119"/>
              <a:gd name="T38" fmla="*/ 125 w 186"/>
              <a:gd name="T39" fmla="*/ 56 h 119"/>
              <a:gd name="T40" fmla="*/ 132 w 186"/>
              <a:gd name="T41" fmla="*/ 64 h 119"/>
              <a:gd name="T42" fmla="*/ 140 w 186"/>
              <a:gd name="T43" fmla="*/ 64 h 119"/>
              <a:gd name="T44" fmla="*/ 140 w 186"/>
              <a:gd name="T45" fmla="*/ 71 h 119"/>
              <a:gd name="T46" fmla="*/ 148 w 186"/>
              <a:gd name="T47" fmla="*/ 71 h 119"/>
              <a:gd name="T48" fmla="*/ 148 w 186"/>
              <a:gd name="T49" fmla="*/ 79 h 119"/>
              <a:gd name="T50" fmla="*/ 156 w 186"/>
              <a:gd name="T51" fmla="*/ 79 h 119"/>
              <a:gd name="T52" fmla="*/ 163 w 186"/>
              <a:gd name="T53" fmla="*/ 79 h 119"/>
              <a:gd name="T54" fmla="*/ 163 w 186"/>
              <a:gd name="T55" fmla="*/ 87 h 119"/>
              <a:gd name="T56" fmla="*/ 171 w 186"/>
              <a:gd name="T57" fmla="*/ 87 h 119"/>
              <a:gd name="T58" fmla="*/ 171 w 186"/>
              <a:gd name="T59" fmla="*/ 94 h 119"/>
              <a:gd name="T60" fmla="*/ 171 w 186"/>
              <a:gd name="T61" fmla="*/ 102 h 119"/>
              <a:gd name="T62" fmla="*/ 179 w 186"/>
              <a:gd name="T63" fmla="*/ 102 h 119"/>
              <a:gd name="T64" fmla="*/ 186 w 186"/>
              <a:gd name="T65" fmla="*/ 102 h 119"/>
              <a:gd name="T66" fmla="*/ 186 w 186"/>
              <a:gd name="T67" fmla="*/ 110 h 119"/>
              <a:gd name="T68" fmla="*/ 186 w 186"/>
              <a:gd name="T69" fmla="*/ 119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119"/>
              <a:gd name="T107" fmla="*/ 186 w 186"/>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119">
                <a:moveTo>
                  <a:pt x="0" y="0"/>
                </a:moveTo>
                <a:lnTo>
                  <a:pt x="0" y="0"/>
                </a:lnTo>
                <a:lnTo>
                  <a:pt x="8" y="0"/>
                </a:lnTo>
                <a:lnTo>
                  <a:pt x="15" y="8"/>
                </a:lnTo>
                <a:lnTo>
                  <a:pt x="25" y="8"/>
                </a:lnTo>
                <a:lnTo>
                  <a:pt x="33" y="8"/>
                </a:lnTo>
                <a:lnTo>
                  <a:pt x="40" y="8"/>
                </a:lnTo>
                <a:lnTo>
                  <a:pt x="48" y="8"/>
                </a:lnTo>
                <a:lnTo>
                  <a:pt x="48" y="16"/>
                </a:lnTo>
                <a:lnTo>
                  <a:pt x="56" y="16"/>
                </a:lnTo>
                <a:lnTo>
                  <a:pt x="71" y="25"/>
                </a:lnTo>
                <a:lnTo>
                  <a:pt x="79" y="25"/>
                </a:lnTo>
                <a:lnTo>
                  <a:pt x="86" y="25"/>
                </a:lnTo>
                <a:lnTo>
                  <a:pt x="86" y="33"/>
                </a:lnTo>
                <a:lnTo>
                  <a:pt x="94" y="33"/>
                </a:lnTo>
                <a:lnTo>
                  <a:pt x="94" y="41"/>
                </a:lnTo>
                <a:lnTo>
                  <a:pt x="102" y="41"/>
                </a:lnTo>
                <a:lnTo>
                  <a:pt x="109" y="41"/>
                </a:lnTo>
                <a:lnTo>
                  <a:pt x="109" y="48"/>
                </a:lnTo>
                <a:lnTo>
                  <a:pt x="117" y="48"/>
                </a:lnTo>
                <a:lnTo>
                  <a:pt x="125" y="56"/>
                </a:lnTo>
                <a:lnTo>
                  <a:pt x="132" y="64"/>
                </a:lnTo>
                <a:lnTo>
                  <a:pt x="140" y="64"/>
                </a:lnTo>
                <a:lnTo>
                  <a:pt x="140" y="71"/>
                </a:lnTo>
                <a:lnTo>
                  <a:pt x="148" y="71"/>
                </a:lnTo>
                <a:lnTo>
                  <a:pt x="148" y="79"/>
                </a:lnTo>
                <a:lnTo>
                  <a:pt x="156" y="79"/>
                </a:lnTo>
                <a:lnTo>
                  <a:pt x="163" y="79"/>
                </a:lnTo>
                <a:lnTo>
                  <a:pt x="163" y="87"/>
                </a:lnTo>
                <a:lnTo>
                  <a:pt x="171" y="87"/>
                </a:lnTo>
                <a:lnTo>
                  <a:pt x="171" y="94"/>
                </a:lnTo>
                <a:lnTo>
                  <a:pt x="171" y="102"/>
                </a:lnTo>
                <a:lnTo>
                  <a:pt x="179" y="102"/>
                </a:lnTo>
                <a:lnTo>
                  <a:pt x="186" y="102"/>
                </a:lnTo>
                <a:lnTo>
                  <a:pt x="186" y="110"/>
                </a:lnTo>
                <a:lnTo>
                  <a:pt x="186" y="119"/>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2" name="Freeform 176">
            <a:extLst>
              <a:ext uri="{FF2B5EF4-FFF2-40B4-BE49-F238E27FC236}">
                <a16:creationId xmlns:a16="http://schemas.microsoft.com/office/drawing/2014/main" id="{83DDE770-CDEA-434B-933F-9BABCC5EB443}"/>
              </a:ext>
            </a:extLst>
          </p:cNvPr>
          <p:cNvSpPr>
            <a:spLocks/>
          </p:cNvSpPr>
          <p:nvPr/>
        </p:nvSpPr>
        <p:spPr bwMode="auto">
          <a:xfrm>
            <a:off x="6176963" y="3973513"/>
            <a:ext cx="296862" cy="185737"/>
          </a:xfrm>
          <a:custGeom>
            <a:avLst/>
            <a:gdLst>
              <a:gd name="T0" fmla="*/ 0 w 187"/>
              <a:gd name="T1" fmla="*/ 0 h 117"/>
              <a:gd name="T2" fmla="*/ 8 w 187"/>
              <a:gd name="T3" fmla="*/ 0 h 117"/>
              <a:gd name="T4" fmla="*/ 16 w 187"/>
              <a:gd name="T5" fmla="*/ 7 h 117"/>
              <a:gd name="T6" fmla="*/ 23 w 187"/>
              <a:gd name="T7" fmla="*/ 7 h 117"/>
              <a:gd name="T8" fmla="*/ 33 w 187"/>
              <a:gd name="T9" fmla="*/ 7 h 117"/>
              <a:gd name="T10" fmla="*/ 33 w 187"/>
              <a:gd name="T11" fmla="*/ 7 h 117"/>
              <a:gd name="T12" fmla="*/ 41 w 187"/>
              <a:gd name="T13" fmla="*/ 7 h 117"/>
              <a:gd name="T14" fmla="*/ 48 w 187"/>
              <a:gd name="T15" fmla="*/ 7 h 117"/>
              <a:gd name="T16" fmla="*/ 48 w 187"/>
              <a:gd name="T17" fmla="*/ 7 h 117"/>
              <a:gd name="T18" fmla="*/ 48 w 187"/>
              <a:gd name="T19" fmla="*/ 15 h 117"/>
              <a:gd name="T20" fmla="*/ 56 w 187"/>
              <a:gd name="T21" fmla="*/ 15 h 117"/>
              <a:gd name="T22" fmla="*/ 56 w 187"/>
              <a:gd name="T23" fmla="*/ 15 h 117"/>
              <a:gd name="T24" fmla="*/ 71 w 187"/>
              <a:gd name="T25" fmla="*/ 23 h 117"/>
              <a:gd name="T26" fmla="*/ 79 w 187"/>
              <a:gd name="T27" fmla="*/ 23 h 117"/>
              <a:gd name="T28" fmla="*/ 87 w 187"/>
              <a:gd name="T29" fmla="*/ 23 h 117"/>
              <a:gd name="T30" fmla="*/ 87 w 187"/>
              <a:gd name="T31" fmla="*/ 32 h 117"/>
              <a:gd name="T32" fmla="*/ 87 w 187"/>
              <a:gd name="T33" fmla="*/ 32 h 117"/>
              <a:gd name="T34" fmla="*/ 94 w 187"/>
              <a:gd name="T35" fmla="*/ 32 h 117"/>
              <a:gd name="T36" fmla="*/ 94 w 187"/>
              <a:gd name="T37" fmla="*/ 40 h 117"/>
              <a:gd name="T38" fmla="*/ 94 w 187"/>
              <a:gd name="T39" fmla="*/ 40 h 117"/>
              <a:gd name="T40" fmla="*/ 102 w 187"/>
              <a:gd name="T41" fmla="*/ 40 h 117"/>
              <a:gd name="T42" fmla="*/ 110 w 187"/>
              <a:gd name="T43" fmla="*/ 40 h 117"/>
              <a:gd name="T44" fmla="*/ 110 w 187"/>
              <a:gd name="T45" fmla="*/ 48 h 117"/>
              <a:gd name="T46" fmla="*/ 110 w 187"/>
              <a:gd name="T47" fmla="*/ 48 h 117"/>
              <a:gd name="T48" fmla="*/ 117 w 187"/>
              <a:gd name="T49" fmla="*/ 48 h 117"/>
              <a:gd name="T50" fmla="*/ 125 w 187"/>
              <a:gd name="T51" fmla="*/ 55 h 117"/>
              <a:gd name="T52" fmla="*/ 125 w 187"/>
              <a:gd name="T53" fmla="*/ 55 h 117"/>
              <a:gd name="T54" fmla="*/ 133 w 187"/>
              <a:gd name="T55" fmla="*/ 63 h 117"/>
              <a:gd name="T56" fmla="*/ 133 w 187"/>
              <a:gd name="T57" fmla="*/ 63 h 117"/>
              <a:gd name="T58" fmla="*/ 133 w 187"/>
              <a:gd name="T59" fmla="*/ 63 h 117"/>
              <a:gd name="T60" fmla="*/ 140 w 187"/>
              <a:gd name="T61" fmla="*/ 63 h 117"/>
              <a:gd name="T62" fmla="*/ 140 w 187"/>
              <a:gd name="T63" fmla="*/ 71 h 117"/>
              <a:gd name="T64" fmla="*/ 148 w 187"/>
              <a:gd name="T65" fmla="*/ 71 h 117"/>
              <a:gd name="T66" fmla="*/ 148 w 187"/>
              <a:gd name="T67" fmla="*/ 78 h 117"/>
              <a:gd name="T68" fmla="*/ 148 w 187"/>
              <a:gd name="T69" fmla="*/ 78 h 117"/>
              <a:gd name="T70" fmla="*/ 156 w 187"/>
              <a:gd name="T71" fmla="*/ 78 h 117"/>
              <a:gd name="T72" fmla="*/ 164 w 187"/>
              <a:gd name="T73" fmla="*/ 78 h 117"/>
              <a:gd name="T74" fmla="*/ 164 w 187"/>
              <a:gd name="T75" fmla="*/ 86 h 117"/>
              <a:gd name="T76" fmla="*/ 164 w 187"/>
              <a:gd name="T77" fmla="*/ 86 h 117"/>
              <a:gd name="T78" fmla="*/ 171 w 187"/>
              <a:gd name="T79" fmla="*/ 86 h 117"/>
              <a:gd name="T80" fmla="*/ 171 w 187"/>
              <a:gd name="T81" fmla="*/ 94 h 117"/>
              <a:gd name="T82" fmla="*/ 171 w 187"/>
              <a:gd name="T83" fmla="*/ 101 h 117"/>
              <a:gd name="T84" fmla="*/ 179 w 187"/>
              <a:gd name="T85" fmla="*/ 101 h 117"/>
              <a:gd name="T86" fmla="*/ 179 w 187"/>
              <a:gd name="T87" fmla="*/ 101 h 117"/>
              <a:gd name="T88" fmla="*/ 187 w 187"/>
              <a:gd name="T89" fmla="*/ 101 h 117"/>
              <a:gd name="T90" fmla="*/ 187 w 187"/>
              <a:gd name="T91" fmla="*/ 109 h 117"/>
              <a:gd name="T92" fmla="*/ 187 w 187"/>
              <a:gd name="T93" fmla="*/ 117 h 117"/>
              <a:gd name="T94" fmla="*/ 187 w 187"/>
              <a:gd name="T95" fmla="*/ 117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
              <a:gd name="T145" fmla="*/ 0 h 117"/>
              <a:gd name="T146" fmla="*/ 187 w 187"/>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 h="117">
                <a:moveTo>
                  <a:pt x="0" y="0"/>
                </a:moveTo>
                <a:lnTo>
                  <a:pt x="8" y="0"/>
                </a:lnTo>
                <a:lnTo>
                  <a:pt x="16" y="7"/>
                </a:lnTo>
                <a:lnTo>
                  <a:pt x="23" y="7"/>
                </a:lnTo>
                <a:lnTo>
                  <a:pt x="33" y="7"/>
                </a:lnTo>
                <a:lnTo>
                  <a:pt x="41" y="7"/>
                </a:lnTo>
                <a:lnTo>
                  <a:pt x="48" y="7"/>
                </a:lnTo>
                <a:lnTo>
                  <a:pt x="48" y="15"/>
                </a:lnTo>
                <a:lnTo>
                  <a:pt x="56" y="15"/>
                </a:lnTo>
                <a:lnTo>
                  <a:pt x="71" y="23"/>
                </a:lnTo>
                <a:lnTo>
                  <a:pt x="79" y="23"/>
                </a:lnTo>
                <a:lnTo>
                  <a:pt x="87" y="23"/>
                </a:lnTo>
                <a:lnTo>
                  <a:pt x="87" y="32"/>
                </a:lnTo>
                <a:lnTo>
                  <a:pt x="94" y="32"/>
                </a:lnTo>
                <a:lnTo>
                  <a:pt x="94" y="40"/>
                </a:lnTo>
                <a:lnTo>
                  <a:pt x="102" y="40"/>
                </a:lnTo>
                <a:lnTo>
                  <a:pt x="110" y="40"/>
                </a:lnTo>
                <a:lnTo>
                  <a:pt x="110" y="48"/>
                </a:lnTo>
                <a:lnTo>
                  <a:pt x="117" y="48"/>
                </a:lnTo>
                <a:lnTo>
                  <a:pt x="125" y="55"/>
                </a:lnTo>
                <a:lnTo>
                  <a:pt x="133" y="63"/>
                </a:lnTo>
                <a:lnTo>
                  <a:pt x="140" y="63"/>
                </a:lnTo>
                <a:lnTo>
                  <a:pt x="140" y="71"/>
                </a:lnTo>
                <a:lnTo>
                  <a:pt x="148" y="71"/>
                </a:lnTo>
                <a:lnTo>
                  <a:pt x="148" y="78"/>
                </a:lnTo>
                <a:lnTo>
                  <a:pt x="156" y="78"/>
                </a:lnTo>
                <a:lnTo>
                  <a:pt x="164" y="78"/>
                </a:lnTo>
                <a:lnTo>
                  <a:pt x="164" y="86"/>
                </a:lnTo>
                <a:lnTo>
                  <a:pt x="171" y="86"/>
                </a:lnTo>
                <a:lnTo>
                  <a:pt x="171" y="94"/>
                </a:lnTo>
                <a:lnTo>
                  <a:pt x="171" y="101"/>
                </a:lnTo>
                <a:lnTo>
                  <a:pt x="179" y="101"/>
                </a:lnTo>
                <a:lnTo>
                  <a:pt x="187" y="101"/>
                </a:lnTo>
                <a:lnTo>
                  <a:pt x="187" y="109"/>
                </a:lnTo>
                <a:lnTo>
                  <a:pt x="187" y="11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3" name="Freeform 177">
            <a:extLst>
              <a:ext uri="{FF2B5EF4-FFF2-40B4-BE49-F238E27FC236}">
                <a16:creationId xmlns:a16="http://schemas.microsoft.com/office/drawing/2014/main" id="{5D1AD27E-6C80-EF49-974E-4A10AC7AB801}"/>
              </a:ext>
            </a:extLst>
          </p:cNvPr>
          <p:cNvSpPr>
            <a:spLocks/>
          </p:cNvSpPr>
          <p:nvPr/>
        </p:nvSpPr>
        <p:spPr bwMode="auto">
          <a:xfrm>
            <a:off x="6484938" y="4173538"/>
            <a:ext cx="1587" cy="74612"/>
          </a:xfrm>
          <a:custGeom>
            <a:avLst/>
            <a:gdLst>
              <a:gd name="T0" fmla="*/ 0 w 1587"/>
              <a:gd name="T1" fmla="*/ 0 h 47"/>
              <a:gd name="T2" fmla="*/ 0 w 1587"/>
              <a:gd name="T3" fmla="*/ 0 h 47"/>
              <a:gd name="T4" fmla="*/ 0 w 1587"/>
              <a:gd name="T5" fmla="*/ 8 h 47"/>
              <a:gd name="T6" fmla="*/ 0 w 1587"/>
              <a:gd name="T7" fmla="*/ 8 h 47"/>
              <a:gd name="T8" fmla="*/ 0 w 1587"/>
              <a:gd name="T9" fmla="*/ 16 h 47"/>
              <a:gd name="T10" fmla="*/ 0 w 1587"/>
              <a:gd name="T11" fmla="*/ 16 h 47"/>
              <a:gd name="T12" fmla="*/ 0 w 1587"/>
              <a:gd name="T13" fmla="*/ 23 h 47"/>
              <a:gd name="T14" fmla="*/ 0 w 1587"/>
              <a:gd name="T15" fmla="*/ 23 h 47"/>
              <a:gd name="T16" fmla="*/ 0 w 1587"/>
              <a:gd name="T17" fmla="*/ 31 h 47"/>
              <a:gd name="T18" fmla="*/ 0 w 1587"/>
              <a:gd name="T19" fmla="*/ 31 h 47"/>
              <a:gd name="T20" fmla="*/ 0 w 1587"/>
              <a:gd name="T21" fmla="*/ 39 h 47"/>
              <a:gd name="T22" fmla="*/ 0 w 1587"/>
              <a:gd name="T23" fmla="*/ 39 h 47"/>
              <a:gd name="T24" fmla="*/ 0 w 1587"/>
              <a:gd name="T25" fmla="*/ 47 h 47"/>
              <a:gd name="T26" fmla="*/ 0 w 1587"/>
              <a:gd name="T27" fmla="*/ 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7"/>
              <a:gd name="T43" fmla="*/ 0 h 47"/>
              <a:gd name="T44" fmla="*/ 1587 w 1587"/>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7" h="47">
                <a:moveTo>
                  <a:pt x="0" y="0"/>
                </a:moveTo>
                <a:lnTo>
                  <a:pt x="0" y="0"/>
                </a:lnTo>
                <a:lnTo>
                  <a:pt x="0" y="8"/>
                </a:lnTo>
                <a:lnTo>
                  <a:pt x="0" y="16"/>
                </a:lnTo>
                <a:lnTo>
                  <a:pt x="0" y="23"/>
                </a:lnTo>
                <a:lnTo>
                  <a:pt x="0" y="31"/>
                </a:lnTo>
                <a:lnTo>
                  <a:pt x="0" y="39"/>
                </a:lnTo>
                <a:lnTo>
                  <a:pt x="0" y="4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4" name="Freeform 178">
            <a:extLst>
              <a:ext uri="{FF2B5EF4-FFF2-40B4-BE49-F238E27FC236}">
                <a16:creationId xmlns:a16="http://schemas.microsoft.com/office/drawing/2014/main" id="{062BF6E1-D984-984C-B173-1BDD62B99C86}"/>
              </a:ext>
            </a:extLst>
          </p:cNvPr>
          <p:cNvSpPr>
            <a:spLocks/>
          </p:cNvSpPr>
          <p:nvPr/>
        </p:nvSpPr>
        <p:spPr bwMode="auto">
          <a:xfrm>
            <a:off x="6473825" y="4159250"/>
            <a:ext cx="1588" cy="76200"/>
          </a:xfrm>
          <a:custGeom>
            <a:avLst/>
            <a:gdLst>
              <a:gd name="T0" fmla="*/ 0 w 1588"/>
              <a:gd name="T1" fmla="*/ 0 h 48"/>
              <a:gd name="T2" fmla="*/ 0 w 1588"/>
              <a:gd name="T3" fmla="*/ 9 h 48"/>
              <a:gd name="T4" fmla="*/ 0 w 1588"/>
              <a:gd name="T5" fmla="*/ 9 h 48"/>
              <a:gd name="T6" fmla="*/ 0 w 1588"/>
              <a:gd name="T7" fmla="*/ 17 h 48"/>
              <a:gd name="T8" fmla="*/ 0 w 1588"/>
              <a:gd name="T9" fmla="*/ 25 h 48"/>
              <a:gd name="T10" fmla="*/ 0 w 1588"/>
              <a:gd name="T11" fmla="*/ 25 h 48"/>
              <a:gd name="T12" fmla="*/ 0 w 1588"/>
              <a:gd name="T13" fmla="*/ 32 h 48"/>
              <a:gd name="T14" fmla="*/ 0 w 1588"/>
              <a:gd name="T15" fmla="*/ 40 h 48"/>
              <a:gd name="T16" fmla="*/ 0 w 1588"/>
              <a:gd name="T17" fmla="*/ 40 h 48"/>
              <a:gd name="T18" fmla="*/ 0 w 1588"/>
              <a:gd name="T19" fmla="*/ 48 h 48"/>
              <a:gd name="T20" fmla="*/ 0 w 1588"/>
              <a:gd name="T21" fmla="*/ 48 h 48"/>
              <a:gd name="T22" fmla="*/ 0 w 1588"/>
              <a:gd name="T23" fmla="*/ 48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48"/>
              <a:gd name="T38" fmla="*/ 1588 w 15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48">
                <a:moveTo>
                  <a:pt x="0" y="0"/>
                </a:moveTo>
                <a:lnTo>
                  <a:pt x="0" y="9"/>
                </a:lnTo>
                <a:lnTo>
                  <a:pt x="0" y="17"/>
                </a:lnTo>
                <a:lnTo>
                  <a:pt x="0" y="25"/>
                </a:lnTo>
                <a:lnTo>
                  <a:pt x="0" y="32"/>
                </a:lnTo>
                <a:lnTo>
                  <a:pt x="0" y="40"/>
                </a:lnTo>
                <a:lnTo>
                  <a:pt x="0" y="4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5" name="Freeform 179">
            <a:extLst>
              <a:ext uri="{FF2B5EF4-FFF2-40B4-BE49-F238E27FC236}">
                <a16:creationId xmlns:a16="http://schemas.microsoft.com/office/drawing/2014/main" id="{B06B7D00-F5F3-FC4C-953C-2F4A4F4D5318}"/>
              </a:ext>
            </a:extLst>
          </p:cNvPr>
          <p:cNvSpPr>
            <a:spLocks/>
          </p:cNvSpPr>
          <p:nvPr/>
        </p:nvSpPr>
        <p:spPr bwMode="auto">
          <a:xfrm>
            <a:off x="5857875" y="4010025"/>
            <a:ext cx="407988" cy="274638"/>
          </a:xfrm>
          <a:custGeom>
            <a:avLst/>
            <a:gdLst>
              <a:gd name="T0" fmla="*/ 148 w 257"/>
              <a:gd name="T1" fmla="*/ 17 h 173"/>
              <a:gd name="T2" fmla="*/ 0 w 257"/>
              <a:gd name="T3" fmla="*/ 0 h 173"/>
              <a:gd name="T4" fmla="*/ 257 w 257"/>
              <a:gd name="T5" fmla="*/ 173 h 173"/>
              <a:gd name="T6" fmla="*/ 0 60000 65536"/>
              <a:gd name="T7" fmla="*/ 0 60000 65536"/>
              <a:gd name="T8" fmla="*/ 0 60000 65536"/>
              <a:gd name="T9" fmla="*/ 0 w 257"/>
              <a:gd name="T10" fmla="*/ 0 h 173"/>
              <a:gd name="T11" fmla="*/ 257 w 257"/>
              <a:gd name="T12" fmla="*/ 173 h 173"/>
            </a:gdLst>
            <a:ahLst/>
            <a:cxnLst>
              <a:cxn ang="T6">
                <a:pos x="T0" y="T1"/>
              </a:cxn>
              <a:cxn ang="T7">
                <a:pos x="T2" y="T3"/>
              </a:cxn>
              <a:cxn ang="T8">
                <a:pos x="T4" y="T5"/>
              </a:cxn>
            </a:cxnLst>
            <a:rect l="T9" t="T10" r="T11" b="T12"/>
            <a:pathLst>
              <a:path w="257" h="173">
                <a:moveTo>
                  <a:pt x="148" y="17"/>
                </a:moveTo>
                <a:lnTo>
                  <a:pt x="0" y="0"/>
                </a:lnTo>
                <a:lnTo>
                  <a:pt x="257" y="17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6" name="Freeform 180">
            <a:extLst>
              <a:ext uri="{FF2B5EF4-FFF2-40B4-BE49-F238E27FC236}">
                <a16:creationId xmlns:a16="http://schemas.microsoft.com/office/drawing/2014/main" id="{0FA947E6-BB49-6449-9CEB-7FED7B4DC040}"/>
              </a:ext>
            </a:extLst>
          </p:cNvPr>
          <p:cNvSpPr>
            <a:spLocks/>
          </p:cNvSpPr>
          <p:nvPr/>
        </p:nvSpPr>
        <p:spPr bwMode="auto">
          <a:xfrm>
            <a:off x="6092825" y="4186238"/>
            <a:ext cx="246063" cy="271462"/>
          </a:xfrm>
          <a:custGeom>
            <a:avLst/>
            <a:gdLst>
              <a:gd name="T0" fmla="*/ 124 w 155"/>
              <a:gd name="T1" fmla="*/ 69 h 171"/>
              <a:gd name="T2" fmla="*/ 124 w 155"/>
              <a:gd name="T3" fmla="*/ 77 h 171"/>
              <a:gd name="T4" fmla="*/ 132 w 155"/>
              <a:gd name="T5" fmla="*/ 87 h 171"/>
              <a:gd name="T6" fmla="*/ 140 w 155"/>
              <a:gd name="T7" fmla="*/ 94 h 171"/>
              <a:gd name="T8" fmla="*/ 147 w 155"/>
              <a:gd name="T9" fmla="*/ 102 h 171"/>
              <a:gd name="T10" fmla="*/ 147 w 155"/>
              <a:gd name="T11" fmla="*/ 110 h 171"/>
              <a:gd name="T12" fmla="*/ 155 w 155"/>
              <a:gd name="T13" fmla="*/ 117 h 171"/>
              <a:gd name="T14" fmla="*/ 155 w 155"/>
              <a:gd name="T15" fmla="*/ 125 h 171"/>
              <a:gd name="T16" fmla="*/ 155 w 155"/>
              <a:gd name="T17" fmla="*/ 140 h 171"/>
              <a:gd name="T18" fmla="*/ 147 w 155"/>
              <a:gd name="T19" fmla="*/ 148 h 171"/>
              <a:gd name="T20" fmla="*/ 147 w 155"/>
              <a:gd name="T21" fmla="*/ 163 h 171"/>
              <a:gd name="T22" fmla="*/ 140 w 155"/>
              <a:gd name="T23" fmla="*/ 163 h 171"/>
              <a:gd name="T24" fmla="*/ 124 w 155"/>
              <a:gd name="T25" fmla="*/ 163 h 171"/>
              <a:gd name="T26" fmla="*/ 124 w 155"/>
              <a:gd name="T27" fmla="*/ 171 h 171"/>
              <a:gd name="T28" fmla="*/ 109 w 155"/>
              <a:gd name="T29" fmla="*/ 163 h 171"/>
              <a:gd name="T30" fmla="*/ 101 w 155"/>
              <a:gd name="T31" fmla="*/ 163 h 171"/>
              <a:gd name="T32" fmla="*/ 86 w 155"/>
              <a:gd name="T33" fmla="*/ 163 h 171"/>
              <a:gd name="T34" fmla="*/ 76 w 155"/>
              <a:gd name="T35" fmla="*/ 163 h 171"/>
              <a:gd name="T36" fmla="*/ 76 w 155"/>
              <a:gd name="T37" fmla="*/ 148 h 171"/>
              <a:gd name="T38" fmla="*/ 69 w 155"/>
              <a:gd name="T39" fmla="*/ 148 h 171"/>
              <a:gd name="T40" fmla="*/ 86 w 155"/>
              <a:gd name="T41" fmla="*/ 148 h 171"/>
              <a:gd name="T42" fmla="*/ 86 w 155"/>
              <a:gd name="T43" fmla="*/ 140 h 171"/>
              <a:gd name="T44" fmla="*/ 94 w 155"/>
              <a:gd name="T45" fmla="*/ 133 h 171"/>
              <a:gd name="T46" fmla="*/ 101 w 155"/>
              <a:gd name="T47" fmla="*/ 133 h 171"/>
              <a:gd name="T48" fmla="*/ 109 w 155"/>
              <a:gd name="T49" fmla="*/ 117 h 171"/>
              <a:gd name="T50" fmla="*/ 117 w 155"/>
              <a:gd name="T51" fmla="*/ 117 h 171"/>
              <a:gd name="T52" fmla="*/ 109 w 155"/>
              <a:gd name="T53" fmla="*/ 110 h 171"/>
              <a:gd name="T54" fmla="*/ 109 w 155"/>
              <a:gd name="T55" fmla="*/ 102 h 171"/>
              <a:gd name="T56" fmla="*/ 109 w 155"/>
              <a:gd name="T57" fmla="*/ 87 h 171"/>
              <a:gd name="T58" fmla="*/ 101 w 155"/>
              <a:gd name="T59" fmla="*/ 87 h 171"/>
              <a:gd name="T60" fmla="*/ 94 w 155"/>
              <a:gd name="T61" fmla="*/ 77 h 171"/>
              <a:gd name="T62" fmla="*/ 86 w 155"/>
              <a:gd name="T63" fmla="*/ 77 h 171"/>
              <a:gd name="T64" fmla="*/ 69 w 155"/>
              <a:gd name="T65" fmla="*/ 69 h 171"/>
              <a:gd name="T66" fmla="*/ 61 w 155"/>
              <a:gd name="T67" fmla="*/ 69 h 171"/>
              <a:gd name="T68" fmla="*/ 53 w 155"/>
              <a:gd name="T69" fmla="*/ 77 h 171"/>
              <a:gd name="T70" fmla="*/ 46 w 155"/>
              <a:gd name="T71" fmla="*/ 77 h 171"/>
              <a:gd name="T72" fmla="*/ 30 w 155"/>
              <a:gd name="T73" fmla="*/ 77 h 171"/>
              <a:gd name="T74" fmla="*/ 30 w 155"/>
              <a:gd name="T75" fmla="*/ 87 h 171"/>
              <a:gd name="T76" fmla="*/ 15 w 155"/>
              <a:gd name="T77" fmla="*/ 87 h 171"/>
              <a:gd name="T78" fmla="*/ 7 w 155"/>
              <a:gd name="T79" fmla="*/ 94 h 171"/>
              <a:gd name="T80" fmla="*/ 0 w 155"/>
              <a:gd name="T81" fmla="*/ 77 h 171"/>
              <a:gd name="T82" fmla="*/ 0 w 155"/>
              <a:gd name="T83" fmla="*/ 69 h 171"/>
              <a:gd name="T84" fmla="*/ 0 w 155"/>
              <a:gd name="T85" fmla="*/ 54 h 171"/>
              <a:gd name="T86" fmla="*/ 0 w 155"/>
              <a:gd name="T87" fmla="*/ 46 h 171"/>
              <a:gd name="T88" fmla="*/ 7 w 155"/>
              <a:gd name="T89" fmla="*/ 39 h 171"/>
              <a:gd name="T90" fmla="*/ 7 w 155"/>
              <a:gd name="T91" fmla="*/ 31 h 171"/>
              <a:gd name="T92" fmla="*/ 7 w 155"/>
              <a:gd name="T93" fmla="*/ 15 h 171"/>
              <a:gd name="T94" fmla="*/ 7 w 155"/>
              <a:gd name="T95" fmla="*/ 8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171"/>
              <a:gd name="T146" fmla="*/ 155 w 155"/>
              <a:gd name="T147" fmla="*/ 171 h 1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171">
                <a:moveTo>
                  <a:pt x="117" y="69"/>
                </a:moveTo>
                <a:lnTo>
                  <a:pt x="117" y="69"/>
                </a:lnTo>
                <a:lnTo>
                  <a:pt x="124" y="69"/>
                </a:lnTo>
                <a:lnTo>
                  <a:pt x="124" y="77"/>
                </a:lnTo>
                <a:lnTo>
                  <a:pt x="132" y="77"/>
                </a:lnTo>
                <a:lnTo>
                  <a:pt x="132" y="87"/>
                </a:lnTo>
                <a:lnTo>
                  <a:pt x="140" y="94"/>
                </a:lnTo>
                <a:lnTo>
                  <a:pt x="147" y="94"/>
                </a:lnTo>
                <a:lnTo>
                  <a:pt x="147" y="102"/>
                </a:lnTo>
                <a:lnTo>
                  <a:pt x="147" y="110"/>
                </a:lnTo>
                <a:lnTo>
                  <a:pt x="155" y="110"/>
                </a:lnTo>
                <a:lnTo>
                  <a:pt x="155" y="117"/>
                </a:lnTo>
                <a:lnTo>
                  <a:pt x="155" y="125"/>
                </a:lnTo>
                <a:lnTo>
                  <a:pt x="155" y="133"/>
                </a:lnTo>
                <a:lnTo>
                  <a:pt x="155" y="140"/>
                </a:lnTo>
                <a:lnTo>
                  <a:pt x="147" y="148"/>
                </a:lnTo>
                <a:lnTo>
                  <a:pt x="147" y="156"/>
                </a:lnTo>
                <a:lnTo>
                  <a:pt x="147" y="163"/>
                </a:lnTo>
                <a:lnTo>
                  <a:pt x="140" y="163"/>
                </a:lnTo>
                <a:lnTo>
                  <a:pt x="132" y="163"/>
                </a:lnTo>
                <a:lnTo>
                  <a:pt x="124" y="163"/>
                </a:lnTo>
                <a:lnTo>
                  <a:pt x="124" y="171"/>
                </a:lnTo>
                <a:lnTo>
                  <a:pt x="117" y="171"/>
                </a:lnTo>
                <a:lnTo>
                  <a:pt x="109" y="163"/>
                </a:lnTo>
                <a:lnTo>
                  <a:pt x="101" y="163"/>
                </a:lnTo>
                <a:lnTo>
                  <a:pt x="94" y="163"/>
                </a:lnTo>
                <a:lnTo>
                  <a:pt x="86" y="163"/>
                </a:lnTo>
                <a:lnTo>
                  <a:pt x="76" y="163"/>
                </a:lnTo>
                <a:lnTo>
                  <a:pt x="76" y="156"/>
                </a:lnTo>
                <a:lnTo>
                  <a:pt x="76" y="148"/>
                </a:lnTo>
                <a:lnTo>
                  <a:pt x="69" y="148"/>
                </a:lnTo>
                <a:lnTo>
                  <a:pt x="76" y="148"/>
                </a:lnTo>
                <a:lnTo>
                  <a:pt x="86" y="148"/>
                </a:lnTo>
                <a:lnTo>
                  <a:pt x="86" y="140"/>
                </a:lnTo>
                <a:lnTo>
                  <a:pt x="94" y="140"/>
                </a:lnTo>
                <a:lnTo>
                  <a:pt x="94" y="133"/>
                </a:lnTo>
                <a:lnTo>
                  <a:pt x="101" y="133"/>
                </a:lnTo>
                <a:lnTo>
                  <a:pt x="109" y="125"/>
                </a:lnTo>
                <a:lnTo>
                  <a:pt x="109" y="117"/>
                </a:lnTo>
                <a:lnTo>
                  <a:pt x="117" y="117"/>
                </a:lnTo>
                <a:lnTo>
                  <a:pt x="117" y="110"/>
                </a:lnTo>
                <a:lnTo>
                  <a:pt x="109" y="110"/>
                </a:lnTo>
                <a:lnTo>
                  <a:pt x="109" y="102"/>
                </a:lnTo>
                <a:lnTo>
                  <a:pt x="109" y="94"/>
                </a:lnTo>
                <a:lnTo>
                  <a:pt x="109" y="87"/>
                </a:lnTo>
                <a:lnTo>
                  <a:pt x="101" y="87"/>
                </a:lnTo>
                <a:lnTo>
                  <a:pt x="94" y="87"/>
                </a:lnTo>
                <a:lnTo>
                  <a:pt x="94" y="77"/>
                </a:lnTo>
                <a:lnTo>
                  <a:pt x="86" y="77"/>
                </a:lnTo>
                <a:lnTo>
                  <a:pt x="76" y="77"/>
                </a:lnTo>
                <a:lnTo>
                  <a:pt x="69" y="69"/>
                </a:lnTo>
                <a:lnTo>
                  <a:pt x="61" y="69"/>
                </a:lnTo>
                <a:lnTo>
                  <a:pt x="53" y="69"/>
                </a:lnTo>
                <a:lnTo>
                  <a:pt x="53" y="77"/>
                </a:lnTo>
                <a:lnTo>
                  <a:pt x="46" y="77"/>
                </a:lnTo>
                <a:lnTo>
                  <a:pt x="38" y="77"/>
                </a:lnTo>
                <a:lnTo>
                  <a:pt x="30" y="77"/>
                </a:lnTo>
                <a:lnTo>
                  <a:pt x="30" y="87"/>
                </a:lnTo>
                <a:lnTo>
                  <a:pt x="23" y="87"/>
                </a:lnTo>
                <a:lnTo>
                  <a:pt x="15" y="87"/>
                </a:lnTo>
                <a:lnTo>
                  <a:pt x="7" y="94"/>
                </a:lnTo>
                <a:lnTo>
                  <a:pt x="7" y="87"/>
                </a:lnTo>
                <a:lnTo>
                  <a:pt x="0" y="77"/>
                </a:lnTo>
                <a:lnTo>
                  <a:pt x="0" y="69"/>
                </a:lnTo>
                <a:lnTo>
                  <a:pt x="0" y="62"/>
                </a:lnTo>
                <a:lnTo>
                  <a:pt x="0" y="54"/>
                </a:lnTo>
                <a:lnTo>
                  <a:pt x="0" y="46"/>
                </a:lnTo>
                <a:lnTo>
                  <a:pt x="0" y="39"/>
                </a:lnTo>
                <a:lnTo>
                  <a:pt x="7" y="39"/>
                </a:lnTo>
                <a:lnTo>
                  <a:pt x="7" y="31"/>
                </a:lnTo>
                <a:lnTo>
                  <a:pt x="7" y="23"/>
                </a:lnTo>
                <a:lnTo>
                  <a:pt x="7" y="15"/>
                </a:lnTo>
                <a:lnTo>
                  <a:pt x="7" y="8"/>
                </a:lnTo>
                <a:lnTo>
                  <a:pt x="7"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7" name="Freeform 181">
            <a:extLst>
              <a:ext uri="{FF2B5EF4-FFF2-40B4-BE49-F238E27FC236}">
                <a16:creationId xmlns:a16="http://schemas.microsoft.com/office/drawing/2014/main" id="{3ABFCED7-EF9F-C44A-AEB7-1D96CA9B0316}"/>
              </a:ext>
            </a:extLst>
          </p:cNvPr>
          <p:cNvSpPr>
            <a:spLocks/>
          </p:cNvSpPr>
          <p:nvPr/>
        </p:nvSpPr>
        <p:spPr bwMode="auto">
          <a:xfrm>
            <a:off x="6080125" y="4173538"/>
            <a:ext cx="246063" cy="271462"/>
          </a:xfrm>
          <a:custGeom>
            <a:avLst/>
            <a:gdLst>
              <a:gd name="T0" fmla="*/ 117 w 155"/>
              <a:gd name="T1" fmla="*/ 70 h 171"/>
              <a:gd name="T2" fmla="*/ 125 w 155"/>
              <a:gd name="T3" fmla="*/ 77 h 171"/>
              <a:gd name="T4" fmla="*/ 132 w 155"/>
              <a:gd name="T5" fmla="*/ 85 h 171"/>
              <a:gd name="T6" fmla="*/ 132 w 155"/>
              <a:gd name="T7" fmla="*/ 85 h 171"/>
              <a:gd name="T8" fmla="*/ 148 w 155"/>
              <a:gd name="T9" fmla="*/ 95 h 171"/>
              <a:gd name="T10" fmla="*/ 148 w 155"/>
              <a:gd name="T11" fmla="*/ 110 h 171"/>
              <a:gd name="T12" fmla="*/ 148 w 155"/>
              <a:gd name="T13" fmla="*/ 110 h 171"/>
              <a:gd name="T14" fmla="*/ 155 w 155"/>
              <a:gd name="T15" fmla="*/ 118 h 171"/>
              <a:gd name="T16" fmla="*/ 155 w 155"/>
              <a:gd name="T17" fmla="*/ 125 h 171"/>
              <a:gd name="T18" fmla="*/ 155 w 155"/>
              <a:gd name="T19" fmla="*/ 133 h 171"/>
              <a:gd name="T20" fmla="*/ 148 w 155"/>
              <a:gd name="T21" fmla="*/ 148 h 171"/>
              <a:gd name="T22" fmla="*/ 148 w 155"/>
              <a:gd name="T23" fmla="*/ 156 h 171"/>
              <a:gd name="T24" fmla="*/ 140 w 155"/>
              <a:gd name="T25" fmla="*/ 164 h 171"/>
              <a:gd name="T26" fmla="*/ 132 w 155"/>
              <a:gd name="T27" fmla="*/ 164 h 171"/>
              <a:gd name="T28" fmla="*/ 125 w 155"/>
              <a:gd name="T29" fmla="*/ 171 h 171"/>
              <a:gd name="T30" fmla="*/ 117 w 155"/>
              <a:gd name="T31" fmla="*/ 171 h 171"/>
              <a:gd name="T32" fmla="*/ 109 w 155"/>
              <a:gd name="T33" fmla="*/ 164 h 171"/>
              <a:gd name="T34" fmla="*/ 94 w 155"/>
              <a:gd name="T35" fmla="*/ 164 h 171"/>
              <a:gd name="T36" fmla="*/ 94 w 155"/>
              <a:gd name="T37" fmla="*/ 164 h 171"/>
              <a:gd name="T38" fmla="*/ 77 w 155"/>
              <a:gd name="T39" fmla="*/ 164 h 171"/>
              <a:gd name="T40" fmla="*/ 77 w 155"/>
              <a:gd name="T41" fmla="*/ 156 h 171"/>
              <a:gd name="T42" fmla="*/ 69 w 155"/>
              <a:gd name="T43" fmla="*/ 148 h 171"/>
              <a:gd name="T44" fmla="*/ 69 w 155"/>
              <a:gd name="T45" fmla="*/ 148 h 171"/>
              <a:gd name="T46" fmla="*/ 77 w 155"/>
              <a:gd name="T47" fmla="*/ 148 h 171"/>
              <a:gd name="T48" fmla="*/ 84 w 155"/>
              <a:gd name="T49" fmla="*/ 148 h 171"/>
              <a:gd name="T50" fmla="*/ 94 w 155"/>
              <a:gd name="T51" fmla="*/ 141 h 171"/>
              <a:gd name="T52" fmla="*/ 94 w 155"/>
              <a:gd name="T53" fmla="*/ 133 h 171"/>
              <a:gd name="T54" fmla="*/ 102 w 155"/>
              <a:gd name="T55" fmla="*/ 133 h 171"/>
              <a:gd name="T56" fmla="*/ 109 w 155"/>
              <a:gd name="T57" fmla="*/ 125 h 171"/>
              <a:gd name="T58" fmla="*/ 109 w 155"/>
              <a:gd name="T59" fmla="*/ 118 h 171"/>
              <a:gd name="T60" fmla="*/ 117 w 155"/>
              <a:gd name="T61" fmla="*/ 110 h 171"/>
              <a:gd name="T62" fmla="*/ 109 w 155"/>
              <a:gd name="T63" fmla="*/ 102 h 171"/>
              <a:gd name="T64" fmla="*/ 109 w 155"/>
              <a:gd name="T65" fmla="*/ 95 h 171"/>
              <a:gd name="T66" fmla="*/ 109 w 155"/>
              <a:gd name="T67" fmla="*/ 85 h 171"/>
              <a:gd name="T68" fmla="*/ 102 w 155"/>
              <a:gd name="T69" fmla="*/ 85 h 171"/>
              <a:gd name="T70" fmla="*/ 94 w 155"/>
              <a:gd name="T71" fmla="*/ 77 h 171"/>
              <a:gd name="T72" fmla="*/ 77 w 155"/>
              <a:gd name="T73" fmla="*/ 77 h 171"/>
              <a:gd name="T74" fmla="*/ 69 w 155"/>
              <a:gd name="T75" fmla="*/ 70 h 171"/>
              <a:gd name="T76" fmla="*/ 61 w 155"/>
              <a:gd name="T77" fmla="*/ 70 h 171"/>
              <a:gd name="T78" fmla="*/ 54 w 155"/>
              <a:gd name="T79" fmla="*/ 77 h 171"/>
              <a:gd name="T80" fmla="*/ 46 w 155"/>
              <a:gd name="T81" fmla="*/ 77 h 171"/>
              <a:gd name="T82" fmla="*/ 38 w 155"/>
              <a:gd name="T83" fmla="*/ 77 h 171"/>
              <a:gd name="T84" fmla="*/ 31 w 155"/>
              <a:gd name="T85" fmla="*/ 85 h 171"/>
              <a:gd name="T86" fmla="*/ 23 w 155"/>
              <a:gd name="T87" fmla="*/ 85 h 171"/>
              <a:gd name="T88" fmla="*/ 15 w 155"/>
              <a:gd name="T89" fmla="*/ 85 h 171"/>
              <a:gd name="T90" fmla="*/ 8 w 155"/>
              <a:gd name="T91" fmla="*/ 85 h 171"/>
              <a:gd name="T92" fmla="*/ 0 w 155"/>
              <a:gd name="T93" fmla="*/ 77 h 171"/>
              <a:gd name="T94" fmla="*/ 0 w 155"/>
              <a:gd name="T95" fmla="*/ 70 h 171"/>
              <a:gd name="T96" fmla="*/ 0 w 155"/>
              <a:gd name="T97" fmla="*/ 54 h 171"/>
              <a:gd name="T98" fmla="*/ 0 w 155"/>
              <a:gd name="T99" fmla="*/ 47 h 171"/>
              <a:gd name="T100" fmla="*/ 8 w 155"/>
              <a:gd name="T101" fmla="*/ 39 h 171"/>
              <a:gd name="T102" fmla="*/ 8 w 155"/>
              <a:gd name="T103" fmla="*/ 31 h 171"/>
              <a:gd name="T104" fmla="*/ 8 w 155"/>
              <a:gd name="T105" fmla="*/ 16 h 171"/>
              <a:gd name="T106" fmla="*/ 8 w 155"/>
              <a:gd name="T107" fmla="*/ 8 h 171"/>
              <a:gd name="T108" fmla="*/ 8 w 155"/>
              <a:gd name="T109" fmla="*/ 0 h 1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
              <a:gd name="T166" fmla="*/ 0 h 171"/>
              <a:gd name="T167" fmla="*/ 155 w 155"/>
              <a:gd name="T168" fmla="*/ 171 h 1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 h="171">
                <a:moveTo>
                  <a:pt x="117" y="70"/>
                </a:moveTo>
                <a:lnTo>
                  <a:pt x="117" y="70"/>
                </a:lnTo>
                <a:lnTo>
                  <a:pt x="125" y="70"/>
                </a:lnTo>
                <a:lnTo>
                  <a:pt x="125" y="77"/>
                </a:lnTo>
                <a:lnTo>
                  <a:pt x="132" y="77"/>
                </a:lnTo>
                <a:lnTo>
                  <a:pt x="132" y="85"/>
                </a:lnTo>
                <a:lnTo>
                  <a:pt x="140" y="95"/>
                </a:lnTo>
                <a:lnTo>
                  <a:pt x="148" y="95"/>
                </a:lnTo>
                <a:lnTo>
                  <a:pt x="148" y="102"/>
                </a:lnTo>
                <a:lnTo>
                  <a:pt x="148" y="110"/>
                </a:lnTo>
                <a:lnTo>
                  <a:pt x="155" y="110"/>
                </a:lnTo>
                <a:lnTo>
                  <a:pt x="155" y="118"/>
                </a:lnTo>
                <a:lnTo>
                  <a:pt x="155" y="125"/>
                </a:lnTo>
                <a:lnTo>
                  <a:pt x="155" y="133"/>
                </a:lnTo>
                <a:lnTo>
                  <a:pt x="155" y="141"/>
                </a:lnTo>
                <a:lnTo>
                  <a:pt x="148" y="148"/>
                </a:lnTo>
                <a:lnTo>
                  <a:pt x="148" y="156"/>
                </a:lnTo>
                <a:lnTo>
                  <a:pt x="148" y="164"/>
                </a:lnTo>
                <a:lnTo>
                  <a:pt x="140" y="164"/>
                </a:lnTo>
                <a:lnTo>
                  <a:pt x="132" y="164"/>
                </a:lnTo>
                <a:lnTo>
                  <a:pt x="125" y="164"/>
                </a:lnTo>
                <a:lnTo>
                  <a:pt x="125" y="171"/>
                </a:lnTo>
                <a:lnTo>
                  <a:pt x="117" y="171"/>
                </a:lnTo>
                <a:lnTo>
                  <a:pt x="109" y="164"/>
                </a:lnTo>
                <a:lnTo>
                  <a:pt x="102" y="164"/>
                </a:lnTo>
                <a:lnTo>
                  <a:pt x="94" y="164"/>
                </a:lnTo>
                <a:lnTo>
                  <a:pt x="84" y="164"/>
                </a:lnTo>
                <a:lnTo>
                  <a:pt x="77" y="164"/>
                </a:lnTo>
                <a:lnTo>
                  <a:pt x="77" y="156"/>
                </a:lnTo>
                <a:lnTo>
                  <a:pt x="77" y="148"/>
                </a:lnTo>
                <a:lnTo>
                  <a:pt x="69" y="148"/>
                </a:lnTo>
                <a:lnTo>
                  <a:pt x="77" y="148"/>
                </a:lnTo>
                <a:lnTo>
                  <a:pt x="84" y="148"/>
                </a:lnTo>
                <a:lnTo>
                  <a:pt x="84" y="141"/>
                </a:lnTo>
                <a:lnTo>
                  <a:pt x="94" y="141"/>
                </a:lnTo>
                <a:lnTo>
                  <a:pt x="94" y="133"/>
                </a:lnTo>
                <a:lnTo>
                  <a:pt x="102" y="133"/>
                </a:lnTo>
                <a:lnTo>
                  <a:pt x="109" y="125"/>
                </a:lnTo>
                <a:lnTo>
                  <a:pt x="109" y="118"/>
                </a:lnTo>
                <a:lnTo>
                  <a:pt x="117" y="118"/>
                </a:lnTo>
                <a:lnTo>
                  <a:pt x="117" y="110"/>
                </a:lnTo>
                <a:lnTo>
                  <a:pt x="109" y="110"/>
                </a:lnTo>
                <a:lnTo>
                  <a:pt x="109" y="102"/>
                </a:lnTo>
                <a:lnTo>
                  <a:pt x="109" y="95"/>
                </a:lnTo>
                <a:lnTo>
                  <a:pt x="109" y="85"/>
                </a:lnTo>
                <a:lnTo>
                  <a:pt x="102" y="85"/>
                </a:lnTo>
                <a:lnTo>
                  <a:pt x="94" y="85"/>
                </a:lnTo>
                <a:lnTo>
                  <a:pt x="94" y="77"/>
                </a:lnTo>
                <a:lnTo>
                  <a:pt x="84" y="77"/>
                </a:lnTo>
                <a:lnTo>
                  <a:pt x="77" y="77"/>
                </a:lnTo>
                <a:lnTo>
                  <a:pt x="69" y="70"/>
                </a:lnTo>
                <a:lnTo>
                  <a:pt x="61" y="70"/>
                </a:lnTo>
                <a:lnTo>
                  <a:pt x="54" y="70"/>
                </a:lnTo>
                <a:lnTo>
                  <a:pt x="54" y="77"/>
                </a:lnTo>
                <a:lnTo>
                  <a:pt x="46" y="77"/>
                </a:lnTo>
                <a:lnTo>
                  <a:pt x="38" y="77"/>
                </a:lnTo>
                <a:lnTo>
                  <a:pt x="31" y="77"/>
                </a:lnTo>
                <a:lnTo>
                  <a:pt x="31" y="85"/>
                </a:lnTo>
                <a:lnTo>
                  <a:pt x="23" y="85"/>
                </a:lnTo>
                <a:lnTo>
                  <a:pt x="15" y="85"/>
                </a:lnTo>
                <a:lnTo>
                  <a:pt x="8" y="95"/>
                </a:lnTo>
                <a:lnTo>
                  <a:pt x="8" y="85"/>
                </a:lnTo>
                <a:lnTo>
                  <a:pt x="0" y="77"/>
                </a:lnTo>
                <a:lnTo>
                  <a:pt x="0" y="70"/>
                </a:lnTo>
                <a:lnTo>
                  <a:pt x="0" y="62"/>
                </a:lnTo>
                <a:lnTo>
                  <a:pt x="0" y="54"/>
                </a:lnTo>
                <a:lnTo>
                  <a:pt x="0" y="47"/>
                </a:lnTo>
                <a:lnTo>
                  <a:pt x="0" y="39"/>
                </a:lnTo>
                <a:lnTo>
                  <a:pt x="8" y="39"/>
                </a:lnTo>
                <a:lnTo>
                  <a:pt x="8" y="31"/>
                </a:lnTo>
                <a:lnTo>
                  <a:pt x="8" y="23"/>
                </a:lnTo>
                <a:lnTo>
                  <a:pt x="8" y="16"/>
                </a:lnTo>
                <a:lnTo>
                  <a:pt x="8" y="8"/>
                </a:lnTo>
                <a:lnTo>
                  <a:pt x="8"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8" name="Freeform 182">
            <a:extLst>
              <a:ext uri="{FF2B5EF4-FFF2-40B4-BE49-F238E27FC236}">
                <a16:creationId xmlns:a16="http://schemas.microsoft.com/office/drawing/2014/main" id="{11AF316B-8ED2-C34E-B75D-CD93BAF2B2CE}"/>
              </a:ext>
            </a:extLst>
          </p:cNvPr>
          <p:cNvSpPr>
            <a:spLocks/>
          </p:cNvSpPr>
          <p:nvPr/>
        </p:nvSpPr>
        <p:spPr bwMode="auto">
          <a:xfrm>
            <a:off x="6116638" y="4421188"/>
            <a:ext cx="85725" cy="112712"/>
          </a:xfrm>
          <a:custGeom>
            <a:avLst/>
            <a:gdLst>
              <a:gd name="T0" fmla="*/ 54 w 54"/>
              <a:gd name="T1" fmla="*/ 0 h 71"/>
              <a:gd name="T2" fmla="*/ 54 w 54"/>
              <a:gd name="T3" fmla="*/ 0 h 71"/>
              <a:gd name="T4" fmla="*/ 54 w 54"/>
              <a:gd name="T5" fmla="*/ 8 h 71"/>
              <a:gd name="T6" fmla="*/ 54 w 54"/>
              <a:gd name="T7" fmla="*/ 8 h 71"/>
              <a:gd name="T8" fmla="*/ 46 w 54"/>
              <a:gd name="T9" fmla="*/ 8 h 71"/>
              <a:gd name="T10" fmla="*/ 46 w 54"/>
              <a:gd name="T11" fmla="*/ 8 h 71"/>
              <a:gd name="T12" fmla="*/ 38 w 54"/>
              <a:gd name="T13" fmla="*/ 8 h 71"/>
              <a:gd name="T14" fmla="*/ 38 w 54"/>
              <a:gd name="T15" fmla="*/ 8 h 71"/>
              <a:gd name="T16" fmla="*/ 31 w 54"/>
              <a:gd name="T17" fmla="*/ 8 h 71"/>
              <a:gd name="T18" fmla="*/ 31 w 54"/>
              <a:gd name="T19" fmla="*/ 8 h 71"/>
              <a:gd name="T20" fmla="*/ 23 w 54"/>
              <a:gd name="T21" fmla="*/ 8 h 71"/>
              <a:gd name="T22" fmla="*/ 23 w 54"/>
              <a:gd name="T23" fmla="*/ 8 h 71"/>
              <a:gd name="T24" fmla="*/ 15 w 54"/>
              <a:gd name="T25" fmla="*/ 8 h 71"/>
              <a:gd name="T26" fmla="*/ 15 w 54"/>
              <a:gd name="T27" fmla="*/ 8 h 71"/>
              <a:gd name="T28" fmla="*/ 8 w 54"/>
              <a:gd name="T29" fmla="*/ 8 h 71"/>
              <a:gd name="T30" fmla="*/ 8 w 54"/>
              <a:gd name="T31" fmla="*/ 8 h 71"/>
              <a:gd name="T32" fmla="*/ 0 w 54"/>
              <a:gd name="T33" fmla="*/ 8 h 71"/>
              <a:gd name="T34" fmla="*/ 0 w 54"/>
              <a:gd name="T35" fmla="*/ 8 h 71"/>
              <a:gd name="T36" fmla="*/ 0 w 54"/>
              <a:gd name="T37" fmla="*/ 15 h 71"/>
              <a:gd name="T38" fmla="*/ 0 w 54"/>
              <a:gd name="T39" fmla="*/ 15 h 71"/>
              <a:gd name="T40" fmla="*/ 0 w 54"/>
              <a:gd name="T41" fmla="*/ 23 h 71"/>
              <a:gd name="T42" fmla="*/ 0 w 54"/>
              <a:gd name="T43" fmla="*/ 23 h 71"/>
              <a:gd name="T44" fmla="*/ 0 w 54"/>
              <a:gd name="T45" fmla="*/ 33 h 71"/>
              <a:gd name="T46" fmla="*/ 0 w 54"/>
              <a:gd name="T47" fmla="*/ 33 h 71"/>
              <a:gd name="T48" fmla="*/ 8 w 54"/>
              <a:gd name="T49" fmla="*/ 33 h 71"/>
              <a:gd name="T50" fmla="*/ 8 w 54"/>
              <a:gd name="T51" fmla="*/ 33 h 71"/>
              <a:gd name="T52" fmla="*/ 8 w 54"/>
              <a:gd name="T53" fmla="*/ 40 h 71"/>
              <a:gd name="T54" fmla="*/ 8 w 54"/>
              <a:gd name="T55" fmla="*/ 40 h 71"/>
              <a:gd name="T56" fmla="*/ 8 w 54"/>
              <a:gd name="T57" fmla="*/ 48 h 71"/>
              <a:gd name="T58" fmla="*/ 8 w 54"/>
              <a:gd name="T59" fmla="*/ 48 h 71"/>
              <a:gd name="T60" fmla="*/ 8 w 54"/>
              <a:gd name="T61" fmla="*/ 56 h 71"/>
              <a:gd name="T62" fmla="*/ 8 w 54"/>
              <a:gd name="T63" fmla="*/ 56 h 71"/>
              <a:gd name="T64" fmla="*/ 8 w 54"/>
              <a:gd name="T65" fmla="*/ 63 h 71"/>
              <a:gd name="T66" fmla="*/ 8 w 54"/>
              <a:gd name="T67" fmla="*/ 63 h 71"/>
              <a:gd name="T68" fmla="*/ 15 w 54"/>
              <a:gd name="T69" fmla="*/ 63 h 71"/>
              <a:gd name="T70" fmla="*/ 15 w 54"/>
              <a:gd name="T71" fmla="*/ 63 h 71"/>
              <a:gd name="T72" fmla="*/ 15 w 54"/>
              <a:gd name="T73" fmla="*/ 71 h 71"/>
              <a:gd name="T74" fmla="*/ 15 w 54"/>
              <a:gd name="T75" fmla="*/ 7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71"/>
              <a:gd name="T116" fmla="*/ 54 w 54"/>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71">
                <a:moveTo>
                  <a:pt x="54" y="0"/>
                </a:moveTo>
                <a:lnTo>
                  <a:pt x="54" y="0"/>
                </a:lnTo>
                <a:lnTo>
                  <a:pt x="54" y="8"/>
                </a:lnTo>
                <a:lnTo>
                  <a:pt x="46" y="8"/>
                </a:lnTo>
                <a:lnTo>
                  <a:pt x="38" y="8"/>
                </a:lnTo>
                <a:lnTo>
                  <a:pt x="31" y="8"/>
                </a:lnTo>
                <a:lnTo>
                  <a:pt x="23" y="8"/>
                </a:lnTo>
                <a:lnTo>
                  <a:pt x="15" y="8"/>
                </a:lnTo>
                <a:lnTo>
                  <a:pt x="8" y="8"/>
                </a:lnTo>
                <a:lnTo>
                  <a:pt x="0" y="8"/>
                </a:lnTo>
                <a:lnTo>
                  <a:pt x="0" y="15"/>
                </a:lnTo>
                <a:lnTo>
                  <a:pt x="0" y="23"/>
                </a:lnTo>
                <a:lnTo>
                  <a:pt x="0" y="33"/>
                </a:lnTo>
                <a:lnTo>
                  <a:pt x="8" y="33"/>
                </a:lnTo>
                <a:lnTo>
                  <a:pt x="8" y="40"/>
                </a:lnTo>
                <a:lnTo>
                  <a:pt x="8" y="48"/>
                </a:lnTo>
                <a:lnTo>
                  <a:pt x="8" y="56"/>
                </a:lnTo>
                <a:lnTo>
                  <a:pt x="8" y="63"/>
                </a:lnTo>
                <a:lnTo>
                  <a:pt x="15" y="63"/>
                </a:lnTo>
                <a:lnTo>
                  <a:pt x="15" y="7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9" name="Freeform 183">
            <a:extLst>
              <a:ext uri="{FF2B5EF4-FFF2-40B4-BE49-F238E27FC236}">
                <a16:creationId xmlns:a16="http://schemas.microsoft.com/office/drawing/2014/main" id="{DA63B167-2BB6-9841-9B4D-EE7121EDFE72}"/>
              </a:ext>
            </a:extLst>
          </p:cNvPr>
          <p:cNvSpPr>
            <a:spLocks/>
          </p:cNvSpPr>
          <p:nvPr/>
        </p:nvSpPr>
        <p:spPr bwMode="auto">
          <a:xfrm>
            <a:off x="6103938" y="4408488"/>
            <a:ext cx="85725" cy="112712"/>
          </a:xfrm>
          <a:custGeom>
            <a:avLst/>
            <a:gdLst>
              <a:gd name="T0" fmla="*/ 54 w 54"/>
              <a:gd name="T1" fmla="*/ 0 h 71"/>
              <a:gd name="T2" fmla="*/ 54 w 54"/>
              <a:gd name="T3" fmla="*/ 8 h 71"/>
              <a:gd name="T4" fmla="*/ 46 w 54"/>
              <a:gd name="T5" fmla="*/ 8 h 71"/>
              <a:gd name="T6" fmla="*/ 46 w 54"/>
              <a:gd name="T7" fmla="*/ 8 h 71"/>
              <a:gd name="T8" fmla="*/ 39 w 54"/>
              <a:gd name="T9" fmla="*/ 8 h 71"/>
              <a:gd name="T10" fmla="*/ 39 w 54"/>
              <a:gd name="T11" fmla="*/ 8 h 71"/>
              <a:gd name="T12" fmla="*/ 31 w 54"/>
              <a:gd name="T13" fmla="*/ 8 h 71"/>
              <a:gd name="T14" fmla="*/ 23 w 54"/>
              <a:gd name="T15" fmla="*/ 8 h 71"/>
              <a:gd name="T16" fmla="*/ 23 w 54"/>
              <a:gd name="T17" fmla="*/ 8 h 71"/>
              <a:gd name="T18" fmla="*/ 16 w 54"/>
              <a:gd name="T19" fmla="*/ 8 h 71"/>
              <a:gd name="T20" fmla="*/ 8 w 54"/>
              <a:gd name="T21" fmla="*/ 8 h 71"/>
              <a:gd name="T22" fmla="*/ 8 w 54"/>
              <a:gd name="T23" fmla="*/ 8 h 71"/>
              <a:gd name="T24" fmla="*/ 0 w 54"/>
              <a:gd name="T25" fmla="*/ 8 h 71"/>
              <a:gd name="T26" fmla="*/ 0 w 54"/>
              <a:gd name="T27" fmla="*/ 16 h 71"/>
              <a:gd name="T28" fmla="*/ 0 w 54"/>
              <a:gd name="T29" fmla="*/ 16 h 71"/>
              <a:gd name="T30" fmla="*/ 0 w 54"/>
              <a:gd name="T31" fmla="*/ 23 h 71"/>
              <a:gd name="T32" fmla="*/ 0 w 54"/>
              <a:gd name="T33" fmla="*/ 23 h 71"/>
              <a:gd name="T34" fmla="*/ 0 w 54"/>
              <a:gd name="T35" fmla="*/ 31 h 71"/>
              <a:gd name="T36" fmla="*/ 8 w 54"/>
              <a:gd name="T37" fmla="*/ 31 h 71"/>
              <a:gd name="T38" fmla="*/ 8 w 54"/>
              <a:gd name="T39" fmla="*/ 41 h 71"/>
              <a:gd name="T40" fmla="*/ 8 w 54"/>
              <a:gd name="T41" fmla="*/ 41 h 71"/>
              <a:gd name="T42" fmla="*/ 8 w 54"/>
              <a:gd name="T43" fmla="*/ 48 h 71"/>
              <a:gd name="T44" fmla="*/ 8 w 54"/>
              <a:gd name="T45" fmla="*/ 56 h 71"/>
              <a:gd name="T46" fmla="*/ 8 w 54"/>
              <a:gd name="T47" fmla="*/ 56 h 71"/>
              <a:gd name="T48" fmla="*/ 8 w 54"/>
              <a:gd name="T49" fmla="*/ 56 h 71"/>
              <a:gd name="T50" fmla="*/ 8 w 54"/>
              <a:gd name="T51" fmla="*/ 64 h 71"/>
              <a:gd name="T52" fmla="*/ 8 w 54"/>
              <a:gd name="T53" fmla="*/ 64 h 71"/>
              <a:gd name="T54" fmla="*/ 16 w 54"/>
              <a:gd name="T55" fmla="*/ 64 h 71"/>
              <a:gd name="T56" fmla="*/ 16 w 54"/>
              <a:gd name="T57" fmla="*/ 71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71"/>
              <a:gd name="T89" fmla="*/ 54 w 54"/>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71">
                <a:moveTo>
                  <a:pt x="54" y="0"/>
                </a:moveTo>
                <a:lnTo>
                  <a:pt x="54" y="8"/>
                </a:lnTo>
                <a:lnTo>
                  <a:pt x="46" y="8"/>
                </a:lnTo>
                <a:lnTo>
                  <a:pt x="39" y="8"/>
                </a:lnTo>
                <a:lnTo>
                  <a:pt x="31" y="8"/>
                </a:lnTo>
                <a:lnTo>
                  <a:pt x="23" y="8"/>
                </a:lnTo>
                <a:lnTo>
                  <a:pt x="16" y="8"/>
                </a:lnTo>
                <a:lnTo>
                  <a:pt x="8" y="8"/>
                </a:lnTo>
                <a:lnTo>
                  <a:pt x="0" y="8"/>
                </a:lnTo>
                <a:lnTo>
                  <a:pt x="0" y="16"/>
                </a:lnTo>
                <a:lnTo>
                  <a:pt x="0" y="23"/>
                </a:lnTo>
                <a:lnTo>
                  <a:pt x="0" y="31"/>
                </a:lnTo>
                <a:lnTo>
                  <a:pt x="8" y="31"/>
                </a:lnTo>
                <a:lnTo>
                  <a:pt x="8" y="41"/>
                </a:lnTo>
                <a:lnTo>
                  <a:pt x="8" y="48"/>
                </a:lnTo>
                <a:lnTo>
                  <a:pt x="8" y="56"/>
                </a:lnTo>
                <a:lnTo>
                  <a:pt x="8" y="64"/>
                </a:lnTo>
                <a:lnTo>
                  <a:pt x="16" y="64"/>
                </a:lnTo>
                <a:lnTo>
                  <a:pt x="16" y="7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0" name="Freeform 184">
            <a:extLst>
              <a:ext uri="{FF2B5EF4-FFF2-40B4-BE49-F238E27FC236}">
                <a16:creationId xmlns:a16="http://schemas.microsoft.com/office/drawing/2014/main" id="{E37DA144-948E-F347-B3E5-990C4F14E5F2}"/>
              </a:ext>
            </a:extLst>
          </p:cNvPr>
          <p:cNvSpPr>
            <a:spLocks/>
          </p:cNvSpPr>
          <p:nvPr/>
        </p:nvSpPr>
        <p:spPr bwMode="auto">
          <a:xfrm>
            <a:off x="5905500" y="4133850"/>
            <a:ext cx="88900" cy="88900"/>
          </a:xfrm>
          <a:custGeom>
            <a:avLst/>
            <a:gdLst>
              <a:gd name="T0" fmla="*/ 18 w 56"/>
              <a:gd name="T1" fmla="*/ 8 h 56"/>
              <a:gd name="T2" fmla="*/ 18 w 56"/>
              <a:gd name="T3" fmla="*/ 8 h 56"/>
              <a:gd name="T4" fmla="*/ 33 w 56"/>
              <a:gd name="T5" fmla="*/ 0 h 56"/>
              <a:gd name="T6" fmla="*/ 41 w 56"/>
              <a:gd name="T7" fmla="*/ 0 h 56"/>
              <a:gd name="T8" fmla="*/ 41 w 56"/>
              <a:gd name="T9" fmla="*/ 0 h 56"/>
              <a:gd name="T10" fmla="*/ 48 w 56"/>
              <a:gd name="T11" fmla="*/ 0 h 56"/>
              <a:gd name="T12" fmla="*/ 56 w 56"/>
              <a:gd name="T13" fmla="*/ 0 h 56"/>
              <a:gd name="T14" fmla="*/ 56 w 56"/>
              <a:gd name="T15" fmla="*/ 16 h 56"/>
              <a:gd name="T16" fmla="*/ 56 w 56"/>
              <a:gd name="T17" fmla="*/ 25 h 56"/>
              <a:gd name="T18" fmla="*/ 48 w 56"/>
              <a:gd name="T19" fmla="*/ 33 h 56"/>
              <a:gd name="T20" fmla="*/ 41 w 56"/>
              <a:gd name="T21" fmla="*/ 33 h 56"/>
              <a:gd name="T22" fmla="*/ 41 w 56"/>
              <a:gd name="T23" fmla="*/ 41 h 56"/>
              <a:gd name="T24" fmla="*/ 33 w 56"/>
              <a:gd name="T25" fmla="*/ 48 h 56"/>
              <a:gd name="T26" fmla="*/ 25 w 56"/>
              <a:gd name="T27" fmla="*/ 48 h 56"/>
              <a:gd name="T28" fmla="*/ 18 w 56"/>
              <a:gd name="T29" fmla="*/ 56 h 56"/>
              <a:gd name="T30" fmla="*/ 10 w 56"/>
              <a:gd name="T31" fmla="*/ 56 h 56"/>
              <a:gd name="T32" fmla="*/ 10 w 56"/>
              <a:gd name="T33" fmla="*/ 48 h 56"/>
              <a:gd name="T34" fmla="*/ 10 w 56"/>
              <a:gd name="T35" fmla="*/ 48 h 56"/>
              <a:gd name="T36" fmla="*/ 0 w 56"/>
              <a:gd name="T37" fmla="*/ 41 h 56"/>
              <a:gd name="T38" fmla="*/ 0 w 56"/>
              <a:gd name="T39" fmla="*/ 33 h 56"/>
              <a:gd name="T40" fmla="*/ 0 w 56"/>
              <a:gd name="T41" fmla="*/ 33 h 56"/>
              <a:gd name="T42" fmla="*/ 18 w 56"/>
              <a:gd name="T43" fmla="*/ 16 h 56"/>
              <a:gd name="T44" fmla="*/ 18 w 56"/>
              <a:gd name="T45" fmla="*/ 8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56"/>
              <a:gd name="T71" fmla="*/ 56 w 56"/>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56">
                <a:moveTo>
                  <a:pt x="18" y="8"/>
                </a:moveTo>
                <a:lnTo>
                  <a:pt x="18" y="8"/>
                </a:lnTo>
                <a:lnTo>
                  <a:pt x="33" y="0"/>
                </a:lnTo>
                <a:lnTo>
                  <a:pt x="41" y="0"/>
                </a:lnTo>
                <a:lnTo>
                  <a:pt x="48" y="0"/>
                </a:lnTo>
                <a:lnTo>
                  <a:pt x="56" y="0"/>
                </a:lnTo>
                <a:lnTo>
                  <a:pt x="56" y="16"/>
                </a:lnTo>
                <a:lnTo>
                  <a:pt x="56" y="25"/>
                </a:lnTo>
                <a:lnTo>
                  <a:pt x="48" y="33"/>
                </a:lnTo>
                <a:lnTo>
                  <a:pt x="41" y="33"/>
                </a:lnTo>
                <a:lnTo>
                  <a:pt x="41" y="41"/>
                </a:lnTo>
                <a:lnTo>
                  <a:pt x="33" y="48"/>
                </a:lnTo>
                <a:lnTo>
                  <a:pt x="25" y="48"/>
                </a:lnTo>
                <a:lnTo>
                  <a:pt x="18" y="56"/>
                </a:lnTo>
                <a:lnTo>
                  <a:pt x="10" y="56"/>
                </a:lnTo>
                <a:lnTo>
                  <a:pt x="10" y="48"/>
                </a:lnTo>
                <a:lnTo>
                  <a:pt x="0" y="41"/>
                </a:lnTo>
                <a:lnTo>
                  <a:pt x="0" y="33"/>
                </a:lnTo>
                <a:lnTo>
                  <a:pt x="18" y="16"/>
                </a:lnTo>
                <a:lnTo>
                  <a:pt x="18" y="8"/>
                </a:lnTo>
                <a:close/>
              </a:path>
            </a:pathLst>
          </a:custGeom>
          <a:solidFill>
            <a:srgbClr val="000000"/>
          </a:solidFill>
          <a:ln w="12700">
            <a:solidFill>
              <a:srgbClr val="000000"/>
            </a:solidFill>
            <a:prstDash val="solid"/>
            <a:round/>
            <a:headEnd/>
            <a:tailEnd/>
          </a:ln>
        </p:spPr>
        <p:txBody>
          <a:bodyPr/>
          <a:lstStyle/>
          <a:p>
            <a:endParaRPr lang="en-US"/>
          </a:p>
        </p:txBody>
      </p:sp>
      <p:sp>
        <p:nvSpPr>
          <p:cNvPr id="31771" name="Line 185">
            <a:extLst>
              <a:ext uri="{FF2B5EF4-FFF2-40B4-BE49-F238E27FC236}">
                <a16:creationId xmlns:a16="http://schemas.microsoft.com/office/drawing/2014/main" id="{D266D5D5-64FE-D64D-9022-5DC7F1167BDC}"/>
              </a:ext>
            </a:extLst>
          </p:cNvPr>
          <p:cNvSpPr>
            <a:spLocks noChangeShapeType="1"/>
          </p:cNvSpPr>
          <p:nvPr/>
        </p:nvSpPr>
        <p:spPr bwMode="auto">
          <a:xfrm flipH="1" flipV="1">
            <a:off x="5662613" y="4133850"/>
            <a:ext cx="231775" cy="396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186">
            <a:extLst>
              <a:ext uri="{FF2B5EF4-FFF2-40B4-BE49-F238E27FC236}">
                <a16:creationId xmlns:a16="http://schemas.microsoft.com/office/drawing/2014/main" id="{135FA42C-7A6C-5E4A-A820-F82E19C6A7C1}"/>
              </a:ext>
            </a:extLst>
          </p:cNvPr>
          <p:cNvSpPr>
            <a:spLocks noChangeShapeType="1"/>
          </p:cNvSpPr>
          <p:nvPr/>
        </p:nvSpPr>
        <p:spPr bwMode="auto">
          <a:xfrm>
            <a:off x="5649913" y="4133850"/>
            <a:ext cx="109537" cy="2270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Freeform 187">
            <a:extLst>
              <a:ext uri="{FF2B5EF4-FFF2-40B4-BE49-F238E27FC236}">
                <a16:creationId xmlns:a16="http://schemas.microsoft.com/office/drawing/2014/main" id="{E2F18881-416C-CC48-9B06-80155EC3119B}"/>
              </a:ext>
            </a:extLst>
          </p:cNvPr>
          <p:cNvSpPr>
            <a:spLocks/>
          </p:cNvSpPr>
          <p:nvPr/>
        </p:nvSpPr>
        <p:spPr bwMode="auto">
          <a:xfrm>
            <a:off x="5711825" y="4384675"/>
            <a:ext cx="73025" cy="136525"/>
          </a:xfrm>
          <a:custGeom>
            <a:avLst/>
            <a:gdLst>
              <a:gd name="T0" fmla="*/ 46 w 46"/>
              <a:gd name="T1" fmla="*/ 0 h 86"/>
              <a:gd name="T2" fmla="*/ 46 w 46"/>
              <a:gd name="T3" fmla="*/ 0 h 86"/>
              <a:gd name="T4" fmla="*/ 30 w 46"/>
              <a:gd name="T5" fmla="*/ 8 h 86"/>
              <a:gd name="T6" fmla="*/ 30 w 46"/>
              <a:gd name="T7" fmla="*/ 8 h 86"/>
              <a:gd name="T8" fmla="*/ 30 w 46"/>
              <a:gd name="T9" fmla="*/ 15 h 86"/>
              <a:gd name="T10" fmla="*/ 30 w 46"/>
              <a:gd name="T11" fmla="*/ 15 h 86"/>
              <a:gd name="T12" fmla="*/ 30 w 46"/>
              <a:gd name="T13" fmla="*/ 23 h 86"/>
              <a:gd name="T14" fmla="*/ 30 w 46"/>
              <a:gd name="T15" fmla="*/ 23 h 86"/>
              <a:gd name="T16" fmla="*/ 23 w 46"/>
              <a:gd name="T17" fmla="*/ 23 h 86"/>
              <a:gd name="T18" fmla="*/ 23 w 46"/>
              <a:gd name="T19" fmla="*/ 23 h 86"/>
              <a:gd name="T20" fmla="*/ 23 w 46"/>
              <a:gd name="T21" fmla="*/ 31 h 86"/>
              <a:gd name="T22" fmla="*/ 23 w 46"/>
              <a:gd name="T23" fmla="*/ 31 h 86"/>
              <a:gd name="T24" fmla="*/ 15 w 46"/>
              <a:gd name="T25" fmla="*/ 38 h 86"/>
              <a:gd name="T26" fmla="*/ 15 w 46"/>
              <a:gd name="T27" fmla="*/ 38 h 86"/>
              <a:gd name="T28" fmla="*/ 15 w 46"/>
              <a:gd name="T29" fmla="*/ 46 h 86"/>
              <a:gd name="T30" fmla="*/ 15 w 46"/>
              <a:gd name="T31" fmla="*/ 46 h 86"/>
              <a:gd name="T32" fmla="*/ 15 w 46"/>
              <a:gd name="T33" fmla="*/ 56 h 86"/>
              <a:gd name="T34" fmla="*/ 15 w 46"/>
              <a:gd name="T35" fmla="*/ 56 h 86"/>
              <a:gd name="T36" fmla="*/ 7 w 46"/>
              <a:gd name="T37" fmla="*/ 56 h 86"/>
              <a:gd name="T38" fmla="*/ 7 w 46"/>
              <a:gd name="T39" fmla="*/ 56 h 86"/>
              <a:gd name="T40" fmla="*/ 7 w 46"/>
              <a:gd name="T41" fmla="*/ 63 h 86"/>
              <a:gd name="T42" fmla="*/ 7 w 46"/>
              <a:gd name="T43" fmla="*/ 63 h 86"/>
              <a:gd name="T44" fmla="*/ 7 w 46"/>
              <a:gd name="T45" fmla="*/ 71 h 86"/>
              <a:gd name="T46" fmla="*/ 7 w 46"/>
              <a:gd name="T47" fmla="*/ 71 h 86"/>
              <a:gd name="T48" fmla="*/ 7 w 46"/>
              <a:gd name="T49" fmla="*/ 79 h 86"/>
              <a:gd name="T50" fmla="*/ 7 w 46"/>
              <a:gd name="T51" fmla="*/ 79 h 86"/>
              <a:gd name="T52" fmla="*/ 0 w 46"/>
              <a:gd name="T53" fmla="*/ 79 h 86"/>
              <a:gd name="T54" fmla="*/ 0 w 46"/>
              <a:gd name="T55" fmla="*/ 79 h 86"/>
              <a:gd name="T56" fmla="*/ 0 w 46"/>
              <a:gd name="T57" fmla="*/ 86 h 86"/>
              <a:gd name="T58" fmla="*/ 0 w 46"/>
              <a:gd name="T59" fmla="*/ 86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86"/>
              <a:gd name="T92" fmla="*/ 46 w 46"/>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86">
                <a:moveTo>
                  <a:pt x="46" y="0"/>
                </a:moveTo>
                <a:lnTo>
                  <a:pt x="46" y="0"/>
                </a:lnTo>
                <a:lnTo>
                  <a:pt x="30" y="8"/>
                </a:lnTo>
                <a:lnTo>
                  <a:pt x="30" y="15"/>
                </a:lnTo>
                <a:lnTo>
                  <a:pt x="30" y="23"/>
                </a:lnTo>
                <a:lnTo>
                  <a:pt x="23" y="23"/>
                </a:lnTo>
                <a:lnTo>
                  <a:pt x="23" y="31"/>
                </a:lnTo>
                <a:lnTo>
                  <a:pt x="15" y="38"/>
                </a:lnTo>
                <a:lnTo>
                  <a:pt x="15" y="46"/>
                </a:lnTo>
                <a:lnTo>
                  <a:pt x="15" y="56"/>
                </a:lnTo>
                <a:lnTo>
                  <a:pt x="7" y="56"/>
                </a:lnTo>
                <a:lnTo>
                  <a:pt x="7" y="63"/>
                </a:lnTo>
                <a:lnTo>
                  <a:pt x="7" y="71"/>
                </a:lnTo>
                <a:lnTo>
                  <a:pt x="7" y="79"/>
                </a:lnTo>
                <a:lnTo>
                  <a:pt x="0" y="79"/>
                </a:lnTo>
                <a:lnTo>
                  <a:pt x="0" y="8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4" name="Freeform 188">
            <a:extLst>
              <a:ext uri="{FF2B5EF4-FFF2-40B4-BE49-F238E27FC236}">
                <a16:creationId xmlns:a16="http://schemas.microsoft.com/office/drawing/2014/main" id="{61ADB285-5C68-8E44-AAF3-7DFDE0D672B4}"/>
              </a:ext>
            </a:extLst>
          </p:cNvPr>
          <p:cNvSpPr>
            <a:spLocks/>
          </p:cNvSpPr>
          <p:nvPr/>
        </p:nvSpPr>
        <p:spPr bwMode="auto">
          <a:xfrm>
            <a:off x="5699125" y="4371975"/>
            <a:ext cx="73025" cy="138113"/>
          </a:xfrm>
          <a:custGeom>
            <a:avLst/>
            <a:gdLst>
              <a:gd name="T0" fmla="*/ 46 w 46"/>
              <a:gd name="T1" fmla="*/ 0 h 87"/>
              <a:gd name="T2" fmla="*/ 31 w 46"/>
              <a:gd name="T3" fmla="*/ 8 h 87"/>
              <a:gd name="T4" fmla="*/ 31 w 46"/>
              <a:gd name="T5" fmla="*/ 16 h 87"/>
              <a:gd name="T6" fmla="*/ 31 w 46"/>
              <a:gd name="T7" fmla="*/ 23 h 87"/>
              <a:gd name="T8" fmla="*/ 23 w 46"/>
              <a:gd name="T9" fmla="*/ 23 h 87"/>
              <a:gd name="T10" fmla="*/ 23 w 46"/>
              <a:gd name="T11" fmla="*/ 23 h 87"/>
              <a:gd name="T12" fmla="*/ 23 w 46"/>
              <a:gd name="T13" fmla="*/ 31 h 87"/>
              <a:gd name="T14" fmla="*/ 15 w 46"/>
              <a:gd name="T15" fmla="*/ 39 h 87"/>
              <a:gd name="T16" fmla="*/ 15 w 46"/>
              <a:gd name="T17" fmla="*/ 39 h 87"/>
              <a:gd name="T18" fmla="*/ 15 w 46"/>
              <a:gd name="T19" fmla="*/ 46 h 87"/>
              <a:gd name="T20" fmla="*/ 15 w 46"/>
              <a:gd name="T21" fmla="*/ 46 h 87"/>
              <a:gd name="T22" fmla="*/ 15 w 46"/>
              <a:gd name="T23" fmla="*/ 54 h 87"/>
              <a:gd name="T24" fmla="*/ 8 w 46"/>
              <a:gd name="T25" fmla="*/ 54 h 87"/>
              <a:gd name="T26" fmla="*/ 8 w 46"/>
              <a:gd name="T27" fmla="*/ 64 h 87"/>
              <a:gd name="T28" fmla="*/ 8 w 46"/>
              <a:gd name="T29" fmla="*/ 64 h 87"/>
              <a:gd name="T30" fmla="*/ 8 w 46"/>
              <a:gd name="T31" fmla="*/ 71 h 87"/>
              <a:gd name="T32" fmla="*/ 8 w 46"/>
              <a:gd name="T33" fmla="*/ 79 h 87"/>
              <a:gd name="T34" fmla="*/ 0 w 46"/>
              <a:gd name="T35" fmla="*/ 79 h 87"/>
              <a:gd name="T36" fmla="*/ 0 w 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7"/>
              <a:gd name="T59" fmla="*/ 46 w 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7">
                <a:moveTo>
                  <a:pt x="46" y="0"/>
                </a:moveTo>
                <a:lnTo>
                  <a:pt x="31" y="8"/>
                </a:lnTo>
                <a:lnTo>
                  <a:pt x="31" y="16"/>
                </a:lnTo>
                <a:lnTo>
                  <a:pt x="31" y="23"/>
                </a:lnTo>
                <a:lnTo>
                  <a:pt x="23" y="23"/>
                </a:lnTo>
                <a:lnTo>
                  <a:pt x="23" y="31"/>
                </a:lnTo>
                <a:lnTo>
                  <a:pt x="15" y="39"/>
                </a:lnTo>
                <a:lnTo>
                  <a:pt x="15" y="46"/>
                </a:lnTo>
                <a:lnTo>
                  <a:pt x="15" y="54"/>
                </a:lnTo>
                <a:lnTo>
                  <a:pt x="8" y="54"/>
                </a:lnTo>
                <a:lnTo>
                  <a:pt x="8" y="64"/>
                </a:lnTo>
                <a:lnTo>
                  <a:pt x="8" y="71"/>
                </a:lnTo>
                <a:lnTo>
                  <a:pt x="8" y="79"/>
                </a:lnTo>
                <a:lnTo>
                  <a:pt x="0" y="79"/>
                </a:lnTo>
                <a:lnTo>
                  <a:pt x="0" y="8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5" name="Freeform 189">
            <a:extLst>
              <a:ext uri="{FF2B5EF4-FFF2-40B4-BE49-F238E27FC236}">
                <a16:creationId xmlns:a16="http://schemas.microsoft.com/office/drawing/2014/main" id="{0EFD0E8C-CA2C-244A-A22B-7FBA2A26D956}"/>
              </a:ext>
            </a:extLst>
          </p:cNvPr>
          <p:cNvSpPr>
            <a:spLocks/>
          </p:cNvSpPr>
          <p:nvPr/>
        </p:nvSpPr>
        <p:spPr bwMode="auto">
          <a:xfrm>
            <a:off x="5699125" y="4510088"/>
            <a:ext cx="85725" cy="96837"/>
          </a:xfrm>
          <a:custGeom>
            <a:avLst/>
            <a:gdLst>
              <a:gd name="T0" fmla="*/ 15 w 54"/>
              <a:gd name="T1" fmla="*/ 0 h 61"/>
              <a:gd name="T2" fmla="*/ 15 w 54"/>
              <a:gd name="T3" fmla="*/ 0 h 61"/>
              <a:gd name="T4" fmla="*/ 15 w 54"/>
              <a:gd name="T5" fmla="*/ 7 h 61"/>
              <a:gd name="T6" fmla="*/ 15 w 54"/>
              <a:gd name="T7" fmla="*/ 7 h 61"/>
              <a:gd name="T8" fmla="*/ 23 w 54"/>
              <a:gd name="T9" fmla="*/ 7 h 61"/>
              <a:gd name="T10" fmla="*/ 23 w 54"/>
              <a:gd name="T11" fmla="*/ 7 h 61"/>
              <a:gd name="T12" fmla="*/ 31 w 54"/>
              <a:gd name="T13" fmla="*/ 7 h 61"/>
              <a:gd name="T14" fmla="*/ 31 w 54"/>
              <a:gd name="T15" fmla="*/ 7 h 61"/>
              <a:gd name="T16" fmla="*/ 38 w 54"/>
              <a:gd name="T17" fmla="*/ 15 h 61"/>
              <a:gd name="T18" fmla="*/ 38 w 54"/>
              <a:gd name="T19" fmla="*/ 15 h 61"/>
              <a:gd name="T20" fmla="*/ 38 w 54"/>
              <a:gd name="T21" fmla="*/ 23 h 61"/>
              <a:gd name="T22" fmla="*/ 38 w 54"/>
              <a:gd name="T23" fmla="*/ 23 h 61"/>
              <a:gd name="T24" fmla="*/ 46 w 54"/>
              <a:gd name="T25" fmla="*/ 23 h 61"/>
              <a:gd name="T26" fmla="*/ 46 w 54"/>
              <a:gd name="T27" fmla="*/ 23 h 61"/>
              <a:gd name="T28" fmla="*/ 54 w 54"/>
              <a:gd name="T29" fmla="*/ 23 h 61"/>
              <a:gd name="T30" fmla="*/ 54 w 54"/>
              <a:gd name="T31" fmla="*/ 23 h 61"/>
              <a:gd name="T32" fmla="*/ 54 w 54"/>
              <a:gd name="T33" fmla="*/ 30 h 61"/>
              <a:gd name="T34" fmla="*/ 54 w 54"/>
              <a:gd name="T35" fmla="*/ 30 h 61"/>
              <a:gd name="T36" fmla="*/ 54 w 54"/>
              <a:gd name="T37" fmla="*/ 38 h 61"/>
              <a:gd name="T38" fmla="*/ 54 w 54"/>
              <a:gd name="T39" fmla="*/ 38 h 61"/>
              <a:gd name="T40" fmla="*/ 54 w 54"/>
              <a:gd name="T41" fmla="*/ 46 h 61"/>
              <a:gd name="T42" fmla="*/ 54 w 54"/>
              <a:gd name="T43" fmla="*/ 46 h 61"/>
              <a:gd name="T44" fmla="*/ 54 w 54"/>
              <a:gd name="T45" fmla="*/ 53 h 61"/>
              <a:gd name="T46" fmla="*/ 54 w 54"/>
              <a:gd name="T47" fmla="*/ 53 h 61"/>
              <a:gd name="T48" fmla="*/ 46 w 54"/>
              <a:gd name="T49" fmla="*/ 53 h 61"/>
              <a:gd name="T50" fmla="*/ 46 w 54"/>
              <a:gd name="T51" fmla="*/ 53 h 61"/>
              <a:gd name="T52" fmla="*/ 38 w 54"/>
              <a:gd name="T53" fmla="*/ 53 h 61"/>
              <a:gd name="T54" fmla="*/ 38 w 54"/>
              <a:gd name="T55" fmla="*/ 53 h 61"/>
              <a:gd name="T56" fmla="*/ 38 w 54"/>
              <a:gd name="T57" fmla="*/ 61 h 61"/>
              <a:gd name="T58" fmla="*/ 38 w 54"/>
              <a:gd name="T59" fmla="*/ 61 h 61"/>
              <a:gd name="T60" fmla="*/ 31 w 54"/>
              <a:gd name="T61" fmla="*/ 61 h 61"/>
              <a:gd name="T62" fmla="*/ 31 w 54"/>
              <a:gd name="T63" fmla="*/ 61 h 61"/>
              <a:gd name="T64" fmla="*/ 23 w 54"/>
              <a:gd name="T65" fmla="*/ 61 h 61"/>
              <a:gd name="T66" fmla="*/ 23 w 54"/>
              <a:gd name="T67" fmla="*/ 61 h 61"/>
              <a:gd name="T68" fmla="*/ 15 w 54"/>
              <a:gd name="T69" fmla="*/ 61 h 61"/>
              <a:gd name="T70" fmla="*/ 15 w 54"/>
              <a:gd name="T71" fmla="*/ 61 h 61"/>
              <a:gd name="T72" fmla="*/ 15 w 54"/>
              <a:gd name="T73" fmla="*/ 53 h 61"/>
              <a:gd name="T74" fmla="*/ 15 w 54"/>
              <a:gd name="T75" fmla="*/ 53 h 61"/>
              <a:gd name="T76" fmla="*/ 8 w 54"/>
              <a:gd name="T77" fmla="*/ 53 h 61"/>
              <a:gd name="T78" fmla="*/ 8 w 54"/>
              <a:gd name="T79" fmla="*/ 53 h 61"/>
              <a:gd name="T80" fmla="*/ 0 w 54"/>
              <a:gd name="T81" fmla="*/ 53 h 61"/>
              <a:gd name="T82" fmla="*/ 0 w 54"/>
              <a:gd name="T83" fmla="*/ 53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1"/>
              <a:gd name="T128" fmla="*/ 54 w 54"/>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1">
                <a:moveTo>
                  <a:pt x="15" y="0"/>
                </a:moveTo>
                <a:lnTo>
                  <a:pt x="15" y="0"/>
                </a:lnTo>
                <a:lnTo>
                  <a:pt x="15" y="7"/>
                </a:lnTo>
                <a:lnTo>
                  <a:pt x="23" y="7"/>
                </a:lnTo>
                <a:lnTo>
                  <a:pt x="31" y="7"/>
                </a:lnTo>
                <a:lnTo>
                  <a:pt x="38" y="15"/>
                </a:lnTo>
                <a:lnTo>
                  <a:pt x="38" y="23"/>
                </a:lnTo>
                <a:lnTo>
                  <a:pt x="46" y="23"/>
                </a:lnTo>
                <a:lnTo>
                  <a:pt x="54" y="23"/>
                </a:lnTo>
                <a:lnTo>
                  <a:pt x="54" y="30"/>
                </a:lnTo>
                <a:lnTo>
                  <a:pt x="54" y="38"/>
                </a:lnTo>
                <a:lnTo>
                  <a:pt x="54" y="46"/>
                </a:lnTo>
                <a:lnTo>
                  <a:pt x="54" y="53"/>
                </a:lnTo>
                <a:lnTo>
                  <a:pt x="46" y="53"/>
                </a:lnTo>
                <a:lnTo>
                  <a:pt x="38" y="53"/>
                </a:lnTo>
                <a:lnTo>
                  <a:pt x="38" y="61"/>
                </a:lnTo>
                <a:lnTo>
                  <a:pt x="31" y="61"/>
                </a:lnTo>
                <a:lnTo>
                  <a:pt x="23" y="61"/>
                </a:lnTo>
                <a:lnTo>
                  <a:pt x="15" y="61"/>
                </a:lnTo>
                <a:lnTo>
                  <a:pt x="15" y="53"/>
                </a:lnTo>
                <a:lnTo>
                  <a:pt x="8" y="53"/>
                </a:lnTo>
                <a:lnTo>
                  <a:pt x="0" y="5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6" name="Freeform 190">
            <a:extLst>
              <a:ext uri="{FF2B5EF4-FFF2-40B4-BE49-F238E27FC236}">
                <a16:creationId xmlns:a16="http://schemas.microsoft.com/office/drawing/2014/main" id="{9E341D6F-A05E-904C-B274-CA074BCB886D}"/>
              </a:ext>
            </a:extLst>
          </p:cNvPr>
          <p:cNvSpPr>
            <a:spLocks/>
          </p:cNvSpPr>
          <p:nvPr/>
        </p:nvSpPr>
        <p:spPr bwMode="auto">
          <a:xfrm>
            <a:off x="5686425" y="4497388"/>
            <a:ext cx="85725" cy="96837"/>
          </a:xfrm>
          <a:custGeom>
            <a:avLst/>
            <a:gdLst>
              <a:gd name="T0" fmla="*/ 16 w 54"/>
              <a:gd name="T1" fmla="*/ 0 h 61"/>
              <a:gd name="T2" fmla="*/ 16 w 54"/>
              <a:gd name="T3" fmla="*/ 0 h 61"/>
              <a:gd name="T4" fmla="*/ 16 w 54"/>
              <a:gd name="T5" fmla="*/ 8 h 61"/>
              <a:gd name="T6" fmla="*/ 23 w 54"/>
              <a:gd name="T7" fmla="*/ 8 h 61"/>
              <a:gd name="T8" fmla="*/ 23 w 54"/>
              <a:gd name="T9" fmla="*/ 8 h 61"/>
              <a:gd name="T10" fmla="*/ 31 w 54"/>
              <a:gd name="T11" fmla="*/ 8 h 61"/>
              <a:gd name="T12" fmla="*/ 31 w 54"/>
              <a:gd name="T13" fmla="*/ 8 h 61"/>
              <a:gd name="T14" fmla="*/ 39 w 54"/>
              <a:gd name="T15" fmla="*/ 15 h 61"/>
              <a:gd name="T16" fmla="*/ 39 w 54"/>
              <a:gd name="T17" fmla="*/ 15 h 61"/>
              <a:gd name="T18" fmla="*/ 39 w 54"/>
              <a:gd name="T19" fmla="*/ 23 h 61"/>
              <a:gd name="T20" fmla="*/ 46 w 54"/>
              <a:gd name="T21" fmla="*/ 23 h 61"/>
              <a:gd name="T22" fmla="*/ 54 w 54"/>
              <a:gd name="T23" fmla="*/ 23 h 61"/>
              <a:gd name="T24" fmla="*/ 54 w 54"/>
              <a:gd name="T25" fmla="*/ 31 h 61"/>
              <a:gd name="T26" fmla="*/ 54 w 54"/>
              <a:gd name="T27" fmla="*/ 38 h 61"/>
              <a:gd name="T28" fmla="*/ 54 w 54"/>
              <a:gd name="T29" fmla="*/ 38 h 61"/>
              <a:gd name="T30" fmla="*/ 54 w 54"/>
              <a:gd name="T31" fmla="*/ 46 h 61"/>
              <a:gd name="T32" fmla="*/ 54 w 54"/>
              <a:gd name="T33" fmla="*/ 54 h 61"/>
              <a:gd name="T34" fmla="*/ 54 w 54"/>
              <a:gd name="T35" fmla="*/ 54 h 61"/>
              <a:gd name="T36" fmla="*/ 46 w 54"/>
              <a:gd name="T37" fmla="*/ 54 h 61"/>
              <a:gd name="T38" fmla="*/ 39 w 54"/>
              <a:gd name="T39" fmla="*/ 54 h 61"/>
              <a:gd name="T40" fmla="*/ 39 w 54"/>
              <a:gd name="T41" fmla="*/ 61 h 61"/>
              <a:gd name="T42" fmla="*/ 39 w 54"/>
              <a:gd name="T43" fmla="*/ 61 h 61"/>
              <a:gd name="T44" fmla="*/ 31 w 54"/>
              <a:gd name="T45" fmla="*/ 61 h 61"/>
              <a:gd name="T46" fmla="*/ 23 w 54"/>
              <a:gd name="T47" fmla="*/ 61 h 61"/>
              <a:gd name="T48" fmla="*/ 23 w 54"/>
              <a:gd name="T49" fmla="*/ 61 h 61"/>
              <a:gd name="T50" fmla="*/ 16 w 54"/>
              <a:gd name="T51" fmla="*/ 61 h 61"/>
              <a:gd name="T52" fmla="*/ 16 w 54"/>
              <a:gd name="T53" fmla="*/ 61 h 61"/>
              <a:gd name="T54" fmla="*/ 16 w 54"/>
              <a:gd name="T55" fmla="*/ 54 h 61"/>
              <a:gd name="T56" fmla="*/ 8 w 54"/>
              <a:gd name="T57" fmla="*/ 54 h 61"/>
              <a:gd name="T58" fmla="*/ 8 w 54"/>
              <a:gd name="T59" fmla="*/ 54 h 61"/>
              <a:gd name="T60" fmla="*/ 0 w 54"/>
              <a:gd name="T61" fmla="*/ 54 h 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61"/>
              <a:gd name="T95" fmla="*/ 54 w 54"/>
              <a:gd name="T96" fmla="*/ 61 h 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61">
                <a:moveTo>
                  <a:pt x="16" y="0"/>
                </a:moveTo>
                <a:lnTo>
                  <a:pt x="16" y="0"/>
                </a:lnTo>
                <a:lnTo>
                  <a:pt x="16" y="8"/>
                </a:lnTo>
                <a:lnTo>
                  <a:pt x="23" y="8"/>
                </a:lnTo>
                <a:lnTo>
                  <a:pt x="31" y="8"/>
                </a:lnTo>
                <a:lnTo>
                  <a:pt x="39" y="15"/>
                </a:lnTo>
                <a:lnTo>
                  <a:pt x="39" y="23"/>
                </a:lnTo>
                <a:lnTo>
                  <a:pt x="46" y="23"/>
                </a:lnTo>
                <a:lnTo>
                  <a:pt x="54" y="23"/>
                </a:lnTo>
                <a:lnTo>
                  <a:pt x="54" y="31"/>
                </a:lnTo>
                <a:lnTo>
                  <a:pt x="54" y="38"/>
                </a:lnTo>
                <a:lnTo>
                  <a:pt x="54" y="46"/>
                </a:lnTo>
                <a:lnTo>
                  <a:pt x="54" y="54"/>
                </a:lnTo>
                <a:lnTo>
                  <a:pt x="46" y="54"/>
                </a:lnTo>
                <a:lnTo>
                  <a:pt x="39" y="54"/>
                </a:lnTo>
                <a:lnTo>
                  <a:pt x="39" y="61"/>
                </a:lnTo>
                <a:lnTo>
                  <a:pt x="31" y="61"/>
                </a:lnTo>
                <a:lnTo>
                  <a:pt x="23" y="61"/>
                </a:lnTo>
                <a:lnTo>
                  <a:pt x="16" y="61"/>
                </a:lnTo>
                <a:lnTo>
                  <a:pt x="16" y="54"/>
                </a:lnTo>
                <a:lnTo>
                  <a:pt x="8" y="54"/>
                </a:lnTo>
                <a:lnTo>
                  <a:pt x="0" y="5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7" name="Freeform 191">
            <a:extLst>
              <a:ext uri="{FF2B5EF4-FFF2-40B4-BE49-F238E27FC236}">
                <a16:creationId xmlns:a16="http://schemas.microsoft.com/office/drawing/2014/main" id="{CA071299-8ABF-DB40-BBBA-6B65E96A2B68}"/>
              </a:ext>
            </a:extLst>
          </p:cNvPr>
          <p:cNvSpPr>
            <a:spLocks/>
          </p:cNvSpPr>
          <p:nvPr/>
        </p:nvSpPr>
        <p:spPr bwMode="auto">
          <a:xfrm>
            <a:off x="5675313" y="4594225"/>
            <a:ext cx="23812" cy="263525"/>
          </a:xfrm>
          <a:custGeom>
            <a:avLst/>
            <a:gdLst>
              <a:gd name="T0" fmla="*/ 15 w 15"/>
              <a:gd name="T1" fmla="*/ 0 h 166"/>
              <a:gd name="T2" fmla="*/ 15 w 15"/>
              <a:gd name="T3" fmla="*/ 0 h 166"/>
              <a:gd name="T4" fmla="*/ 15 w 15"/>
              <a:gd name="T5" fmla="*/ 18 h 166"/>
              <a:gd name="T6" fmla="*/ 15 w 15"/>
              <a:gd name="T7" fmla="*/ 18 h 166"/>
              <a:gd name="T8" fmla="*/ 15 w 15"/>
              <a:gd name="T9" fmla="*/ 25 h 166"/>
              <a:gd name="T10" fmla="*/ 15 w 15"/>
              <a:gd name="T11" fmla="*/ 25 h 166"/>
              <a:gd name="T12" fmla="*/ 15 w 15"/>
              <a:gd name="T13" fmla="*/ 33 h 166"/>
              <a:gd name="T14" fmla="*/ 15 w 15"/>
              <a:gd name="T15" fmla="*/ 33 h 166"/>
              <a:gd name="T16" fmla="*/ 7 w 15"/>
              <a:gd name="T17" fmla="*/ 41 h 166"/>
              <a:gd name="T18" fmla="*/ 7 w 15"/>
              <a:gd name="T19" fmla="*/ 41 h 166"/>
              <a:gd name="T20" fmla="*/ 7 w 15"/>
              <a:gd name="T21" fmla="*/ 48 h 166"/>
              <a:gd name="T22" fmla="*/ 7 w 15"/>
              <a:gd name="T23" fmla="*/ 48 h 166"/>
              <a:gd name="T24" fmla="*/ 7 w 15"/>
              <a:gd name="T25" fmla="*/ 56 h 166"/>
              <a:gd name="T26" fmla="*/ 7 w 15"/>
              <a:gd name="T27" fmla="*/ 56 h 166"/>
              <a:gd name="T28" fmla="*/ 7 w 15"/>
              <a:gd name="T29" fmla="*/ 64 h 166"/>
              <a:gd name="T30" fmla="*/ 7 w 15"/>
              <a:gd name="T31" fmla="*/ 64 h 166"/>
              <a:gd name="T32" fmla="*/ 0 w 15"/>
              <a:gd name="T33" fmla="*/ 79 h 166"/>
              <a:gd name="T34" fmla="*/ 0 w 15"/>
              <a:gd name="T35" fmla="*/ 79 h 166"/>
              <a:gd name="T36" fmla="*/ 0 w 15"/>
              <a:gd name="T37" fmla="*/ 87 h 166"/>
              <a:gd name="T38" fmla="*/ 0 w 15"/>
              <a:gd name="T39" fmla="*/ 87 h 166"/>
              <a:gd name="T40" fmla="*/ 0 w 15"/>
              <a:gd name="T41" fmla="*/ 94 h 166"/>
              <a:gd name="T42" fmla="*/ 0 w 15"/>
              <a:gd name="T43" fmla="*/ 94 h 166"/>
              <a:gd name="T44" fmla="*/ 0 w 15"/>
              <a:gd name="T45" fmla="*/ 102 h 166"/>
              <a:gd name="T46" fmla="*/ 0 w 15"/>
              <a:gd name="T47" fmla="*/ 102 h 166"/>
              <a:gd name="T48" fmla="*/ 0 w 15"/>
              <a:gd name="T49" fmla="*/ 119 h 166"/>
              <a:gd name="T50" fmla="*/ 0 w 15"/>
              <a:gd name="T51" fmla="*/ 119 h 166"/>
              <a:gd name="T52" fmla="*/ 7 w 15"/>
              <a:gd name="T53" fmla="*/ 127 h 166"/>
              <a:gd name="T54" fmla="*/ 7 w 15"/>
              <a:gd name="T55" fmla="*/ 127 h 166"/>
              <a:gd name="T56" fmla="*/ 7 w 15"/>
              <a:gd name="T57" fmla="*/ 135 h 166"/>
              <a:gd name="T58" fmla="*/ 7 w 15"/>
              <a:gd name="T59" fmla="*/ 135 h 166"/>
              <a:gd name="T60" fmla="*/ 7 w 15"/>
              <a:gd name="T61" fmla="*/ 142 h 166"/>
              <a:gd name="T62" fmla="*/ 7 w 15"/>
              <a:gd name="T63" fmla="*/ 142 h 166"/>
              <a:gd name="T64" fmla="*/ 7 w 15"/>
              <a:gd name="T65" fmla="*/ 150 h 166"/>
              <a:gd name="T66" fmla="*/ 7 w 15"/>
              <a:gd name="T67" fmla="*/ 150 h 166"/>
              <a:gd name="T68" fmla="*/ 15 w 15"/>
              <a:gd name="T69" fmla="*/ 150 h 166"/>
              <a:gd name="T70" fmla="*/ 15 w 15"/>
              <a:gd name="T71" fmla="*/ 150 h 166"/>
              <a:gd name="T72" fmla="*/ 15 w 15"/>
              <a:gd name="T73" fmla="*/ 158 h 166"/>
              <a:gd name="T74" fmla="*/ 15 w 15"/>
              <a:gd name="T75" fmla="*/ 158 h 166"/>
              <a:gd name="T76" fmla="*/ 15 w 15"/>
              <a:gd name="T77" fmla="*/ 166 h 166"/>
              <a:gd name="T78" fmla="*/ 15 w 15"/>
              <a:gd name="T79" fmla="*/ 166 h 166"/>
              <a:gd name="T80" fmla="*/ 15 w 15"/>
              <a:gd name="T81" fmla="*/ 158 h 166"/>
              <a:gd name="T82" fmla="*/ 15 w 15"/>
              <a:gd name="T83" fmla="*/ 15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166"/>
              <a:gd name="T128" fmla="*/ 15 w 15"/>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166">
                <a:moveTo>
                  <a:pt x="15" y="0"/>
                </a:moveTo>
                <a:lnTo>
                  <a:pt x="15" y="0"/>
                </a:lnTo>
                <a:lnTo>
                  <a:pt x="15" y="18"/>
                </a:lnTo>
                <a:lnTo>
                  <a:pt x="15" y="25"/>
                </a:lnTo>
                <a:lnTo>
                  <a:pt x="15" y="33"/>
                </a:lnTo>
                <a:lnTo>
                  <a:pt x="7" y="41"/>
                </a:lnTo>
                <a:lnTo>
                  <a:pt x="7" y="48"/>
                </a:lnTo>
                <a:lnTo>
                  <a:pt x="7" y="56"/>
                </a:lnTo>
                <a:lnTo>
                  <a:pt x="7" y="64"/>
                </a:lnTo>
                <a:lnTo>
                  <a:pt x="0" y="79"/>
                </a:lnTo>
                <a:lnTo>
                  <a:pt x="0" y="87"/>
                </a:lnTo>
                <a:lnTo>
                  <a:pt x="0" y="94"/>
                </a:lnTo>
                <a:lnTo>
                  <a:pt x="0" y="102"/>
                </a:lnTo>
                <a:lnTo>
                  <a:pt x="0" y="119"/>
                </a:lnTo>
                <a:lnTo>
                  <a:pt x="7" y="127"/>
                </a:lnTo>
                <a:lnTo>
                  <a:pt x="7" y="135"/>
                </a:lnTo>
                <a:lnTo>
                  <a:pt x="7" y="142"/>
                </a:lnTo>
                <a:lnTo>
                  <a:pt x="7" y="150"/>
                </a:lnTo>
                <a:lnTo>
                  <a:pt x="15" y="150"/>
                </a:lnTo>
                <a:lnTo>
                  <a:pt x="15" y="158"/>
                </a:lnTo>
                <a:lnTo>
                  <a:pt x="15" y="166"/>
                </a:lnTo>
                <a:lnTo>
                  <a:pt x="15" y="15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8" name="Freeform 192">
            <a:extLst>
              <a:ext uri="{FF2B5EF4-FFF2-40B4-BE49-F238E27FC236}">
                <a16:creationId xmlns:a16="http://schemas.microsoft.com/office/drawing/2014/main" id="{576C995E-5161-BC4D-9F1D-E70F844D426A}"/>
              </a:ext>
            </a:extLst>
          </p:cNvPr>
          <p:cNvSpPr>
            <a:spLocks/>
          </p:cNvSpPr>
          <p:nvPr/>
        </p:nvSpPr>
        <p:spPr bwMode="auto">
          <a:xfrm>
            <a:off x="5662613" y="4583113"/>
            <a:ext cx="23812" cy="261937"/>
          </a:xfrm>
          <a:custGeom>
            <a:avLst/>
            <a:gdLst>
              <a:gd name="T0" fmla="*/ 15 w 15"/>
              <a:gd name="T1" fmla="*/ 0 h 165"/>
              <a:gd name="T2" fmla="*/ 15 w 15"/>
              <a:gd name="T3" fmla="*/ 15 h 165"/>
              <a:gd name="T4" fmla="*/ 15 w 15"/>
              <a:gd name="T5" fmla="*/ 25 h 165"/>
              <a:gd name="T6" fmla="*/ 15 w 15"/>
              <a:gd name="T7" fmla="*/ 25 h 165"/>
              <a:gd name="T8" fmla="*/ 15 w 15"/>
              <a:gd name="T9" fmla="*/ 32 h 165"/>
              <a:gd name="T10" fmla="*/ 8 w 15"/>
              <a:gd name="T11" fmla="*/ 40 h 165"/>
              <a:gd name="T12" fmla="*/ 8 w 15"/>
              <a:gd name="T13" fmla="*/ 40 h 165"/>
              <a:gd name="T14" fmla="*/ 8 w 15"/>
              <a:gd name="T15" fmla="*/ 48 h 165"/>
              <a:gd name="T16" fmla="*/ 8 w 15"/>
              <a:gd name="T17" fmla="*/ 48 h 165"/>
              <a:gd name="T18" fmla="*/ 8 w 15"/>
              <a:gd name="T19" fmla="*/ 55 h 165"/>
              <a:gd name="T20" fmla="*/ 8 w 15"/>
              <a:gd name="T21" fmla="*/ 63 h 165"/>
              <a:gd name="T22" fmla="*/ 8 w 15"/>
              <a:gd name="T23" fmla="*/ 63 h 165"/>
              <a:gd name="T24" fmla="*/ 0 w 15"/>
              <a:gd name="T25" fmla="*/ 78 h 165"/>
              <a:gd name="T26" fmla="*/ 0 w 15"/>
              <a:gd name="T27" fmla="*/ 78 h 165"/>
              <a:gd name="T28" fmla="*/ 0 w 15"/>
              <a:gd name="T29" fmla="*/ 86 h 165"/>
              <a:gd name="T30" fmla="*/ 0 w 15"/>
              <a:gd name="T31" fmla="*/ 86 h 165"/>
              <a:gd name="T32" fmla="*/ 0 w 15"/>
              <a:gd name="T33" fmla="*/ 94 h 165"/>
              <a:gd name="T34" fmla="*/ 0 w 15"/>
              <a:gd name="T35" fmla="*/ 101 h 165"/>
              <a:gd name="T36" fmla="*/ 0 w 15"/>
              <a:gd name="T37" fmla="*/ 101 h 165"/>
              <a:gd name="T38" fmla="*/ 0 w 15"/>
              <a:gd name="T39" fmla="*/ 119 h 165"/>
              <a:gd name="T40" fmla="*/ 0 w 15"/>
              <a:gd name="T41" fmla="*/ 119 h 165"/>
              <a:gd name="T42" fmla="*/ 8 w 15"/>
              <a:gd name="T43" fmla="*/ 126 h 165"/>
              <a:gd name="T44" fmla="*/ 8 w 15"/>
              <a:gd name="T45" fmla="*/ 134 h 165"/>
              <a:gd name="T46" fmla="*/ 8 w 15"/>
              <a:gd name="T47" fmla="*/ 142 h 165"/>
              <a:gd name="T48" fmla="*/ 8 w 15"/>
              <a:gd name="T49" fmla="*/ 142 h 165"/>
              <a:gd name="T50" fmla="*/ 8 w 15"/>
              <a:gd name="T51" fmla="*/ 149 h 165"/>
              <a:gd name="T52" fmla="*/ 15 w 15"/>
              <a:gd name="T53" fmla="*/ 149 h 165"/>
              <a:gd name="T54" fmla="*/ 15 w 15"/>
              <a:gd name="T55" fmla="*/ 157 h 165"/>
              <a:gd name="T56" fmla="*/ 15 w 15"/>
              <a:gd name="T57" fmla="*/ 157 h 165"/>
              <a:gd name="T58" fmla="*/ 15 w 15"/>
              <a:gd name="T59" fmla="*/ 165 h 165"/>
              <a:gd name="T60" fmla="*/ 15 w 15"/>
              <a:gd name="T61" fmla="*/ 157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
              <a:gd name="T94" fmla="*/ 0 h 165"/>
              <a:gd name="T95" fmla="*/ 15 w 15"/>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 h="165">
                <a:moveTo>
                  <a:pt x="15" y="0"/>
                </a:moveTo>
                <a:lnTo>
                  <a:pt x="15" y="15"/>
                </a:lnTo>
                <a:lnTo>
                  <a:pt x="15" y="25"/>
                </a:lnTo>
                <a:lnTo>
                  <a:pt x="15" y="32"/>
                </a:lnTo>
                <a:lnTo>
                  <a:pt x="8" y="40"/>
                </a:lnTo>
                <a:lnTo>
                  <a:pt x="8" y="48"/>
                </a:lnTo>
                <a:lnTo>
                  <a:pt x="8" y="55"/>
                </a:lnTo>
                <a:lnTo>
                  <a:pt x="8" y="63"/>
                </a:lnTo>
                <a:lnTo>
                  <a:pt x="0" y="78"/>
                </a:lnTo>
                <a:lnTo>
                  <a:pt x="0" y="86"/>
                </a:lnTo>
                <a:lnTo>
                  <a:pt x="0" y="94"/>
                </a:lnTo>
                <a:lnTo>
                  <a:pt x="0" y="101"/>
                </a:lnTo>
                <a:lnTo>
                  <a:pt x="0" y="119"/>
                </a:lnTo>
                <a:lnTo>
                  <a:pt x="8" y="126"/>
                </a:lnTo>
                <a:lnTo>
                  <a:pt x="8" y="134"/>
                </a:lnTo>
                <a:lnTo>
                  <a:pt x="8" y="142"/>
                </a:lnTo>
                <a:lnTo>
                  <a:pt x="8" y="149"/>
                </a:lnTo>
                <a:lnTo>
                  <a:pt x="15" y="149"/>
                </a:lnTo>
                <a:lnTo>
                  <a:pt x="15" y="157"/>
                </a:lnTo>
                <a:lnTo>
                  <a:pt x="15" y="165"/>
                </a:lnTo>
                <a:lnTo>
                  <a:pt x="15" y="15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9" name="Freeform 193">
            <a:extLst>
              <a:ext uri="{FF2B5EF4-FFF2-40B4-BE49-F238E27FC236}">
                <a16:creationId xmlns:a16="http://schemas.microsoft.com/office/drawing/2014/main" id="{5E99AE16-915D-DB41-A324-F454B8FF9EC5}"/>
              </a:ext>
            </a:extLst>
          </p:cNvPr>
          <p:cNvSpPr>
            <a:spLocks/>
          </p:cNvSpPr>
          <p:nvPr/>
        </p:nvSpPr>
        <p:spPr bwMode="auto">
          <a:xfrm>
            <a:off x="6278563" y="4271963"/>
            <a:ext cx="182562" cy="622300"/>
          </a:xfrm>
          <a:custGeom>
            <a:avLst/>
            <a:gdLst>
              <a:gd name="T0" fmla="*/ 0 w 115"/>
              <a:gd name="T1" fmla="*/ 392 h 392"/>
              <a:gd name="T2" fmla="*/ 7 w 115"/>
              <a:gd name="T3" fmla="*/ 353 h 392"/>
              <a:gd name="T4" fmla="*/ 23 w 115"/>
              <a:gd name="T5" fmla="*/ 274 h 392"/>
              <a:gd name="T6" fmla="*/ 38 w 115"/>
              <a:gd name="T7" fmla="*/ 203 h 392"/>
              <a:gd name="T8" fmla="*/ 53 w 115"/>
              <a:gd name="T9" fmla="*/ 142 h 392"/>
              <a:gd name="T10" fmla="*/ 61 w 115"/>
              <a:gd name="T11" fmla="*/ 109 h 392"/>
              <a:gd name="T12" fmla="*/ 69 w 115"/>
              <a:gd name="T13" fmla="*/ 94 h 392"/>
              <a:gd name="T14" fmla="*/ 76 w 115"/>
              <a:gd name="T15" fmla="*/ 71 h 392"/>
              <a:gd name="T16" fmla="*/ 84 w 115"/>
              <a:gd name="T17" fmla="*/ 48 h 392"/>
              <a:gd name="T18" fmla="*/ 92 w 115"/>
              <a:gd name="T19" fmla="*/ 33 h 392"/>
              <a:gd name="T20" fmla="*/ 100 w 115"/>
              <a:gd name="T21" fmla="*/ 15 h 392"/>
              <a:gd name="T22" fmla="*/ 100 w 115"/>
              <a:gd name="T23" fmla="*/ 15 h 392"/>
              <a:gd name="T24" fmla="*/ 107 w 115"/>
              <a:gd name="T25" fmla="*/ 8 h 392"/>
              <a:gd name="T26" fmla="*/ 115 w 115"/>
              <a:gd name="T27" fmla="*/ 0 h 392"/>
              <a:gd name="T28" fmla="*/ 115 w 115"/>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392"/>
              <a:gd name="T47" fmla="*/ 115 w 115"/>
              <a:gd name="T48" fmla="*/ 392 h 3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392">
                <a:moveTo>
                  <a:pt x="0" y="392"/>
                </a:moveTo>
                <a:lnTo>
                  <a:pt x="7" y="353"/>
                </a:lnTo>
                <a:lnTo>
                  <a:pt x="23" y="274"/>
                </a:lnTo>
                <a:lnTo>
                  <a:pt x="38" y="203"/>
                </a:lnTo>
                <a:lnTo>
                  <a:pt x="53" y="142"/>
                </a:lnTo>
                <a:lnTo>
                  <a:pt x="61" y="109"/>
                </a:lnTo>
                <a:lnTo>
                  <a:pt x="69" y="94"/>
                </a:lnTo>
                <a:lnTo>
                  <a:pt x="76" y="71"/>
                </a:lnTo>
                <a:lnTo>
                  <a:pt x="84" y="48"/>
                </a:lnTo>
                <a:lnTo>
                  <a:pt x="92" y="33"/>
                </a:lnTo>
                <a:lnTo>
                  <a:pt x="100" y="15"/>
                </a:lnTo>
                <a:lnTo>
                  <a:pt x="107" y="8"/>
                </a:lnTo>
                <a:lnTo>
                  <a:pt x="115"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0" name="Line 194">
            <a:extLst>
              <a:ext uri="{FF2B5EF4-FFF2-40B4-BE49-F238E27FC236}">
                <a16:creationId xmlns:a16="http://schemas.microsoft.com/office/drawing/2014/main" id="{28618823-5B53-3A46-B470-9E5D5571F1F2}"/>
              </a:ext>
            </a:extLst>
          </p:cNvPr>
          <p:cNvSpPr>
            <a:spLocks noChangeShapeType="1"/>
          </p:cNvSpPr>
          <p:nvPr/>
        </p:nvSpPr>
        <p:spPr bwMode="auto">
          <a:xfrm>
            <a:off x="6289675" y="4295775"/>
            <a:ext cx="85725" cy="523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195">
            <a:extLst>
              <a:ext uri="{FF2B5EF4-FFF2-40B4-BE49-F238E27FC236}">
                <a16:creationId xmlns:a16="http://schemas.microsoft.com/office/drawing/2014/main" id="{0AEB3D53-82E7-6F46-BB53-487DEC39D2A5}"/>
              </a:ext>
            </a:extLst>
          </p:cNvPr>
          <p:cNvSpPr>
            <a:spLocks noChangeShapeType="1"/>
          </p:cNvSpPr>
          <p:nvPr/>
        </p:nvSpPr>
        <p:spPr bwMode="auto">
          <a:xfrm flipV="1">
            <a:off x="5711825" y="4905375"/>
            <a:ext cx="501650" cy="158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2" name="Line 196">
            <a:extLst>
              <a:ext uri="{FF2B5EF4-FFF2-40B4-BE49-F238E27FC236}">
                <a16:creationId xmlns:a16="http://schemas.microsoft.com/office/drawing/2014/main" id="{6E505DE9-BAB3-A349-8AD6-1577D4AB79F5}"/>
              </a:ext>
            </a:extLst>
          </p:cNvPr>
          <p:cNvSpPr>
            <a:spLocks noChangeShapeType="1"/>
          </p:cNvSpPr>
          <p:nvPr/>
        </p:nvSpPr>
        <p:spPr bwMode="auto">
          <a:xfrm flipH="1">
            <a:off x="5686425" y="4921250"/>
            <a:ext cx="25400" cy="10953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Freeform 197">
            <a:extLst>
              <a:ext uri="{FF2B5EF4-FFF2-40B4-BE49-F238E27FC236}">
                <a16:creationId xmlns:a16="http://schemas.microsoft.com/office/drawing/2014/main" id="{77A13FB0-0AF7-4947-ABED-6238DEFED89B}"/>
              </a:ext>
            </a:extLst>
          </p:cNvPr>
          <p:cNvSpPr>
            <a:spLocks/>
          </p:cNvSpPr>
          <p:nvPr/>
        </p:nvSpPr>
        <p:spPr bwMode="auto">
          <a:xfrm>
            <a:off x="5638800" y="5029200"/>
            <a:ext cx="36513" cy="298450"/>
          </a:xfrm>
          <a:custGeom>
            <a:avLst/>
            <a:gdLst>
              <a:gd name="T0" fmla="*/ 23 w 23"/>
              <a:gd name="T1" fmla="*/ 0 h 188"/>
              <a:gd name="T2" fmla="*/ 23 w 23"/>
              <a:gd name="T3" fmla="*/ 0 h 188"/>
              <a:gd name="T4" fmla="*/ 0 w 23"/>
              <a:gd name="T5" fmla="*/ 84 h 188"/>
              <a:gd name="T6" fmla="*/ 0 w 23"/>
              <a:gd name="T7" fmla="*/ 84 h 188"/>
              <a:gd name="T8" fmla="*/ 0 w 23"/>
              <a:gd name="T9" fmla="*/ 102 h 188"/>
              <a:gd name="T10" fmla="*/ 0 w 23"/>
              <a:gd name="T11" fmla="*/ 102 h 188"/>
              <a:gd name="T12" fmla="*/ 0 w 23"/>
              <a:gd name="T13" fmla="*/ 109 h 188"/>
              <a:gd name="T14" fmla="*/ 0 w 23"/>
              <a:gd name="T15" fmla="*/ 109 h 188"/>
              <a:gd name="T16" fmla="*/ 0 w 23"/>
              <a:gd name="T17" fmla="*/ 117 h 188"/>
              <a:gd name="T18" fmla="*/ 0 w 23"/>
              <a:gd name="T19" fmla="*/ 117 h 188"/>
              <a:gd name="T20" fmla="*/ 0 w 23"/>
              <a:gd name="T21" fmla="*/ 132 h 188"/>
              <a:gd name="T22" fmla="*/ 0 w 23"/>
              <a:gd name="T23" fmla="*/ 132 h 188"/>
              <a:gd name="T24" fmla="*/ 0 w 23"/>
              <a:gd name="T25" fmla="*/ 140 h 188"/>
              <a:gd name="T26" fmla="*/ 0 w 23"/>
              <a:gd name="T27" fmla="*/ 140 h 188"/>
              <a:gd name="T28" fmla="*/ 0 w 23"/>
              <a:gd name="T29" fmla="*/ 148 h 188"/>
              <a:gd name="T30" fmla="*/ 0 w 23"/>
              <a:gd name="T31" fmla="*/ 148 h 188"/>
              <a:gd name="T32" fmla="*/ 0 w 23"/>
              <a:gd name="T33" fmla="*/ 155 h 188"/>
              <a:gd name="T34" fmla="*/ 0 w 23"/>
              <a:gd name="T35" fmla="*/ 155 h 188"/>
              <a:gd name="T36" fmla="*/ 0 w 23"/>
              <a:gd name="T37" fmla="*/ 163 h 188"/>
              <a:gd name="T38" fmla="*/ 0 w 23"/>
              <a:gd name="T39" fmla="*/ 163 h 188"/>
              <a:gd name="T40" fmla="*/ 0 w 23"/>
              <a:gd name="T41" fmla="*/ 171 h 188"/>
              <a:gd name="T42" fmla="*/ 0 w 23"/>
              <a:gd name="T43" fmla="*/ 171 h 188"/>
              <a:gd name="T44" fmla="*/ 0 w 23"/>
              <a:gd name="T45" fmla="*/ 179 h 188"/>
              <a:gd name="T46" fmla="*/ 0 w 23"/>
              <a:gd name="T47" fmla="*/ 179 h 188"/>
              <a:gd name="T48" fmla="*/ 0 w 23"/>
              <a:gd name="T49" fmla="*/ 188 h 188"/>
              <a:gd name="T50" fmla="*/ 0 w 23"/>
              <a:gd name="T51" fmla="*/ 188 h 188"/>
              <a:gd name="T52" fmla="*/ 8 w 23"/>
              <a:gd name="T53" fmla="*/ 188 h 188"/>
              <a:gd name="T54" fmla="*/ 8 w 23"/>
              <a:gd name="T55" fmla="*/ 188 h 1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
              <a:gd name="T85" fmla="*/ 0 h 188"/>
              <a:gd name="T86" fmla="*/ 23 w 23"/>
              <a:gd name="T87" fmla="*/ 188 h 1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 h="188">
                <a:moveTo>
                  <a:pt x="23" y="0"/>
                </a:moveTo>
                <a:lnTo>
                  <a:pt x="23" y="0"/>
                </a:lnTo>
                <a:lnTo>
                  <a:pt x="0" y="84"/>
                </a:lnTo>
                <a:lnTo>
                  <a:pt x="0" y="102"/>
                </a:lnTo>
                <a:lnTo>
                  <a:pt x="0" y="109"/>
                </a:lnTo>
                <a:lnTo>
                  <a:pt x="0" y="117"/>
                </a:lnTo>
                <a:lnTo>
                  <a:pt x="0" y="132"/>
                </a:lnTo>
                <a:lnTo>
                  <a:pt x="0" y="140"/>
                </a:lnTo>
                <a:lnTo>
                  <a:pt x="0" y="148"/>
                </a:lnTo>
                <a:lnTo>
                  <a:pt x="0" y="155"/>
                </a:lnTo>
                <a:lnTo>
                  <a:pt x="0" y="163"/>
                </a:lnTo>
                <a:lnTo>
                  <a:pt x="0" y="171"/>
                </a:lnTo>
                <a:lnTo>
                  <a:pt x="0" y="179"/>
                </a:lnTo>
                <a:lnTo>
                  <a:pt x="0" y="188"/>
                </a:lnTo>
                <a:lnTo>
                  <a:pt x="8" y="18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4" name="Freeform 198">
            <a:extLst>
              <a:ext uri="{FF2B5EF4-FFF2-40B4-BE49-F238E27FC236}">
                <a16:creationId xmlns:a16="http://schemas.microsoft.com/office/drawing/2014/main" id="{2DAF40B9-582A-2B4D-9DFA-7A617768C43F}"/>
              </a:ext>
            </a:extLst>
          </p:cNvPr>
          <p:cNvSpPr>
            <a:spLocks/>
          </p:cNvSpPr>
          <p:nvPr/>
        </p:nvSpPr>
        <p:spPr bwMode="auto">
          <a:xfrm>
            <a:off x="6278563" y="4933950"/>
            <a:ext cx="47625" cy="269875"/>
          </a:xfrm>
          <a:custGeom>
            <a:avLst/>
            <a:gdLst>
              <a:gd name="T0" fmla="*/ 0 w 30"/>
              <a:gd name="T1" fmla="*/ 0 h 170"/>
              <a:gd name="T2" fmla="*/ 0 w 30"/>
              <a:gd name="T3" fmla="*/ 0 h 170"/>
              <a:gd name="T4" fmla="*/ 0 w 30"/>
              <a:gd name="T5" fmla="*/ 15 h 170"/>
              <a:gd name="T6" fmla="*/ 0 w 30"/>
              <a:gd name="T7" fmla="*/ 15 h 170"/>
              <a:gd name="T8" fmla="*/ 0 w 30"/>
              <a:gd name="T9" fmla="*/ 23 h 170"/>
              <a:gd name="T10" fmla="*/ 0 w 30"/>
              <a:gd name="T11" fmla="*/ 23 h 170"/>
              <a:gd name="T12" fmla="*/ 0 w 30"/>
              <a:gd name="T13" fmla="*/ 30 h 170"/>
              <a:gd name="T14" fmla="*/ 0 w 30"/>
              <a:gd name="T15" fmla="*/ 30 h 170"/>
              <a:gd name="T16" fmla="*/ 0 w 30"/>
              <a:gd name="T17" fmla="*/ 38 h 170"/>
              <a:gd name="T18" fmla="*/ 0 w 30"/>
              <a:gd name="T19" fmla="*/ 38 h 170"/>
              <a:gd name="T20" fmla="*/ 0 w 30"/>
              <a:gd name="T21" fmla="*/ 46 h 170"/>
              <a:gd name="T22" fmla="*/ 0 w 30"/>
              <a:gd name="T23" fmla="*/ 46 h 170"/>
              <a:gd name="T24" fmla="*/ 0 w 30"/>
              <a:gd name="T25" fmla="*/ 53 h 170"/>
              <a:gd name="T26" fmla="*/ 0 w 30"/>
              <a:gd name="T27" fmla="*/ 53 h 170"/>
              <a:gd name="T28" fmla="*/ 0 w 30"/>
              <a:gd name="T29" fmla="*/ 61 h 170"/>
              <a:gd name="T30" fmla="*/ 0 w 30"/>
              <a:gd name="T31" fmla="*/ 61 h 170"/>
              <a:gd name="T32" fmla="*/ 0 w 30"/>
              <a:gd name="T33" fmla="*/ 69 h 170"/>
              <a:gd name="T34" fmla="*/ 0 w 30"/>
              <a:gd name="T35" fmla="*/ 69 h 170"/>
              <a:gd name="T36" fmla="*/ 0 w 30"/>
              <a:gd name="T37" fmla="*/ 76 h 170"/>
              <a:gd name="T38" fmla="*/ 0 w 30"/>
              <a:gd name="T39" fmla="*/ 76 h 170"/>
              <a:gd name="T40" fmla="*/ 0 w 30"/>
              <a:gd name="T41" fmla="*/ 86 h 170"/>
              <a:gd name="T42" fmla="*/ 0 w 30"/>
              <a:gd name="T43" fmla="*/ 86 h 170"/>
              <a:gd name="T44" fmla="*/ 7 w 30"/>
              <a:gd name="T45" fmla="*/ 94 h 170"/>
              <a:gd name="T46" fmla="*/ 7 w 30"/>
              <a:gd name="T47" fmla="*/ 94 h 170"/>
              <a:gd name="T48" fmla="*/ 7 w 30"/>
              <a:gd name="T49" fmla="*/ 101 h 170"/>
              <a:gd name="T50" fmla="*/ 7 w 30"/>
              <a:gd name="T51" fmla="*/ 101 h 170"/>
              <a:gd name="T52" fmla="*/ 7 w 30"/>
              <a:gd name="T53" fmla="*/ 109 h 170"/>
              <a:gd name="T54" fmla="*/ 7 w 30"/>
              <a:gd name="T55" fmla="*/ 109 h 170"/>
              <a:gd name="T56" fmla="*/ 7 w 30"/>
              <a:gd name="T57" fmla="*/ 117 h 170"/>
              <a:gd name="T58" fmla="*/ 7 w 30"/>
              <a:gd name="T59" fmla="*/ 117 h 170"/>
              <a:gd name="T60" fmla="*/ 15 w 30"/>
              <a:gd name="T61" fmla="*/ 124 h 170"/>
              <a:gd name="T62" fmla="*/ 15 w 30"/>
              <a:gd name="T63" fmla="*/ 124 h 170"/>
              <a:gd name="T64" fmla="*/ 15 w 30"/>
              <a:gd name="T65" fmla="*/ 132 h 170"/>
              <a:gd name="T66" fmla="*/ 15 w 30"/>
              <a:gd name="T67" fmla="*/ 132 h 170"/>
              <a:gd name="T68" fmla="*/ 15 w 30"/>
              <a:gd name="T69" fmla="*/ 140 h 170"/>
              <a:gd name="T70" fmla="*/ 15 w 30"/>
              <a:gd name="T71" fmla="*/ 140 h 170"/>
              <a:gd name="T72" fmla="*/ 15 w 30"/>
              <a:gd name="T73" fmla="*/ 147 h 170"/>
              <a:gd name="T74" fmla="*/ 15 w 30"/>
              <a:gd name="T75" fmla="*/ 147 h 170"/>
              <a:gd name="T76" fmla="*/ 15 w 30"/>
              <a:gd name="T77" fmla="*/ 155 h 170"/>
              <a:gd name="T78" fmla="*/ 15 w 30"/>
              <a:gd name="T79" fmla="*/ 155 h 170"/>
              <a:gd name="T80" fmla="*/ 15 w 30"/>
              <a:gd name="T81" fmla="*/ 163 h 170"/>
              <a:gd name="T82" fmla="*/ 15 w 30"/>
              <a:gd name="T83" fmla="*/ 163 h 170"/>
              <a:gd name="T84" fmla="*/ 15 w 30"/>
              <a:gd name="T85" fmla="*/ 170 h 170"/>
              <a:gd name="T86" fmla="*/ 15 w 30"/>
              <a:gd name="T87" fmla="*/ 170 h 170"/>
              <a:gd name="T88" fmla="*/ 23 w 30"/>
              <a:gd name="T89" fmla="*/ 170 h 170"/>
              <a:gd name="T90" fmla="*/ 23 w 30"/>
              <a:gd name="T91" fmla="*/ 170 h 170"/>
              <a:gd name="T92" fmla="*/ 30 w 30"/>
              <a:gd name="T93" fmla="*/ 170 h 170"/>
              <a:gd name="T94" fmla="*/ 30 w 30"/>
              <a:gd name="T95" fmla="*/ 170 h 1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170"/>
              <a:gd name="T146" fmla="*/ 30 w 30"/>
              <a:gd name="T147" fmla="*/ 170 h 1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170">
                <a:moveTo>
                  <a:pt x="0" y="0"/>
                </a:moveTo>
                <a:lnTo>
                  <a:pt x="0" y="0"/>
                </a:lnTo>
                <a:lnTo>
                  <a:pt x="0" y="15"/>
                </a:lnTo>
                <a:lnTo>
                  <a:pt x="0" y="23"/>
                </a:lnTo>
                <a:lnTo>
                  <a:pt x="0" y="30"/>
                </a:lnTo>
                <a:lnTo>
                  <a:pt x="0" y="38"/>
                </a:lnTo>
                <a:lnTo>
                  <a:pt x="0" y="46"/>
                </a:lnTo>
                <a:lnTo>
                  <a:pt x="0" y="53"/>
                </a:lnTo>
                <a:lnTo>
                  <a:pt x="0" y="61"/>
                </a:lnTo>
                <a:lnTo>
                  <a:pt x="0" y="69"/>
                </a:lnTo>
                <a:lnTo>
                  <a:pt x="0" y="76"/>
                </a:lnTo>
                <a:lnTo>
                  <a:pt x="0" y="86"/>
                </a:lnTo>
                <a:lnTo>
                  <a:pt x="7" y="94"/>
                </a:lnTo>
                <a:lnTo>
                  <a:pt x="7" y="101"/>
                </a:lnTo>
                <a:lnTo>
                  <a:pt x="7" y="109"/>
                </a:lnTo>
                <a:lnTo>
                  <a:pt x="7" y="117"/>
                </a:lnTo>
                <a:lnTo>
                  <a:pt x="15" y="124"/>
                </a:lnTo>
                <a:lnTo>
                  <a:pt x="15" y="132"/>
                </a:lnTo>
                <a:lnTo>
                  <a:pt x="15" y="140"/>
                </a:lnTo>
                <a:lnTo>
                  <a:pt x="15" y="147"/>
                </a:lnTo>
                <a:lnTo>
                  <a:pt x="15" y="155"/>
                </a:lnTo>
                <a:lnTo>
                  <a:pt x="15" y="163"/>
                </a:lnTo>
                <a:lnTo>
                  <a:pt x="15" y="170"/>
                </a:lnTo>
                <a:lnTo>
                  <a:pt x="23" y="170"/>
                </a:lnTo>
                <a:lnTo>
                  <a:pt x="30" y="17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5" name="Freeform 199">
            <a:extLst>
              <a:ext uri="{FF2B5EF4-FFF2-40B4-BE49-F238E27FC236}">
                <a16:creationId xmlns:a16="http://schemas.microsoft.com/office/drawing/2014/main" id="{23B4E75E-9BF7-F84F-96BF-E3694342903D}"/>
              </a:ext>
            </a:extLst>
          </p:cNvPr>
          <p:cNvSpPr>
            <a:spLocks/>
          </p:cNvSpPr>
          <p:nvPr/>
        </p:nvSpPr>
        <p:spPr bwMode="auto">
          <a:xfrm>
            <a:off x="6265863" y="4921250"/>
            <a:ext cx="49212" cy="271463"/>
          </a:xfrm>
          <a:custGeom>
            <a:avLst/>
            <a:gdLst>
              <a:gd name="T0" fmla="*/ 0 w 31"/>
              <a:gd name="T1" fmla="*/ 0 h 171"/>
              <a:gd name="T2" fmla="*/ 0 w 31"/>
              <a:gd name="T3" fmla="*/ 15 h 171"/>
              <a:gd name="T4" fmla="*/ 0 w 31"/>
              <a:gd name="T5" fmla="*/ 23 h 171"/>
              <a:gd name="T6" fmla="*/ 0 w 31"/>
              <a:gd name="T7" fmla="*/ 31 h 171"/>
              <a:gd name="T8" fmla="*/ 0 w 31"/>
              <a:gd name="T9" fmla="*/ 38 h 171"/>
              <a:gd name="T10" fmla="*/ 0 w 31"/>
              <a:gd name="T11" fmla="*/ 38 h 171"/>
              <a:gd name="T12" fmla="*/ 0 w 31"/>
              <a:gd name="T13" fmla="*/ 46 h 171"/>
              <a:gd name="T14" fmla="*/ 0 w 31"/>
              <a:gd name="T15" fmla="*/ 54 h 171"/>
              <a:gd name="T16" fmla="*/ 0 w 31"/>
              <a:gd name="T17" fmla="*/ 61 h 171"/>
              <a:gd name="T18" fmla="*/ 0 w 31"/>
              <a:gd name="T19" fmla="*/ 61 h 171"/>
              <a:gd name="T20" fmla="*/ 0 w 31"/>
              <a:gd name="T21" fmla="*/ 69 h 171"/>
              <a:gd name="T22" fmla="*/ 0 w 31"/>
              <a:gd name="T23" fmla="*/ 77 h 171"/>
              <a:gd name="T24" fmla="*/ 0 w 31"/>
              <a:gd name="T25" fmla="*/ 77 h 171"/>
              <a:gd name="T26" fmla="*/ 0 w 31"/>
              <a:gd name="T27" fmla="*/ 84 h 171"/>
              <a:gd name="T28" fmla="*/ 8 w 31"/>
              <a:gd name="T29" fmla="*/ 94 h 171"/>
              <a:gd name="T30" fmla="*/ 8 w 31"/>
              <a:gd name="T31" fmla="*/ 102 h 171"/>
              <a:gd name="T32" fmla="*/ 8 w 31"/>
              <a:gd name="T33" fmla="*/ 102 h 171"/>
              <a:gd name="T34" fmla="*/ 8 w 31"/>
              <a:gd name="T35" fmla="*/ 109 h 171"/>
              <a:gd name="T36" fmla="*/ 8 w 31"/>
              <a:gd name="T37" fmla="*/ 117 h 171"/>
              <a:gd name="T38" fmla="*/ 8 w 31"/>
              <a:gd name="T39" fmla="*/ 117 h 171"/>
              <a:gd name="T40" fmla="*/ 15 w 31"/>
              <a:gd name="T41" fmla="*/ 125 h 171"/>
              <a:gd name="T42" fmla="*/ 15 w 31"/>
              <a:gd name="T43" fmla="*/ 125 h 171"/>
              <a:gd name="T44" fmla="*/ 15 w 31"/>
              <a:gd name="T45" fmla="*/ 132 h 171"/>
              <a:gd name="T46" fmla="*/ 15 w 31"/>
              <a:gd name="T47" fmla="*/ 140 h 171"/>
              <a:gd name="T48" fmla="*/ 15 w 31"/>
              <a:gd name="T49" fmla="*/ 140 h 171"/>
              <a:gd name="T50" fmla="*/ 15 w 31"/>
              <a:gd name="T51" fmla="*/ 148 h 171"/>
              <a:gd name="T52" fmla="*/ 15 w 31"/>
              <a:gd name="T53" fmla="*/ 155 h 171"/>
              <a:gd name="T54" fmla="*/ 15 w 31"/>
              <a:gd name="T55" fmla="*/ 155 h 171"/>
              <a:gd name="T56" fmla="*/ 15 w 31"/>
              <a:gd name="T57" fmla="*/ 163 h 171"/>
              <a:gd name="T58" fmla="*/ 15 w 31"/>
              <a:gd name="T59" fmla="*/ 171 h 171"/>
              <a:gd name="T60" fmla="*/ 23 w 31"/>
              <a:gd name="T61" fmla="*/ 171 h 171"/>
              <a:gd name="T62" fmla="*/ 23 w 31"/>
              <a:gd name="T63" fmla="*/ 171 h 171"/>
              <a:gd name="T64" fmla="*/ 31 w 31"/>
              <a:gd name="T65" fmla="*/ 171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71"/>
              <a:gd name="T101" fmla="*/ 31 w 31"/>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71">
                <a:moveTo>
                  <a:pt x="0" y="0"/>
                </a:moveTo>
                <a:lnTo>
                  <a:pt x="0" y="15"/>
                </a:lnTo>
                <a:lnTo>
                  <a:pt x="0" y="23"/>
                </a:lnTo>
                <a:lnTo>
                  <a:pt x="0" y="31"/>
                </a:lnTo>
                <a:lnTo>
                  <a:pt x="0" y="38"/>
                </a:lnTo>
                <a:lnTo>
                  <a:pt x="0" y="46"/>
                </a:lnTo>
                <a:lnTo>
                  <a:pt x="0" y="54"/>
                </a:lnTo>
                <a:lnTo>
                  <a:pt x="0" y="61"/>
                </a:lnTo>
                <a:lnTo>
                  <a:pt x="0" y="69"/>
                </a:lnTo>
                <a:lnTo>
                  <a:pt x="0" y="77"/>
                </a:lnTo>
                <a:lnTo>
                  <a:pt x="0" y="84"/>
                </a:lnTo>
                <a:lnTo>
                  <a:pt x="8" y="94"/>
                </a:lnTo>
                <a:lnTo>
                  <a:pt x="8" y="102"/>
                </a:lnTo>
                <a:lnTo>
                  <a:pt x="8" y="109"/>
                </a:lnTo>
                <a:lnTo>
                  <a:pt x="8" y="117"/>
                </a:lnTo>
                <a:lnTo>
                  <a:pt x="15" y="125"/>
                </a:lnTo>
                <a:lnTo>
                  <a:pt x="15" y="132"/>
                </a:lnTo>
                <a:lnTo>
                  <a:pt x="15" y="140"/>
                </a:lnTo>
                <a:lnTo>
                  <a:pt x="15" y="148"/>
                </a:lnTo>
                <a:lnTo>
                  <a:pt x="15" y="155"/>
                </a:lnTo>
                <a:lnTo>
                  <a:pt x="15" y="163"/>
                </a:lnTo>
                <a:lnTo>
                  <a:pt x="15" y="171"/>
                </a:lnTo>
                <a:lnTo>
                  <a:pt x="23" y="171"/>
                </a:lnTo>
                <a:lnTo>
                  <a:pt x="31" y="17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6" name="Freeform 200">
            <a:extLst>
              <a:ext uri="{FF2B5EF4-FFF2-40B4-BE49-F238E27FC236}">
                <a16:creationId xmlns:a16="http://schemas.microsoft.com/office/drawing/2014/main" id="{BCC5CB6E-9F61-3C4F-A28D-7E0F887315A8}"/>
              </a:ext>
            </a:extLst>
          </p:cNvPr>
          <p:cNvSpPr>
            <a:spLocks/>
          </p:cNvSpPr>
          <p:nvPr/>
        </p:nvSpPr>
        <p:spPr bwMode="auto">
          <a:xfrm>
            <a:off x="6315075" y="5219700"/>
            <a:ext cx="23813" cy="509588"/>
          </a:xfrm>
          <a:custGeom>
            <a:avLst/>
            <a:gdLst>
              <a:gd name="T0" fmla="*/ 0 w 15"/>
              <a:gd name="T1" fmla="*/ 0 h 321"/>
              <a:gd name="T2" fmla="*/ 0 w 15"/>
              <a:gd name="T3" fmla="*/ 0 h 321"/>
              <a:gd name="T4" fmla="*/ 7 w 15"/>
              <a:gd name="T5" fmla="*/ 54 h 321"/>
              <a:gd name="T6" fmla="*/ 7 w 15"/>
              <a:gd name="T7" fmla="*/ 54 h 321"/>
              <a:gd name="T8" fmla="*/ 7 w 15"/>
              <a:gd name="T9" fmla="*/ 69 h 321"/>
              <a:gd name="T10" fmla="*/ 7 w 15"/>
              <a:gd name="T11" fmla="*/ 69 h 321"/>
              <a:gd name="T12" fmla="*/ 7 w 15"/>
              <a:gd name="T13" fmla="*/ 77 h 321"/>
              <a:gd name="T14" fmla="*/ 7 w 15"/>
              <a:gd name="T15" fmla="*/ 77 h 321"/>
              <a:gd name="T16" fmla="*/ 7 w 15"/>
              <a:gd name="T17" fmla="*/ 85 h 321"/>
              <a:gd name="T18" fmla="*/ 7 w 15"/>
              <a:gd name="T19" fmla="*/ 85 h 321"/>
              <a:gd name="T20" fmla="*/ 7 w 15"/>
              <a:gd name="T21" fmla="*/ 94 h 321"/>
              <a:gd name="T22" fmla="*/ 7 w 15"/>
              <a:gd name="T23" fmla="*/ 94 h 321"/>
              <a:gd name="T24" fmla="*/ 7 w 15"/>
              <a:gd name="T25" fmla="*/ 102 h 321"/>
              <a:gd name="T26" fmla="*/ 7 w 15"/>
              <a:gd name="T27" fmla="*/ 102 h 321"/>
              <a:gd name="T28" fmla="*/ 15 w 15"/>
              <a:gd name="T29" fmla="*/ 109 h 321"/>
              <a:gd name="T30" fmla="*/ 15 w 15"/>
              <a:gd name="T31" fmla="*/ 109 h 321"/>
              <a:gd name="T32" fmla="*/ 15 w 15"/>
              <a:gd name="T33" fmla="*/ 117 h 321"/>
              <a:gd name="T34" fmla="*/ 15 w 15"/>
              <a:gd name="T35" fmla="*/ 117 h 321"/>
              <a:gd name="T36" fmla="*/ 15 w 15"/>
              <a:gd name="T37" fmla="*/ 133 h 321"/>
              <a:gd name="T38" fmla="*/ 15 w 15"/>
              <a:gd name="T39" fmla="*/ 133 h 321"/>
              <a:gd name="T40" fmla="*/ 15 w 15"/>
              <a:gd name="T41" fmla="*/ 148 h 321"/>
              <a:gd name="T42" fmla="*/ 15 w 15"/>
              <a:gd name="T43" fmla="*/ 148 h 321"/>
              <a:gd name="T44" fmla="*/ 15 w 15"/>
              <a:gd name="T45" fmla="*/ 163 h 321"/>
              <a:gd name="T46" fmla="*/ 15 w 15"/>
              <a:gd name="T47" fmla="*/ 163 h 321"/>
              <a:gd name="T48" fmla="*/ 15 w 15"/>
              <a:gd name="T49" fmla="*/ 171 h 321"/>
              <a:gd name="T50" fmla="*/ 15 w 15"/>
              <a:gd name="T51" fmla="*/ 171 h 321"/>
              <a:gd name="T52" fmla="*/ 15 w 15"/>
              <a:gd name="T53" fmla="*/ 188 h 321"/>
              <a:gd name="T54" fmla="*/ 15 w 15"/>
              <a:gd name="T55" fmla="*/ 188 h 321"/>
              <a:gd name="T56" fmla="*/ 15 w 15"/>
              <a:gd name="T57" fmla="*/ 204 h 321"/>
              <a:gd name="T58" fmla="*/ 15 w 15"/>
              <a:gd name="T59" fmla="*/ 204 h 321"/>
              <a:gd name="T60" fmla="*/ 15 w 15"/>
              <a:gd name="T61" fmla="*/ 211 h 321"/>
              <a:gd name="T62" fmla="*/ 15 w 15"/>
              <a:gd name="T63" fmla="*/ 211 h 321"/>
              <a:gd name="T64" fmla="*/ 15 w 15"/>
              <a:gd name="T65" fmla="*/ 227 h 321"/>
              <a:gd name="T66" fmla="*/ 15 w 15"/>
              <a:gd name="T67" fmla="*/ 227 h 321"/>
              <a:gd name="T68" fmla="*/ 15 w 15"/>
              <a:gd name="T69" fmla="*/ 242 h 321"/>
              <a:gd name="T70" fmla="*/ 15 w 15"/>
              <a:gd name="T71" fmla="*/ 242 h 321"/>
              <a:gd name="T72" fmla="*/ 15 w 15"/>
              <a:gd name="T73" fmla="*/ 250 h 321"/>
              <a:gd name="T74" fmla="*/ 15 w 15"/>
              <a:gd name="T75" fmla="*/ 250 h 321"/>
              <a:gd name="T76" fmla="*/ 15 w 15"/>
              <a:gd name="T77" fmla="*/ 265 h 321"/>
              <a:gd name="T78" fmla="*/ 15 w 15"/>
              <a:gd name="T79" fmla="*/ 265 h 321"/>
              <a:gd name="T80" fmla="*/ 15 w 15"/>
              <a:gd name="T81" fmla="*/ 273 h 321"/>
              <a:gd name="T82" fmla="*/ 15 w 15"/>
              <a:gd name="T83" fmla="*/ 273 h 321"/>
              <a:gd name="T84" fmla="*/ 15 w 15"/>
              <a:gd name="T85" fmla="*/ 282 h 321"/>
              <a:gd name="T86" fmla="*/ 15 w 15"/>
              <a:gd name="T87" fmla="*/ 282 h 321"/>
              <a:gd name="T88" fmla="*/ 15 w 15"/>
              <a:gd name="T89" fmla="*/ 290 h 321"/>
              <a:gd name="T90" fmla="*/ 15 w 15"/>
              <a:gd name="T91" fmla="*/ 290 h 321"/>
              <a:gd name="T92" fmla="*/ 15 w 15"/>
              <a:gd name="T93" fmla="*/ 298 h 321"/>
              <a:gd name="T94" fmla="*/ 15 w 15"/>
              <a:gd name="T95" fmla="*/ 298 h 321"/>
              <a:gd name="T96" fmla="*/ 15 w 15"/>
              <a:gd name="T97" fmla="*/ 305 h 321"/>
              <a:gd name="T98" fmla="*/ 15 w 15"/>
              <a:gd name="T99" fmla="*/ 305 h 321"/>
              <a:gd name="T100" fmla="*/ 15 w 15"/>
              <a:gd name="T101" fmla="*/ 313 h 321"/>
              <a:gd name="T102" fmla="*/ 15 w 15"/>
              <a:gd name="T103" fmla="*/ 313 h 321"/>
              <a:gd name="T104" fmla="*/ 15 w 15"/>
              <a:gd name="T105" fmla="*/ 321 h 321"/>
              <a:gd name="T106" fmla="*/ 15 w 15"/>
              <a:gd name="T107" fmla="*/ 321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321"/>
              <a:gd name="T164" fmla="*/ 15 w 15"/>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321">
                <a:moveTo>
                  <a:pt x="0" y="0"/>
                </a:moveTo>
                <a:lnTo>
                  <a:pt x="0" y="0"/>
                </a:lnTo>
                <a:lnTo>
                  <a:pt x="7" y="54"/>
                </a:lnTo>
                <a:lnTo>
                  <a:pt x="7" y="69"/>
                </a:lnTo>
                <a:lnTo>
                  <a:pt x="7" y="77"/>
                </a:lnTo>
                <a:lnTo>
                  <a:pt x="7" y="85"/>
                </a:lnTo>
                <a:lnTo>
                  <a:pt x="7" y="94"/>
                </a:lnTo>
                <a:lnTo>
                  <a:pt x="7" y="102"/>
                </a:lnTo>
                <a:lnTo>
                  <a:pt x="15" y="109"/>
                </a:lnTo>
                <a:lnTo>
                  <a:pt x="15" y="117"/>
                </a:lnTo>
                <a:lnTo>
                  <a:pt x="15" y="133"/>
                </a:lnTo>
                <a:lnTo>
                  <a:pt x="15" y="148"/>
                </a:lnTo>
                <a:lnTo>
                  <a:pt x="15" y="163"/>
                </a:lnTo>
                <a:lnTo>
                  <a:pt x="15" y="171"/>
                </a:lnTo>
                <a:lnTo>
                  <a:pt x="15" y="188"/>
                </a:lnTo>
                <a:lnTo>
                  <a:pt x="15" y="204"/>
                </a:lnTo>
                <a:lnTo>
                  <a:pt x="15" y="211"/>
                </a:lnTo>
                <a:lnTo>
                  <a:pt x="15" y="227"/>
                </a:lnTo>
                <a:lnTo>
                  <a:pt x="15" y="242"/>
                </a:lnTo>
                <a:lnTo>
                  <a:pt x="15" y="250"/>
                </a:lnTo>
                <a:lnTo>
                  <a:pt x="15" y="265"/>
                </a:lnTo>
                <a:lnTo>
                  <a:pt x="15" y="273"/>
                </a:lnTo>
                <a:lnTo>
                  <a:pt x="15" y="282"/>
                </a:lnTo>
                <a:lnTo>
                  <a:pt x="15" y="290"/>
                </a:lnTo>
                <a:lnTo>
                  <a:pt x="15" y="298"/>
                </a:lnTo>
                <a:lnTo>
                  <a:pt x="15" y="305"/>
                </a:lnTo>
                <a:lnTo>
                  <a:pt x="15" y="313"/>
                </a:lnTo>
                <a:lnTo>
                  <a:pt x="15" y="321"/>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7" name="Freeform 201">
            <a:extLst>
              <a:ext uri="{FF2B5EF4-FFF2-40B4-BE49-F238E27FC236}">
                <a16:creationId xmlns:a16="http://schemas.microsoft.com/office/drawing/2014/main" id="{EE917072-8621-1040-AB3E-06EDCAAEC856}"/>
              </a:ext>
            </a:extLst>
          </p:cNvPr>
          <p:cNvSpPr>
            <a:spLocks/>
          </p:cNvSpPr>
          <p:nvPr/>
        </p:nvSpPr>
        <p:spPr bwMode="auto">
          <a:xfrm>
            <a:off x="6302375" y="5203825"/>
            <a:ext cx="23813" cy="512763"/>
          </a:xfrm>
          <a:custGeom>
            <a:avLst/>
            <a:gdLst>
              <a:gd name="T0" fmla="*/ 0 w 15"/>
              <a:gd name="T1" fmla="*/ 0 h 323"/>
              <a:gd name="T2" fmla="*/ 8 w 15"/>
              <a:gd name="T3" fmla="*/ 56 h 323"/>
              <a:gd name="T4" fmla="*/ 8 w 15"/>
              <a:gd name="T5" fmla="*/ 56 h 323"/>
              <a:gd name="T6" fmla="*/ 8 w 15"/>
              <a:gd name="T7" fmla="*/ 71 h 323"/>
              <a:gd name="T8" fmla="*/ 8 w 15"/>
              <a:gd name="T9" fmla="*/ 71 h 323"/>
              <a:gd name="T10" fmla="*/ 8 w 15"/>
              <a:gd name="T11" fmla="*/ 79 h 323"/>
              <a:gd name="T12" fmla="*/ 8 w 15"/>
              <a:gd name="T13" fmla="*/ 79 h 323"/>
              <a:gd name="T14" fmla="*/ 8 w 15"/>
              <a:gd name="T15" fmla="*/ 87 h 323"/>
              <a:gd name="T16" fmla="*/ 8 w 15"/>
              <a:gd name="T17" fmla="*/ 95 h 323"/>
              <a:gd name="T18" fmla="*/ 8 w 15"/>
              <a:gd name="T19" fmla="*/ 104 h 323"/>
              <a:gd name="T20" fmla="*/ 15 w 15"/>
              <a:gd name="T21" fmla="*/ 112 h 323"/>
              <a:gd name="T22" fmla="*/ 15 w 15"/>
              <a:gd name="T23" fmla="*/ 119 h 323"/>
              <a:gd name="T24" fmla="*/ 15 w 15"/>
              <a:gd name="T25" fmla="*/ 119 h 323"/>
              <a:gd name="T26" fmla="*/ 15 w 15"/>
              <a:gd name="T27" fmla="*/ 135 h 323"/>
              <a:gd name="T28" fmla="*/ 15 w 15"/>
              <a:gd name="T29" fmla="*/ 135 h 323"/>
              <a:gd name="T30" fmla="*/ 15 w 15"/>
              <a:gd name="T31" fmla="*/ 150 h 323"/>
              <a:gd name="T32" fmla="*/ 15 w 15"/>
              <a:gd name="T33" fmla="*/ 166 h 323"/>
              <a:gd name="T34" fmla="*/ 15 w 15"/>
              <a:gd name="T35" fmla="*/ 166 h 323"/>
              <a:gd name="T36" fmla="*/ 15 w 15"/>
              <a:gd name="T37" fmla="*/ 173 h 323"/>
              <a:gd name="T38" fmla="*/ 15 w 15"/>
              <a:gd name="T39" fmla="*/ 189 h 323"/>
              <a:gd name="T40" fmla="*/ 15 w 15"/>
              <a:gd name="T41" fmla="*/ 189 h 323"/>
              <a:gd name="T42" fmla="*/ 15 w 15"/>
              <a:gd name="T43" fmla="*/ 206 h 323"/>
              <a:gd name="T44" fmla="*/ 15 w 15"/>
              <a:gd name="T45" fmla="*/ 206 h 323"/>
              <a:gd name="T46" fmla="*/ 15 w 15"/>
              <a:gd name="T47" fmla="*/ 214 h 323"/>
              <a:gd name="T48" fmla="*/ 15 w 15"/>
              <a:gd name="T49" fmla="*/ 214 h 323"/>
              <a:gd name="T50" fmla="*/ 15 w 15"/>
              <a:gd name="T51" fmla="*/ 229 h 323"/>
              <a:gd name="T52" fmla="*/ 15 w 15"/>
              <a:gd name="T53" fmla="*/ 229 h 323"/>
              <a:gd name="T54" fmla="*/ 15 w 15"/>
              <a:gd name="T55" fmla="*/ 244 h 323"/>
              <a:gd name="T56" fmla="*/ 15 w 15"/>
              <a:gd name="T57" fmla="*/ 252 h 323"/>
              <a:gd name="T58" fmla="*/ 15 w 15"/>
              <a:gd name="T59" fmla="*/ 252 h 323"/>
              <a:gd name="T60" fmla="*/ 15 w 15"/>
              <a:gd name="T61" fmla="*/ 267 h 323"/>
              <a:gd name="T62" fmla="*/ 15 w 15"/>
              <a:gd name="T63" fmla="*/ 267 h 323"/>
              <a:gd name="T64" fmla="*/ 15 w 15"/>
              <a:gd name="T65" fmla="*/ 275 h 323"/>
              <a:gd name="T66" fmla="*/ 15 w 15"/>
              <a:gd name="T67" fmla="*/ 283 h 323"/>
              <a:gd name="T68" fmla="*/ 15 w 15"/>
              <a:gd name="T69" fmla="*/ 283 h 323"/>
              <a:gd name="T70" fmla="*/ 15 w 15"/>
              <a:gd name="T71" fmla="*/ 292 h 323"/>
              <a:gd name="T72" fmla="*/ 15 w 15"/>
              <a:gd name="T73" fmla="*/ 292 h 323"/>
              <a:gd name="T74" fmla="*/ 15 w 15"/>
              <a:gd name="T75" fmla="*/ 300 h 323"/>
              <a:gd name="T76" fmla="*/ 15 w 15"/>
              <a:gd name="T77" fmla="*/ 308 h 323"/>
              <a:gd name="T78" fmla="*/ 15 w 15"/>
              <a:gd name="T79" fmla="*/ 308 h 323"/>
              <a:gd name="T80" fmla="*/ 15 w 15"/>
              <a:gd name="T81" fmla="*/ 315 h 323"/>
              <a:gd name="T82" fmla="*/ 15 w 15"/>
              <a:gd name="T83" fmla="*/ 323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323"/>
              <a:gd name="T128" fmla="*/ 15 w 15"/>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323">
                <a:moveTo>
                  <a:pt x="0" y="0"/>
                </a:moveTo>
                <a:lnTo>
                  <a:pt x="8" y="56"/>
                </a:lnTo>
                <a:lnTo>
                  <a:pt x="8" y="71"/>
                </a:lnTo>
                <a:lnTo>
                  <a:pt x="8" y="79"/>
                </a:lnTo>
                <a:lnTo>
                  <a:pt x="8" y="87"/>
                </a:lnTo>
                <a:lnTo>
                  <a:pt x="8" y="95"/>
                </a:lnTo>
                <a:lnTo>
                  <a:pt x="8" y="104"/>
                </a:lnTo>
                <a:lnTo>
                  <a:pt x="15" y="112"/>
                </a:lnTo>
                <a:lnTo>
                  <a:pt x="15" y="119"/>
                </a:lnTo>
                <a:lnTo>
                  <a:pt x="15" y="135"/>
                </a:lnTo>
                <a:lnTo>
                  <a:pt x="15" y="150"/>
                </a:lnTo>
                <a:lnTo>
                  <a:pt x="15" y="166"/>
                </a:lnTo>
                <a:lnTo>
                  <a:pt x="15" y="173"/>
                </a:lnTo>
                <a:lnTo>
                  <a:pt x="15" y="189"/>
                </a:lnTo>
                <a:lnTo>
                  <a:pt x="15" y="206"/>
                </a:lnTo>
                <a:lnTo>
                  <a:pt x="15" y="214"/>
                </a:lnTo>
                <a:lnTo>
                  <a:pt x="15" y="229"/>
                </a:lnTo>
                <a:lnTo>
                  <a:pt x="15" y="244"/>
                </a:lnTo>
                <a:lnTo>
                  <a:pt x="15" y="252"/>
                </a:lnTo>
                <a:lnTo>
                  <a:pt x="15" y="267"/>
                </a:lnTo>
                <a:lnTo>
                  <a:pt x="15" y="275"/>
                </a:lnTo>
                <a:lnTo>
                  <a:pt x="15" y="283"/>
                </a:lnTo>
                <a:lnTo>
                  <a:pt x="15" y="292"/>
                </a:lnTo>
                <a:lnTo>
                  <a:pt x="15" y="300"/>
                </a:lnTo>
                <a:lnTo>
                  <a:pt x="15" y="308"/>
                </a:lnTo>
                <a:lnTo>
                  <a:pt x="15" y="315"/>
                </a:lnTo>
                <a:lnTo>
                  <a:pt x="15" y="32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8" name="Line 202">
            <a:extLst>
              <a:ext uri="{FF2B5EF4-FFF2-40B4-BE49-F238E27FC236}">
                <a16:creationId xmlns:a16="http://schemas.microsoft.com/office/drawing/2014/main" id="{1CBCBCB4-20DD-3E49-80DE-B57D8F101FB5}"/>
              </a:ext>
            </a:extLst>
          </p:cNvPr>
          <p:cNvSpPr>
            <a:spLocks noChangeShapeType="1"/>
          </p:cNvSpPr>
          <p:nvPr/>
        </p:nvSpPr>
        <p:spPr bwMode="auto">
          <a:xfrm flipH="1">
            <a:off x="5784850" y="5119688"/>
            <a:ext cx="84138" cy="2349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Freeform 203">
            <a:extLst>
              <a:ext uri="{FF2B5EF4-FFF2-40B4-BE49-F238E27FC236}">
                <a16:creationId xmlns:a16="http://schemas.microsoft.com/office/drawing/2014/main" id="{130F861B-DBFF-424B-9BE8-C0AADD97A537}"/>
              </a:ext>
            </a:extLst>
          </p:cNvPr>
          <p:cNvSpPr>
            <a:spLocks/>
          </p:cNvSpPr>
          <p:nvPr/>
        </p:nvSpPr>
        <p:spPr bwMode="auto">
          <a:xfrm>
            <a:off x="5662613" y="5156200"/>
            <a:ext cx="417512" cy="434975"/>
          </a:xfrm>
          <a:custGeom>
            <a:avLst/>
            <a:gdLst>
              <a:gd name="T0" fmla="*/ 263 w 263"/>
              <a:gd name="T1" fmla="*/ 0 h 274"/>
              <a:gd name="T2" fmla="*/ 100 w 263"/>
              <a:gd name="T3" fmla="*/ 219 h 274"/>
              <a:gd name="T4" fmla="*/ 0 w 263"/>
              <a:gd name="T5" fmla="*/ 274 h 274"/>
              <a:gd name="T6" fmla="*/ 0 60000 65536"/>
              <a:gd name="T7" fmla="*/ 0 60000 65536"/>
              <a:gd name="T8" fmla="*/ 0 60000 65536"/>
              <a:gd name="T9" fmla="*/ 0 w 263"/>
              <a:gd name="T10" fmla="*/ 0 h 274"/>
              <a:gd name="T11" fmla="*/ 263 w 263"/>
              <a:gd name="T12" fmla="*/ 274 h 274"/>
            </a:gdLst>
            <a:ahLst/>
            <a:cxnLst>
              <a:cxn ang="T6">
                <a:pos x="T0" y="T1"/>
              </a:cxn>
              <a:cxn ang="T7">
                <a:pos x="T2" y="T3"/>
              </a:cxn>
              <a:cxn ang="T8">
                <a:pos x="T4" y="T5"/>
              </a:cxn>
            </a:cxnLst>
            <a:rect l="T9" t="T10" r="T11" b="T12"/>
            <a:pathLst>
              <a:path w="263" h="274">
                <a:moveTo>
                  <a:pt x="263" y="0"/>
                </a:moveTo>
                <a:lnTo>
                  <a:pt x="100" y="219"/>
                </a:lnTo>
                <a:lnTo>
                  <a:pt x="0" y="27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0" name="Line 204">
            <a:extLst>
              <a:ext uri="{FF2B5EF4-FFF2-40B4-BE49-F238E27FC236}">
                <a16:creationId xmlns:a16="http://schemas.microsoft.com/office/drawing/2014/main" id="{E87C9651-F5E1-A54C-9C1E-1CFFFE212548}"/>
              </a:ext>
            </a:extLst>
          </p:cNvPr>
          <p:cNvSpPr>
            <a:spLocks noChangeShapeType="1"/>
          </p:cNvSpPr>
          <p:nvPr/>
        </p:nvSpPr>
        <p:spPr bwMode="auto">
          <a:xfrm flipH="1">
            <a:off x="5649913" y="5341938"/>
            <a:ext cx="134937" cy="16192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Freeform 205">
            <a:extLst>
              <a:ext uri="{FF2B5EF4-FFF2-40B4-BE49-F238E27FC236}">
                <a16:creationId xmlns:a16="http://schemas.microsoft.com/office/drawing/2014/main" id="{D7766161-01B5-7843-95F6-B43A85138A83}"/>
              </a:ext>
            </a:extLst>
          </p:cNvPr>
          <p:cNvSpPr>
            <a:spLocks/>
          </p:cNvSpPr>
          <p:nvPr/>
        </p:nvSpPr>
        <p:spPr bwMode="auto">
          <a:xfrm>
            <a:off x="5524500" y="5518150"/>
            <a:ext cx="174625" cy="174625"/>
          </a:xfrm>
          <a:custGeom>
            <a:avLst/>
            <a:gdLst>
              <a:gd name="T0" fmla="*/ 102 w 110"/>
              <a:gd name="T1" fmla="*/ 46 h 110"/>
              <a:gd name="T2" fmla="*/ 95 w 110"/>
              <a:gd name="T3" fmla="*/ 23 h 110"/>
              <a:gd name="T4" fmla="*/ 95 w 110"/>
              <a:gd name="T5" fmla="*/ 16 h 110"/>
              <a:gd name="T6" fmla="*/ 87 w 110"/>
              <a:gd name="T7" fmla="*/ 16 h 110"/>
              <a:gd name="T8" fmla="*/ 87 w 110"/>
              <a:gd name="T9" fmla="*/ 8 h 110"/>
              <a:gd name="T10" fmla="*/ 79 w 110"/>
              <a:gd name="T11" fmla="*/ 8 h 110"/>
              <a:gd name="T12" fmla="*/ 79 w 110"/>
              <a:gd name="T13" fmla="*/ 0 h 110"/>
              <a:gd name="T14" fmla="*/ 71 w 110"/>
              <a:gd name="T15" fmla="*/ 0 h 110"/>
              <a:gd name="T16" fmla="*/ 64 w 110"/>
              <a:gd name="T17" fmla="*/ 0 h 110"/>
              <a:gd name="T18" fmla="*/ 54 w 110"/>
              <a:gd name="T19" fmla="*/ 0 h 110"/>
              <a:gd name="T20" fmla="*/ 47 w 110"/>
              <a:gd name="T21" fmla="*/ 0 h 110"/>
              <a:gd name="T22" fmla="*/ 39 w 110"/>
              <a:gd name="T23" fmla="*/ 0 h 110"/>
              <a:gd name="T24" fmla="*/ 31 w 110"/>
              <a:gd name="T25" fmla="*/ 0 h 110"/>
              <a:gd name="T26" fmla="*/ 23 w 110"/>
              <a:gd name="T27" fmla="*/ 8 h 110"/>
              <a:gd name="T28" fmla="*/ 16 w 110"/>
              <a:gd name="T29" fmla="*/ 16 h 110"/>
              <a:gd name="T30" fmla="*/ 8 w 110"/>
              <a:gd name="T31" fmla="*/ 23 h 110"/>
              <a:gd name="T32" fmla="*/ 0 w 110"/>
              <a:gd name="T33" fmla="*/ 31 h 110"/>
              <a:gd name="T34" fmla="*/ 0 w 110"/>
              <a:gd name="T35" fmla="*/ 39 h 110"/>
              <a:gd name="T36" fmla="*/ 0 w 110"/>
              <a:gd name="T37" fmla="*/ 46 h 110"/>
              <a:gd name="T38" fmla="*/ 0 w 110"/>
              <a:gd name="T39" fmla="*/ 54 h 110"/>
              <a:gd name="T40" fmla="*/ 0 w 110"/>
              <a:gd name="T41" fmla="*/ 62 h 110"/>
              <a:gd name="T42" fmla="*/ 0 w 110"/>
              <a:gd name="T43" fmla="*/ 69 h 110"/>
              <a:gd name="T44" fmla="*/ 0 w 110"/>
              <a:gd name="T45" fmla="*/ 77 h 110"/>
              <a:gd name="T46" fmla="*/ 8 w 110"/>
              <a:gd name="T47" fmla="*/ 77 h 110"/>
              <a:gd name="T48" fmla="*/ 8 w 110"/>
              <a:gd name="T49" fmla="*/ 85 h 110"/>
              <a:gd name="T50" fmla="*/ 8 w 110"/>
              <a:gd name="T51" fmla="*/ 94 h 110"/>
              <a:gd name="T52" fmla="*/ 16 w 110"/>
              <a:gd name="T53" fmla="*/ 94 h 110"/>
              <a:gd name="T54" fmla="*/ 16 w 110"/>
              <a:gd name="T55" fmla="*/ 102 h 110"/>
              <a:gd name="T56" fmla="*/ 23 w 110"/>
              <a:gd name="T57" fmla="*/ 102 h 110"/>
              <a:gd name="T58" fmla="*/ 31 w 110"/>
              <a:gd name="T59" fmla="*/ 102 h 110"/>
              <a:gd name="T60" fmla="*/ 39 w 110"/>
              <a:gd name="T61" fmla="*/ 102 h 110"/>
              <a:gd name="T62" fmla="*/ 47 w 110"/>
              <a:gd name="T63" fmla="*/ 102 h 110"/>
              <a:gd name="T64" fmla="*/ 54 w 110"/>
              <a:gd name="T65" fmla="*/ 102 h 110"/>
              <a:gd name="T66" fmla="*/ 64 w 110"/>
              <a:gd name="T67" fmla="*/ 102 h 110"/>
              <a:gd name="T68" fmla="*/ 71 w 110"/>
              <a:gd name="T69" fmla="*/ 102 h 110"/>
              <a:gd name="T70" fmla="*/ 71 w 110"/>
              <a:gd name="T71" fmla="*/ 110 h 110"/>
              <a:gd name="T72" fmla="*/ 79 w 110"/>
              <a:gd name="T73" fmla="*/ 110 h 110"/>
              <a:gd name="T74" fmla="*/ 87 w 110"/>
              <a:gd name="T75" fmla="*/ 110 h 110"/>
              <a:gd name="T76" fmla="*/ 95 w 110"/>
              <a:gd name="T77" fmla="*/ 102 h 110"/>
              <a:gd name="T78" fmla="*/ 102 w 110"/>
              <a:gd name="T79" fmla="*/ 102 h 110"/>
              <a:gd name="T80" fmla="*/ 110 w 110"/>
              <a:gd name="T81" fmla="*/ 94 h 110"/>
              <a:gd name="T82" fmla="*/ 110 w 110"/>
              <a:gd name="T83" fmla="*/ 85 h 110"/>
              <a:gd name="T84" fmla="*/ 110 w 110"/>
              <a:gd name="T85" fmla="*/ 77 h 110"/>
              <a:gd name="T86" fmla="*/ 110 w 110"/>
              <a:gd name="T87" fmla="*/ 69 h 110"/>
              <a:gd name="T88" fmla="*/ 110 w 110"/>
              <a:gd name="T89" fmla="*/ 62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110"/>
              <a:gd name="T137" fmla="*/ 110 w 110"/>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110">
                <a:moveTo>
                  <a:pt x="102" y="46"/>
                </a:moveTo>
                <a:lnTo>
                  <a:pt x="102" y="46"/>
                </a:lnTo>
                <a:lnTo>
                  <a:pt x="95" y="23"/>
                </a:lnTo>
                <a:lnTo>
                  <a:pt x="95" y="16"/>
                </a:lnTo>
                <a:lnTo>
                  <a:pt x="87" y="16"/>
                </a:lnTo>
                <a:lnTo>
                  <a:pt x="87" y="8"/>
                </a:lnTo>
                <a:lnTo>
                  <a:pt x="79" y="8"/>
                </a:lnTo>
                <a:lnTo>
                  <a:pt x="79" y="0"/>
                </a:lnTo>
                <a:lnTo>
                  <a:pt x="71" y="0"/>
                </a:lnTo>
                <a:lnTo>
                  <a:pt x="64" y="0"/>
                </a:lnTo>
                <a:lnTo>
                  <a:pt x="54" y="0"/>
                </a:lnTo>
                <a:lnTo>
                  <a:pt x="47" y="0"/>
                </a:lnTo>
                <a:lnTo>
                  <a:pt x="39" y="0"/>
                </a:lnTo>
                <a:lnTo>
                  <a:pt x="31" y="0"/>
                </a:lnTo>
                <a:lnTo>
                  <a:pt x="23" y="8"/>
                </a:lnTo>
                <a:lnTo>
                  <a:pt x="16" y="16"/>
                </a:lnTo>
                <a:lnTo>
                  <a:pt x="8" y="23"/>
                </a:lnTo>
                <a:lnTo>
                  <a:pt x="0" y="31"/>
                </a:lnTo>
                <a:lnTo>
                  <a:pt x="0" y="39"/>
                </a:lnTo>
                <a:lnTo>
                  <a:pt x="0" y="46"/>
                </a:lnTo>
                <a:lnTo>
                  <a:pt x="0" y="54"/>
                </a:lnTo>
                <a:lnTo>
                  <a:pt x="0" y="62"/>
                </a:lnTo>
                <a:lnTo>
                  <a:pt x="0" y="69"/>
                </a:lnTo>
                <a:lnTo>
                  <a:pt x="0" y="77"/>
                </a:lnTo>
                <a:lnTo>
                  <a:pt x="8" y="77"/>
                </a:lnTo>
                <a:lnTo>
                  <a:pt x="8" y="85"/>
                </a:lnTo>
                <a:lnTo>
                  <a:pt x="8" y="94"/>
                </a:lnTo>
                <a:lnTo>
                  <a:pt x="16" y="94"/>
                </a:lnTo>
                <a:lnTo>
                  <a:pt x="16" y="102"/>
                </a:lnTo>
                <a:lnTo>
                  <a:pt x="23" y="102"/>
                </a:lnTo>
                <a:lnTo>
                  <a:pt x="31" y="102"/>
                </a:lnTo>
                <a:lnTo>
                  <a:pt x="39" y="102"/>
                </a:lnTo>
                <a:lnTo>
                  <a:pt x="47" y="102"/>
                </a:lnTo>
                <a:lnTo>
                  <a:pt x="54" y="102"/>
                </a:lnTo>
                <a:lnTo>
                  <a:pt x="64" y="102"/>
                </a:lnTo>
                <a:lnTo>
                  <a:pt x="71" y="102"/>
                </a:lnTo>
                <a:lnTo>
                  <a:pt x="71" y="110"/>
                </a:lnTo>
                <a:lnTo>
                  <a:pt x="79" y="110"/>
                </a:lnTo>
                <a:lnTo>
                  <a:pt x="87" y="110"/>
                </a:lnTo>
                <a:lnTo>
                  <a:pt x="95" y="102"/>
                </a:lnTo>
                <a:lnTo>
                  <a:pt x="102" y="102"/>
                </a:lnTo>
                <a:lnTo>
                  <a:pt x="110" y="94"/>
                </a:lnTo>
                <a:lnTo>
                  <a:pt x="110" y="85"/>
                </a:lnTo>
                <a:lnTo>
                  <a:pt x="110" y="77"/>
                </a:lnTo>
                <a:lnTo>
                  <a:pt x="110" y="69"/>
                </a:lnTo>
                <a:lnTo>
                  <a:pt x="110" y="62"/>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2" name="Freeform 206">
            <a:extLst>
              <a:ext uri="{FF2B5EF4-FFF2-40B4-BE49-F238E27FC236}">
                <a16:creationId xmlns:a16="http://schemas.microsoft.com/office/drawing/2014/main" id="{D65B725F-EC1D-8644-8DEB-F0A89138BE7A}"/>
              </a:ext>
            </a:extLst>
          </p:cNvPr>
          <p:cNvSpPr>
            <a:spLocks/>
          </p:cNvSpPr>
          <p:nvPr/>
        </p:nvSpPr>
        <p:spPr bwMode="auto">
          <a:xfrm>
            <a:off x="5513388" y="5503863"/>
            <a:ext cx="173037" cy="176212"/>
          </a:xfrm>
          <a:custGeom>
            <a:avLst/>
            <a:gdLst>
              <a:gd name="T0" fmla="*/ 94 w 109"/>
              <a:gd name="T1" fmla="*/ 25 h 111"/>
              <a:gd name="T2" fmla="*/ 94 w 109"/>
              <a:gd name="T3" fmla="*/ 17 h 111"/>
              <a:gd name="T4" fmla="*/ 86 w 109"/>
              <a:gd name="T5" fmla="*/ 9 h 111"/>
              <a:gd name="T6" fmla="*/ 78 w 109"/>
              <a:gd name="T7" fmla="*/ 9 h 111"/>
              <a:gd name="T8" fmla="*/ 71 w 109"/>
              <a:gd name="T9" fmla="*/ 0 h 111"/>
              <a:gd name="T10" fmla="*/ 61 w 109"/>
              <a:gd name="T11" fmla="*/ 0 h 111"/>
              <a:gd name="T12" fmla="*/ 54 w 109"/>
              <a:gd name="T13" fmla="*/ 0 h 111"/>
              <a:gd name="T14" fmla="*/ 46 w 109"/>
              <a:gd name="T15" fmla="*/ 0 h 111"/>
              <a:gd name="T16" fmla="*/ 38 w 109"/>
              <a:gd name="T17" fmla="*/ 0 h 111"/>
              <a:gd name="T18" fmla="*/ 30 w 109"/>
              <a:gd name="T19" fmla="*/ 0 h 111"/>
              <a:gd name="T20" fmla="*/ 23 w 109"/>
              <a:gd name="T21" fmla="*/ 9 h 111"/>
              <a:gd name="T22" fmla="*/ 15 w 109"/>
              <a:gd name="T23" fmla="*/ 17 h 111"/>
              <a:gd name="T24" fmla="*/ 7 w 109"/>
              <a:gd name="T25" fmla="*/ 25 h 111"/>
              <a:gd name="T26" fmla="*/ 0 w 109"/>
              <a:gd name="T27" fmla="*/ 32 h 111"/>
              <a:gd name="T28" fmla="*/ 0 w 109"/>
              <a:gd name="T29" fmla="*/ 40 h 111"/>
              <a:gd name="T30" fmla="*/ 0 w 109"/>
              <a:gd name="T31" fmla="*/ 48 h 111"/>
              <a:gd name="T32" fmla="*/ 0 w 109"/>
              <a:gd name="T33" fmla="*/ 55 h 111"/>
              <a:gd name="T34" fmla="*/ 0 w 109"/>
              <a:gd name="T35" fmla="*/ 63 h 111"/>
              <a:gd name="T36" fmla="*/ 0 w 109"/>
              <a:gd name="T37" fmla="*/ 78 h 111"/>
              <a:gd name="T38" fmla="*/ 7 w 109"/>
              <a:gd name="T39" fmla="*/ 78 h 111"/>
              <a:gd name="T40" fmla="*/ 7 w 109"/>
              <a:gd name="T41" fmla="*/ 94 h 111"/>
              <a:gd name="T42" fmla="*/ 15 w 109"/>
              <a:gd name="T43" fmla="*/ 94 h 111"/>
              <a:gd name="T44" fmla="*/ 15 w 109"/>
              <a:gd name="T45" fmla="*/ 103 h 111"/>
              <a:gd name="T46" fmla="*/ 30 w 109"/>
              <a:gd name="T47" fmla="*/ 103 h 111"/>
              <a:gd name="T48" fmla="*/ 38 w 109"/>
              <a:gd name="T49" fmla="*/ 103 h 111"/>
              <a:gd name="T50" fmla="*/ 38 w 109"/>
              <a:gd name="T51" fmla="*/ 103 h 111"/>
              <a:gd name="T52" fmla="*/ 46 w 109"/>
              <a:gd name="T53" fmla="*/ 103 h 111"/>
              <a:gd name="T54" fmla="*/ 54 w 109"/>
              <a:gd name="T55" fmla="*/ 103 h 111"/>
              <a:gd name="T56" fmla="*/ 61 w 109"/>
              <a:gd name="T57" fmla="*/ 103 h 111"/>
              <a:gd name="T58" fmla="*/ 71 w 109"/>
              <a:gd name="T59" fmla="*/ 111 h 111"/>
              <a:gd name="T60" fmla="*/ 78 w 109"/>
              <a:gd name="T61" fmla="*/ 111 h 111"/>
              <a:gd name="T62" fmla="*/ 86 w 109"/>
              <a:gd name="T63" fmla="*/ 111 h 111"/>
              <a:gd name="T64" fmla="*/ 94 w 109"/>
              <a:gd name="T65" fmla="*/ 103 h 111"/>
              <a:gd name="T66" fmla="*/ 102 w 109"/>
              <a:gd name="T67" fmla="*/ 103 h 111"/>
              <a:gd name="T68" fmla="*/ 109 w 109"/>
              <a:gd name="T69" fmla="*/ 94 h 111"/>
              <a:gd name="T70" fmla="*/ 109 w 109"/>
              <a:gd name="T71" fmla="*/ 78 h 111"/>
              <a:gd name="T72" fmla="*/ 109 w 109"/>
              <a:gd name="T73" fmla="*/ 71 h 111"/>
              <a:gd name="T74" fmla="*/ 109 w 109"/>
              <a:gd name="T75" fmla="*/ 63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11"/>
              <a:gd name="T116" fmla="*/ 109 w 109"/>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11">
                <a:moveTo>
                  <a:pt x="102" y="48"/>
                </a:moveTo>
                <a:lnTo>
                  <a:pt x="94" y="25"/>
                </a:lnTo>
                <a:lnTo>
                  <a:pt x="94" y="17"/>
                </a:lnTo>
                <a:lnTo>
                  <a:pt x="86" y="17"/>
                </a:lnTo>
                <a:lnTo>
                  <a:pt x="86" y="9"/>
                </a:lnTo>
                <a:lnTo>
                  <a:pt x="78" y="9"/>
                </a:lnTo>
                <a:lnTo>
                  <a:pt x="78" y="0"/>
                </a:lnTo>
                <a:lnTo>
                  <a:pt x="71" y="0"/>
                </a:lnTo>
                <a:lnTo>
                  <a:pt x="61" y="0"/>
                </a:lnTo>
                <a:lnTo>
                  <a:pt x="54" y="0"/>
                </a:lnTo>
                <a:lnTo>
                  <a:pt x="46" y="0"/>
                </a:lnTo>
                <a:lnTo>
                  <a:pt x="38" y="0"/>
                </a:lnTo>
                <a:lnTo>
                  <a:pt x="30" y="0"/>
                </a:lnTo>
                <a:lnTo>
                  <a:pt x="23" y="9"/>
                </a:lnTo>
                <a:lnTo>
                  <a:pt x="15" y="17"/>
                </a:lnTo>
                <a:lnTo>
                  <a:pt x="7" y="25"/>
                </a:lnTo>
                <a:lnTo>
                  <a:pt x="0" y="32"/>
                </a:lnTo>
                <a:lnTo>
                  <a:pt x="0" y="40"/>
                </a:lnTo>
                <a:lnTo>
                  <a:pt x="0" y="48"/>
                </a:lnTo>
                <a:lnTo>
                  <a:pt x="0" y="55"/>
                </a:lnTo>
                <a:lnTo>
                  <a:pt x="0" y="63"/>
                </a:lnTo>
                <a:lnTo>
                  <a:pt x="0" y="71"/>
                </a:lnTo>
                <a:lnTo>
                  <a:pt x="0" y="78"/>
                </a:lnTo>
                <a:lnTo>
                  <a:pt x="7" y="78"/>
                </a:lnTo>
                <a:lnTo>
                  <a:pt x="7" y="86"/>
                </a:lnTo>
                <a:lnTo>
                  <a:pt x="7" y="94"/>
                </a:lnTo>
                <a:lnTo>
                  <a:pt x="15" y="94"/>
                </a:lnTo>
                <a:lnTo>
                  <a:pt x="15" y="103"/>
                </a:lnTo>
                <a:lnTo>
                  <a:pt x="23" y="103"/>
                </a:lnTo>
                <a:lnTo>
                  <a:pt x="30" y="103"/>
                </a:lnTo>
                <a:lnTo>
                  <a:pt x="38" y="103"/>
                </a:lnTo>
                <a:lnTo>
                  <a:pt x="46" y="103"/>
                </a:lnTo>
                <a:lnTo>
                  <a:pt x="54" y="103"/>
                </a:lnTo>
                <a:lnTo>
                  <a:pt x="61" y="103"/>
                </a:lnTo>
                <a:lnTo>
                  <a:pt x="71" y="103"/>
                </a:lnTo>
                <a:lnTo>
                  <a:pt x="71" y="111"/>
                </a:lnTo>
                <a:lnTo>
                  <a:pt x="78" y="111"/>
                </a:lnTo>
                <a:lnTo>
                  <a:pt x="86" y="111"/>
                </a:lnTo>
                <a:lnTo>
                  <a:pt x="94" y="103"/>
                </a:lnTo>
                <a:lnTo>
                  <a:pt x="102" y="103"/>
                </a:lnTo>
                <a:lnTo>
                  <a:pt x="109" y="94"/>
                </a:lnTo>
                <a:lnTo>
                  <a:pt x="109" y="86"/>
                </a:lnTo>
                <a:lnTo>
                  <a:pt x="109" y="78"/>
                </a:lnTo>
                <a:lnTo>
                  <a:pt x="109" y="71"/>
                </a:lnTo>
                <a:lnTo>
                  <a:pt x="109" y="63"/>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3" name="Line 207">
            <a:extLst>
              <a:ext uri="{FF2B5EF4-FFF2-40B4-BE49-F238E27FC236}">
                <a16:creationId xmlns:a16="http://schemas.microsoft.com/office/drawing/2014/main" id="{C6BF1A44-D393-DC4E-AEA6-88EC115EA1BD}"/>
              </a:ext>
            </a:extLst>
          </p:cNvPr>
          <p:cNvSpPr>
            <a:spLocks noChangeShapeType="1"/>
          </p:cNvSpPr>
          <p:nvPr/>
        </p:nvSpPr>
        <p:spPr bwMode="auto">
          <a:xfrm>
            <a:off x="5894388" y="5392738"/>
            <a:ext cx="26987" cy="127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Freeform 208">
            <a:extLst>
              <a:ext uri="{FF2B5EF4-FFF2-40B4-BE49-F238E27FC236}">
                <a16:creationId xmlns:a16="http://schemas.microsoft.com/office/drawing/2014/main" id="{461309F8-D84F-D440-AB32-46E9DBAD60A3}"/>
              </a:ext>
            </a:extLst>
          </p:cNvPr>
          <p:cNvSpPr>
            <a:spLocks/>
          </p:cNvSpPr>
          <p:nvPr/>
        </p:nvSpPr>
        <p:spPr bwMode="auto">
          <a:xfrm>
            <a:off x="5722938" y="5703888"/>
            <a:ext cx="25400" cy="85725"/>
          </a:xfrm>
          <a:custGeom>
            <a:avLst/>
            <a:gdLst>
              <a:gd name="T0" fmla="*/ 0 w 16"/>
              <a:gd name="T1" fmla="*/ 0 h 54"/>
              <a:gd name="T2" fmla="*/ 0 w 16"/>
              <a:gd name="T3" fmla="*/ 0 h 54"/>
              <a:gd name="T4" fmla="*/ 8 w 16"/>
              <a:gd name="T5" fmla="*/ 39 h 54"/>
              <a:gd name="T6" fmla="*/ 8 w 16"/>
              <a:gd name="T7" fmla="*/ 39 h 54"/>
              <a:gd name="T8" fmla="*/ 8 w 16"/>
              <a:gd name="T9" fmla="*/ 46 h 54"/>
              <a:gd name="T10" fmla="*/ 8 w 16"/>
              <a:gd name="T11" fmla="*/ 46 h 54"/>
              <a:gd name="T12" fmla="*/ 8 w 16"/>
              <a:gd name="T13" fmla="*/ 54 h 54"/>
              <a:gd name="T14" fmla="*/ 8 w 16"/>
              <a:gd name="T15" fmla="*/ 54 h 54"/>
              <a:gd name="T16" fmla="*/ 16 w 16"/>
              <a:gd name="T17" fmla="*/ 54 h 54"/>
              <a:gd name="T18" fmla="*/ 16 w 16"/>
              <a:gd name="T19" fmla="*/ 5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54"/>
              <a:gd name="T32" fmla="*/ 16 w 1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54">
                <a:moveTo>
                  <a:pt x="0" y="0"/>
                </a:moveTo>
                <a:lnTo>
                  <a:pt x="0" y="0"/>
                </a:lnTo>
                <a:lnTo>
                  <a:pt x="8" y="39"/>
                </a:lnTo>
                <a:lnTo>
                  <a:pt x="8" y="46"/>
                </a:lnTo>
                <a:lnTo>
                  <a:pt x="8" y="54"/>
                </a:lnTo>
                <a:lnTo>
                  <a:pt x="16" y="5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5" name="Freeform 209">
            <a:extLst>
              <a:ext uri="{FF2B5EF4-FFF2-40B4-BE49-F238E27FC236}">
                <a16:creationId xmlns:a16="http://schemas.microsoft.com/office/drawing/2014/main" id="{0D943B13-AF36-C74B-A2C7-410FA36EDDFD}"/>
              </a:ext>
            </a:extLst>
          </p:cNvPr>
          <p:cNvSpPr>
            <a:spLocks/>
          </p:cNvSpPr>
          <p:nvPr/>
        </p:nvSpPr>
        <p:spPr bwMode="auto">
          <a:xfrm>
            <a:off x="5711825" y="5692775"/>
            <a:ext cx="501650" cy="84138"/>
          </a:xfrm>
          <a:custGeom>
            <a:avLst/>
            <a:gdLst>
              <a:gd name="T0" fmla="*/ 0 w 316"/>
              <a:gd name="T1" fmla="*/ 0 h 53"/>
              <a:gd name="T2" fmla="*/ 7 w 316"/>
              <a:gd name="T3" fmla="*/ 38 h 53"/>
              <a:gd name="T4" fmla="*/ 7 w 316"/>
              <a:gd name="T5" fmla="*/ 38 h 53"/>
              <a:gd name="T6" fmla="*/ 7 w 316"/>
              <a:gd name="T7" fmla="*/ 46 h 53"/>
              <a:gd name="T8" fmla="*/ 7 w 316"/>
              <a:gd name="T9" fmla="*/ 53 h 53"/>
              <a:gd name="T10" fmla="*/ 15 w 316"/>
              <a:gd name="T11" fmla="*/ 53 h 53"/>
              <a:gd name="T12" fmla="*/ 316 w 316"/>
              <a:gd name="T13" fmla="*/ 0 h 53"/>
              <a:gd name="T14" fmla="*/ 0 60000 65536"/>
              <a:gd name="T15" fmla="*/ 0 60000 65536"/>
              <a:gd name="T16" fmla="*/ 0 60000 65536"/>
              <a:gd name="T17" fmla="*/ 0 60000 65536"/>
              <a:gd name="T18" fmla="*/ 0 60000 65536"/>
              <a:gd name="T19" fmla="*/ 0 60000 65536"/>
              <a:gd name="T20" fmla="*/ 0 60000 65536"/>
              <a:gd name="T21" fmla="*/ 0 w 316"/>
              <a:gd name="T22" fmla="*/ 0 h 53"/>
              <a:gd name="T23" fmla="*/ 316 w 31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53">
                <a:moveTo>
                  <a:pt x="0" y="0"/>
                </a:moveTo>
                <a:lnTo>
                  <a:pt x="7" y="38"/>
                </a:lnTo>
                <a:lnTo>
                  <a:pt x="7" y="46"/>
                </a:lnTo>
                <a:lnTo>
                  <a:pt x="7" y="53"/>
                </a:lnTo>
                <a:lnTo>
                  <a:pt x="15" y="53"/>
                </a:lnTo>
                <a:lnTo>
                  <a:pt x="316"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6" name="Freeform 210">
            <a:extLst>
              <a:ext uri="{FF2B5EF4-FFF2-40B4-BE49-F238E27FC236}">
                <a16:creationId xmlns:a16="http://schemas.microsoft.com/office/drawing/2014/main" id="{946A3C5E-629F-EC46-8D49-C1647F19A9E9}"/>
              </a:ext>
            </a:extLst>
          </p:cNvPr>
          <p:cNvSpPr>
            <a:spLocks/>
          </p:cNvSpPr>
          <p:nvPr/>
        </p:nvSpPr>
        <p:spPr bwMode="auto">
          <a:xfrm>
            <a:off x="5795963" y="5816600"/>
            <a:ext cx="36512" cy="582613"/>
          </a:xfrm>
          <a:custGeom>
            <a:avLst/>
            <a:gdLst>
              <a:gd name="T0" fmla="*/ 23 w 23"/>
              <a:gd name="T1" fmla="*/ 0 h 367"/>
              <a:gd name="T2" fmla="*/ 23 w 23"/>
              <a:gd name="T3" fmla="*/ 8 h 367"/>
              <a:gd name="T4" fmla="*/ 23 w 23"/>
              <a:gd name="T5" fmla="*/ 23 h 367"/>
              <a:gd name="T6" fmla="*/ 16 w 23"/>
              <a:gd name="T7" fmla="*/ 23 h 367"/>
              <a:gd name="T8" fmla="*/ 16 w 23"/>
              <a:gd name="T9" fmla="*/ 31 h 367"/>
              <a:gd name="T10" fmla="*/ 16 w 23"/>
              <a:gd name="T11" fmla="*/ 39 h 367"/>
              <a:gd name="T12" fmla="*/ 16 w 23"/>
              <a:gd name="T13" fmla="*/ 46 h 367"/>
              <a:gd name="T14" fmla="*/ 16 w 23"/>
              <a:gd name="T15" fmla="*/ 54 h 367"/>
              <a:gd name="T16" fmla="*/ 16 w 23"/>
              <a:gd name="T17" fmla="*/ 62 h 367"/>
              <a:gd name="T18" fmla="*/ 8 w 23"/>
              <a:gd name="T19" fmla="*/ 69 h 367"/>
              <a:gd name="T20" fmla="*/ 8 w 23"/>
              <a:gd name="T21" fmla="*/ 77 h 367"/>
              <a:gd name="T22" fmla="*/ 8 w 23"/>
              <a:gd name="T23" fmla="*/ 85 h 367"/>
              <a:gd name="T24" fmla="*/ 8 w 23"/>
              <a:gd name="T25" fmla="*/ 102 h 367"/>
              <a:gd name="T26" fmla="*/ 8 w 23"/>
              <a:gd name="T27" fmla="*/ 110 h 367"/>
              <a:gd name="T28" fmla="*/ 8 w 23"/>
              <a:gd name="T29" fmla="*/ 125 h 367"/>
              <a:gd name="T30" fmla="*/ 8 w 23"/>
              <a:gd name="T31" fmla="*/ 133 h 367"/>
              <a:gd name="T32" fmla="*/ 8 w 23"/>
              <a:gd name="T33" fmla="*/ 141 h 367"/>
              <a:gd name="T34" fmla="*/ 8 w 23"/>
              <a:gd name="T35" fmla="*/ 148 h 367"/>
              <a:gd name="T36" fmla="*/ 8 w 23"/>
              <a:gd name="T37" fmla="*/ 156 h 367"/>
              <a:gd name="T38" fmla="*/ 8 w 23"/>
              <a:gd name="T39" fmla="*/ 164 h 367"/>
              <a:gd name="T40" fmla="*/ 0 w 23"/>
              <a:gd name="T41" fmla="*/ 171 h 367"/>
              <a:gd name="T42" fmla="*/ 0 w 23"/>
              <a:gd name="T43" fmla="*/ 179 h 367"/>
              <a:gd name="T44" fmla="*/ 0 w 23"/>
              <a:gd name="T45" fmla="*/ 189 h 367"/>
              <a:gd name="T46" fmla="*/ 0 w 23"/>
              <a:gd name="T47" fmla="*/ 196 h 367"/>
              <a:gd name="T48" fmla="*/ 0 w 23"/>
              <a:gd name="T49" fmla="*/ 204 h 367"/>
              <a:gd name="T50" fmla="*/ 0 w 23"/>
              <a:gd name="T51" fmla="*/ 212 h 367"/>
              <a:gd name="T52" fmla="*/ 0 w 23"/>
              <a:gd name="T53" fmla="*/ 219 h 367"/>
              <a:gd name="T54" fmla="*/ 0 w 23"/>
              <a:gd name="T55" fmla="*/ 227 h 367"/>
              <a:gd name="T56" fmla="*/ 0 w 23"/>
              <a:gd name="T57" fmla="*/ 235 h 367"/>
              <a:gd name="T58" fmla="*/ 0 w 23"/>
              <a:gd name="T59" fmla="*/ 242 h 367"/>
              <a:gd name="T60" fmla="*/ 0 w 23"/>
              <a:gd name="T61" fmla="*/ 250 h 367"/>
              <a:gd name="T62" fmla="*/ 0 w 23"/>
              <a:gd name="T63" fmla="*/ 258 h 367"/>
              <a:gd name="T64" fmla="*/ 0 w 23"/>
              <a:gd name="T65" fmla="*/ 265 h 367"/>
              <a:gd name="T66" fmla="*/ 0 w 23"/>
              <a:gd name="T67" fmla="*/ 273 h 367"/>
              <a:gd name="T68" fmla="*/ 0 w 23"/>
              <a:gd name="T69" fmla="*/ 283 h 367"/>
              <a:gd name="T70" fmla="*/ 0 w 23"/>
              <a:gd name="T71" fmla="*/ 290 h 367"/>
              <a:gd name="T72" fmla="*/ 0 w 23"/>
              <a:gd name="T73" fmla="*/ 298 h 367"/>
              <a:gd name="T74" fmla="*/ 0 w 23"/>
              <a:gd name="T75" fmla="*/ 306 h 367"/>
              <a:gd name="T76" fmla="*/ 0 w 23"/>
              <a:gd name="T77" fmla="*/ 313 h 367"/>
              <a:gd name="T78" fmla="*/ 8 w 23"/>
              <a:gd name="T79" fmla="*/ 321 h 367"/>
              <a:gd name="T80" fmla="*/ 8 w 23"/>
              <a:gd name="T81" fmla="*/ 329 h 367"/>
              <a:gd name="T82" fmla="*/ 8 w 23"/>
              <a:gd name="T83" fmla="*/ 336 h 367"/>
              <a:gd name="T84" fmla="*/ 8 w 23"/>
              <a:gd name="T85" fmla="*/ 344 h 367"/>
              <a:gd name="T86" fmla="*/ 8 w 23"/>
              <a:gd name="T87" fmla="*/ 352 h 367"/>
              <a:gd name="T88" fmla="*/ 8 w 23"/>
              <a:gd name="T89" fmla="*/ 359 h 367"/>
              <a:gd name="T90" fmla="*/ 8 w 23"/>
              <a:gd name="T91" fmla="*/ 367 h 3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
              <a:gd name="T139" fmla="*/ 0 h 367"/>
              <a:gd name="T140" fmla="*/ 23 w 23"/>
              <a:gd name="T141" fmla="*/ 367 h 3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 h="367">
                <a:moveTo>
                  <a:pt x="23" y="0"/>
                </a:moveTo>
                <a:lnTo>
                  <a:pt x="23" y="0"/>
                </a:lnTo>
                <a:lnTo>
                  <a:pt x="23" y="8"/>
                </a:lnTo>
                <a:lnTo>
                  <a:pt x="23" y="23"/>
                </a:lnTo>
                <a:lnTo>
                  <a:pt x="16" y="23"/>
                </a:lnTo>
                <a:lnTo>
                  <a:pt x="16" y="31"/>
                </a:lnTo>
                <a:lnTo>
                  <a:pt x="16" y="39"/>
                </a:lnTo>
                <a:lnTo>
                  <a:pt x="16" y="46"/>
                </a:lnTo>
                <a:lnTo>
                  <a:pt x="16" y="54"/>
                </a:lnTo>
                <a:lnTo>
                  <a:pt x="16" y="62"/>
                </a:lnTo>
                <a:lnTo>
                  <a:pt x="8" y="69"/>
                </a:lnTo>
                <a:lnTo>
                  <a:pt x="8" y="77"/>
                </a:lnTo>
                <a:lnTo>
                  <a:pt x="8" y="85"/>
                </a:lnTo>
                <a:lnTo>
                  <a:pt x="8" y="102"/>
                </a:lnTo>
                <a:lnTo>
                  <a:pt x="8" y="110"/>
                </a:lnTo>
                <a:lnTo>
                  <a:pt x="8" y="125"/>
                </a:lnTo>
                <a:lnTo>
                  <a:pt x="8" y="133"/>
                </a:lnTo>
                <a:lnTo>
                  <a:pt x="8" y="141"/>
                </a:lnTo>
                <a:lnTo>
                  <a:pt x="8" y="148"/>
                </a:lnTo>
                <a:lnTo>
                  <a:pt x="8" y="156"/>
                </a:lnTo>
                <a:lnTo>
                  <a:pt x="8" y="164"/>
                </a:lnTo>
                <a:lnTo>
                  <a:pt x="0" y="171"/>
                </a:lnTo>
                <a:lnTo>
                  <a:pt x="0" y="179"/>
                </a:lnTo>
                <a:lnTo>
                  <a:pt x="0" y="189"/>
                </a:lnTo>
                <a:lnTo>
                  <a:pt x="0" y="196"/>
                </a:lnTo>
                <a:lnTo>
                  <a:pt x="0" y="204"/>
                </a:lnTo>
                <a:lnTo>
                  <a:pt x="0" y="212"/>
                </a:lnTo>
                <a:lnTo>
                  <a:pt x="0" y="219"/>
                </a:lnTo>
                <a:lnTo>
                  <a:pt x="0" y="227"/>
                </a:lnTo>
                <a:lnTo>
                  <a:pt x="0" y="235"/>
                </a:lnTo>
                <a:lnTo>
                  <a:pt x="0" y="242"/>
                </a:lnTo>
                <a:lnTo>
                  <a:pt x="0" y="250"/>
                </a:lnTo>
                <a:lnTo>
                  <a:pt x="0" y="258"/>
                </a:lnTo>
                <a:lnTo>
                  <a:pt x="0" y="265"/>
                </a:lnTo>
                <a:lnTo>
                  <a:pt x="0" y="273"/>
                </a:lnTo>
                <a:lnTo>
                  <a:pt x="0" y="283"/>
                </a:lnTo>
                <a:lnTo>
                  <a:pt x="0" y="290"/>
                </a:lnTo>
                <a:lnTo>
                  <a:pt x="0" y="298"/>
                </a:lnTo>
                <a:lnTo>
                  <a:pt x="0" y="306"/>
                </a:lnTo>
                <a:lnTo>
                  <a:pt x="0" y="313"/>
                </a:lnTo>
                <a:lnTo>
                  <a:pt x="8" y="321"/>
                </a:lnTo>
                <a:lnTo>
                  <a:pt x="8" y="329"/>
                </a:lnTo>
                <a:lnTo>
                  <a:pt x="8" y="336"/>
                </a:lnTo>
                <a:lnTo>
                  <a:pt x="8" y="344"/>
                </a:lnTo>
                <a:lnTo>
                  <a:pt x="8" y="352"/>
                </a:lnTo>
                <a:lnTo>
                  <a:pt x="8" y="359"/>
                </a:lnTo>
                <a:lnTo>
                  <a:pt x="8" y="36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7" name="Freeform 211">
            <a:extLst>
              <a:ext uri="{FF2B5EF4-FFF2-40B4-BE49-F238E27FC236}">
                <a16:creationId xmlns:a16="http://schemas.microsoft.com/office/drawing/2014/main" id="{646E4816-453E-CE47-8F31-5268A16FE26A}"/>
              </a:ext>
            </a:extLst>
          </p:cNvPr>
          <p:cNvSpPr>
            <a:spLocks/>
          </p:cNvSpPr>
          <p:nvPr/>
        </p:nvSpPr>
        <p:spPr bwMode="auto">
          <a:xfrm>
            <a:off x="5784850" y="5802313"/>
            <a:ext cx="36513" cy="584200"/>
          </a:xfrm>
          <a:custGeom>
            <a:avLst/>
            <a:gdLst>
              <a:gd name="T0" fmla="*/ 23 w 23"/>
              <a:gd name="T1" fmla="*/ 0 h 368"/>
              <a:gd name="T2" fmla="*/ 23 w 23"/>
              <a:gd name="T3" fmla="*/ 9 h 368"/>
              <a:gd name="T4" fmla="*/ 23 w 23"/>
              <a:gd name="T5" fmla="*/ 25 h 368"/>
              <a:gd name="T6" fmla="*/ 15 w 23"/>
              <a:gd name="T7" fmla="*/ 25 h 368"/>
              <a:gd name="T8" fmla="*/ 15 w 23"/>
              <a:gd name="T9" fmla="*/ 32 h 368"/>
              <a:gd name="T10" fmla="*/ 15 w 23"/>
              <a:gd name="T11" fmla="*/ 40 h 368"/>
              <a:gd name="T12" fmla="*/ 15 w 23"/>
              <a:gd name="T13" fmla="*/ 48 h 368"/>
              <a:gd name="T14" fmla="*/ 15 w 23"/>
              <a:gd name="T15" fmla="*/ 55 h 368"/>
              <a:gd name="T16" fmla="*/ 15 w 23"/>
              <a:gd name="T17" fmla="*/ 63 h 368"/>
              <a:gd name="T18" fmla="*/ 15 w 23"/>
              <a:gd name="T19" fmla="*/ 63 h 368"/>
              <a:gd name="T20" fmla="*/ 7 w 23"/>
              <a:gd name="T21" fmla="*/ 71 h 368"/>
              <a:gd name="T22" fmla="*/ 7 w 23"/>
              <a:gd name="T23" fmla="*/ 78 h 368"/>
              <a:gd name="T24" fmla="*/ 7 w 23"/>
              <a:gd name="T25" fmla="*/ 86 h 368"/>
              <a:gd name="T26" fmla="*/ 7 w 23"/>
              <a:gd name="T27" fmla="*/ 86 h 368"/>
              <a:gd name="T28" fmla="*/ 7 w 23"/>
              <a:gd name="T29" fmla="*/ 103 h 368"/>
              <a:gd name="T30" fmla="*/ 7 w 23"/>
              <a:gd name="T31" fmla="*/ 111 h 368"/>
              <a:gd name="T32" fmla="*/ 7 w 23"/>
              <a:gd name="T33" fmla="*/ 111 h 368"/>
              <a:gd name="T34" fmla="*/ 7 w 23"/>
              <a:gd name="T35" fmla="*/ 126 h 368"/>
              <a:gd name="T36" fmla="*/ 7 w 23"/>
              <a:gd name="T37" fmla="*/ 126 h 368"/>
              <a:gd name="T38" fmla="*/ 7 w 23"/>
              <a:gd name="T39" fmla="*/ 134 h 368"/>
              <a:gd name="T40" fmla="*/ 7 w 23"/>
              <a:gd name="T41" fmla="*/ 142 h 368"/>
              <a:gd name="T42" fmla="*/ 7 w 23"/>
              <a:gd name="T43" fmla="*/ 150 h 368"/>
              <a:gd name="T44" fmla="*/ 7 w 23"/>
              <a:gd name="T45" fmla="*/ 157 h 368"/>
              <a:gd name="T46" fmla="*/ 7 w 23"/>
              <a:gd name="T47" fmla="*/ 165 h 368"/>
              <a:gd name="T48" fmla="*/ 7 w 23"/>
              <a:gd name="T49" fmla="*/ 165 h 368"/>
              <a:gd name="T50" fmla="*/ 0 w 23"/>
              <a:gd name="T51" fmla="*/ 173 h 368"/>
              <a:gd name="T52" fmla="*/ 0 w 23"/>
              <a:gd name="T53" fmla="*/ 180 h 368"/>
              <a:gd name="T54" fmla="*/ 0 w 23"/>
              <a:gd name="T55" fmla="*/ 188 h 368"/>
              <a:gd name="T56" fmla="*/ 0 w 23"/>
              <a:gd name="T57" fmla="*/ 198 h 368"/>
              <a:gd name="T58" fmla="*/ 0 w 23"/>
              <a:gd name="T59" fmla="*/ 205 h 368"/>
              <a:gd name="T60" fmla="*/ 0 w 23"/>
              <a:gd name="T61" fmla="*/ 205 h 368"/>
              <a:gd name="T62" fmla="*/ 0 w 23"/>
              <a:gd name="T63" fmla="*/ 213 h 368"/>
              <a:gd name="T64" fmla="*/ 0 w 23"/>
              <a:gd name="T65" fmla="*/ 221 h 368"/>
              <a:gd name="T66" fmla="*/ 0 w 23"/>
              <a:gd name="T67" fmla="*/ 228 h 368"/>
              <a:gd name="T68" fmla="*/ 0 w 23"/>
              <a:gd name="T69" fmla="*/ 236 h 368"/>
              <a:gd name="T70" fmla="*/ 0 w 23"/>
              <a:gd name="T71" fmla="*/ 244 h 368"/>
              <a:gd name="T72" fmla="*/ 0 w 23"/>
              <a:gd name="T73" fmla="*/ 251 h 368"/>
              <a:gd name="T74" fmla="*/ 0 w 23"/>
              <a:gd name="T75" fmla="*/ 251 h 368"/>
              <a:gd name="T76" fmla="*/ 0 w 23"/>
              <a:gd name="T77" fmla="*/ 259 h 368"/>
              <a:gd name="T78" fmla="*/ 0 w 23"/>
              <a:gd name="T79" fmla="*/ 267 h 368"/>
              <a:gd name="T80" fmla="*/ 0 w 23"/>
              <a:gd name="T81" fmla="*/ 267 h 368"/>
              <a:gd name="T82" fmla="*/ 0 w 23"/>
              <a:gd name="T83" fmla="*/ 274 h 368"/>
              <a:gd name="T84" fmla="*/ 0 w 23"/>
              <a:gd name="T85" fmla="*/ 282 h 368"/>
              <a:gd name="T86" fmla="*/ 0 w 23"/>
              <a:gd name="T87" fmla="*/ 292 h 368"/>
              <a:gd name="T88" fmla="*/ 0 w 23"/>
              <a:gd name="T89" fmla="*/ 299 h 368"/>
              <a:gd name="T90" fmla="*/ 0 w 23"/>
              <a:gd name="T91" fmla="*/ 307 h 368"/>
              <a:gd name="T92" fmla="*/ 0 w 23"/>
              <a:gd name="T93" fmla="*/ 315 h 368"/>
              <a:gd name="T94" fmla="*/ 7 w 23"/>
              <a:gd name="T95" fmla="*/ 322 h 368"/>
              <a:gd name="T96" fmla="*/ 7 w 23"/>
              <a:gd name="T97" fmla="*/ 330 h 368"/>
              <a:gd name="T98" fmla="*/ 7 w 23"/>
              <a:gd name="T99" fmla="*/ 330 h 368"/>
              <a:gd name="T100" fmla="*/ 7 w 23"/>
              <a:gd name="T101" fmla="*/ 338 h 368"/>
              <a:gd name="T102" fmla="*/ 7 w 23"/>
              <a:gd name="T103" fmla="*/ 345 h 368"/>
              <a:gd name="T104" fmla="*/ 7 w 23"/>
              <a:gd name="T105" fmla="*/ 345 h 368"/>
              <a:gd name="T106" fmla="*/ 7 w 23"/>
              <a:gd name="T107" fmla="*/ 353 h 368"/>
              <a:gd name="T108" fmla="*/ 7 w 23"/>
              <a:gd name="T109" fmla="*/ 353 h 368"/>
              <a:gd name="T110" fmla="*/ 7 w 23"/>
              <a:gd name="T111" fmla="*/ 361 h 368"/>
              <a:gd name="T112" fmla="*/ 7 w 23"/>
              <a:gd name="T113" fmla="*/ 368 h 3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
              <a:gd name="T172" fmla="*/ 0 h 368"/>
              <a:gd name="T173" fmla="*/ 23 w 23"/>
              <a:gd name="T174" fmla="*/ 368 h 3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 h="368">
                <a:moveTo>
                  <a:pt x="23" y="0"/>
                </a:moveTo>
                <a:lnTo>
                  <a:pt x="23" y="9"/>
                </a:lnTo>
                <a:lnTo>
                  <a:pt x="23" y="25"/>
                </a:lnTo>
                <a:lnTo>
                  <a:pt x="15" y="25"/>
                </a:lnTo>
                <a:lnTo>
                  <a:pt x="15" y="32"/>
                </a:lnTo>
                <a:lnTo>
                  <a:pt x="15" y="40"/>
                </a:lnTo>
                <a:lnTo>
                  <a:pt x="15" y="48"/>
                </a:lnTo>
                <a:lnTo>
                  <a:pt x="15" y="55"/>
                </a:lnTo>
                <a:lnTo>
                  <a:pt x="15" y="63"/>
                </a:lnTo>
                <a:lnTo>
                  <a:pt x="7" y="71"/>
                </a:lnTo>
                <a:lnTo>
                  <a:pt x="7" y="78"/>
                </a:lnTo>
                <a:lnTo>
                  <a:pt x="7" y="86"/>
                </a:lnTo>
                <a:lnTo>
                  <a:pt x="7" y="103"/>
                </a:lnTo>
                <a:lnTo>
                  <a:pt x="7" y="111"/>
                </a:lnTo>
                <a:lnTo>
                  <a:pt x="7" y="126"/>
                </a:lnTo>
                <a:lnTo>
                  <a:pt x="7" y="134"/>
                </a:lnTo>
                <a:lnTo>
                  <a:pt x="7" y="142"/>
                </a:lnTo>
                <a:lnTo>
                  <a:pt x="7" y="150"/>
                </a:lnTo>
                <a:lnTo>
                  <a:pt x="7" y="157"/>
                </a:lnTo>
                <a:lnTo>
                  <a:pt x="7" y="165"/>
                </a:lnTo>
                <a:lnTo>
                  <a:pt x="0" y="173"/>
                </a:lnTo>
                <a:lnTo>
                  <a:pt x="0" y="180"/>
                </a:lnTo>
                <a:lnTo>
                  <a:pt x="0" y="188"/>
                </a:lnTo>
                <a:lnTo>
                  <a:pt x="0" y="198"/>
                </a:lnTo>
                <a:lnTo>
                  <a:pt x="0" y="205"/>
                </a:lnTo>
                <a:lnTo>
                  <a:pt x="0" y="213"/>
                </a:lnTo>
                <a:lnTo>
                  <a:pt x="0" y="221"/>
                </a:lnTo>
                <a:lnTo>
                  <a:pt x="0" y="228"/>
                </a:lnTo>
                <a:lnTo>
                  <a:pt x="0" y="236"/>
                </a:lnTo>
                <a:lnTo>
                  <a:pt x="0" y="244"/>
                </a:lnTo>
                <a:lnTo>
                  <a:pt x="0" y="251"/>
                </a:lnTo>
                <a:lnTo>
                  <a:pt x="0" y="259"/>
                </a:lnTo>
                <a:lnTo>
                  <a:pt x="0" y="267"/>
                </a:lnTo>
                <a:lnTo>
                  <a:pt x="0" y="274"/>
                </a:lnTo>
                <a:lnTo>
                  <a:pt x="0" y="282"/>
                </a:lnTo>
                <a:lnTo>
                  <a:pt x="0" y="292"/>
                </a:lnTo>
                <a:lnTo>
                  <a:pt x="0" y="299"/>
                </a:lnTo>
                <a:lnTo>
                  <a:pt x="0" y="307"/>
                </a:lnTo>
                <a:lnTo>
                  <a:pt x="0" y="315"/>
                </a:lnTo>
                <a:lnTo>
                  <a:pt x="7" y="322"/>
                </a:lnTo>
                <a:lnTo>
                  <a:pt x="7" y="330"/>
                </a:lnTo>
                <a:lnTo>
                  <a:pt x="7" y="338"/>
                </a:lnTo>
                <a:lnTo>
                  <a:pt x="7" y="345"/>
                </a:lnTo>
                <a:lnTo>
                  <a:pt x="7" y="353"/>
                </a:lnTo>
                <a:lnTo>
                  <a:pt x="7" y="361"/>
                </a:lnTo>
                <a:lnTo>
                  <a:pt x="7" y="36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8" name="Freeform 212">
            <a:extLst>
              <a:ext uri="{FF2B5EF4-FFF2-40B4-BE49-F238E27FC236}">
                <a16:creationId xmlns:a16="http://schemas.microsoft.com/office/drawing/2014/main" id="{3B7A55D3-E3B1-7549-98E4-E6D163815272}"/>
              </a:ext>
            </a:extLst>
          </p:cNvPr>
          <p:cNvSpPr>
            <a:spLocks/>
          </p:cNvSpPr>
          <p:nvPr/>
        </p:nvSpPr>
        <p:spPr bwMode="auto">
          <a:xfrm>
            <a:off x="6030913" y="5765800"/>
            <a:ext cx="158750" cy="649288"/>
          </a:xfrm>
          <a:custGeom>
            <a:avLst/>
            <a:gdLst>
              <a:gd name="T0" fmla="*/ 100 w 100"/>
              <a:gd name="T1" fmla="*/ 0 h 409"/>
              <a:gd name="T2" fmla="*/ 92 w 100"/>
              <a:gd name="T3" fmla="*/ 7 h 409"/>
              <a:gd name="T4" fmla="*/ 92 w 100"/>
              <a:gd name="T5" fmla="*/ 15 h 409"/>
              <a:gd name="T6" fmla="*/ 92 w 100"/>
              <a:gd name="T7" fmla="*/ 23 h 409"/>
              <a:gd name="T8" fmla="*/ 92 w 100"/>
              <a:gd name="T9" fmla="*/ 32 h 409"/>
              <a:gd name="T10" fmla="*/ 85 w 100"/>
              <a:gd name="T11" fmla="*/ 32 h 409"/>
              <a:gd name="T12" fmla="*/ 85 w 100"/>
              <a:gd name="T13" fmla="*/ 40 h 409"/>
              <a:gd name="T14" fmla="*/ 77 w 100"/>
              <a:gd name="T15" fmla="*/ 40 h 409"/>
              <a:gd name="T16" fmla="*/ 77 w 100"/>
              <a:gd name="T17" fmla="*/ 48 h 409"/>
              <a:gd name="T18" fmla="*/ 69 w 100"/>
              <a:gd name="T19" fmla="*/ 48 h 409"/>
              <a:gd name="T20" fmla="*/ 69 w 100"/>
              <a:gd name="T21" fmla="*/ 55 h 409"/>
              <a:gd name="T22" fmla="*/ 62 w 100"/>
              <a:gd name="T23" fmla="*/ 55 h 409"/>
              <a:gd name="T24" fmla="*/ 54 w 100"/>
              <a:gd name="T25" fmla="*/ 71 h 409"/>
              <a:gd name="T26" fmla="*/ 46 w 100"/>
              <a:gd name="T27" fmla="*/ 78 h 409"/>
              <a:gd name="T28" fmla="*/ 46 w 100"/>
              <a:gd name="T29" fmla="*/ 86 h 409"/>
              <a:gd name="T30" fmla="*/ 39 w 100"/>
              <a:gd name="T31" fmla="*/ 86 h 409"/>
              <a:gd name="T32" fmla="*/ 39 w 100"/>
              <a:gd name="T33" fmla="*/ 94 h 409"/>
              <a:gd name="T34" fmla="*/ 31 w 100"/>
              <a:gd name="T35" fmla="*/ 94 h 409"/>
              <a:gd name="T36" fmla="*/ 31 w 100"/>
              <a:gd name="T37" fmla="*/ 101 h 409"/>
              <a:gd name="T38" fmla="*/ 31 w 100"/>
              <a:gd name="T39" fmla="*/ 109 h 409"/>
              <a:gd name="T40" fmla="*/ 23 w 100"/>
              <a:gd name="T41" fmla="*/ 109 h 409"/>
              <a:gd name="T42" fmla="*/ 23 w 100"/>
              <a:gd name="T43" fmla="*/ 117 h 409"/>
              <a:gd name="T44" fmla="*/ 23 w 100"/>
              <a:gd name="T45" fmla="*/ 126 h 409"/>
              <a:gd name="T46" fmla="*/ 23 w 100"/>
              <a:gd name="T47" fmla="*/ 134 h 409"/>
              <a:gd name="T48" fmla="*/ 16 w 100"/>
              <a:gd name="T49" fmla="*/ 134 h 409"/>
              <a:gd name="T50" fmla="*/ 16 w 100"/>
              <a:gd name="T51" fmla="*/ 142 h 409"/>
              <a:gd name="T52" fmla="*/ 8 w 100"/>
              <a:gd name="T53" fmla="*/ 149 h 409"/>
              <a:gd name="T54" fmla="*/ 8 w 100"/>
              <a:gd name="T55" fmla="*/ 157 h 409"/>
              <a:gd name="T56" fmla="*/ 8 w 100"/>
              <a:gd name="T57" fmla="*/ 165 h 409"/>
              <a:gd name="T58" fmla="*/ 0 w 100"/>
              <a:gd name="T59" fmla="*/ 173 h 409"/>
              <a:gd name="T60" fmla="*/ 0 w 100"/>
              <a:gd name="T61" fmla="*/ 180 h 409"/>
              <a:gd name="T62" fmla="*/ 0 w 100"/>
              <a:gd name="T63" fmla="*/ 188 h 409"/>
              <a:gd name="T64" fmla="*/ 0 w 100"/>
              <a:gd name="T65" fmla="*/ 196 h 409"/>
              <a:gd name="T66" fmla="*/ 0 w 100"/>
              <a:gd name="T67" fmla="*/ 203 h 409"/>
              <a:gd name="T68" fmla="*/ 0 w 100"/>
              <a:gd name="T69" fmla="*/ 211 h 409"/>
              <a:gd name="T70" fmla="*/ 0 w 100"/>
              <a:gd name="T71" fmla="*/ 221 h 409"/>
              <a:gd name="T72" fmla="*/ 0 w 100"/>
              <a:gd name="T73" fmla="*/ 228 h 409"/>
              <a:gd name="T74" fmla="*/ 0 w 100"/>
              <a:gd name="T75" fmla="*/ 236 h 409"/>
              <a:gd name="T76" fmla="*/ 0 w 100"/>
              <a:gd name="T77" fmla="*/ 244 h 409"/>
              <a:gd name="T78" fmla="*/ 0 w 100"/>
              <a:gd name="T79" fmla="*/ 251 h 409"/>
              <a:gd name="T80" fmla="*/ 0 w 100"/>
              <a:gd name="T81" fmla="*/ 259 h 409"/>
              <a:gd name="T82" fmla="*/ 0 w 100"/>
              <a:gd name="T83" fmla="*/ 274 h 409"/>
              <a:gd name="T84" fmla="*/ 0 w 100"/>
              <a:gd name="T85" fmla="*/ 282 h 409"/>
              <a:gd name="T86" fmla="*/ 0 w 100"/>
              <a:gd name="T87" fmla="*/ 290 h 409"/>
              <a:gd name="T88" fmla="*/ 8 w 100"/>
              <a:gd name="T89" fmla="*/ 297 h 409"/>
              <a:gd name="T90" fmla="*/ 8 w 100"/>
              <a:gd name="T91" fmla="*/ 305 h 409"/>
              <a:gd name="T92" fmla="*/ 8 w 100"/>
              <a:gd name="T93" fmla="*/ 315 h 409"/>
              <a:gd name="T94" fmla="*/ 16 w 100"/>
              <a:gd name="T95" fmla="*/ 315 h 409"/>
              <a:gd name="T96" fmla="*/ 16 w 100"/>
              <a:gd name="T97" fmla="*/ 322 h 409"/>
              <a:gd name="T98" fmla="*/ 16 w 100"/>
              <a:gd name="T99" fmla="*/ 330 h 409"/>
              <a:gd name="T100" fmla="*/ 16 w 100"/>
              <a:gd name="T101" fmla="*/ 338 h 409"/>
              <a:gd name="T102" fmla="*/ 16 w 100"/>
              <a:gd name="T103" fmla="*/ 345 h 409"/>
              <a:gd name="T104" fmla="*/ 16 w 100"/>
              <a:gd name="T105" fmla="*/ 353 h 409"/>
              <a:gd name="T106" fmla="*/ 16 w 100"/>
              <a:gd name="T107" fmla="*/ 361 h 409"/>
              <a:gd name="T108" fmla="*/ 16 w 100"/>
              <a:gd name="T109" fmla="*/ 368 h 409"/>
              <a:gd name="T110" fmla="*/ 16 w 100"/>
              <a:gd name="T111" fmla="*/ 376 h 409"/>
              <a:gd name="T112" fmla="*/ 16 w 100"/>
              <a:gd name="T113" fmla="*/ 384 h 409"/>
              <a:gd name="T114" fmla="*/ 23 w 100"/>
              <a:gd name="T115" fmla="*/ 384 h 409"/>
              <a:gd name="T116" fmla="*/ 23 w 100"/>
              <a:gd name="T117" fmla="*/ 391 h 409"/>
              <a:gd name="T118" fmla="*/ 23 w 100"/>
              <a:gd name="T119" fmla="*/ 399 h 409"/>
              <a:gd name="T120" fmla="*/ 23 w 100"/>
              <a:gd name="T121" fmla="*/ 409 h 4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409"/>
              <a:gd name="T185" fmla="*/ 100 w 100"/>
              <a:gd name="T186" fmla="*/ 409 h 4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409">
                <a:moveTo>
                  <a:pt x="100" y="0"/>
                </a:moveTo>
                <a:lnTo>
                  <a:pt x="100" y="0"/>
                </a:lnTo>
                <a:lnTo>
                  <a:pt x="92" y="7"/>
                </a:lnTo>
                <a:lnTo>
                  <a:pt x="92" y="15"/>
                </a:lnTo>
                <a:lnTo>
                  <a:pt x="92" y="23"/>
                </a:lnTo>
                <a:lnTo>
                  <a:pt x="92" y="32"/>
                </a:lnTo>
                <a:lnTo>
                  <a:pt x="85" y="32"/>
                </a:lnTo>
                <a:lnTo>
                  <a:pt x="85" y="40"/>
                </a:lnTo>
                <a:lnTo>
                  <a:pt x="77" y="40"/>
                </a:lnTo>
                <a:lnTo>
                  <a:pt x="77" y="48"/>
                </a:lnTo>
                <a:lnTo>
                  <a:pt x="69" y="48"/>
                </a:lnTo>
                <a:lnTo>
                  <a:pt x="69" y="55"/>
                </a:lnTo>
                <a:lnTo>
                  <a:pt x="62" y="55"/>
                </a:lnTo>
                <a:lnTo>
                  <a:pt x="54" y="71"/>
                </a:lnTo>
                <a:lnTo>
                  <a:pt x="46" y="78"/>
                </a:lnTo>
                <a:lnTo>
                  <a:pt x="46" y="86"/>
                </a:lnTo>
                <a:lnTo>
                  <a:pt x="39" y="86"/>
                </a:lnTo>
                <a:lnTo>
                  <a:pt x="39" y="94"/>
                </a:lnTo>
                <a:lnTo>
                  <a:pt x="31" y="94"/>
                </a:lnTo>
                <a:lnTo>
                  <a:pt x="31" y="101"/>
                </a:lnTo>
                <a:lnTo>
                  <a:pt x="31" y="109"/>
                </a:lnTo>
                <a:lnTo>
                  <a:pt x="23" y="109"/>
                </a:lnTo>
                <a:lnTo>
                  <a:pt x="23" y="117"/>
                </a:lnTo>
                <a:lnTo>
                  <a:pt x="23" y="126"/>
                </a:lnTo>
                <a:lnTo>
                  <a:pt x="23" y="134"/>
                </a:lnTo>
                <a:lnTo>
                  <a:pt x="16" y="134"/>
                </a:lnTo>
                <a:lnTo>
                  <a:pt x="16" y="142"/>
                </a:lnTo>
                <a:lnTo>
                  <a:pt x="8" y="149"/>
                </a:lnTo>
                <a:lnTo>
                  <a:pt x="8" y="157"/>
                </a:lnTo>
                <a:lnTo>
                  <a:pt x="8" y="165"/>
                </a:lnTo>
                <a:lnTo>
                  <a:pt x="0" y="173"/>
                </a:lnTo>
                <a:lnTo>
                  <a:pt x="0" y="180"/>
                </a:lnTo>
                <a:lnTo>
                  <a:pt x="0" y="188"/>
                </a:lnTo>
                <a:lnTo>
                  <a:pt x="0" y="196"/>
                </a:lnTo>
                <a:lnTo>
                  <a:pt x="0" y="203"/>
                </a:lnTo>
                <a:lnTo>
                  <a:pt x="0" y="211"/>
                </a:lnTo>
                <a:lnTo>
                  <a:pt x="0" y="221"/>
                </a:lnTo>
                <a:lnTo>
                  <a:pt x="0" y="228"/>
                </a:lnTo>
                <a:lnTo>
                  <a:pt x="0" y="236"/>
                </a:lnTo>
                <a:lnTo>
                  <a:pt x="0" y="244"/>
                </a:lnTo>
                <a:lnTo>
                  <a:pt x="0" y="251"/>
                </a:lnTo>
                <a:lnTo>
                  <a:pt x="0" y="259"/>
                </a:lnTo>
                <a:lnTo>
                  <a:pt x="0" y="274"/>
                </a:lnTo>
                <a:lnTo>
                  <a:pt x="0" y="282"/>
                </a:lnTo>
                <a:lnTo>
                  <a:pt x="0" y="290"/>
                </a:lnTo>
                <a:lnTo>
                  <a:pt x="8" y="297"/>
                </a:lnTo>
                <a:lnTo>
                  <a:pt x="8" y="305"/>
                </a:lnTo>
                <a:lnTo>
                  <a:pt x="8" y="315"/>
                </a:lnTo>
                <a:lnTo>
                  <a:pt x="16" y="315"/>
                </a:lnTo>
                <a:lnTo>
                  <a:pt x="16" y="322"/>
                </a:lnTo>
                <a:lnTo>
                  <a:pt x="16" y="330"/>
                </a:lnTo>
                <a:lnTo>
                  <a:pt x="16" y="338"/>
                </a:lnTo>
                <a:lnTo>
                  <a:pt x="16" y="345"/>
                </a:lnTo>
                <a:lnTo>
                  <a:pt x="16" y="353"/>
                </a:lnTo>
                <a:lnTo>
                  <a:pt x="16" y="361"/>
                </a:lnTo>
                <a:lnTo>
                  <a:pt x="16" y="368"/>
                </a:lnTo>
                <a:lnTo>
                  <a:pt x="16" y="376"/>
                </a:lnTo>
                <a:lnTo>
                  <a:pt x="16" y="384"/>
                </a:lnTo>
                <a:lnTo>
                  <a:pt x="23" y="384"/>
                </a:lnTo>
                <a:lnTo>
                  <a:pt x="23" y="391"/>
                </a:lnTo>
                <a:lnTo>
                  <a:pt x="23" y="399"/>
                </a:lnTo>
                <a:lnTo>
                  <a:pt x="23" y="409"/>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9" name="Freeform 213">
            <a:extLst>
              <a:ext uri="{FF2B5EF4-FFF2-40B4-BE49-F238E27FC236}">
                <a16:creationId xmlns:a16="http://schemas.microsoft.com/office/drawing/2014/main" id="{F89D3B5D-E432-8C41-BAD8-491216E06870}"/>
              </a:ext>
            </a:extLst>
          </p:cNvPr>
          <p:cNvSpPr>
            <a:spLocks/>
          </p:cNvSpPr>
          <p:nvPr/>
        </p:nvSpPr>
        <p:spPr bwMode="auto">
          <a:xfrm>
            <a:off x="6018213" y="5753100"/>
            <a:ext cx="158750" cy="646113"/>
          </a:xfrm>
          <a:custGeom>
            <a:avLst/>
            <a:gdLst>
              <a:gd name="T0" fmla="*/ 93 w 100"/>
              <a:gd name="T1" fmla="*/ 8 h 407"/>
              <a:gd name="T2" fmla="*/ 93 w 100"/>
              <a:gd name="T3" fmla="*/ 23 h 407"/>
              <a:gd name="T4" fmla="*/ 93 w 100"/>
              <a:gd name="T5" fmla="*/ 23 h 407"/>
              <a:gd name="T6" fmla="*/ 85 w 100"/>
              <a:gd name="T7" fmla="*/ 31 h 407"/>
              <a:gd name="T8" fmla="*/ 85 w 100"/>
              <a:gd name="T9" fmla="*/ 40 h 407"/>
              <a:gd name="T10" fmla="*/ 77 w 100"/>
              <a:gd name="T11" fmla="*/ 40 h 407"/>
              <a:gd name="T12" fmla="*/ 77 w 100"/>
              <a:gd name="T13" fmla="*/ 48 h 407"/>
              <a:gd name="T14" fmla="*/ 70 w 100"/>
              <a:gd name="T15" fmla="*/ 56 h 407"/>
              <a:gd name="T16" fmla="*/ 62 w 100"/>
              <a:gd name="T17" fmla="*/ 56 h 407"/>
              <a:gd name="T18" fmla="*/ 47 w 100"/>
              <a:gd name="T19" fmla="*/ 79 h 407"/>
              <a:gd name="T20" fmla="*/ 47 w 100"/>
              <a:gd name="T21" fmla="*/ 86 h 407"/>
              <a:gd name="T22" fmla="*/ 39 w 100"/>
              <a:gd name="T23" fmla="*/ 94 h 407"/>
              <a:gd name="T24" fmla="*/ 31 w 100"/>
              <a:gd name="T25" fmla="*/ 102 h 407"/>
              <a:gd name="T26" fmla="*/ 31 w 100"/>
              <a:gd name="T27" fmla="*/ 109 h 407"/>
              <a:gd name="T28" fmla="*/ 24 w 100"/>
              <a:gd name="T29" fmla="*/ 117 h 407"/>
              <a:gd name="T30" fmla="*/ 24 w 100"/>
              <a:gd name="T31" fmla="*/ 125 h 407"/>
              <a:gd name="T32" fmla="*/ 16 w 100"/>
              <a:gd name="T33" fmla="*/ 134 h 407"/>
              <a:gd name="T34" fmla="*/ 16 w 100"/>
              <a:gd name="T35" fmla="*/ 142 h 407"/>
              <a:gd name="T36" fmla="*/ 8 w 100"/>
              <a:gd name="T37" fmla="*/ 157 h 407"/>
              <a:gd name="T38" fmla="*/ 0 w 100"/>
              <a:gd name="T39" fmla="*/ 173 h 407"/>
              <a:gd name="T40" fmla="*/ 0 w 100"/>
              <a:gd name="T41" fmla="*/ 181 h 407"/>
              <a:gd name="T42" fmla="*/ 0 w 100"/>
              <a:gd name="T43" fmla="*/ 196 h 407"/>
              <a:gd name="T44" fmla="*/ 0 w 100"/>
              <a:gd name="T45" fmla="*/ 211 h 407"/>
              <a:gd name="T46" fmla="*/ 0 w 100"/>
              <a:gd name="T47" fmla="*/ 229 h 407"/>
              <a:gd name="T48" fmla="*/ 0 w 100"/>
              <a:gd name="T49" fmla="*/ 236 h 407"/>
              <a:gd name="T50" fmla="*/ 0 w 100"/>
              <a:gd name="T51" fmla="*/ 244 h 407"/>
              <a:gd name="T52" fmla="*/ 0 w 100"/>
              <a:gd name="T53" fmla="*/ 259 h 407"/>
              <a:gd name="T54" fmla="*/ 0 w 100"/>
              <a:gd name="T55" fmla="*/ 275 h 407"/>
              <a:gd name="T56" fmla="*/ 0 w 100"/>
              <a:gd name="T57" fmla="*/ 282 h 407"/>
              <a:gd name="T58" fmla="*/ 0 w 100"/>
              <a:gd name="T59" fmla="*/ 290 h 407"/>
              <a:gd name="T60" fmla="*/ 8 w 100"/>
              <a:gd name="T61" fmla="*/ 298 h 407"/>
              <a:gd name="T62" fmla="*/ 8 w 100"/>
              <a:gd name="T63" fmla="*/ 313 h 407"/>
              <a:gd name="T64" fmla="*/ 16 w 100"/>
              <a:gd name="T65" fmla="*/ 323 h 407"/>
              <a:gd name="T66" fmla="*/ 16 w 100"/>
              <a:gd name="T67" fmla="*/ 330 h 407"/>
              <a:gd name="T68" fmla="*/ 16 w 100"/>
              <a:gd name="T69" fmla="*/ 338 h 407"/>
              <a:gd name="T70" fmla="*/ 16 w 100"/>
              <a:gd name="T71" fmla="*/ 346 h 407"/>
              <a:gd name="T72" fmla="*/ 16 w 100"/>
              <a:gd name="T73" fmla="*/ 353 h 407"/>
              <a:gd name="T74" fmla="*/ 16 w 100"/>
              <a:gd name="T75" fmla="*/ 361 h 407"/>
              <a:gd name="T76" fmla="*/ 16 w 100"/>
              <a:gd name="T77" fmla="*/ 376 h 407"/>
              <a:gd name="T78" fmla="*/ 16 w 100"/>
              <a:gd name="T79" fmla="*/ 384 h 407"/>
              <a:gd name="T80" fmla="*/ 24 w 100"/>
              <a:gd name="T81" fmla="*/ 384 h 407"/>
              <a:gd name="T82" fmla="*/ 24 w 100"/>
              <a:gd name="T83" fmla="*/ 392 h 407"/>
              <a:gd name="T84" fmla="*/ 24 w 100"/>
              <a:gd name="T85" fmla="*/ 399 h 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407"/>
              <a:gd name="T131" fmla="*/ 100 w 100"/>
              <a:gd name="T132" fmla="*/ 407 h 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407">
                <a:moveTo>
                  <a:pt x="100" y="0"/>
                </a:moveTo>
                <a:lnTo>
                  <a:pt x="93" y="8"/>
                </a:lnTo>
                <a:lnTo>
                  <a:pt x="93" y="15"/>
                </a:lnTo>
                <a:lnTo>
                  <a:pt x="93" y="23"/>
                </a:lnTo>
                <a:lnTo>
                  <a:pt x="93" y="31"/>
                </a:lnTo>
                <a:lnTo>
                  <a:pt x="85" y="31"/>
                </a:lnTo>
                <a:lnTo>
                  <a:pt x="85" y="40"/>
                </a:lnTo>
                <a:lnTo>
                  <a:pt x="77" y="40"/>
                </a:lnTo>
                <a:lnTo>
                  <a:pt x="77" y="48"/>
                </a:lnTo>
                <a:lnTo>
                  <a:pt x="70" y="48"/>
                </a:lnTo>
                <a:lnTo>
                  <a:pt x="70" y="56"/>
                </a:lnTo>
                <a:lnTo>
                  <a:pt x="62" y="56"/>
                </a:lnTo>
                <a:lnTo>
                  <a:pt x="54" y="71"/>
                </a:lnTo>
                <a:lnTo>
                  <a:pt x="47" y="79"/>
                </a:lnTo>
                <a:lnTo>
                  <a:pt x="47" y="86"/>
                </a:lnTo>
                <a:lnTo>
                  <a:pt x="39" y="86"/>
                </a:lnTo>
                <a:lnTo>
                  <a:pt x="39" y="94"/>
                </a:lnTo>
                <a:lnTo>
                  <a:pt x="31" y="94"/>
                </a:lnTo>
                <a:lnTo>
                  <a:pt x="31" y="102"/>
                </a:lnTo>
                <a:lnTo>
                  <a:pt x="31" y="109"/>
                </a:lnTo>
                <a:lnTo>
                  <a:pt x="24" y="109"/>
                </a:lnTo>
                <a:lnTo>
                  <a:pt x="24" y="117"/>
                </a:lnTo>
                <a:lnTo>
                  <a:pt x="24" y="125"/>
                </a:lnTo>
                <a:lnTo>
                  <a:pt x="24" y="134"/>
                </a:lnTo>
                <a:lnTo>
                  <a:pt x="16" y="134"/>
                </a:lnTo>
                <a:lnTo>
                  <a:pt x="16" y="142"/>
                </a:lnTo>
                <a:lnTo>
                  <a:pt x="8" y="150"/>
                </a:lnTo>
                <a:lnTo>
                  <a:pt x="8" y="157"/>
                </a:lnTo>
                <a:lnTo>
                  <a:pt x="8" y="165"/>
                </a:lnTo>
                <a:lnTo>
                  <a:pt x="0" y="173"/>
                </a:lnTo>
                <a:lnTo>
                  <a:pt x="0" y="181"/>
                </a:lnTo>
                <a:lnTo>
                  <a:pt x="0" y="188"/>
                </a:lnTo>
                <a:lnTo>
                  <a:pt x="0" y="196"/>
                </a:lnTo>
                <a:lnTo>
                  <a:pt x="0" y="204"/>
                </a:lnTo>
                <a:lnTo>
                  <a:pt x="0" y="211"/>
                </a:lnTo>
                <a:lnTo>
                  <a:pt x="0" y="219"/>
                </a:lnTo>
                <a:lnTo>
                  <a:pt x="0" y="229"/>
                </a:lnTo>
                <a:lnTo>
                  <a:pt x="0" y="236"/>
                </a:lnTo>
                <a:lnTo>
                  <a:pt x="0" y="244"/>
                </a:lnTo>
                <a:lnTo>
                  <a:pt x="0" y="252"/>
                </a:lnTo>
                <a:lnTo>
                  <a:pt x="0" y="259"/>
                </a:lnTo>
                <a:lnTo>
                  <a:pt x="0" y="275"/>
                </a:lnTo>
                <a:lnTo>
                  <a:pt x="0" y="282"/>
                </a:lnTo>
                <a:lnTo>
                  <a:pt x="0" y="290"/>
                </a:lnTo>
                <a:lnTo>
                  <a:pt x="8" y="298"/>
                </a:lnTo>
                <a:lnTo>
                  <a:pt x="8" y="305"/>
                </a:lnTo>
                <a:lnTo>
                  <a:pt x="8" y="313"/>
                </a:lnTo>
                <a:lnTo>
                  <a:pt x="16" y="313"/>
                </a:lnTo>
                <a:lnTo>
                  <a:pt x="16" y="323"/>
                </a:lnTo>
                <a:lnTo>
                  <a:pt x="16" y="330"/>
                </a:lnTo>
                <a:lnTo>
                  <a:pt x="16" y="338"/>
                </a:lnTo>
                <a:lnTo>
                  <a:pt x="16" y="346"/>
                </a:lnTo>
                <a:lnTo>
                  <a:pt x="16" y="353"/>
                </a:lnTo>
                <a:lnTo>
                  <a:pt x="16" y="361"/>
                </a:lnTo>
                <a:lnTo>
                  <a:pt x="16" y="369"/>
                </a:lnTo>
                <a:lnTo>
                  <a:pt x="16" y="376"/>
                </a:lnTo>
                <a:lnTo>
                  <a:pt x="16" y="384"/>
                </a:lnTo>
                <a:lnTo>
                  <a:pt x="24" y="384"/>
                </a:lnTo>
                <a:lnTo>
                  <a:pt x="24" y="392"/>
                </a:lnTo>
                <a:lnTo>
                  <a:pt x="24" y="399"/>
                </a:lnTo>
                <a:lnTo>
                  <a:pt x="24" y="40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0" name="Freeform 214">
            <a:extLst>
              <a:ext uri="{FF2B5EF4-FFF2-40B4-BE49-F238E27FC236}">
                <a16:creationId xmlns:a16="http://schemas.microsoft.com/office/drawing/2014/main" id="{5ECA9AD3-CE4A-9741-96A4-C5F437F1A0E0}"/>
              </a:ext>
            </a:extLst>
          </p:cNvPr>
          <p:cNvSpPr>
            <a:spLocks/>
          </p:cNvSpPr>
          <p:nvPr/>
        </p:nvSpPr>
        <p:spPr bwMode="auto">
          <a:xfrm>
            <a:off x="5675313" y="6399213"/>
            <a:ext cx="392112" cy="63500"/>
          </a:xfrm>
          <a:custGeom>
            <a:avLst/>
            <a:gdLst>
              <a:gd name="T0" fmla="*/ 107 w 247"/>
              <a:gd name="T1" fmla="*/ 0 h 40"/>
              <a:gd name="T2" fmla="*/ 107 w 247"/>
              <a:gd name="T3" fmla="*/ 0 h 40"/>
              <a:gd name="T4" fmla="*/ 0 w 247"/>
              <a:gd name="T5" fmla="*/ 40 h 40"/>
              <a:gd name="T6" fmla="*/ 0 w 247"/>
              <a:gd name="T7" fmla="*/ 40 h 40"/>
              <a:gd name="T8" fmla="*/ 240 w 247"/>
              <a:gd name="T9" fmla="*/ 40 h 40"/>
              <a:gd name="T10" fmla="*/ 240 w 247"/>
              <a:gd name="T11" fmla="*/ 40 h 40"/>
              <a:gd name="T12" fmla="*/ 247 w 247"/>
              <a:gd name="T13" fmla="*/ 0 h 40"/>
              <a:gd name="T14" fmla="*/ 247 w 247"/>
              <a:gd name="T15" fmla="*/ 0 h 40"/>
              <a:gd name="T16" fmla="*/ 107 w 247"/>
              <a:gd name="T17" fmla="*/ 0 h 40"/>
              <a:gd name="T18" fmla="*/ 107 w 247"/>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40"/>
              <a:gd name="T32" fmla="*/ 247 w 247"/>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40">
                <a:moveTo>
                  <a:pt x="107" y="0"/>
                </a:moveTo>
                <a:lnTo>
                  <a:pt x="107" y="0"/>
                </a:lnTo>
                <a:lnTo>
                  <a:pt x="0" y="40"/>
                </a:lnTo>
                <a:lnTo>
                  <a:pt x="240" y="40"/>
                </a:lnTo>
                <a:lnTo>
                  <a:pt x="247" y="0"/>
                </a:lnTo>
                <a:lnTo>
                  <a:pt x="107" y="0"/>
                </a:lnTo>
                <a:close/>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1" name="Freeform 215">
            <a:extLst>
              <a:ext uri="{FF2B5EF4-FFF2-40B4-BE49-F238E27FC236}">
                <a16:creationId xmlns:a16="http://schemas.microsoft.com/office/drawing/2014/main" id="{533E03E2-250E-C542-91F2-8534EAFABC62}"/>
              </a:ext>
            </a:extLst>
          </p:cNvPr>
          <p:cNvSpPr>
            <a:spLocks/>
          </p:cNvSpPr>
          <p:nvPr/>
        </p:nvSpPr>
        <p:spPr bwMode="auto">
          <a:xfrm>
            <a:off x="5662613" y="6386513"/>
            <a:ext cx="393700" cy="65087"/>
          </a:xfrm>
          <a:custGeom>
            <a:avLst/>
            <a:gdLst>
              <a:gd name="T0" fmla="*/ 107 w 248"/>
              <a:gd name="T1" fmla="*/ 0 h 41"/>
              <a:gd name="T2" fmla="*/ 0 w 248"/>
              <a:gd name="T3" fmla="*/ 41 h 41"/>
              <a:gd name="T4" fmla="*/ 240 w 248"/>
              <a:gd name="T5" fmla="*/ 41 h 41"/>
              <a:gd name="T6" fmla="*/ 248 w 248"/>
              <a:gd name="T7" fmla="*/ 0 h 41"/>
              <a:gd name="T8" fmla="*/ 107 w 248"/>
              <a:gd name="T9" fmla="*/ 0 h 41"/>
              <a:gd name="T10" fmla="*/ 0 60000 65536"/>
              <a:gd name="T11" fmla="*/ 0 60000 65536"/>
              <a:gd name="T12" fmla="*/ 0 60000 65536"/>
              <a:gd name="T13" fmla="*/ 0 60000 65536"/>
              <a:gd name="T14" fmla="*/ 0 60000 65536"/>
              <a:gd name="T15" fmla="*/ 0 w 248"/>
              <a:gd name="T16" fmla="*/ 0 h 41"/>
              <a:gd name="T17" fmla="*/ 248 w 248"/>
              <a:gd name="T18" fmla="*/ 41 h 41"/>
            </a:gdLst>
            <a:ahLst/>
            <a:cxnLst>
              <a:cxn ang="T10">
                <a:pos x="T0" y="T1"/>
              </a:cxn>
              <a:cxn ang="T11">
                <a:pos x="T2" y="T3"/>
              </a:cxn>
              <a:cxn ang="T12">
                <a:pos x="T4" y="T5"/>
              </a:cxn>
              <a:cxn ang="T13">
                <a:pos x="T6" y="T7"/>
              </a:cxn>
              <a:cxn ang="T14">
                <a:pos x="T8" y="T9"/>
              </a:cxn>
            </a:cxnLst>
            <a:rect l="T15" t="T16" r="T17" b="T18"/>
            <a:pathLst>
              <a:path w="248" h="41">
                <a:moveTo>
                  <a:pt x="107" y="0"/>
                </a:moveTo>
                <a:lnTo>
                  <a:pt x="0" y="41"/>
                </a:lnTo>
                <a:lnTo>
                  <a:pt x="240" y="41"/>
                </a:lnTo>
                <a:lnTo>
                  <a:pt x="248" y="0"/>
                </a:lnTo>
                <a:lnTo>
                  <a:pt x="107" y="0"/>
                </a:lnTo>
                <a:close/>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2" name="Freeform 216">
            <a:extLst>
              <a:ext uri="{FF2B5EF4-FFF2-40B4-BE49-F238E27FC236}">
                <a16:creationId xmlns:a16="http://schemas.microsoft.com/office/drawing/2014/main" id="{B738EE67-7A01-CB4C-A463-002C909F89B3}"/>
              </a:ext>
            </a:extLst>
          </p:cNvPr>
          <p:cNvSpPr>
            <a:spLocks/>
          </p:cNvSpPr>
          <p:nvPr/>
        </p:nvSpPr>
        <p:spPr bwMode="auto">
          <a:xfrm>
            <a:off x="6289675" y="5740400"/>
            <a:ext cx="49213" cy="174625"/>
          </a:xfrm>
          <a:custGeom>
            <a:avLst/>
            <a:gdLst>
              <a:gd name="T0" fmla="*/ 31 w 31"/>
              <a:gd name="T1" fmla="*/ 0 h 110"/>
              <a:gd name="T2" fmla="*/ 31 w 31"/>
              <a:gd name="T3" fmla="*/ 0 h 110"/>
              <a:gd name="T4" fmla="*/ 31 w 31"/>
              <a:gd name="T5" fmla="*/ 31 h 110"/>
              <a:gd name="T6" fmla="*/ 31 w 31"/>
              <a:gd name="T7" fmla="*/ 31 h 110"/>
              <a:gd name="T8" fmla="*/ 23 w 31"/>
              <a:gd name="T9" fmla="*/ 39 h 110"/>
              <a:gd name="T10" fmla="*/ 23 w 31"/>
              <a:gd name="T11" fmla="*/ 39 h 110"/>
              <a:gd name="T12" fmla="*/ 23 w 31"/>
              <a:gd name="T13" fmla="*/ 48 h 110"/>
              <a:gd name="T14" fmla="*/ 23 w 31"/>
              <a:gd name="T15" fmla="*/ 48 h 110"/>
              <a:gd name="T16" fmla="*/ 23 w 31"/>
              <a:gd name="T17" fmla="*/ 56 h 110"/>
              <a:gd name="T18" fmla="*/ 23 w 31"/>
              <a:gd name="T19" fmla="*/ 56 h 110"/>
              <a:gd name="T20" fmla="*/ 23 w 31"/>
              <a:gd name="T21" fmla="*/ 64 h 110"/>
              <a:gd name="T22" fmla="*/ 23 w 31"/>
              <a:gd name="T23" fmla="*/ 64 h 110"/>
              <a:gd name="T24" fmla="*/ 23 w 31"/>
              <a:gd name="T25" fmla="*/ 71 h 110"/>
              <a:gd name="T26" fmla="*/ 23 w 31"/>
              <a:gd name="T27" fmla="*/ 71 h 110"/>
              <a:gd name="T28" fmla="*/ 16 w 31"/>
              <a:gd name="T29" fmla="*/ 79 h 110"/>
              <a:gd name="T30" fmla="*/ 16 w 31"/>
              <a:gd name="T31" fmla="*/ 79 h 110"/>
              <a:gd name="T32" fmla="*/ 16 w 31"/>
              <a:gd name="T33" fmla="*/ 87 h 110"/>
              <a:gd name="T34" fmla="*/ 16 w 31"/>
              <a:gd name="T35" fmla="*/ 87 h 110"/>
              <a:gd name="T36" fmla="*/ 8 w 31"/>
              <a:gd name="T37" fmla="*/ 87 h 110"/>
              <a:gd name="T38" fmla="*/ 8 w 31"/>
              <a:gd name="T39" fmla="*/ 87 h 110"/>
              <a:gd name="T40" fmla="*/ 8 w 31"/>
              <a:gd name="T41" fmla="*/ 94 h 110"/>
              <a:gd name="T42" fmla="*/ 8 w 31"/>
              <a:gd name="T43" fmla="*/ 94 h 110"/>
              <a:gd name="T44" fmla="*/ 8 w 31"/>
              <a:gd name="T45" fmla="*/ 102 h 110"/>
              <a:gd name="T46" fmla="*/ 8 w 31"/>
              <a:gd name="T47" fmla="*/ 102 h 110"/>
              <a:gd name="T48" fmla="*/ 8 w 31"/>
              <a:gd name="T49" fmla="*/ 110 h 110"/>
              <a:gd name="T50" fmla="*/ 8 w 31"/>
              <a:gd name="T51" fmla="*/ 110 h 110"/>
              <a:gd name="T52" fmla="*/ 0 w 31"/>
              <a:gd name="T53" fmla="*/ 110 h 110"/>
              <a:gd name="T54" fmla="*/ 0 w 31"/>
              <a:gd name="T55" fmla="*/ 11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110"/>
              <a:gd name="T86" fmla="*/ 31 w 31"/>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110">
                <a:moveTo>
                  <a:pt x="31" y="0"/>
                </a:moveTo>
                <a:lnTo>
                  <a:pt x="31" y="0"/>
                </a:lnTo>
                <a:lnTo>
                  <a:pt x="31" y="31"/>
                </a:lnTo>
                <a:lnTo>
                  <a:pt x="23" y="39"/>
                </a:lnTo>
                <a:lnTo>
                  <a:pt x="23" y="48"/>
                </a:lnTo>
                <a:lnTo>
                  <a:pt x="23" y="56"/>
                </a:lnTo>
                <a:lnTo>
                  <a:pt x="23" y="64"/>
                </a:lnTo>
                <a:lnTo>
                  <a:pt x="23" y="71"/>
                </a:lnTo>
                <a:lnTo>
                  <a:pt x="16" y="79"/>
                </a:lnTo>
                <a:lnTo>
                  <a:pt x="16" y="87"/>
                </a:lnTo>
                <a:lnTo>
                  <a:pt x="8" y="87"/>
                </a:lnTo>
                <a:lnTo>
                  <a:pt x="8" y="94"/>
                </a:lnTo>
                <a:lnTo>
                  <a:pt x="8" y="102"/>
                </a:lnTo>
                <a:lnTo>
                  <a:pt x="8" y="110"/>
                </a:lnTo>
                <a:lnTo>
                  <a:pt x="0" y="11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3" name="Freeform 217">
            <a:extLst>
              <a:ext uri="{FF2B5EF4-FFF2-40B4-BE49-F238E27FC236}">
                <a16:creationId xmlns:a16="http://schemas.microsoft.com/office/drawing/2014/main" id="{7ED4F7BB-E83D-7247-A721-C4D4D1D5074C}"/>
              </a:ext>
            </a:extLst>
          </p:cNvPr>
          <p:cNvSpPr>
            <a:spLocks/>
          </p:cNvSpPr>
          <p:nvPr/>
        </p:nvSpPr>
        <p:spPr bwMode="auto">
          <a:xfrm>
            <a:off x="6278563" y="5729288"/>
            <a:ext cx="47625" cy="173037"/>
          </a:xfrm>
          <a:custGeom>
            <a:avLst/>
            <a:gdLst>
              <a:gd name="T0" fmla="*/ 30 w 30"/>
              <a:gd name="T1" fmla="*/ 0 h 109"/>
              <a:gd name="T2" fmla="*/ 30 w 30"/>
              <a:gd name="T3" fmla="*/ 30 h 109"/>
              <a:gd name="T4" fmla="*/ 23 w 30"/>
              <a:gd name="T5" fmla="*/ 38 h 109"/>
              <a:gd name="T6" fmla="*/ 23 w 30"/>
              <a:gd name="T7" fmla="*/ 46 h 109"/>
              <a:gd name="T8" fmla="*/ 23 w 30"/>
              <a:gd name="T9" fmla="*/ 46 h 109"/>
              <a:gd name="T10" fmla="*/ 23 w 30"/>
              <a:gd name="T11" fmla="*/ 55 h 109"/>
              <a:gd name="T12" fmla="*/ 23 w 30"/>
              <a:gd name="T13" fmla="*/ 63 h 109"/>
              <a:gd name="T14" fmla="*/ 23 w 30"/>
              <a:gd name="T15" fmla="*/ 71 h 109"/>
              <a:gd name="T16" fmla="*/ 23 w 30"/>
              <a:gd name="T17" fmla="*/ 71 h 109"/>
              <a:gd name="T18" fmla="*/ 15 w 30"/>
              <a:gd name="T19" fmla="*/ 78 h 109"/>
              <a:gd name="T20" fmla="*/ 15 w 30"/>
              <a:gd name="T21" fmla="*/ 86 h 109"/>
              <a:gd name="T22" fmla="*/ 7 w 30"/>
              <a:gd name="T23" fmla="*/ 86 h 109"/>
              <a:gd name="T24" fmla="*/ 7 w 30"/>
              <a:gd name="T25" fmla="*/ 94 h 109"/>
              <a:gd name="T26" fmla="*/ 7 w 30"/>
              <a:gd name="T27" fmla="*/ 94 h 109"/>
              <a:gd name="T28" fmla="*/ 7 w 30"/>
              <a:gd name="T29" fmla="*/ 94 h 109"/>
              <a:gd name="T30" fmla="*/ 7 w 30"/>
              <a:gd name="T31" fmla="*/ 101 h 109"/>
              <a:gd name="T32" fmla="*/ 7 w 30"/>
              <a:gd name="T33" fmla="*/ 109 h 109"/>
              <a:gd name="T34" fmla="*/ 0 w 30"/>
              <a:gd name="T35" fmla="*/ 109 h 109"/>
              <a:gd name="T36" fmla="*/ 0 w 30"/>
              <a:gd name="T37" fmla="*/ 109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09"/>
              <a:gd name="T59" fmla="*/ 30 w 30"/>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09">
                <a:moveTo>
                  <a:pt x="30" y="0"/>
                </a:moveTo>
                <a:lnTo>
                  <a:pt x="30" y="30"/>
                </a:lnTo>
                <a:lnTo>
                  <a:pt x="23" y="38"/>
                </a:lnTo>
                <a:lnTo>
                  <a:pt x="23" y="46"/>
                </a:lnTo>
                <a:lnTo>
                  <a:pt x="23" y="55"/>
                </a:lnTo>
                <a:lnTo>
                  <a:pt x="23" y="63"/>
                </a:lnTo>
                <a:lnTo>
                  <a:pt x="23" y="71"/>
                </a:lnTo>
                <a:lnTo>
                  <a:pt x="15" y="78"/>
                </a:lnTo>
                <a:lnTo>
                  <a:pt x="15" y="86"/>
                </a:lnTo>
                <a:lnTo>
                  <a:pt x="7" y="86"/>
                </a:lnTo>
                <a:lnTo>
                  <a:pt x="7" y="94"/>
                </a:lnTo>
                <a:lnTo>
                  <a:pt x="7" y="101"/>
                </a:lnTo>
                <a:lnTo>
                  <a:pt x="7" y="109"/>
                </a:lnTo>
                <a:lnTo>
                  <a:pt x="0" y="109"/>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4" name="Freeform 218">
            <a:extLst>
              <a:ext uri="{FF2B5EF4-FFF2-40B4-BE49-F238E27FC236}">
                <a16:creationId xmlns:a16="http://schemas.microsoft.com/office/drawing/2014/main" id="{39C1547D-2517-0B46-A15B-B8E29F451E53}"/>
              </a:ext>
            </a:extLst>
          </p:cNvPr>
          <p:cNvSpPr>
            <a:spLocks/>
          </p:cNvSpPr>
          <p:nvPr/>
        </p:nvSpPr>
        <p:spPr bwMode="auto">
          <a:xfrm>
            <a:off x="6265863" y="5926138"/>
            <a:ext cx="23812" cy="400050"/>
          </a:xfrm>
          <a:custGeom>
            <a:avLst/>
            <a:gdLst>
              <a:gd name="T0" fmla="*/ 15 w 15"/>
              <a:gd name="T1" fmla="*/ 0 h 252"/>
              <a:gd name="T2" fmla="*/ 8 w 15"/>
              <a:gd name="T3" fmla="*/ 0 h 252"/>
              <a:gd name="T4" fmla="*/ 8 w 15"/>
              <a:gd name="T5" fmla="*/ 25 h 252"/>
              <a:gd name="T6" fmla="*/ 0 w 15"/>
              <a:gd name="T7" fmla="*/ 33 h 252"/>
              <a:gd name="T8" fmla="*/ 0 w 15"/>
              <a:gd name="T9" fmla="*/ 48 h 252"/>
              <a:gd name="T10" fmla="*/ 0 w 15"/>
              <a:gd name="T11" fmla="*/ 56 h 252"/>
              <a:gd name="T12" fmla="*/ 0 w 15"/>
              <a:gd name="T13" fmla="*/ 64 h 252"/>
              <a:gd name="T14" fmla="*/ 0 w 15"/>
              <a:gd name="T15" fmla="*/ 72 h 252"/>
              <a:gd name="T16" fmla="*/ 0 w 15"/>
              <a:gd name="T17" fmla="*/ 79 h 252"/>
              <a:gd name="T18" fmla="*/ 0 w 15"/>
              <a:gd name="T19" fmla="*/ 87 h 252"/>
              <a:gd name="T20" fmla="*/ 0 w 15"/>
              <a:gd name="T21" fmla="*/ 95 h 252"/>
              <a:gd name="T22" fmla="*/ 0 w 15"/>
              <a:gd name="T23" fmla="*/ 102 h 252"/>
              <a:gd name="T24" fmla="*/ 0 w 15"/>
              <a:gd name="T25" fmla="*/ 110 h 252"/>
              <a:gd name="T26" fmla="*/ 0 w 15"/>
              <a:gd name="T27" fmla="*/ 120 h 252"/>
              <a:gd name="T28" fmla="*/ 0 w 15"/>
              <a:gd name="T29" fmla="*/ 127 h 252"/>
              <a:gd name="T30" fmla="*/ 0 w 15"/>
              <a:gd name="T31" fmla="*/ 135 h 252"/>
              <a:gd name="T32" fmla="*/ 0 w 15"/>
              <a:gd name="T33" fmla="*/ 143 h 252"/>
              <a:gd name="T34" fmla="*/ 0 w 15"/>
              <a:gd name="T35" fmla="*/ 150 h 252"/>
              <a:gd name="T36" fmla="*/ 0 w 15"/>
              <a:gd name="T37" fmla="*/ 158 h 252"/>
              <a:gd name="T38" fmla="*/ 0 w 15"/>
              <a:gd name="T39" fmla="*/ 166 h 252"/>
              <a:gd name="T40" fmla="*/ 0 w 15"/>
              <a:gd name="T41" fmla="*/ 173 h 252"/>
              <a:gd name="T42" fmla="*/ 0 w 15"/>
              <a:gd name="T43" fmla="*/ 181 h 252"/>
              <a:gd name="T44" fmla="*/ 0 w 15"/>
              <a:gd name="T45" fmla="*/ 189 h 252"/>
              <a:gd name="T46" fmla="*/ 0 w 15"/>
              <a:gd name="T47" fmla="*/ 196 h 252"/>
              <a:gd name="T48" fmla="*/ 0 w 15"/>
              <a:gd name="T49" fmla="*/ 204 h 252"/>
              <a:gd name="T50" fmla="*/ 0 w 15"/>
              <a:gd name="T51" fmla="*/ 214 h 252"/>
              <a:gd name="T52" fmla="*/ 0 w 15"/>
              <a:gd name="T53" fmla="*/ 221 h 252"/>
              <a:gd name="T54" fmla="*/ 0 w 15"/>
              <a:gd name="T55" fmla="*/ 229 h 252"/>
              <a:gd name="T56" fmla="*/ 0 w 15"/>
              <a:gd name="T57" fmla="*/ 237 h 252"/>
              <a:gd name="T58" fmla="*/ 0 w 15"/>
              <a:gd name="T59" fmla="*/ 244 h 252"/>
              <a:gd name="T60" fmla="*/ 0 w 15"/>
              <a:gd name="T61" fmla="*/ 252 h 252"/>
              <a:gd name="T62" fmla="*/ 0 w 15"/>
              <a:gd name="T63" fmla="*/ 244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252"/>
              <a:gd name="T98" fmla="*/ 15 w 15"/>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252">
                <a:moveTo>
                  <a:pt x="15" y="0"/>
                </a:moveTo>
                <a:lnTo>
                  <a:pt x="15" y="0"/>
                </a:lnTo>
                <a:lnTo>
                  <a:pt x="8" y="0"/>
                </a:lnTo>
                <a:lnTo>
                  <a:pt x="8" y="25"/>
                </a:lnTo>
                <a:lnTo>
                  <a:pt x="0" y="33"/>
                </a:lnTo>
                <a:lnTo>
                  <a:pt x="0" y="48"/>
                </a:lnTo>
                <a:lnTo>
                  <a:pt x="0" y="56"/>
                </a:lnTo>
                <a:lnTo>
                  <a:pt x="0" y="64"/>
                </a:lnTo>
                <a:lnTo>
                  <a:pt x="0" y="72"/>
                </a:lnTo>
                <a:lnTo>
                  <a:pt x="0" y="79"/>
                </a:lnTo>
                <a:lnTo>
                  <a:pt x="0" y="87"/>
                </a:lnTo>
                <a:lnTo>
                  <a:pt x="0" y="95"/>
                </a:lnTo>
                <a:lnTo>
                  <a:pt x="0" y="102"/>
                </a:lnTo>
                <a:lnTo>
                  <a:pt x="0" y="110"/>
                </a:lnTo>
                <a:lnTo>
                  <a:pt x="0" y="120"/>
                </a:lnTo>
                <a:lnTo>
                  <a:pt x="0" y="127"/>
                </a:lnTo>
                <a:lnTo>
                  <a:pt x="0" y="135"/>
                </a:lnTo>
                <a:lnTo>
                  <a:pt x="0" y="143"/>
                </a:lnTo>
                <a:lnTo>
                  <a:pt x="0" y="150"/>
                </a:lnTo>
                <a:lnTo>
                  <a:pt x="0" y="158"/>
                </a:lnTo>
                <a:lnTo>
                  <a:pt x="0" y="166"/>
                </a:lnTo>
                <a:lnTo>
                  <a:pt x="0" y="173"/>
                </a:lnTo>
                <a:lnTo>
                  <a:pt x="0" y="181"/>
                </a:lnTo>
                <a:lnTo>
                  <a:pt x="0" y="189"/>
                </a:lnTo>
                <a:lnTo>
                  <a:pt x="0" y="196"/>
                </a:lnTo>
                <a:lnTo>
                  <a:pt x="0" y="204"/>
                </a:lnTo>
                <a:lnTo>
                  <a:pt x="0" y="214"/>
                </a:lnTo>
                <a:lnTo>
                  <a:pt x="0" y="221"/>
                </a:lnTo>
                <a:lnTo>
                  <a:pt x="0" y="229"/>
                </a:lnTo>
                <a:lnTo>
                  <a:pt x="0" y="237"/>
                </a:lnTo>
                <a:lnTo>
                  <a:pt x="0" y="244"/>
                </a:lnTo>
                <a:lnTo>
                  <a:pt x="0" y="252"/>
                </a:lnTo>
                <a:lnTo>
                  <a:pt x="0" y="24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5" name="Freeform 219">
            <a:extLst>
              <a:ext uri="{FF2B5EF4-FFF2-40B4-BE49-F238E27FC236}">
                <a16:creationId xmlns:a16="http://schemas.microsoft.com/office/drawing/2014/main" id="{9D92037F-0D10-114D-AE83-283AC8B2E0BB}"/>
              </a:ext>
            </a:extLst>
          </p:cNvPr>
          <p:cNvSpPr>
            <a:spLocks/>
          </p:cNvSpPr>
          <p:nvPr/>
        </p:nvSpPr>
        <p:spPr bwMode="auto">
          <a:xfrm>
            <a:off x="6253163" y="5915025"/>
            <a:ext cx="25400" cy="398463"/>
          </a:xfrm>
          <a:custGeom>
            <a:avLst/>
            <a:gdLst>
              <a:gd name="T0" fmla="*/ 16 w 16"/>
              <a:gd name="T1" fmla="*/ 0 h 251"/>
              <a:gd name="T2" fmla="*/ 8 w 16"/>
              <a:gd name="T3" fmla="*/ 0 h 251"/>
              <a:gd name="T4" fmla="*/ 8 w 16"/>
              <a:gd name="T5" fmla="*/ 23 h 251"/>
              <a:gd name="T6" fmla="*/ 8 w 16"/>
              <a:gd name="T7" fmla="*/ 23 h 251"/>
              <a:gd name="T8" fmla="*/ 0 w 16"/>
              <a:gd name="T9" fmla="*/ 32 h 251"/>
              <a:gd name="T10" fmla="*/ 0 w 16"/>
              <a:gd name="T11" fmla="*/ 48 h 251"/>
              <a:gd name="T12" fmla="*/ 0 w 16"/>
              <a:gd name="T13" fmla="*/ 55 h 251"/>
              <a:gd name="T14" fmla="*/ 0 w 16"/>
              <a:gd name="T15" fmla="*/ 63 h 251"/>
              <a:gd name="T16" fmla="*/ 0 w 16"/>
              <a:gd name="T17" fmla="*/ 71 h 251"/>
              <a:gd name="T18" fmla="*/ 0 w 16"/>
              <a:gd name="T19" fmla="*/ 79 h 251"/>
              <a:gd name="T20" fmla="*/ 0 w 16"/>
              <a:gd name="T21" fmla="*/ 86 h 251"/>
              <a:gd name="T22" fmla="*/ 0 w 16"/>
              <a:gd name="T23" fmla="*/ 94 h 251"/>
              <a:gd name="T24" fmla="*/ 0 w 16"/>
              <a:gd name="T25" fmla="*/ 102 h 251"/>
              <a:gd name="T26" fmla="*/ 0 w 16"/>
              <a:gd name="T27" fmla="*/ 109 h 251"/>
              <a:gd name="T28" fmla="*/ 0 w 16"/>
              <a:gd name="T29" fmla="*/ 109 h 251"/>
              <a:gd name="T30" fmla="*/ 0 w 16"/>
              <a:gd name="T31" fmla="*/ 117 h 251"/>
              <a:gd name="T32" fmla="*/ 0 w 16"/>
              <a:gd name="T33" fmla="*/ 117 h 251"/>
              <a:gd name="T34" fmla="*/ 0 w 16"/>
              <a:gd name="T35" fmla="*/ 127 h 251"/>
              <a:gd name="T36" fmla="*/ 0 w 16"/>
              <a:gd name="T37" fmla="*/ 127 h 251"/>
              <a:gd name="T38" fmla="*/ 0 w 16"/>
              <a:gd name="T39" fmla="*/ 134 h 251"/>
              <a:gd name="T40" fmla="*/ 0 w 16"/>
              <a:gd name="T41" fmla="*/ 134 h 251"/>
              <a:gd name="T42" fmla="*/ 0 w 16"/>
              <a:gd name="T43" fmla="*/ 142 h 251"/>
              <a:gd name="T44" fmla="*/ 0 w 16"/>
              <a:gd name="T45" fmla="*/ 142 h 251"/>
              <a:gd name="T46" fmla="*/ 0 w 16"/>
              <a:gd name="T47" fmla="*/ 150 h 251"/>
              <a:gd name="T48" fmla="*/ 0 w 16"/>
              <a:gd name="T49" fmla="*/ 150 h 251"/>
              <a:gd name="T50" fmla="*/ 0 w 16"/>
              <a:gd name="T51" fmla="*/ 157 h 251"/>
              <a:gd name="T52" fmla="*/ 0 w 16"/>
              <a:gd name="T53" fmla="*/ 165 h 251"/>
              <a:gd name="T54" fmla="*/ 0 w 16"/>
              <a:gd name="T55" fmla="*/ 165 h 251"/>
              <a:gd name="T56" fmla="*/ 0 w 16"/>
              <a:gd name="T57" fmla="*/ 173 h 251"/>
              <a:gd name="T58" fmla="*/ 0 w 16"/>
              <a:gd name="T59" fmla="*/ 173 h 251"/>
              <a:gd name="T60" fmla="*/ 0 w 16"/>
              <a:gd name="T61" fmla="*/ 180 h 251"/>
              <a:gd name="T62" fmla="*/ 0 w 16"/>
              <a:gd name="T63" fmla="*/ 180 h 251"/>
              <a:gd name="T64" fmla="*/ 0 w 16"/>
              <a:gd name="T65" fmla="*/ 188 h 251"/>
              <a:gd name="T66" fmla="*/ 0 w 16"/>
              <a:gd name="T67" fmla="*/ 188 h 251"/>
              <a:gd name="T68" fmla="*/ 0 w 16"/>
              <a:gd name="T69" fmla="*/ 196 h 251"/>
              <a:gd name="T70" fmla="*/ 0 w 16"/>
              <a:gd name="T71" fmla="*/ 196 h 251"/>
              <a:gd name="T72" fmla="*/ 0 w 16"/>
              <a:gd name="T73" fmla="*/ 203 h 251"/>
              <a:gd name="T74" fmla="*/ 0 w 16"/>
              <a:gd name="T75" fmla="*/ 211 h 251"/>
              <a:gd name="T76" fmla="*/ 0 w 16"/>
              <a:gd name="T77" fmla="*/ 211 h 251"/>
              <a:gd name="T78" fmla="*/ 0 w 16"/>
              <a:gd name="T79" fmla="*/ 221 h 251"/>
              <a:gd name="T80" fmla="*/ 0 w 16"/>
              <a:gd name="T81" fmla="*/ 221 h 251"/>
              <a:gd name="T82" fmla="*/ 0 w 16"/>
              <a:gd name="T83" fmla="*/ 228 h 251"/>
              <a:gd name="T84" fmla="*/ 0 w 16"/>
              <a:gd name="T85" fmla="*/ 228 h 251"/>
              <a:gd name="T86" fmla="*/ 0 w 16"/>
              <a:gd name="T87" fmla="*/ 236 h 251"/>
              <a:gd name="T88" fmla="*/ 0 w 16"/>
              <a:gd name="T89" fmla="*/ 236 h 251"/>
              <a:gd name="T90" fmla="*/ 0 w 16"/>
              <a:gd name="T91" fmla="*/ 244 h 251"/>
              <a:gd name="T92" fmla="*/ 0 w 16"/>
              <a:gd name="T93" fmla="*/ 244 h 251"/>
              <a:gd name="T94" fmla="*/ 0 w 16"/>
              <a:gd name="T95" fmla="*/ 251 h 251"/>
              <a:gd name="T96" fmla="*/ 0 w 16"/>
              <a:gd name="T97" fmla="*/ 251 h 251"/>
              <a:gd name="T98" fmla="*/ 0 w 16"/>
              <a:gd name="T99" fmla="*/ 244 h 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251"/>
              <a:gd name="T152" fmla="*/ 16 w 16"/>
              <a:gd name="T153" fmla="*/ 251 h 2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251">
                <a:moveTo>
                  <a:pt x="16" y="0"/>
                </a:moveTo>
                <a:lnTo>
                  <a:pt x="8" y="0"/>
                </a:lnTo>
                <a:lnTo>
                  <a:pt x="8" y="23"/>
                </a:lnTo>
                <a:lnTo>
                  <a:pt x="0" y="32"/>
                </a:lnTo>
                <a:lnTo>
                  <a:pt x="0" y="48"/>
                </a:lnTo>
                <a:lnTo>
                  <a:pt x="0" y="55"/>
                </a:lnTo>
                <a:lnTo>
                  <a:pt x="0" y="63"/>
                </a:lnTo>
                <a:lnTo>
                  <a:pt x="0" y="71"/>
                </a:lnTo>
                <a:lnTo>
                  <a:pt x="0" y="79"/>
                </a:lnTo>
                <a:lnTo>
                  <a:pt x="0" y="86"/>
                </a:lnTo>
                <a:lnTo>
                  <a:pt x="0" y="94"/>
                </a:lnTo>
                <a:lnTo>
                  <a:pt x="0" y="102"/>
                </a:lnTo>
                <a:lnTo>
                  <a:pt x="0" y="109"/>
                </a:lnTo>
                <a:lnTo>
                  <a:pt x="0" y="117"/>
                </a:lnTo>
                <a:lnTo>
                  <a:pt x="0" y="127"/>
                </a:lnTo>
                <a:lnTo>
                  <a:pt x="0" y="134"/>
                </a:lnTo>
                <a:lnTo>
                  <a:pt x="0" y="142"/>
                </a:lnTo>
                <a:lnTo>
                  <a:pt x="0" y="150"/>
                </a:lnTo>
                <a:lnTo>
                  <a:pt x="0" y="157"/>
                </a:lnTo>
                <a:lnTo>
                  <a:pt x="0" y="165"/>
                </a:lnTo>
                <a:lnTo>
                  <a:pt x="0" y="173"/>
                </a:lnTo>
                <a:lnTo>
                  <a:pt x="0" y="180"/>
                </a:lnTo>
                <a:lnTo>
                  <a:pt x="0" y="188"/>
                </a:lnTo>
                <a:lnTo>
                  <a:pt x="0" y="196"/>
                </a:lnTo>
                <a:lnTo>
                  <a:pt x="0" y="203"/>
                </a:lnTo>
                <a:lnTo>
                  <a:pt x="0" y="211"/>
                </a:lnTo>
                <a:lnTo>
                  <a:pt x="0" y="221"/>
                </a:lnTo>
                <a:lnTo>
                  <a:pt x="0" y="228"/>
                </a:lnTo>
                <a:lnTo>
                  <a:pt x="0" y="236"/>
                </a:lnTo>
                <a:lnTo>
                  <a:pt x="0" y="244"/>
                </a:lnTo>
                <a:lnTo>
                  <a:pt x="0" y="251"/>
                </a:lnTo>
                <a:lnTo>
                  <a:pt x="0" y="244"/>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6" name="Line 220">
            <a:extLst>
              <a:ext uri="{FF2B5EF4-FFF2-40B4-BE49-F238E27FC236}">
                <a16:creationId xmlns:a16="http://schemas.microsoft.com/office/drawing/2014/main" id="{48B1449F-F33D-2644-AFC9-369271278F07}"/>
              </a:ext>
            </a:extLst>
          </p:cNvPr>
          <p:cNvSpPr>
            <a:spLocks noChangeShapeType="1"/>
          </p:cNvSpPr>
          <p:nvPr/>
        </p:nvSpPr>
        <p:spPr bwMode="auto">
          <a:xfrm flipH="1" flipV="1">
            <a:off x="6043613" y="6302375"/>
            <a:ext cx="198437" cy="111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7" name="Freeform 221">
            <a:extLst>
              <a:ext uri="{FF2B5EF4-FFF2-40B4-BE49-F238E27FC236}">
                <a16:creationId xmlns:a16="http://schemas.microsoft.com/office/drawing/2014/main" id="{E1B0861F-3D46-F641-B727-3D5A7E376797}"/>
              </a:ext>
            </a:extLst>
          </p:cNvPr>
          <p:cNvSpPr>
            <a:spLocks/>
          </p:cNvSpPr>
          <p:nvPr/>
        </p:nvSpPr>
        <p:spPr bwMode="auto">
          <a:xfrm>
            <a:off x="6056313" y="6313488"/>
            <a:ext cx="209550" cy="73025"/>
          </a:xfrm>
          <a:custGeom>
            <a:avLst/>
            <a:gdLst>
              <a:gd name="T0" fmla="*/ 132 w 132"/>
              <a:gd name="T1" fmla="*/ 0 h 46"/>
              <a:gd name="T2" fmla="*/ 132 w 132"/>
              <a:gd name="T3" fmla="*/ 0 h 46"/>
              <a:gd name="T4" fmla="*/ 124 w 132"/>
              <a:gd name="T5" fmla="*/ 46 h 46"/>
              <a:gd name="T6" fmla="*/ 124 w 132"/>
              <a:gd name="T7" fmla="*/ 46 h 46"/>
              <a:gd name="T8" fmla="*/ 0 w 132"/>
              <a:gd name="T9" fmla="*/ 31 h 46"/>
              <a:gd name="T10" fmla="*/ 0 w 132"/>
              <a:gd name="T11" fmla="*/ 31 h 46"/>
              <a:gd name="T12" fmla="*/ 0 w 132"/>
              <a:gd name="T13" fmla="*/ 0 h 46"/>
              <a:gd name="T14" fmla="*/ 0 w 132"/>
              <a:gd name="T15" fmla="*/ 0 h 46"/>
              <a:gd name="T16" fmla="*/ 132 w 132"/>
              <a:gd name="T17" fmla="*/ 0 h 46"/>
              <a:gd name="T18" fmla="*/ 132 w 132"/>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46"/>
              <a:gd name="T32" fmla="*/ 132 w 13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46">
                <a:moveTo>
                  <a:pt x="132" y="0"/>
                </a:moveTo>
                <a:lnTo>
                  <a:pt x="132" y="0"/>
                </a:lnTo>
                <a:lnTo>
                  <a:pt x="124" y="46"/>
                </a:lnTo>
                <a:lnTo>
                  <a:pt x="0" y="31"/>
                </a:lnTo>
                <a:lnTo>
                  <a:pt x="0" y="0"/>
                </a:lnTo>
                <a:lnTo>
                  <a:pt x="132" y="0"/>
                </a:lnTo>
                <a:close/>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8" name="Freeform 222">
            <a:extLst>
              <a:ext uri="{FF2B5EF4-FFF2-40B4-BE49-F238E27FC236}">
                <a16:creationId xmlns:a16="http://schemas.microsoft.com/office/drawing/2014/main" id="{B03086AA-CFFE-7A47-8511-323C244F8401}"/>
              </a:ext>
            </a:extLst>
          </p:cNvPr>
          <p:cNvSpPr>
            <a:spLocks/>
          </p:cNvSpPr>
          <p:nvPr/>
        </p:nvSpPr>
        <p:spPr bwMode="auto">
          <a:xfrm>
            <a:off x="6043613" y="6302375"/>
            <a:ext cx="209550" cy="73025"/>
          </a:xfrm>
          <a:custGeom>
            <a:avLst/>
            <a:gdLst>
              <a:gd name="T0" fmla="*/ 132 w 132"/>
              <a:gd name="T1" fmla="*/ 0 h 46"/>
              <a:gd name="T2" fmla="*/ 125 w 132"/>
              <a:gd name="T3" fmla="*/ 46 h 46"/>
              <a:gd name="T4" fmla="*/ 0 w 132"/>
              <a:gd name="T5" fmla="*/ 30 h 46"/>
              <a:gd name="T6" fmla="*/ 0 w 132"/>
              <a:gd name="T7" fmla="*/ 0 h 46"/>
              <a:gd name="T8" fmla="*/ 132 w 132"/>
              <a:gd name="T9" fmla="*/ 0 h 46"/>
              <a:gd name="T10" fmla="*/ 0 60000 65536"/>
              <a:gd name="T11" fmla="*/ 0 60000 65536"/>
              <a:gd name="T12" fmla="*/ 0 60000 65536"/>
              <a:gd name="T13" fmla="*/ 0 60000 65536"/>
              <a:gd name="T14" fmla="*/ 0 60000 65536"/>
              <a:gd name="T15" fmla="*/ 0 w 132"/>
              <a:gd name="T16" fmla="*/ 0 h 46"/>
              <a:gd name="T17" fmla="*/ 132 w 132"/>
              <a:gd name="T18" fmla="*/ 46 h 46"/>
            </a:gdLst>
            <a:ahLst/>
            <a:cxnLst>
              <a:cxn ang="T10">
                <a:pos x="T0" y="T1"/>
              </a:cxn>
              <a:cxn ang="T11">
                <a:pos x="T2" y="T3"/>
              </a:cxn>
              <a:cxn ang="T12">
                <a:pos x="T4" y="T5"/>
              </a:cxn>
              <a:cxn ang="T13">
                <a:pos x="T6" y="T7"/>
              </a:cxn>
              <a:cxn ang="T14">
                <a:pos x="T8" y="T9"/>
              </a:cxn>
            </a:cxnLst>
            <a:rect l="T15" t="T16" r="T17" b="T18"/>
            <a:pathLst>
              <a:path w="132" h="46">
                <a:moveTo>
                  <a:pt x="132" y="0"/>
                </a:moveTo>
                <a:lnTo>
                  <a:pt x="125" y="46"/>
                </a:lnTo>
                <a:lnTo>
                  <a:pt x="0" y="30"/>
                </a:lnTo>
                <a:lnTo>
                  <a:pt x="0" y="0"/>
                </a:lnTo>
                <a:lnTo>
                  <a:pt x="132" y="0"/>
                </a:lnTo>
                <a:close/>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09" name="Freeform 223">
            <a:extLst>
              <a:ext uri="{FF2B5EF4-FFF2-40B4-BE49-F238E27FC236}">
                <a16:creationId xmlns:a16="http://schemas.microsoft.com/office/drawing/2014/main" id="{1F8D102E-50D0-DB4E-8051-C6FBE06810FA}"/>
              </a:ext>
            </a:extLst>
          </p:cNvPr>
          <p:cNvSpPr>
            <a:spLocks/>
          </p:cNvSpPr>
          <p:nvPr/>
        </p:nvSpPr>
        <p:spPr bwMode="auto">
          <a:xfrm>
            <a:off x="5868988" y="4484688"/>
            <a:ext cx="52387" cy="258762"/>
          </a:xfrm>
          <a:custGeom>
            <a:avLst/>
            <a:gdLst>
              <a:gd name="T0" fmla="*/ 33 w 33"/>
              <a:gd name="T1" fmla="*/ 0 h 163"/>
              <a:gd name="T2" fmla="*/ 33 w 33"/>
              <a:gd name="T3" fmla="*/ 0 h 163"/>
              <a:gd name="T4" fmla="*/ 0 w 33"/>
              <a:gd name="T5" fmla="*/ 102 h 163"/>
              <a:gd name="T6" fmla="*/ 0 w 33"/>
              <a:gd name="T7" fmla="*/ 102 h 163"/>
              <a:gd name="T8" fmla="*/ 0 w 33"/>
              <a:gd name="T9" fmla="*/ 117 h 163"/>
              <a:gd name="T10" fmla="*/ 0 w 33"/>
              <a:gd name="T11" fmla="*/ 117 h 163"/>
              <a:gd name="T12" fmla="*/ 0 w 33"/>
              <a:gd name="T13" fmla="*/ 125 h 163"/>
              <a:gd name="T14" fmla="*/ 0 w 33"/>
              <a:gd name="T15" fmla="*/ 125 h 163"/>
              <a:gd name="T16" fmla="*/ 0 w 33"/>
              <a:gd name="T17" fmla="*/ 133 h 163"/>
              <a:gd name="T18" fmla="*/ 0 w 33"/>
              <a:gd name="T19" fmla="*/ 133 h 163"/>
              <a:gd name="T20" fmla="*/ 0 w 33"/>
              <a:gd name="T21" fmla="*/ 140 h 163"/>
              <a:gd name="T22" fmla="*/ 0 w 33"/>
              <a:gd name="T23" fmla="*/ 140 h 163"/>
              <a:gd name="T24" fmla="*/ 0 w 33"/>
              <a:gd name="T25" fmla="*/ 148 h 163"/>
              <a:gd name="T26" fmla="*/ 0 w 33"/>
              <a:gd name="T27" fmla="*/ 148 h 163"/>
              <a:gd name="T28" fmla="*/ 0 w 33"/>
              <a:gd name="T29" fmla="*/ 156 h 163"/>
              <a:gd name="T30" fmla="*/ 0 w 33"/>
              <a:gd name="T31" fmla="*/ 156 h 163"/>
              <a:gd name="T32" fmla="*/ 0 w 33"/>
              <a:gd name="T33" fmla="*/ 163 h 163"/>
              <a:gd name="T34" fmla="*/ 0 w 33"/>
              <a:gd name="T35" fmla="*/ 163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63"/>
              <a:gd name="T56" fmla="*/ 33 w 33"/>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63">
                <a:moveTo>
                  <a:pt x="33" y="0"/>
                </a:moveTo>
                <a:lnTo>
                  <a:pt x="33" y="0"/>
                </a:lnTo>
                <a:lnTo>
                  <a:pt x="0" y="102"/>
                </a:lnTo>
                <a:lnTo>
                  <a:pt x="0" y="117"/>
                </a:lnTo>
                <a:lnTo>
                  <a:pt x="0" y="125"/>
                </a:lnTo>
                <a:lnTo>
                  <a:pt x="0" y="133"/>
                </a:lnTo>
                <a:lnTo>
                  <a:pt x="0" y="140"/>
                </a:lnTo>
                <a:lnTo>
                  <a:pt x="0" y="148"/>
                </a:lnTo>
                <a:lnTo>
                  <a:pt x="0" y="156"/>
                </a:lnTo>
                <a:lnTo>
                  <a:pt x="0"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0" name="Freeform 224">
            <a:extLst>
              <a:ext uri="{FF2B5EF4-FFF2-40B4-BE49-F238E27FC236}">
                <a16:creationId xmlns:a16="http://schemas.microsoft.com/office/drawing/2014/main" id="{8121FC73-201A-E042-99D0-C483B4788C2C}"/>
              </a:ext>
            </a:extLst>
          </p:cNvPr>
          <p:cNvSpPr>
            <a:spLocks/>
          </p:cNvSpPr>
          <p:nvPr/>
        </p:nvSpPr>
        <p:spPr bwMode="auto">
          <a:xfrm>
            <a:off x="5868988" y="4484688"/>
            <a:ext cx="52387" cy="258762"/>
          </a:xfrm>
          <a:custGeom>
            <a:avLst/>
            <a:gdLst>
              <a:gd name="T0" fmla="*/ 33 w 33"/>
              <a:gd name="T1" fmla="*/ 0 h 163"/>
              <a:gd name="T2" fmla="*/ 0 w 33"/>
              <a:gd name="T3" fmla="*/ 102 h 163"/>
              <a:gd name="T4" fmla="*/ 0 w 33"/>
              <a:gd name="T5" fmla="*/ 117 h 163"/>
              <a:gd name="T6" fmla="*/ 0 w 33"/>
              <a:gd name="T7" fmla="*/ 125 h 163"/>
              <a:gd name="T8" fmla="*/ 0 w 33"/>
              <a:gd name="T9" fmla="*/ 133 h 163"/>
              <a:gd name="T10" fmla="*/ 0 w 33"/>
              <a:gd name="T11" fmla="*/ 133 h 163"/>
              <a:gd name="T12" fmla="*/ 0 w 33"/>
              <a:gd name="T13" fmla="*/ 140 h 163"/>
              <a:gd name="T14" fmla="*/ 0 w 33"/>
              <a:gd name="T15" fmla="*/ 148 h 163"/>
              <a:gd name="T16" fmla="*/ 0 w 33"/>
              <a:gd name="T17" fmla="*/ 148 h 163"/>
              <a:gd name="T18" fmla="*/ 0 w 33"/>
              <a:gd name="T19" fmla="*/ 156 h 163"/>
              <a:gd name="T20" fmla="*/ 0 w 33"/>
              <a:gd name="T21" fmla="*/ 156 h 163"/>
              <a:gd name="T22" fmla="*/ 0 w 33"/>
              <a:gd name="T23" fmla="*/ 163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63"/>
              <a:gd name="T38" fmla="*/ 33 w 33"/>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63">
                <a:moveTo>
                  <a:pt x="33" y="0"/>
                </a:moveTo>
                <a:lnTo>
                  <a:pt x="0" y="102"/>
                </a:lnTo>
                <a:lnTo>
                  <a:pt x="0" y="117"/>
                </a:lnTo>
                <a:lnTo>
                  <a:pt x="0" y="125"/>
                </a:lnTo>
                <a:lnTo>
                  <a:pt x="0" y="133"/>
                </a:lnTo>
                <a:lnTo>
                  <a:pt x="0" y="140"/>
                </a:lnTo>
                <a:lnTo>
                  <a:pt x="0" y="148"/>
                </a:lnTo>
                <a:lnTo>
                  <a:pt x="0" y="156"/>
                </a:lnTo>
                <a:lnTo>
                  <a:pt x="0"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1" name="Oval 225">
            <a:extLst>
              <a:ext uri="{FF2B5EF4-FFF2-40B4-BE49-F238E27FC236}">
                <a16:creationId xmlns:a16="http://schemas.microsoft.com/office/drawing/2014/main" id="{0B91FEFB-5E72-754E-8C56-0CCA556AC886}"/>
              </a:ext>
            </a:extLst>
          </p:cNvPr>
          <p:cNvSpPr>
            <a:spLocks noChangeArrowheads="1"/>
          </p:cNvSpPr>
          <p:nvPr/>
        </p:nvSpPr>
        <p:spPr bwMode="auto">
          <a:xfrm>
            <a:off x="6302375" y="3824288"/>
            <a:ext cx="195263" cy="1127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12" name="Oval 226">
            <a:extLst>
              <a:ext uri="{FF2B5EF4-FFF2-40B4-BE49-F238E27FC236}">
                <a16:creationId xmlns:a16="http://schemas.microsoft.com/office/drawing/2014/main" id="{FB12726E-F6B3-E444-A007-4FA42FE395B8}"/>
              </a:ext>
            </a:extLst>
          </p:cNvPr>
          <p:cNvSpPr>
            <a:spLocks noChangeArrowheads="1"/>
          </p:cNvSpPr>
          <p:nvPr/>
        </p:nvSpPr>
        <p:spPr bwMode="auto">
          <a:xfrm>
            <a:off x="6289675" y="3811588"/>
            <a:ext cx="220663" cy="13652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13" name="Oval 227">
            <a:extLst>
              <a:ext uri="{FF2B5EF4-FFF2-40B4-BE49-F238E27FC236}">
                <a16:creationId xmlns:a16="http://schemas.microsoft.com/office/drawing/2014/main" id="{3723821A-52D5-2C4D-892D-5A933E4C1F4B}"/>
              </a:ext>
            </a:extLst>
          </p:cNvPr>
          <p:cNvSpPr>
            <a:spLocks noChangeArrowheads="1"/>
          </p:cNvSpPr>
          <p:nvPr/>
        </p:nvSpPr>
        <p:spPr bwMode="auto">
          <a:xfrm>
            <a:off x="6424613" y="3524250"/>
            <a:ext cx="307975" cy="201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14" name="Oval 228">
            <a:extLst>
              <a:ext uri="{FF2B5EF4-FFF2-40B4-BE49-F238E27FC236}">
                <a16:creationId xmlns:a16="http://schemas.microsoft.com/office/drawing/2014/main" id="{C9AC164F-878B-CB49-BF1D-071E527F2FDE}"/>
              </a:ext>
            </a:extLst>
          </p:cNvPr>
          <p:cNvSpPr>
            <a:spLocks noChangeArrowheads="1"/>
          </p:cNvSpPr>
          <p:nvPr/>
        </p:nvSpPr>
        <p:spPr bwMode="auto">
          <a:xfrm>
            <a:off x="6411913" y="3513138"/>
            <a:ext cx="331787" cy="22542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15" name="Freeform 229">
            <a:extLst>
              <a:ext uri="{FF2B5EF4-FFF2-40B4-BE49-F238E27FC236}">
                <a16:creationId xmlns:a16="http://schemas.microsoft.com/office/drawing/2014/main" id="{1064A7F3-0949-5049-AA97-92F7F439D479}"/>
              </a:ext>
            </a:extLst>
          </p:cNvPr>
          <p:cNvSpPr>
            <a:spLocks/>
          </p:cNvSpPr>
          <p:nvPr/>
        </p:nvSpPr>
        <p:spPr bwMode="auto">
          <a:xfrm>
            <a:off x="6388100" y="2317750"/>
            <a:ext cx="1465263" cy="1381125"/>
          </a:xfrm>
          <a:custGeom>
            <a:avLst/>
            <a:gdLst>
              <a:gd name="T0" fmla="*/ 140 w 923"/>
              <a:gd name="T1" fmla="*/ 509 h 870"/>
              <a:gd name="T2" fmla="*/ 69 w 923"/>
              <a:gd name="T3" fmla="*/ 478 h 870"/>
              <a:gd name="T4" fmla="*/ 38 w 923"/>
              <a:gd name="T5" fmla="*/ 448 h 870"/>
              <a:gd name="T6" fmla="*/ 7 w 923"/>
              <a:gd name="T7" fmla="*/ 407 h 870"/>
              <a:gd name="T8" fmla="*/ 0 w 923"/>
              <a:gd name="T9" fmla="*/ 353 h 870"/>
              <a:gd name="T10" fmla="*/ 0 w 923"/>
              <a:gd name="T11" fmla="*/ 305 h 870"/>
              <a:gd name="T12" fmla="*/ 31 w 923"/>
              <a:gd name="T13" fmla="*/ 252 h 870"/>
              <a:gd name="T14" fmla="*/ 77 w 923"/>
              <a:gd name="T15" fmla="*/ 211 h 870"/>
              <a:gd name="T16" fmla="*/ 140 w 923"/>
              <a:gd name="T17" fmla="*/ 181 h 870"/>
              <a:gd name="T18" fmla="*/ 186 w 923"/>
              <a:gd name="T19" fmla="*/ 173 h 870"/>
              <a:gd name="T20" fmla="*/ 224 w 923"/>
              <a:gd name="T21" fmla="*/ 188 h 870"/>
              <a:gd name="T22" fmla="*/ 247 w 923"/>
              <a:gd name="T23" fmla="*/ 211 h 870"/>
              <a:gd name="T24" fmla="*/ 263 w 923"/>
              <a:gd name="T25" fmla="*/ 181 h 870"/>
              <a:gd name="T26" fmla="*/ 280 w 923"/>
              <a:gd name="T27" fmla="*/ 142 h 870"/>
              <a:gd name="T28" fmla="*/ 303 w 923"/>
              <a:gd name="T29" fmla="*/ 94 h 870"/>
              <a:gd name="T30" fmla="*/ 342 w 923"/>
              <a:gd name="T31" fmla="*/ 48 h 870"/>
              <a:gd name="T32" fmla="*/ 395 w 923"/>
              <a:gd name="T33" fmla="*/ 23 h 870"/>
              <a:gd name="T34" fmla="*/ 441 w 923"/>
              <a:gd name="T35" fmla="*/ 0 h 870"/>
              <a:gd name="T36" fmla="*/ 535 w 923"/>
              <a:gd name="T37" fmla="*/ 0 h 870"/>
              <a:gd name="T38" fmla="*/ 620 w 923"/>
              <a:gd name="T39" fmla="*/ 16 h 870"/>
              <a:gd name="T40" fmla="*/ 660 w 923"/>
              <a:gd name="T41" fmla="*/ 31 h 870"/>
              <a:gd name="T42" fmla="*/ 691 w 923"/>
              <a:gd name="T43" fmla="*/ 56 h 870"/>
              <a:gd name="T44" fmla="*/ 722 w 923"/>
              <a:gd name="T45" fmla="*/ 102 h 870"/>
              <a:gd name="T46" fmla="*/ 745 w 923"/>
              <a:gd name="T47" fmla="*/ 142 h 870"/>
              <a:gd name="T48" fmla="*/ 752 w 923"/>
              <a:gd name="T49" fmla="*/ 196 h 870"/>
              <a:gd name="T50" fmla="*/ 745 w 923"/>
              <a:gd name="T51" fmla="*/ 227 h 870"/>
              <a:gd name="T52" fmla="*/ 737 w 923"/>
              <a:gd name="T53" fmla="*/ 252 h 870"/>
              <a:gd name="T54" fmla="*/ 775 w 923"/>
              <a:gd name="T55" fmla="*/ 259 h 870"/>
              <a:gd name="T56" fmla="*/ 822 w 923"/>
              <a:gd name="T57" fmla="*/ 282 h 870"/>
              <a:gd name="T58" fmla="*/ 854 w 923"/>
              <a:gd name="T59" fmla="*/ 321 h 870"/>
              <a:gd name="T60" fmla="*/ 893 w 923"/>
              <a:gd name="T61" fmla="*/ 369 h 870"/>
              <a:gd name="T62" fmla="*/ 916 w 923"/>
              <a:gd name="T63" fmla="*/ 432 h 870"/>
              <a:gd name="T64" fmla="*/ 923 w 923"/>
              <a:gd name="T65" fmla="*/ 478 h 870"/>
              <a:gd name="T66" fmla="*/ 908 w 923"/>
              <a:gd name="T67" fmla="*/ 526 h 870"/>
              <a:gd name="T68" fmla="*/ 893 w 923"/>
              <a:gd name="T69" fmla="*/ 580 h 870"/>
              <a:gd name="T70" fmla="*/ 877 w 923"/>
              <a:gd name="T71" fmla="*/ 603 h 870"/>
              <a:gd name="T72" fmla="*/ 839 w 923"/>
              <a:gd name="T73" fmla="*/ 628 h 870"/>
              <a:gd name="T74" fmla="*/ 791 w 923"/>
              <a:gd name="T75" fmla="*/ 628 h 870"/>
              <a:gd name="T76" fmla="*/ 737 w 923"/>
              <a:gd name="T77" fmla="*/ 628 h 870"/>
              <a:gd name="T78" fmla="*/ 745 w 923"/>
              <a:gd name="T79" fmla="*/ 651 h 870"/>
              <a:gd name="T80" fmla="*/ 760 w 923"/>
              <a:gd name="T81" fmla="*/ 707 h 870"/>
              <a:gd name="T82" fmla="*/ 760 w 923"/>
              <a:gd name="T83" fmla="*/ 760 h 870"/>
              <a:gd name="T84" fmla="*/ 729 w 923"/>
              <a:gd name="T85" fmla="*/ 816 h 870"/>
              <a:gd name="T86" fmla="*/ 699 w 923"/>
              <a:gd name="T87" fmla="*/ 855 h 870"/>
              <a:gd name="T88" fmla="*/ 660 w 923"/>
              <a:gd name="T89" fmla="*/ 862 h 870"/>
              <a:gd name="T90" fmla="*/ 612 w 923"/>
              <a:gd name="T91" fmla="*/ 870 h 870"/>
              <a:gd name="T92" fmla="*/ 566 w 923"/>
              <a:gd name="T93" fmla="*/ 855 h 870"/>
              <a:gd name="T94" fmla="*/ 535 w 923"/>
              <a:gd name="T95" fmla="*/ 847 h 870"/>
              <a:gd name="T96" fmla="*/ 520 w 923"/>
              <a:gd name="T97" fmla="*/ 808 h 870"/>
              <a:gd name="T98" fmla="*/ 505 w 923"/>
              <a:gd name="T99" fmla="*/ 776 h 870"/>
              <a:gd name="T100" fmla="*/ 489 w 923"/>
              <a:gd name="T101" fmla="*/ 745 h 870"/>
              <a:gd name="T102" fmla="*/ 449 w 923"/>
              <a:gd name="T103" fmla="*/ 745 h 870"/>
              <a:gd name="T104" fmla="*/ 388 w 923"/>
              <a:gd name="T105" fmla="*/ 745 h 870"/>
              <a:gd name="T106" fmla="*/ 342 w 923"/>
              <a:gd name="T107" fmla="*/ 745 h 870"/>
              <a:gd name="T108" fmla="*/ 288 w 923"/>
              <a:gd name="T109" fmla="*/ 714 h 870"/>
              <a:gd name="T110" fmla="*/ 247 w 923"/>
              <a:gd name="T111" fmla="*/ 682 h 870"/>
              <a:gd name="T112" fmla="*/ 217 w 923"/>
              <a:gd name="T113" fmla="*/ 636 h 870"/>
              <a:gd name="T114" fmla="*/ 217 w 923"/>
              <a:gd name="T115" fmla="*/ 595 h 870"/>
              <a:gd name="T116" fmla="*/ 224 w 923"/>
              <a:gd name="T117" fmla="*/ 549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3"/>
              <a:gd name="T178" fmla="*/ 0 h 870"/>
              <a:gd name="T179" fmla="*/ 923 w 923"/>
              <a:gd name="T180" fmla="*/ 870 h 8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3" h="870">
                <a:moveTo>
                  <a:pt x="224" y="542"/>
                </a:moveTo>
                <a:lnTo>
                  <a:pt x="224" y="542"/>
                </a:lnTo>
                <a:lnTo>
                  <a:pt x="217" y="534"/>
                </a:lnTo>
                <a:lnTo>
                  <a:pt x="217" y="526"/>
                </a:lnTo>
                <a:lnTo>
                  <a:pt x="209" y="526"/>
                </a:lnTo>
                <a:lnTo>
                  <a:pt x="148" y="519"/>
                </a:lnTo>
                <a:lnTo>
                  <a:pt x="140" y="509"/>
                </a:lnTo>
                <a:lnTo>
                  <a:pt x="132" y="501"/>
                </a:lnTo>
                <a:lnTo>
                  <a:pt x="125" y="501"/>
                </a:lnTo>
                <a:lnTo>
                  <a:pt x="117" y="494"/>
                </a:lnTo>
                <a:lnTo>
                  <a:pt x="77" y="478"/>
                </a:lnTo>
                <a:lnTo>
                  <a:pt x="69" y="478"/>
                </a:lnTo>
                <a:lnTo>
                  <a:pt x="54" y="471"/>
                </a:lnTo>
                <a:lnTo>
                  <a:pt x="46" y="471"/>
                </a:lnTo>
                <a:lnTo>
                  <a:pt x="46" y="463"/>
                </a:lnTo>
                <a:lnTo>
                  <a:pt x="46" y="455"/>
                </a:lnTo>
                <a:lnTo>
                  <a:pt x="38" y="455"/>
                </a:lnTo>
                <a:lnTo>
                  <a:pt x="38" y="448"/>
                </a:lnTo>
                <a:lnTo>
                  <a:pt x="23" y="440"/>
                </a:lnTo>
                <a:lnTo>
                  <a:pt x="23" y="432"/>
                </a:lnTo>
                <a:lnTo>
                  <a:pt x="15" y="424"/>
                </a:lnTo>
                <a:lnTo>
                  <a:pt x="7" y="415"/>
                </a:lnTo>
                <a:lnTo>
                  <a:pt x="7" y="407"/>
                </a:lnTo>
                <a:lnTo>
                  <a:pt x="7" y="400"/>
                </a:lnTo>
                <a:lnTo>
                  <a:pt x="0" y="392"/>
                </a:lnTo>
                <a:lnTo>
                  <a:pt x="0" y="384"/>
                </a:lnTo>
                <a:lnTo>
                  <a:pt x="0" y="376"/>
                </a:lnTo>
                <a:lnTo>
                  <a:pt x="0" y="361"/>
                </a:lnTo>
                <a:lnTo>
                  <a:pt x="0" y="353"/>
                </a:lnTo>
                <a:lnTo>
                  <a:pt x="0" y="338"/>
                </a:lnTo>
                <a:lnTo>
                  <a:pt x="0" y="330"/>
                </a:lnTo>
                <a:lnTo>
                  <a:pt x="0" y="321"/>
                </a:lnTo>
                <a:lnTo>
                  <a:pt x="0" y="313"/>
                </a:lnTo>
                <a:lnTo>
                  <a:pt x="0" y="305"/>
                </a:lnTo>
                <a:lnTo>
                  <a:pt x="7" y="298"/>
                </a:lnTo>
                <a:lnTo>
                  <a:pt x="7" y="290"/>
                </a:lnTo>
                <a:lnTo>
                  <a:pt x="7" y="282"/>
                </a:lnTo>
                <a:lnTo>
                  <a:pt x="15" y="275"/>
                </a:lnTo>
                <a:lnTo>
                  <a:pt x="23" y="259"/>
                </a:lnTo>
                <a:lnTo>
                  <a:pt x="31" y="252"/>
                </a:lnTo>
                <a:lnTo>
                  <a:pt x="38" y="252"/>
                </a:lnTo>
                <a:lnTo>
                  <a:pt x="46" y="236"/>
                </a:lnTo>
                <a:lnTo>
                  <a:pt x="46" y="227"/>
                </a:lnTo>
                <a:lnTo>
                  <a:pt x="61" y="219"/>
                </a:lnTo>
                <a:lnTo>
                  <a:pt x="77" y="211"/>
                </a:lnTo>
                <a:lnTo>
                  <a:pt x="86" y="211"/>
                </a:lnTo>
                <a:lnTo>
                  <a:pt x="102" y="204"/>
                </a:lnTo>
                <a:lnTo>
                  <a:pt x="109" y="196"/>
                </a:lnTo>
                <a:lnTo>
                  <a:pt x="117" y="196"/>
                </a:lnTo>
                <a:lnTo>
                  <a:pt x="125" y="188"/>
                </a:lnTo>
                <a:lnTo>
                  <a:pt x="140" y="181"/>
                </a:lnTo>
                <a:lnTo>
                  <a:pt x="148" y="181"/>
                </a:lnTo>
                <a:lnTo>
                  <a:pt x="155" y="181"/>
                </a:lnTo>
                <a:lnTo>
                  <a:pt x="163" y="181"/>
                </a:lnTo>
                <a:lnTo>
                  <a:pt x="178" y="173"/>
                </a:lnTo>
                <a:lnTo>
                  <a:pt x="186" y="173"/>
                </a:lnTo>
                <a:lnTo>
                  <a:pt x="186" y="181"/>
                </a:lnTo>
                <a:lnTo>
                  <a:pt x="194" y="181"/>
                </a:lnTo>
                <a:lnTo>
                  <a:pt x="201" y="181"/>
                </a:lnTo>
                <a:lnTo>
                  <a:pt x="209" y="181"/>
                </a:lnTo>
                <a:lnTo>
                  <a:pt x="217" y="181"/>
                </a:lnTo>
                <a:lnTo>
                  <a:pt x="224" y="188"/>
                </a:lnTo>
                <a:lnTo>
                  <a:pt x="232" y="196"/>
                </a:lnTo>
                <a:lnTo>
                  <a:pt x="240" y="196"/>
                </a:lnTo>
                <a:lnTo>
                  <a:pt x="240" y="204"/>
                </a:lnTo>
                <a:lnTo>
                  <a:pt x="247" y="204"/>
                </a:lnTo>
                <a:lnTo>
                  <a:pt x="247" y="211"/>
                </a:lnTo>
                <a:lnTo>
                  <a:pt x="255" y="211"/>
                </a:lnTo>
                <a:lnTo>
                  <a:pt x="263" y="211"/>
                </a:lnTo>
                <a:lnTo>
                  <a:pt x="263" y="204"/>
                </a:lnTo>
                <a:lnTo>
                  <a:pt x="263" y="196"/>
                </a:lnTo>
                <a:lnTo>
                  <a:pt x="263" y="188"/>
                </a:lnTo>
                <a:lnTo>
                  <a:pt x="263" y="181"/>
                </a:lnTo>
                <a:lnTo>
                  <a:pt x="263" y="173"/>
                </a:lnTo>
                <a:lnTo>
                  <a:pt x="272" y="173"/>
                </a:lnTo>
                <a:lnTo>
                  <a:pt x="272" y="158"/>
                </a:lnTo>
                <a:lnTo>
                  <a:pt x="272" y="150"/>
                </a:lnTo>
                <a:lnTo>
                  <a:pt x="280" y="142"/>
                </a:lnTo>
                <a:lnTo>
                  <a:pt x="280" y="133"/>
                </a:lnTo>
                <a:lnTo>
                  <a:pt x="288" y="125"/>
                </a:lnTo>
                <a:lnTo>
                  <a:pt x="288" y="117"/>
                </a:lnTo>
                <a:lnTo>
                  <a:pt x="295" y="110"/>
                </a:lnTo>
                <a:lnTo>
                  <a:pt x="295" y="102"/>
                </a:lnTo>
                <a:lnTo>
                  <a:pt x="303" y="94"/>
                </a:lnTo>
                <a:lnTo>
                  <a:pt x="311" y="87"/>
                </a:lnTo>
                <a:lnTo>
                  <a:pt x="319" y="79"/>
                </a:lnTo>
                <a:lnTo>
                  <a:pt x="326" y="71"/>
                </a:lnTo>
                <a:lnTo>
                  <a:pt x="334" y="64"/>
                </a:lnTo>
                <a:lnTo>
                  <a:pt x="342" y="48"/>
                </a:lnTo>
                <a:lnTo>
                  <a:pt x="349" y="48"/>
                </a:lnTo>
                <a:lnTo>
                  <a:pt x="349" y="39"/>
                </a:lnTo>
                <a:lnTo>
                  <a:pt x="357" y="31"/>
                </a:lnTo>
                <a:lnTo>
                  <a:pt x="372" y="23"/>
                </a:lnTo>
                <a:lnTo>
                  <a:pt x="380" y="23"/>
                </a:lnTo>
                <a:lnTo>
                  <a:pt x="395" y="23"/>
                </a:lnTo>
                <a:lnTo>
                  <a:pt x="403" y="16"/>
                </a:lnTo>
                <a:lnTo>
                  <a:pt x="411" y="8"/>
                </a:lnTo>
                <a:lnTo>
                  <a:pt x="418" y="8"/>
                </a:lnTo>
                <a:lnTo>
                  <a:pt x="434" y="8"/>
                </a:lnTo>
                <a:lnTo>
                  <a:pt x="441" y="0"/>
                </a:lnTo>
                <a:lnTo>
                  <a:pt x="449" y="0"/>
                </a:lnTo>
                <a:lnTo>
                  <a:pt x="466" y="0"/>
                </a:lnTo>
                <a:lnTo>
                  <a:pt x="474" y="0"/>
                </a:lnTo>
                <a:lnTo>
                  <a:pt x="489" y="0"/>
                </a:lnTo>
                <a:lnTo>
                  <a:pt x="497" y="0"/>
                </a:lnTo>
                <a:lnTo>
                  <a:pt x="535" y="0"/>
                </a:lnTo>
                <a:lnTo>
                  <a:pt x="543" y="0"/>
                </a:lnTo>
                <a:lnTo>
                  <a:pt x="559" y="0"/>
                </a:lnTo>
                <a:lnTo>
                  <a:pt x="582" y="8"/>
                </a:lnTo>
                <a:lnTo>
                  <a:pt x="597" y="8"/>
                </a:lnTo>
                <a:lnTo>
                  <a:pt x="620" y="16"/>
                </a:lnTo>
                <a:lnTo>
                  <a:pt x="628" y="23"/>
                </a:lnTo>
                <a:lnTo>
                  <a:pt x="635" y="23"/>
                </a:lnTo>
                <a:lnTo>
                  <a:pt x="643" y="23"/>
                </a:lnTo>
                <a:lnTo>
                  <a:pt x="653" y="23"/>
                </a:lnTo>
                <a:lnTo>
                  <a:pt x="653" y="31"/>
                </a:lnTo>
                <a:lnTo>
                  <a:pt x="660" y="31"/>
                </a:lnTo>
                <a:lnTo>
                  <a:pt x="668" y="39"/>
                </a:lnTo>
                <a:lnTo>
                  <a:pt x="676" y="39"/>
                </a:lnTo>
                <a:lnTo>
                  <a:pt x="683" y="39"/>
                </a:lnTo>
                <a:lnTo>
                  <a:pt x="683" y="48"/>
                </a:lnTo>
                <a:lnTo>
                  <a:pt x="691" y="56"/>
                </a:lnTo>
                <a:lnTo>
                  <a:pt x="699" y="56"/>
                </a:lnTo>
                <a:lnTo>
                  <a:pt x="706" y="64"/>
                </a:lnTo>
                <a:lnTo>
                  <a:pt x="706" y="71"/>
                </a:lnTo>
                <a:lnTo>
                  <a:pt x="714" y="87"/>
                </a:lnTo>
                <a:lnTo>
                  <a:pt x="714" y="94"/>
                </a:lnTo>
                <a:lnTo>
                  <a:pt x="722" y="102"/>
                </a:lnTo>
                <a:lnTo>
                  <a:pt x="729" y="110"/>
                </a:lnTo>
                <a:lnTo>
                  <a:pt x="729" y="117"/>
                </a:lnTo>
                <a:lnTo>
                  <a:pt x="737" y="125"/>
                </a:lnTo>
                <a:lnTo>
                  <a:pt x="745" y="133"/>
                </a:lnTo>
                <a:lnTo>
                  <a:pt x="745" y="142"/>
                </a:lnTo>
                <a:lnTo>
                  <a:pt x="745" y="150"/>
                </a:lnTo>
                <a:lnTo>
                  <a:pt x="745" y="165"/>
                </a:lnTo>
                <a:lnTo>
                  <a:pt x="745" y="173"/>
                </a:lnTo>
                <a:lnTo>
                  <a:pt x="752" y="173"/>
                </a:lnTo>
                <a:lnTo>
                  <a:pt x="752" y="181"/>
                </a:lnTo>
                <a:lnTo>
                  <a:pt x="752" y="196"/>
                </a:lnTo>
                <a:lnTo>
                  <a:pt x="752" y="204"/>
                </a:lnTo>
                <a:lnTo>
                  <a:pt x="752" y="211"/>
                </a:lnTo>
                <a:lnTo>
                  <a:pt x="745" y="211"/>
                </a:lnTo>
                <a:lnTo>
                  <a:pt x="745" y="219"/>
                </a:lnTo>
                <a:lnTo>
                  <a:pt x="745" y="227"/>
                </a:lnTo>
                <a:lnTo>
                  <a:pt x="745" y="236"/>
                </a:lnTo>
                <a:lnTo>
                  <a:pt x="737" y="236"/>
                </a:lnTo>
                <a:lnTo>
                  <a:pt x="737" y="244"/>
                </a:lnTo>
                <a:lnTo>
                  <a:pt x="737" y="252"/>
                </a:lnTo>
                <a:lnTo>
                  <a:pt x="729" y="252"/>
                </a:lnTo>
                <a:lnTo>
                  <a:pt x="737" y="252"/>
                </a:lnTo>
                <a:lnTo>
                  <a:pt x="745" y="252"/>
                </a:lnTo>
                <a:lnTo>
                  <a:pt x="752" y="252"/>
                </a:lnTo>
                <a:lnTo>
                  <a:pt x="760" y="252"/>
                </a:lnTo>
                <a:lnTo>
                  <a:pt x="768" y="252"/>
                </a:lnTo>
                <a:lnTo>
                  <a:pt x="775" y="259"/>
                </a:lnTo>
                <a:lnTo>
                  <a:pt x="783" y="259"/>
                </a:lnTo>
                <a:lnTo>
                  <a:pt x="783" y="267"/>
                </a:lnTo>
                <a:lnTo>
                  <a:pt x="791" y="267"/>
                </a:lnTo>
                <a:lnTo>
                  <a:pt x="799" y="275"/>
                </a:lnTo>
                <a:lnTo>
                  <a:pt x="814" y="282"/>
                </a:lnTo>
                <a:lnTo>
                  <a:pt x="822" y="282"/>
                </a:lnTo>
                <a:lnTo>
                  <a:pt x="829" y="290"/>
                </a:lnTo>
                <a:lnTo>
                  <a:pt x="839" y="298"/>
                </a:lnTo>
                <a:lnTo>
                  <a:pt x="847" y="305"/>
                </a:lnTo>
                <a:lnTo>
                  <a:pt x="854" y="313"/>
                </a:lnTo>
                <a:lnTo>
                  <a:pt x="854" y="321"/>
                </a:lnTo>
                <a:lnTo>
                  <a:pt x="862" y="321"/>
                </a:lnTo>
                <a:lnTo>
                  <a:pt x="870" y="330"/>
                </a:lnTo>
                <a:lnTo>
                  <a:pt x="870" y="338"/>
                </a:lnTo>
                <a:lnTo>
                  <a:pt x="885" y="353"/>
                </a:lnTo>
                <a:lnTo>
                  <a:pt x="885" y="361"/>
                </a:lnTo>
                <a:lnTo>
                  <a:pt x="893" y="369"/>
                </a:lnTo>
                <a:lnTo>
                  <a:pt x="893" y="376"/>
                </a:lnTo>
                <a:lnTo>
                  <a:pt x="900" y="392"/>
                </a:lnTo>
                <a:lnTo>
                  <a:pt x="908" y="400"/>
                </a:lnTo>
                <a:lnTo>
                  <a:pt x="908" y="415"/>
                </a:lnTo>
                <a:lnTo>
                  <a:pt x="916" y="432"/>
                </a:lnTo>
                <a:lnTo>
                  <a:pt x="916" y="440"/>
                </a:lnTo>
                <a:lnTo>
                  <a:pt x="916" y="448"/>
                </a:lnTo>
                <a:lnTo>
                  <a:pt x="916" y="455"/>
                </a:lnTo>
                <a:lnTo>
                  <a:pt x="916" y="463"/>
                </a:lnTo>
                <a:lnTo>
                  <a:pt x="923" y="471"/>
                </a:lnTo>
                <a:lnTo>
                  <a:pt x="923" y="478"/>
                </a:lnTo>
                <a:lnTo>
                  <a:pt x="923" y="486"/>
                </a:lnTo>
                <a:lnTo>
                  <a:pt x="923" y="494"/>
                </a:lnTo>
                <a:lnTo>
                  <a:pt x="916" y="501"/>
                </a:lnTo>
                <a:lnTo>
                  <a:pt x="916" y="519"/>
                </a:lnTo>
                <a:lnTo>
                  <a:pt x="908" y="526"/>
                </a:lnTo>
                <a:lnTo>
                  <a:pt x="908" y="534"/>
                </a:lnTo>
                <a:lnTo>
                  <a:pt x="908" y="542"/>
                </a:lnTo>
                <a:lnTo>
                  <a:pt x="908" y="549"/>
                </a:lnTo>
                <a:lnTo>
                  <a:pt x="900" y="557"/>
                </a:lnTo>
                <a:lnTo>
                  <a:pt x="900" y="565"/>
                </a:lnTo>
                <a:lnTo>
                  <a:pt x="893" y="580"/>
                </a:lnTo>
                <a:lnTo>
                  <a:pt x="893" y="588"/>
                </a:lnTo>
                <a:lnTo>
                  <a:pt x="885" y="588"/>
                </a:lnTo>
                <a:lnTo>
                  <a:pt x="885" y="595"/>
                </a:lnTo>
                <a:lnTo>
                  <a:pt x="885" y="603"/>
                </a:lnTo>
                <a:lnTo>
                  <a:pt x="877" y="603"/>
                </a:lnTo>
                <a:lnTo>
                  <a:pt x="870" y="620"/>
                </a:lnTo>
                <a:lnTo>
                  <a:pt x="862" y="620"/>
                </a:lnTo>
                <a:lnTo>
                  <a:pt x="854" y="620"/>
                </a:lnTo>
                <a:lnTo>
                  <a:pt x="854" y="628"/>
                </a:lnTo>
                <a:lnTo>
                  <a:pt x="847" y="628"/>
                </a:lnTo>
                <a:lnTo>
                  <a:pt x="839" y="628"/>
                </a:lnTo>
                <a:lnTo>
                  <a:pt x="829" y="628"/>
                </a:lnTo>
                <a:lnTo>
                  <a:pt x="822" y="628"/>
                </a:lnTo>
                <a:lnTo>
                  <a:pt x="814" y="628"/>
                </a:lnTo>
                <a:lnTo>
                  <a:pt x="799" y="628"/>
                </a:lnTo>
                <a:lnTo>
                  <a:pt x="791" y="628"/>
                </a:lnTo>
                <a:lnTo>
                  <a:pt x="783" y="628"/>
                </a:lnTo>
                <a:lnTo>
                  <a:pt x="775" y="628"/>
                </a:lnTo>
                <a:lnTo>
                  <a:pt x="768" y="628"/>
                </a:lnTo>
                <a:lnTo>
                  <a:pt x="752" y="628"/>
                </a:lnTo>
                <a:lnTo>
                  <a:pt x="745" y="628"/>
                </a:lnTo>
                <a:lnTo>
                  <a:pt x="737" y="628"/>
                </a:lnTo>
                <a:lnTo>
                  <a:pt x="729" y="628"/>
                </a:lnTo>
                <a:lnTo>
                  <a:pt x="737" y="628"/>
                </a:lnTo>
                <a:lnTo>
                  <a:pt x="737" y="636"/>
                </a:lnTo>
                <a:lnTo>
                  <a:pt x="745" y="643"/>
                </a:lnTo>
                <a:lnTo>
                  <a:pt x="745" y="651"/>
                </a:lnTo>
                <a:lnTo>
                  <a:pt x="745" y="659"/>
                </a:lnTo>
                <a:lnTo>
                  <a:pt x="745" y="666"/>
                </a:lnTo>
                <a:lnTo>
                  <a:pt x="752" y="682"/>
                </a:lnTo>
                <a:lnTo>
                  <a:pt x="752" y="699"/>
                </a:lnTo>
                <a:lnTo>
                  <a:pt x="752" y="707"/>
                </a:lnTo>
                <a:lnTo>
                  <a:pt x="760" y="707"/>
                </a:lnTo>
                <a:lnTo>
                  <a:pt x="760" y="722"/>
                </a:lnTo>
                <a:lnTo>
                  <a:pt x="760" y="730"/>
                </a:lnTo>
                <a:lnTo>
                  <a:pt x="760" y="745"/>
                </a:lnTo>
                <a:lnTo>
                  <a:pt x="760" y="753"/>
                </a:lnTo>
                <a:lnTo>
                  <a:pt x="760" y="760"/>
                </a:lnTo>
                <a:lnTo>
                  <a:pt x="752" y="776"/>
                </a:lnTo>
                <a:lnTo>
                  <a:pt x="752" y="784"/>
                </a:lnTo>
                <a:lnTo>
                  <a:pt x="745" y="801"/>
                </a:lnTo>
                <a:lnTo>
                  <a:pt x="745" y="808"/>
                </a:lnTo>
                <a:lnTo>
                  <a:pt x="737" y="816"/>
                </a:lnTo>
                <a:lnTo>
                  <a:pt x="729" y="816"/>
                </a:lnTo>
                <a:lnTo>
                  <a:pt x="722" y="832"/>
                </a:lnTo>
                <a:lnTo>
                  <a:pt x="714" y="832"/>
                </a:lnTo>
                <a:lnTo>
                  <a:pt x="714" y="839"/>
                </a:lnTo>
                <a:lnTo>
                  <a:pt x="706" y="847"/>
                </a:lnTo>
                <a:lnTo>
                  <a:pt x="699" y="855"/>
                </a:lnTo>
                <a:lnTo>
                  <a:pt x="691" y="855"/>
                </a:lnTo>
                <a:lnTo>
                  <a:pt x="683" y="855"/>
                </a:lnTo>
                <a:lnTo>
                  <a:pt x="676" y="855"/>
                </a:lnTo>
                <a:lnTo>
                  <a:pt x="676" y="862"/>
                </a:lnTo>
                <a:lnTo>
                  <a:pt x="668" y="862"/>
                </a:lnTo>
                <a:lnTo>
                  <a:pt x="660" y="862"/>
                </a:lnTo>
                <a:lnTo>
                  <a:pt x="653" y="862"/>
                </a:lnTo>
                <a:lnTo>
                  <a:pt x="643" y="862"/>
                </a:lnTo>
                <a:lnTo>
                  <a:pt x="628" y="870"/>
                </a:lnTo>
                <a:lnTo>
                  <a:pt x="620" y="870"/>
                </a:lnTo>
                <a:lnTo>
                  <a:pt x="612" y="870"/>
                </a:lnTo>
                <a:lnTo>
                  <a:pt x="605" y="870"/>
                </a:lnTo>
                <a:lnTo>
                  <a:pt x="605" y="862"/>
                </a:lnTo>
                <a:lnTo>
                  <a:pt x="597" y="862"/>
                </a:lnTo>
                <a:lnTo>
                  <a:pt x="582" y="862"/>
                </a:lnTo>
                <a:lnTo>
                  <a:pt x="574" y="862"/>
                </a:lnTo>
                <a:lnTo>
                  <a:pt x="566" y="855"/>
                </a:lnTo>
                <a:lnTo>
                  <a:pt x="559" y="855"/>
                </a:lnTo>
                <a:lnTo>
                  <a:pt x="551" y="855"/>
                </a:lnTo>
                <a:lnTo>
                  <a:pt x="543" y="855"/>
                </a:lnTo>
                <a:lnTo>
                  <a:pt x="543" y="847"/>
                </a:lnTo>
                <a:lnTo>
                  <a:pt x="535" y="847"/>
                </a:lnTo>
                <a:lnTo>
                  <a:pt x="535" y="839"/>
                </a:lnTo>
                <a:lnTo>
                  <a:pt x="528" y="839"/>
                </a:lnTo>
                <a:lnTo>
                  <a:pt x="528" y="824"/>
                </a:lnTo>
                <a:lnTo>
                  <a:pt x="520" y="824"/>
                </a:lnTo>
                <a:lnTo>
                  <a:pt x="520" y="816"/>
                </a:lnTo>
                <a:lnTo>
                  <a:pt x="520" y="808"/>
                </a:lnTo>
                <a:lnTo>
                  <a:pt x="512" y="808"/>
                </a:lnTo>
                <a:lnTo>
                  <a:pt x="512" y="801"/>
                </a:lnTo>
                <a:lnTo>
                  <a:pt x="512" y="793"/>
                </a:lnTo>
                <a:lnTo>
                  <a:pt x="512" y="784"/>
                </a:lnTo>
                <a:lnTo>
                  <a:pt x="505" y="776"/>
                </a:lnTo>
                <a:lnTo>
                  <a:pt x="505" y="760"/>
                </a:lnTo>
                <a:lnTo>
                  <a:pt x="505" y="753"/>
                </a:lnTo>
                <a:lnTo>
                  <a:pt x="497" y="745"/>
                </a:lnTo>
                <a:lnTo>
                  <a:pt x="497" y="737"/>
                </a:lnTo>
                <a:lnTo>
                  <a:pt x="497" y="745"/>
                </a:lnTo>
                <a:lnTo>
                  <a:pt x="489" y="745"/>
                </a:lnTo>
                <a:lnTo>
                  <a:pt x="482" y="745"/>
                </a:lnTo>
                <a:lnTo>
                  <a:pt x="474" y="745"/>
                </a:lnTo>
                <a:lnTo>
                  <a:pt x="466" y="745"/>
                </a:lnTo>
                <a:lnTo>
                  <a:pt x="457" y="745"/>
                </a:lnTo>
                <a:lnTo>
                  <a:pt x="449" y="745"/>
                </a:lnTo>
                <a:lnTo>
                  <a:pt x="441" y="745"/>
                </a:lnTo>
                <a:lnTo>
                  <a:pt x="434" y="745"/>
                </a:lnTo>
                <a:lnTo>
                  <a:pt x="426" y="745"/>
                </a:lnTo>
                <a:lnTo>
                  <a:pt x="411" y="745"/>
                </a:lnTo>
                <a:lnTo>
                  <a:pt x="403" y="745"/>
                </a:lnTo>
                <a:lnTo>
                  <a:pt x="388" y="745"/>
                </a:lnTo>
                <a:lnTo>
                  <a:pt x="380" y="745"/>
                </a:lnTo>
                <a:lnTo>
                  <a:pt x="372" y="745"/>
                </a:lnTo>
                <a:lnTo>
                  <a:pt x="357" y="745"/>
                </a:lnTo>
                <a:lnTo>
                  <a:pt x="349" y="745"/>
                </a:lnTo>
                <a:lnTo>
                  <a:pt x="342" y="745"/>
                </a:lnTo>
                <a:lnTo>
                  <a:pt x="334" y="745"/>
                </a:lnTo>
                <a:lnTo>
                  <a:pt x="326" y="737"/>
                </a:lnTo>
                <a:lnTo>
                  <a:pt x="311" y="737"/>
                </a:lnTo>
                <a:lnTo>
                  <a:pt x="303" y="730"/>
                </a:lnTo>
                <a:lnTo>
                  <a:pt x="288" y="722"/>
                </a:lnTo>
                <a:lnTo>
                  <a:pt x="288" y="714"/>
                </a:lnTo>
                <a:lnTo>
                  <a:pt x="280" y="707"/>
                </a:lnTo>
                <a:lnTo>
                  <a:pt x="272" y="707"/>
                </a:lnTo>
                <a:lnTo>
                  <a:pt x="263" y="699"/>
                </a:lnTo>
                <a:lnTo>
                  <a:pt x="247" y="689"/>
                </a:lnTo>
                <a:lnTo>
                  <a:pt x="247" y="682"/>
                </a:lnTo>
                <a:lnTo>
                  <a:pt x="232" y="674"/>
                </a:lnTo>
                <a:lnTo>
                  <a:pt x="224" y="666"/>
                </a:lnTo>
                <a:lnTo>
                  <a:pt x="224" y="659"/>
                </a:lnTo>
                <a:lnTo>
                  <a:pt x="217" y="651"/>
                </a:lnTo>
                <a:lnTo>
                  <a:pt x="217" y="643"/>
                </a:lnTo>
                <a:lnTo>
                  <a:pt x="217" y="636"/>
                </a:lnTo>
                <a:lnTo>
                  <a:pt x="217" y="628"/>
                </a:lnTo>
                <a:lnTo>
                  <a:pt x="217" y="620"/>
                </a:lnTo>
                <a:lnTo>
                  <a:pt x="217" y="613"/>
                </a:lnTo>
                <a:lnTo>
                  <a:pt x="217" y="603"/>
                </a:lnTo>
                <a:lnTo>
                  <a:pt x="217" y="595"/>
                </a:lnTo>
                <a:lnTo>
                  <a:pt x="217" y="588"/>
                </a:lnTo>
                <a:lnTo>
                  <a:pt x="217" y="580"/>
                </a:lnTo>
                <a:lnTo>
                  <a:pt x="217" y="572"/>
                </a:lnTo>
                <a:lnTo>
                  <a:pt x="217" y="565"/>
                </a:lnTo>
                <a:lnTo>
                  <a:pt x="224" y="557"/>
                </a:lnTo>
                <a:lnTo>
                  <a:pt x="224" y="549"/>
                </a:lnTo>
                <a:lnTo>
                  <a:pt x="224" y="542"/>
                </a:lnTo>
                <a:lnTo>
                  <a:pt x="224" y="534"/>
                </a:lnTo>
                <a:lnTo>
                  <a:pt x="224" y="526"/>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6" name="Freeform 230">
            <a:extLst>
              <a:ext uri="{FF2B5EF4-FFF2-40B4-BE49-F238E27FC236}">
                <a16:creationId xmlns:a16="http://schemas.microsoft.com/office/drawing/2014/main" id="{D97E97CD-8640-8245-9211-F010A768A161}"/>
              </a:ext>
            </a:extLst>
          </p:cNvPr>
          <p:cNvSpPr>
            <a:spLocks/>
          </p:cNvSpPr>
          <p:nvPr/>
        </p:nvSpPr>
        <p:spPr bwMode="auto">
          <a:xfrm>
            <a:off x="6375400" y="2305050"/>
            <a:ext cx="1466850" cy="1381125"/>
          </a:xfrm>
          <a:custGeom>
            <a:avLst/>
            <a:gdLst>
              <a:gd name="T0" fmla="*/ 140 w 924"/>
              <a:gd name="T1" fmla="*/ 509 h 870"/>
              <a:gd name="T2" fmla="*/ 54 w 924"/>
              <a:gd name="T3" fmla="*/ 471 h 870"/>
              <a:gd name="T4" fmla="*/ 23 w 924"/>
              <a:gd name="T5" fmla="*/ 440 h 870"/>
              <a:gd name="T6" fmla="*/ 0 w 924"/>
              <a:gd name="T7" fmla="*/ 392 h 870"/>
              <a:gd name="T8" fmla="*/ 0 w 924"/>
              <a:gd name="T9" fmla="*/ 338 h 870"/>
              <a:gd name="T10" fmla="*/ 8 w 924"/>
              <a:gd name="T11" fmla="*/ 290 h 870"/>
              <a:gd name="T12" fmla="*/ 39 w 924"/>
              <a:gd name="T13" fmla="*/ 252 h 870"/>
              <a:gd name="T14" fmla="*/ 102 w 924"/>
              <a:gd name="T15" fmla="*/ 204 h 870"/>
              <a:gd name="T16" fmla="*/ 156 w 924"/>
              <a:gd name="T17" fmla="*/ 181 h 870"/>
              <a:gd name="T18" fmla="*/ 202 w 924"/>
              <a:gd name="T19" fmla="*/ 181 h 870"/>
              <a:gd name="T20" fmla="*/ 240 w 924"/>
              <a:gd name="T21" fmla="*/ 196 h 870"/>
              <a:gd name="T22" fmla="*/ 263 w 924"/>
              <a:gd name="T23" fmla="*/ 212 h 870"/>
              <a:gd name="T24" fmla="*/ 271 w 924"/>
              <a:gd name="T25" fmla="*/ 173 h 870"/>
              <a:gd name="T26" fmla="*/ 288 w 924"/>
              <a:gd name="T27" fmla="*/ 118 h 870"/>
              <a:gd name="T28" fmla="*/ 327 w 924"/>
              <a:gd name="T29" fmla="*/ 72 h 870"/>
              <a:gd name="T30" fmla="*/ 373 w 924"/>
              <a:gd name="T31" fmla="*/ 24 h 870"/>
              <a:gd name="T32" fmla="*/ 434 w 924"/>
              <a:gd name="T33" fmla="*/ 8 h 870"/>
              <a:gd name="T34" fmla="*/ 490 w 924"/>
              <a:gd name="T35" fmla="*/ 0 h 870"/>
              <a:gd name="T36" fmla="*/ 582 w 924"/>
              <a:gd name="T37" fmla="*/ 8 h 870"/>
              <a:gd name="T38" fmla="*/ 651 w 924"/>
              <a:gd name="T39" fmla="*/ 24 h 870"/>
              <a:gd name="T40" fmla="*/ 684 w 924"/>
              <a:gd name="T41" fmla="*/ 47 h 870"/>
              <a:gd name="T42" fmla="*/ 714 w 924"/>
              <a:gd name="T43" fmla="*/ 95 h 870"/>
              <a:gd name="T44" fmla="*/ 745 w 924"/>
              <a:gd name="T45" fmla="*/ 133 h 870"/>
              <a:gd name="T46" fmla="*/ 753 w 924"/>
              <a:gd name="T47" fmla="*/ 181 h 870"/>
              <a:gd name="T48" fmla="*/ 745 w 924"/>
              <a:gd name="T49" fmla="*/ 219 h 870"/>
              <a:gd name="T50" fmla="*/ 730 w 924"/>
              <a:gd name="T51" fmla="*/ 252 h 870"/>
              <a:gd name="T52" fmla="*/ 776 w 924"/>
              <a:gd name="T53" fmla="*/ 260 h 870"/>
              <a:gd name="T54" fmla="*/ 822 w 924"/>
              <a:gd name="T55" fmla="*/ 283 h 870"/>
              <a:gd name="T56" fmla="*/ 862 w 924"/>
              <a:gd name="T57" fmla="*/ 321 h 870"/>
              <a:gd name="T58" fmla="*/ 893 w 924"/>
              <a:gd name="T59" fmla="*/ 377 h 870"/>
              <a:gd name="T60" fmla="*/ 916 w 924"/>
              <a:gd name="T61" fmla="*/ 440 h 870"/>
              <a:gd name="T62" fmla="*/ 924 w 924"/>
              <a:gd name="T63" fmla="*/ 486 h 870"/>
              <a:gd name="T64" fmla="*/ 908 w 924"/>
              <a:gd name="T65" fmla="*/ 534 h 870"/>
              <a:gd name="T66" fmla="*/ 893 w 924"/>
              <a:gd name="T67" fmla="*/ 580 h 870"/>
              <a:gd name="T68" fmla="*/ 878 w 924"/>
              <a:gd name="T69" fmla="*/ 603 h 870"/>
              <a:gd name="T70" fmla="*/ 837 w 924"/>
              <a:gd name="T71" fmla="*/ 628 h 870"/>
              <a:gd name="T72" fmla="*/ 783 w 924"/>
              <a:gd name="T73" fmla="*/ 628 h 870"/>
              <a:gd name="T74" fmla="*/ 737 w 924"/>
              <a:gd name="T75" fmla="*/ 628 h 870"/>
              <a:gd name="T76" fmla="*/ 745 w 924"/>
              <a:gd name="T77" fmla="*/ 659 h 870"/>
              <a:gd name="T78" fmla="*/ 760 w 924"/>
              <a:gd name="T79" fmla="*/ 722 h 870"/>
              <a:gd name="T80" fmla="*/ 753 w 924"/>
              <a:gd name="T81" fmla="*/ 776 h 870"/>
              <a:gd name="T82" fmla="*/ 730 w 924"/>
              <a:gd name="T83" fmla="*/ 816 h 870"/>
              <a:gd name="T84" fmla="*/ 691 w 924"/>
              <a:gd name="T85" fmla="*/ 855 h 870"/>
              <a:gd name="T86" fmla="*/ 651 w 924"/>
              <a:gd name="T87" fmla="*/ 863 h 870"/>
              <a:gd name="T88" fmla="*/ 605 w 924"/>
              <a:gd name="T89" fmla="*/ 863 h 870"/>
              <a:gd name="T90" fmla="*/ 551 w 924"/>
              <a:gd name="T91" fmla="*/ 855 h 870"/>
              <a:gd name="T92" fmla="*/ 528 w 924"/>
              <a:gd name="T93" fmla="*/ 824 h 870"/>
              <a:gd name="T94" fmla="*/ 513 w 924"/>
              <a:gd name="T95" fmla="*/ 792 h 870"/>
              <a:gd name="T96" fmla="*/ 497 w 924"/>
              <a:gd name="T97" fmla="*/ 745 h 870"/>
              <a:gd name="T98" fmla="*/ 474 w 924"/>
              <a:gd name="T99" fmla="*/ 745 h 870"/>
              <a:gd name="T100" fmla="*/ 434 w 924"/>
              <a:gd name="T101" fmla="*/ 745 h 870"/>
              <a:gd name="T102" fmla="*/ 373 w 924"/>
              <a:gd name="T103" fmla="*/ 745 h 870"/>
              <a:gd name="T104" fmla="*/ 311 w 924"/>
              <a:gd name="T105" fmla="*/ 738 h 870"/>
              <a:gd name="T106" fmla="*/ 271 w 924"/>
              <a:gd name="T107" fmla="*/ 707 h 870"/>
              <a:gd name="T108" fmla="*/ 225 w 924"/>
              <a:gd name="T109" fmla="*/ 659 h 870"/>
              <a:gd name="T110" fmla="*/ 217 w 924"/>
              <a:gd name="T111" fmla="*/ 621 h 870"/>
              <a:gd name="T112" fmla="*/ 217 w 924"/>
              <a:gd name="T113" fmla="*/ 580 h 870"/>
              <a:gd name="T114" fmla="*/ 225 w 924"/>
              <a:gd name="T115" fmla="*/ 542 h 8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4"/>
              <a:gd name="T175" fmla="*/ 0 h 870"/>
              <a:gd name="T176" fmla="*/ 924 w 924"/>
              <a:gd name="T177" fmla="*/ 870 h 8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4" h="870">
                <a:moveTo>
                  <a:pt x="225" y="542"/>
                </a:moveTo>
                <a:lnTo>
                  <a:pt x="217" y="534"/>
                </a:lnTo>
                <a:lnTo>
                  <a:pt x="217" y="527"/>
                </a:lnTo>
                <a:lnTo>
                  <a:pt x="209" y="527"/>
                </a:lnTo>
                <a:lnTo>
                  <a:pt x="148" y="517"/>
                </a:lnTo>
                <a:lnTo>
                  <a:pt x="140" y="509"/>
                </a:lnTo>
                <a:lnTo>
                  <a:pt x="133" y="502"/>
                </a:lnTo>
                <a:lnTo>
                  <a:pt x="125" y="502"/>
                </a:lnTo>
                <a:lnTo>
                  <a:pt x="117" y="494"/>
                </a:lnTo>
                <a:lnTo>
                  <a:pt x="77" y="479"/>
                </a:lnTo>
                <a:lnTo>
                  <a:pt x="69" y="479"/>
                </a:lnTo>
                <a:lnTo>
                  <a:pt x="54" y="471"/>
                </a:lnTo>
                <a:lnTo>
                  <a:pt x="46" y="471"/>
                </a:lnTo>
                <a:lnTo>
                  <a:pt x="46" y="463"/>
                </a:lnTo>
                <a:lnTo>
                  <a:pt x="46" y="456"/>
                </a:lnTo>
                <a:lnTo>
                  <a:pt x="39" y="456"/>
                </a:lnTo>
                <a:lnTo>
                  <a:pt x="39" y="448"/>
                </a:lnTo>
                <a:lnTo>
                  <a:pt x="23" y="440"/>
                </a:lnTo>
                <a:lnTo>
                  <a:pt x="23" y="432"/>
                </a:lnTo>
                <a:lnTo>
                  <a:pt x="15" y="423"/>
                </a:lnTo>
                <a:lnTo>
                  <a:pt x="8" y="415"/>
                </a:lnTo>
                <a:lnTo>
                  <a:pt x="8" y="408"/>
                </a:lnTo>
                <a:lnTo>
                  <a:pt x="8" y="400"/>
                </a:lnTo>
                <a:lnTo>
                  <a:pt x="0" y="392"/>
                </a:lnTo>
                <a:lnTo>
                  <a:pt x="0" y="384"/>
                </a:lnTo>
                <a:lnTo>
                  <a:pt x="0" y="377"/>
                </a:lnTo>
                <a:lnTo>
                  <a:pt x="0" y="361"/>
                </a:lnTo>
                <a:lnTo>
                  <a:pt x="0" y="354"/>
                </a:lnTo>
                <a:lnTo>
                  <a:pt x="0" y="338"/>
                </a:lnTo>
                <a:lnTo>
                  <a:pt x="0" y="329"/>
                </a:lnTo>
                <a:lnTo>
                  <a:pt x="0" y="321"/>
                </a:lnTo>
                <a:lnTo>
                  <a:pt x="0" y="313"/>
                </a:lnTo>
                <a:lnTo>
                  <a:pt x="0" y="306"/>
                </a:lnTo>
                <a:lnTo>
                  <a:pt x="8" y="298"/>
                </a:lnTo>
                <a:lnTo>
                  <a:pt x="8" y="290"/>
                </a:lnTo>
                <a:lnTo>
                  <a:pt x="8" y="283"/>
                </a:lnTo>
                <a:lnTo>
                  <a:pt x="15" y="275"/>
                </a:lnTo>
                <a:lnTo>
                  <a:pt x="23" y="260"/>
                </a:lnTo>
                <a:lnTo>
                  <a:pt x="31" y="252"/>
                </a:lnTo>
                <a:lnTo>
                  <a:pt x="39" y="252"/>
                </a:lnTo>
                <a:lnTo>
                  <a:pt x="46" y="235"/>
                </a:lnTo>
                <a:lnTo>
                  <a:pt x="46" y="227"/>
                </a:lnTo>
                <a:lnTo>
                  <a:pt x="62" y="219"/>
                </a:lnTo>
                <a:lnTo>
                  <a:pt x="77" y="212"/>
                </a:lnTo>
                <a:lnTo>
                  <a:pt x="85" y="212"/>
                </a:lnTo>
                <a:lnTo>
                  <a:pt x="102" y="204"/>
                </a:lnTo>
                <a:lnTo>
                  <a:pt x="110" y="196"/>
                </a:lnTo>
                <a:lnTo>
                  <a:pt x="117" y="196"/>
                </a:lnTo>
                <a:lnTo>
                  <a:pt x="125" y="189"/>
                </a:lnTo>
                <a:lnTo>
                  <a:pt x="140" y="181"/>
                </a:lnTo>
                <a:lnTo>
                  <a:pt x="148" y="181"/>
                </a:lnTo>
                <a:lnTo>
                  <a:pt x="156" y="181"/>
                </a:lnTo>
                <a:lnTo>
                  <a:pt x="163" y="181"/>
                </a:lnTo>
                <a:lnTo>
                  <a:pt x="179" y="173"/>
                </a:lnTo>
                <a:lnTo>
                  <a:pt x="186" y="173"/>
                </a:lnTo>
                <a:lnTo>
                  <a:pt x="186" y="181"/>
                </a:lnTo>
                <a:lnTo>
                  <a:pt x="194" y="181"/>
                </a:lnTo>
                <a:lnTo>
                  <a:pt x="202" y="181"/>
                </a:lnTo>
                <a:lnTo>
                  <a:pt x="209" y="181"/>
                </a:lnTo>
                <a:lnTo>
                  <a:pt x="217" y="181"/>
                </a:lnTo>
                <a:lnTo>
                  <a:pt x="225" y="189"/>
                </a:lnTo>
                <a:lnTo>
                  <a:pt x="232" y="196"/>
                </a:lnTo>
                <a:lnTo>
                  <a:pt x="240" y="196"/>
                </a:lnTo>
                <a:lnTo>
                  <a:pt x="240" y="204"/>
                </a:lnTo>
                <a:lnTo>
                  <a:pt x="248" y="204"/>
                </a:lnTo>
                <a:lnTo>
                  <a:pt x="248" y="212"/>
                </a:lnTo>
                <a:lnTo>
                  <a:pt x="255" y="212"/>
                </a:lnTo>
                <a:lnTo>
                  <a:pt x="263" y="212"/>
                </a:lnTo>
                <a:lnTo>
                  <a:pt x="263" y="204"/>
                </a:lnTo>
                <a:lnTo>
                  <a:pt x="263" y="196"/>
                </a:lnTo>
                <a:lnTo>
                  <a:pt x="263" y="189"/>
                </a:lnTo>
                <a:lnTo>
                  <a:pt x="263" y="181"/>
                </a:lnTo>
                <a:lnTo>
                  <a:pt x="263" y="173"/>
                </a:lnTo>
                <a:lnTo>
                  <a:pt x="271" y="173"/>
                </a:lnTo>
                <a:lnTo>
                  <a:pt x="271" y="158"/>
                </a:lnTo>
                <a:lnTo>
                  <a:pt x="271" y="150"/>
                </a:lnTo>
                <a:lnTo>
                  <a:pt x="280" y="141"/>
                </a:lnTo>
                <a:lnTo>
                  <a:pt x="280" y="133"/>
                </a:lnTo>
                <a:lnTo>
                  <a:pt x="288" y="125"/>
                </a:lnTo>
                <a:lnTo>
                  <a:pt x="288" y="118"/>
                </a:lnTo>
                <a:lnTo>
                  <a:pt x="296" y="110"/>
                </a:lnTo>
                <a:lnTo>
                  <a:pt x="296" y="102"/>
                </a:lnTo>
                <a:lnTo>
                  <a:pt x="303" y="95"/>
                </a:lnTo>
                <a:lnTo>
                  <a:pt x="311" y="87"/>
                </a:lnTo>
                <a:lnTo>
                  <a:pt x="319" y="79"/>
                </a:lnTo>
                <a:lnTo>
                  <a:pt x="327" y="72"/>
                </a:lnTo>
                <a:lnTo>
                  <a:pt x="334" y="64"/>
                </a:lnTo>
                <a:lnTo>
                  <a:pt x="342" y="47"/>
                </a:lnTo>
                <a:lnTo>
                  <a:pt x="350" y="47"/>
                </a:lnTo>
                <a:lnTo>
                  <a:pt x="350" y="39"/>
                </a:lnTo>
                <a:lnTo>
                  <a:pt x="357" y="31"/>
                </a:lnTo>
                <a:lnTo>
                  <a:pt x="373" y="24"/>
                </a:lnTo>
                <a:lnTo>
                  <a:pt x="380" y="24"/>
                </a:lnTo>
                <a:lnTo>
                  <a:pt x="396" y="24"/>
                </a:lnTo>
                <a:lnTo>
                  <a:pt x="403" y="16"/>
                </a:lnTo>
                <a:lnTo>
                  <a:pt x="411" y="8"/>
                </a:lnTo>
                <a:lnTo>
                  <a:pt x="419" y="8"/>
                </a:lnTo>
                <a:lnTo>
                  <a:pt x="434" y="8"/>
                </a:lnTo>
                <a:lnTo>
                  <a:pt x="442" y="0"/>
                </a:lnTo>
                <a:lnTo>
                  <a:pt x="449" y="0"/>
                </a:lnTo>
                <a:lnTo>
                  <a:pt x="465" y="0"/>
                </a:lnTo>
                <a:lnTo>
                  <a:pt x="474" y="0"/>
                </a:lnTo>
                <a:lnTo>
                  <a:pt x="490" y="0"/>
                </a:lnTo>
                <a:lnTo>
                  <a:pt x="497" y="0"/>
                </a:lnTo>
                <a:lnTo>
                  <a:pt x="536" y="0"/>
                </a:lnTo>
                <a:lnTo>
                  <a:pt x="543" y="0"/>
                </a:lnTo>
                <a:lnTo>
                  <a:pt x="559" y="0"/>
                </a:lnTo>
                <a:lnTo>
                  <a:pt x="582" y="8"/>
                </a:lnTo>
                <a:lnTo>
                  <a:pt x="597" y="8"/>
                </a:lnTo>
                <a:lnTo>
                  <a:pt x="620" y="16"/>
                </a:lnTo>
                <a:lnTo>
                  <a:pt x="628" y="24"/>
                </a:lnTo>
                <a:lnTo>
                  <a:pt x="636" y="24"/>
                </a:lnTo>
                <a:lnTo>
                  <a:pt x="643" y="24"/>
                </a:lnTo>
                <a:lnTo>
                  <a:pt x="651" y="24"/>
                </a:lnTo>
                <a:lnTo>
                  <a:pt x="651" y="31"/>
                </a:lnTo>
                <a:lnTo>
                  <a:pt x="661" y="31"/>
                </a:lnTo>
                <a:lnTo>
                  <a:pt x="668" y="39"/>
                </a:lnTo>
                <a:lnTo>
                  <a:pt x="676" y="39"/>
                </a:lnTo>
                <a:lnTo>
                  <a:pt x="684" y="39"/>
                </a:lnTo>
                <a:lnTo>
                  <a:pt x="684" y="47"/>
                </a:lnTo>
                <a:lnTo>
                  <a:pt x="691" y="56"/>
                </a:lnTo>
                <a:lnTo>
                  <a:pt x="699" y="56"/>
                </a:lnTo>
                <a:lnTo>
                  <a:pt x="707" y="64"/>
                </a:lnTo>
                <a:lnTo>
                  <a:pt x="707" y="72"/>
                </a:lnTo>
                <a:lnTo>
                  <a:pt x="714" y="87"/>
                </a:lnTo>
                <a:lnTo>
                  <a:pt x="714" y="95"/>
                </a:lnTo>
                <a:lnTo>
                  <a:pt x="722" y="102"/>
                </a:lnTo>
                <a:lnTo>
                  <a:pt x="730" y="110"/>
                </a:lnTo>
                <a:lnTo>
                  <a:pt x="730" y="118"/>
                </a:lnTo>
                <a:lnTo>
                  <a:pt x="737" y="125"/>
                </a:lnTo>
                <a:lnTo>
                  <a:pt x="745" y="133"/>
                </a:lnTo>
                <a:lnTo>
                  <a:pt x="745" y="141"/>
                </a:lnTo>
                <a:lnTo>
                  <a:pt x="745" y="150"/>
                </a:lnTo>
                <a:lnTo>
                  <a:pt x="745" y="166"/>
                </a:lnTo>
                <a:lnTo>
                  <a:pt x="745" y="173"/>
                </a:lnTo>
                <a:lnTo>
                  <a:pt x="753" y="173"/>
                </a:lnTo>
                <a:lnTo>
                  <a:pt x="753" y="181"/>
                </a:lnTo>
                <a:lnTo>
                  <a:pt x="753" y="196"/>
                </a:lnTo>
                <a:lnTo>
                  <a:pt x="753" y="204"/>
                </a:lnTo>
                <a:lnTo>
                  <a:pt x="753" y="212"/>
                </a:lnTo>
                <a:lnTo>
                  <a:pt x="745" y="212"/>
                </a:lnTo>
                <a:lnTo>
                  <a:pt x="745" y="219"/>
                </a:lnTo>
                <a:lnTo>
                  <a:pt x="745" y="227"/>
                </a:lnTo>
                <a:lnTo>
                  <a:pt x="745" y="235"/>
                </a:lnTo>
                <a:lnTo>
                  <a:pt x="737" y="235"/>
                </a:lnTo>
                <a:lnTo>
                  <a:pt x="737" y="244"/>
                </a:lnTo>
                <a:lnTo>
                  <a:pt x="737" y="252"/>
                </a:lnTo>
                <a:lnTo>
                  <a:pt x="730" y="252"/>
                </a:lnTo>
                <a:lnTo>
                  <a:pt x="737" y="252"/>
                </a:lnTo>
                <a:lnTo>
                  <a:pt x="745" y="252"/>
                </a:lnTo>
                <a:lnTo>
                  <a:pt x="753" y="252"/>
                </a:lnTo>
                <a:lnTo>
                  <a:pt x="760" y="252"/>
                </a:lnTo>
                <a:lnTo>
                  <a:pt x="768" y="252"/>
                </a:lnTo>
                <a:lnTo>
                  <a:pt x="776" y="260"/>
                </a:lnTo>
                <a:lnTo>
                  <a:pt x="783" y="260"/>
                </a:lnTo>
                <a:lnTo>
                  <a:pt x="783" y="267"/>
                </a:lnTo>
                <a:lnTo>
                  <a:pt x="791" y="267"/>
                </a:lnTo>
                <a:lnTo>
                  <a:pt x="799" y="275"/>
                </a:lnTo>
                <a:lnTo>
                  <a:pt x="814" y="283"/>
                </a:lnTo>
                <a:lnTo>
                  <a:pt x="822" y="283"/>
                </a:lnTo>
                <a:lnTo>
                  <a:pt x="830" y="290"/>
                </a:lnTo>
                <a:lnTo>
                  <a:pt x="837" y="298"/>
                </a:lnTo>
                <a:lnTo>
                  <a:pt x="847" y="306"/>
                </a:lnTo>
                <a:lnTo>
                  <a:pt x="855" y="313"/>
                </a:lnTo>
                <a:lnTo>
                  <a:pt x="855" y="321"/>
                </a:lnTo>
                <a:lnTo>
                  <a:pt x="862" y="321"/>
                </a:lnTo>
                <a:lnTo>
                  <a:pt x="870" y="329"/>
                </a:lnTo>
                <a:lnTo>
                  <a:pt x="870" y="338"/>
                </a:lnTo>
                <a:lnTo>
                  <a:pt x="885" y="354"/>
                </a:lnTo>
                <a:lnTo>
                  <a:pt x="885" y="361"/>
                </a:lnTo>
                <a:lnTo>
                  <a:pt x="893" y="369"/>
                </a:lnTo>
                <a:lnTo>
                  <a:pt x="893" y="377"/>
                </a:lnTo>
                <a:lnTo>
                  <a:pt x="901" y="392"/>
                </a:lnTo>
                <a:lnTo>
                  <a:pt x="908" y="400"/>
                </a:lnTo>
                <a:lnTo>
                  <a:pt x="908" y="415"/>
                </a:lnTo>
                <a:lnTo>
                  <a:pt x="916" y="432"/>
                </a:lnTo>
                <a:lnTo>
                  <a:pt x="916" y="440"/>
                </a:lnTo>
                <a:lnTo>
                  <a:pt x="916" y="448"/>
                </a:lnTo>
                <a:lnTo>
                  <a:pt x="916" y="456"/>
                </a:lnTo>
                <a:lnTo>
                  <a:pt x="916" y="463"/>
                </a:lnTo>
                <a:lnTo>
                  <a:pt x="924" y="471"/>
                </a:lnTo>
                <a:lnTo>
                  <a:pt x="924" y="479"/>
                </a:lnTo>
                <a:lnTo>
                  <a:pt x="924" y="486"/>
                </a:lnTo>
                <a:lnTo>
                  <a:pt x="924" y="494"/>
                </a:lnTo>
                <a:lnTo>
                  <a:pt x="916" y="502"/>
                </a:lnTo>
                <a:lnTo>
                  <a:pt x="916" y="517"/>
                </a:lnTo>
                <a:lnTo>
                  <a:pt x="908" y="527"/>
                </a:lnTo>
                <a:lnTo>
                  <a:pt x="908" y="534"/>
                </a:lnTo>
                <a:lnTo>
                  <a:pt x="908" y="542"/>
                </a:lnTo>
                <a:lnTo>
                  <a:pt x="908" y="550"/>
                </a:lnTo>
                <a:lnTo>
                  <a:pt x="901" y="557"/>
                </a:lnTo>
                <a:lnTo>
                  <a:pt x="901" y="565"/>
                </a:lnTo>
                <a:lnTo>
                  <a:pt x="893" y="580"/>
                </a:lnTo>
                <a:lnTo>
                  <a:pt x="893" y="588"/>
                </a:lnTo>
                <a:lnTo>
                  <a:pt x="885" y="588"/>
                </a:lnTo>
                <a:lnTo>
                  <a:pt x="885" y="596"/>
                </a:lnTo>
                <a:lnTo>
                  <a:pt x="885" y="603"/>
                </a:lnTo>
                <a:lnTo>
                  <a:pt x="878" y="603"/>
                </a:lnTo>
                <a:lnTo>
                  <a:pt x="870" y="621"/>
                </a:lnTo>
                <a:lnTo>
                  <a:pt x="862" y="621"/>
                </a:lnTo>
                <a:lnTo>
                  <a:pt x="855" y="621"/>
                </a:lnTo>
                <a:lnTo>
                  <a:pt x="855" y="628"/>
                </a:lnTo>
                <a:lnTo>
                  <a:pt x="847" y="628"/>
                </a:lnTo>
                <a:lnTo>
                  <a:pt x="837" y="628"/>
                </a:lnTo>
                <a:lnTo>
                  <a:pt x="830" y="628"/>
                </a:lnTo>
                <a:lnTo>
                  <a:pt x="822" y="628"/>
                </a:lnTo>
                <a:lnTo>
                  <a:pt x="814" y="628"/>
                </a:lnTo>
                <a:lnTo>
                  <a:pt x="799" y="628"/>
                </a:lnTo>
                <a:lnTo>
                  <a:pt x="791" y="628"/>
                </a:lnTo>
                <a:lnTo>
                  <a:pt x="783" y="628"/>
                </a:lnTo>
                <a:lnTo>
                  <a:pt x="776" y="628"/>
                </a:lnTo>
                <a:lnTo>
                  <a:pt x="768" y="628"/>
                </a:lnTo>
                <a:lnTo>
                  <a:pt x="753" y="628"/>
                </a:lnTo>
                <a:lnTo>
                  <a:pt x="745" y="628"/>
                </a:lnTo>
                <a:lnTo>
                  <a:pt x="737" y="628"/>
                </a:lnTo>
                <a:lnTo>
                  <a:pt x="730" y="628"/>
                </a:lnTo>
                <a:lnTo>
                  <a:pt x="737" y="628"/>
                </a:lnTo>
                <a:lnTo>
                  <a:pt x="737" y="636"/>
                </a:lnTo>
                <a:lnTo>
                  <a:pt x="745" y="644"/>
                </a:lnTo>
                <a:lnTo>
                  <a:pt x="745" y="651"/>
                </a:lnTo>
                <a:lnTo>
                  <a:pt x="745" y="659"/>
                </a:lnTo>
                <a:lnTo>
                  <a:pt x="745" y="667"/>
                </a:lnTo>
                <a:lnTo>
                  <a:pt x="753" y="682"/>
                </a:lnTo>
                <a:lnTo>
                  <a:pt x="753" y="697"/>
                </a:lnTo>
                <a:lnTo>
                  <a:pt x="753" y="707"/>
                </a:lnTo>
                <a:lnTo>
                  <a:pt x="760" y="707"/>
                </a:lnTo>
                <a:lnTo>
                  <a:pt x="760" y="722"/>
                </a:lnTo>
                <a:lnTo>
                  <a:pt x="760" y="730"/>
                </a:lnTo>
                <a:lnTo>
                  <a:pt x="760" y="745"/>
                </a:lnTo>
                <a:lnTo>
                  <a:pt x="760" y="753"/>
                </a:lnTo>
                <a:lnTo>
                  <a:pt x="760" y="761"/>
                </a:lnTo>
                <a:lnTo>
                  <a:pt x="753" y="776"/>
                </a:lnTo>
                <a:lnTo>
                  <a:pt x="753" y="784"/>
                </a:lnTo>
                <a:lnTo>
                  <a:pt x="745" y="801"/>
                </a:lnTo>
                <a:lnTo>
                  <a:pt x="745" y="809"/>
                </a:lnTo>
                <a:lnTo>
                  <a:pt x="737" y="816"/>
                </a:lnTo>
                <a:lnTo>
                  <a:pt x="730" y="816"/>
                </a:lnTo>
                <a:lnTo>
                  <a:pt x="722" y="832"/>
                </a:lnTo>
                <a:lnTo>
                  <a:pt x="714" y="832"/>
                </a:lnTo>
                <a:lnTo>
                  <a:pt x="714" y="840"/>
                </a:lnTo>
                <a:lnTo>
                  <a:pt x="707" y="847"/>
                </a:lnTo>
                <a:lnTo>
                  <a:pt x="699" y="855"/>
                </a:lnTo>
                <a:lnTo>
                  <a:pt x="691" y="855"/>
                </a:lnTo>
                <a:lnTo>
                  <a:pt x="684" y="855"/>
                </a:lnTo>
                <a:lnTo>
                  <a:pt x="676" y="855"/>
                </a:lnTo>
                <a:lnTo>
                  <a:pt x="676" y="863"/>
                </a:lnTo>
                <a:lnTo>
                  <a:pt x="668" y="863"/>
                </a:lnTo>
                <a:lnTo>
                  <a:pt x="661" y="863"/>
                </a:lnTo>
                <a:lnTo>
                  <a:pt x="651" y="863"/>
                </a:lnTo>
                <a:lnTo>
                  <a:pt x="643" y="863"/>
                </a:lnTo>
                <a:lnTo>
                  <a:pt x="628" y="870"/>
                </a:lnTo>
                <a:lnTo>
                  <a:pt x="620" y="870"/>
                </a:lnTo>
                <a:lnTo>
                  <a:pt x="613" y="870"/>
                </a:lnTo>
                <a:lnTo>
                  <a:pt x="605" y="870"/>
                </a:lnTo>
                <a:lnTo>
                  <a:pt x="605" y="863"/>
                </a:lnTo>
                <a:lnTo>
                  <a:pt x="597" y="863"/>
                </a:lnTo>
                <a:lnTo>
                  <a:pt x="582" y="863"/>
                </a:lnTo>
                <a:lnTo>
                  <a:pt x="574" y="863"/>
                </a:lnTo>
                <a:lnTo>
                  <a:pt x="567" y="855"/>
                </a:lnTo>
                <a:lnTo>
                  <a:pt x="559" y="855"/>
                </a:lnTo>
                <a:lnTo>
                  <a:pt x="551" y="855"/>
                </a:lnTo>
                <a:lnTo>
                  <a:pt x="543" y="855"/>
                </a:lnTo>
                <a:lnTo>
                  <a:pt x="543" y="847"/>
                </a:lnTo>
                <a:lnTo>
                  <a:pt x="536" y="847"/>
                </a:lnTo>
                <a:lnTo>
                  <a:pt x="536" y="840"/>
                </a:lnTo>
                <a:lnTo>
                  <a:pt x="528" y="840"/>
                </a:lnTo>
                <a:lnTo>
                  <a:pt x="528" y="824"/>
                </a:lnTo>
                <a:lnTo>
                  <a:pt x="520" y="824"/>
                </a:lnTo>
                <a:lnTo>
                  <a:pt x="520" y="816"/>
                </a:lnTo>
                <a:lnTo>
                  <a:pt x="520" y="809"/>
                </a:lnTo>
                <a:lnTo>
                  <a:pt x="513" y="809"/>
                </a:lnTo>
                <a:lnTo>
                  <a:pt x="513" y="801"/>
                </a:lnTo>
                <a:lnTo>
                  <a:pt x="513" y="792"/>
                </a:lnTo>
                <a:lnTo>
                  <a:pt x="513" y="784"/>
                </a:lnTo>
                <a:lnTo>
                  <a:pt x="505" y="776"/>
                </a:lnTo>
                <a:lnTo>
                  <a:pt x="505" y="761"/>
                </a:lnTo>
                <a:lnTo>
                  <a:pt x="505" y="753"/>
                </a:lnTo>
                <a:lnTo>
                  <a:pt x="497" y="745"/>
                </a:lnTo>
                <a:lnTo>
                  <a:pt x="497" y="738"/>
                </a:lnTo>
                <a:lnTo>
                  <a:pt x="497" y="745"/>
                </a:lnTo>
                <a:lnTo>
                  <a:pt x="490" y="745"/>
                </a:lnTo>
                <a:lnTo>
                  <a:pt x="482" y="745"/>
                </a:lnTo>
                <a:lnTo>
                  <a:pt x="474" y="745"/>
                </a:lnTo>
                <a:lnTo>
                  <a:pt x="465" y="745"/>
                </a:lnTo>
                <a:lnTo>
                  <a:pt x="457" y="745"/>
                </a:lnTo>
                <a:lnTo>
                  <a:pt x="449" y="745"/>
                </a:lnTo>
                <a:lnTo>
                  <a:pt x="442" y="745"/>
                </a:lnTo>
                <a:lnTo>
                  <a:pt x="434" y="745"/>
                </a:lnTo>
                <a:lnTo>
                  <a:pt x="426" y="745"/>
                </a:lnTo>
                <a:lnTo>
                  <a:pt x="411" y="745"/>
                </a:lnTo>
                <a:lnTo>
                  <a:pt x="403" y="745"/>
                </a:lnTo>
                <a:lnTo>
                  <a:pt x="388" y="745"/>
                </a:lnTo>
                <a:lnTo>
                  <a:pt x="380" y="745"/>
                </a:lnTo>
                <a:lnTo>
                  <a:pt x="373" y="745"/>
                </a:lnTo>
                <a:lnTo>
                  <a:pt x="357" y="745"/>
                </a:lnTo>
                <a:lnTo>
                  <a:pt x="350" y="745"/>
                </a:lnTo>
                <a:lnTo>
                  <a:pt x="342" y="745"/>
                </a:lnTo>
                <a:lnTo>
                  <a:pt x="334" y="745"/>
                </a:lnTo>
                <a:lnTo>
                  <a:pt x="327" y="738"/>
                </a:lnTo>
                <a:lnTo>
                  <a:pt x="311" y="738"/>
                </a:lnTo>
                <a:lnTo>
                  <a:pt x="303" y="730"/>
                </a:lnTo>
                <a:lnTo>
                  <a:pt x="288" y="722"/>
                </a:lnTo>
                <a:lnTo>
                  <a:pt x="288" y="715"/>
                </a:lnTo>
                <a:lnTo>
                  <a:pt x="280" y="707"/>
                </a:lnTo>
                <a:lnTo>
                  <a:pt x="271" y="707"/>
                </a:lnTo>
                <a:lnTo>
                  <a:pt x="263" y="697"/>
                </a:lnTo>
                <a:lnTo>
                  <a:pt x="248" y="690"/>
                </a:lnTo>
                <a:lnTo>
                  <a:pt x="248" y="682"/>
                </a:lnTo>
                <a:lnTo>
                  <a:pt x="232" y="674"/>
                </a:lnTo>
                <a:lnTo>
                  <a:pt x="225" y="667"/>
                </a:lnTo>
                <a:lnTo>
                  <a:pt x="225" y="659"/>
                </a:lnTo>
                <a:lnTo>
                  <a:pt x="217" y="651"/>
                </a:lnTo>
                <a:lnTo>
                  <a:pt x="217" y="644"/>
                </a:lnTo>
                <a:lnTo>
                  <a:pt x="217" y="636"/>
                </a:lnTo>
                <a:lnTo>
                  <a:pt x="217" y="628"/>
                </a:lnTo>
                <a:lnTo>
                  <a:pt x="217" y="621"/>
                </a:lnTo>
                <a:lnTo>
                  <a:pt x="217" y="611"/>
                </a:lnTo>
                <a:lnTo>
                  <a:pt x="217" y="603"/>
                </a:lnTo>
                <a:lnTo>
                  <a:pt x="217" y="596"/>
                </a:lnTo>
                <a:lnTo>
                  <a:pt x="217" y="588"/>
                </a:lnTo>
                <a:lnTo>
                  <a:pt x="217" y="580"/>
                </a:lnTo>
                <a:lnTo>
                  <a:pt x="217" y="573"/>
                </a:lnTo>
                <a:lnTo>
                  <a:pt x="217" y="565"/>
                </a:lnTo>
                <a:lnTo>
                  <a:pt x="225" y="557"/>
                </a:lnTo>
                <a:lnTo>
                  <a:pt x="225" y="550"/>
                </a:lnTo>
                <a:lnTo>
                  <a:pt x="225" y="542"/>
                </a:lnTo>
                <a:lnTo>
                  <a:pt x="225" y="534"/>
                </a:lnTo>
                <a:lnTo>
                  <a:pt x="225" y="527"/>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17" name="Line 231">
            <a:extLst>
              <a:ext uri="{FF2B5EF4-FFF2-40B4-BE49-F238E27FC236}">
                <a16:creationId xmlns:a16="http://schemas.microsoft.com/office/drawing/2014/main" id="{3F06B241-BF36-2A46-94CA-6A2510C2DD15}"/>
              </a:ext>
            </a:extLst>
          </p:cNvPr>
          <p:cNvSpPr>
            <a:spLocks noChangeShapeType="1"/>
          </p:cNvSpPr>
          <p:nvPr/>
        </p:nvSpPr>
        <p:spPr bwMode="auto">
          <a:xfrm flipV="1">
            <a:off x="7100888" y="776288"/>
            <a:ext cx="579437" cy="238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232">
            <a:extLst>
              <a:ext uri="{FF2B5EF4-FFF2-40B4-BE49-F238E27FC236}">
                <a16:creationId xmlns:a16="http://schemas.microsoft.com/office/drawing/2014/main" id="{CD006225-E5EA-9E42-9625-6FCB3CBD07B7}"/>
              </a:ext>
            </a:extLst>
          </p:cNvPr>
          <p:cNvSpPr>
            <a:spLocks noChangeShapeType="1"/>
          </p:cNvSpPr>
          <p:nvPr/>
        </p:nvSpPr>
        <p:spPr bwMode="auto">
          <a:xfrm flipV="1">
            <a:off x="1276350" y="3476625"/>
            <a:ext cx="284163"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Line 233">
            <a:extLst>
              <a:ext uri="{FF2B5EF4-FFF2-40B4-BE49-F238E27FC236}">
                <a16:creationId xmlns:a16="http://schemas.microsoft.com/office/drawing/2014/main" id="{1986A38E-90C7-9B47-A369-2C5DD5BCF5C6}"/>
              </a:ext>
            </a:extLst>
          </p:cNvPr>
          <p:cNvSpPr>
            <a:spLocks noChangeShapeType="1"/>
          </p:cNvSpPr>
          <p:nvPr/>
        </p:nvSpPr>
        <p:spPr bwMode="auto">
          <a:xfrm flipV="1">
            <a:off x="2495550" y="3052763"/>
            <a:ext cx="887413" cy="1730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234">
            <a:extLst>
              <a:ext uri="{FF2B5EF4-FFF2-40B4-BE49-F238E27FC236}">
                <a16:creationId xmlns:a16="http://schemas.microsoft.com/office/drawing/2014/main" id="{C77C558C-E23A-8F40-8B0C-BF8505B552AC}"/>
              </a:ext>
            </a:extLst>
          </p:cNvPr>
          <p:cNvSpPr>
            <a:spLocks noChangeShapeType="1"/>
          </p:cNvSpPr>
          <p:nvPr/>
        </p:nvSpPr>
        <p:spPr bwMode="auto">
          <a:xfrm flipV="1">
            <a:off x="3800475" y="2903538"/>
            <a:ext cx="307975" cy="492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235">
            <a:extLst>
              <a:ext uri="{FF2B5EF4-FFF2-40B4-BE49-F238E27FC236}">
                <a16:creationId xmlns:a16="http://schemas.microsoft.com/office/drawing/2014/main" id="{81EB9CC7-111E-5C4D-8683-8B145CF61CD2}"/>
              </a:ext>
            </a:extLst>
          </p:cNvPr>
          <p:cNvSpPr>
            <a:spLocks noChangeShapeType="1"/>
          </p:cNvSpPr>
          <p:nvPr/>
        </p:nvSpPr>
        <p:spPr bwMode="auto">
          <a:xfrm flipV="1">
            <a:off x="5022850" y="2616200"/>
            <a:ext cx="725488" cy="138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236">
            <a:extLst>
              <a:ext uri="{FF2B5EF4-FFF2-40B4-BE49-F238E27FC236}">
                <a16:creationId xmlns:a16="http://schemas.microsoft.com/office/drawing/2014/main" id="{926C0004-FA7C-544B-9A67-655713D5CF0B}"/>
              </a:ext>
            </a:extLst>
          </p:cNvPr>
          <p:cNvSpPr>
            <a:spLocks noChangeShapeType="1"/>
          </p:cNvSpPr>
          <p:nvPr/>
        </p:nvSpPr>
        <p:spPr bwMode="auto">
          <a:xfrm flipV="1">
            <a:off x="6229350" y="2393950"/>
            <a:ext cx="70167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237">
            <a:extLst>
              <a:ext uri="{FF2B5EF4-FFF2-40B4-BE49-F238E27FC236}">
                <a16:creationId xmlns:a16="http://schemas.microsoft.com/office/drawing/2014/main" id="{F40B8482-43A9-C044-B687-D84C2BF83D2C}"/>
              </a:ext>
            </a:extLst>
          </p:cNvPr>
          <p:cNvSpPr>
            <a:spLocks noChangeShapeType="1"/>
          </p:cNvSpPr>
          <p:nvPr/>
        </p:nvSpPr>
        <p:spPr bwMode="auto">
          <a:xfrm flipV="1">
            <a:off x="1300163" y="3536950"/>
            <a:ext cx="1984375" cy="436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238">
            <a:extLst>
              <a:ext uri="{FF2B5EF4-FFF2-40B4-BE49-F238E27FC236}">
                <a16:creationId xmlns:a16="http://schemas.microsoft.com/office/drawing/2014/main" id="{2450417E-78E8-A946-9315-C7AD41536844}"/>
              </a:ext>
            </a:extLst>
          </p:cNvPr>
          <p:cNvSpPr>
            <a:spLocks noChangeShapeType="1"/>
          </p:cNvSpPr>
          <p:nvPr/>
        </p:nvSpPr>
        <p:spPr bwMode="auto">
          <a:xfrm flipV="1">
            <a:off x="3949700" y="3016250"/>
            <a:ext cx="1762125" cy="334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239">
            <a:extLst>
              <a:ext uri="{FF2B5EF4-FFF2-40B4-BE49-F238E27FC236}">
                <a16:creationId xmlns:a16="http://schemas.microsoft.com/office/drawing/2014/main" id="{F6A887B8-0E32-894A-8B48-B43389B532E6}"/>
              </a:ext>
            </a:extLst>
          </p:cNvPr>
          <p:cNvSpPr>
            <a:spLocks noChangeShapeType="1"/>
          </p:cNvSpPr>
          <p:nvPr/>
        </p:nvSpPr>
        <p:spPr bwMode="auto">
          <a:xfrm flipV="1">
            <a:off x="6289675" y="2903538"/>
            <a:ext cx="73025" cy="11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240">
            <a:extLst>
              <a:ext uri="{FF2B5EF4-FFF2-40B4-BE49-F238E27FC236}">
                <a16:creationId xmlns:a16="http://schemas.microsoft.com/office/drawing/2014/main" id="{2FE89A58-72B4-1245-8178-CE13D29B6EBB}"/>
              </a:ext>
            </a:extLst>
          </p:cNvPr>
          <p:cNvSpPr>
            <a:spLocks noChangeShapeType="1"/>
          </p:cNvSpPr>
          <p:nvPr/>
        </p:nvSpPr>
        <p:spPr bwMode="auto">
          <a:xfrm flipV="1">
            <a:off x="1276350" y="3887788"/>
            <a:ext cx="2216150" cy="509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7" name="Line 241">
            <a:extLst>
              <a:ext uri="{FF2B5EF4-FFF2-40B4-BE49-F238E27FC236}">
                <a16:creationId xmlns:a16="http://schemas.microsoft.com/office/drawing/2014/main" id="{F1E091B1-6A44-6B4B-868A-DD2E5C986751}"/>
              </a:ext>
            </a:extLst>
          </p:cNvPr>
          <p:cNvSpPr>
            <a:spLocks noChangeShapeType="1"/>
          </p:cNvSpPr>
          <p:nvPr/>
        </p:nvSpPr>
        <p:spPr bwMode="auto">
          <a:xfrm flipV="1">
            <a:off x="3937000" y="3387725"/>
            <a:ext cx="1822450" cy="3746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8" name="Line 242">
            <a:extLst>
              <a:ext uri="{FF2B5EF4-FFF2-40B4-BE49-F238E27FC236}">
                <a16:creationId xmlns:a16="http://schemas.microsoft.com/office/drawing/2014/main" id="{B848C6FF-282E-A443-915B-FB88F1F3E78C}"/>
              </a:ext>
            </a:extLst>
          </p:cNvPr>
          <p:cNvSpPr>
            <a:spLocks noChangeShapeType="1"/>
          </p:cNvSpPr>
          <p:nvPr/>
        </p:nvSpPr>
        <p:spPr bwMode="auto">
          <a:xfrm flipV="1">
            <a:off x="6326188" y="3214688"/>
            <a:ext cx="296862"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9" name="Line 243">
            <a:extLst>
              <a:ext uri="{FF2B5EF4-FFF2-40B4-BE49-F238E27FC236}">
                <a16:creationId xmlns:a16="http://schemas.microsoft.com/office/drawing/2014/main" id="{6765BE34-9D81-FB48-95DB-732E4072215A}"/>
              </a:ext>
            </a:extLst>
          </p:cNvPr>
          <p:cNvSpPr>
            <a:spLocks noChangeShapeType="1"/>
          </p:cNvSpPr>
          <p:nvPr/>
        </p:nvSpPr>
        <p:spPr bwMode="auto">
          <a:xfrm flipV="1">
            <a:off x="3690938" y="3835400"/>
            <a:ext cx="60325" cy="12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0" name="Line 244">
            <a:extLst>
              <a:ext uri="{FF2B5EF4-FFF2-40B4-BE49-F238E27FC236}">
                <a16:creationId xmlns:a16="http://schemas.microsoft.com/office/drawing/2014/main" id="{81C0C84F-94C8-0E41-BCD4-BBC66B378EB9}"/>
              </a:ext>
            </a:extLst>
          </p:cNvPr>
          <p:cNvSpPr>
            <a:spLocks noChangeShapeType="1"/>
          </p:cNvSpPr>
          <p:nvPr/>
        </p:nvSpPr>
        <p:spPr bwMode="auto">
          <a:xfrm flipV="1">
            <a:off x="6018213" y="3327400"/>
            <a:ext cx="98425" cy="238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831" name="Group 245">
            <a:extLst>
              <a:ext uri="{FF2B5EF4-FFF2-40B4-BE49-F238E27FC236}">
                <a16:creationId xmlns:a16="http://schemas.microsoft.com/office/drawing/2014/main" id="{13E7F85E-67FA-414E-83DF-350DAA5EF246}"/>
              </a:ext>
            </a:extLst>
          </p:cNvPr>
          <p:cNvGrpSpPr>
            <a:grpSpLocks/>
          </p:cNvGrpSpPr>
          <p:nvPr/>
        </p:nvGrpSpPr>
        <p:grpSpPr bwMode="auto">
          <a:xfrm>
            <a:off x="5132388" y="1857375"/>
            <a:ext cx="295275" cy="485775"/>
            <a:chOff x="3233" y="1170"/>
            <a:chExt cx="186" cy="306"/>
          </a:xfrm>
        </p:grpSpPr>
        <p:sp>
          <p:nvSpPr>
            <p:cNvPr id="31951" name="Rectangle 246">
              <a:extLst>
                <a:ext uri="{FF2B5EF4-FFF2-40B4-BE49-F238E27FC236}">
                  <a16:creationId xmlns:a16="http://schemas.microsoft.com/office/drawing/2014/main" id="{CEFE4E91-BB9B-1F42-9D3A-99204977AF50}"/>
                </a:ext>
              </a:extLst>
            </p:cNvPr>
            <p:cNvSpPr>
              <a:spLocks noChangeArrowheads="1"/>
            </p:cNvSpPr>
            <p:nvPr/>
          </p:nvSpPr>
          <p:spPr bwMode="auto">
            <a:xfrm>
              <a:off x="3294" y="1226"/>
              <a:ext cx="125" cy="250"/>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952" name="Line 247">
              <a:extLst>
                <a:ext uri="{FF2B5EF4-FFF2-40B4-BE49-F238E27FC236}">
                  <a16:creationId xmlns:a16="http://schemas.microsoft.com/office/drawing/2014/main" id="{0983391D-98FF-5048-A1F8-FD72C202013A}"/>
                </a:ext>
              </a:extLst>
            </p:cNvPr>
            <p:cNvSpPr>
              <a:spLocks noChangeShapeType="1"/>
            </p:cNvSpPr>
            <p:nvPr/>
          </p:nvSpPr>
          <p:spPr bwMode="auto">
            <a:xfrm flipH="1" flipV="1">
              <a:off x="3358" y="1170"/>
              <a:ext cx="53" cy="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3" name="Line 248">
              <a:extLst>
                <a:ext uri="{FF2B5EF4-FFF2-40B4-BE49-F238E27FC236}">
                  <a16:creationId xmlns:a16="http://schemas.microsoft.com/office/drawing/2014/main" id="{A4C1DF3D-D334-BB4D-82BF-E03D39A09F42}"/>
                </a:ext>
              </a:extLst>
            </p:cNvPr>
            <p:cNvSpPr>
              <a:spLocks noChangeShapeType="1"/>
            </p:cNvSpPr>
            <p:nvPr/>
          </p:nvSpPr>
          <p:spPr bwMode="auto">
            <a:xfrm flipH="1" flipV="1">
              <a:off x="3233" y="1170"/>
              <a:ext cx="61" cy="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4" name="Line 249">
              <a:extLst>
                <a:ext uri="{FF2B5EF4-FFF2-40B4-BE49-F238E27FC236}">
                  <a16:creationId xmlns:a16="http://schemas.microsoft.com/office/drawing/2014/main" id="{478FD05A-F3B4-E240-B9C2-015C1AB879A5}"/>
                </a:ext>
              </a:extLst>
            </p:cNvPr>
            <p:cNvSpPr>
              <a:spLocks noChangeShapeType="1"/>
            </p:cNvSpPr>
            <p:nvPr/>
          </p:nvSpPr>
          <p:spPr bwMode="auto">
            <a:xfrm flipH="1" flipV="1">
              <a:off x="3233" y="1404"/>
              <a:ext cx="6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5" name="Line 250">
              <a:extLst>
                <a:ext uri="{FF2B5EF4-FFF2-40B4-BE49-F238E27FC236}">
                  <a16:creationId xmlns:a16="http://schemas.microsoft.com/office/drawing/2014/main" id="{43655EB8-1CD2-F342-A166-DB5D419E7D15}"/>
                </a:ext>
              </a:extLst>
            </p:cNvPr>
            <p:cNvSpPr>
              <a:spLocks noChangeShapeType="1"/>
            </p:cNvSpPr>
            <p:nvPr/>
          </p:nvSpPr>
          <p:spPr bwMode="auto">
            <a:xfrm>
              <a:off x="3233" y="1170"/>
              <a:ext cx="12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6" name="Line 251">
              <a:extLst>
                <a:ext uri="{FF2B5EF4-FFF2-40B4-BE49-F238E27FC236}">
                  <a16:creationId xmlns:a16="http://schemas.microsoft.com/office/drawing/2014/main" id="{4B7509BC-C4F2-B74C-A02D-292925C381E2}"/>
                </a:ext>
              </a:extLst>
            </p:cNvPr>
            <p:cNvSpPr>
              <a:spLocks noChangeShapeType="1"/>
            </p:cNvSpPr>
            <p:nvPr/>
          </p:nvSpPr>
          <p:spPr bwMode="auto">
            <a:xfrm>
              <a:off x="3233" y="1170"/>
              <a:ext cx="1" cy="2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7" name="Oval 252">
              <a:extLst>
                <a:ext uri="{FF2B5EF4-FFF2-40B4-BE49-F238E27FC236}">
                  <a16:creationId xmlns:a16="http://schemas.microsoft.com/office/drawing/2014/main" id="{0B1FEABF-B2EA-9447-A8D8-B5D1BD213DA6}"/>
                </a:ext>
              </a:extLst>
            </p:cNvPr>
            <p:cNvSpPr>
              <a:spLocks noChangeArrowheads="1"/>
            </p:cNvSpPr>
            <p:nvPr/>
          </p:nvSpPr>
          <p:spPr bwMode="auto">
            <a:xfrm>
              <a:off x="3325" y="1241"/>
              <a:ext cx="71" cy="69"/>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958" name="Oval 253">
              <a:extLst>
                <a:ext uri="{FF2B5EF4-FFF2-40B4-BE49-F238E27FC236}">
                  <a16:creationId xmlns:a16="http://schemas.microsoft.com/office/drawing/2014/main" id="{48811808-9646-004D-AFED-221D2D27D76E}"/>
                </a:ext>
              </a:extLst>
            </p:cNvPr>
            <p:cNvSpPr>
              <a:spLocks noChangeArrowheads="1"/>
            </p:cNvSpPr>
            <p:nvPr/>
          </p:nvSpPr>
          <p:spPr bwMode="auto">
            <a:xfrm>
              <a:off x="3325" y="1320"/>
              <a:ext cx="71" cy="69"/>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959" name="Oval 254">
              <a:extLst>
                <a:ext uri="{FF2B5EF4-FFF2-40B4-BE49-F238E27FC236}">
                  <a16:creationId xmlns:a16="http://schemas.microsoft.com/office/drawing/2014/main" id="{789560A8-AD91-024A-AB48-16861771CB80}"/>
                </a:ext>
              </a:extLst>
            </p:cNvPr>
            <p:cNvSpPr>
              <a:spLocks noChangeArrowheads="1"/>
            </p:cNvSpPr>
            <p:nvPr/>
          </p:nvSpPr>
          <p:spPr bwMode="auto">
            <a:xfrm>
              <a:off x="3325" y="1389"/>
              <a:ext cx="71" cy="71"/>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sp>
        <p:nvSpPr>
          <p:cNvPr id="31832" name="Line 255">
            <a:extLst>
              <a:ext uri="{FF2B5EF4-FFF2-40B4-BE49-F238E27FC236}">
                <a16:creationId xmlns:a16="http://schemas.microsoft.com/office/drawing/2014/main" id="{AC0EE4F2-8788-4C4C-BA9A-CB917F8006EE}"/>
              </a:ext>
            </a:extLst>
          </p:cNvPr>
          <p:cNvSpPr>
            <a:spLocks noChangeShapeType="1"/>
          </p:cNvSpPr>
          <p:nvPr/>
        </p:nvSpPr>
        <p:spPr bwMode="auto">
          <a:xfrm flipV="1">
            <a:off x="5254625" y="1658938"/>
            <a:ext cx="1588" cy="2349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3" name="Rectangle 256">
            <a:extLst>
              <a:ext uri="{FF2B5EF4-FFF2-40B4-BE49-F238E27FC236}">
                <a16:creationId xmlns:a16="http://schemas.microsoft.com/office/drawing/2014/main" id="{FB26ACD5-195F-FC4A-8F51-1927BFCBE8B9}"/>
              </a:ext>
            </a:extLst>
          </p:cNvPr>
          <p:cNvSpPr>
            <a:spLocks noChangeArrowheads="1"/>
          </p:cNvSpPr>
          <p:nvPr/>
        </p:nvSpPr>
        <p:spPr bwMode="auto">
          <a:xfrm>
            <a:off x="3887788" y="776288"/>
            <a:ext cx="3103562" cy="8953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34" name="Rectangle 257">
            <a:extLst>
              <a:ext uri="{FF2B5EF4-FFF2-40B4-BE49-F238E27FC236}">
                <a16:creationId xmlns:a16="http://schemas.microsoft.com/office/drawing/2014/main" id="{DF66BD1B-9729-3E42-A1AC-2D3C0FF2077C}"/>
              </a:ext>
            </a:extLst>
          </p:cNvPr>
          <p:cNvSpPr>
            <a:spLocks noChangeArrowheads="1"/>
          </p:cNvSpPr>
          <p:nvPr/>
        </p:nvSpPr>
        <p:spPr bwMode="auto">
          <a:xfrm>
            <a:off x="3876675" y="763588"/>
            <a:ext cx="3127375" cy="92075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35" name="Line 258">
            <a:extLst>
              <a:ext uri="{FF2B5EF4-FFF2-40B4-BE49-F238E27FC236}">
                <a16:creationId xmlns:a16="http://schemas.microsoft.com/office/drawing/2014/main" id="{C7334DDB-84CA-AC41-86E3-16FB83E1682B}"/>
              </a:ext>
            </a:extLst>
          </p:cNvPr>
          <p:cNvSpPr>
            <a:spLocks noChangeShapeType="1"/>
          </p:cNvSpPr>
          <p:nvPr/>
        </p:nvSpPr>
        <p:spPr bwMode="auto">
          <a:xfrm>
            <a:off x="3876675" y="1211263"/>
            <a:ext cx="3101975"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6" name="Line 259">
            <a:extLst>
              <a:ext uri="{FF2B5EF4-FFF2-40B4-BE49-F238E27FC236}">
                <a16:creationId xmlns:a16="http://schemas.microsoft.com/office/drawing/2014/main" id="{FD0FCD50-733C-414A-96AA-8D0CF4572347}"/>
              </a:ext>
            </a:extLst>
          </p:cNvPr>
          <p:cNvSpPr>
            <a:spLocks noChangeShapeType="1"/>
          </p:cNvSpPr>
          <p:nvPr/>
        </p:nvSpPr>
        <p:spPr bwMode="auto">
          <a:xfrm>
            <a:off x="4318000" y="763588"/>
            <a:ext cx="1588"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7" name="Line 260">
            <a:extLst>
              <a:ext uri="{FF2B5EF4-FFF2-40B4-BE49-F238E27FC236}">
                <a16:creationId xmlns:a16="http://schemas.microsoft.com/office/drawing/2014/main" id="{43CBD8F9-451E-224D-B354-47645745E05F}"/>
              </a:ext>
            </a:extLst>
          </p:cNvPr>
          <p:cNvSpPr>
            <a:spLocks noChangeShapeType="1"/>
          </p:cNvSpPr>
          <p:nvPr/>
        </p:nvSpPr>
        <p:spPr bwMode="auto">
          <a:xfrm>
            <a:off x="4762500" y="763588"/>
            <a:ext cx="1588"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8" name="Line 261">
            <a:extLst>
              <a:ext uri="{FF2B5EF4-FFF2-40B4-BE49-F238E27FC236}">
                <a16:creationId xmlns:a16="http://schemas.microsoft.com/office/drawing/2014/main" id="{69AF04E7-F637-2E42-9AA2-BC60CBB64DAD}"/>
              </a:ext>
            </a:extLst>
          </p:cNvPr>
          <p:cNvSpPr>
            <a:spLocks noChangeShapeType="1"/>
          </p:cNvSpPr>
          <p:nvPr/>
        </p:nvSpPr>
        <p:spPr bwMode="auto">
          <a:xfrm>
            <a:off x="5205413" y="763588"/>
            <a:ext cx="1587"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Line 262">
            <a:extLst>
              <a:ext uri="{FF2B5EF4-FFF2-40B4-BE49-F238E27FC236}">
                <a16:creationId xmlns:a16="http://schemas.microsoft.com/office/drawing/2014/main" id="{FC2D1120-3552-844B-9519-235E02258C16}"/>
              </a:ext>
            </a:extLst>
          </p:cNvPr>
          <p:cNvSpPr>
            <a:spLocks noChangeShapeType="1"/>
          </p:cNvSpPr>
          <p:nvPr/>
        </p:nvSpPr>
        <p:spPr bwMode="auto">
          <a:xfrm>
            <a:off x="5649913" y="763588"/>
            <a:ext cx="1587"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0" name="Line 263">
            <a:extLst>
              <a:ext uri="{FF2B5EF4-FFF2-40B4-BE49-F238E27FC236}">
                <a16:creationId xmlns:a16="http://schemas.microsoft.com/office/drawing/2014/main" id="{5930C106-3A93-8046-AC0C-735D1A3A9A80}"/>
              </a:ext>
            </a:extLst>
          </p:cNvPr>
          <p:cNvSpPr>
            <a:spLocks noChangeShapeType="1"/>
          </p:cNvSpPr>
          <p:nvPr/>
        </p:nvSpPr>
        <p:spPr bwMode="auto">
          <a:xfrm>
            <a:off x="6537325" y="763588"/>
            <a:ext cx="1588"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1" name="Line 264">
            <a:extLst>
              <a:ext uri="{FF2B5EF4-FFF2-40B4-BE49-F238E27FC236}">
                <a16:creationId xmlns:a16="http://schemas.microsoft.com/office/drawing/2014/main" id="{CB8DFD89-BA97-E047-94F1-4ED8744E8575}"/>
              </a:ext>
            </a:extLst>
          </p:cNvPr>
          <p:cNvSpPr>
            <a:spLocks noChangeShapeType="1"/>
          </p:cNvSpPr>
          <p:nvPr/>
        </p:nvSpPr>
        <p:spPr bwMode="auto">
          <a:xfrm>
            <a:off x="6092825" y="763588"/>
            <a:ext cx="1588"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Line 265">
            <a:extLst>
              <a:ext uri="{FF2B5EF4-FFF2-40B4-BE49-F238E27FC236}">
                <a16:creationId xmlns:a16="http://schemas.microsoft.com/office/drawing/2014/main" id="{21E8EFC0-8AB4-804E-979A-89DCF42099FD}"/>
              </a:ext>
            </a:extLst>
          </p:cNvPr>
          <p:cNvSpPr>
            <a:spLocks noChangeShapeType="1"/>
          </p:cNvSpPr>
          <p:nvPr/>
        </p:nvSpPr>
        <p:spPr bwMode="auto">
          <a:xfrm flipH="1" flipV="1">
            <a:off x="3654425" y="650875"/>
            <a:ext cx="222250" cy="1127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3" name="Line 266">
            <a:extLst>
              <a:ext uri="{FF2B5EF4-FFF2-40B4-BE49-F238E27FC236}">
                <a16:creationId xmlns:a16="http://schemas.microsoft.com/office/drawing/2014/main" id="{CD633778-7E95-774C-8609-7D1E56DEF6E3}"/>
              </a:ext>
            </a:extLst>
          </p:cNvPr>
          <p:cNvSpPr>
            <a:spLocks noChangeShapeType="1"/>
          </p:cNvSpPr>
          <p:nvPr/>
        </p:nvSpPr>
        <p:spPr bwMode="auto">
          <a:xfrm flipH="1" flipV="1">
            <a:off x="6756400" y="650875"/>
            <a:ext cx="222250" cy="1127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4" name="Line 267">
            <a:extLst>
              <a:ext uri="{FF2B5EF4-FFF2-40B4-BE49-F238E27FC236}">
                <a16:creationId xmlns:a16="http://schemas.microsoft.com/office/drawing/2014/main" id="{BF0C4D83-B988-5548-933C-4E1E232BF319}"/>
              </a:ext>
            </a:extLst>
          </p:cNvPr>
          <p:cNvSpPr>
            <a:spLocks noChangeShapeType="1"/>
          </p:cNvSpPr>
          <p:nvPr/>
        </p:nvSpPr>
        <p:spPr bwMode="auto">
          <a:xfrm flipH="1" flipV="1">
            <a:off x="3654425" y="1546225"/>
            <a:ext cx="222250" cy="1127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5" name="Line 268">
            <a:extLst>
              <a:ext uri="{FF2B5EF4-FFF2-40B4-BE49-F238E27FC236}">
                <a16:creationId xmlns:a16="http://schemas.microsoft.com/office/drawing/2014/main" id="{8B5CD1B8-B25B-FD46-BEEA-51BF669A7617}"/>
              </a:ext>
            </a:extLst>
          </p:cNvPr>
          <p:cNvSpPr>
            <a:spLocks noChangeShapeType="1"/>
          </p:cNvSpPr>
          <p:nvPr/>
        </p:nvSpPr>
        <p:spPr bwMode="auto">
          <a:xfrm flipH="1">
            <a:off x="3654425" y="650875"/>
            <a:ext cx="3101975" cy="15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Line 269">
            <a:extLst>
              <a:ext uri="{FF2B5EF4-FFF2-40B4-BE49-F238E27FC236}">
                <a16:creationId xmlns:a16="http://schemas.microsoft.com/office/drawing/2014/main" id="{4F6B9FA3-E420-4348-8C22-694E9C668665}"/>
              </a:ext>
            </a:extLst>
          </p:cNvPr>
          <p:cNvSpPr>
            <a:spLocks noChangeShapeType="1"/>
          </p:cNvSpPr>
          <p:nvPr/>
        </p:nvSpPr>
        <p:spPr bwMode="auto">
          <a:xfrm flipV="1">
            <a:off x="3654425" y="650875"/>
            <a:ext cx="1588" cy="8953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Rectangle 270">
            <a:extLst>
              <a:ext uri="{FF2B5EF4-FFF2-40B4-BE49-F238E27FC236}">
                <a16:creationId xmlns:a16="http://schemas.microsoft.com/office/drawing/2014/main" id="{058205CB-BB67-C545-A23A-74CBA3D1CC95}"/>
              </a:ext>
            </a:extLst>
          </p:cNvPr>
          <p:cNvSpPr>
            <a:spLocks noChangeArrowheads="1"/>
          </p:cNvSpPr>
          <p:nvPr/>
        </p:nvSpPr>
        <p:spPr bwMode="auto">
          <a:xfrm>
            <a:off x="5649913" y="763588"/>
            <a:ext cx="454025" cy="460375"/>
          </a:xfrm>
          <a:prstGeom prst="rect">
            <a:avLst/>
          </a:prstGeom>
          <a:solidFill>
            <a:srgbClr val="FCF305"/>
          </a:solidFill>
          <a:ln w="12700">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1848" name="Line 271">
            <a:extLst>
              <a:ext uri="{FF2B5EF4-FFF2-40B4-BE49-F238E27FC236}">
                <a16:creationId xmlns:a16="http://schemas.microsoft.com/office/drawing/2014/main" id="{C9D57A7D-A118-BC47-A59C-DAE4AEABAA48}"/>
              </a:ext>
            </a:extLst>
          </p:cNvPr>
          <p:cNvSpPr>
            <a:spLocks noChangeShapeType="1"/>
          </p:cNvSpPr>
          <p:nvPr/>
        </p:nvSpPr>
        <p:spPr bwMode="auto">
          <a:xfrm flipV="1">
            <a:off x="6056313" y="674688"/>
            <a:ext cx="146050" cy="138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272">
            <a:extLst>
              <a:ext uri="{FF2B5EF4-FFF2-40B4-BE49-F238E27FC236}">
                <a16:creationId xmlns:a16="http://schemas.microsoft.com/office/drawing/2014/main" id="{AB89C570-002E-5949-9200-67F904DCC226}"/>
              </a:ext>
            </a:extLst>
          </p:cNvPr>
          <p:cNvSpPr>
            <a:spLocks noChangeShapeType="1"/>
          </p:cNvSpPr>
          <p:nvPr/>
        </p:nvSpPr>
        <p:spPr bwMode="auto">
          <a:xfrm flipH="1" flipV="1">
            <a:off x="5549900" y="700088"/>
            <a:ext cx="185738"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273">
            <a:extLst>
              <a:ext uri="{FF2B5EF4-FFF2-40B4-BE49-F238E27FC236}">
                <a16:creationId xmlns:a16="http://schemas.microsoft.com/office/drawing/2014/main" id="{32F4DA01-B7BA-5B49-B41B-406393E7BAA2}"/>
              </a:ext>
            </a:extLst>
          </p:cNvPr>
          <p:cNvSpPr>
            <a:spLocks noChangeShapeType="1"/>
          </p:cNvSpPr>
          <p:nvPr/>
        </p:nvSpPr>
        <p:spPr bwMode="auto">
          <a:xfrm flipH="1">
            <a:off x="5476875" y="973138"/>
            <a:ext cx="2095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Line 274">
            <a:extLst>
              <a:ext uri="{FF2B5EF4-FFF2-40B4-BE49-F238E27FC236}">
                <a16:creationId xmlns:a16="http://schemas.microsoft.com/office/drawing/2014/main" id="{7A643DFA-4CCE-574A-AD55-F1101A28318D}"/>
              </a:ext>
            </a:extLst>
          </p:cNvPr>
          <p:cNvSpPr>
            <a:spLocks noChangeShapeType="1"/>
          </p:cNvSpPr>
          <p:nvPr/>
        </p:nvSpPr>
        <p:spPr bwMode="auto">
          <a:xfrm flipH="1">
            <a:off x="5487988" y="1147763"/>
            <a:ext cx="223837" cy="112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2" name="Line 275">
            <a:extLst>
              <a:ext uri="{FF2B5EF4-FFF2-40B4-BE49-F238E27FC236}">
                <a16:creationId xmlns:a16="http://schemas.microsoft.com/office/drawing/2014/main" id="{24112E03-4C38-7442-B678-A70FE215D035}"/>
              </a:ext>
            </a:extLst>
          </p:cNvPr>
          <p:cNvSpPr>
            <a:spLocks noChangeShapeType="1"/>
          </p:cNvSpPr>
          <p:nvPr/>
        </p:nvSpPr>
        <p:spPr bwMode="auto">
          <a:xfrm>
            <a:off x="5881688" y="1171575"/>
            <a:ext cx="12700" cy="225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3" name="Line 276">
            <a:extLst>
              <a:ext uri="{FF2B5EF4-FFF2-40B4-BE49-F238E27FC236}">
                <a16:creationId xmlns:a16="http://schemas.microsoft.com/office/drawing/2014/main" id="{E399F584-A664-6840-9517-7E70C8BD04AA}"/>
              </a:ext>
            </a:extLst>
          </p:cNvPr>
          <p:cNvSpPr>
            <a:spLocks noChangeShapeType="1"/>
          </p:cNvSpPr>
          <p:nvPr/>
        </p:nvSpPr>
        <p:spPr bwMode="auto">
          <a:xfrm flipV="1">
            <a:off x="6056313" y="949325"/>
            <a:ext cx="173037" cy="238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4" name="Line 277">
            <a:extLst>
              <a:ext uri="{FF2B5EF4-FFF2-40B4-BE49-F238E27FC236}">
                <a16:creationId xmlns:a16="http://schemas.microsoft.com/office/drawing/2014/main" id="{CC415482-F81B-DF49-9A5E-49B18BCE6C44}"/>
              </a:ext>
            </a:extLst>
          </p:cNvPr>
          <p:cNvSpPr>
            <a:spLocks noChangeShapeType="1"/>
          </p:cNvSpPr>
          <p:nvPr/>
        </p:nvSpPr>
        <p:spPr bwMode="auto">
          <a:xfrm>
            <a:off x="6030913" y="1160463"/>
            <a:ext cx="222250" cy="1492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5" name="Rectangle 278">
            <a:extLst>
              <a:ext uri="{FF2B5EF4-FFF2-40B4-BE49-F238E27FC236}">
                <a16:creationId xmlns:a16="http://schemas.microsoft.com/office/drawing/2014/main" id="{7056DD3A-C794-134C-BEC2-16328501158A}"/>
              </a:ext>
            </a:extLst>
          </p:cNvPr>
          <p:cNvSpPr>
            <a:spLocks noChangeArrowheads="1"/>
          </p:cNvSpPr>
          <p:nvPr/>
        </p:nvSpPr>
        <p:spPr bwMode="auto">
          <a:xfrm>
            <a:off x="4052888" y="9429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56" name="Rectangle 279">
            <a:extLst>
              <a:ext uri="{FF2B5EF4-FFF2-40B4-BE49-F238E27FC236}">
                <a16:creationId xmlns:a16="http://schemas.microsoft.com/office/drawing/2014/main" id="{0B8590CF-03AB-974D-AD9B-66DD1D4497CB}"/>
              </a:ext>
            </a:extLst>
          </p:cNvPr>
          <p:cNvSpPr>
            <a:spLocks noChangeArrowheads="1"/>
          </p:cNvSpPr>
          <p:nvPr/>
        </p:nvSpPr>
        <p:spPr bwMode="auto">
          <a:xfrm>
            <a:off x="4494213" y="9429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2</a:t>
            </a:r>
            <a:endParaRPr lang="en-US" altLang="en-US">
              <a:latin typeface="Times New Roman" panose="02020603050405020304" pitchFamily="18" charset="0"/>
            </a:endParaRPr>
          </a:p>
        </p:txBody>
      </p:sp>
      <p:sp>
        <p:nvSpPr>
          <p:cNvPr id="31857" name="Rectangle 280">
            <a:extLst>
              <a:ext uri="{FF2B5EF4-FFF2-40B4-BE49-F238E27FC236}">
                <a16:creationId xmlns:a16="http://schemas.microsoft.com/office/drawing/2014/main" id="{133DA324-C084-0049-94DB-811D0B565527}"/>
              </a:ext>
            </a:extLst>
          </p:cNvPr>
          <p:cNvSpPr>
            <a:spLocks noChangeArrowheads="1"/>
          </p:cNvSpPr>
          <p:nvPr/>
        </p:nvSpPr>
        <p:spPr bwMode="auto">
          <a:xfrm>
            <a:off x="4940300" y="9429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3</a:t>
            </a:r>
            <a:endParaRPr lang="en-US" altLang="en-US">
              <a:latin typeface="Times New Roman" panose="02020603050405020304" pitchFamily="18" charset="0"/>
            </a:endParaRPr>
          </a:p>
        </p:txBody>
      </p:sp>
      <p:sp>
        <p:nvSpPr>
          <p:cNvPr id="31858" name="Rectangle 281">
            <a:extLst>
              <a:ext uri="{FF2B5EF4-FFF2-40B4-BE49-F238E27FC236}">
                <a16:creationId xmlns:a16="http://schemas.microsoft.com/office/drawing/2014/main" id="{C9B75C27-85AD-E845-BBD2-15E5181D2A3A}"/>
              </a:ext>
            </a:extLst>
          </p:cNvPr>
          <p:cNvSpPr>
            <a:spLocks noChangeArrowheads="1"/>
          </p:cNvSpPr>
          <p:nvPr/>
        </p:nvSpPr>
        <p:spPr bwMode="auto">
          <a:xfrm>
            <a:off x="4062413" y="13747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8</a:t>
            </a:r>
            <a:endParaRPr lang="en-US" altLang="en-US">
              <a:latin typeface="Times New Roman" panose="02020603050405020304" pitchFamily="18" charset="0"/>
            </a:endParaRPr>
          </a:p>
        </p:txBody>
      </p:sp>
      <p:sp>
        <p:nvSpPr>
          <p:cNvPr id="31859" name="Rectangle 282">
            <a:extLst>
              <a:ext uri="{FF2B5EF4-FFF2-40B4-BE49-F238E27FC236}">
                <a16:creationId xmlns:a16="http://schemas.microsoft.com/office/drawing/2014/main" id="{8D83D154-D6EB-504A-8748-CF40E05719A2}"/>
              </a:ext>
            </a:extLst>
          </p:cNvPr>
          <p:cNvSpPr>
            <a:spLocks noChangeArrowheads="1"/>
          </p:cNvSpPr>
          <p:nvPr/>
        </p:nvSpPr>
        <p:spPr bwMode="auto">
          <a:xfrm>
            <a:off x="5384800" y="9429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4</a:t>
            </a:r>
            <a:endParaRPr lang="en-US" altLang="en-US">
              <a:latin typeface="Times New Roman" panose="02020603050405020304" pitchFamily="18" charset="0"/>
            </a:endParaRPr>
          </a:p>
        </p:txBody>
      </p:sp>
      <p:sp>
        <p:nvSpPr>
          <p:cNvPr id="31860" name="Rectangle 283">
            <a:extLst>
              <a:ext uri="{FF2B5EF4-FFF2-40B4-BE49-F238E27FC236}">
                <a16:creationId xmlns:a16="http://schemas.microsoft.com/office/drawing/2014/main" id="{EF403F58-9051-A047-9A2A-ECA10AE654B7}"/>
              </a:ext>
            </a:extLst>
          </p:cNvPr>
          <p:cNvSpPr>
            <a:spLocks noChangeArrowheads="1"/>
          </p:cNvSpPr>
          <p:nvPr/>
        </p:nvSpPr>
        <p:spPr bwMode="auto">
          <a:xfrm>
            <a:off x="4486275" y="13636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9</a:t>
            </a:r>
            <a:endParaRPr lang="en-US" altLang="en-US">
              <a:latin typeface="Times New Roman" panose="02020603050405020304" pitchFamily="18" charset="0"/>
            </a:endParaRPr>
          </a:p>
        </p:txBody>
      </p:sp>
      <p:sp>
        <p:nvSpPr>
          <p:cNvPr id="31861" name="Rectangle 284">
            <a:extLst>
              <a:ext uri="{FF2B5EF4-FFF2-40B4-BE49-F238E27FC236}">
                <a16:creationId xmlns:a16="http://schemas.microsoft.com/office/drawing/2014/main" id="{73BD06F3-25E8-0546-A119-7E1888854727}"/>
              </a:ext>
            </a:extLst>
          </p:cNvPr>
          <p:cNvSpPr>
            <a:spLocks noChangeArrowheads="1"/>
          </p:cNvSpPr>
          <p:nvPr/>
        </p:nvSpPr>
        <p:spPr bwMode="auto">
          <a:xfrm>
            <a:off x="5822950" y="9429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5</a:t>
            </a:r>
            <a:endParaRPr lang="en-US" altLang="en-US">
              <a:latin typeface="Times New Roman" panose="02020603050405020304" pitchFamily="18" charset="0"/>
            </a:endParaRPr>
          </a:p>
        </p:txBody>
      </p:sp>
      <p:sp>
        <p:nvSpPr>
          <p:cNvPr id="31862" name="Rectangle 285">
            <a:extLst>
              <a:ext uri="{FF2B5EF4-FFF2-40B4-BE49-F238E27FC236}">
                <a16:creationId xmlns:a16="http://schemas.microsoft.com/office/drawing/2014/main" id="{C8F7772E-FFC6-134B-B225-5D5B837FF1D6}"/>
              </a:ext>
            </a:extLst>
          </p:cNvPr>
          <p:cNvSpPr>
            <a:spLocks noChangeArrowheads="1"/>
          </p:cNvSpPr>
          <p:nvPr/>
        </p:nvSpPr>
        <p:spPr bwMode="auto">
          <a:xfrm>
            <a:off x="4868863" y="13747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63" name="Rectangle 286">
            <a:extLst>
              <a:ext uri="{FF2B5EF4-FFF2-40B4-BE49-F238E27FC236}">
                <a16:creationId xmlns:a16="http://schemas.microsoft.com/office/drawing/2014/main" id="{28B8A56D-08E9-E340-BED3-87969C6DCD47}"/>
              </a:ext>
            </a:extLst>
          </p:cNvPr>
          <p:cNvSpPr>
            <a:spLocks noChangeArrowheads="1"/>
          </p:cNvSpPr>
          <p:nvPr/>
        </p:nvSpPr>
        <p:spPr bwMode="auto">
          <a:xfrm>
            <a:off x="5005388" y="13747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0</a:t>
            </a:r>
            <a:endParaRPr lang="en-US" altLang="en-US">
              <a:latin typeface="Times New Roman" panose="02020603050405020304" pitchFamily="18" charset="0"/>
            </a:endParaRPr>
          </a:p>
        </p:txBody>
      </p:sp>
      <p:sp>
        <p:nvSpPr>
          <p:cNvPr id="31864" name="Rectangle 287">
            <a:extLst>
              <a:ext uri="{FF2B5EF4-FFF2-40B4-BE49-F238E27FC236}">
                <a16:creationId xmlns:a16="http://schemas.microsoft.com/office/drawing/2014/main" id="{A0AF4D21-0749-1646-8512-23A592DE6D09}"/>
              </a:ext>
            </a:extLst>
          </p:cNvPr>
          <p:cNvSpPr>
            <a:spLocks noChangeArrowheads="1"/>
          </p:cNvSpPr>
          <p:nvPr/>
        </p:nvSpPr>
        <p:spPr bwMode="auto">
          <a:xfrm>
            <a:off x="5326063" y="13747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65" name="Rectangle 288">
            <a:extLst>
              <a:ext uri="{FF2B5EF4-FFF2-40B4-BE49-F238E27FC236}">
                <a16:creationId xmlns:a16="http://schemas.microsoft.com/office/drawing/2014/main" id="{3394376D-D093-894F-AD9F-EE455BEEE127}"/>
              </a:ext>
            </a:extLst>
          </p:cNvPr>
          <p:cNvSpPr>
            <a:spLocks noChangeArrowheads="1"/>
          </p:cNvSpPr>
          <p:nvPr/>
        </p:nvSpPr>
        <p:spPr bwMode="auto">
          <a:xfrm>
            <a:off x="5449888" y="13747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66" name="Rectangle 289">
            <a:extLst>
              <a:ext uri="{FF2B5EF4-FFF2-40B4-BE49-F238E27FC236}">
                <a16:creationId xmlns:a16="http://schemas.microsoft.com/office/drawing/2014/main" id="{4B9B798C-F06E-764F-93FB-BCF656658960}"/>
              </a:ext>
            </a:extLst>
          </p:cNvPr>
          <p:cNvSpPr>
            <a:spLocks noChangeArrowheads="1"/>
          </p:cNvSpPr>
          <p:nvPr/>
        </p:nvSpPr>
        <p:spPr bwMode="auto">
          <a:xfrm>
            <a:off x="6256338" y="9429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6</a:t>
            </a:r>
            <a:endParaRPr lang="en-US" altLang="en-US">
              <a:latin typeface="Times New Roman" panose="02020603050405020304" pitchFamily="18" charset="0"/>
            </a:endParaRPr>
          </a:p>
        </p:txBody>
      </p:sp>
      <p:sp>
        <p:nvSpPr>
          <p:cNvPr id="31867" name="Rectangle 290">
            <a:extLst>
              <a:ext uri="{FF2B5EF4-FFF2-40B4-BE49-F238E27FC236}">
                <a16:creationId xmlns:a16="http://schemas.microsoft.com/office/drawing/2014/main" id="{A3ECAE32-C397-6F46-BD2D-EF5B47F7323B}"/>
              </a:ext>
            </a:extLst>
          </p:cNvPr>
          <p:cNvSpPr>
            <a:spLocks noChangeArrowheads="1"/>
          </p:cNvSpPr>
          <p:nvPr/>
        </p:nvSpPr>
        <p:spPr bwMode="auto">
          <a:xfrm>
            <a:off x="6684963" y="94297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7</a:t>
            </a:r>
            <a:endParaRPr lang="en-US" altLang="en-US">
              <a:latin typeface="Times New Roman" panose="02020603050405020304" pitchFamily="18" charset="0"/>
            </a:endParaRPr>
          </a:p>
        </p:txBody>
      </p:sp>
      <p:sp>
        <p:nvSpPr>
          <p:cNvPr id="31868" name="Rectangle 291">
            <a:extLst>
              <a:ext uri="{FF2B5EF4-FFF2-40B4-BE49-F238E27FC236}">
                <a16:creationId xmlns:a16="http://schemas.microsoft.com/office/drawing/2014/main" id="{6B991319-CE5D-2D42-B0FE-774F8ED00A22}"/>
              </a:ext>
            </a:extLst>
          </p:cNvPr>
          <p:cNvSpPr>
            <a:spLocks noChangeArrowheads="1"/>
          </p:cNvSpPr>
          <p:nvPr/>
        </p:nvSpPr>
        <p:spPr bwMode="auto">
          <a:xfrm>
            <a:off x="5759450" y="13747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69" name="Rectangle 292">
            <a:extLst>
              <a:ext uri="{FF2B5EF4-FFF2-40B4-BE49-F238E27FC236}">
                <a16:creationId xmlns:a16="http://schemas.microsoft.com/office/drawing/2014/main" id="{82DAC95A-2727-654B-8CBE-ACD44611BF68}"/>
              </a:ext>
            </a:extLst>
          </p:cNvPr>
          <p:cNvSpPr>
            <a:spLocks noChangeArrowheads="1"/>
          </p:cNvSpPr>
          <p:nvPr/>
        </p:nvSpPr>
        <p:spPr bwMode="auto">
          <a:xfrm>
            <a:off x="5895975" y="13747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2</a:t>
            </a:r>
            <a:endParaRPr lang="en-US" altLang="en-US">
              <a:latin typeface="Times New Roman" panose="02020603050405020304" pitchFamily="18" charset="0"/>
            </a:endParaRPr>
          </a:p>
        </p:txBody>
      </p:sp>
      <p:sp>
        <p:nvSpPr>
          <p:cNvPr id="31870" name="Rectangle 293">
            <a:extLst>
              <a:ext uri="{FF2B5EF4-FFF2-40B4-BE49-F238E27FC236}">
                <a16:creationId xmlns:a16="http://schemas.microsoft.com/office/drawing/2014/main" id="{DEAA325F-DB52-6F4D-ACF3-18CAA850A74E}"/>
              </a:ext>
            </a:extLst>
          </p:cNvPr>
          <p:cNvSpPr>
            <a:spLocks noChangeArrowheads="1"/>
          </p:cNvSpPr>
          <p:nvPr/>
        </p:nvSpPr>
        <p:spPr bwMode="auto">
          <a:xfrm>
            <a:off x="6188075" y="13636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71" name="Rectangle 294">
            <a:extLst>
              <a:ext uri="{FF2B5EF4-FFF2-40B4-BE49-F238E27FC236}">
                <a16:creationId xmlns:a16="http://schemas.microsoft.com/office/drawing/2014/main" id="{4DC610AA-88C5-6947-A635-1696585D7010}"/>
              </a:ext>
            </a:extLst>
          </p:cNvPr>
          <p:cNvSpPr>
            <a:spLocks noChangeArrowheads="1"/>
          </p:cNvSpPr>
          <p:nvPr/>
        </p:nvSpPr>
        <p:spPr bwMode="auto">
          <a:xfrm>
            <a:off x="6324600" y="13636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3</a:t>
            </a:r>
            <a:endParaRPr lang="en-US" altLang="en-US">
              <a:latin typeface="Times New Roman" panose="02020603050405020304" pitchFamily="18" charset="0"/>
            </a:endParaRPr>
          </a:p>
        </p:txBody>
      </p:sp>
      <p:sp>
        <p:nvSpPr>
          <p:cNvPr id="31872" name="Rectangle 295">
            <a:extLst>
              <a:ext uri="{FF2B5EF4-FFF2-40B4-BE49-F238E27FC236}">
                <a16:creationId xmlns:a16="http://schemas.microsoft.com/office/drawing/2014/main" id="{4AE717E6-8026-D041-9CD0-7746265DD66C}"/>
              </a:ext>
            </a:extLst>
          </p:cNvPr>
          <p:cNvSpPr>
            <a:spLocks noChangeArrowheads="1"/>
          </p:cNvSpPr>
          <p:nvPr/>
        </p:nvSpPr>
        <p:spPr bwMode="auto">
          <a:xfrm>
            <a:off x="6626225" y="13747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1</a:t>
            </a:r>
            <a:endParaRPr lang="en-US" altLang="en-US">
              <a:latin typeface="Times New Roman" panose="02020603050405020304" pitchFamily="18" charset="0"/>
            </a:endParaRPr>
          </a:p>
        </p:txBody>
      </p:sp>
      <p:sp>
        <p:nvSpPr>
          <p:cNvPr id="31873" name="Rectangle 296">
            <a:extLst>
              <a:ext uri="{FF2B5EF4-FFF2-40B4-BE49-F238E27FC236}">
                <a16:creationId xmlns:a16="http://schemas.microsoft.com/office/drawing/2014/main" id="{C3805544-64C4-5F41-8A79-D71C44AC401F}"/>
              </a:ext>
            </a:extLst>
          </p:cNvPr>
          <p:cNvSpPr>
            <a:spLocks noChangeArrowheads="1"/>
          </p:cNvSpPr>
          <p:nvPr/>
        </p:nvSpPr>
        <p:spPr bwMode="auto">
          <a:xfrm>
            <a:off x="6762750" y="13747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latin typeface="Helvetica" pitchFamily="2" charset="0"/>
              </a:rPr>
              <a:t>4</a:t>
            </a:r>
            <a:endParaRPr lang="en-US" altLang="en-US">
              <a:latin typeface="Times New Roman" panose="02020603050405020304" pitchFamily="18" charset="0"/>
            </a:endParaRPr>
          </a:p>
        </p:txBody>
      </p:sp>
      <p:sp>
        <p:nvSpPr>
          <p:cNvPr id="31874" name="Rectangle 297">
            <a:extLst>
              <a:ext uri="{FF2B5EF4-FFF2-40B4-BE49-F238E27FC236}">
                <a16:creationId xmlns:a16="http://schemas.microsoft.com/office/drawing/2014/main" id="{47876D32-809C-254F-829E-D64E212C6D1C}"/>
              </a:ext>
            </a:extLst>
          </p:cNvPr>
          <p:cNvSpPr>
            <a:spLocks noChangeArrowheads="1"/>
          </p:cNvSpPr>
          <p:nvPr/>
        </p:nvSpPr>
        <p:spPr bwMode="auto">
          <a:xfrm>
            <a:off x="5381625" y="176371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S</a:t>
            </a:r>
            <a:endParaRPr lang="en-US" altLang="en-US">
              <a:latin typeface="Times New Roman" panose="02020603050405020304" pitchFamily="18" charset="0"/>
            </a:endParaRPr>
          </a:p>
        </p:txBody>
      </p:sp>
      <p:sp>
        <p:nvSpPr>
          <p:cNvPr id="31875" name="Rectangle 298">
            <a:extLst>
              <a:ext uri="{FF2B5EF4-FFF2-40B4-BE49-F238E27FC236}">
                <a16:creationId xmlns:a16="http://schemas.microsoft.com/office/drawing/2014/main" id="{6AA74A65-2FD6-D046-833E-26A3F78110D3}"/>
              </a:ext>
            </a:extLst>
          </p:cNvPr>
          <p:cNvSpPr>
            <a:spLocks noChangeArrowheads="1"/>
          </p:cNvSpPr>
          <p:nvPr/>
        </p:nvSpPr>
        <p:spPr bwMode="auto">
          <a:xfrm>
            <a:off x="5486400" y="1763713"/>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876" name="Rectangle 299">
            <a:extLst>
              <a:ext uri="{FF2B5EF4-FFF2-40B4-BE49-F238E27FC236}">
                <a16:creationId xmlns:a16="http://schemas.microsoft.com/office/drawing/2014/main" id="{A8FC9A64-28F4-BC40-BCEA-E317587B7C8B}"/>
              </a:ext>
            </a:extLst>
          </p:cNvPr>
          <p:cNvSpPr>
            <a:spLocks noChangeArrowheads="1"/>
          </p:cNvSpPr>
          <p:nvPr/>
        </p:nvSpPr>
        <p:spPr bwMode="auto">
          <a:xfrm>
            <a:off x="5561013" y="1763713"/>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O</a:t>
            </a:r>
            <a:endParaRPr lang="en-US" altLang="en-US">
              <a:latin typeface="Times New Roman" panose="02020603050405020304" pitchFamily="18" charset="0"/>
            </a:endParaRPr>
          </a:p>
        </p:txBody>
      </p:sp>
      <p:sp>
        <p:nvSpPr>
          <p:cNvPr id="31877" name="Rectangle 300">
            <a:extLst>
              <a:ext uri="{FF2B5EF4-FFF2-40B4-BE49-F238E27FC236}">
                <a16:creationId xmlns:a16="http://schemas.microsoft.com/office/drawing/2014/main" id="{F601A072-3DE2-0A4F-9F8F-14DAEF3FBAD2}"/>
              </a:ext>
            </a:extLst>
          </p:cNvPr>
          <p:cNvSpPr>
            <a:spLocks noChangeArrowheads="1"/>
          </p:cNvSpPr>
          <p:nvPr/>
        </p:nvSpPr>
        <p:spPr bwMode="auto">
          <a:xfrm>
            <a:off x="5683250" y="176371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P</a:t>
            </a:r>
            <a:endParaRPr lang="en-US" altLang="en-US">
              <a:latin typeface="Times New Roman" panose="02020603050405020304" pitchFamily="18" charset="0"/>
            </a:endParaRPr>
          </a:p>
        </p:txBody>
      </p:sp>
      <p:sp>
        <p:nvSpPr>
          <p:cNvPr id="31878" name="Rectangle 301">
            <a:extLst>
              <a:ext uri="{FF2B5EF4-FFF2-40B4-BE49-F238E27FC236}">
                <a16:creationId xmlns:a16="http://schemas.microsoft.com/office/drawing/2014/main" id="{0642430C-ED54-514D-AD21-7D5ACF1A1BBF}"/>
              </a:ext>
            </a:extLst>
          </p:cNvPr>
          <p:cNvSpPr>
            <a:spLocks noChangeArrowheads="1"/>
          </p:cNvSpPr>
          <p:nvPr/>
        </p:nvSpPr>
        <p:spPr bwMode="auto">
          <a:xfrm>
            <a:off x="5808663" y="17637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 </a:t>
            </a:r>
            <a:endParaRPr lang="en-US" altLang="en-US">
              <a:latin typeface="Times New Roman" panose="02020603050405020304" pitchFamily="18" charset="0"/>
            </a:endParaRPr>
          </a:p>
        </p:txBody>
      </p:sp>
      <p:sp>
        <p:nvSpPr>
          <p:cNvPr id="31879" name="Rectangle 302">
            <a:extLst>
              <a:ext uri="{FF2B5EF4-FFF2-40B4-BE49-F238E27FC236}">
                <a16:creationId xmlns:a16="http://schemas.microsoft.com/office/drawing/2014/main" id="{5AF2F14A-CAE6-A248-B644-F72B81DA7EFA}"/>
              </a:ext>
            </a:extLst>
          </p:cNvPr>
          <p:cNvSpPr>
            <a:spLocks noChangeArrowheads="1"/>
          </p:cNvSpPr>
          <p:nvPr/>
        </p:nvSpPr>
        <p:spPr bwMode="auto">
          <a:xfrm>
            <a:off x="5819775" y="1763713"/>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B</a:t>
            </a:r>
            <a:endParaRPr lang="en-US" altLang="en-US">
              <a:latin typeface="Times New Roman" panose="02020603050405020304" pitchFamily="18" charset="0"/>
            </a:endParaRPr>
          </a:p>
        </p:txBody>
      </p:sp>
      <p:sp>
        <p:nvSpPr>
          <p:cNvPr id="31880" name="Rectangle 303">
            <a:extLst>
              <a:ext uri="{FF2B5EF4-FFF2-40B4-BE49-F238E27FC236}">
                <a16:creationId xmlns:a16="http://schemas.microsoft.com/office/drawing/2014/main" id="{3EAAFFF6-2CAF-844A-9CBD-FC8FCE1F8253}"/>
              </a:ext>
            </a:extLst>
          </p:cNvPr>
          <p:cNvSpPr>
            <a:spLocks noChangeArrowheads="1"/>
          </p:cNvSpPr>
          <p:nvPr/>
        </p:nvSpPr>
        <p:spPr bwMode="auto">
          <a:xfrm>
            <a:off x="5926138" y="1763713"/>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U</a:t>
            </a:r>
            <a:endParaRPr lang="en-US" altLang="en-US">
              <a:latin typeface="Times New Roman" panose="02020603050405020304" pitchFamily="18" charset="0"/>
            </a:endParaRPr>
          </a:p>
        </p:txBody>
      </p:sp>
      <p:sp>
        <p:nvSpPr>
          <p:cNvPr id="31881" name="Rectangle 304">
            <a:extLst>
              <a:ext uri="{FF2B5EF4-FFF2-40B4-BE49-F238E27FC236}">
                <a16:creationId xmlns:a16="http://schemas.microsoft.com/office/drawing/2014/main" id="{D88E1D66-21CF-9548-A32C-AC3987E41060}"/>
              </a:ext>
            </a:extLst>
          </p:cNvPr>
          <p:cNvSpPr>
            <a:spLocks noChangeArrowheads="1"/>
          </p:cNvSpPr>
          <p:nvPr/>
        </p:nvSpPr>
        <p:spPr bwMode="auto">
          <a:xfrm>
            <a:off x="6040438" y="1763713"/>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882" name="Rectangle 305">
            <a:extLst>
              <a:ext uri="{FF2B5EF4-FFF2-40B4-BE49-F238E27FC236}">
                <a16:creationId xmlns:a16="http://schemas.microsoft.com/office/drawing/2014/main" id="{4EEC7063-BA5B-2C47-AF3E-86DD7830BD9A}"/>
              </a:ext>
            </a:extLst>
          </p:cNvPr>
          <p:cNvSpPr>
            <a:spLocks noChangeArrowheads="1"/>
          </p:cNvSpPr>
          <p:nvPr/>
        </p:nvSpPr>
        <p:spPr bwMode="auto">
          <a:xfrm>
            <a:off x="6129338" y="1763713"/>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883" name="Rectangle 306">
            <a:extLst>
              <a:ext uri="{FF2B5EF4-FFF2-40B4-BE49-F238E27FC236}">
                <a16:creationId xmlns:a16="http://schemas.microsoft.com/office/drawing/2014/main" id="{A32AD476-A4C2-D84C-A064-57E950398711}"/>
              </a:ext>
            </a:extLst>
          </p:cNvPr>
          <p:cNvSpPr>
            <a:spLocks noChangeArrowheads="1"/>
          </p:cNvSpPr>
          <p:nvPr/>
        </p:nvSpPr>
        <p:spPr bwMode="auto">
          <a:xfrm>
            <a:off x="6205538" y="1763713"/>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O</a:t>
            </a:r>
            <a:endParaRPr lang="en-US" altLang="en-US">
              <a:latin typeface="Times New Roman" panose="02020603050405020304" pitchFamily="18" charset="0"/>
            </a:endParaRPr>
          </a:p>
        </p:txBody>
      </p:sp>
      <p:sp>
        <p:nvSpPr>
          <p:cNvPr id="31884" name="Rectangle 307">
            <a:extLst>
              <a:ext uri="{FF2B5EF4-FFF2-40B4-BE49-F238E27FC236}">
                <a16:creationId xmlns:a16="http://schemas.microsoft.com/office/drawing/2014/main" id="{9BF740CD-2DE8-2B4B-B5E5-6AA09B233FC1}"/>
              </a:ext>
            </a:extLst>
          </p:cNvPr>
          <p:cNvSpPr>
            <a:spLocks noChangeArrowheads="1"/>
          </p:cNvSpPr>
          <p:nvPr/>
        </p:nvSpPr>
        <p:spPr bwMode="auto">
          <a:xfrm>
            <a:off x="6326188" y="1763713"/>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N</a:t>
            </a:r>
            <a:endParaRPr lang="en-US" altLang="en-US">
              <a:latin typeface="Times New Roman" panose="02020603050405020304" pitchFamily="18" charset="0"/>
            </a:endParaRPr>
          </a:p>
        </p:txBody>
      </p:sp>
      <p:sp>
        <p:nvSpPr>
          <p:cNvPr id="31885" name="Rectangle 308">
            <a:extLst>
              <a:ext uri="{FF2B5EF4-FFF2-40B4-BE49-F238E27FC236}">
                <a16:creationId xmlns:a16="http://schemas.microsoft.com/office/drawing/2014/main" id="{BB0394DA-5372-C74F-BF78-CA1410EB5C93}"/>
              </a:ext>
            </a:extLst>
          </p:cNvPr>
          <p:cNvSpPr>
            <a:spLocks noChangeArrowheads="1"/>
          </p:cNvSpPr>
          <p:nvPr/>
        </p:nvSpPr>
        <p:spPr bwMode="auto">
          <a:xfrm>
            <a:off x="5405438" y="1914525"/>
            <a:ext cx="42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t>
            </a:r>
            <a:endParaRPr lang="en-US" altLang="en-US">
              <a:latin typeface="Times New Roman" panose="02020603050405020304" pitchFamily="18" charset="0"/>
            </a:endParaRPr>
          </a:p>
        </p:txBody>
      </p:sp>
      <p:sp>
        <p:nvSpPr>
          <p:cNvPr id="31886" name="Rectangle 309">
            <a:extLst>
              <a:ext uri="{FF2B5EF4-FFF2-40B4-BE49-F238E27FC236}">
                <a16:creationId xmlns:a16="http://schemas.microsoft.com/office/drawing/2014/main" id="{3B06078F-B861-064A-8FE5-599BE0B2288D}"/>
              </a:ext>
            </a:extLst>
          </p:cNvPr>
          <p:cNvSpPr>
            <a:spLocks noChangeArrowheads="1"/>
          </p:cNvSpPr>
          <p:nvPr/>
        </p:nvSpPr>
        <p:spPr bwMode="auto">
          <a:xfrm>
            <a:off x="5427663" y="1914525"/>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S</a:t>
            </a:r>
            <a:endParaRPr lang="en-US" altLang="en-US">
              <a:latin typeface="Times New Roman" panose="02020603050405020304" pitchFamily="18" charset="0"/>
            </a:endParaRPr>
          </a:p>
        </p:txBody>
      </p:sp>
      <p:sp>
        <p:nvSpPr>
          <p:cNvPr id="31887" name="Rectangle 310">
            <a:extLst>
              <a:ext uri="{FF2B5EF4-FFF2-40B4-BE49-F238E27FC236}">
                <a16:creationId xmlns:a16="http://schemas.microsoft.com/office/drawing/2014/main" id="{58CAAA0A-569E-FC45-B715-4F42A969EB54}"/>
              </a:ext>
            </a:extLst>
          </p:cNvPr>
          <p:cNvSpPr>
            <a:spLocks noChangeArrowheads="1"/>
          </p:cNvSpPr>
          <p:nvPr/>
        </p:nvSpPr>
        <p:spPr bwMode="auto">
          <a:xfrm>
            <a:off x="5510213" y="1914525"/>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888" name="Rectangle 311">
            <a:extLst>
              <a:ext uri="{FF2B5EF4-FFF2-40B4-BE49-F238E27FC236}">
                <a16:creationId xmlns:a16="http://schemas.microsoft.com/office/drawing/2014/main" id="{774489AA-88E3-4B46-8BC4-C611167E8A1F}"/>
              </a:ext>
            </a:extLst>
          </p:cNvPr>
          <p:cNvSpPr>
            <a:spLocks noChangeArrowheads="1"/>
          </p:cNvSpPr>
          <p:nvPr/>
        </p:nvSpPr>
        <p:spPr bwMode="auto">
          <a:xfrm>
            <a:off x="5578475" y="1914525"/>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O</a:t>
            </a:r>
            <a:endParaRPr lang="en-US" altLang="en-US">
              <a:latin typeface="Times New Roman" panose="02020603050405020304" pitchFamily="18" charset="0"/>
            </a:endParaRPr>
          </a:p>
        </p:txBody>
      </p:sp>
      <p:sp>
        <p:nvSpPr>
          <p:cNvPr id="31889" name="Rectangle 312">
            <a:extLst>
              <a:ext uri="{FF2B5EF4-FFF2-40B4-BE49-F238E27FC236}">
                <a16:creationId xmlns:a16="http://schemas.microsoft.com/office/drawing/2014/main" id="{F819ECCB-4EB6-7D47-A40B-A7C00E997616}"/>
              </a:ext>
            </a:extLst>
          </p:cNvPr>
          <p:cNvSpPr>
            <a:spLocks noChangeArrowheads="1"/>
          </p:cNvSpPr>
          <p:nvPr/>
        </p:nvSpPr>
        <p:spPr bwMode="auto">
          <a:xfrm>
            <a:off x="5678488" y="1914525"/>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P</a:t>
            </a:r>
            <a:endParaRPr lang="en-US" altLang="en-US">
              <a:latin typeface="Times New Roman" panose="02020603050405020304" pitchFamily="18" charset="0"/>
            </a:endParaRPr>
          </a:p>
        </p:txBody>
      </p:sp>
      <p:sp>
        <p:nvSpPr>
          <p:cNvPr id="31890" name="Rectangle 313">
            <a:extLst>
              <a:ext uri="{FF2B5EF4-FFF2-40B4-BE49-F238E27FC236}">
                <a16:creationId xmlns:a16="http://schemas.microsoft.com/office/drawing/2014/main" id="{AA9CCA55-E26F-DE44-87F0-DBE83F20BA02}"/>
              </a:ext>
            </a:extLst>
          </p:cNvPr>
          <p:cNvSpPr>
            <a:spLocks noChangeArrowheads="1"/>
          </p:cNvSpPr>
          <p:nvPr/>
        </p:nvSpPr>
        <p:spPr bwMode="auto">
          <a:xfrm>
            <a:off x="5784850" y="191452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891" name="Rectangle 314">
            <a:extLst>
              <a:ext uri="{FF2B5EF4-FFF2-40B4-BE49-F238E27FC236}">
                <a16:creationId xmlns:a16="http://schemas.microsoft.com/office/drawing/2014/main" id="{B41871E9-DAB9-744E-AF09-C5BDE6583847}"/>
              </a:ext>
            </a:extLst>
          </p:cNvPr>
          <p:cNvSpPr>
            <a:spLocks noChangeArrowheads="1"/>
          </p:cNvSpPr>
          <p:nvPr/>
        </p:nvSpPr>
        <p:spPr bwMode="auto">
          <a:xfrm>
            <a:off x="5792788" y="1914525"/>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892" name="Rectangle 315">
            <a:extLst>
              <a:ext uri="{FF2B5EF4-FFF2-40B4-BE49-F238E27FC236}">
                <a16:creationId xmlns:a16="http://schemas.microsoft.com/office/drawing/2014/main" id="{154C4DF5-542F-A448-81E6-0602704095D3}"/>
              </a:ext>
            </a:extLst>
          </p:cNvPr>
          <p:cNvSpPr>
            <a:spLocks noChangeArrowheads="1"/>
          </p:cNvSpPr>
          <p:nvPr/>
        </p:nvSpPr>
        <p:spPr bwMode="auto">
          <a:xfrm>
            <a:off x="5862638"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H</a:t>
            </a:r>
            <a:endParaRPr lang="en-US" altLang="en-US">
              <a:latin typeface="Times New Roman" panose="02020603050405020304" pitchFamily="18" charset="0"/>
            </a:endParaRPr>
          </a:p>
        </p:txBody>
      </p:sp>
      <p:sp>
        <p:nvSpPr>
          <p:cNvPr id="31893" name="Rectangle 316">
            <a:extLst>
              <a:ext uri="{FF2B5EF4-FFF2-40B4-BE49-F238E27FC236}">
                <a16:creationId xmlns:a16="http://schemas.microsoft.com/office/drawing/2014/main" id="{1B0ABD3A-F854-7F4D-AFA7-036DF95CFD13}"/>
              </a:ext>
            </a:extLst>
          </p:cNvPr>
          <p:cNvSpPr>
            <a:spLocks noChangeArrowheads="1"/>
          </p:cNvSpPr>
          <p:nvPr/>
        </p:nvSpPr>
        <p:spPr bwMode="auto">
          <a:xfrm>
            <a:off x="5957888" y="1914525"/>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E</a:t>
            </a:r>
            <a:endParaRPr lang="en-US" altLang="en-US">
              <a:latin typeface="Times New Roman" panose="02020603050405020304" pitchFamily="18" charset="0"/>
            </a:endParaRPr>
          </a:p>
        </p:txBody>
      </p:sp>
      <p:sp>
        <p:nvSpPr>
          <p:cNvPr id="31894" name="Rectangle 317">
            <a:extLst>
              <a:ext uri="{FF2B5EF4-FFF2-40B4-BE49-F238E27FC236}">
                <a16:creationId xmlns:a16="http://schemas.microsoft.com/office/drawing/2014/main" id="{D3FCE4C1-8BE5-7A49-8D43-4EF81726611F}"/>
              </a:ext>
            </a:extLst>
          </p:cNvPr>
          <p:cNvSpPr>
            <a:spLocks noChangeArrowheads="1"/>
          </p:cNvSpPr>
          <p:nvPr/>
        </p:nvSpPr>
        <p:spPr bwMode="auto">
          <a:xfrm>
            <a:off x="6064250" y="191452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895" name="Rectangle 318">
            <a:extLst>
              <a:ext uri="{FF2B5EF4-FFF2-40B4-BE49-F238E27FC236}">
                <a16:creationId xmlns:a16="http://schemas.microsoft.com/office/drawing/2014/main" id="{5FD7DAC5-197D-BC44-BD27-446FE173679C}"/>
              </a:ext>
            </a:extLst>
          </p:cNvPr>
          <p:cNvSpPr>
            <a:spLocks noChangeArrowheads="1"/>
          </p:cNvSpPr>
          <p:nvPr/>
        </p:nvSpPr>
        <p:spPr bwMode="auto">
          <a:xfrm>
            <a:off x="6073775" y="1914525"/>
            <a:ext cx="77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L</a:t>
            </a:r>
            <a:endParaRPr lang="en-US" altLang="en-US">
              <a:latin typeface="Times New Roman" panose="02020603050405020304" pitchFamily="18" charset="0"/>
            </a:endParaRPr>
          </a:p>
        </p:txBody>
      </p:sp>
      <p:sp>
        <p:nvSpPr>
          <p:cNvPr id="31896" name="Rectangle 319">
            <a:extLst>
              <a:ext uri="{FF2B5EF4-FFF2-40B4-BE49-F238E27FC236}">
                <a16:creationId xmlns:a16="http://schemas.microsoft.com/office/drawing/2014/main" id="{AA607738-EBBA-0C4D-9218-10CB5D3ADA9B}"/>
              </a:ext>
            </a:extLst>
          </p:cNvPr>
          <p:cNvSpPr>
            <a:spLocks noChangeArrowheads="1"/>
          </p:cNvSpPr>
          <p:nvPr/>
        </p:nvSpPr>
        <p:spPr bwMode="auto">
          <a:xfrm>
            <a:off x="6173788" y="191452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I</a:t>
            </a:r>
            <a:endParaRPr lang="en-US" altLang="en-US">
              <a:latin typeface="Times New Roman" panose="02020603050405020304" pitchFamily="18" charset="0"/>
            </a:endParaRPr>
          </a:p>
        </p:txBody>
      </p:sp>
      <p:sp>
        <p:nvSpPr>
          <p:cNvPr id="31897" name="Rectangle 320">
            <a:extLst>
              <a:ext uri="{FF2B5EF4-FFF2-40B4-BE49-F238E27FC236}">
                <a16:creationId xmlns:a16="http://schemas.microsoft.com/office/drawing/2014/main" id="{0AE23EAE-A477-1B42-A3A7-70CAB267250B}"/>
              </a:ext>
            </a:extLst>
          </p:cNvPr>
          <p:cNvSpPr>
            <a:spLocks noChangeArrowheads="1"/>
          </p:cNvSpPr>
          <p:nvPr/>
        </p:nvSpPr>
        <p:spPr bwMode="auto">
          <a:xfrm>
            <a:off x="6178550"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N</a:t>
            </a:r>
            <a:endParaRPr lang="en-US" altLang="en-US">
              <a:latin typeface="Times New Roman" panose="02020603050405020304" pitchFamily="18" charset="0"/>
            </a:endParaRPr>
          </a:p>
        </p:txBody>
      </p:sp>
      <p:sp>
        <p:nvSpPr>
          <p:cNvPr id="31898" name="Rectangle 321">
            <a:extLst>
              <a:ext uri="{FF2B5EF4-FFF2-40B4-BE49-F238E27FC236}">
                <a16:creationId xmlns:a16="http://schemas.microsoft.com/office/drawing/2014/main" id="{52900432-4979-E14D-AE37-0B3A62FB2BD1}"/>
              </a:ext>
            </a:extLst>
          </p:cNvPr>
          <p:cNvSpPr>
            <a:spLocks noChangeArrowheads="1"/>
          </p:cNvSpPr>
          <p:nvPr/>
        </p:nvSpPr>
        <p:spPr bwMode="auto">
          <a:xfrm>
            <a:off x="6272213" y="1914525"/>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E</a:t>
            </a:r>
            <a:endParaRPr lang="en-US" altLang="en-US">
              <a:latin typeface="Times New Roman" panose="02020603050405020304" pitchFamily="18" charset="0"/>
            </a:endParaRPr>
          </a:p>
        </p:txBody>
      </p:sp>
      <p:sp>
        <p:nvSpPr>
          <p:cNvPr id="31899" name="Rectangle 322">
            <a:extLst>
              <a:ext uri="{FF2B5EF4-FFF2-40B4-BE49-F238E27FC236}">
                <a16:creationId xmlns:a16="http://schemas.microsoft.com/office/drawing/2014/main" id="{A41C39FD-195E-3344-BB7D-BD5A636EDD13}"/>
              </a:ext>
            </a:extLst>
          </p:cNvPr>
          <p:cNvSpPr>
            <a:spLocks noChangeArrowheads="1"/>
          </p:cNvSpPr>
          <p:nvPr/>
        </p:nvSpPr>
        <p:spPr bwMode="auto">
          <a:xfrm>
            <a:off x="6380163" y="191452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900" name="Rectangle 323">
            <a:extLst>
              <a:ext uri="{FF2B5EF4-FFF2-40B4-BE49-F238E27FC236}">
                <a16:creationId xmlns:a16="http://schemas.microsoft.com/office/drawing/2014/main" id="{22C03AAD-6603-F74D-8C8C-71FBCE698EE8}"/>
              </a:ext>
            </a:extLst>
          </p:cNvPr>
          <p:cNvSpPr>
            <a:spLocks noChangeArrowheads="1"/>
          </p:cNvSpPr>
          <p:nvPr/>
        </p:nvSpPr>
        <p:spPr bwMode="auto">
          <a:xfrm>
            <a:off x="6378575"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a:t>
            </a:r>
            <a:endParaRPr lang="en-US" altLang="en-US">
              <a:latin typeface="Times New Roman" panose="02020603050405020304" pitchFamily="18" charset="0"/>
            </a:endParaRPr>
          </a:p>
        </p:txBody>
      </p:sp>
      <p:sp>
        <p:nvSpPr>
          <p:cNvPr id="31901" name="Rectangle 324">
            <a:extLst>
              <a:ext uri="{FF2B5EF4-FFF2-40B4-BE49-F238E27FC236}">
                <a16:creationId xmlns:a16="http://schemas.microsoft.com/office/drawing/2014/main" id="{9C3241D6-1490-9A41-ADC5-EE35612F4EDF}"/>
              </a:ext>
            </a:extLst>
          </p:cNvPr>
          <p:cNvSpPr>
            <a:spLocks noChangeArrowheads="1"/>
          </p:cNvSpPr>
          <p:nvPr/>
        </p:nvSpPr>
        <p:spPr bwMode="auto">
          <a:xfrm>
            <a:off x="6467475"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U</a:t>
            </a:r>
            <a:endParaRPr lang="en-US" altLang="en-US">
              <a:latin typeface="Times New Roman" panose="02020603050405020304" pitchFamily="18" charset="0"/>
            </a:endParaRPr>
          </a:p>
        </p:txBody>
      </p:sp>
      <p:sp>
        <p:nvSpPr>
          <p:cNvPr id="31902" name="Rectangle 325">
            <a:extLst>
              <a:ext uri="{FF2B5EF4-FFF2-40B4-BE49-F238E27FC236}">
                <a16:creationId xmlns:a16="http://schemas.microsoft.com/office/drawing/2014/main" id="{6DFDD293-8D0F-CD42-9742-F0C4C65E8998}"/>
              </a:ext>
            </a:extLst>
          </p:cNvPr>
          <p:cNvSpPr>
            <a:spLocks noChangeArrowheads="1"/>
          </p:cNvSpPr>
          <p:nvPr/>
        </p:nvSpPr>
        <p:spPr bwMode="auto">
          <a:xfrm>
            <a:off x="6561138" y="1914525"/>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03" name="Rectangle 326">
            <a:extLst>
              <a:ext uri="{FF2B5EF4-FFF2-40B4-BE49-F238E27FC236}">
                <a16:creationId xmlns:a16="http://schemas.microsoft.com/office/drawing/2014/main" id="{337A3255-8651-1043-B5B7-2EFF476A339C}"/>
              </a:ext>
            </a:extLst>
          </p:cNvPr>
          <p:cNvSpPr>
            <a:spLocks noChangeArrowheads="1"/>
          </p:cNvSpPr>
          <p:nvPr/>
        </p:nvSpPr>
        <p:spPr bwMode="auto">
          <a:xfrm>
            <a:off x="6632575"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H</a:t>
            </a:r>
            <a:endParaRPr lang="en-US" altLang="en-US">
              <a:latin typeface="Times New Roman" panose="02020603050405020304" pitchFamily="18" charset="0"/>
            </a:endParaRPr>
          </a:p>
        </p:txBody>
      </p:sp>
      <p:sp>
        <p:nvSpPr>
          <p:cNvPr id="31904" name="Rectangle 327">
            <a:extLst>
              <a:ext uri="{FF2B5EF4-FFF2-40B4-BE49-F238E27FC236}">
                <a16:creationId xmlns:a16="http://schemas.microsoft.com/office/drawing/2014/main" id="{15C798F8-0D70-0B47-8BBC-31722867C253}"/>
              </a:ext>
            </a:extLst>
          </p:cNvPr>
          <p:cNvSpPr>
            <a:spLocks noChangeArrowheads="1"/>
          </p:cNvSpPr>
          <p:nvPr/>
        </p:nvSpPr>
        <p:spPr bwMode="auto">
          <a:xfrm>
            <a:off x="6721475" y="1914525"/>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O</a:t>
            </a:r>
            <a:endParaRPr lang="en-US" altLang="en-US">
              <a:latin typeface="Times New Roman" panose="02020603050405020304" pitchFamily="18" charset="0"/>
            </a:endParaRPr>
          </a:p>
        </p:txBody>
      </p:sp>
      <p:sp>
        <p:nvSpPr>
          <p:cNvPr id="31905" name="Rectangle 328">
            <a:extLst>
              <a:ext uri="{FF2B5EF4-FFF2-40B4-BE49-F238E27FC236}">
                <a16:creationId xmlns:a16="http://schemas.microsoft.com/office/drawing/2014/main" id="{65820194-5D74-6D4A-8EC2-37B270622A62}"/>
              </a:ext>
            </a:extLst>
          </p:cNvPr>
          <p:cNvSpPr>
            <a:spLocks noChangeArrowheads="1"/>
          </p:cNvSpPr>
          <p:nvPr/>
        </p:nvSpPr>
        <p:spPr bwMode="auto">
          <a:xfrm>
            <a:off x="6816725" y="1914525"/>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R</a:t>
            </a:r>
            <a:endParaRPr lang="en-US" altLang="en-US">
              <a:latin typeface="Times New Roman" panose="02020603050405020304" pitchFamily="18" charset="0"/>
            </a:endParaRPr>
          </a:p>
        </p:txBody>
      </p:sp>
      <p:sp>
        <p:nvSpPr>
          <p:cNvPr id="31906" name="Rectangle 329">
            <a:extLst>
              <a:ext uri="{FF2B5EF4-FFF2-40B4-BE49-F238E27FC236}">
                <a16:creationId xmlns:a16="http://schemas.microsoft.com/office/drawing/2014/main" id="{B0310368-2C48-A24F-A4EE-B3A3837E18D4}"/>
              </a:ext>
            </a:extLst>
          </p:cNvPr>
          <p:cNvSpPr>
            <a:spLocks noChangeArrowheads="1"/>
          </p:cNvSpPr>
          <p:nvPr/>
        </p:nvSpPr>
        <p:spPr bwMode="auto">
          <a:xfrm>
            <a:off x="6935788" y="191452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I</a:t>
            </a:r>
            <a:endParaRPr lang="en-US" altLang="en-US">
              <a:latin typeface="Times New Roman" panose="02020603050405020304" pitchFamily="18" charset="0"/>
            </a:endParaRPr>
          </a:p>
        </p:txBody>
      </p:sp>
      <p:sp>
        <p:nvSpPr>
          <p:cNvPr id="31907" name="Rectangle 330">
            <a:extLst>
              <a:ext uri="{FF2B5EF4-FFF2-40B4-BE49-F238E27FC236}">
                <a16:creationId xmlns:a16="http://schemas.microsoft.com/office/drawing/2014/main" id="{89D3A4F6-D6D4-354E-AE76-04AB1F559ACC}"/>
              </a:ext>
            </a:extLst>
          </p:cNvPr>
          <p:cNvSpPr>
            <a:spLocks noChangeArrowheads="1"/>
          </p:cNvSpPr>
          <p:nvPr/>
        </p:nvSpPr>
        <p:spPr bwMode="auto">
          <a:xfrm>
            <a:off x="6945313" y="1914525"/>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08" name="Rectangle 331">
            <a:extLst>
              <a:ext uri="{FF2B5EF4-FFF2-40B4-BE49-F238E27FC236}">
                <a16:creationId xmlns:a16="http://schemas.microsoft.com/office/drawing/2014/main" id="{6CFD1305-0D77-6849-9676-629A8F8E150E}"/>
              </a:ext>
            </a:extLst>
          </p:cNvPr>
          <p:cNvSpPr>
            <a:spLocks noChangeArrowheads="1"/>
          </p:cNvSpPr>
          <p:nvPr/>
        </p:nvSpPr>
        <p:spPr bwMode="auto">
          <a:xfrm>
            <a:off x="7019925" y="1914525"/>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Y</a:t>
            </a:r>
            <a:endParaRPr lang="en-US" altLang="en-US">
              <a:latin typeface="Times New Roman" panose="02020603050405020304" pitchFamily="18" charset="0"/>
            </a:endParaRPr>
          </a:p>
        </p:txBody>
      </p:sp>
      <p:sp>
        <p:nvSpPr>
          <p:cNvPr id="31909" name="Rectangle 332">
            <a:extLst>
              <a:ext uri="{FF2B5EF4-FFF2-40B4-BE49-F238E27FC236}">
                <a16:creationId xmlns:a16="http://schemas.microsoft.com/office/drawing/2014/main" id="{A328D882-0996-004B-B1A3-40F6B2B01EF8}"/>
              </a:ext>
            </a:extLst>
          </p:cNvPr>
          <p:cNvSpPr>
            <a:spLocks noChangeArrowheads="1"/>
          </p:cNvSpPr>
          <p:nvPr/>
        </p:nvSpPr>
        <p:spPr bwMode="auto">
          <a:xfrm>
            <a:off x="7121525" y="1914525"/>
            <a:ext cx="42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t>
            </a:r>
            <a:endParaRPr lang="en-US" altLang="en-US">
              <a:latin typeface="Times New Roman" panose="02020603050405020304" pitchFamily="18" charset="0"/>
            </a:endParaRPr>
          </a:p>
        </p:txBody>
      </p:sp>
      <p:sp>
        <p:nvSpPr>
          <p:cNvPr id="31910" name="Rectangle 333">
            <a:extLst>
              <a:ext uri="{FF2B5EF4-FFF2-40B4-BE49-F238E27FC236}">
                <a16:creationId xmlns:a16="http://schemas.microsoft.com/office/drawing/2014/main" id="{50B4E1AD-9390-5146-9154-9DB48CDD53DB}"/>
              </a:ext>
            </a:extLst>
          </p:cNvPr>
          <p:cNvSpPr>
            <a:spLocks noChangeArrowheads="1"/>
          </p:cNvSpPr>
          <p:nvPr/>
        </p:nvSpPr>
        <p:spPr bwMode="auto">
          <a:xfrm>
            <a:off x="2414588" y="1651000"/>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S</a:t>
            </a:r>
            <a:endParaRPr lang="en-US" altLang="en-US">
              <a:latin typeface="Times New Roman" panose="02020603050405020304" pitchFamily="18" charset="0"/>
            </a:endParaRPr>
          </a:p>
        </p:txBody>
      </p:sp>
      <p:sp>
        <p:nvSpPr>
          <p:cNvPr id="31911" name="Rectangle 334">
            <a:extLst>
              <a:ext uri="{FF2B5EF4-FFF2-40B4-BE49-F238E27FC236}">
                <a16:creationId xmlns:a16="http://schemas.microsoft.com/office/drawing/2014/main" id="{3919A33C-DE95-1C47-A0FF-E7026E255AEA}"/>
              </a:ext>
            </a:extLst>
          </p:cNvPr>
          <p:cNvSpPr>
            <a:spLocks noChangeArrowheads="1"/>
          </p:cNvSpPr>
          <p:nvPr/>
        </p:nvSpPr>
        <p:spPr bwMode="auto">
          <a:xfrm>
            <a:off x="2519363" y="165100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912" name="Rectangle 335">
            <a:extLst>
              <a:ext uri="{FF2B5EF4-FFF2-40B4-BE49-F238E27FC236}">
                <a16:creationId xmlns:a16="http://schemas.microsoft.com/office/drawing/2014/main" id="{2DF735D5-9B6B-DD47-88BB-342B2E7507C7}"/>
              </a:ext>
            </a:extLst>
          </p:cNvPr>
          <p:cNvSpPr>
            <a:spLocks noChangeArrowheads="1"/>
          </p:cNvSpPr>
          <p:nvPr/>
        </p:nvSpPr>
        <p:spPr bwMode="auto">
          <a:xfrm>
            <a:off x="2595563" y="1651000"/>
            <a:ext cx="1190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O</a:t>
            </a:r>
            <a:endParaRPr lang="en-US" altLang="en-US">
              <a:latin typeface="Times New Roman" panose="02020603050405020304" pitchFamily="18" charset="0"/>
            </a:endParaRPr>
          </a:p>
        </p:txBody>
      </p:sp>
      <p:sp>
        <p:nvSpPr>
          <p:cNvPr id="31913" name="Rectangle 336">
            <a:extLst>
              <a:ext uri="{FF2B5EF4-FFF2-40B4-BE49-F238E27FC236}">
                <a16:creationId xmlns:a16="http://schemas.microsoft.com/office/drawing/2014/main" id="{4E239A36-4E25-AA4E-B755-64D112B3D20F}"/>
              </a:ext>
            </a:extLst>
          </p:cNvPr>
          <p:cNvSpPr>
            <a:spLocks noChangeArrowheads="1"/>
          </p:cNvSpPr>
          <p:nvPr/>
        </p:nvSpPr>
        <p:spPr bwMode="auto">
          <a:xfrm>
            <a:off x="2716213" y="1651000"/>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P</a:t>
            </a:r>
            <a:endParaRPr lang="en-US" altLang="en-US">
              <a:latin typeface="Times New Roman" panose="02020603050405020304" pitchFamily="18" charset="0"/>
            </a:endParaRPr>
          </a:p>
        </p:txBody>
      </p:sp>
      <p:sp>
        <p:nvSpPr>
          <p:cNvPr id="31914" name="Rectangle 337">
            <a:extLst>
              <a:ext uri="{FF2B5EF4-FFF2-40B4-BE49-F238E27FC236}">
                <a16:creationId xmlns:a16="http://schemas.microsoft.com/office/drawing/2014/main" id="{71F0CE7D-A449-6B4D-A1EA-99DC20921B66}"/>
              </a:ext>
            </a:extLst>
          </p:cNvPr>
          <p:cNvSpPr>
            <a:spLocks noChangeArrowheads="1"/>
          </p:cNvSpPr>
          <p:nvPr/>
        </p:nvSpPr>
        <p:spPr bwMode="auto">
          <a:xfrm>
            <a:off x="2841625" y="1651000"/>
            <a:ext cx="42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 </a:t>
            </a:r>
            <a:endParaRPr lang="en-US" altLang="en-US">
              <a:latin typeface="Times New Roman" panose="02020603050405020304" pitchFamily="18" charset="0"/>
            </a:endParaRPr>
          </a:p>
        </p:txBody>
      </p:sp>
      <p:sp>
        <p:nvSpPr>
          <p:cNvPr id="31915" name="Rectangle 338">
            <a:extLst>
              <a:ext uri="{FF2B5EF4-FFF2-40B4-BE49-F238E27FC236}">
                <a16:creationId xmlns:a16="http://schemas.microsoft.com/office/drawing/2014/main" id="{3CA8400C-8021-7E4F-866A-31268718276C}"/>
              </a:ext>
            </a:extLst>
          </p:cNvPr>
          <p:cNvSpPr>
            <a:spLocks noChangeArrowheads="1"/>
          </p:cNvSpPr>
          <p:nvPr/>
        </p:nvSpPr>
        <p:spPr bwMode="auto">
          <a:xfrm>
            <a:off x="2852738" y="165100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B</a:t>
            </a:r>
            <a:endParaRPr lang="en-US" altLang="en-US">
              <a:latin typeface="Times New Roman" panose="02020603050405020304" pitchFamily="18" charset="0"/>
            </a:endParaRPr>
          </a:p>
        </p:txBody>
      </p:sp>
      <p:sp>
        <p:nvSpPr>
          <p:cNvPr id="31916" name="Rectangle 339">
            <a:extLst>
              <a:ext uri="{FF2B5EF4-FFF2-40B4-BE49-F238E27FC236}">
                <a16:creationId xmlns:a16="http://schemas.microsoft.com/office/drawing/2014/main" id="{B90371CB-37F1-3D45-97E2-EA347CA513E5}"/>
              </a:ext>
            </a:extLst>
          </p:cNvPr>
          <p:cNvSpPr>
            <a:spLocks noChangeArrowheads="1"/>
          </p:cNvSpPr>
          <p:nvPr/>
        </p:nvSpPr>
        <p:spPr bwMode="auto">
          <a:xfrm>
            <a:off x="2960688" y="165100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U</a:t>
            </a:r>
            <a:endParaRPr lang="en-US" altLang="en-US">
              <a:latin typeface="Times New Roman" panose="02020603050405020304" pitchFamily="18" charset="0"/>
            </a:endParaRPr>
          </a:p>
        </p:txBody>
      </p:sp>
      <p:sp>
        <p:nvSpPr>
          <p:cNvPr id="31917" name="Rectangle 340">
            <a:extLst>
              <a:ext uri="{FF2B5EF4-FFF2-40B4-BE49-F238E27FC236}">
                <a16:creationId xmlns:a16="http://schemas.microsoft.com/office/drawing/2014/main" id="{2666F418-B7D5-B346-8F68-E65B1E69F83B}"/>
              </a:ext>
            </a:extLst>
          </p:cNvPr>
          <p:cNvSpPr>
            <a:spLocks noChangeArrowheads="1"/>
          </p:cNvSpPr>
          <p:nvPr/>
        </p:nvSpPr>
        <p:spPr bwMode="auto">
          <a:xfrm>
            <a:off x="3073400" y="1651000"/>
            <a:ext cx="93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918" name="Rectangle 341">
            <a:extLst>
              <a:ext uri="{FF2B5EF4-FFF2-40B4-BE49-F238E27FC236}">
                <a16:creationId xmlns:a16="http://schemas.microsoft.com/office/drawing/2014/main" id="{849021B7-C834-E74F-B8D8-009840228E90}"/>
              </a:ext>
            </a:extLst>
          </p:cNvPr>
          <p:cNvSpPr>
            <a:spLocks noChangeArrowheads="1"/>
          </p:cNvSpPr>
          <p:nvPr/>
        </p:nvSpPr>
        <p:spPr bwMode="auto">
          <a:xfrm>
            <a:off x="3163888" y="165100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T</a:t>
            </a:r>
            <a:endParaRPr lang="en-US" altLang="en-US">
              <a:latin typeface="Times New Roman" panose="02020603050405020304" pitchFamily="18" charset="0"/>
            </a:endParaRPr>
          </a:p>
        </p:txBody>
      </p:sp>
      <p:sp>
        <p:nvSpPr>
          <p:cNvPr id="31919" name="Rectangle 342">
            <a:extLst>
              <a:ext uri="{FF2B5EF4-FFF2-40B4-BE49-F238E27FC236}">
                <a16:creationId xmlns:a16="http://schemas.microsoft.com/office/drawing/2014/main" id="{306BC996-6A07-9B4A-A834-BB9ECE39466F}"/>
              </a:ext>
            </a:extLst>
          </p:cNvPr>
          <p:cNvSpPr>
            <a:spLocks noChangeArrowheads="1"/>
          </p:cNvSpPr>
          <p:nvPr/>
        </p:nvSpPr>
        <p:spPr bwMode="auto">
          <a:xfrm>
            <a:off x="3238500" y="1651000"/>
            <a:ext cx="1190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O</a:t>
            </a:r>
            <a:endParaRPr lang="en-US" altLang="en-US">
              <a:latin typeface="Times New Roman" panose="02020603050405020304" pitchFamily="18" charset="0"/>
            </a:endParaRPr>
          </a:p>
        </p:txBody>
      </p:sp>
      <p:sp>
        <p:nvSpPr>
          <p:cNvPr id="31920" name="Rectangle 343">
            <a:extLst>
              <a:ext uri="{FF2B5EF4-FFF2-40B4-BE49-F238E27FC236}">
                <a16:creationId xmlns:a16="http://schemas.microsoft.com/office/drawing/2014/main" id="{FE2BADFE-2741-B342-891C-E2440CAA8A15}"/>
              </a:ext>
            </a:extLst>
          </p:cNvPr>
          <p:cNvSpPr>
            <a:spLocks noChangeArrowheads="1"/>
          </p:cNvSpPr>
          <p:nvPr/>
        </p:nvSpPr>
        <p:spPr bwMode="auto">
          <a:xfrm>
            <a:off x="3359150" y="1651000"/>
            <a:ext cx="109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latin typeface="Helvetica" pitchFamily="2" charset="0"/>
              </a:rPr>
              <a:t>N</a:t>
            </a:r>
            <a:endParaRPr lang="en-US" altLang="en-US">
              <a:latin typeface="Times New Roman" panose="02020603050405020304" pitchFamily="18" charset="0"/>
            </a:endParaRPr>
          </a:p>
        </p:txBody>
      </p:sp>
      <p:sp>
        <p:nvSpPr>
          <p:cNvPr id="31921" name="Rectangle 344">
            <a:extLst>
              <a:ext uri="{FF2B5EF4-FFF2-40B4-BE49-F238E27FC236}">
                <a16:creationId xmlns:a16="http://schemas.microsoft.com/office/drawing/2014/main" id="{C8F890EE-0A27-3843-A420-4461101D3167}"/>
              </a:ext>
            </a:extLst>
          </p:cNvPr>
          <p:cNvSpPr>
            <a:spLocks noChangeArrowheads="1"/>
          </p:cNvSpPr>
          <p:nvPr/>
        </p:nvSpPr>
        <p:spPr bwMode="auto">
          <a:xfrm>
            <a:off x="2455863" y="1801813"/>
            <a:ext cx="42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t>
            </a:r>
            <a:endParaRPr lang="en-US" altLang="en-US">
              <a:latin typeface="Times New Roman" panose="02020603050405020304" pitchFamily="18" charset="0"/>
            </a:endParaRPr>
          </a:p>
        </p:txBody>
      </p:sp>
      <p:sp>
        <p:nvSpPr>
          <p:cNvPr id="31922" name="Rectangle 345">
            <a:extLst>
              <a:ext uri="{FF2B5EF4-FFF2-40B4-BE49-F238E27FC236}">
                <a16:creationId xmlns:a16="http://schemas.microsoft.com/office/drawing/2014/main" id="{4781D865-88F9-F64C-9C3E-76F90D23B969}"/>
              </a:ext>
            </a:extLst>
          </p:cNvPr>
          <p:cNvSpPr>
            <a:spLocks noChangeArrowheads="1"/>
          </p:cNvSpPr>
          <p:nvPr/>
        </p:nvSpPr>
        <p:spPr bwMode="auto">
          <a:xfrm>
            <a:off x="2478088" y="1801813"/>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S</a:t>
            </a:r>
            <a:endParaRPr lang="en-US" altLang="en-US">
              <a:latin typeface="Times New Roman" panose="02020603050405020304" pitchFamily="18" charset="0"/>
            </a:endParaRPr>
          </a:p>
        </p:txBody>
      </p:sp>
      <p:sp>
        <p:nvSpPr>
          <p:cNvPr id="31923" name="Rectangle 346">
            <a:extLst>
              <a:ext uri="{FF2B5EF4-FFF2-40B4-BE49-F238E27FC236}">
                <a16:creationId xmlns:a16="http://schemas.microsoft.com/office/drawing/2014/main" id="{35843584-ACFF-7E4C-AA8A-49616CCC2318}"/>
              </a:ext>
            </a:extLst>
          </p:cNvPr>
          <p:cNvSpPr>
            <a:spLocks noChangeArrowheads="1"/>
          </p:cNvSpPr>
          <p:nvPr/>
        </p:nvSpPr>
        <p:spPr bwMode="auto">
          <a:xfrm>
            <a:off x="2560638" y="1801813"/>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24" name="Rectangle 347">
            <a:extLst>
              <a:ext uri="{FF2B5EF4-FFF2-40B4-BE49-F238E27FC236}">
                <a16:creationId xmlns:a16="http://schemas.microsoft.com/office/drawing/2014/main" id="{2FC91EA9-4CAE-364C-B1FE-06623721AB8D}"/>
              </a:ext>
            </a:extLst>
          </p:cNvPr>
          <p:cNvSpPr>
            <a:spLocks noChangeArrowheads="1"/>
          </p:cNvSpPr>
          <p:nvPr/>
        </p:nvSpPr>
        <p:spPr bwMode="auto">
          <a:xfrm>
            <a:off x="2628900" y="1801813"/>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O</a:t>
            </a:r>
            <a:endParaRPr lang="en-US" altLang="en-US">
              <a:latin typeface="Times New Roman" panose="02020603050405020304" pitchFamily="18" charset="0"/>
            </a:endParaRPr>
          </a:p>
        </p:txBody>
      </p:sp>
      <p:sp>
        <p:nvSpPr>
          <p:cNvPr id="31925" name="Rectangle 348">
            <a:extLst>
              <a:ext uri="{FF2B5EF4-FFF2-40B4-BE49-F238E27FC236}">
                <a16:creationId xmlns:a16="http://schemas.microsoft.com/office/drawing/2014/main" id="{DF2BC57E-F3EC-DE49-A96D-5194967B79EA}"/>
              </a:ext>
            </a:extLst>
          </p:cNvPr>
          <p:cNvSpPr>
            <a:spLocks noChangeArrowheads="1"/>
          </p:cNvSpPr>
          <p:nvPr/>
        </p:nvSpPr>
        <p:spPr bwMode="auto">
          <a:xfrm>
            <a:off x="2728913" y="1801813"/>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P</a:t>
            </a:r>
            <a:endParaRPr lang="en-US" altLang="en-US">
              <a:latin typeface="Times New Roman" panose="02020603050405020304" pitchFamily="18" charset="0"/>
            </a:endParaRPr>
          </a:p>
        </p:txBody>
      </p:sp>
      <p:sp>
        <p:nvSpPr>
          <p:cNvPr id="31926" name="Rectangle 349">
            <a:extLst>
              <a:ext uri="{FF2B5EF4-FFF2-40B4-BE49-F238E27FC236}">
                <a16:creationId xmlns:a16="http://schemas.microsoft.com/office/drawing/2014/main" id="{61D8014D-2871-3740-819F-F17A1E1B2BFF}"/>
              </a:ext>
            </a:extLst>
          </p:cNvPr>
          <p:cNvSpPr>
            <a:spLocks noChangeArrowheads="1"/>
          </p:cNvSpPr>
          <p:nvPr/>
        </p:nvSpPr>
        <p:spPr bwMode="auto">
          <a:xfrm>
            <a:off x="2835275" y="180181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927" name="Rectangle 350">
            <a:extLst>
              <a:ext uri="{FF2B5EF4-FFF2-40B4-BE49-F238E27FC236}">
                <a16:creationId xmlns:a16="http://schemas.microsoft.com/office/drawing/2014/main" id="{09CA6FDB-0C3E-2C48-B72E-67B9956ED510}"/>
              </a:ext>
            </a:extLst>
          </p:cNvPr>
          <p:cNvSpPr>
            <a:spLocks noChangeArrowheads="1"/>
          </p:cNvSpPr>
          <p:nvPr/>
        </p:nvSpPr>
        <p:spPr bwMode="auto">
          <a:xfrm>
            <a:off x="2843213" y="1801813"/>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28" name="Rectangle 351">
            <a:extLst>
              <a:ext uri="{FF2B5EF4-FFF2-40B4-BE49-F238E27FC236}">
                <a16:creationId xmlns:a16="http://schemas.microsoft.com/office/drawing/2014/main" id="{2FAB0ECC-11B5-EF43-BB17-0D1A00C247C1}"/>
              </a:ext>
            </a:extLst>
          </p:cNvPr>
          <p:cNvSpPr>
            <a:spLocks noChangeArrowheads="1"/>
          </p:cNvSpPr>
          <p:nvPr/>
        </p:nvSpPr>
        <p:spPr bwMode="auto">
          <a:xfrm>
            <a:off x="2914650"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H</a:t>
            </a:r>
            <a:endParaRPr lang="en-US" altLang="en-US">
              <a:latin typeface="Times New Roman" panose="02020603050405020304" pitchFamily="18" charset="0"/>
            </a:endParaRPr>
          </a:p>
        </p:txBody>
      </p:sp>
      <p:sp>
        <p:nvSpPr>
          <p:cNvPr id="31929" name="Rectangle 352">
            <a:extLst>
              <a:ext uri="{FF2B5EF4-FFF2-40B4-BE49-F238E27FC236}">
                <a16:creationId xmlns:a16="http://schemas.microsoft.com/office/drawing/2014/main" id="{604279C6-4762-2B4F-A559-91614B19B5A8}"/>
              </a:ext>
            </a:extLst>
          </p:cNvPr>
          <p:cNvSpPr>
            <a:spLocks noChangeArrowheads="1"/>
          </p:cNvSpPr>
          <p:nvPr/>
        </p:nvSpPr>
        <p:spPr bwMode="auto">
          <a:xfrm>
            <a:off x="3008313" y="1801813"/>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E</a:t>
            </a:r>
            <a:endParaRPr lang="en-US" altLang="en-US">
              <a:latin typeface="Times New Roman" panose="02020603050405020304" pitchFamily="18" charset="0"/>
            </a:endParaRPr>
          </a:p>
        </p:txBody>
      </p:sp>
      <p:sp>
        <p:nvSpPr>
          <p:cNvPr id="31930" name="Rectangle 353">
            <a:extLst>
              <a:ext uri="{FF2B5EF4-FFF2-40B4-BE49-F238E27FC236}">
                <a16:creationId xmlns:a16="http://schemas.microsoft.com/office/drawing/2014/main" id="{4BBF3073-BA71-B443-BA53-0359ACD9E3B1}"/>
              </a:ext>
            </a:extLst>
          </p:cNvPr>
          <p:cNvSpPr>
            <a:spLocks noChangeArrowheads="1"/>
          </p:cNvSpPr>
          <p:nvPr/>
        </p:nvSpPr>
        <p:spPr bwMode="auto">
          <a:xfrm>
            <a:off x="3114675" y="180181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931" name="Rectangle 354">
            <a:extLst>
              <a:ext uri="{FF2B5EF4-FFF2-40B4-BE49-F238E27FC236}">
                <a16:creationId xmlns:a16="http://schemas.microsoft.com/office/drawing/2014/main" id="{4994F2D5-39DC-E948-8BA0-A6B6AFDD17E6}"/>
              </a:ext>
            </a:extLst>
          </p:cNvPr>
          <p:cNvSpPr>
            <a:spLocks noChangeArrowheads="1"/>
          </p:cNvSpPr>
          <p:nvPr/>
        </p:nvSpPr>
        <p:spPr bwMode="auto">
          <a:xfrm>
            <a:off x="3124200" y="1801813"/>
            <a:ext cx="77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L</a:t>
            </a:r>
            <a:endParaRPr lang="en-US" altLang="en-US">
              <a:latin typeface="Times New Roman" panose="02020603050405020304" pitchFamily="18" charset="0"/>
            </a:endParaRPr>
          </a:p>
        </p:txBody>
      </p:sp>
      <p:sp>
        <p:nvSpPr>
          <p:cNvPr id="31932" name="Rectangle 355">
            <a:extLst>
              <a:ext uri="{FF2B5EF4-FFF2-40B4-BE49-F238E27FC236}">
                <a16:creationId xmlns:a16="http://schemas.microsoft.com/office/drawing/2014/main" id="{A7E6CC0D-1B3A-214B-8D91-803828971F18}"/>
              </a:ext>
            </a:extLst>
          </p:cNvPr>
          <p:cNvSpPr>
            <a:spLocks noChangeArrowheads="1"/>
          </p:cNvSpPr>
          <p:nvPr/>
        </p:nvSpPr>
        <p:spPr bwMode="auto">
          <a:xfrm>
            <a:off x="3224213" y="180181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I</a:t>
            </a:r>
            <a:endParaRPr lang="en-US" altLang="en-US">
              <a:latin typeface="Times New Roman" panose="02020603050405020304" pitchFamily="18" charset="0"/>
            </a:endParaRPr>
          </a:p>
        </p:txBody>
      </p:sp>
      <p:sp>
        <p:nvSpPr>
          <p:cNvPr id="31933" name="Rectangle 356">
            <a:extLst>
              <a:ext uri="{FF2B5EF4-FFF2-40B4-BE49-F238E27FC236}">
                <a16:creationId xmlns:a16="http://schemas.microsoft.com/office/drawing/2014/main" id="{1DB281E0-7995-6643-9991-05C84BEB5895}"/>
              </a:ext>
            </a:extLst>
          </p:cNvPr>
          <p:cNvSpPr>
            <a:spLocks noChangeArrowheads="1"/>
          </p:cNvSpPr>
          <p:nvPr/>
        </p:nvSpPr>
        <p:spPr bwMode="auto">
          <a:xfrm>
            <a:off x="3228975"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N</a:t>
            </a:r>
            <a:endParaRPr lang="en-US" altLang="en-US">
              <a:latin typeface="Times New Roman" panose="02020603050405020304" pitchFamily="18" charset="0"/>
            </a:endParaRPr>
          </a:p>
        </p:txBody>
      </p:sp>
      <p:sp>
        <p:nvSpPr>
          <p:cNvPr id="31934" name="Rectangle 357">
            <a:extLst>
              <a:ext uri="{FF2B5EF4-FFF2-40B4-BE49-F238E27FC236}">
                <a16:creationId xmlns:a16="http://schemas.microsoft.com/office/drawing/2014/main" id="{D05BA31E-AC0C-4443-A0FD-BCF9135DDB76}"/>
              </a:ext>
            </a:extLst>
          </p:cNvPr>
          <p:cNvSpPr>
            <a:spLocks noChangeArrowheads="1"/>
          </p:cNvSpPr>
          <p:nvPr/>
        </p:nvSpPr>
        <p:spPr bwMode="auto">
          <a:xfrm>
            <a:off x="3322638" y="1801813"/>
            <a:ext cx="84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E</a:t>
            </a:r>
            <a:endParaRPr lang="en-US" altLang="en-US">
              <a:latin typeface="Times New Roman" panose="02020603050405020304" pitchFamily="18" charset="0"/>
            </a:endParaRPr>
          </a:p>
        </p:txBody>
      </p:sp>
      <p:sp>
        <p:nvSpPr>
          <p:cNvPr id="31935" name="Rectangle 358">
            <a:extLst>
              <a:ext uri="{FF2B5EF4-FFF2-40B4-BE49-F238E27FC236}">
                <a16:creationId xmlns:a16="http://schemas.microsoft.com/office/drawing/2014/main" id="{3825FC0C-5A77-B248-8CF5-2217BE22960B}"/>
              </a:ext>
            </a:extLst>
          </p:cNvPr>
          <p:cNvSpPr>
            <a:spLocks noChangeArrowheads="1"/>
          </p:cNvSpPr>
          <p:nvPr/>
        </p:nvSpPr>
        <p:spPr bwMode="auto">
          <a:xfrm>
            <a:off x="3430588" y="180181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 </a:t>
            </a:r>
            <a:endParaRPr lang="en-US" altLang="en-US">
              <a:latin typeface="Times New Roman" panose="02020603050405020304" pitchFamily="18" charset="0"/>
            </a:endParaRPr>
          </a:p>
        </p:txBody>
      </p:sp>
      <p:sp>
        <p:nvSpPr>
          <p:cNvPr id="31936" name="Rectangle 359">
            <a:extLst>
              <a:ext uri="{FF2B5EF4-FFF2-40B4-BE49-F238E27FC236}">
                <a16:creationId xmlns:a16="http://schemas.microsoft.com/office/drawing/2014/main" id="{4F3C2CDB-B516-0741-884D-6F9A9F19C228}"/>
              </a:ext>
            </a:extLst>
          </p:cNvPr>
          <p:cNvSpPr>
            <a:spLocks noChangeArrowheads="1"/>
          </p:cNvSpPr>
          <p:nvPr/>
        </p:nvSpPr>
        <p:spPr bwMode="auto">
          <a:xfrm>
            <a:off x="3429000"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a:t>
            </a:r>
            <a:endParaRPr lang="en-US" altLang="en-US">
              <a:latin typeface="Times New Roman" panose="02020603050405020304" pitchFamily="18" charset="0"/>
            </a:endParaRPr>
          </a:p>
        </p:txBody>
      </p:sp>
      <p:sp>
        <p:nvSpPr>
          <p:cNvPr id="31937" name="Rectangle 360">
            <a:extLst>
              <a:ext uri="{FF2B5EF4-FFF2-40B4-BE49-F238E27FC236}">
                <a16:creationId xmlns:a16="http://schemas.microsoft.com/office/drawing/2014/main" id="{CC0F4A4A-0ABC-9F46-9174-6E5838A7AF0B}"/>
              </a:ext>
            </a:extLst>
          </p:cNvPr>
          <p:cNvSpPr>
            <a:spLocks noChangeArrowheads="1"/>
          </p:cNvSpPr>
          <p:nvPr/>
        </p:nvSpPr>
        <p:spPr bwMode="auto">
          <a:xfrm>
            <a:off x="3517900"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U</a:t>
            </a:r>
            <a:endParaRPr lang="en-US" altLang="en-US">
              <a:latin typeface="Times New Roman" panose="02020603050405020304" pitchFamily="18" charset="0"/>
            </a:endParaRPr>
          </a:p>
        </p:txBody>
      </p:sp>
      <p:sp>
        <p:nvSpPr>
          <p:cNvPr id="31938" name="Rectangle 361">
            <a:extLst>
              <a:ext uri="{FF2B5EF4-FFF2-40B4-BE49-F238E27FC236}">
                <a16:creationId xmlns:a16="http://schemas.microsoft.com/office/drawing/2014/main" id="{2D8C6C37-0C65-CE44-AFC8-B5983D8F7519}"/>
              </a:ext>
            </a:extLst>
          </p:cNvPr>
          <p:cNvSpPr>
            <a:spLocks noChangeArrowheads="1"/>
          </p:cNvSpPr>
          <p:nvPr/>
        </p:nvSpPr>
        <p:spPr bwMode="auto">
          <a:xfrm>
            <a:off x="3611563" y="1801813"/>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39" name="Rectangle 362">
            <a:extLst>
              <a:ext uri="{FF2B5EF4-FFF2-40B4-BE49-F238E27FC236}">
                <a16:creationId xmlns:a16="http://schemas.microsoft.com/office/drawing/2014/main" id="{37E35D32-DC67-C34A-8122-5C31DDDC74B6}"/>
              </a:ext>
            </a:extLst>
          </p:cNvPr>
          <p:cNvSpPr>
            <a:spLocks noChangeArrowheads="1"/>
          </p:cNvSpPr>
          <p:nvPr/>
        </p:nvSpPr>
        <p:spPr bwMode="auto">
          <a:xfrm>
            <a:off x="3683000"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H</a:t>
            </a:r>
            <a:endParaRPr lang="en-US" altLang="en-US">
              <a:latin typeface="Times New Roman" panose="02020603050405020304" pitchFamily="18" charset="0"/>
            </a:endParaRPr>
          </a:p>
        </p:txBody>
      </p:sp>
      <p:sp>
        <p:nvSpPr>
          <p:cNvPr id="31940" name="Rectangle 363">
            <a:extLst>
              <a:ext uri="{FF2B5EF4-FFF2-40B4-BE49-F238E27FC236}">
                <a16:creationId xmlns:a16="http://schemas.microsoft.com/office/drawing/2014/main" id="{1F566D85-22BB-1144-B5B3-0B46466ADBFD}"/>
              </a:ext>
            </a:extLst>
          </p:cNvPr>
          <p:cNvSpPr>
            <a:spLocks noChangeArrowheads="1"/>
          </p:cNvSpPr>
          <p:nvPr/>
        </p:nvSpPr>
        <p:spPr bwMode="auto">
          <a:xfrm>
            <a:off x="3771900" y="1801813"/>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O</a:t>
            </a:r>
            <a:endParaRPr lang="en-US" altLang="en-US">
              <a:latin typeface="Times New Roman" panose="02020603050405020304" pitchFamily="18" charset="0"/>
            </a:endParaRPr>
          </a:p>
        </p:txBody>
      </p:sp>
      <p:sp>
        <p:nvSpPr>
          <p:cNvPr id="31941" name="Rectangle 364">
            <a:extLst>
              <a:ext uri="{FF2B5EF4-FFF2-40B4-BE49-F238E27FC236}">
                <a16:creationId xmlns:a16="http://schemas.microsoft.com/office/drawing/2014/main" id="{AC06C38B-9B12-B545-81AC-DAA5C0B4E93B}"/>
              </a:ext>
            </a:extLst>
          </p:cNvPr>
          <p:cNvSpPr>
            <a:spLocks noChangeArrowheads="1"/>
          </p:cNvSpPr>
          <p:nvPr/>
        </p:nvSpPr>
        <p:spPr bwMode="auto">
          <a:xfrm>
            <a:off x="3867150" y="18018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R</a:t>
            </a:r>
            <a:endParaRPr lang="en-US" altLang="en-US">
              <a:latin typeface="Times New Roman" panose="02020603050405020304" pitchFamily="18" charset="0"/>
            </a:endParaRPr>
          </a:p>
        </p:txBody>
      </p:sp>
      <p:sp>
        <p:nvSpPr>
          <p:cNvPr id="31942" name="Rectangle 365">
            <a:extLst>
              <a:ext uri="{FF2B5EF4-FFF2-40B4-BE49-F238E27FC236}">
                <a16:creationId xmlns:a16="http://schemas.microsoft.com/office/drawing/2014/main" id="{166BA499-CE9F-6F48-9562-61F949327BF6}"/>
              </a:ext>
            </a:extLst>
          </p:cNvPr>
          <p:cNvSpPr>
            <a:spLocks noChangeArrowheads="1"/>
          </p:cNvSpPr>
          <p:nvPr/>
        </p:nvSpPr>
        <p:spPr bwMode="auto">
          <a:xfrm>
            <a:off x="3986213" y="180181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I</a:t>
            </a:r>
            <a:endParaRPr lang="en-US" altLang="en-US">
              <a:latin typeface="Times New Roman" panose="02020603050405020304" pitchFamily="18" charset="0"/>
            </a:endParaRPr>
          </a:p>
        </p:txBody>
      </p:sp>
      <p:sp>
        <p:nvSpPr>
          <p:cNvPr id="31943" name="Rectangle 366">
            <a:extLst>
              <a:ext uri="{FF2B5EF4-FFF2-40B4-BE49-F238E27FC236}">
                <a16:creationId xmlns:a16="http://schemas.microsoft.com/office/drawing/2014/main" id="{46C6F6CD-212D-2345-AF36-17B9D5BB9568}"/>
              </a:ext>
            </a:extLst>
          </p:cNvPr>
          <p:cNvSpPr>
            <a:spLocks noChangeArrowheads="1"/>
          </p:cNvSpPr>
          <p:nvPr/>
        </p:nvSpPr>
        <p:spPr bwMode="auto">
          <a:xfrm>
            <a:off x="3995738" y="1801813"/>
            <a:ext cx="777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T</a:t>
            </a:r>
            <a:endParaRPr lang="en-US" altLang="en-US">
              <a:latin typeface="Times New Roman" panose="02020603050405020304" pitchFamily="18" charset="0"/>
            </a:endParaRPr>
          </a:p>
        </p:txBody>
      </p:sp>
      <p:sp>
        <p:nvSpPr>
          <p:cNvPr id="31944" name="Rectangle 367">
            <a:extLst>
              <a:ext uri="{FF2B5EF4-FFF2-40B4-BE49-F238E27FC236}">
                <a16:creationId xmlns:a16="http://schemas.microsoft.com/office/drawing/2014/main" id="{F1871BDC-31E8-9B4E-8C7D-751CB71DD983}"/>
              </a:ext>
            </a:extLst>
          </p:cNvPr>
          <p:cNvSpPr>
            <a:spLocks noChangeArrowheads="1"/>
          </p:cNvSpPr>
          <p:nvPr/>
        </p:nvSpPr>
        <p:spPr bwMode="auto">
          <a:xfrm>
            <a:off x="4070350" y="1801813"/>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Y</a:t>
            </a:r>
            <a:endParaRPr lang="en-US" altLang="en-US">
              <a:latin typeface="Times New Roman" panose="02020603050405020304" pitchFamily="18" charset="0"/>
            </a:endParaRPr>
          </a:p>
        </p:txBody>
      </p:sp>
      <p:sp>
        <p:nvSpPr>
          <p:cNvPr id="31945" name="Rectangle 368">
            <a:extLst>
              <a:ext uri="{FF2B5EF4-FFF2-40B4-BE49-F238E27FC236}">
                <a16:creationId xmlns:a16="http://schemas.microsoft.com/office/drawing/2014/main" id="{745FA9C3-BDA6-FD4B-AA18-F9FCB6D6C3F8}"/>
              </a:ext>
            </a:extLst>
          </p:cNvPr>
          <p:cNvSpPr>
            <a:spLocks noChangeArrowheads="1"/>
          </p:cNvSpPr>
          <p:nvPr/>
        </p:nvSpPr>
        <p:spPr bwMode="auto">
          <a:xfrm>
            <a:off x="4171950" y="1801813"/>
            <a:ext cx="42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a:t>
            </a:r>
            <a:endParaRPr lang="en-US" altLang="en-US">
              <a:latin typeface="Times New Roman" panose="02020603050405020304" pitchFamily="18" charset="0"/>
            </a:endParaRPr>
          </a:p>
        </p:txBody>
      </p:sp>
      <p:sp>
        <p:nvSpPr>
          <p:cNvPr id="31946" name="Text Box 369">
            <a:extLst>
              <a:ext uri="{FF2B5EF4-FFF2-40B4-BE49-F238E27FC236}">
                <a16:creationId xmlns:a16="http://schemas.microsoft.com/office/drawing/2014/main" id="{8DCCB8EF-5F13-6C4F-BD12-DCB33DD3BF38}"/>
              </a:ext>
            </a:extLst>
          </p:cNvPr>
          <p:cNvSpPr txBox="1">
            <a:spLocks noChangeArrowheads="1"/>
          </p:cNvSpPr>
          <p:nvPr/>
        </p:nvSpPr>
        <p:spPr bwMode="auto">
          <a:xfrm>
            <a:off x="6477000" y="2667000"/>
            <a:ext cx="130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latin typeface="Times New Roman" panose="02020603050405020304" pitchFamily="18" charset="0"/>
              </a:rPr>
              <a:t>Abnormality</a:t>
            </a:r>
          </a:p>
          <a:p>
            <a:pPr algn="ctr"/>
            <a:r>
              <a:rPr lang="en-US" altLang="en-US" sz="1600" b="1">
                <a:latin typeface="Times New Roman" panose="02020603050405020304" pitchFamily="18" charset="0"/>
              </a:rPr>
              <a:t>Station 5</a:t>
            </a:r>
            <a:endParaRPr lang="en-US" altLang="en-US" sz="1200">
              <a:latin typeface="Times New Roman" panose="02020603050405020304" pitchFamily="18" charset="0"/>
            </a:endParaRPr>
          </a:p>
        </p:txBody>
      </p:sp>
      <p:sp>
        <p:nvSpPr>
          <p:cNvPr id="31947" name="Text Box 370">
            <a:extLst>
              <a:ext uri="{FF2B5EF4-FFF2-40B4-BE49-F238E27FC236}">
                <a16:creationId xmlns:a16="http://schemas.microsoft.com/office/drawing/2014/main" id="{54074D73-0B03-EF45-A84F-25DE851A8D76}"/>
              </a:ext>
            </a:extLst>
          </p:cNvPr>
          <p:cNvSpPr txBox="1">
            <a:spLocks noChangeArrowheads="1"/>
          </p:cNvSpPr>
          <p:nvPr/>
        </p:nvSpPr>
        <p:spPr bwMode="auto">
          <a:xfrm>
            <a:off x="6457950" y="5257800"/>
            <a:ext cx="1352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latin typeface="Times New Roman" panose="02020603050405020304" pitchFamily="18" charset="0"/>
              </a:rPr>
              <a:t>Team Leader</a:t>
            </a:r>
            <a:endParaRPr lang="en-US" altLang="en-US" sz="1200">
              <a:latin typeface="Times New Roman" panose="02020603050405020304" pitchFamily="18" charset="0"/>
            </a:endParaRPr>
          </a:p>
        </p:txBody>
      </p:sp>
      <p:sp>
        <p:nvSpPr>
          <p:cNvPr id="31948" name="Line 371">
            <a:extLst>
              <a:ext uri="{FF2B5EF4-FFF2-40B4-BE49-F238E27FC236}">
                <a16:creationId xmlns:a16="http://schemas.microsoft.com/office/drawing/2014/main" id="{BA9AC175-0D1C-F241-BE77-849398914E27}"/>
              </a:ext>
            </a:extLst>
          </p:cNvPr>
          <p:cNvSpPr>
            <a:spLocks noChangeShapeType="1"/>
          </p:cNvSpPr>
          <p:nvPr/>
        </p:nvSpPr>
        <p:spPr bwMode="auto">
          <a:xfrm>
            <a:off x="5638800" y="53340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949" name="Rectangle 372">
            <a:extLst>
              <a:ext uri="{FF2B5EF4-FFF2-40B4-BE49-F238E27FC236}">
                <a16:creationId xmlns:a16="http://schemas.microsoft.com/office/drawing/2014/main" id="{C9E3C4E5-8C97-B74F-BC31-C337A2682376}"/>
              </a:ext>
            </a:extLst>
          </p:cNvPr>
          <p:cNvSpPr>
            <a:spLocks noChangeArrowheads="1"/>
          </p:cNvSpPr>
          <p:nvPr/>
        </p:nvSpPr>
        <p:spPr bwMode="auto">
          <a:xfrm>
            <a:off x="2311400" y="2616200"/>
            <a:ext cx="304800" cy="24447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Times New Roman" panose="02020603050405020304" pitchFamily="18" charset="0"/>
              </a:rPr>
              <a:t>4</a:t>
            </a:r>
          </a:p>
        </p:txBody>
      </p:sp>
      <p:sp>
        <p:nvSpPr>
          <p:cNvPr id="31950" name="Rectangle 373">
            <a:extLst>
              <a:ext uri="{FF2B5EF4-FFF2-40B4-BE49-F238E27FC236}">
                <a16:creationId xmlns:a16="http://schemas.microsoft.com/office/drawing/2014/main" id="{1F62E121-0143-2C4A-A73F-2FDCAC1FD8AD}"/>
              </a:ext>
            </a:extLst>
          </p:cNvPr>
          <p:cNvSpPr>
            <a:spLocks noChangeArrowheads="1"/>
          </p:cNvSpPr>
          <p:nvPr/>
        </p:nvSpPr>
        <p:spPr bwMode="auto">
          <a:xfrm>
            <a:off x="5219700" y="2413000"/>
            <a:ext cx="228600" cy="18415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Times New Roman" panose="02020603050405020304" pitchFamily="18" charset="0"/>
              </a:rPr>
              <a:t>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3548D67A-E1AB-9944-BDC5-F7D18DF8FE8F}"/>
              </a:ext>
            </a:extLst>
          </p:cNvPr>
          <p:cNvSpPr>
            <a:spLocks noChangeArrowheads="1"/>
          </p:cNvSpPr>
          <p:nvPr/>
        </p:nvSpPr>
        <p:spPr bwMode="auto">
          <a:xfrm>
            <a:off x="458788" y="304800"/>
            <a:ext cx="8229600" cy="609600"/>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anchor="ctr"/>
          <a:lstStyle/>
          <a:p>
            <a:pPr algn="ctr" eaLnBrk="1" hangingPunct="1">
              <a:defRPr/>
            </a:pPr>
            <a:r>
              <a:rPr lang="en-US" sz="1700" b="1">
                <a:solidFill>
                  <a:schemeClr val="tx2"/>
                </a:solidFill>
                <a:latin typeface="Times" pitchFamily="18" charset="0"/>
              </a:rPr>
              <a:t>Typical Toyota Organization to support Continuous Improvement</a:t>
            </a:r>
            <a:endParaRPr lang="en-US" sz="2500" b="1" i="1">
              <a:solidFill>
                <a:schemeClr val="tx2"/>
              </a:solidFill>
              <a:latin typeface="Times" pitchFamily="18" charset="0"/>
            </a:endParaRPr>
          </a:p>
        </p:txBody>
      </p:sp>
      <p:sp>
        <p:nvSpPr>
          <p:cNvPr id="32771" name="Text Box 3">
            <a:extLst>
              <a:ext uri="{FF2B5EF4-FFF2-40B4-BE49-F238E27FC236}">
                <a16:creationId xmlns:a16="http://schemas.microsoft.com/office/drawing/2014/main" id="{B92FF6C0-0E0D-1049-95E0-D7E1DACE2E1A}"/>
              </a:ext>
            </a:extLst>
          </p:cNvPr>
          <p:cNvSpPr txBox="1">
            <a:spLocks noChangeArrowheads="1"/>
          </p:cNvSpPr>
          <p:nvPr/>
        </p:nvSpPr>
        <p:spPr bwMode="auto">
          <a:xfrm>
            <a:off x="152400" y="1471613"/>
            <a:ext cx="1476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latin typeface="Times New Roman" panose="02020603050405020304" pitchFamily="18" charset="0"/>
              </a:rPr>
              <a:t>Team Member</a:t>
            </a:r>
          </a:p>
        </p:txBody>
      </p:sp>
      <p:sp>
        <p:nvSpPr>
          <p:cNvPr id="32772" name="Text Box 4">
            <a:extLst>
              <a:ext uri="{FF2B5EF4-FFF2-40B4-BE49-F238E27FC236}">
                <a16:creationId xmlns:a16="http://schemas.microsoft.com/office/drawing/2014/main" id="{476B813F-0E18-A749-B9E9-B7E50CDCA0BF}"/>
              </a:ext>
            </a:extLst>
          </p:cNvPr>
          <p:cNvSpPr txBox="1">
            <a:spLocks noChangeArrowheads="1"/>
          </p:cNvSpPr>
          <p:nvPr/>
        </p:nvSpPr>
        <p:spPr bwMode="auto">
          <a:xfrm>
            <a:off x="152400" y="2608263"/>
            <a:ext cx="1352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latin typeface="Times New Roman" panose="02020603050405020304" pitchFamily="18" charset="0"/>
              </a:rPr>
              <a:t>Team Leader</a:t>
            </a:r>
          </a:p>
        </p:txBody>
      </p:sp>
      <p:sp>
        <p:nvSpPr>
          <p:cNvPr id="32773" name="Text Box 5">
            <a:extLst>
              <a:ext uri="{FF2B5EF4-FFF2-40B4-BE49-F238E27FC236}">
                <a16:creationId xmlns:a16="http://schemas.microsoft.com/office/drawing/2014/main" id="{A5D5AFE2-5E4B-9F4D-B035-83DFFE5F9236}"/>
              </a:ext>
            </a:extLst>
          </p:cNvPr>
          <p:cNvSpPr txBox="1">
            <a:spLocks noChangeArrowheads="1"/>
          </p:cNvSpPr>
          <p:nvPr/>
        </p:nvSpPr>
        <p:spPr bwMode="auto">
          <a:xfrm>
            <a:off x="152400" y="3744913"/>
            <a:ext cx="143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latin typeface="Times New Roman" panose="02020603050405020304" pitchFamily="18" charset="0"/>
              </a:rPr>
              <a:t>Group Leader</a:t>
            </a:r>
          </a:p>
        </p:txBody>
      </p:sp>
      <p:sp>
        <p:nvSpPr>
          <p:cNvPr id="32774" name="Text Box 6">
            <a:extLst>
              <a:ext uri="{FF2B5EF4-FFF2-40B4-BE49-F238E27FC236}">
                <a16:creationId xmlns:a16="http://schemas.microsoft.com/office/drawing/2014/main" id="{59D134A7-B1C0-AC41-979C-8A33CD4F0728}"/>
              </a:ext>
            </a:extLst>
          </p:cNvPr>
          <p:cNvSpPr txBox="1">
            <a:spLocks noChangeArrowheads="1"/>
          </p:cNvSpPr>
          <p:nvPr/>
        </p:nvSpPr>
        <p:spPr bwMode="auto">
          <a:xfrm>
            <a:off x="152400" y="485775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Times New Roman" panose="02020603050405020304" pitchFamily="18" charset="0"/>
              </a:rPr>
              <a:t>Asst. Manager</a:t>
            </a:r>
          </a:p>
        </p:txBody>
      </p:sp>
      <p:sp>
        <p:nvSpPr>
          <p:cNvPr id="32775" name="Text Box 7">
            <a:extLst>
              <a:ext uri="{FF2B5EF4-FFF2-40B4-BE49-F238E27FC236}">
                <a16:creationId xmlns:a16="http://schemas.microsoft.com/office/drawing/2014/main" id="{64D1DBB2-5044-404C-96D9-59FE38EB3AF3}"/>
              </a:ext>
            </a:extLst>
          </p:cNvPr>
          <p:cNvSpPr txBox="1">
            <a:spLocks noChangeArrowheads="1"/>
          </p:cNvSpPr>
          <p:nvPr/>
        </p:nvSpPr>
        <p:spPr bwMode="auto">
          <a:xfrm>
            <a:off x="177800" y="5995988"/>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Times New Roman" panose="02020603050405020304" pitchFamily="18" charset="0"/>
              </a:rPr>
              <a:t>Manager</a:t>
            </a:r>
          </a:p>
        </p:txBody>
      </p:sp>
      <p:sp>
        <p:nvSpPr>
          <p:cNvPr id="32776" name="Oval 8">
            <a:extLst>
              <a:ext uri="{FF2B5EF4-FFF2-40B4-BE49-F238E27FC236}">
                <a16:creationId xmlns:a16="http://schemas.microsoft.com/office/drawing/2014/main" id="{ADFD6852-ECEB-D541-8D14-48B6DCEF479F}"/>
              </a:ext>
            </a:extLst>
          </p:cNvPr>
          <p:cNvSpPr>
            <a:spLocks noChangeArrowheads="1"/>
          </p:cNvSpPr>
          <p:nvPr/>
        </p:nvSpPr>
        <p:spPr bwMode="auto">
          <a:xfrm>
            <a:off x="5099050" y="4953000"/>
            <a:ext cx="190500" cy="228600"/>
          </a:xfrm>
          <a:prstGeom prst="ellipse">
            <a:avLst/>
          </a:prstGeom>
          <a:solidFill>
            <a:schemeClr val="bg2"/>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77" name="Oval 9">
            <a:extLst>
              <a:ext uri="{FF2B5EF4-FFF2-40B4-BE49-F238E27FC236}">
                <a16:creationId xmlns:a16="http://schemas.microsoft.com/office/drawing/2014/main" id="{D64ACC30-D47D-4046-8DFB-94B5A4DBA334}"/>
              </a:ext>
            </a:extLst>
          </p:cNvPr>
          <p:cNvSpPr>
            <a:spLocks noChangeArrowheads="1"/>
          </p:cNvSpPr>
          <p:nvPr/>
        </p:nvSpPr>
        <p:spPr bwMode="auto">
          <a:xfrm>
            <a:off x="5372100" y="3886200"/>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78" name="Oval 10">
            <a:extLst>
              <a:ext uri="{FF2B5EF4-FFF2-40B4-BE49-F238E27FC236}">
                <a16:creationId xmlns:a16="http://schemas.microsoft.com/office/drawing/2014/main" id="{84921C90-C4A0-994A-96D8-7522356EC131}"/>
              </a:ext>
            </a:extLst>
          </p:cNvPr>
          <p:cNvSpPr>
            <a:spLocks noChangeArrowheads="1"/>
          </p:cNvSpPr>
          <p:nvPr/>
        </p:nvSpPr>
        <p:spPr bwMode="auto">
          <a:xfrm>
            <a:off x="4822825" y="3886200"/>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79" name="Oval 11">
            <a:extLst>
              <a:ext uri="{FF2B5EF4-FFF2-40B4-BE49-F238E27FC236}">
                <a16:creationId xmlns:a16="http://schemas.microsoft.com/office/drawing/2014/main" id="{7694F027-E13F-6A4D-BE08-BF6D3D0A4175}"/>
              </a:ext>
            </a:extLst>
          </p:cNvPr>
          <p:cNvSpPr>
            <a:spLocks noChangeArrowheads="1"/>
          </p:cNvSpPr>
          <p:nvPr/>
        </p:nvSpPr>
        <p:spPr bwMode="auto">
          <a:xfrm>
            <a:off x="4349750" y="3897313"/>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0" name="Oval 12">
            <a:extLst>
              <a:ext uri="{FF2B5EF4-FFF2-40B4-BE49-F238E27FC236}">
                <a16:creationId xmlns:a16="http://schemas.microsoft.com/office/drawing/2014/main" id="{1CB6AB52-6108-D642-8C12-DB088922244D}"/>
              </a:ext>
            </a:extLst>
          </p:cNvPr>
          <p:cNvSpPr>
            <a:spLocks noChangeArrowheads="1"/>
          </p:cNvSpPr>
          <p:nvPr/>
        </p:nvSpPr>
        <p:spPr bwMode="auto">
          <a:xfrm>
            <a:off x="2667000" y="3886200"/>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1" name="Oval 13">
            <a:extLst>
              <a:ext uri="{FF2B5EF4-FFF2-40B4-BE49-F238E27FC236}">
                <a16:creationId xmlns:a16="http://schemas.microsoft.com/office/drawing/2014/main" id="{0DBBC41C-8B78-F14F-B0C0-EA39A77AE731}"/>
              </a:ext>
            </a:extLst>
          </p:cNvPr>
          <p:cNvSpPr>
            <a:spLocks noChangeArrowheads="1"/>
          </p:cNvSpPr>
          <p:nvPr/>
        </p:nvSpPr>
        <p:spPr bwMode="auto">
          <a:xfrm>
            <a:off x="7494588" y="3886200"/>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2" name="Oval 14">
            <a:extLst>
              <a:ext uri="{FF2B5EF4-FFF2-40B4-BE49-F238E27FC236}">
                <a16:creationId xmlns:a16="http://schemas.microsoft.com/office/drawing/2014/main" id="{0F0F04B9-B14F-BC49-BB15-09DF1652C3CB}"/>
              </a:ext>
            </a:extLst>
          </p:cNvPr>
          <p:cNvSpPr>
            <a:spLocks noChangeArrowheads="1"/>
          </p:cNvSpPr>
          <p:nvPr/>
        </p:nvSpPr>
        <p:spPr bwMode="auto">
          <a:xfrm>
            <a:off x="5868988" y="3897313"/>
            <a:ext cx="190500" cy="228600"/>
          </a:xfrm>
          <a:prstGeom prst="ellipse">
            <a:avLst/>
          </a:prstGeom>
          <a:solidFill>
            <a:srgbClr val="00FF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3" name="Oval 15">
            <a:extLst>
              <a:ext uri="{FF2B5EF4-FFF2-40B4-BE49-F238E27FC236}">
                <a16:creationId xmlns:a16="http://schemas.microsoft.com/office/drawing/2014/main" id="{F017954F-98CB-554D-9B05-853C3536A405}"/>
              </a:ext>
            </a:extLst>
          </p:cNvPr>
          <p:cNvSpPr>
            <a:spLocks noChangeArrowheads="1"/>
          </p:cNvSpPr>
          <p:nvPr/>
        </p:nvSpPr>
        <p:spPr bwMode="auto">
          <a:xfrm>
            <a:off x="3811588" y="2667000"/>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4" name="Oval 16">
            <a:extLst>
              <a:ext uri="{FF2B5EF4-FFF2-40B4-BE49-F238E27FC236}">
                <a16:creationId xmlns:a16="http://schemas.microsoft.com/office/drawing/2014/main" id="{1128849C-5AEF-C14E-9BF8-49C0E597BFC1}"/>
              </a:ext>
            </a:extLst>
          </p:cNvPr>
          <p:cNvSpPr>
            <a:spLocks noChangeArrowheads="1"/>
          </p:cNvSpPr>
          <p:nvPr/>
        </p:nvSpPr>
        <p:spPr bwMode="auto">
          <a:xfrm>
            <a:off x="2079625" y="2667000"/>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5" name="Oval 17">
            <a:extLst>
              <a:ext uri="{FF2B5EF4-FFF2-40B4-BE49-F238E27FC236}">
                <a16:creationId xmlns:a16="http://schemas.microsoft.com/office/drawing/2014/main" id="{463F2DC0-4B68-554A-A9E5-8E9E257B860A}"/>
              </a:ext>
            </a:extLst>
          </p:cNvPr>
          <p:cNvSpPr>
            <a:spLocks noChangeArrowheads="1"/>
          </p:cNvSpPr>
          <p:nvPr/>
        </p:nvSpPr>
        <p:spPr bwMode="auto">
          <a:xfrm>
            <a:off x="218122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6" name="Oval 18">
            <a:extLst>
              <a:ext uri="{FF2B5EF4-FFF2-40B4-BE49-F238E27FC236}">
                <a16:creationId xmlns:a16="http://schemas.microsoft.com/office/drawing/2014/main" id="{B28308F4-191A-994F-9895-41FAAD2F867C}"/>
              </a:ext>
            </a:extLst>
          </p:cNvPr>
          <p:cNvSpPr>
            <a:spLocks noChangeArrowheads="1"/>
          </p:cNvSpPr>
          <p:nvPr/>
        </p:nvSpPr>
        <p:spPr bwMode="auto">
          <a:xfrm>
            <a:off x="199072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7" name="Oval 19">
            <a:extLst>
              <a:ext uri="{FF2B5EF4-FFF2-40B4-BE49-F238E27FC236}">
                <a16:creationId xmlns:a16="http://schemas.microsoft.com/office/drawing/2014/main" id="{631C1FB1-DE24-B749-8FB1-55A622F377FF}"/>
              </a:ext>
            </a:extLst>
          </p:cNvPr>
          <p:cNvSpPr>
            <a:spLocks noChangeArrowheads="1"/>
          </p:cNvSpPr>
          <p:nvPr/>
        </p:nvSpPr>
        <p:spPr bwMode="auto">
          <a:xfrm>
            <a:off x="219075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8" name="Oval 20">
            <a:extLst>
              <a:ext uri="{FF2B5EF4-FFF2-40B4-BE49-F238E27FC236}">
                <a16:creationId xmlns:a16="http://schemas.microsoft.com/office/drawing/2014/main" id="{E96497FA-47CF-2048-8EC7-ADB433BD072F}"/>
              </a:ext>
            </a:extLst>
          </p:cNvPr>
          <p:cNvSpPr>
            <a:spLocks noChangeArrowheads="1"/>
          </p:cNvSpPr>
          <p:nvPr/>
        </p:nvSpPr>
        <p:spPr bwMode="auto">
          <a:xfrm>
            <a:off x="198120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89" name="Oval 21">
            <a:extLst>
              <a:ext uri="{FF2B5EF4-FFF2-40B4-BE49-F238E27FC236}">
                <a16:creationId xmlns:a16="http://schemas.microsoft.com/office/drawing/2014/main" id="{533BB461-999A-3044-8ED3-984A6483073D}"/>
              </a:ext>
            </a:extLst>
          </p:cNvPr>
          <p:cNvSpPr>
            <a:spLocks noChangeArrowheads="1"/>
          </p:cNvSpPr>
          <p:nvPr/>
        </p:nvSpPr>
        <p:spPr bwMode="auto">
          <a:xfrm>
            <a:off x="277177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0" name="Oval 22">
            <a:extLst>
              <a:ext uri="{FF2B5EF4-FFF2-40B4-BE49-F238E27FC236}">
                <a16:creationId xmlns:a16="http://schemas.microsoft.com/office/drawing/2014/main" id="{FC243221-0E44-6F4D-8B56-A488221AB6EE}"/>
              </a:ext>
            </a:extLst>
          </p:cNvPr>
          <p:cNvSpPr>
            <a:spLocks noChangeArrowheads="1"/>
          </p:cNvSpPr>
          <p:nvPr/>
        </p:nvSpPr>
        <p:spPr bwMode="auto">
          <a:xfrm>
            <a:off x="258127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1" name="Oval 23">
            <a:extLst>
              <a:ext uri="{FF2B5EF4-FFF2-40B4-BE49-F238E27FC236}">
                <a16:creationId xmlns:a16="http://schemas.microsoft.com/office/drawing/2014/main" id="{3898F6E1-B702-8B43-B46A-6DCF4D92CFBC}"/>
              </a:ext>
            </a:extLst>
          </p:cNvPr>
          <p:cNvSpPr>
            <a:spLocks noChangeArrowheads="1"/>
          </p:cNvSpPr>
          <p:nvPr/>
        </p:nvSpPr>
        <p:spPr bwMode="auto">
          <a:xfrm>
            <a:off x="278130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2" name="Oval 24">
            <a:extLst>
              <a:ext uri="{FF2B5EF4-FFF2-40B4-BE49-F238E27FC236}">
                <a16:creationId xmlns:a16="http://schemas.microsoft.com/office/drawing/2014/main" id="{27CBFFFC-BF74-8A45-8B92-2C7CE0CA8F6A}"/>
              </a:ext>
            </a:extLst>
          </p:cNvPr>
          <p:cNvSpPr>
            <a:spLocks noChangeArrowheads="1"/>
          </p:cNvSpPr>
          <p:nvPr/>
        </p:nvSpPr>
        <p:spPr bwMode="auto">
          <a:xfrm>
            <a:off x="257175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3" name="Oval 25">
            <a:extLst>
              <a:ext uri="{FF2B5EF4-FFF2-40B4-BE49-F238E27FC236}">
                <a16:creationId xmlns:a16="http://schemas.microsoft.com/office/drawing/2014/main" id="{B4D9F554-2814-094A-BCB0-FBD30B03756D}"/>
              </a:ext>
            </a:extLst>
          </p:cNvPr>
          <p:cNvSpPr>
            <a:spLocks noChangeArrowheads="1"/>
          </p:cNvSpPr>
          <p:nvPr/>
        </p:nvSpPr>
        <p:spPr bwMode="auto">
          <a:xfrm>
            <a:off x="3376613" y="1500188"/>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4" name="Oval 26">
            <a:extLst>
              <a:ext uri="{FF2B5EF4-FFF2-40B4-BE49-F238E27FC236}">
                <a16:creationId xmlns:a16="http://schemas.microsoft.com/office/drawing/2014/main" id="{3E7E6796-EF8A-6343-975B-987CEFBF51D2}"/>
              </a:ext>
            </a:extLst>
          </p:cNvPr>
          <p:cNvSpPr>
            <a:spLocks noChangeArrowheads="1"/>
          </p:cNvSpPr>
          <p:nvPr/>
        </p:nvSpPr>
        <p:spPr bwMode="auto">
          <a:xfrm>
            <a:off x="3186113" y="1500188"/>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5" name="Oval 27">
            <a:extLst>
              <a:ext uri="{FF2B5EF4-FFF2-40B4-BE49-F238E27FC236}">
                <a16:creationId xmlns:a16="http://schemas.microsoft.com/office/drawing/2014/main" id="{E933AABB-54C2-B246-B15B-E249CF9A2196}"/>
              </a:ext>
            </a:extLst>
          </p:cNvPr>
          <p:cNvSpPr>
            <a:spLocks noChangeArrowheads="1"/>
          </p:cNvSpPr>
          <p:nvPr/>
        </p:nvSpPr>
        <p:spPr bwMode="auto">
          <a:xfrm>
            <a:off x="3386138" y="1271588"/>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6" name="Oval 28">
            <a:extLst>
              <a:ext uri="{FF2B5EF4-FFF2-40B4-BE49-F238E27FC236}">
                <a16:creationId xmlns:a16="http://schemas.microsoft.com/office/drawing/2014/main" id="{B322A6FE-C293-CF41-962D-615633BF8EAA}"/>
              </a:ext>
            </a:extLst>
          </p:cNvPr>
          <p:cNvSpPr>
            <a:spLocks noChangeArrowheads="1"/>
          </p:cNvSpPr>
          <p:nvPr/>
        </p:nvSpPr>
        <p:spPr bwMode="auto">
          <a:xfrm>
            <a:off x="3176588" y="1271588"/>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7" name="Oval 29">
            <a:extLst>
              <a:ext uri="{FF2B5EF4-FFF2-40B4-BE49-F238E27FC236}">
                <a16:creationId xmlns:a16="http://schemas.microsoft.com/office/drawing/2014/main" id="{2A148456-E1B2-5544-93B5-35D23893B105}"/>
              </a:ext>
            </a:extLst>
          </p:cNvPr>
          <p:cNvSpPr>
            <a:spLocks noChangeArrowheads="1"/>
          </p:cNvSpPr>
          <p:nvPr/>
        </p:nvSpPr>
        <p:spPr bwMode="auto">
          <a:xfrm>
            <a:off x="391477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8" name="Oval 30">
            <a:extLst>
              <a:ext uri="{FF2B5EF4-FFF2-40B4-BE49-F238E27FC236}">
                <a16:creationId xmlns:a16="http://schemas.microsoft.com/office/drawing/2014/main" id="{0D848AF3-BBBC-014D-8E9E-3129CDE70045}"/>
              </a:ext>
            </a:extLst>
          </p:cNvPr>
          <p:cNvSpPr>
            <a:spLocks noChangeArrowheads="1"/>
          </p:cNvSpPr>
          <p:nvPr/>
        </p:nvSpPr>
        <p:spPr bwMode="auto">
          <a:xfrm>
            <a:off x="3724275"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799" name="Oval 31">
            <a:extLst>
              <a:ext uri="{FF2B5EF4-FFF2-40B4-BE49-F238E27FC236}">
                <a16:creationId xmlns:a16="http://schemas.microsoft.com/office/drawing/2014/main" id="{12345668-297D-014A-B200-0F38E3115DD8}"/>
              </a:ext>
            </a:extLst>
          </p:cNvPr>
          <p:cNvSpPr>
            <a:spLocks noChangeArrowheads="1"/>
          </p:cNvSpPr>
          <p:nvPr/>
        </p:nvSpPr>
        <p:spPr bwMode="auto">
          <a:xfrm>
            <a:off x="392430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00" name="Oval 32">
            <a:extLst>
              <a:ext uri="{FF2B5EF4-FFF2-40B4-BE49-F238E27FC236}">
                <a16:creationId xmlns:a16="http://schemas.microsoft.com/office/drawing/2014/main" id="{058C48A7-F6BC-2848-BE7C-6E170EDEA45D}"/>
              </a:ext>
            </a:extLst>
          </p:cNvPr>
          <p:cNvSpPr>
            <a:spLocks noChangeArrowheads="1"/>
          </p:cNvSpPr>
          <p:nvPr/>
        </p:nvSpPr>
        <p:spPr bwMode="auto">
          <a:xfrm>
            <a:off x="3714750"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01" name="Line 33">
            <a:extLst>
              <a:ext uri="{FF2B5EF4-FFF2-40B4-BE49-F238E27FC236}">
                <a16:creationId xmlns:a16="http://schemas.microsoft.com/office/drawing/2014/main" id="{28252808-F45C-8540-B140-D3979E0AD46A}"/>
              </a:ext>
            </a:extLst>
          </p:cNvPr>
          <p:cNvSpPr>
            <a:spLocks noChangeShapeType="1"/>
          </p:cNvSpPr>
          <p:nvPr/>
        </p:nvSpPr>
        <p:spPr bwMode="auto">
          <a:xfrm>
            <a:off x="2181225" y="2882900"/>
            <a:ext cx="504825" cy="1041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4">
            <a:extLst>
              <a:ext uri="{FF2B5EF4-FFF2-40B4-BE49-F238E27FC236}">
                <a16:creationId xmlns:a16="http://schemas.microsoft.com/office/drawing/2014/main" id="{25A53754-F428-2B47-9723-8CA2DDA57A6E}"/>
              </a:ext>
            </a:extLst>
          </p:cNvPr>
          <p:cNvSpPr>
            <a:spLocks noChangeShapeType="1"/>
          </p:cNvSpPr>
          <p:nvPr/>
        </p:nvSpPr>
        <p:spPr bwMode="auto">
          <a:xfrm flipH="1">
            <a:off x="2762250" y="2878138"/>
            <a:ext cx="6350" cy="998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5">
            <a:extLst>
              <a:ext uri="{FF2B5EF4-FFF2-40B4-BE49-F238E27FC236}">
                <a16:creationId xmlns:a16="http://schemas.microsoft.com/office/drawing/2014/main" id="{CB91432B-2814-B841-B40F-9FAC32792A96}"/>
              </a:ext>
            </a:extLst>
          </p:cNvPr>
          <p:cNvSpPr>
            <a:spLocks noChangeShapeType="1"/>
          </p:cNvSpPr>
          <p:nvPr/>
        </p:nvSpPr>
        <p:spPr bwMode="auto">
          <a:xfrm flipH="1">
            <a:off x="2809875" y="2860675"/>
            <a:ext cx="549275" cy="1054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4" name="Line 36">
            <a:extLst>
              <a:ext uri="{FF2B5EF4-FFF2-40B4-BE49-F238E27FC236}">
                <a16:creationId xmlns:a16="http://schemas.microsoft.com/office/drawing/2014/main" id="{D4B6214A-A461-CB4A-B485-38866D8F9792}"/>
              </a:ext>
            </a:extLst>
          </p:cNvPr>
          <p:cNvSpPr>
            <a:spLocks noChangeShapeType="1"/>
          </p:cNvSpPr>
          <p:nvPr/>
        </p:nvSpPr>
        <p:spPr bwMode="auto">
          <a:xfrm flipH="1">
            <a:off x="2819400" y="2895600"/>
            <a:ext cx="104775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5" name="Oval 37">
            <a:extLst>
              <a:ext uri="{FF2B5EF4-FFF2-40B4-BE49-F238E27FC236}">
                <a16:creationId xmlns:a16="http://schemas.microsoft.com/office/drawing/2014/main" id="{B773B8B7-052E-5840-88A4-113E66812FD3}"/>
              </a:ext>
            </a:extLst>
          </p:cNvPr>
          <p:cNvSpPr>
            <a:spLocks noChangeArrowheads="1"/>
          </p:cNvSpPr>
          <p:nvPr/>
        </p:nvSpPr>
        <p:spPr bwMode="auto">
          <a:xfrm>
            <a:off x="3281363" y="1719263"/>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06" name="Oval 38">
            <a:extLst>
              <a:ext uri="{FF2B5EF4-FFF2-40B4-BE49-F238E27FC236}">
                <a16:creationId xmlns:a16="http://schemas.microsoft.com/office/drawing/2014/main" id="{A888483B-68D1-B94B-ACCC-C82EA14C066C}"/>
              </a:ext>
            </a:extLst>
          </p:cNvPr>
          <p:cNvSpPr>
            <a:spLocks noChangeArrowheads="1"/>
          </p:cNvSpPr>
          <p:nvPr/>
        </p:nvSpPr>
        <p:spPr bwMode="auto">
          <a:xfrm>
            <a:off x="3819525" y="174307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07" name="Line 39">
            <a:extLst>
              <a:ext uri="{FF2B5EF4-FFF2-40B4-BE49-F238E27FC236}">
                <a16:creationId xmlns:a16="http://schemas.microsoft.com/office/drawing/2014/main" id="{664175FE-DCF2-0E40-8401-773B6485421C}"/>
              </a:ext>
            </a:extLst>
          </p:cNvPr>
          <p:cNvSpPr>
            <a:spLocks noChangeShapeType="1"/>
          </p:cNvSpPr>
          <p:nvPr/>
        </p:nvSpPr>
        <p:spPr bwMode="auto">
          <a:xfrm flipH="1">
            <a:off x="2152650" y="1719263"/>
            <a:ext cx="0" cy="950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8" name="Line 40">
            <a:extLst>
              <a:ext uri="{FF2B5EF4-FFF2-40B4-BE49-F238E27FC236}">
                <a16:creationId xmlns:a16="http://schemas.microsoft.com/office/drawing/2014/main" id="{B2971F64-5903-8547-BA1D-BA66B88DF904}"/>
              </a:ext>
            </a:extLst>
          </p:cNvPr>
          <p:cNvSpPr>
            <a:spLocks noChangeShapeType="1"/>
          </p:cNvSpPr>
          <p:nvPr/>
        </p:nvSpPr>
        <p:spPr bwMode="auto">
          <a:xfrm flipH="1">
            <a:off x="3362325" y="1954213"/>
            <a:ext cx="952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41">
            <a:extLst>
              <a:ext uri="{FF2B5EF4-FFF2-40B4-BE49-F238E27FC236}">
                <a16:creationId xmlns:a16="http://schemas.microsoft.com/office/drawing/2014/main" id="{552DC7B2-647A-F24A-9383-1A28BF6D005D}"/>
              </a:ext>
            </a:extLst>
          </p:cNvPr>
          <p:cNvSpPr>
            <a:spLocks noChangeShapeType="1"/>
          </p:cNvSpPr>
          <p:nvPr/>
        </p:nvSpPr>
        <p:spPr bwMode="auto">
          <a:xfrm>
            <a:off x="2763838" y="1692275"/>
            <a:ext cx="4762" cy="957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42">
            <a:extLst>
              <a:ext uri="{FF2B5EF4-FFF2-40B4-BE49-F238E27FC236}">
                <a16:creationId xmlns:a16="http://schemas.microsoft.com/office/drawing/2014/main" id="{2554D27B-4AC0-454C-9A73-5E5D7493C382}"/>
              </a:ext>
            </a:extLst>
          </p:cNvPr>
          <p:cNvSpPr>
            <a:spLocks noChangeShapeType="1"/>
          </p:cNvSpPr>
          <p:nvPr/>
        </p:nvSpPr>
        <p:spPr bwMode="auto">
          <a:xfrm>
            <a:off x="3886200" y="1981200"/>
            <a:ext cx="1588" cy="663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43">
            <a:extLst>
              <a:ext uri="{FF2B5EF4-FFF2-40B4-BE49-F238E27FC236}">
                <a16:creationId xmlns:a16="http://schemas.microsoft.com/office/drawing/2014/main" id="{93EC1FA0-1E47-2045-8759-F22D346B9661}"/>
              </a:ext>
            </a:extLst>
          </p:cNvPr>
          <p:cNvSpPr>
            <a:spLocks noChangeShapeType="1"/>
          </p:cNvSpPr>
          <p:nvPr/>
        </p:nvSpPr>
        <p:spPr bwMode="auto">
          <a:xfrm>
            <a:off x="2797175" y="4110038"/>
            <a:ext cx="2308225" cy="919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2" name="Oval 44">
            <a:extLst>
              <a:ext uri="{FF2B5EF4-FFF2-40B4-BE49-F238E27FC236}">
                <a16:creationId xmlns:a16="http://schemas.microsoft.com/office/drawing/2014/main" id="{FE4AE0DC-053F-D544-AA1C-CAB0464AFC23}"/>
              </a:ext>
            </a:extLst>
          </p:cNvPr>
          <p:cNvSpPr>
            <a:spLocks noChangeArrowheads="1"/>
          </p:cNvSpPr>
          <p:nvPr/>
        </p:nvSpPr>
        <p:spPr bwMode="auto">
          <a:xfrm>
            <a:off x="8677275" y="2651125"/>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3" name="Oval 45">
            <a:extLst>
              <a:ext uri="{FF2B5EF4-FFF2-40B4-BE49-F238E27FC236}">
                <a16:creationId xmlns:a16="http://schemas.microsoft.com/office/drawing/2014/main" id="{16FEC704-ADB7-F144-B2E7-AF7C01A15A36}"/>
              </a:ext>
            </a:extLst>
          </p:cNvPr>
          <p:cNvSpPr>
            <a:spLocks noChangeArrowheads="1"/>
          </p:cNvSpPr>
          <p:nvPr/>
        </p:nvSpPr>
        <p:spPr bwMode="auto">
          <a:xfrm>
            <a:off x="7543800" y="2651125"/>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4" name="Oval 46">
            <a:extLst>
              <a:ext uri="{FF2B5EF4-FFF2-40B4-BE49-F238E27FC236}">
                <a16:creationId xmlns:a16="http://schemas.microsoft.com/office/drawing/2014/main" id="{20FCA9E2-FBD0-EC4C-9C0C-0F91CFD76FE6}"/>
              </a:ext>
            </a:extLst>
          </p:cNvPr>
          <p:cNvSpPr>
            <a:spLocks noChangeArrowheads="1"/>
          </p:cNvSpPr>
          <p:nvPr/>
        </p:nvSpPr>
        <p:spPr bwMode="auto">
          <a:xfrm>
            <a:off x="6945313" y="2651125"/>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5" name="Oval 47">
            <a:extLst>
              <a:ext uri="{FF2B5EF4-FFF2-40B4-BE49-F238E27FC236}">
                <a16:creationId xmlns:a16="http://schemas.microsoft.com/office/drawing/2014/main" id="{A6F1DE57-D353-6F4A-9DA3-EF59437C7DDB}"/>
              </a:ext>
            </a:extLst>
          </p:cNvPr>
          <p:cNvSpPr>
            <a:spLocks noChangeArrowheads="1"/>
          </p:cNvSpPr>
          <p:nvPr/>
        </p:nvSpPr>
        <p:spPr bwMode="auto">
          <a:xfrm>
            <a:off x="704691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6" name="Oval 48">
            <a:extLst>
              <a:ext uri="{FF2B5EF4-FFF2-40B4-BE49-F238E27FC236}">
                <a16:creationId xmlns:a16="http://schemas.microsoft.com/office/drawing/2014/main" id="{E7837CE1-A68A-844B-BA88-9E2B686665C3}"/>
              </a:ext>
            </a:extLst>
          </p:cNvPr>
          <p:cNvSpPr>
            <a:spLocks noChangeArrowheads="1"/>
          </p:cNvSpPr>
          <p:nvPr/>
        </p:nvSpPr>
        <p:spPr bwMode="auto">
          <a:xfrm>
            <a:off x="685641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7" name="Oval 49">
            <a:extLst>
              <a:ext uri="{FF2B5EF4-FFF2-40B4-BE49-F238E27FC236}">
                <a16:creationId xmlns:a16="http://schemas.microsoft.com/office/drawing/2014/main" id="{7F5FACE1-6A4B-DC40-A723-DA8F19FA2C6D}"/>
              </a:ext>
            </a:extLst>
          </p:cNvPr>
          <p:cNvSpPr>
            <a:spLocks noChangeArrowheads="1"/>
          </p:cNvSpPr>
          <p:nvPr/>
        </p:nvSpPr>
        <p:spPr bwMode="auto">
          <a:xfrm>
            <a:off x="705643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8" name="Oval 50">
            <a:extLst>
              <a:ext uri="{FF2B5EF4-FFF2-40B4-BE49-F238E27FC236}">
                <a16:creationId xmlns:a16="http://schemas.microsoft.com/office/drawing/2014/main" id="{2980B0D4-FBC9-FB4D-B9B7-4A2C9676FD1C}"/>
              </a:ext>
            </a:extLst>
          </p:cNvPr>
          <p:cNvSpPr>
            <a:spLocks noChangeArrowheads="1"/>
          </p:cNvSpPr>
          <p:nvPr/>
        </p:nvSpPr>
        <p:spPr bwMode="auto">
          <a:xfrm>
            <a:off x="684688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19" name="Oval 51">
            <a:extLst>
              <a:ext uri="{FF2B5EF4-FFF2-40B4-BE49-F238E27FC236}">
                <a16:creationId xmlns:a16="http://schemas.microsoft.com/office/drawing/2014/main" id="{EA0E9944-C929-8B4B-96C8-8385014F4325}"/>
              </a:ext>
            </a:extLst>
          </p:cNvPr>
          <p:cNvSpPr>
            <a:spLocks noChangeArrowheads="1"/>
          </p:cNvSpPr>
          <p:nvPr/>
        </p:nvSpPr>
        <p:spPr bwMode="auto">
          <a:xfrm>
            <a:off x="643731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0" name="Oval 52">
            <a:extLst>
              <a:ext uri="{FF2B5EF4-FFF2-40B4-BE49-F238E27FC236}">
                <a16:creationId xmlns:a16="http://schemas.microsoft.com/office/drawing/2014/main" id="{5F2E3B8F-1DC0-7A47-B60A-E7F030AEA4F7}"/>
              </a:ext>
            </a:extLst>
          </p:cNvPr>
          <p:cNvSpPr>
            <a:spLocks noChangeArrowheads="1"/>
          </p:cNvSpPr>
          <p:nvPr/>
        </p:nvSpPr>
        <p:spPr bwMode="auto">
          <a:xfrm>
            <a:off x="624681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1" name="Oval 53">
            <a:extLst>
              <a:ext uri="{FF2B5EF4-FFF2-40B4-BE49-F238E27FC236}">
                <a16:creationId xmlns:a16="http://schemas.microsoft.com/office/drawing/2014/main" id="{9405E5E8-95E6-BD42-BBCC-3C456131621B}"/>
              </a:ext>
            </a:extLst>
          </p:cNvPr>
          <p:cNvSpPr>
            <a:spLocks noChangeArrowheads="1"/>
          </p:cNvSpPr>
          <p:nvPr/>
        </p:nvSpPr>
        <p:spPr bwMode="auto">
          <a:xfrm>
            <a:off x="644683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2" name="Oval 54">
            <a:extLst>
              <a:ext uri="{FF2B5EF4-FFF2-40B4-BE49-F238E27FC236}">
                <a16:creationId xmlns:a16="http://schemas.microsoft.com/office/drawing/2014/main" id="{8BD600CD-6EB8-FE44-B587-1F1F1FC448D5}"/>
              </a:ext>
            </a:extLst>
          </p:cNvPr>
          <p:cNvSpPr>
            <a:spLocks noChangeArrowheads="1"/>
          </p:cNvSpPr>
          <p:nvPr/>
        </p:nvSpPr>
        <p:spPr bwMode="auto">
          <a:xfrm>
            <a:off x="623728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3" name="Oval 55">
            <a:extLst>
              <a:ext uri="{FF2B5EF4-FFF2-40B4-BE49-F238E27FC236}">
                <a16:creationId xmlns:a16="http://schemas.microsoft.com/office/drawing/2014/main" id="{9DB1C33A-33F9-3448-A5DF-06F29B095B51}"/>
              </a:ext>
            </a:extLst>
          </p:cNvPr>
          <p:cNvSpPr>
            <a:spLocks noChangeArrowheads="1"/>
          </p:cNvSpPr>
          <p:nvPr/>
        </p:nvSpPr>
        <p:spPr bwMode="auto">
          <a:xfrm>
            <a:off x="763746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4" name="Oval 56">
            <a:extLst>
              <a:ext uri="{FF2B5EF4-FFF2-40B4-BE49-F238E27FC236}">
                <a16:creationId xmlns:a16="http://schemas.microsoft.com/office/drawing/2014/main" id="{72BF58B5-ADC0-FE47-B23A-C6A992B1A525}"/>
              </a:ext>
            </a:extLst>
          </p:cNvPr>
          <p:cNvSpPr>
            <a:spLocks noChangeArrowheads="1"/>
          </p:cNvSpPr>
          <p:nvPr/>
        </p:nvSpPr>
        <p:spPr bwMode="auto">
          <a:xfrm>
            <a:off x="744696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5" name="Oval 57">
            <a:extLst>
              <a:ext uri="{FF2B5EF4-FFF2-40B4-BE49-F238E27FC236}">
                <a16:creationId xmlns:a16="http://schemas.microsoft.com/office/drawing/2014/main" id="{496CB42D-E26E-AE4E-82F0-16AE5226EF0E}"/>
              </a:ext>
            </a:extLst>
          </p:cNvPr>
          <p:cNvSpPr>
            <a:spLocks noChangeArrowheads="1"/>
          </p:cNvSpPr>
          <p:nvPr/>
        </p:nvSpPr>
        <p:spPr bwMode="auto">
          <a:xfrm>
            <a:off x="764698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6" name="Oval 58">
            <a:extLst>
              <a:ext uri="{FF2B5EF4-FFF2-40B4-BE49-F238E27FC236}">
                <a16:creationId xmlns:a16="http://schemas.microsoft.com/office/drawing/2014/main" id="{0D613CD8-3F01-E042-B4A3-06B539C550CC}"/>
              </a:ext>
            </a:extLst>
          </p:cNvPr>
          <p:cNvSpPr>
            <a:spLocks noChangeArrowheads="1"/>
          </p:cNvSpPr>
          <p:nvPr/>
        </p:nvSpPr>
        <p:spPr bwMode="auto">
          <a:xfrm>
            <a:off x="743743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7" name="Oval 59">
            <a:extLst>
              <a:ext uri="{FF2B5EF4-FFF2-40B4-BE49-F238E27FC236}">
                <a16:creationId xmlns:a16="http://schemas.microsoft.com/office/drawing/2014/main" id="{F3F0A4D1-7B22-4B4A-92DB-66796D053A79}"/>
              </a:ext>
            </a:extLst>
          </p:cNvPr>
          <p:cNvSpPr>
            <a:spLocks noChangeArrowheads="1"/>
          </p:cNvSpPr>
          <p:nvPr/>
        </p:nvSpPr>
        <p:spPr bwMode="auto">
          <a:xfrm>
            <a:off x="878046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8" name="Oval 60">
            <a:extLst>
              <a:ext uri="{FF2B5EF4-FFF2-40B4-BE49-F238E27FC236}">
                <a16:creationId xmlns:a16="http://schemas.microsoft.com/office/drawing/2014/main" id="{6BCBEF49-A1EB-F345-8003-4E784AB53874}"/>
              </a:ext>
            </a:extLst>
          </p:cNvPr>
          <p:cNvSpPr>
            <a:spLocks noChangeArrowheads="1"/>
          </p:cNvSpPr>
          <p:nvPr/>
        </p:nvSpPr>
        <p:spPr bwMode="auto">
          <a:xfrm>
            <a:off x="8589963" y="15081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29" name="Oval 61">
            <a:extLst>
              <a:ext uri="{FF2B5EF4-FFF2-40B4-BE49-F238E27FC236}">
                <a16:creationId xmlns:a16="http://schemas.microsoft.com/office/drawing/2014/main" id="{E4E2F1FE-497C-D54E-BB5D-02F5CF6F852B}"/>
              </a:ext>
            </a:extLst>
          </p:cNvPr>
          <p:cNvSpPr>
            <a:spLocks noChangeArrowheads="1"/>
          </p:cNvSpPr>
          <p:nvPr/>
        </p:nvSpPr>
        <p:spPr bwMode="auto">
          <a:xfrm>
            <a:off x="878998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30" name="Oval 62">
            <a:extLst>
              <a:ext uri="{FF2B5EF4-FFF2-40B4-BE49-F238E27FC236}">
                <a16:creationId xmlns:a16="http://schemas.microsoft.com/office/drawing/2014/main" id="{C3D76F1F-F1D8-9F40-B386-21F845CCD059}"/>
              </a:ext>
            </a:extLst>
          </p:cNvPr>
          <p:cNvSpPr>
            <a:spLocks noChangeArrowheads="1"/>
          </p:cNvSpPr>
          <p:nvPr/>
        </p:nvSpPr>
        <p:spPr bwMode="auto">
          <a:xfrm>
            <a:off x="8580438" y="127952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31" name="Line 63">
            <a:extLst>
              <a:ext uri="{FF2B5EF4-FFF2-40B4-BE49-F238E27FC236}">
                <a16:creationId xmlns:a16="http://schemas.microsoft.com/office/drawing/2014/main" id="{53BBA1BA-A9B1-AD42-9067-378BDCECE56D}"/>
              </a:ext>
            </a:extLst>
          </p:cNvPr>
          <p:cNvSpPr>
            <a:spLocks noChangeShapeType="1"/>
          </p:cNvSpPr>
          <p:nvPr/>
        </p:nvSpPr>
        <p:spPr bwMode="auto">
          <a:xfrm>
            <a:off x="7046913" y="2867025"/>
            <a:ext cx="504825" cy="1041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2" name="Line 64">
            <a:extLst>
              <a:ext uri="{FF2B5EF4-FFF2-40B4-BE49-F238E27FC236}">
                <a16:creationId xmlns:a16="http://schemas.microsoft.com/office/drawing/2014/main" id="{B63D1DD3-BD2D-2944-B1E8-84221F12140B}"/>
              </a:ext>
            </a:extLst>
          </p:cNvPr>
          <p:cNvSpPr>
            <a:spLocks noChangeShapeType="1"/>
          </p:cNvSpPr>
          <p:nvPr/>
        </p:nvSpPr>
        <p:spPr bwMode="auto">
          <a:xfrm flipH="1">
            <a:off x="7627938" y="2862263"/>
            <a:ext cx="6350" cy="998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3" name="Line 65">
            <a:extLst>
              <a:ext uri="{FF2B5EF4-FFF2-40B4-BE49-F238E27FC236}">
                <a16:creationId xmlns:a16="http://schemas.microsoft.com/office/drawing/2014/main" id="{C7D08B20-1F22-C84F-BF25-738C37FBA716}"/>
              </a:ext>
            </a:extLst>
          </p:cNvPr>
          <p:cNvSpPr>
            <a:spLocks noChangeShapeType="1"/>
          </p:cNvSpPr>
          <p:nvPr/>
        </p:nvSpPr>
        <p:spPr bwMode="auto">
          <a:xfrm flipH="1">
            <a:off x="7675563" y="2844800"/>
            <a:ext cx="549275" cy="1054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4" name="Line 66">
            <a:extLst>
              <a:ext uri="{FF2B5EF4-FFF2-40B4-BE49-F238E27FC236}">
                <a16:creationId xmlns:a16="http://schemas.microsoft.com/office/drawing/2014/main" id="{400EEFC1-2141-E24D-BAF7-CFEDBEEF7210}"/>
              </a:ext>
            </a:extLst>
          </p:cNvPr>
          <p:cNvSpPr>
            <a:spLocks noChangeShapeType="1"/>
          </p:cNvSpPr>
          <p:nvPr/>
        </p:nvSpPr>
        <p:spPr bwMode="auto">
          <a:xfrm flipH="1">
            <a:off x="7685088" y="2879725"/>
            <a:ext cx="104775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5" name="Oval 67">
            <a:extLst>
              <a:ext uri="{FF2B5EF4-FFF2-40B4-BE49-F238E27FC236}">
                <a16:creationId xmlns:a16="http://schemas.microsoft.com/office/drawing/2014/main" id="{DB499301-0410-3C4A-8071-10F2F04DAB6D}"/>
              </a:ext>
            </a:extLst>
          </p:cNvPr>
          <p:cNvSpPr>
            <a:spLocks noChangeArrowheads="1"/>
          </p:cNvSpPr>
          <p:nvPr/>
        </p:nvSpPr>
        <p:spPr bwMode="auto">
          <a:xfrm>
            <a:off x="7542213" y="17272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36" name="Oval 68">
            <a:extLst>
              <a:ext uri="{FF2B5EF4-FFF2-40B4-BE49-F238E27FC236}">
                <a16:creationId xmlns:a16="http://schemas.microsoft.com/office/drawing/2014/main" id="{9AE85991-5993-534B-9B75-B6CF873EDFDB}"/>
              </a:ext>
            </a:extLst>
          </p:cNvPr>
          <p:cNvSpPr>
            <a:spLocks noChangeArrowheads="1"/>
          </p:cNvSpPr>
          <p:nvPr/>
        </p:nvSpPr>
        <p:spPr bwMode="auto">
          <a:xfrm>
            <a:off x="8685213" y="17272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37" name="Line 69">
            <a:extLst>
              <a:ext uri="{FF2B5EF4-FFF2-40B4-BE49-F238E27FC236}">
                <a16:creationId xmlns:a16="http://schemas.microsoft.com/office/drawing/2014/main" id="{F6BB1E4D-AD01-CF4F-9B64-9D78F24E6026}"/>
              </a:ext>
            </a:extLst>
          </p:cNvPr>
          <p:cNvSpPr>
            <a:spLocks noChangeShapeType="1"/>
          </p:cNvSpPr>
          <p:nvPr/>
        </p:nvSpPr>
        <p:spPr bwMode="auto">
          <a:xfrm flipH="1">
            <a:off x="7018338" y="1703388"/>
            <a:ext cx="0" cy="950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8" name="Line 70">
            <a:extLst>
              <a:ext uri="{FF2B5EF4-FFF2-40B4-BE49-F238E27FC236}">
                <a16:creationId xmlns:a16="http://schemas.microsoft.com/office/drawing/2014/main" id="{68025129-368E-7F4F-A779-E915B2851263}"/>
              </a:ext>
            </a:extLst>
          </p:cNvPr>
          <p:cNvSpPr>
            <a:spLocks noChangeShapeType="1"/>
          </p:cNvSpPr>
          <p:nvPr/>
        </p:nvSpPr>
        <p:spPr bwMode="auto">
          <a:xfrm flipH="1">
            <a:off x="7623175" y="1962150"/>
            <a:ext cx="952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39" name="Line 71">
            <a:extLst>
              <a:ext uri="{FF2B5EF4-FFF2-40B4-BE49-F238E27FC236}">
                <a16:creationId xmlns:a16="http://schemas.microsoft.com/office/drawing/2014/main" id="{80A6C30B-B619-0A4F-86F1-6A60A74117A6}"/>
              </a:ext>
            </a:extLst>
          </p:cNvPr>
          <p:cNvSpPr>
            <a:spLocks noChangeShapeType="1"/>
          </p:cNvSpPr>
          <p:nvPr/>
        </p:nvSpPr>
        <p:spPr bwMode="auto">
          <a:xfrm>
            <a:off x="6429375" y="1676400"/>
            <a:ext cx="4763" cy="957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0" name="Line 72">
            <a:extLst>
              <a:ext uri="{FF2B5EF4-FFF2-40B4-BE49-F238E27FC236}">
                <a16:creationId xmlns:a16="http://schemas.microsoft.com/office/drawing/2014/main" id="{DD5297B0-475C-874A-B1AD-7C350A25B395}"/>
              </a:ext>
            </a:extLst>
          </p:cNvPr>
          <p:cNvSpPr>
            <a:spLocks noChangeShapeType="1"/>
          </p:cNvSpPr>
          <p:nvPr/>
        </p:nvSpPr>
        <p:spPr bwMode="auto">
          <a:xfrm>
            <a:off x="8751888" y="1965325"/>
            <a:ext cx="1587" cy="663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1" name="Oval 73">
            <a:extLst>
              <a:ext uri="{FF2B5EF4-FFF2-40B4-BE49-F238E27FC236}">
                <a16:creationId xmlns:a16="http://schemas.microsoft.com/office/drawing/2014/main" id="{2352812B-4FD8-2644-8B66-51E0FF2D9E27}"/>
              </a:ext>
            </a:extLst>
          </p:cNvPr>
          <p:cNvSpPr>
            <a:spLocks noChangeArrowheads="1"/>
          </p:cNvSpPr>
          <p:nvPr/>
        </p:nvSpPr>
        <p:spPr bwMode="auto">
          <a:xfrm>
            <a:off x="6334125" y="2651125"/>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2" name="Oval 74">
            <a:extLst>
              <a:ext uri="{FF2B5EF4-FFF2-40B4-BE49-F238E27FC236}">
                <a16:creationId xmlns:a16="http://schemas.microsoft.com/office/drawing/2014/main" id="{17A16394-F6C2-9846-8D2D-A238F271A4D7}"/>
              </a:ext>
            </a:extLst>
          </p:cNvPr>
          <p:cNvSpPr>
            <a:spLocks noChangeArrowheads="1"/>
          </p:cNvSpPr>
          <p:nvPr/>
        </p:nvSpPr>
        <p:spPr bwMode="auto">
          <a:xfrm>
            <a:off x="8266113"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3" name="Oval 75">
            <a:extLst>
              <a:ext uri="{FF2B5EF4-FFF2-40B4-BE49-F238E27FC236}">
                <a16:creationId xmlns:a16="http://schemas.microsoft.com/office/drawing/2014/main" id="{6080EF22-2E31-C549-B73D-D7C81FC6353F}"/>
              </a:ext>
            </a:extLst>
          </p:cNvPr>
          <p:cNvSpPr>
            <a:spLocks noChangeArrowheads="1"/>
          </p:cNvSpPr>
          <p:nvPr/>
        </p:nvSpPr>
        <p:spPr bwMode="auto">
          <a:xfrm>
            <a:off x="8075613" y="15240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4" name="Oval 76">
            <a:extLst>
              <a:ext uri="{FF2B5EF4-FFF2-40B4-BE49-F238E27FC236}">
                <a16:creationId xmlns:a16="http://schemas.microsoft.com/office/drawing/2014/main" id="{0A71AA8F-1534-0041-A344-6703EA799EF7}"/>
              </a:ext>
            </a:extLst>
          </p:cNvPr>
          <p:cNvSpPr>
            <a:spLocks noChangeArrowheads="1"/>
          </p:cNvSpPr>
          <p:nvPr/>
        </p:nvSpPr>
        <p:spPr bwMode="auto">
          <a:xfrm>
            <a:off x="8275638"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5" name="Oval 77">
            <a:extLst>
              <a:ext uri="{FF2B5EF4-FFF2-40B4-BE49-F238E27FC236}">
                <a16:creationId xmlns:a16="http://schemas.microsoft.com/office/drawing/2014/main" id="{D132C67F-3C4B-4D48-BA03-CAFE45D7B474}"/>
              </a:ext>
            </a:extLst>
          </p:cNvPr>
          <p:cNvSpPr>
            <a:spLocks noChangeArrowheads="1"/>
          </p:cNvSpPr>
          <p:nvPr/>
        </p:nvSpPr>
        <p:spPr bwMode="auto">
          <a:xfrm>
            <a:off x="8066088" y="1295400"/>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6" name="Oval 78">
            <a:extLst>
              <a:ext uri="{FF2B5EF4-FFF2-40B4-BE49-F238E27FC236}">
                <a16:creationId xmlns:a16="http://schemas.microsoft.com/office/drawing/2014/main" id="{7AD491ED-6ABF-2640-8D95-BF165A62CF17}"/>
              </a:ext>
            </a:extLst>
          </p:cNvPr>
          <p:cNvSpPr>
            <a:spLocks noChangeArrowheads="1"/>
          </p:cNvSpPr>
          <p:nvPr/>
        </p:nvSpPr>
        <p:spPr bwMode="auto">
          <a:xfrm>
            <a:off x="8170863" y="1743075"/>
            <a:ext cx="190500" cy="228600"/>
          </a:xfrm>
          <a:prstGeom prst="ellipse">
            <a:avLst/>
          </a:prstGeom>
          <a:solidFill>
            <a:srgbClr val="FF0066"/>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47" name="Line 79">
            <a:extLst>
              <a:ext uri="{FF2B5EF4-FFF2-40B4-BE49-F238E27FC236}">
                <a16:creationId xmlns:a16="http://schemas.microsoft.com/office/drawing/2014/main" id="{C83E7F7B-FE1B-C043-B6D1-5B64FABAEE83}"/>
              </a:ext>
            </a:extLst>
          </p:cNvPr>
          <p:cNvSpPr>
            <a:spLocks noChangeShapeType="1"/>
          </p:cNvSpPr>
          <p:nvPr/>
        </p:nvSpPr>
        <p:spPr bwMode="auto">
          <a:xfrm>
            <a:off x="8237538" y="1981200"/>
            <a:ext cx="1587" cy="663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8" name="Line 80">
            <a:extLst>
              <a:ext uri="{FF2B5EF4-FFF2-40B4-BE49-F238E27FC236}">
                <a16:creationId xmlns:a16="http://schemas.microsoft.com/office/drawing/2014/main" id="{876BF826-C507-9543-AB5D-7EAB9AF939BE}"/>
              </a:ext>
            </a:extLst>
          </p:cNvPr>
          <p:cNvSpPr>
            <a:spLocks noChangeShapeType="1"/>
          </p:cNvSpPr>
          <p:nvPr/>
        </p:nvSpPr>
        <p:spPr bwMode="auto">
          <a:xfrm>
            <a:off x="6435725" y="2895600"/>
            <a:ext cx="1057275" cy="10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49" name="Line 81">
            <a:extLst>
              <a:ext uri="{FF2B5EF4-FFF2-40B4-BE49-F238E27FC236}">
                <a16:creationId xmlns:a16="http://schemas.microsoft.com/office/drawing/2014/main" id="{A51C3AFF-D4A3-0543-9104-4A877554C562}"/>
              </a:ext>
            </a:extLst>
          </p:cNvPr>
          <p:cNvSpPr>
            <a:spLocks noChangeShapeType="1"/>
          </p:cNvSpPr>
          <p:nvPr/>
        </p:nvSpPr>
        <p:spPr bwMode="auto">
          <a:xfrm flipH="1">
            <a:off x="5278438" y="4114800"/>
            <a:ext cx="2241550" cy="919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0" name="Oval 82">
            <a:extLst>
              <a:ext uri="{FF2B5EF4-FFF2-40B4-BE49-F238E27FC236}">
                <a16:creationId xmlns:a16="http://schemas.microsoft.com/office/drawing/2014/main" id="{165F5D73-9D05-1C4F-B9C6-A4BE007F609E}"/>
              </a:ext>
            </a:extLst>
          </p:cNvPr>
          <p:cNvSpPr>
            <a:spLocks noChangeArrowheads="1"/>
          </p:cNvSpPr>
          <p:nvPr/>
        </p:nvSpPr>
        <p:spPr bwMode="auto">
          <a:xfrm>
            <a:off x="5108575" y="6100763"/>
            <a:ext cx="190500" cy="228600"/>
          </a:xfrm>
          <a:prstGeom prst="ellipse">
            <a:avLst/>
          </a:prstGeom>
          <a:solidFill>
            <a:srgbClr val="000099"/>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51" name="Line 83">
            <a:extLst>
              <a:ext uri="{FF2B5EF4-FFF2-40B4-BE49-F238E27FC236}">
                <a16:creationId xmlns:a16="http://schemas.microsoft.com/office/drawing/2014/main" id="{7286EA2D-D72F-EA47-B6BC-FC9C37F5AE3D}"/>
              </a:ext>
            </a:extLst>
          </p:cNvPr>
          <p:cNvSpPr>
            <a:spLocks noChangeShapeType="1"/>
          </p:cNvSpPr>
          <p:nvPr/>
        </p:nvSpPr>
        <p:spPr bwMode="auto">
          <a:xfrm>
            <a:off x="4191000" y="5181600"/>
            <a:ext cx="923925" cy="995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2" name="Line 84">
            <a:extLst>
              <a:ext uri="{FF2B5EF4-FFF2-40B4-BE49-F238E27FC236}">
                <a16:creationId xmlns:a16="http://schemas.microsoft.com/office/drawing/2014/main" id="{8402C8D1-6C8C-904B-A955-B425E688B996}"/>
              </a:ext>
            </a:extLst>
          </p:cNvPr>
          <p:cNvSpPr>
            <a:spLocks noChangeShapeType="1"/>
          </p:cNvSpPr>
          <p:nvPr/>
        </p:nvSpPr>
        <p:spPr bwMode="auto">
          <a:xfrm flipH="1">
            <a:off x="5287963" y="5199063"/>
            <a:ext cx="992187" cy="9826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3" name="Line 85">
            <a:extLst>
              <a:ext uri="{FF2B5EF4-FFF2-40B4-BE49-F238E27FC236}">
                <a16:creationId xmlns:a16="http://schemas.microsoft.com/office/drawing/2014/main" id="{B1463A6B-5C09-4C4A-ADD3-6CAF80A5BCE4}"/>
              </a:ext>
            </a:extLst>
          </p:cNvPr>
          <p:cNvSpPr>
            <a:spLocks noChangeShapeType="1"/>
          </p:cNvSpPr>
          <p:nvPr/>
        </p:nvSpPr>
        <p:spPr bwMode="auto">
          <a:xfrm>
            <a:off x="4440238" y="4122738"/>
            <a:ext cx="696912" cy="835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4" name="Line 86">
            <a:extLst>
              <a:ext uri="{FF2B5EF4-FFF2-40B4-BE49-F238E27FC236}">
                <a16:creationId xmlns:a16="http://schemas.microsoft.com/office/drawing/2014/main" id="{53F943DC-2321-DF43-9284-07AA2BB4FF99}"/>
              </a:ext>
            </a:extLst>
          </p:cNvPr>
          <p:cNvSpPr>
            <a:spLocks noChangeShapeType="1"/>
          </p:cNvSpPr>
          <p:nvPr/>
        </p:nvSpPr>
        <p:spPr bwMode="auto">
          <a:xfrm flipH="1">
            <a:off x="5259388" y="4137025"/>
            <a:ext cx="696912" cy="835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5" name="Line 87">
            <a:extLst>
              <a:ext uri="{FF2B5EF4-FFF2-40B4-BE49-F238E27FC236}">
                <a16:creationId xmlns:a16="http://schemas.microsoft.com/office/drawing/2014/main" id="{02C789C9-D27E-B644-8ABD-A906939B57BC}"/>
              </a:ext>
            </a:extLst>
          </p:cNvPr>
          <p:cNvSpPr>
            <a:spLocks noChangeShapeType="1"/>
          </p:cNvSpPr>
          <p:nvPr/>
        </p:nvSpPr>
        <p:spPr bwMode="auto">
          <a:xfrm flipH="1">
            <a:off x="5222875" y="4114800"/>
            <a:ext cx="252413" cy="835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6" name="Line 88">
            <a:extLst>
              <a:ext uri="{FF2B5EF4-FFF2-40B4-BE49-F238E27FC236}">
                <a16:creationId xmlns:a16="http://schemas.microsoft.com/office/drawing/2014/main" id="{51CE2462-72AA-9D45-BB6D-7ED12DF50FB7}"/>
              </a:ext>
            </a:extLst>
          </p:cNvPr>
          <p:cNvSpPr>
            <a:spLocks noChangeShapeType="1"/>
          </p:cNvSpPr>
          <p:nvPr/>
        </p:nvSpPr>
        <p:spPr bwMode="auto">
          <a:xfrm>
            <a:off x="4930775" y="4114800"/>
            <a:ext cx="252413" cy="835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57" name="Text Box 89">
            <a:extLst>
              <a:ext uri="{FF2B5EF4-FFF2-40B4-BE49-F238E27FC236}">
                <a16:creationId xmlns:a16="http://schemas.microsoft.com/office/drawing/2014/main" id="{17DE2964-B314-974F-8B4C-5324B60BADA5}"/>
              </a:ext>
            </a:extLst>
          </p:cNvPr>
          <p:cNvSpPr txBox="1">
            <a:spLocks noChangeArrowheads="1"/>
          </p:cNvSpPr>
          <p:nvPr/>
        </p:nvSpPr>
        <p:spPr bwMode="auto">
          <a:xfrm>
            <a:off x="341313" y="168275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 5 - 8 }</a:t>
            </a:r>
          </a:p>
        </p:txBody>
      </p:sp>
      <p:sp>
        <p:nvSpPr>
          <p:cNvPr id="32858" name="Text Box 90">
            <a:extLst>
              <a:ext uri="{FF2B5EF4-FFF2-40B4-BE49-F238E27FC236}">
                <a16:creationId xmlns:a16="http://schemas.microsoft.com/office/drawing/2014/main" id="{8C01DF80-00D4-3846-978A-E31EF48D2F62}"/>
              </a:ext>
            </a:extLst>
          </p:cNvPr>
          <p:cNvSpPr txBox="1">
            <a:spLocks noChangeArrowheads="1"/>
          </p:cNvSpPr>
          <p:nvPr/>
        </p:nvSpPr>
        <p:spPr bwMode="auto">
          <a:xfrm>
            <a:off x="341313" y="2808288"/>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 3 - 4 }</a:t>
            </a:r>
          </a:p>
        </p:txBody>
      </p:sp>
      <p:sp>
        <p:nvSpPr>
          <p:cNvPr id="32859" name="Text Box 91">
            <a:extLst>
              <a:ext uri="{FF2B5EF4-FFF2-40B4-BE49-F238E27FC236}">
                <a16:creationId xmlns:a16="http://schemas.microsoft.com/office/drawing/2014/main" id="{DB37AB9D-A260-1A4D-AA71-CC9541445512}"/>
              </a:ext>
            </a:extLst>
          </p:cNvPr>
          <p:cNvSpPr txBox="1">
            <a:spLocks noChangeArrowheads="1"/>
          </p:cNvSpPr>
          <p:nvPr/>
        </p:nvSpPr>
        <p:spPr bwMode="auto">
          <a:xfrm>
            <a:off x="344488" y="3941763"/>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 5 - 8 }</a:t>
            </a:r>
          </a:p>
        </p:txBody>
      </p:sp>
      <p:sp>
        <p:nvSpPr>
          <p:cNvPr id="32860" name="Text Box 92">
            <a:extLst>
              <a:ext uri="{FF2B5EF4-FFF2-40B4-BE49-F238E27FC236}">
                <a16:creationId xmlns:a16="http://schemas.microsoft.com/office/drawing/2014/main" id="{9C96C4EE-3405-EE4F-91E4-FA30186DB182}"/>
              </a:ext>
            </a:extLst>
          </p:cNvPr>
          <p:cNvSpPr txBox="1">
            <a:spLocks noChangeArrowheads="1"/>
          </p:cNvSpPr>
          <p:nvPr/>
        </p:nvSpPr>
        <p:spPr bwMode="auto">
          <a:xfrm>
            <a:off x="344488" y="5084763"/>
            <a:ext cx="955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 4 - 10 }</a:t>
            </a:r>
          </a:p>
        </p:txBody>
      </p:sp>
      <p:sp>
        <p:nvSpPr>
          <p:cNvPr id="32861" name="Oval 93">
            <a:extLst>
              <a:ext uri="{FF2B5EF4-FFF2-40B4-BE49-F238E27FC236}">
                <a16:creationId xmlns:a16="http://schemas.microsoft.com/office/drawing/2014/main" id="{FCF10D7B-88ED-2141-A7AA-59208264A58E}"/>
              </a:ext>
            </a:extLst>
          </p:cNvPr>
          <p:cNvSpPr>
            <a:spLocks noChangeArrowheads="1"/>
          </p:cNvSpPr>
          <p:nvPr/>
        </p:nvSpPr>
        <p:spPr bwMode="auto">
          <a:xfrm>
            <a:off x="5676900" y="4953000"/>
            <a:ext cx="190500" cy="228600"/>
          </a:xfrm>
          <a:prstGeom prst="ellipse">
            <a:avLst/>
          </a:prstGeom>
          <a:solidFill>
            <a:schemeClr val="bg2"/>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62" name="Oval 94">
            <a:extLst>
              <a:ext uri="{FF2B5EF4-FFF2-40B4-BE49-F238E27FC236}">
                <a16:creationId xmlns:a16="http://schemas.microsoft.com/office/drawing/2014/main" id="{F6105C83-3587-CF4E-A183-7C7474C91560}"/>
              </a:ext>
            </a:extLst>
          </p:cNvPr>
          <p:cNvSpPr>
            <a:spLocks noChangeArrowheads="1"/>
          </p:cNvSpPr>
          <p:nvPr/>
        </p:nvSpPr>
        <p:spPr bwMode="auto">
          <a:xfrm>
            <a:off x="4572000" y="4953000"/>
            <a:ext cx="190500" cy="228600"/>
          </a:xfrm>
          <a:prstGeom prst="ellipse">
            <a:avLst/>
          </a:prstGeom>
          <a:solidFill>
            <a:schemeClr val="bg2"/>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63" name="Oval 95">
            <a:extLst>
              <a:ext uri="{FF2B5EF4-FFF2-40B4-BE49-F238E27FC236}">
                <a16:creationId xmlns:a16="http://schemas.microsoft.com/office/drawing/2014/main" id="{E85F5EC6-010E-334F-BCCB-B2AD223D30E9}"/>
              </a:ext>
            </a:extLst>
          </p:cNvPr>
          <p:cNvSpPr>
            <a:spLocks noChangeArrowheads="1"/>
          </p:cNvSpPr>
          <p:nvPr/>
        </p:nvSpPr>
        <p:spPr bwMode="auto">
          <a:xfrm>
            <a:off x="6210300" y="4953000"/>
            <a:ext cx="190500" cy="228600"/>
          </a:xfrm>
          <a:prstGeom prst="ellipse">
            <a:avLst/>
          </a:prstGeom>
          <a:solidFill>
            <a:schemeClr val="bg2"/>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64" name="Oval 96">
            <a:extLst>
              <a:ext uri="{FF2B5EF4-FFF2-40B4-BE49-F238E27FC236}">
                <a16:creationId xmlns:a16="http://schemas.microsoft.com/office/drawing/2014/main" id="{50753BD3-BDBD-8D46-8716-889BC751A35F}"/>
              </a:ext>
            </a:extLst>
          </p:cNvPr>
          <p:cNvSpPr>
            <a:spLocks noChangeArrowheads="1"/>
          </p:cNvSpPr>
          <p:nvPr/>
        </p:nvSpPr>
        <p:spPr bwMode="auto">
          <a:xfrm>
            <a:off x="4038600" y="4953000"/>
            <a:ext cx="190500" cy="228600"/>
          </a:xfrm>
          <a:prstGeom prst="ellipse">
            <a:avLst/>
          </a:prstGeom>
          <a:solidFill>
            <a:schemeClr val="bg2"/>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65" name="Line 97">
            <a:extLst>
              <a:ext uri="{FF2B5EF4-FFF2-40B4-BE49-F238E27FC236}">
                <a16:creationId xmlns:a16="http://schemas.microsoft.com/office/drawing/2014/main" id="{C552B389-C6BB-4844-A818-F969720D2A5C}"/>
              </a:ext>
            </a:extLst>
          </p:cNvPr>
          <p:cNvSpPr>
            <a:spLocks noChangeShapeType="1"/>
          </p:cNvSpPr>
          <p:nvPr/>
        </p:nvSpPr>
        <p:spPr bwMode="auto">
          <a:xfrm>
            <a:off x="4668838" y="5168900"/>
            <a:ext cx="500062" cy="931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6" name="Line 98">
            <a:extLst>
              <a:ext uri="{FF2B5EF4-FFF2-40B4-BE49-F238E27FC236}">
                <a16:creationId xmlns:a16="http://schemas.microsoft.com/office/drawing/2014/main" id="{CB89F8A6-4A75-6E4C-B6DB-4913D882C5F4}"/>
              </a:ext>
            </a:extLst>
          </p:cNvPr>
          <p:cNvSpPr>
            <a:spLocks noChangeShapeType="1"/>
          </p:cNvSpPr>
          <p:nvPr/>
        </p:nvSpPr>
        <p:spPr bwMode="auto">
          <a:xfrm flipH="1">
            <a:off x="5259388" y="5170488"/>
            <a:ext cx="500062" cy="931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7" name="Line 99">
            <a:extLst>
              <a:ext uri="{FF2B5EF4-FFF2-40B4-BE49-F238E27FC236}">
                <a16:creationId xmlns:a16="http://schemas.microsoft.com/office/drawing/2014/main" id="{B0B2DC63-5663-7241-9E89-F59D52E10E44}"/>
              </a:ext>
            </a:extLst>
          </p:cNvPr>
          <p:cNvSpPr>
            <a:spLocks noChangeShapeType="1"/>
          </p:cNvSpPr>
          <p:nvPr/>
        </p:nvSpPr>
        <p:spPr bwMode="auto">
          <a:xfrm>
            <a:off x="5183188" y="5191125"/>
            <a:ext cx="14287" cy="890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68" name="AutoShape 100">
            <a:extLst>
              <a:ext uri="{FF2B5EF4-FFF2-40B4-BE49-F238E27FC236}">
                <a16:creationId xmlns:a16="http://schemas.microsoft.com/office/drawing/2014/main" id="{DED04E5D-D876-7747-8817-BF662F4594F0}"/>
              </a:ext>
            </a:extLst>
          </p:cNvPr>
          <p:cNvSpPr>
            <a:spLocks noChangeArrowheads="1"/>
          </p:cNvSpPr>
          <p:nvPr/>
        </p:nvSpPr>
        <p:spPr bwMode="auto">
          <a:xfrm>
            <a:off x="1778000" y="1130300"/>
            <a:ext cx="2500313" cy="3289300"/>
          </a:xfrm>
          <a:prstGeom prst="roundRect">
            <a:avLst>
              <a:gd name="adj" fmla="val 16667"/>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69" name="AutoShape 101">
            <a:extLst>
              <a:ext uri="{FF2B5EF4-FFF2-40B4-BE49-F238E27FC236}">
                <a16:creationId xmlns:a16="http://schemas.microsoft.com/office/drawing/2014/main" id="{2615AEF8-F58A-1E43-928A-D4D7874ADC59}"/>
              </a:ext>
            </a:extLst>
          </p:cNvPr>
          <p:cNvSpPr>
            <a:spLocks noChangeArrowheads="1"/>
          </p:cNvSpPr>
          <p:nvPr/>
        </p:nvSpPr>
        <p:spPr bwMode="auto">
          <a:xfrm>
            <a:off x="6111875" y="1055688"/>
            <a:ext cx="2962275" cy="3363912"/>
          </a:xfrm>
          <a:prstGeom prst="roundRect">
            <a:avLst>
              <a:gd name="adj" fmla="val 16667"/>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70" name="Text Box 102">
            <a:extLst>
              <a:ext uri="{FF2B5EF4-FFF2-40B4-BE49-F238E27FC236}">
                <a16:creationId xmlns:a16="http://schemas.microsoft.com/office/drawing/2014/main" id="{E2A5EABE-3D24-F445-A9DA-18D90EB6DF36}"/>
              </a:ext>
            </a:extLst>
          </p:cNvPr>
          <p:cNvSpPr txBox="1">
            <a:spLocks noChangeArrowheads="1"/>
          </p:cNvSpPr>
          <p:nvPr/>
        </p:nvSpPr>
        <p:spPr bwMode="auto">
          <a:xfrm>
            <a:off x="2613025" y="6477000"/>
            <a:ext cx="538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a:latin typeface="Times New Roman" panose="02020603050405020304" pitchFamily="18" charset="0"/>
              </a:rPr>
              <a:t>Source: Bill Costantino, former group leader, Toyota, Georgetown.</a:t>
            </a:r>
            <a:endParaRPr lang="en-US" altLang="en-US">
              <a:latin typeface="Times New Roman" panose="02020603050405020304" pitchFamily="18" charset="0"/>
            </a:endParaRPr>
          </a:p>
        </p:txBody>
      </p:sp>
      <p:sp>
        <p:nvSpPr>
          <p:cNvPr id="32871" name="Text Box 103">
            <a:extLst>
              <a:ext uri="{FF2B5EF4-FFF2-40B4-BE49-F238E27FC236}">
                <a16:creationId xmlns:a16="http://schemas.microsoft.com/office/drawing/2014/main" id="{631006A5-5CC0-904F-92CE-7D110A807610}"/>
              </a:ext>
            </a:extLst>
          </p:cNvPr>
          <p:cNvSpPr txBox="1">
            <a:spLocks noChangeArrowheads="1"/>
          </p:cNvSpPr>
          <p:nvPr/>
        </p:nvSpPr>
        <p:spPr bwMode="auto">
          <a:xfrm>
            <a:off x="304800" y="1004888"/>
            <a:ext cx="119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u="sng">
                <a:latin typeface="Times" pitchFamily="2" charset="0"/>
              </a:rPr>
              <a:t>Team Size</a:t>
            </a:r>
          </a:p>
        </p:txBody>
      </p:sp>
      <p:grpSp>
        <p:nvGrpSpPr>
          <p:cNvPr id="2" name="Group 104">
            <a:extLst>
              <a:ext uri="{FF2B5EF4-FFF2-40B4-BE49-F238E27FC236}">
                <a16:creationId xmlns:a16="http://schemas.microsoft.com/office/drawing/2014/main" id="{2D9F70D4-B992-D34A-BB22-5C717A6C04EF}"/>
              </a:ext>
            </a:extLst>
          </p:cNvPr>
          <p:cNvGrpSpPr>
            <a:grpSpLocks/>
          </p:cNvGrpSpPr>
          <p:nvPr/>
        </p:nvGrpSpPr>
        <p:grpSpPr bwMode="auto">
          <a:xfrm>
            <a:off x="4191000" y="1566863"/>
            <a:ext cx="1905000" cy="1633537"/>
            <a:chOff x="2592" y="1248"/>
            <a:chExt cx="672" cy="576"/>
          </a:xfrm>
        </p:grpSpPr>
        <p:grpSp>
          <p:nvGrpSpPr>
            <p:cNvPr id="32876" name="Group 105">
              <a:extLst>
                <a:ext uri="{FF2B5EF4-FFF2-40B4-BE49-F238E27FC236}">
                  <a16:creationId xmlns:a16="http://schemas.microsoft.com/office/drawing/2014/main" id="{B0D5A016-8450-4C45-AA22-F8107FB936BA}"/>
                </a:ext>
              </a:extLst>
            </p:cNvPr>
            <p:cNvGrpSpPr>
              <a:grpSpLocks/>
            </p:cNvGrpSpPr>
            <p:nvPr/>
          </p:nvGrpSpPr>
          <p:grpSpPr bwMode="auto">
            <a:xfrm>
              <a:off x="2640" y="1248"/>
              <a:ext cx="624" cy="576"/>
              <a:chOff x="2208" y="1632"/>
              <a:chExt cx="1584" cy="1584"/>
            </a:xfrm>
          </p:grpSpPr>
          <p:grpSp>
            <p:nvGrpSpPr>
              <p:cNvPr id="32878" name="Group 106">
                <a:extLst>
                  <a:ext uri="{FF2B5EF4-FFF2-40B4-BE49-F238E27FC236}">
                    <a16:creationId xmlns:a16="http://schemas.microsoft.com/office/drawing/2014/main" id="{3A6F9112-13F4-5148-9C54-CCB61923AB7F}"/>
                  </a:ext>
                </a:extLst>
              </p:cNvPr>
              <p:cNvGrpSpPr>
                <a:grpSpLocks/>
              </p:cNvGrpSpPr>
              <p:nvPr/>
            </p:nvGrpSpPr>
            <p:grpSpPr bwMode="auto">
              <a:xfrm>
                <a:off x="2208" y="1632"/>
                <a:ext cx="1584" cy="1584"/>
                <a:chOff x="2304" y="1728"/>
                <a:chExt cx="1152" cy="1152"/>
              </a:xfrm>
            </p:grpSpPr>
            <p:sp>
              <p:nvSpPr>
                <p:cNvPr id="32880" name="AutoShape 107">
                  <a:extLst>
                    <a:ext uri="{FF2B5EF4-FFF2-40B4-BE49-F238E27FC236}">
                      <a16:creationId xmlns:a16="http://schemas.microsoft.com/office/drawing/2014/main" id="{F138ED27-6B34-5A4B-BC34-31ABA349CE7C}"/>
                    </a:ext>
                  </a:extLst>
                </p:cNvPr>
                <p:cNvSpPr>
                  <a:spLocks noChangeArrowheads="1"/>
                </p:cNvSpPr>
                <p:nvPr/>
              </p:nvSpPr>
              <p:spPr bwMode="auto">
                <a:xfrm rot="4267504">
                  <a:off x="2304" y="1728"/>
                  <a:ext cx="1152" cy="1152"/>
                </a:xfrm>
                <a:custGeom>
                  <a:avLst/>
                  <a:gdLst>
                    <a:gd name="T0" fmla="*/ 576 w 21600"/>
                    <a:gd name="T1" fmla="*/ 1152 h 21600"/>
                    <a:gd name="T2" fmla="*/ 715 w 21600"/>
                    <a:gd name="T3" fmla="*/ 1020 h 21600"/>
                    <a:gd name="T4" fmla="*/ 576 w 21600"/>
                    <a:gd name="T5" fmla="*/ 930 h 21600"/>
                    <a:gd name="T6" fmla="*/ 437 w 21600"/>
                    <a:gd name="T7" fmla="*/ 1020 h 21600"/>
                    <a:gd name="T8" fmla="*/ 0 60000 65536"/>
                    <a:gd name="T9" fmla="*/ 0 60000 65536"/>
                    <a:gd name="T10" fmla="*/ 0 60000 65536"/>
                    <a:gd name="T11" fmla="*/ 0 60000 65536"/>
                    <a:gd name="T12" fmla="*/ 0 w 21600"/>
                    <a:gd name="T13" fmla="*/ 0 h 21600"/>
                    <a:gd name="T14" fmla="*/ 21600 w 21600"/>
                    <a:gd name="T15" fmla="*/ 21413 h 21600"/>
                  </a:gdLst>
                  <a:ahLst/>
                  <a:cxnLst>
                    <a:cxn ang="T8">
                      <a:pos x="T0" y="T1"/>
                    </a:cxn>
                    <a:cxn ang="T9">
                      <a:pos x="T2" y="T3"/>
                    </a:cxn>
                    <a:cxn ang="T10">
                      <a:pos x="T4" y="T5"/>
                    </a:cxn>
                    <a:cxn ang="T11">
                      <a:pos x="T6" y="T7"/>
                    </a:cxn>
                  </a:cxnLst>
                  <a:rect l="T12" t="T13" r="T14" b="T15"/>
                  <a:pathLst>
                    <a:path w="21600" h="21600">
                      <a:moveTo>
                        <a:pt x="12787" y="17137"/>
                      </a:moveTo>
                      <a:cubicBezTo>
                        <a:pt x="12144" y="17339"/>
                        <a:pt x="11474" y="17441"/>
                        <a:pt x="10800" y="17442"/>
                      </a:cubicBezTo>
                      <a:cubicBezTo>
                        <a:pt x="10125" y="17442"/>
                        <a:pt x="9455" y="17339"/>
                        <a:pt x="8812" y="17137"/>
                      </a:cubicBezTo>
                      <a:lnTo>
                        <a:pt x="7567" y="21104"/>
                      </a:lnTo>
                      <a:cubicBezTo>
                        <a:pt x="8613" y="21433"/>
                        <a:pt x="9703" y="21600"/>
                        <a:pt x="10800" y="21600"/>
                      </a:cubicBezTo>
                      <a:cubicBezTo>
                        <a:pt x="11896" y="21599"/>
                        <a:pt x="12986" y="21433"/>
                        <a:pt x="14032" y="21104"/>
                      </a:cubicBezTo>
                      <a:close/>
                    </a:path>
                  </a:pathLst>
                </a:cu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81" name="AutoShape 108">
                  <a:extLst>
                    <a:ext uri="{FF2B5EF4-FFF2-40B4-BE49-F238E27FC236}">
                      <a16:creationId xmlns:a16="http://schemas.microsoft.com/office/drawing/2014/main" id="{641193C5-5915-134C-8708-8590E11765DC}"/>
                    </a:ext>
                  </a:extLst>
                </p:cNvPr>
                <p:cNvSpPr>
                  <a:spLocks noChangeArrowheads="1"/>
                </p:cNvSpPr>
                <p:nvPr/>
              </p:nvSpPr>
              <p:spPr bwMode="auto">
                <a:xfrm rot="8441981">
                  <a:off x="2304" y="1728"/>
                  <a:ext cx="1152" cy="1152"/>
                </a:xfrm>
                <a:custGeom>
                  <a:avLst/>
                  <a:gdLst>
                    <a:gd name="T0" fmla="*/ 1058 w 21600"/>
                    <a:gd name="T1" fmla="*/ 261 h 21600"/>
                    <a:gd name="T2" fmla="*/ 754 w 21600"/>
                    <a:gd name="T3" fmla="*/ 143 h 21600"/>
                    <a:gd name="T4" fmla="*/ 877 w 21600"/>
                    <a:gd name="T5" fmla="*/ 379 h 21600"/>
                    <a:gd name="T6" fmla="*/ 1296 w 21600"/>
                    <a:gd name="T7" fmla="*/ 592 h 21600"/>
                    <a:gd name="T8" fmla="*/ 1038 w 21600"/>
                    <a:gd name="T9" fmla="*/ 838 h 21600"/>
                    <a:gd name="T10" fmla="*/ 792 w 21600"/>
                    <a:gd name="T11" fmla="*/ 581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10949"/>
                      </a:moveTo>
                      <a:cubicBezTo>
                        <a:pt x="17550" y="10899"/>
                        <a:pt x="17551" y="10849"/>
                        <a:pt x="17551" y="10800"/>
                      </a:cubicBezTo>
                      <a:cubicBezTo>
                        <a:pt x="17551" y="8061"/>
                        <a:pt x="15896" y="5594"/>
                        <a:pt x="13363" y="4554"/>
                      </a:cubicBezTo>
                      <a:lnTo>
                        <a:pt x="14901" y="808"/>
                      </a:lnTo>
                      <a:cubicBezTo>
                        <a:pt x="18953" y="2472"/>
                        <a:pt x="21600" y="6419"/>
                        <a:pt x="21600" y="10800"/>
                      </a:cubicBezTo>
                      <a:cubicBezTo>
                        <a:pt x="21600" y="10879"/>
                        <a:pt x="21599" y="10959"/>
                        <a:pt x="21597" y="11039"/>
                      </a:cubicBezTo>
                      <a:lnTo>
                        <a:pt x="24296" y="11099"/>
                      </a:lnTo>
                      <a:lnTo>
                        <a:pt x="19468" y="15717"/>
                      </a:lnTo>
                      <a:lnTo>
                        <a:pt x="14850" y="10889"/>
                      </a:lnTo>
                      <a:lnTo>
                        <a:pt x="17549" y="10949"/>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82" name="AutoShape 109">
                  <a:extLst>
                    <a:ext uri="{FF2B5EF4-FFF2-40B4-BE49-F238E27FC236}">
                      <a16:creationId xmlns:a16="http://schemas.microsoft.com/office/drawing/2014/main" id="{6056F34D-1700-9948-9F0D-653ADD672950}"/>
                    </a:ext>
                  </a:extLst>
                </p:cNvPr>
                <p:cNvSpPr>
                  <a:spLocks noChangeArrowheads="1"/>
                </p:cNvSpPr>
                <p:nvPr/>
              </p:nvSpPr>
              <p:spPr bwMode="auto">
                <a:xfrm rot="3139068">
                  <a:off x="2304" y="1728"/>
                  <a:ext cx="1152" cy="1152"/>
                </a:xfrm>
                <a:custGeom>
                  <a:avLst/>
                  <a:gdLst>
                    <a:gd name="T0" fmla="*/ 1118 w 21600"/>
                    <a:gd name="T1" fmla="*/ 382 h 21600"/>
                    <a:gd name="T2" fmla="*/ 931 w 21600"/>
                    <a:gd name="T3" fmla="*/ 271 h 21600"/>
                    <a:gd name="T4" fmla="*/ 915 w 21600"/>
                    <a:gd name="T5" fmla="*/ 455 h 21600"/>
                    <a:gd name="T6" fmla="*/ 1296 w 21600"/>
                    <a:gd name="T7" fmla="*/ 592 h 21600"/>
                    <a:gd name="T8" fmla="*/ 1038 w 21600"/>
                    <a:gd name="T9" fmla="*/ 838 h 21600"/>
                    <a:gd name="T10" fmla="*/ 792 w 21600"/>
                    <a:gd name="T11" fmla="*/ 581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10949"/>
                      </a:moveTo>
                      <a:cubicBezTo>
                        <a:pt x="17550" y="10899"/>
                        <a:pt x="17551" y="10849"/>
                        <a:pt x="17551" y="10800"/>
                      </a:cubicBezTo>
                      <a:cubicBezTo>
                        <a:pt x="17551" y="9185"/>
                        <a:pt x="16972" y="7625"/>
                        <a:pt x="15920" y="6400"/>
                      </a:cubicBezTo>
                      <a:lnTo>
                        <a:pt x="18992" y="3762"/>
                      </a:lnTo>
                      <a:cubicBezTo>
                        <a:pt x="20674" y="5720"/>
                        <a:pt x="21600" y="8217"/>
                        <a:pt x="21600" y="10800"/>
                      </a:cubicBezTo>
                      <a:cubicBezTo>
                        <a:pt x="21600" y="10879"/>
                        <a:pt x="21599" y="10959"/>
                        <a:pt x="21597" y="11039"/>
                      </a:cubicBezTo>
                      <a:lnTo>
                        <a:pt x="24296" y="11099"/>
                      </a:lnTo>
                      <a:lnTo>
                        <a:pt x="19468" y="15717"/>
                      </a:lnTo>
                      <a:lnTo>
                        <a:pt x="14850" y="10889"/>
                      </a:lnTo>
                      <a:lnTo>
                        <a:pt x="17549" y="10949"/>
                      </a:lnTo>
                      <a:close/>
                    </a:path>
                  </a:pathLst>
                </a:cu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83" name="AutoShape 110">
                  <a:extLst>
                    <a:ext uri="{FF2B5EF4-FFF2-40B4-BE49-F238E27FC236}">
                      <a16:creationId xmlns:a16="http://schemas.microsoft.com/office/drawing/2014/main" id="{AB06D508-1DC3-8442-AA6E-4DB72DCB1E73}"/>
                    </a:ext>
                  </a:extLst>
                </p:cNvPr>
                <p:cNvSpPr>
                  <a:spLocks noChangeArrowheads="1"/>
                </p:cNvSpPr>
                <p:nvPr/>
              </p:nvSpPr>
              <p:spPr bwMode="auto">
                <a:xfrm rot="-560740">
                  <a:off x="2304" y="1728"/>
                  <a:ext cx="1152" cy="1152"/>
                </a:xfrm>
                <a:custGeom>
                  <a:avLst/>
                  <a:gdLst>
                    <a:gd name="T0" fmla="*/ 1119 w 21600"/>
                    <a:gd name="T1" fmla="*/ 385 h 21600"/>
                    <a:gd name="T2" fmla="*/ 934 w 21600"/>
                    <a:gd name="T3" fmla="*/ 275 h 21600"/>
                    <a:gd name="T4" fmla="*/ 916 w 21600"/>
                    <a:gd name="T5" fmla="*/ 456 h 21600"/>
                    <a:gd name="T6" fmla="*/ 1296 w 21600"/>
                    <a:gd name="T7" fmla="*/ 592 h 21600"/>
                    <a:gd name="T8" fmla="*/ 1038 w 21600"/>
                    <a:gd name="T9" fmla="*/ 838 h 21600"/>
                    <a:gd name="T10" fmla="*/ 792 w 21600"/>
                    <a:gd name="T11" fmla="*/ 581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10949"/>
                      </a:moveTo>
                      <a:cubicBezTo>
                        <a:pt x="17550" y="10899"/>
                        <a:pt x="17551" y="10849"/>
                        <a:pt x="17551" y="10800"/>
                      </a:cubicBezTo>
                      <a:cubicBezTo>
                        <a:pt x="17551" y="9210"/>
                        <a:pt x="16989" y="7671"/>
                        <a:pt x="15966" y="6454"/>
                      </a:cubicBezTo>
                      <a:lnTo>
                        <a:pt x="19065" y="3848"/>
                      </a:lnTo>
                      <a:cubicBezTo>
                        <a:pt x="20702" y="5794"/>
                        <a:pt x="21600" y="8256"/>
                        <a:pt x="21600" y="10800"/>
                      </a:cubicBezTo>
                      <a:cubicBezTo>
                        <a:pt x="21600" y="10879"/>
                        <a:pt x="21599" y="10959"/>
                        <a:pt x="21597" y="11039"/>
                      </a:cubicBezTo>
                      <a:lnTo>
                        <a:pt x="24296" y="11099"/>
                      </a:lnTo>
                      <a:lnTo>
                        <a:pt x="19468" y="15717"/>
                      </a:lnTo>
                      <a:lnTo>
                        <a:pt x="14850" y="10889"/>
                      </a:lnTo>
                      <a:lnTo>
                        <a:pt x="17549" y="10949"/>
                      </a:lnTo>
                      <a:close/>
                    </a:path>
                  </a:pathLst>
                </a:cu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84" name="AutoShape 111">
                  <a:extLst>
                    <a:ext uri="{FF2B5EF4-FFF2-40B4-BE49-F238E27FC236}">
                      <a16:creationId xmlns:a16="http://schemas.microsoft.com/office/drawing/2014/main" id="{3B2DCB09-5359-DE45-A10F-07046CE41F1D}"/>
                    </a:ext>
                  </a:extLst>
                </p:cNvPr>
                <p:cNvSpPr>
                  <a:spLocks noChangeArrowheads="1"/>
                </p:cNvSpPr>
                <p:nvPr/>
              </p:nvSpPr>
              <p:spPr bwMode="auto">
                <a:xfrm rot="-4125059">
                  <a:off x="2304" y="1728"/>
                  <a:ext cx="1152" cy="1152"/>
                </a:xfrm>
                <a:custGeom>
                  <a:avLst/>
                  <a:gdLst>
                    <a:gd name="T0" fmla="*/ 1052 w 21600"/>
                    <a:gd name="T1" fmla="*/ 251 h 21600"/>
                    <a:gd name="T2" fmla="*/ 737 w 21600"/>
                    <a:gd name="T3" fmla="*/ 136 h 21600"/>
                    <a:gd name="T4" fmla="*/ 873 w 21600"/>
                    <a:gd name="T5" fmla="*/ 373 h 21600"/>
                    <a:gd name="T6" fmla="*/ 1296 w 21600"/>
                    <a:gd name="T7" fmla="*/ 592 h 21600"/>
                    <a:gd name="T8" fmla="*/ 1038 w 21600"/>
                    <a:gd name="T9" fmla="*/ 838 h 21600"/>
                    <a:gd name="T10" fmla="*/ 792 w 21600"/>
                    <a:gd name="T11" fmla="*/ 581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10949"/>
                      </a:moveTo>
                      <a:cubicBezTo>
                        <a:pt x="17550" y="10899"/>
                        <a:pt x="17551" y="10849"/>
                        <a:pt x="17551" y="10800"/>
                      </a:cubicBezTo>
                      <a:cubicBezTo>
                        <a:pt x="17551" y="7966"/>
                        <a:pt x="15781" y="5434"/>
                        <a:pt x="13120" y="4460"/>
                      </a:cubicBezTo>
                      <a:lnTo>
                        <a:pt x="14512" y="658"/>
                      </a:lnTo>
                      <a:cubicBezTo>
                        <a:pt x="18769" y="2216"/>
                        <a:pt x="21600" y="6267"/>
                        <a:pt x="21600" y="10800"/>
                      </a:cubicBezTo>
                      <a:cubicBezTo>
                        <a:pt x="21600" y="10879"/>
                        <a:pt x="21599" y="10959"/>
                        <a:pt x="21597" y="11039"/>
                      </a:cubicBezTo>
                      <a:lnTo>
                        <a:pt x="24296" y="11099"/>
                      </a:lnTo>
                      <a:lnTo>
                        <a:pt x="19468" y="15717"/>
                      </a:lnTo>
                      <a:lnTo>
                        <a:pt x="14850" y="10889"/>
                      </a:lnTo>
                      <a:lnTo>
                        <a:pt x="17549" y="10949"/>
                      </a:lnTo>
                      <a:close/>
                    </a:path>
                  </a:pathLst>
                </a:cu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85" name="AutoShape 112">
                  <a:extLst>
                    <a:ext uri="{FF2B5EF4-FFF2-40B4-BE49-F238E27FC236}">
                      <a16:creationId xmlns:a16="http://schemas.microsoft.com/office/drawing/2014/main" id="{CCA193DC-1602-994A-A7DE-1C44771B20AF}"/>
                    </a:ext>
                  </a:extLst>
                </p:cNvPr>
                <p:cNvSpPr>
                  <a:spLocks noChangeArrowheads="1"/>
                </p:cNvSpPr>
                <p:nvPr/>
              </p:nvSpPr>
              <p:spPr bwMode="auto">
                <a:xfrm rot="-9108129">
                  <a:off x="2304" y="1728"/>
                  <a:ext cx="1152" cy="1152"/>
                </a:xfrm>
                <a:custGeom>
                  <a:avLst/>
                  <a:gdLst>
                    <a:gd name="T0" fmla="*/ 1125 w 21600"/>
                    <a:gd name="T1" fmla="*/ 401 h 21600"/>
                    <a:gd name="T2" fmla="*/ 951 w 21600"/>
                    <a:gd name="T3" fmla="*/ 297 h 21600"/>
                    <a:gd name="T4" fmla="*/ 919 w 21600"/>
                    <a:gd name="T5" fmla="*/ 467 h 21600"/>
                    <a:gd name="T6" fmla="*/ 1296 w 21600"/>
                    <a:gd name="T7" fmla="*/ 592 h 21600"/>
                    <a:gd name="T8" fmla="*/ 1038 w 21600"/>
                    <a:gd name="T9" fmla="*/ 838 h 21600"/>
                    <a:gd name="T10" fmla="*/ 792 w 21600"/>
                    <a:gd name="T11" fmla="*/ 581 h 21600"/>
                    <a:gd name="T12" fmla="*/ 0 60000 65536"/>
                    <a:gd name="T13" fmla="*/ 0 60000 65536"/>
                    <a:gd name="T14" fmla="*/ 0 60000 65536"/>
                    <a:gd name="T15" fmla="*/ 0 60000 65536"/>
                    <a:gd name="T16" fmla="*/ 0 60000 65536"/>
                    <a:gd name="T17" fmla="*/ 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49" y="10949"/>
                      </a:moveTo>
                      <a:cubicBezTo>
                        <a:pt x="17550" y="10899"/>
                        <a:pt x="17551" y="10849"/>
                        <a:pt x="17551" y="10800"/>
                      </a:cubicBezTo>
                      <a:cubicBezTo>
                        <a:pt x="17551" y="9347"/>
                        <a:pt x="17082" y="7934"/>
                        <a:pt x="16215" y="6769"/>
                      </a:cubicBezTo>
                      <a:lnTo>
                        <a:pt x="19464" y="4352"/>
                      </a:lnTo>
                      <a:cubicBezTo>
                        <a:pt x="20850" y="6215"/>
                        <a:pt x="21600" y="8476"/>
                        <a:pt x="21600" y="10800"/>
                      </a:cubicBezTo>
                      <a:cubicBezTo>
                        <a:pt x="21600" y="10879"/>
                        <a:pt x="21599" y="10959"/>
                        <a:pt x="21597" y="11039"/>
                      </a:cubicBezTo>
                      <a:lnTo>
                        <a:pt x="24296" y="11099"/>
                      </a:lnTo>
                      <a:lnTo>
                        <a:pt x="19468" y="15717"/>
                      </a:lnTo>
                      <a:lnTo>
                        <a:pt x="14850" y="10889"/>
                      </a:lnTo>
                      <a:lnTo>
                        <a:pt x="17549" y="10949"/>
                      </a:lnTo>
                      <a:close/>
                    </a:path>
                  </a:pathLst>
                </a:cu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2879" name="Text Box 113">
                <a:extLst>
                  <a:ext uri="{FF2B5EF4-FFF2-40B4-BE49-F238E27FC236}">
                    <a16:creationId xmlns:a16="http://schemas.microsoft.com/office/drawing/2014/main" id="{26B2E107-D586-9B40-99D0-FACF2D0BF501}"/>
                  </a:ext>
                </a:extLst>
              </p:cNvPr>
              <p:cNvSpPr txBox="1">
                <a:spLocks noChangeArrowheads="1"/>
              </p:cNvSpPr>
              <p:nvPr/>
            </p:nvSpPr>
            <p:spPr bwMode="auto">
              <a:xfrm>
                <a:off x="2304" y="2207"/>
                <a:ext cx="129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sk-SK" altLang="en-US" b="1">
                  <a:latin typeface="Times New Roman" panose="02020603050405020304" pitchFamily="18" charset="0"/>
                </a:endParaRPr>
              </a:p>
            </p:txBody>
          </p:sp>
        </p:grpSp>
        <p:sp>
          <p:nvSpPr>
            <p:cNvPr id="32877" name="Rectangle 114">
              <a:extLst>
                <a:ext uri="{FF2B5EF4-FFF2-40B4-BE49-F238E27FC236}">
                  <a16:creationId xmlns:a16="http://schemas.microsoft.com/office/drawing/2014/main" id="{D1A03EF1-190A-854F-A84B-2ABC5BE640B5}"/>
                </a:ext>
              </a:extLst>
            </p:cNvPr>
            <p:cNvSpPr>
              <a:spLocks noChangeArrowheads="1"/>
            </p:cNvSpPr>
            <p:nvPr/>
          </p:nvSpPr>
          <p:spPr bwMode="auto">
            <a:xfrm>
              <a:off x="2592" y="1440"/>
              <a:ext cx="6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a:latin typeface="Times Roman" pitchFamily="2" charset="0"/>
                </a:rPr>
                <a:t>Kaizen</a:t>
              </a:r>
              <a:endParaRPr lang="en-US" altLang="en-US" sz="1200" b="1">
                <a:latin typeface="Times Roman" pitchFamily="2" charset="0"/>
              </a:endParaRPr>
            </a:p>
          </p:txBody>
        </p:sp>
      </p:grpSp>
      <p:sp>
        <p:nvSpPr>
          <p:cNvPr id="32873" name="Oval 115">
            <a:extLst>
              <a:ext uri="{FF2B5EF4-FFF2-40B4-BE49-F238E27FC236}">
                <a16:creationId xmlns:a16="http://schemas.microsoft.com/office/drawing/2014/main" id="{3181D930-C84E-1746-B84C-9B7AAACCBAB4}"/>
              </a:ext>
            </a:extLst>
          </p:cNvPr>
          <p:cNvSpPr>
            <a:spLocks noChangeArrowheads="1"/>
          </p:cNvSpPr>
          <p:nvPr/>
        </p:nvSpPr>
        <p:spPr bwMode="auto">
          <a:xfrm>
            <a:off x="3282950" y="2667000"/>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74" name="Oval 116">
            <a:extLst>
              <a:ext uri="{FF2B5EF4-FFF2-40B4-BE49-F238E27FC236}">
                <a16:creationId xmlns:a16="http://schemas.microsoft.com/office/drawing/2014/main" id="{07B639DA-1A06-A941-9188-E6ED64AE0BAD}"/>
              </a:ext>
            </a:extLst>
          </p:cNvPr>
          <p:cNvSpPr>
            <a:spLocks noChangeArrowheads="1"/>
          </p:cNvSpPr>
          <p:nvPr/>
        </p:nvSpPr>
        <p:spPr bwMode="auto">
          <a:xfrm>
            <a:off x="2678113" y="2667000"/>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2875" name="Oval 117">
            <a:extLst>
              <a:ext uri="{FF2B5EF4-FFF2-40B4-BE49-F238E27FC236}">
                <a16:creationId xmlns:a16="http://schemas.microsoft.com/office/drawing/2014/main" id="{6A499F1A-D7D2-2347-89BF-7E70E5730C3E}"/>
              </a:ext>
            </a:extLst>
          </p:cNvPr>
          <p:cNvSpPr>
            <a:spLocks noChangeArrowheads="1"/>
          </p:cNvSpPr>
          <p:nvPr/>
        </p:nvSpPr>
        <p:spPr bwMode="auto">
          <a:xfrm>
            <a:off x="8148638" y="2651125"/>
            <a:ext cx="190500" cy="228600"/>
          </a:xfrm>
          <a:prstGeom prst="ellipse">
            <a:avLst/>
          </a:prstGeom>
          <a:solidFill>
            <a:srgbClr val="FFFF00"/>
          </a:solidFill>
          <a:ln w="1905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B6F6D46-EA93-4749-A631-AF8E2D8A0FDE}"/>
              </a:ext>
            </a:extLst>
          </p:cNvPr>
          <p:cNvSpPr>
            <a:spLocks noGrp="1" noChangeArrowheads="1"/>
          </p:cNvSpPr>
          <p:nvPr>
            <p:ph type="title"/>
          </p:nvPr>
        </p:nvSpPr>
        <p:spPr>
          <a:xfrm>
            <a:off x="838200" y="152400"/>
            <a:ext cx="7467600" cy="1219200"/>
          </a:xfrm>
          <a:noFill/>
        </p:spPr>
        <p:txBody>
          <a:bodyPr lIns="90488" tIns="44450" rIns="90488" bIns="44450"/>
          <a:lstStyle/>
          <a:p>
            <a:pPr eaLnBrk="1" hangingPunct="1"/>
            <a:r>
              <a:rPr lang="en-US" altLang="en-US" sz="2800"/>
              <a:t>How Do we Develop People?</a:t>
            </a:r>
            <a:br>
              <a:rPr lang="en-US" altLang="en-US" sz="2800"/>
            </a:br>
            <a:r>
              <a:rPr lang="en-US" altLang="en-US" sz="2800"/>
              <a:t>Research in occupational training </a:t>
            </a:r>
            <a:br>
              <a:rPr lang="en-US" altLang="en-US" sz="2800"/>
            </a:br>
            <a:r>
              <a:rPr lang="en-US" altLang="en-US" sz="2800"/>
              <a:t>shows that individuals retain about:</a:t>
            </a:r>
          </a:p>
        </p:txBody>
      </p:sp>
      <p:grpSp>
        <p:nvGrpSpPr>
          <p:cNvPr id="8196" name="Group 3">
            <a:extLst>
              <a:ext uri="{FF2B5EF4-FFF2-40B4-BE49-F238E27FC236}">
                <a16:creationId xmlns:a16="http://schemas.microsoft.com/office/drawing/2014/main" id="{A018084B-9B23-C04D-B24C-AE61C2E4542F}"/>
              </a:ext>
            </a:extLst>
          </p:cNvPr>
          <p:cNvGrpSpPr>
            <a:grpSpLocks/>
          </p:cNvGrpSpPr>
          <p:nvPr/>
        </p:nvGrpSpPr>
        <p:grpSpPr bwMode="auto">
          <a:xfrm>
            <a:off x="1676400" y="1676400"/>
            <a:ext cx="5867400" cy="4454525"/>
            <a:chOff x="1488" y="1305"/>
            <a:chExt cx="3696" cy="2806"/>
          </a:xfrm>
        </p:grpSpPr>
        <p:sp>
          <p:nvSpPr>
            <p:cNvPr id="159748" name="Text Box 4">
              <a:extLst>
                <a:ext uri="{FF2B5EF4-FFF2-40B4-BE49-F238E27FC236}">
                  <a16:creationId xmlns:a16="http://schemas.microsoft.com/office/drawing/2014/main" id="{D480786B-EFFB-104E-8CC3-D5DFADD3E0BA}"/>
                </a:ext>
              </a:extLst>
            </p:cNvPr>
            <p:cNvSpPr txBox="1">
              <a:spLocks noChangeArrowheads="1"/>
            </p:cNvSpPr>
            <p:nvPr/>
          </p:nvSpPr>
          <p:spPr bwMode="auto">
            <a:xfrm>
              <a:off x="1488" y="1305"/>
              <a:ext cx="3696" cy="2806"/>
            </a:xfrm>
            <a:prstGeom prst="rect">
              <a:avLst/>
            </a:prstGeom>
            <a:solidFill>
              <a:srgbClr val="FFFFFF"/>
            </a:solidFill>
            <a:ln w="9525">
              <a:solidFill>
                <a:schemeClr val="tx1"/>
              </a:solidFill>
              <a:miter lim="800000"/>
              <a:headEnd/>
              <a:tailEnd/>
            </a:ln>
            <a:effectLst>
              <a:outerShdw dist="107763" dir="2700000" algn="ctr" rotWithShape="0">
                <a:srgbClr val="5F5F5F"/>
              </a:outerShdw>
            </a:effectLst>
          </p:spPr>
          <p:txBody>
            <a:bodyPr lIns="457200">
              <a:spAutoFit/>
            </a:bodyPr>
            <a:lstStyle/>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10 % of what they</a:t>
              </a:r>
              <a:r>
                <a:rPr lang="en-US" sz="2800">
                  <a:latin typeface="Times New Roman" pitchFamily="18" charset="0"/>
                </a:rPr>
                <a:t> </a:t>
              </a:r>
              <a:r>
                <a:rPr lang="en-US" sz="2800" b="1">
                  <a:solidFill>
                    <a:srgbClr val="990000"/>
                  </a:solidFill>
                  <a:latin typeface="Times New Roman" pitchFamily="18" charset="0"/>
                </a:rPr>
                <a:t>read</a:t>
              </a:r>
              <a:endParaRPr lang="en-US" sz="2800">
                <a:latin typeface="Times New Roman" pitchFamily="18" charset="0"/>
              </a:endParaRPr>
            </a:p>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20 % of what they</a:t>
              </a:r>
              <a:r>
                <a:rPr lang="en-US" sz="2800">
                  <a:latin typeface="Times New Roman" pitchFamily="18" charset="0"/>
                </a:rPr>
                <a:t> </a:t>
              </a:r>
              <a:r>
                <a:rPr lang="en-US" sz="2800" b="1">
                  <a:solidFill>
                    <a:srgbClr val="990000"/>
                  </a:solidFill>
                  <a:latin typeface="Times New Roman" pitchFamily="18" charset="0"/>
                </a:rPr>
                <a:t>hear</a:t>
              </a:r>
              <a:endParaRPr lang="en-US" sz="2800">
                <a:latin typeface="Times New Roman" pitchFamily="18" charset="0"/>
              </a:endParaRPr>
            </a:p>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30% of what they</a:t>
              </a:r>
              <a:r>
                <a:rPr lang="en-US" sz="2800">
                  <a:latin typeface="Times New Roman" pitchFamily="18" charset="0"/>
                </a:rPr>
                <a:t> </a:t>
              </a:r>
              <a:r>
                <a:rPr lang="en-US" sz="2800" b="1">
                  <a:solidFill>
                    <a:srgbClr val="990000"/>
                  </a:solidFill>
                  <a:latin typeface="Times New Roman" pitchFamily="18" charset="0"/>
                </a:rPr>
                <a:t>see</a:t>
              </a:r>
              <a:endParaRPr lang="en-US" sz="2800">
                <a:latin typeface="Times New Roman" pitchFamily="18" charset="0"/>
              </a:endParaRPr>
            </a:p>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50% of what they</a:t>
              </a:r>
              <a:r>
                <a:rPr lang="en-US" sz="2800">
                  <a:latin typeface="Times New Roman" pitchFamily="18" charset="0"/>
                </a:rPr>
                <a:t> </a:t>
              </a:r>
              <a:r>
                <a:rPr lang="en-US" sz="2800" b="1">
                  <a:solidFill>
                    <a:srgbClr val="990000"/>
                  </a:solidFill>
                  <a:latin typeface="Times New Roman" pitchFamily="18" charset="0"/>
                </a:rPr>
                <a:t>hear and use</a:t>
              </a:r>
              <a:endParaRPr lang="en-US" sz="2800">
                <a:latin typeface="Times New Roman" pitchFamily="18" charset="0"/>
              </a:endParaRPr>
            </a:p>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70% of what they</a:t>
              </a:r>
              <a:r>
                <a:rPr lang="en-US" sz="2800">
                  <a:latin typeface="Times New Roman" pitchFamily="18" charset="0"/>
                </a:rPr>
                <a:t> </a:t>
              </a:r>
              <a:r>
                <a:rPr lang="en-US" sz="2800" b="1">
                  <a:solidFill>
                    <a:srgbClr val="990000"/>
                  </a:solidFill>
                  <a:latin typeface="Times New Roman" pitchFamily="18" charset="0"/>
                </a:rPr>
                <a:t>say</a:t>
              </a:r>
              <a:endParaRPr lang="en-US" sz="2800">
                <a:latin typeface="Times New Roman" pitchFamily="18" charset="0"/>
              </a:endParaRPr>
            </a:p>
            <a:p>
              <a:pPr>
                <a:lnSpc>
                  <a:spcPct val="170000"/>
                </a:lnSpc>
                <a:buClr>
                  <a:srgbClr val="0033CC"/>
                </a:buClr>
                <a:buSzPct val="121000"/>
                <a:buFontTx/>
                <a:buChar char="•"/>
                <a:defRPr/>
              </a:pPr>
              <a:r>
                <a:rPr lang="en-US" sz="2800">
                  <a:latin typeface="Times New Roman" pitchFamily="18" charset="0"/>
                </a:rPr>
                <a:t>  </a:t>
              </a:r>
              <a:r>
                <a:rPr lang="en-US" sz="2800">
                  <a:solidFill>
                    <a:schemeClr val="bg2"/>
                  </a:solidFill>
                  <a:latin typeface="Times New Roman" pitchFamily="18" charset="0"/>
                </a:rPr>
                <a:t>90% of what they</a:t>
              </a:r>
              <a:r>
                <a:rPr lang="en-US" sz="2800">
                  <a:latin typeface="Times New Roman" pitchFamily="18" charset="0"/>
                </a:rPr>
                <a:t> </a:t>
              </a:r>
              <a:r>
                <a:rPr lang="en-US" sz="2800" b="1">
                  <a:solidFill>
                    <a:srgbClr val="990000"/>
                  </a:solidFill>
                  <a:latin typeface="Times New Roman" pitchFamily="18" charset="0"/>
                </a:rPr>
                <a:t>say and do</a:t>
              </a:r>
              <a:endParaRPr lang="en-US" sz="2800">
                <a:latin typeface="Times New Roman" pitchFamily="18" charset="0"/>
              </a:endParaRPr>
            </a:p>
          </p:txBody>
        </p:sp>
        <p:graphicFrame>
          <p:nvGraphicFramePr>
            <p:cNvPr id="8194" name="Object 5">
              <a:extLst>
                <a:ext uri="{FF2B5EF4-FFF2-40B4-BE49-F238E27FC236}">
                  <a16:creationId xmlns:a16="http://schemas.microsoft.com/office/drawing/2014/main" id="{6DC73633-83C1-E64D-A90C-C6AB9A07F578}"/>
                </a:ext>
              </a:extLst>
            </p:cNvPr>
            <p:cNvGraphicFramePr>
              <a:graphicFrameLocks noChangeAspect="1"/>
            </p:cNvGraphicFramePr>
            <p:nvPr/>
          </p:nvGraphicFramePr>
          <p:xfrm>
            <a:off x="4354" y="1488"/>
            <a:ext cx="494" cy="1200"/>
          </p:xfrm>
          <a:graphic>
            <a:graphicData uri="http://schemas.openxmlformats.org/presentationml/2006/ole">
              <mc:AlternateContent xmlns:mc="http://schemas.openxmlformats.org/markup-compatibility/2006">
                <mc:Choice xmlns:v="urn:schemas-microsoft-com:vml" Requires="v">
                  <p:oleObj spid="_x0000_s8198" name="Clip" r:id="rId4" imgW="9321800" imgH="22618700" progId="MS_ClipArt_Gallery.2">
                    <p:embed/>
                  </p:oleObj>
                </mc:Choice>
                <mc:Fallback>
                  <p:oleObj name="Clip" r:id="rId4" imgW="9321800" imgH="226187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 y="1488"/>
                          <a:ext cx="494" cy="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C86FBC73-3C07-3647-B73D-184DB6E59D8E}"/>
              </a:ext>
            </a:extLst>
          </p:cNvPr>
          <p:cNvSpPr>
            <a:spLocks noGrp="1" noChangeArrowheads="1"/>
          </p:cNvSpPr>
          <p:nvPr>
            <p:ph type="body" idx="1"/>
          </p:nvPr>
        </p:nvSpPr>
        <p:spPr>
          <a:xfrm>
            <a:off x="609600" y="685800"/>
            <a:ext cx="7772400" cy="5410200"/>
          </a:xfrm>
          <a:solidFill>
            <a:srgbClr val="FFFFFF"/>
          </a:solidFill>
          <a:ln>
            <a:solidFill>
              <a:schemeClr val="tx1"/>
            </a:solidFill>
          </a:ln>
          <a:effectLst>
            <a:outerShdw dist="107763" dir="2700000" algn="ctr" rotWithShape="0">
              <a:srgbClr val="808080"/>
            </a:outerShdw>
          </a:effectLst>
        </p:spPr>
        <p:txBody>
          <a:bodyPr lIns="90488" tIns="44450" rIns="90488" bIns="44450"/>
          <a:lstStyle/>
          <a:p>
            <a:pPr eaLnBrk="1" hangingPunct="1">
              <a:lnSpc>
                <a:spcPct val="120000"/>
              </a:lnSpc>
              <a:buClr>
                <a:srgbClr val="0033CC"/>
              </a:buClr>
              <a:buSzPct val="115000"/>
              <a:defRPr/>
            </a:pPr>
            <a:r>
              <a:rPr lang="en-US" sz="2400" b="1"/>
              <a:t>Job Instruction Training </a:t>
            </a:r>
            <a:r>
              <a:rPr lang="en-US"/>
              <a:t>is designed to teach</a:t>
            </a:r>
            <a:br>
              <a:rPr lang="en-US"/>
            </a:br>
            <a:r>
              <a:rPr lang="en-US"/>
              <a:t>people how to do a particular job by:</a:t>
            </a:r>
            <a:endParaRPr lang="en-US" sz="2400"/>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800000"/>
                </a:solidFill>
              </a:rPr>
              <a:t>Hearing</a:t>
            </a:r>
            <a:r>
              <a:rPr lang="en-US" sz="2400" b="1">
                <a:solidFill>
                  <a:srgbClr val="CC0000"/>
                </a:solidFill>
              </a:rPr>
              <a:t> </a:t>
            </a:r>
            <a:r>
              <a:rPr lang="en-US" sz="2400" b="1"/>
              <a:t>(what to do)</a:t>
            </a:r>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800000"/>
                </a:solidFill>
              </a:rPr>
              <a:t>Seeing</a:t>
            </a:r>
            <a:r>
              <a:rPr lang="en-US" sz="2400" b="1">
                <a:solidFill>
                  <a:srgbClr val="CC0000"/>
                </a:solidFill>
              </a:rPr>
              <a:t> </a:t>
            </a:r>
            <a:r>
              <a:rPr lang="en-US" sz="2400" b="1"/>
              <a:t>(how it is done)</a:t>
            </a:r>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800000"/>
                </a:solidFill>
              </a:rPr>
              <a:t>Using</a:t>
            </a:r>
            <a:r>
              <a:rPr lang="en-US" sz="2400" b="1">
                <a:solidFill>
                  <a:srgbClr val="CC0000"/>
                </a:solidFill>
              </a:rPr>
              <a:t> </a:t>
            </a:r>
            <a:r>
              <a:rPr lang="en-US" sz="2400" b="1"/>
              <a:t>(what was learned)</a:t>
            </a:r>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800000"/>
                </a:solidFill>
              </a:rPr>
              <a:t>Saying</a:t>
            </a:r>
            <a:r>
              <a:rPr lang="en-US" sz="2400" b="1">
                <a:solidFill>
                  <a:srgbClr val="CC0000"/>
                </a:solidFill>
              </a:rPr>
              <a:t> </a:t>
            </a:r>
            <a:r>
              <a:rPr lang="en-US" sz="2400" b="1"/>
              <a:t>(what was learned)</a:t>
            </a:r>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800000"/>
                </a:solidFill>
              </a:rPr>
              <a:t>Doing</a:t>
            </a:r>
            <a:r>
              <a:rPr lang="en-US" sz="2400" b="1">
                <a:solidFill>
                  <a:srgbClr val="CC0000"/>
                </a:solidFill>
              </a:rPr>
              <a:t> </a:t>
            </a:r>
            <a:r>
              <a:rPr lang="en-US" sz="2400" b="1"/>
              <a:t>(the task)</a:t>
            </a:r>
          </a:p>
          <a:p>
            <a:pPr lvl="4" eaLnBrk="1" hangingPunct="1">
              <a:lnSpc>
                <a:spcPct val="120000"/>
              </a:lnSpc>
              <a:buClr>
                <a:schemeClr val="bg2"/>
              </a:buClr>
              <a:buFont typeface="Wingdings" pitchFamily="2" charset="2"/>
              <a:buChar char="Ø"/>
              <a:defRPr/>
            </a:pPr>
            <a:endParaRPr lang="en-US" sz="2400" b="1">
              <a:solidFill>
                <a:srgbClr val="CC0000"/>
              </a:solidFill>
            </a:endParaRPr>
          </a:p>
          <a:p>
            <a:pPr lvl="4" eaLnBrk="1" hangingPunct="1">
              <a:lnSpc>
                <a:spcPct val="120000"/>
              </a:lnSpc>
              <a:buClr>
                <a:schemeClr val="bg2"/>
              </a:buClr>
              <a:buFont typeface="Wingdings" pitchFamily="2" charset="2"/>
              <a:buChar char="Ø"/>
              <a:defRPr/>
            </a:pPr>
            <a:r>
              <a:rPr lang="en-US" sz="2400" b="1">
                <a:solidFill>
                  <a:srgbClr val="CC0000"/>
                </a:solidFill>
              </a:rPr>
              <a:t> </a:t>
            </a:r>
            <a:r>
              <a:rPr lang="en-US" sz="2400" b="1">
                <a:solidFill>
                  <a:srgbClr val="000066"/>
                </a:solidFill>
              </a:rPr>
              <a:t>REPEATEDLY !!</a:t>
            </a:r>
            <a:endParaRPr lang="en-US" sz="1000" b="1">
              <a:solidFill>
                <a:srgbClr val="000066"/>
              </a:solidFill>
            </a:endParaRPr>
          </a:p>
          <a:p>
            <a:pPr eaLnBrk="1" hangingPunct="1">
              <a:lnSpc>
                <a:spcPct val="120000"/>
              </a:lnSpc>
              <a:buFontTx/>
              <a:buNone/>
              <a:defRPr/>
            </a:pPr>
            <a:endParaRPr lang="en-US" sz="1600" b="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305EE806-3CAC-9043-BE12-F0C986B4094C}"/>
              </a:ext>
            </a:extLst>
          </p:cNvPr>
          <p:cNvSpPr>
            <a:spLocks noChangeArrowheads="1"/>
          </p:cNvSpPr>
          <p:nvPr/>
        </p:nvSpPr>
        <p:spPr bwMode="auto">
          <a:xfrm>
            <a:off x="676275" y="755650"/>
            <a:ext cx="6324600" cy="5486400"/>
          </a:xfrm>
          <a:prstGeom prst="triangle">
            <a:avLst>
              <a:gd name="adj" fmla="val 50000"/>
            </a:avLst>
          </a:prstGeom>
          <a:solidFill>
            <a:srgbClr val="DEDEDE"/>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5363" name="Line 3">
            <a:extLst>
              <a:ext uri="{FF2B5EF4-FFF2-40B4-BE49-F238E27FC236}">
                <a16:creationId xmlns:a16="http://schemas.microsoft.com/office/drawing/2014/main" id="{0D95221A-3CC0-1F43-B0A7-A65733444A49}"/>
              </a:ext>
            </a:extLst>
          </p:cNvPr>
          <p:cNvSpPr>
            <a:spLocks noChangeShapeType="1"/>
          </p:cNvSpPr>
          <p:nvPr/>
        </p:nvSpPr>
        <p:spPr bwMode="auto">
          <a:xfrm>
            <a:off x="1362075" y="5114925"/>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a:extLst>
              <a:ext uri="{FF2B5EF4-FFF2-40B4-BE49-F238E27FC236}">
                <a16:creationId xmlns:a16="http://schemas.microsoft.com/office/drawing/2014/main" id="{78FDCBD8-C5EC-C542-AF51-78B7A1607CA3}"/>
              </a:ext>
            </a:extLst>
          </p:cNvPr>
          <p:cNvSpPr>
            <a:spLocks noChangeShapeType="1"/>
          </p:cNvSpPr>
          <p:nvPr/>
        </p:nvSpPr>
        <p:spPr bwMode="auto">
          <a:xfrm>
            <a:off x="1979613" y="3971925"/>
            <a:ext cx="3709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a:extLst>
              <a:ext uri="{FF2B5EF4-FFF2-40B4-BE49-F238E27FC236}">
                <a16:creationId xmlns:a16="http://schemas.microsoft.com/office/drawing/2014/main" id="{7AB6310E-10FD-4243-BA17-224E94299947}"/>
              </a:ext>
            </a:extLst>
          </p:cNvPr>
          <p:cNvSpPr>
            <a:spLocks noChangeShapeType="1"/>
          </p:cNvSpPr>
          <p:nvPr/>
        </p:nvSpPr>
        <p:spPr bwMode="auto">
          <a:xfrm>
            <a:off x="2693988" y="27527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Text Box 6">
            <a:extLst>
              <a:ext uri="{FF2B5EF4-FFF2-40B4-BE49-F238E27FC236}">
                <a16:creationId xmlns:a16="http://schemas.microsoft.com/office/drawing/2014/main" id="{ED8285B9-36A6-8349-8B10-100FB856C603}"/>
              </a:ext>
            </a:extLst>
          </p:cNvPr>
          <p:cNvSpPr txBox="1">
            <a:spLocks noChangeArrowheads="1"/>
          </p:cNvSpPr>
          <p:nvPr/>
        </p:nvSpPr>
        <p:spPr bwMode="auto">
          <a:xfrm>
            <a:off x="2847975" y="5364163"/>
            <a:ext cx="198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Philosophy</a:t>
            </a:r>
          </a:p>
          <a:p>
            <a:pPr algn="ctr"/>
            <a:r>
              <a:rPr lang="en-US" altLang="en-US" sz="1600">
                <a:latin typeface="Times" pitchFamily="2" charset="0"/>
              </a:rPr>
              <a:t>(Long-term Thinking)</a:t>
            </a:r>
            <a:endParaRPr lang="en-US" altLang="en-US" sz="2000">
              <a:latin typeface="Times" pitchFamily="2" charset="0"/>
            </a:endParaRPr>
          </a:p>
        </p:txBody>
      </p:sp>
      <p:sp>
        <p:nvSpPr>
          <p:cNvPr id="15367" name="Text Box 7">
            <a:extLst>
              <a:ext uri="{FF2B5EF4-FFF2-40B4-BE49-F238E27FC236}">
                <a16:creationId xmlns:a16="http://schemas.microsoft.com/office/drawing/2014/main" id="{BCF4A6EC-15A0-A34C-ACAD-CEF8562B789A}"/>
              </a:ext>
            </a:extLst>
          </p:cNvPr>
          <p:cNvSpPr txBox="1">
            <a:spLocks noChangeArrowheads="1"/>
          </p:cNvSpPr>
          <p:nvPr/>
        </p:nvSpPr>
        <p:spPr bwMode="auto">
          <a:xfrm>
            <a:off x="2203450" y="3062288"/>
            <a:ext cx="327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People and Partners</a:t>
            </a:r>
          </a:p>
          <a:p>
            <a:pPr algn="ctr"/>
            <a:r>
              <a:rPr lang="en-US" altLang="en-US" sz="1600">
                <a:latin typeface="Times" pitchFamily="2" charset="0"/>
              </a:rPr>
              <a:t>(Respect, Challenge and Grow Them)</a:t>
            </a:r>
            <a:endParaRPr lang="en-US" altLang="en-US" sz="2000">
              <a:latin typeface="Times" pitchFamily="2" charset="0"/>
            </a:endParaRPr>
          </a:p>
        </p:txBody>
      </p:sp>
      <p:sp>
        <p:nvSpPr>
          <p:cNvPr id="15368" name="Text Box 8">
            <a:extLst>
              <a:ext uri="{FF2B5EF4-FFF2-40B4-BE49-F238E27FC236}">
                <a16:creationId xmlns:a16="http://schemas.microsoft.com/office/drawing/2014/main" id="{C195A82C-7A97-F946-B8AB-D17AA931DFE7}"/>
              </a:ext>
            </a:extLst>
          </p:cNvPr>
          <p:cNvSpPr txBox="1">
            <a:spLocks noChangeArrowheads="1"/>
          </p:cNvSpPr>
          <p:nvPr/>
        </p:nvSpPr>
        <p:spPr bwMode="auto">
          <a:xfrm>
            <a:off x="3003550" y="4221163"/>
            <a:ext cx="1668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Process</a:t>
            </a:r>
          </a:p>
          <a:p>
            <a:pPr algn="ctr"/>
            <a:r>
              <a:rPr lang="en-US" altLang="en-US" sz="1600">
                <a:latin typeface="Times" pitchFamily="2" charset="0"/>
              </a:rPr>
              <a:t>(Eliminate Waste)</a:t>
            </a:r>
            <a:endParaRPr lang="en-US" altLang="en-US" sz="2000">
              <a:latin typeface="Times" pitchFamily="2" charset="0"/>
            </a:endParaRPr>
          </a:p>
        </p:txBody>
      </p:sp>
      <p:sp>
        <p:nvSpPr>
          <p:cNvPr id="15369" name="Text Box 9">
            <a:extLst>
              <a:ext uri="{FF2B5EF4-FFF2-40B4-BE49-F238E27FC236}">
                <a16:creationId xmlns:a16="http://schemas.microsoft.com/office/drawing/2014/main" id="{C54F5F69-298D-1849-84AF-BB1D8052565B}"/>
              </a:ext>
            </a:extLst>
          </p:cNvPr>
          <p:cNvSpPr txBox="1">
            <a:spLocks noChangeArrowheads="1"/>
          </p:cNvSpPr>
          <p:nvPr/>
        </p:nvSpPr>
        <p:spPr bwMode="auto">
          <a:xfrm>
            <a:off x="2744788" y="1660525"/>
            <a:ext cx="21891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Problem</a:t>
            </a:r>
          </a:p>
          <a:p>
            <a:pPr algn="ctr"/>
            <a:r>
              <a:rPr lang="en-US" altLang="en-US" sz="2000">
                <a:latin typeface="Times" pitchFamily="2" charset="0"/>
              </a:rPr>
              <a:t>Solving</a:t>
            </a:r>
          </a:p>
          <a:p>
            <a:pPr algn="ctr"/>
            <a:r>
              <a:rPr lang="en-US" altLang="en-US" sz="1400">
                <a:latin typeface="Times" pitchFamily="2" charset="0"/>
              </a:rPr>
              <a:t>(Continuous </a:t>
            </a:r>
          </a:p>
          <a:p>
            <a:pPr algn="ctr"/>
            <a:r>
              <a:rPr lang="en-US" altLang="en-US" sz="1400">
                <a:latin typeface="Times" pitchFamily="2" charset="0"/>
              </a:rPr>
              <a:t>Improvement and Learning)</a:t>
            </a:r>
            <a:endParaRPr lang="en-US" altLang="en-US" sz="2000">
              <a:latin typeface="Times" pitchFamily="2" charset="0"/>
            </a:endParaRPr>
          </a:p>
        </p:txBody>
      </p:sp>
      <p:sp>
        <p:nvSpPr>
          <p:cNvPr id="15370" name="Text Box 10">
            <a:extLst>
              <a:ext uri="{FF2B5EF4-FFF2-40B4-BE49-F238E27FC236}">
                <a16:creationId xmlns:a16="http://schemas.microsoft.com/office/drawing/2014/main" id="{02180B3A-E809-CA47-994B-5046BCDF3E07}"/>
              </a:ext>
            </a:extLst>
          </p:cNvPr>
          <p:cNvSpPr txBox="1">
            <a:spLocks noChangeArrowheads="1"/>
          </p:cNvSpPr>
          <p:nvPr/>
        </p:nvSpPr>
        <p:spPr bwMode="auto">
          <a:xfrm>
            <a:off x="6794500" y="5334000"/>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Base management decisions on a long-term philosophy, even at the expense of short-term financial goals</a:t>
            </a:r>
          </a:p>
        </p:txBody>
      </p:sp>
      <p:sp>
        <p:nvSpPr>
          <p:cNvPr id="15371" name="Text Box 11">
            <a:extLst>
              <a:ext uri="{FF2B5EF4-FFF2-40B4-BE49-F238E27FC236}">
                <a16:creationId xmlns:a16="http://schemas.microsoft.com/office/drawing/2014/main" id="{61220A48-4506-7B43-9805-A33D2F074B45}"/>
              </a:ext>
            </a:extLst>
          </p:cNvPr>
          <p:cNvSpPr txBox="1">
            <a:spLocks noChangeArrowheads="1"/>
          </p:cNvSpPr>
          <p:nvPr/>
        </p:nvSpPr>
        <p:spPr bwMode="auto">
          <a:xfrm>
            <a:off x="5575300" y="2803525"/>
            <a:ext cx="2808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None/>
            </a:pPr>
            <a:endParaRPr lang="en-US" altLang="en-US" sz="1000">
              <a:latin typeface="Times" pitchFamily="2" charset="0"/>
            </a:endParaRPr>
          </a:p>
          <a:p>
            <a:pPr>
              <a:buFont typeface="Wingdings" pitchFamily="2" charset="2"/>
              <a:buChar char="Ø"/>
            </a:pPr>
            <a:r>
              <a:rPr lang="en-US" altLang="en-US" sz="1000">
                <a:latin typeface="Times" pitchFamily="2" charset="0"/>
              </a:rPr>
              <a:t>Grow leaders who live the philosophy</a:t>
            </a:r>
          </a:p>
          <a:p>
            <a:pPr>
              <a:buFont typeface="Wingdings" pitchFamily="2" charset="2"/>
              <a:buChar char="Ø"/>
            </a:pPr>
            <a:r>
              <a:rPr lang="en-US" altLang="en-US" sz="1000">
                <a:latin typeface="Times" pitchFamily="2" charset="0"/>
              </a:rPr>
              <a:t>Respect, develop and challenge your people and teams</a:t>
            </a:r>
          </a:p>
          <a:p>
            <a:pPr>
              <a:buFont typeface="Wingdings" pitchFamily="2" charset="2"/>
              <a:buChar char="Ø"/>
            </a:pPr>
            <a:r>
              <a:rPr lang="en-US" altLang="en-US" sz="1000">
                <a:latin typeface="Times" pitchFamily="2" charset="0"/>
              </a:rPr>
              <a:t>Respect, challenge, and help your suppliers</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15372" name="Text Box 12">
            <a:extLst>
              <a:ext uri="{FF2B5EF4-FFF2-40B4-BE49-F238E27FC236}">
                <a16:creationId xmlns:a16="http://schemas.microsoft.com/office/drawing/2014/main" id="{6FBBC8D4-A280-2F4A-AAB1-AE91EEAE1036}"/>
              </a:ext>
            </a:extLst>
          </p:cNvPr>
          <p:cNvSpPr txBox="1">
            <a:spLocks noChangeArrowheads="1"/>
          </p:cNvSpPr>
          <p:nvPr/>
        </p:nvSpPr>
        <p:spPr bwMode="auto">
          <a:xfrm>
            <a:off x="6261100" y="3810000"/>
            <a:ext cx="2743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Create process “flow” to surface problems</a:t>
            </a:r>
          </a:p>
          <a:p>
            <a:pPr>
              <a:buFont typeface="Wingdings" pitchFamily="2" charset="2"/>
              <a:buChar char="Ø"/>
            </a:pPr>
            <a:r>
              <a:rPr lang="en-US" altLang="en-US" sz="1000">
                <a:latin typeface="Times" pitchFamily="2" charset="0"/>
              </a:rPr>
              <a:t>Level out the workload (</a:t>
            </a:r>
            <a:r>
              <a:rPr lang="en-US" altLang="en-US" sz="1000" i="1">
                <a:latin typeface="Times" pitchFamily="2" charset="0"/>
              </a:rPr>
              <a:t>Heijunka</a:t>
            </a:r>
            <a:r>
              <a:rPr lang="en-US" altLang="en-US" sz="1000">
                <a:latin typeface="Times" pitchFamily="2" charset="0"/>
              </a:rPr>
              <a:t>)</a:t>
            </a:r>
          </a:p>
          <a:p>
            <a:pPr>
              <a:buFont typeface="Wingdings" pitchFamily="2" charset="2"/>
              <a:buChar char="Ø"/>
            </a:pPr>
            <a:r>
              <a:rPr lang="en-US" altLang="en-US" sz="1000">
                <a:latin typeface="Times" pitchFamily="2" charset="0"/>
              </a:rPr>
              <a:t>Stop when there is a quality problem (</a:t>
            </a:r>
            <a:r>
              <a:rPr lang="en-US" altLang="en-US" sz="1000" i="1">
                <a:latin typeface="Times" pitchFamily="2" charset="0"/>
              </a:rPr>
              <a:t>Jidoka</a:t>
            </a:r>
            <a:r>
              <a:rPr lang="en-US" altLang="en-US" sz="1000">
                <a:latin typeface="Times" pitchFamily="2" charset="0"/>
              </a:rPr>
              <a:t>)</a:t>
            </a:r>
          </a:p>
          <a:p>
            <a:pPr>
              <a:buFont typeface="Wingdings" pitchFamily="2" charset="2"/>
              <a:buChar char="Ø"/>
            </a:pPr>
            <a:r>
              <a:rPr lang="en-US" altLang="en-US" sz="1000">
                <a:latin typeface="Times" pitchFamily="2" charset="0"/>
              </a:rPr>
              <a:t>Use pull systems to avoid overproduction</a:t>
            </a:r>
          </a:p>
          <a:p>
            <a:pPr>
              <a:buFont typeface="Wingdings" pitchFamily="2" charset="2"/>
              <a:buChar char="Ø"/>
            </a:pPr>
            <a:r>
              <a:rPr lang="en-US" altLang="en-US" sz="1000">
                <a:latin typeface="Times" pitchFamily="2" charset="0"/>
              </a:rPr>
              <a:t>Standardize tasks for continuous improvement</a:t>
            </a:r>
          </a:p>
          <a:p>
            <a:pPr>
              <a:buFont typeface="Wingdings" pitchFamily="2" charset="2"/>
              <a:buChar char="Ø"/>
            </a:pPr>
            <a:r>
              <a:rPr lang="en-US" altLang="en-US" sz="1000">
                <a:latin typeface="Times" pitchFamily="2" charset="0"/>
              </a:rPr>
              <a:t>Use visual control so no problems are hidden</a:t>
            </a:r>
          </a:p>
          <a:p>
            <a:pPr>
              <a:buFont typeface="Wingdings" pitchFamily="2" charset="2"/>
              <a:buChar char="Ø"/>
            </a:pPr>
            <a:r>
              <a:rPr lang="en-US" altLang="en-US" sz="1000">
                <a:latin typeface="Times" pitchFamily="2" charset="0"/>
              </a:rPr>
              <a:t>Use only reliable, thoroughly tested technology</a:t>
            </a:r>
          </a:p>
        </p:txBody>
      </p:sp>
      <p:sp>
        <p:nvSpPr>
          <p:cNvPr id="15373" name="Text Box 13">
            <a:extLst>
              <a:ext uri="{FF2B5EF4-FFF2-40B4-BE49-F238E27FC236}">
                <a16:creationId xmlns:a16="http://schemas.microsoft.com/office/drawing/2014/main" id="{83C494DF-BD9A-9A49-BC4A-CAB381AEBF16}"/>
              </a:ext>
            </a:extLst>
          </p:cNvPr>
          <p:cNvSpPr txBox="1">
            <a:spLocks noChangeArrowheads="1"/>
          </p:cNvSpPr>
          <p:nvPr/>
        </p:nvSpPr>
        <p:spPr bwMode="auto">
          <a:xfrm>
            <a:off x="4889500" y="1660525"/>
            <a:ext cx="34909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endParaRPr lang="en-US" altLang="en-US" sz="1000">
              <a:latin typeface="Times" pitchFamily="2" charset="0"/>
            </a:endParaRPr>
          </a:p>
          <a:p>
            <a:pPr>
              <a:buFont typeface="Wingdings" pitchFamily="2" charset="2"/>
              <a:buChar char="Ø"/>
            </a:pPr>
            <a:r>
              <a:rPr lang="en-US" altLang="en-US" sz="1000">
                <a:latin typeface="Times" pitchFamily="2" charset="0"/>
              </a:rPr>
              <a:t>Continual organizational learning through </a:t>
            </a:r>
            <a:r>
              <a:rPr lang="en-US" altLang="en-US" sz="1000" i="1">
                <a:latin typeface="Times" pitchFamily="2" charset="0"/>
              </a:rPr>
              <a:t>Kaizen</a:t>
            </a:r>
          </a:p>
          <a:p>
            <a:pPr>
              <a:buFont typeface="Wingdings" pitchFamily="2" charset="2"/>
              <a:buChar char="Ø"/>
            </a:pPr>
            <a:r>
              <a:rPr lang="en-US" altLang="en-US" sz="1000">
                <a:latin typeface="Times" pitchFamily="2" charset="0"/>
              </a:rPr>
              <a:t>Go see for yourself to thoroughly understand the situation. (</a:t>
            </a:r>
            <a:r>
              <a:rPr lang="en-US" altLang="en-US" sz="1000" i="1">
                <a:latin typeface="Times" pitchFamily="2" charset="0"/>
              </a:rPr>
              <a:t>Genchi Genbutsu</a:t>
            </a:r>
            <a:r>
              <a:rPr lang="en-US" altLang="en-US" sz="1000">
                <a:latin typeface="Times" pitchFamily="2" charset="0"/>
              </a:rPr>
              <a:t>) </a:t>
            </a:r>
          </a:p>
          <a:p>
            <a:pPr>
              <a:buFont typeface="Wingdings" pitchFamily="2" charset="2"/>
              <a:buChar char="Ø"/>
            </a:pPr>
            <a:r>
              <a:rPr lang="en-US" altLang="en-US" sz="1000">
                <a:latin typeface="Times" pitchFamily="2" charset="0"/>
              </a:rPr>
              <a:t>Make decisions slowly by consensus, thoroughly considering all options; implement rapidly (</a:t>
            </a:r>
            <a:r>
              <a:rPr lang="en-US" altLang="en-US" sz="1000" i="1">
                <a:latin typeface="Times" pitchFamily="2" charset="0"/>
              </a:rPr>
              <a:t>Nemawashi</a:t>
            </a:r>
            <a:r>
              <a:rPr lang="en-US" altLang="en-US" sz="1000">
                <a:latin typeface="Times" pitchFamily="2" charset="0"/>
              </a:rPr>
              <a:t>)</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15374" name="Text Box 14">
            <a:extLst>
              <a:ext uri="{FF2B5EF4-FFF2-40B4-BE49-F238E27FC236}">
                <a16:creationId xmlns:a16="http://schemas.microsoft.com/office/drawing/2014/main" id="{9F42B431-738B-C547-8F93-6F79BBE167E7}"/>
              </a:ext>
            </a:extLst>
          </p:cNvPr>
          <p:cNvSpPr txBox="1">
            <a:spLocks noChangeArrowheads="1"/>
          </p:cNvSpPr>
          <p:nvPr/>
        </p:nvSpPr>
        <p:spPr bwMode="auto">
          <a:xfrm>
            <a:off x="1806575" y="152400"/>
            <a:ext cx="41036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Times" pitchFamily="2" charset="0"/>
              </a:rPr>
              <a:t>“4 P” Model of the Toyota Way</a:t>
            </a:r>
          </a:p>
        </p:txBody>
      </p:sp>
      <p:sp>
        <p:nvSpPr>
          <p:cNvPr id="15375" name="Oval 15">
            <a:extLst>
              <a:ext uri="{FF2B5EF4-FFF2-40B4-BE49-F238E27FC236}">
                <a16:creationId xmlns:a16="http://schemas.microsoft.com/office/drawing/2014/main" id="{5A633F9E-6D29-4D4C-8C85-90996680F115}"/>
              </a:ext>
            </a:extLst>
          </p:cNvPr>
          <p:cNvSpPr>
            <a:spLocks noChangeArrowheads="1"/>
          </p:cNvSpPr>
          <p:nvPr/>
        </p:nvSpPr>
        <p:spPr bwMode="auto">
          <a:xfrm>
            <a:off x="2133600" y="4953000"/>
            <a:ext cx="3352800" cy="132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en-US" sz="2800">
              <a:latin typeface="Times New Roman" panose="02020603050405020304" pitchFamily="18" charset="0"/>
            </a:endParaRPr>
          </a:p>
        </p:txBody>
      </p:sp>
      <p:sp>
        <p:nvSpPr>
          <p:cNvPr id="15376" name="Line 16">
            <a:extLst>
              <a:ext uri="{FF2B5EF4-FFF2-40B4-BE49-F238E27FC236}">
                <a16:creationId xmlns:a16="http://schemas.microsoft.com/office/drawing/2014/main" id="{3D2C6E6F-37B7-7C40-9E51-5DE633612840}"/>
              </a:ext>
            </a:extLst>
          </p:cNvPr>
          <p:cNvSpPr>
            <a:spLocks noChangeShapeType="1"/>
          </p:cNvSpPr>
          <p:nvPr/>
        </p:nvSpPr>
        <p:spPr bwMode="auto">
          <a:xfrm flipH="1">
            <a:off x="5191125" y="4597400"/>
            <a:ext cx="393700" cy="66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7" name="Text Box 17">
            <a:extLst>
              <a:ext uri="{FF2B5EF4-FFF2-40B4-BE49-F238E27FC236}">
                <a16:creationId xmlns:a16="http://schemas.microsoft.com/office/drawing/2014/main" id="{8A03E7B5-0A07-6C43-9841-9F034DC9D958}"/>
              </a:ext>
            </a:extLst>
          </p:cNvPr>
          <p:cNvSpPr txBox="1">
            <a:spLocks noChangeArrowheads="1"/>
          </p:cNvSpPr>
          <p:nvPr/>
        </p:nvSpPr>
        <p:spPr bwMode="auto">
          <a:xfrm>
            <a:off x="4000500" y="3694113"/>
            <a:ext cx="4530725" cy="946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solidFill>
                  <a:srgbClr val="FF0000"/>
                </a:solidFill>
                <a:latin typeface="Times New Roman" panose="02020603050405020304" pitchFamily="18" charset="0"/>
              </a:rPr>
              <a:t>Adding Value to Customers &amp;</a:t>
            </a:r>
          </a:p>
          <a:p>
            <a:pPr algn="ctr"/>
            <a:r>
              <a:rPr lang="en-US" altLang="en-US" sz="2800">
                <a:solidFill>
                  <a:srgbClr val="FF0000"/>
                </a:solidFill>
                <a:latin typeface="Times New Roman" panose="02020603050405020304" pitchFamily="18" charset="0"/>
              </a:rPr>
              <a:t>Society</a:t>
            </a:r>
            <a:endParaRPr lang="en-US" altLang="en-US" sz="28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a:extLst>
              <a:ext uri="{FF2B5EF4-FFF2-40B4-BE49-F238E27FC236}">
                <a16:creationId xmlns:a16="http://schemas.microsoft.com/office/drawing/2014/main" id="{099B04E1-5B2A-254D-8358-7348D22D6893}"/>
              </a:ext>
            </a:extLst>
          </p:cNvPr>
          <p:cNvGraphicFramePr>
            <a:graphicFrameLocks noChangeAspect="1"/>
          </p:cNvGraphicFramePr>
          <p:nvPr/>
        </p:nvGraphicFramePr>
        <p:xfrm>
          <a:off x="609600" y="458788"/>
          <a:ext cx="7924800" cy="5942012"/>
        </p:xfrm>
        <a:graphic>
          <a:graphicData uri="http://schemas.openxmlformats.org/presentationml/2006/ole">
            <mc:AlternateContent xmlns:mc="http://schemas.openxmlformats.org/markup-compatibility/2006">
              <mc:Choice xmlns:v="urn:schemas-microsoft-com:vml" Requires="v">
                <p:oleObj spid="_x0000_s9219" name="Document" r:id="rId3" imgW="13690600" imgH="10261600" progId="Word.Document.8">
                  <p:embed/>
                </p:oleObj>
              </mc:Choice>
              <mc:Fallback>
                <p:oleObj name="Document" r:id="rId3" imgW="13690600" imgH="102616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8788"/>
                        <a:ext cx="7924800" cy="594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D49409EE-BAC0-5E49-A27D-3DCF892ED933}"/>
              </a:ext>
            </a:extLst>
          </p:cNvPr>
          <p:cNvSpPr>
            <a:spLocks noGrp="1" noChangeArrowheads="1"/>
          </p:cNvSpPr>
          <p:nvPr>
            <p:ph type="title"/>
          </p:nvPr>
        </p:nvSpPr>
        <p:spPr>
          <a:xfrm>
            <a:off x="762000" y="-76200"/>
            <a:ext cx="7391400" cy="533400"/>
          </a:xfrm>
        </p:spPr>
        <p:txBody>
          <a:bodyPr/>
          <a:lstStyle/>
          <a:p>
            <a:pPr eaLnBrk="1" hangingPunct="1"/>
            <a:r>
              <a:rPr lang="en-US" altLang="en-US" sz="2800"/>
              <a:t>Bumper Trimming Job Breakdown Sheet</a:t>
            </a:r>
          </a:p>
        </p:txBody>
      </p:sp>
      <p:graphicFrame>
        <p:nvGraphicFramePr>
          <p:cNvPr id="10242" name="Object 3">
            <a:extLst>
              <a:ext uri="{FF2B5EF4-FFF2-40B4-BE49-F238E27FC236}">
                <a16:creationId xmlns:a16="http://schemas.microsoft.com/office/drawing/2014/main" id="{C87F9A05-0D40-5141-9AA8-D9907D6418C4}"/>
              </a:ext>
            </a:extLst>
          </p:cNvPr>
          <p:cNvGraphicFramePr>
            <a:graphicFrameLocks noChangeAspect="1"/>
          </p:cNvGraphicFramePr>
          <p:nvPr/>
        </p:nvGraphicFramePr>
        <p:xfrm>
          <a:off x="1066800" y="762000"/>
          <a:ext cx="6934200" cy="5876925"/>
        </p:xfrm>
        <a:graphic>
          <a:graphicData uri="http://schemas.openxmlformats.org/presentationml/2006/ole">
            <mc:AlternateContent xmlns:mc="http://schemas.openxmlformats.org/markup-compatibility/2006">
              <mc:Choice xmlns:v="urn:schemas-microsoft-com:vml" Requires="v">
                <p:oleObj spid="_x0000_s10244" name="Document" r:id="rId4" imgW="17462500" imgH="14808200" progId="Word.Document.8">
                  <p:embed/>
                </p:oleObj>
              </mc:Choice>
              <mc:Fallback>
                <p:oleObj name="Document" r:id="rId4" imgW="17462500" imgH="148082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762000"/>
                        <a:ext cx="6934200" cy="587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DC2991D-0C91-AA45-9D04-9638FDEFEDBE}"/>
              </a:ext>
            </a:extLst>
          </p:cNvPr>
          <p:cNvSpPr>
            <a:spLocks noGrp="1" noChangeArrowheads="1"/>
          </p:cNvSpPr>
          <p:nvPr>
            <p:ph type="title"/>
          </p:nvPr>
        </p:nvSpPr>
        <p:spPr>
          <a:xfrm>
            <a:off x="228600" y="152400"/>
            <a:ext cx="7620000" cy="609600"/>
          </a:xfrm>
        </p:spPr>
        <p:txBody>
          <a:bodyPr/>
          <a:lstStyle/>
          <a:p>
            <a:pPr eaLnBrk="1" hangingPunct="1"/>
            <a:r>
              <a:rPr lang="en-US" altLang="en-US" sz="2000"/>
              <a:t>Auditing Standardized Work </a:t>
            </a:r>
          </a:p>
        </p:txBody>
      </p:sp>
      <p:pic>
        <p:nvPicPr>
          <p:cNvPr id="34819" name="Picture 3" descr="auto0">
            <a:extLst>
              <a:ext uri="{FF2B5EF4-FFF2-40B4-BE49-F238E27FC236}">
                <a16:creationId xmlns:a16="http://schemas.microsoft.com/office/drawing/2014/main" id="{FBC8B359-A81E-884B-B122-8C6E288C6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914400"/>
            <a:ext cx="4489450" cy="5861050"/>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4820" name="Line 4">
            <a:extLst>
              <a:ext uri="{FF2B5EF4-FFF2-40B4-BE49-F238E27FC236}">
                <a16:creationId xmlns:a16="http://schemas.microsoft.com/office/drawing/2014/main" id="{D2DA3582-5F3C-5349-8100-5E781E43332A}"/>
              </a:ext>
            </a:extLst>
          </p:cNvPr>
          <p:cNvSpPr>
            <a:spLocks noChangeShapeType="1"/>
          </p:cNvSpPr>
          <p:nvPr/>
        </p:nvSpPr>
        <p:spPr bwMode="auto">
          <a:xfrm>
            <a:off x="381000" y="685800"/>
            <a:ext cx="7772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4821" name="Picture 5" descr="auto0">
            <a:extLst>
              <a:ext uri="{FF2B5EF4-FFF2-40B4-BE49-F238E27FC236}">
                <a16:creationId xmlns:a16="http://schemas.microsoft.com/office/drawing/2014/main" id="{5E4F665A-B140-4743-8C28-09C3B6EAC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914400"/>
            <a:ext cx="4505325" cy="5867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B87B7779-8933-8C4B-B9F8-49F0DD822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5250"/>
            <a:ext cx="6583363"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93E510C8-D817-CC4B-942C-C931B6FD618E}"/>
              </a:ext>
            </a:extLst>
          </p:cNvPr>
          <p:cNvSpPr>
            <a:spLocks noGrp="1" noChangeArrowheads="1"/>
          </p:cNvSpPr>
          <p:nvPr>
            <p:ph type="title"/>
          </p:nvPr>
        </p:nvSpPr>
        <p:spPr/>
        <p:txBody>
          <a:bodyPr/>
          <a:lstStyle/>
          <a:p>
            <a:pPr eaLnBrk="1" hangingPunct="1"/>
            <a:r>
              <a:rPr lang="en-US" altLang="en-US"/>
              <a:t>Roles and Responsibilities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913F63D1-6474-6A48-ABC6-F944319ADFE0}"/>
              </a:ext>
            </a:extLst>
          </p:cNvPr>
          <p:cNvSpPr>
            <a:spLocks noChangeArrowheads="1"/>
          </p:cNvSpPr>
          <p:nvPr/>
        </p:nvSpPr>
        <p:spPr bwMode="auto">
          <a:xfrm>
            <a:off x="676275" y="755650"/>
            <a:ext cx="6324600" cy="5486400"/>
          </a:xfrm>
          <a:prstGeom prst="triangle">
            <a:avLst>
              <a:gd name="adj" fmla="val 50000"/>
            </a:avLst>
          </a:prstGeom>
          <a:solidFill>
            <a:srgbClr val="DEDEDE"/>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36867" name="Text Box 3">
            <a:extLst>
              <a:ext uri="{FF2B5EF4-FFF2-40B4-BE49-F238E27FC236}">
                <a16:creationId xmlns:a16="http://schemas.microsoft.com/office/drawing/2014/main" id="{0A1C8F73-977D-9144-985B-09CD44C42493}"/>
              </a:ext>
            </a:extLst>
          </p:cNvPr>
          <p:cNvSpPr txBox="1">
            <a:spLocks noChangeArrowheads="1"/>
          </p:cNvSpPr>
          <p:nvPr/>
        </p:nvSpPr>
        <p:spPr bwMode="auto">
          <a:xfrm>
            <a:off x="2274888" y="142875"/>
            <a:ext cx="4587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Times" pitchFamily="2" charset="0"/>
              </a:rPr>
              <a:t>Toyota Way Principles in 4P Model</a:t>
            </a:r>
          </a:p>
        </p:txBody>
      </p:sp>
      <p:sp>
        <p:nvSpPr>
          <p:cNvPr id="36868" name="Oval 4">
            <a:extLst>
              <a:ext uri="{FF2B5EF4-FFF2-40B4-BE49-F238E27FC236}">
                <a16:creationId xmlns:a16="http://schemas.microsoft.com/office/drawing/2014/main" id="{27F82EB6-837F-2D4C-BD93-BF7016137C29}"/>
              </a:ext>
            </a:extLst>
          </p:cNvPr>
          <p:cNvSpPr>
            <a:spLocks noChangeArrowheads="1"/>
          </p:cNvSpPr>
          <p:nvPr/>
        </p:nvSpPr>
        <p:spPr bwMode="auto">
          <a:xfrm>
            <a:off x="2286000" y="1574800"/>
            <a:ext cx="3111500" cy="132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en-US" sz="2800">
              <a:latin typeface="Times New Roman" panose="02020603050405020304" pitchFamily="18" charset="0"/>
            </a:endParaRPr>
          </a:p>
        </p:txBody>
      </p:sp>
      <p:sp>
        <p:nvSpPr>
          <p:cNvPr id="36869" name="Line 5">
            <a:extLst>
              <a:ext uri="{FF2B5EF4-FFF2-40B4-BE49-F238E27FC236}">
                <a16:creationId xmlns:a16="http://schemas.microsoft.com/office/drawing/2014/main" id="{513C3708-3336-714A-982A-ABB361A8FED3}"/>
              </a:ext>
            </a:extLst>
          </p:cNvPr>
          <p:cNvSpPr>
            <a:spLocks noChangeShapeType="1"/>
          </p:cNvSpPr>
          <p:nvPr/>
        </p:nvSpPr>
        <p:spPr bwMode="auto">
          <a:xfrm flipH="1">
            <a:off x="4953000" y="1193800"/>
            <a:ext cx="644525" cy="55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Text Box 6">
            <a:extLst>
              <a:ext uri="{FF2B5EF4-FFF2-40B4-BE49-F238E27FC236}">
                <a16:creationId xmlns:a16="http://schemas.microsoft.com/office/drawing/2014/main" id="{616A37A5-4961-4C48-A9DB-38DE207871D2}"/>
              </a:ext>
            </a:extLst>
          </p:cNvPr>
          <p:cNvSpPr txBox="1">
            <a:spLocks noChangeArrowheads="1"/>
          </p:cNvSpPr>
          <p:nvPr/>
        </p:nvSpPr>
        <p:spPr bwMode="auto">
          <a:xfrm>
            <a:off x="5635625" y="730250"/>
            <a:ext cx="2593975" cy="946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solidFill>
                  <a:srgbClr val="FF0000"/>
                </a:solidFill>
                <a:latin typeface="Times New Roman" panose="02020603050405020304" pitchFamily="18" charset="0"/>
              </a:rPr>
              <a:t>The dynamic of</a:t>
            </a:r>
          </a:p>
          <a:p>
            <a:pPr algn="ctr"/>
            <a:r>
              <a:rPr lang="en-US" altLang="en-US" sz="2800">
                <a:solidFill>
                  <a:srgbClr val="FF0000"/>
                </a:solidFill>
                <a:latin typeface="Times New Roman" panose="02020603050405020304" pitchFamily="18" charset="0"/>
              </a:rPr>
              <a:t>The Toyota Way</a:t>
            </a:r>
            <a:endParaRPr lang="en-US" altLang="en-US" sz="2800">
              <a:latin typeface="Times New Roman" panose="02020603050405020304" pitchFamily="18" charset="0"/>
            </a:endParaRPr>
          </a:p>
        </p:txBody>
      </p:sp>
      <p:sp>
        <p:nvSpPr>
          <p:cNvPr id="36871" name="Line 7">
            <a:extLst>
              <a:ext uri="{FF2B5EF4-FFF2-40B4-BE49-F238E27FC236}">
                <a16:creationId xmlns:a16="http://schemas.microsoft.com/office/drawing/2014/main" id="{BD1D38F6-1584-C142-BA5D-3737C880C28B}"/>
              </a:ext>
            </a:extLst>
          </p:cNvPr>
          <p:cNvSpPr>
            <a:spLocks noChangeShapeType="1"/>
          </p:cNvSpPr>
          <p:nvPr/>
        </p:nvSpPr>
        <p:spPr bwMode="auto">
          <a:xfrm>
            <a:off x="1362075" y="5114925"/>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8">
            <a:extLst>
              <a:ext uri="{FF2B5EF4-FFF2-40B4-BE49-F238E27FC236}">
                <a16:creationId xmlns:a16="http://schemas.microsoft.com/office/drawing/2014/main" id="{EE3F6E5C-6255-4943-BBE7-4DC844905AAB}"/>
              </a:ext>
            </a:extLst>
          </p:cNvPr>
          <p:cNvSpPr>
            <a:spLocks noChangeShapeType="1"/>
          </p:cNvSpPr>
          <p:nvPr/>
        </p:nvSpPr>
        <p:spPr bwMode="auto">
          <a:xfrm>
            <a:off x="1979613" y="3971925"/>
            <a:ext cx="3709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9">
            <a:extLst>
              <a:ext uri="{FF2B5EF4-FFF2-40B4-BE49-F238E27FC236}">
                <a16:creationId xmlns:a16="http://schemas.microsoft.com/office/drawing/2014/main" id="{853D9EDB-D4DC-5344-A486-AB14D84E935C}"/>
              </a:ext>
            </a:extLst>
          </p:cNvPr>
          <p:cNvSpPr>
            <a:spLocks noChangeShapeType="1"/>
          </p:cNvSpPr>
          <p:nvPr/>
        </p:nvSpPr>
        <p:spPr bwMode="auto">
          <a:xfrm>
            <a:off x="2693988" y="27527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4" name="Text Box 10">
            <a:extLst>
              <a:ext uri="{FF2B5EF4-FFF2-40B4-BE49-F238E27FC236}">
                <a16:creationId xmlns:a16="http://schemas.microsoft.com/office/drawing/2014/main" id="{8E7A369B-EC1A-FA4A-B31A-F7C198904853}"/>
              </a:ext>
            </a:extLst>
          </p:cNvPr>
          <p:cNvSpPr txBox="1">
            <a:spLocks noChangeArrowheads="1"/>
          </p:cNvSpPr>
          <p:nvPr/>
        </p:nvSpPr>
        <p:spPr bwMode="auto">
          <a:xfrm>
            <a:off x="2847975" y="5364163"/>
            <a:ext cx="198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Philosophy</a:t>
            </a:r>
          </a:p>
          <a:p>
            <a:pPr algn="ctr"/>
            <a:r>
              <a:rPr lang="en-US" altLang="en-US" sz="1600">
                <a:latin typeface="Times" pitchFamily="2" charset="0"/>
              </a:rPr>
              <a:t>(Long-term Thinking)</a:t>
            </a:r>
            <a:endParaRPr lang="en-US" altLang="en-US" sz="2000">
              <a:latin typeface="Times" pitchFamily="2" charset="0"/>
            </a:endParaRPr>
          </a:p>
        </p:txBody>
      </p:sp>
      <p:sp>
        <p:nvSpPr>
          <p:cNvPr id="36875" name="Text Box 11">
            <a:extLst>
              <a:ext uri="{FF2B5EF4-FFF2-40B4-BE49-F238E27FC236}">
                <a16:creationId xmlns:a16="http://schemas.microsoft.com/office/drawing/2014/main" id="{55E3CA93-5D94-4C41-984E-F3881FC33856}"/>
              </a:ext>
            </a:extLst>
          </p:cNvPr>
          <p:cNvSpPr txBox="1">
            <a:spLocks noChangeArrowheads="1"/>
          </p:cNvSpPr>
          <p:nvPr/>
        </p:nvSpPr>
        <p:spPr bwMode="auto">
          <a:xfrm>
            <a:off x="2203450" y="3062288"/>
            <a:ext cx="327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People and Partners</a:t>
            </a:r>
          </a:p>
          <a:p>
            <a:pPr algn="ctr"/>
            <a:r>
              <a:rPr lang="en-US" altLang="en-US" sz="1600">
                <a:latin typeface="Times" pitchFamily="2" charset="0"/>
              </a:rPr>
              <a:t>(Respect, Challenge and Grow Them)</a:t>
            </a:r>
            <a:endParaRPr lang="en-US" altLang="en-US" sz="2000">
              <a:latin typeface="Times" pitchFamily="2" charset="0"/>
            </a:endParaRPr>
          </a:p>
        </p:txBody>
      </p:sp>
      <p:sp>
        <p:nvSpPr>
          <p:cNvPr id="36876" name="Text Box 12">
            <a:extLst>
              <a:ext uri="{FF2B5EF4-FFF2-40B4-BE49-F238E27FC236}">
                <a16:creationId xmlns:a16="http://schemas.microsoft.com/office/drawing/2014/main" id="{62803D30-7F60-EA4D-9CDF-FFED12EF1448}"/>
              </a:ext>
            </a:extLst>
          </p:cNvPr>
          <p:cNvSpPr txBox="1">
            <a:spLocks noChangeArrowheads="1"/>
          </p:cNvSpPr>
          <p:nvPr/>
        </p:nvSpPr>
        <p:spPr bwMode="auto">
          <a:xfrm>
            <a:off x="3003550" y="4221163"/>
            <a:ext cx="1668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Process</a:t>
            </a:r>
          </a:p>
          <a:p>
            <a:pPr algn="ctr"/>
            <a:r>
              <a:rPr lang="en-US" altLang="en-US" sz="1600">
                <a:latin typeface="Times" pitchFamily="2" charset="0"/>
              </a:rPr>
              <a:t>(Eliminate Waste)</a:t>
            </a:r>
            <a:endParaRPr lang="en-US" altLang="en-US" sz="2000">
              <a:latin typeface="Times" pitchFamily="2" charset="0"/>
            </a:endParaRPr>
          </a:p>
        </p:txBody>
      </p:sp>
      <p:sp>
        <p:nvSpPr>
          <p:cNvPr id="36877" name="Text Box 13">
            <a:extLst>
              <a:ext uri="{FF2B5EF4-FFF2-40B4-BE49-F238E27FC236}">
                <a16:creationId xmlns:a16="http://schemas.microsoft.com/office/drawing/2014/main" id="{81362795-7FB4-EA45-8062-82D4DFD9E1A7}"/>
              </a:ext>
            </a:extLst>
          </p:cNvPr>
          <p:cNvSpPr txBox="1">
            <a:spLocks noChangeArrowheads="1"/>
          </p:cNvSpPr>
          <p:nvPr/>
        </p:nvSpPr>
        <p:spPr bwMode="auto">
          <a:xfrm>
            <a:off x="2744788" y="1660525"/>
            <a:ext cx="21891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Problem</a:t>
            </a:r>
          </a:p>
          <a:p>
            <a:pPr algn="ctr"/>
            <a:r>
              <a:rPr lang="en-US" altLang="en-US" sz="2000">
                <a:latin typeface="Times" pitchFamily="2" charset="0"/>
              </a:rPr>
              <a:t>Solving</a:t>
            </a:r>
          </a:p>
          <a:p>
            <a:pPr algn="ctr"/>
            <a:r>
              <a:rPr lang="en-US" altLang="en-US" sz="1400">
                <a:latin typeface="Times" pitchFamily="2" charset="0"/>
              </a:rPr>
              <a:t>(Continuous </a:t>
            </a:r>
          </a:p>
          <a:p>
            <a:pPr algn="ctr"/>
            <a:r>
              <a:rPr lang="en-US" altLang="en-US" sz="1400">
                <a:latin typeface="Times" pitchFamily="2" charset="0"/>
              </a:rPr>
              <a:t>Improvement and Learning)</a:t>
            </a:r>
            <a:endParaRPr lang="en-US" altLang="en-US" sz="2000">
              <a:latin typeface="Times" pitchFamily="2" charset="0"/>
            </a:endParaRPr>
          </a:p>
        </p:txBody>
      </p:sp>
      <p:sp>
        <p:nvSpPr>
          <p:cNvPr id="36878" name="Text Box 14">
            <a:extLst>
              <a:ext uri="{FF2B5EF4-FFF2-40B4-BE49-F238E27FC236}">
                <a16:creationId xmlns:a16="http://schemas.microsoft.com/office/drawing/2014/main" id="{5C2737BB-7C75-5F41-ABB7-BEDBC3E5E81A}"/>
              </a:ext>
            </a:extLst>
          </p:cNvPr>
          <p:cNvSpPr txBox="1">
            <a:spLocks noChangeArrowheads="1"/>
          </p:cNvSpPr>
          <p:nvPr/>
        </p:nvSpPr>
        <p:spPr bwMode="auto">
          <a:xfrm>
            <a:off x="6794500" y="5394325"/>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Base management decisions on a long-term philosophy, even at the expense of short-term financial goals</a:t>
            </a:r>
          </a:p>
        </p:txBody>
      </p:sp>
      <p:sp>
        <p:nvSpPr>
          <p:cNvPr id="36879" name="Text Box 15">
            <a:extLst>
              <a:ext uri="{FF2B5EF4-FFF2-40B4-BE49-F238E27FC236}">
                <a16:creationId xmlns:a16="http://schemas.microsoft.com/office/drawing/2014/main" id="{D7524312-8CA6-F74A-B4D0-572B98940947}"/>
              </a:ext>
            </a:extLst>
          </p:cNvPr>
          <p:cNvSpPr txBox="1">
            <a:spLocks noChangeArrowheads="1"/>
          </p:cNvSpPr>
          <p:nvPr/>
        </p:nvSpPr>
        <p:spPr bwMode="auto">
          <a:xfrm>
            <a:off x="5575300" y="2803525"/>
            <a:ext cx="2808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None/>
            </a:pPr>
            <a:endParaRPr lang="en-US" altLang="en-US" sz="1000">
              <a:latin typeface="Times" pitchFamily="2" charset="0"/>
            </a:endParaRPr>
          </a:p>
          <a:p>
            <a:pPr>
              <a:buFont typeface="Wingdings" pitchFamily="2" charset="2"/>
              <a:buChar char="Ø"/>
            </a:pPr>
            <a:r>
              <a:rPr lang="en-US" altLang="en-US" sz="1000">
                <a:latin typeface="Times" pitchFamily="2" charset="0"/>
              </a:rPr>
              <a:t>Grow leaders who live the philosophy</a:t>
            </a:r>
          </a:p>
          <a:p>
            <a:pPr>
              <a:buFont typeface="Wingdings" pitchFamily="2" charset="2"/>
              <a:buChar char="Ø"/>
            </a:pPr>
            <a:r>
              <a:rPr lang="en-US" altLang="en-US" sz="1000">
                <a:latin typeface="Times" pitchFamily="2" charset="0"/>
              </a:rPr>
              <a:t>Respect, develop and challenge your people and teams</a:t>
            </a:r>
          </a:p>
          <a:p>
            <a:pPr>
              <a:buFont typeface="Wingdings" pitchFamily="2" charset="2"/>
              <a:buChar char="Ø"/>
            </a:pPr>
            <a:r>
              <a:rPr lang="en-US" altLang="en-US" sz="1000">
                <a:latin typeface="Times" pitchFamily="2" charset="0"/>
              </a:rPr>
              <a:t>Respect, challenge, and help your suppliers</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36880" name="Text Box 16">
            <a:extLst>
              <a:ext uri="{FF2B5EF4-FFF2-40B4-BE49-F238E27FC236}">
                <a16:creationId xmlns:a16="http://schemas.microsoft.com/office/drawing/2014/main" id="{E4152892-654E-9549-8FE2-1819F3377218}"/>
              </a:ext>
            </a:extLst>
          </p:cNvPr>
          <p:cNvSpPr txBox="1">
            <a:spLocks noChangeArrowheads="1"/>
          </p:cNvSpPr>
          <p:nvPr/>
        </p:nvSpPr>
        <p:spPr bwMode="auto">
          <a:xfrm>
            <a:off x="6261100" y="3810000"/>
            <a:ext cx="2743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Create process “flow” to surface problems</a:t>
            </a:r>
          </a:p>
          <a:p>
            <a:pPr>
              <a:buFont typeface="Wingdings" pitchFamily="2" charset="2"/>
              <a:buChar char="Ø"/>
            </a:pPr>
            <a:r>
              <a:rPr lang="en-US" altLang="en-US" sz="1000">
                <a:latin typeface="Times" pitchFamily="2" charset="0"/>
              </a:rPr>
              <a:t>Level out the workload (</a:t>
            </a:r>
            <a:r>
              <a:rPr lang="en-US" altLang="en-US" sz="1000" i="1">
                <a:latin typeface="Times" pitchFamily="2" charset="0"/>
              </a:rPr>
              <a:t>Heijunka</a:t>
            </a:r>
            <a:r>
              <a:rPr lang="en-US" altLang="en-US" sz="1000">
                <a:latin typeface="Times" pitchFamily="2" charset="0"/>
              </a:rPr>
              <a:t>)</a:t>
            </a:r>
          </a:p>
          <a:p>
            <a:pPr>
              <a:buFont typeface="Wingdings" pitchFamily="2" charset="2"/>
              <a:buChar char="Ø"/>
            </a:pPr>
            <a:r>
              <a:rPr lang="en-US" altLang="en-US" sz="1000">
                <a:latin typeface="Times" pitchFamily="2" charset="0"/>
              </a:rPr>
              <a:t>Stop when there is a quality problem (</a:t>
            </a:r>
            <a:r>
              <a:rPr lang="en-US" altLang="en-US" sz="1000" i="1">
                <a:latin typeface="Times" pitchFamily="2" charset="0"/>
              </a:rPr>
              <a:t>Jidoka</a:t>
            </a:r>
            <a:r>
              <a:rPr lang="en-US" altLang="en-US" sz="1000">
                <a:latin typeface="Times" pitchFamily="2" charset="0"/>
              </a:rPr>
              <a:t>)</a:t>
            </a:r>
          </a:p>
          <a:p>
            <a:pPr>
              <a:buFont typeface="Wingdings" pitchFamily="2" charset="2"/>
              <a:buChar char="Ø"/>
            </a:pPr>
            <a:r>
              <a:rPr lang="en-US" altLang="en-US" sz="1000">
                <a:latin typeface="Times" pitchFamily="2" charset="0"/>
              </a:rPr>
              <a:t>Use pull systems to avoid overproduction</a:t>
            </a:r>
          </a:p>
          <a:p>
            <a:pPr>
              <a:buFont typeface="Wingdings" pitchFamily="2" charset="2"/>
              <a:buChar char="Ø"/>
            </a:pPr>
            <a:r>
              <a:rPr lang="en-US" altLang="en-US" sz="1000">
                <a:latin typeface="Times" pitchFamily="2" charset="0"/>
              </a:rPr>
              <a:t>Standardize tasks for continuous improvement</a:t>
            </a:r>
          </a:p>
          <a:p>
            <a:pPr>
              <a:buFont typeface="Wingdings" pitchFamily="2" charset="2"/>
              <a:buChar char="Ø"/>
            </a:pPr>
            <a:r>
              <a:rPr lang="en-US" altLang="en-US" sz="1000">
                <a:latin typeface="Times" pitchFamily="2" charset="0"/>
              </a:rPr>
              <a:t>Use visual control so no problems are hidden</a:t>
            </a:r>
          </a:p>
          <a:p>
            <a:pPr>
              <a:buFont typeface="Wingdings" pitchFamily="2" charset="2"/>
              <a:buChar char="Ø"/>
            </a:pPr>
            <a:r>
              <a:rPr lang="en-US" altLang="en-US" sz="1000">
                <a:latin typeface="Times" pitchFamily="2" charset="0"/>
              </a:rPr>
              <a:t>Use only reliable, thoroughly tested technology</a:t>
            </a:r>
          </a:p>
        </p:txBody>
      </p:sp>
      <p:sp>
        <p:nvSpPr>
          <p:cNvPr id="36881" name="Text Box 17">
            <a:extLst>
              <a:ext uri="{FF2B5EF4-FFF2-40B4-BE49-F238E27FC236}">
                <a16:creationId xmlns:a16="http://schemas.microsoft.com/office/drawing/2014/main" id="{6B999B23-021A-3449-ADFF-8F501A9BF69D}"/>
              </a:ext>
            </a:extLst>
          </p:cNvPr>
          <p:cNvSpPr txBox="1">
            <a:spLocks noChangeArrowheads="1"/>
          </p:cNvSpPr>
          <p:nvPr/>
        </p:nvSpPr>
        <p:spPr bwMode="auto">
          <a:xfrm>
            <a:off x="4889500" y="1660525"/>
            <a:ext cx="34909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endParaRPr lang="en-US" altLang="en-US" sz="1000">
              <a:latin typeface="Times" pitchFamily="2" charset="0"/>
            </a:endParaRPr>
          </a:p>
          <a:p>
            <a:pPr>
              <a:buFont typeface="Wingdings" pitchFamily="2" charset="2"/>
              <a:buChar char="Ø"/>
            </a:pPr>
            <a:r>
              <a:rPr lang="en-US" altLang="en-US" sz="1000">
                <a:latin typeface="Times" pitchFamily="2" charset="0"/>
              </a:rPr>
              <a:t>Continual organizational learning through </a:t>
            </a:r>
            <a:r>
              <a:rPr lang="en-US" altLang="en-US" sz="1000" i="1">
                <a:latin typeface="Times" pitchFamily="2" charset="0"/>
              </a:rPr>
              <a:t>Kaizen</a:t>
            </a:r>
          </a:p>
          <a:p>
            <a:pPr>
              <a:buFont typeface="Wingdings" pitchFamily="2" charset="2"/>
              <a:buChar char="Ø"/>
            </a:pPr>
            <a:r>
              <a:rPr lang="en-US" altLang="en-US" sz="1000">
                <a:latin typeface="Times" pitchFamily="2" charset="0"/>
              </a:rPr>
              <a:t>Go see for yourself to thoroughly understand the situation. (</a:t>
            </a:r>
            <a:r>
              <a:rPr lang="en-US" altLang="en-US" sz="1000" i="1">
                <a:latin typeface="Times" pitchFamily="2" charset="0"/>
              </a:rPr>
              <a:t>Genchi Genbutsu</a:t>
            </a:r>
            <a:r>
              <a:rPr lang="en-US" altLang="en-US" sz="1000">
                <a:latin typeface="Times" pitchFamily="2" charset="0"/>
              </a:rPr>
              <a:t>) </a:t>
            </a:r>
          </a:p>
          <a:p>
            <a:pPr>
              <a:buFont typeface="Wingdings" pitchFamily="2" charset="2"/>
              <a:buChar char="Ø"/>
            </a:pPr>
            <a:r>
              <a:rPr lang="en-US" altLang="en-US" sz="1000">
                <a:latin typeface="Times" pitchFamily="2" charset="0"/>
              </a:rPr>
              <a:t>Make decisions slowly by consensus, thoroughly considering all options; implement rapidly (</a:t>
            </a:r>
            <a:r>
              <a:rPr lang="en-US" altLang="en-US" sz="1000" i="1">
                <a:latin typeface="Times" pitchFamily="2" charset="0"/>
              </a:rPr>
              <a:t>Nemawashi</a:t>
            </a:r>
            <a:r>
              <a:rPr lang="en-US" altLang="en-US" sz="1000">
                <a:latin typeface="Times" pitchFamily="2" charset="0"/>
              </a:rPr>
              <a:t>)</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FC12AE-180B-FF47-B008-C7EB65FCEB39}"/>
              </a:ext>
            </a:extLst>
          </p:cNvPr>
          <p:cNvSpPr>
            <a:spLocks noChangeArrowheads="1"/>
          </p:cNvSpPr>
          <p:nvPr/>
        </p:nvSpPr>
        <p:spPr bwMode="auto">
          <a:xfrm>
            <a:off x="358775" y="265113"/>
            <a:ext cx="8461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b="1" i="1">
                <a:solidFill>
                  <a:schemeClr val="tx2"/>
                </a:solidFill>
                <a:latin typeface="Times" pitchFamily="2" charset="0"/>
              </a:rPr>
              <a:t>Typical </a:t>
            </a:r>
            <a:r>
              <a:rPr lang="en-GB" altLang="en-US" b="1">
                <a:solidFill>
                  <a:schemeClr val="tx2"/>
                </a:solidFill>
                <a:latin typeface="Times" pitchFamily="2" charset="0"/>
              </a:rPr>
              <a:t>Improvement Opportunities Available</a:t>
            </a:r>
            <a:endParaRPr lang="en-GB" altLang="en-US" sz="3600" b="1">
              <a:solidFill>
                <a:schemeClr val="tx2"/>
              </a:solidFill>
              <a:latin typeface="Times" pitchFamily="2" charset="0"/>
            </a:endParaRPr>
          </a:p>
        </p:txBody>
      </p:sp>
      <p:pic>
        <p:nvPicPr>
          <p:cNvPr id="37891" name="Picture 3" descr="0141_12">
            <a:extLst>
              <a:ext uri="{FF2B5EF4-FFF2-40B4-BE49-F238E27FC236}">
                <a16:creationId xmlns:a16="http://schemas.microsoft.com/office/drawing/2014/main" id="{E641E80C-683E-8C48-AF3E-2C4A48189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76"/>
          <a:stretch>
            <a:fillRect/>
          </a:stretch>
        </p:blipFill>
        <p:spPr bwMode="auto">
          <a:xfrm>
            <a:off x="468313" y="1052513"/>
            <a:ext cx="84963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CEAF073-B048-004A-9733-19046890947B}"/>
              </a:ext>
            </a:extLst>
          </p:cNvPr>
          <p:cNvSpPr>
            <a:spLocks noChangeArrowheads="1"/>
          </p:cNvSpPr>
          <p:nvPr/>
        </p:nvSpPr>
        <p:spPr bwMode="auto">
          <a:xfrm>
            <a:off x="358775" y="265113"/>
            <a:ext cx="8461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b="1" i="1">
                <a:solidFill>
                  <a:schemeClr val="tx2"/>
                </a:solidFill>
                <a:latin typeface="Times" pitchFamily="2" charset="0"/>
              </a:rPr>
              <a:t>Improvement Approaches of </a:t>
            </a:r>
            <a:r>
              <a:rPr lang="en-GB" altLang="en-US" b="1">
                <a:solidFill>
                  <a:schemeClr val="tx2"/>
                </a:solidFill>
                <a:latin typeface="Times" pitchFamily="2" charset="0"/>
              </a:rPr>
              <a:t>Typical Companies</a:t>
            </a:r>
            <a:endParaRPr lang="en-GB" altLang="en-US" sz="3600" b="1">
              <a:solidFill>
                <a:schemeClr val="tx2"/>
              </a:solidFill>
              <a:latin typeface="Times" pitchFamily="2" charset="0"/>
            </a:endParaRPr>
          </a:p>
        </p:txBody>
      </p:sp>
      <p:pic>
        <p:nvPicPr>
          <p:cNvPr id="38915" name="Picture 3" descr="0141_13">
            <a:extLst>
              <a:ext uri="{FF2B5EF4-FFF2-40B4-BE49-F238E27FC236}">
                <a16:creationId xmlns:a16="http://schemas.microsoft.com/office/drawing/2014/main" id="{1A3F1079-68FB-8341-8363-D3B0ED2F3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63"/>
          <a:stretch>
            <a:fillRect/>
          </a:stretch>
        </p:blipFill>
        <p:spPr bwMode="auto">
          <a:xfrm>
            <a:off x="323850" y="936625"/>
            <a:ext cx="8497888"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9ADAE55-C651-B54C-98E4-00FB09B5933E}"/>
              </a:ext>
            </a:extLst>
          </p:cNvPr>
          <p:cNvSpPr>
            <a:spLocks noGrp="1" noChangeArrowheads="1"/>
          </p:cNvSpPr>
          <p:nvPr>
            <p:ph type="title"/>
          </p:nvPr>
        </p:nvSpPr>
        <p:spPr>
          <a:xfrm>
            <a:off x="1828800" y="239713"/>
            <a:ext cx="5410200" cy="533400"/>
          </a:xfrm>
        </p:spPr>
        <p:txBody>
          <a:bodyPr/>
          <a:lstStyle/>
          <a:p>
            <a:pPr eaLnBrk="1" hangingPunct="1"/>
            <a:r>
              <a:rPr lang="en-GB" altLang="en-US"/>
              <a:t>Toyota Leverages Opportunities </a:t>
            </a:r>
            <a:r>
              <a:rPr lang="en-GB" altLang="en-US" sz="3600" i="0"/>
              <a:t>at all Levels</a:t>
            </a:r>
          </a:p>
        </p:txBody>
      </p:sp>
      <p:pic>
        <p:nvPicPr>
          <p:cNvPr id="39939" name="Picture 3" descr="0141_15">
            <a:extLst>
              <a:ext uri="{FF2B5EF4-FFF2-40B4-BE49-F238E27FC236}">
                <a16:creationId xmlns:a16="http://schemas.microsoft.com/office/drawing/2014/main" id="{772BAA23-CC62-554D-821E-A2624A7FE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63" r="1013"/>
          <a:stretch>
            <a:fillRect/>
          </a:stretch>
        </p:blipFill>
        <p:spPr bwMode="auto">
          <a:xfrm>
            <a:off x="323850" y="1100138"/>
            <a:ext cx="841216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6761379-6D2A-BD4A-9493-B647E115E7E9}"/>
              </a:ext>
            </a:extLst>
          </p:cNvPr>
          <p:cNvSpPr>
            <a:spLocks noGrp="1" noChangeArrowheads="1"/>
          </p:cNvSpPr>
          <p:nvPr>
            <p:ph type="title"/>
          </p:nvPr>
        </p:nvSpPr>
        <p:spPr>
          <a:noFill/>
        </p:spPr>
        <p:txBody>
          <a:bodyPr/>
          <a:lstStyle/>
          <a:p>
            <a:pPr eaLnBrk="1" hangingPunct="1"/>
            <a:r>
              <a:rPr lang="en-US" altLang="en-US"/>
              <a:t>Most common mistake</a:t>
            </a:r>
          </a:p>
        </p:txBody>
      </p:sp>
      <p:sp>
        <p:nvSpPr>
          <p:cNvPr id="40963" name="Rectangle 3">
            <a:extLst>
              <a:ext uri="{FF2B5EF4-FFF2-40B4-BE49-F238E27FC236}">
                <a16:creationId xmlns:a16="http://schemas.microsoft.com/office/drawing/2014/main" id="{4C042F96-6723-1040-B252-CABF55955904}"/>
              </a:ext>
            </a:extLst>
          </p:cNvPr>
          <p:cNvSpPr>
            <a:spLocks noGrp="1" noChangeArrowheads="1"/>
          </p:cNvSpPr>
          <p:nvPr>
            <p:ph type="body" idx="1"/>
          </p:nvPr>
        </p:nvSpPr>
        <p:spPr>
          <a:xfrm>
            <a:off x="228600" y="1295400"/>
            <a:ext cx="8686800" cy="4724400"/>
          </a:xfrm>
        </p:spPr>
        <p:txBody>
          <a:bodyPr/>
          <a:lstStyle/>
          <a:p>
            <a:pPr eaLnBrk="1" hangingPunct="1"/>
            <a:r>
              <a:rPr lang="en-US" altLang="en-US"/>
              <a:t>Jumping from “problem” to “solution” without clear understanding and analysis</a:t>
            </a:r>
          </a:p>
        </p:txBody>
      </p:sp>
      <p:grpSp>
        <p:nvGrpSpPr>
          <p:cNvPr id="2" name="Group 4">
            <a:extLst>
              <a:ext uri="{FF2B5EF4-FFF2-40B4-BE49-F238E27FC236}">
                <a16:creationId xmlns:a16="http://schemas.microsoft.com/office/drawing/2014/main" id="{EDB506E3-52DF-ED4C-BF67-9688A1D88F34}"/>
              </a:ext>
            </a:extLst>
          </p:cNvPr>
          <p:cNvGrpSpPr>
            <a:grpSpLocks/>
          </p:cNvGrpSpPr>
          <p:nvPr/>
        </p:nvGrpSpPr>
        <p:grpSpPr bwMode="auto">
          <a:xfrm>
            <a:off x="1981200" y="2209800"/>
            <a:ext cx="3048000" cy="1981200"/>
            <a:chOff x="1824" y="1392"/>
            <a:chExt cx="1920" cy="1248"/>
          </a:xfrm>
        </p:grpSpPr>
        <p:sp>
          <p:nvSpPr>
            <p:cNvPr id="40973" name="AutoShape 5">
              <a:extLst>
                <a:ext uri="{FF2B5EF4-FFF2-40B4-BE49-F238E27FC236}">
                  <a16:creationId xmlns:a16="http://schemas.microsoft.com/office/drawing/2014/main" id="{135D1B7F-0AF1-EC47-B3E3-3FC89C9659E2}"/>
                </a:ext>
              </a:extLst>
            </p:cNvPr>
            <p:cNvSpPr>
              <a:spLocks noChangeArrowheads="1"/>
            </p:cNvSpPr>
            <p:nvPr/>
          </p:nvSpPr>
          <p:spPr bwMode="auto">
            <a:xfrm>
              <a:off x="1824" y="1392"/>
              <a:ext cx="1920" cy="1248"/>
            </a:xfrm>
            <a:prstGeom prst="irregularSeal1">
              <a:avLst/>
            </a:prstGeom>
            <a:solidFill>
              <a:srgbClr val="FF33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0974" name="Text Box 6">
              <a:extLst>
                <a:ext uri="{FF2B5EF4-FFF2-40B4-BE49-F238E27FC236}">
                  <a16:creationId xmlns:a16="http://schemas.microsoft.com/office/drawing/2014/main" id="{E2620EA7-2391-EF40-B4A0-4490405723D0}"/>
                </a:ext>
              </a:extLst>
            </p:cNvPr>
            <p:cNvSpPr txBox="1">
              <a:spLocks noChangeArrowheads="1"/>
            </p:cNvSpPr>
            <p:nvPr/>
          </p:nvSpPr>
          <p:spPr bwMode="auto">
            <a:xfrm>
              <a:off x="2208" y="1824"/>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latin typeface="Times New Roman" panose="02020603050405020304" pitchFamily="18" charset="0"/>
                </a:rPr>
                <a:t>PROBLEM</a:t>
              </a:r>
            </a:p>
          </p:txBody>
        </p:sp>
      </p:grpSp>
      <p:grpSp>
        <p:nvGrpSpPr>
          <p:cNvPr id="3" name="Group 7">
            <a:extLst>
              <a:ext uri="{FF2B5EF4-FFF2-40B4-BE49-F238E27FC236}">
                <a16:creationId xmlns:a16="http://schemas.microsoft.com/office/drawing/2014/main" id="{D36AF9EB-81CA-6244-85E4-BA283D2C1600}"/>
              </a:ext>
            </a:extLst>
          </p:cNvPr>
          <p:cNvGrpSpPr>
            <a:grpSpLocks/>
          </p:cNvGrpSpPr>
          <p:nvPr/>
        </p:nvGrpSpPr>
        <p:grpSpPr bwMode="auto">
          <a:xfrm>
            <a:off x="1981200" y="4267200"/>
            <a:ext cx="3048000" cy="1981200"/>
            <a:chOff x="2880" y="2688"/>
            <a:chExt cx="1920" cy="1248"/>
          </a:xfrm>
        </p:grpSpPr>
        <p:sp>
          <p:nvSpPr>
            <p:cNvPr id="40971" name="AutoShape 8">
              <a:extLst>
                <a:ext uri="{FF2B5EF4-FFF2-40B4-BE49-F238E27FC236}">
                  <a16:creationId xmlns:a16="http://schemas.microsoft.com/office/drawing/2014/main" id="{1EF11D5E-DF2B-ED40-8FE0-3F156B63781A}"/>
                </a:ext>
              </a:extLst>
            </p:cNvPr>
            <p:cNvSpPr>
              <a:spLocks noChangeArrowheads="1"/>
            </p:cNvSpPr>
            <p:nvPr/>
          </p:nvSpPr>
          <p:spPr bwMode="auto">
            <a:xfrm>
              <a:off x="2880" y="2688"/>
              <a:ext cx="1920" cy="1248"/>
            </a:xfrm>
            <a:prstGeom prst="irregularSeal1">
              <a:avLst/>
            </a:prstGeom>
            <a:solidFill>
              <a:srgbClr val="CCFF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0972" name="Text Box 9">
              <a:extLst>
                <a:ext uri="{FF2B5EF4-FFF2-40B4-BE49-F238E27FC236}">
                  <a16:creationId xmlns:a16="http://schemas.microsoft.com/office/drawing/2014/main" id="{88E59986-272F-684F-B65D-3D3D86FA4F97}"/>
                </a:ext>
              </a:extLst>
            </p:cNvPr>
            <p:cNvSpPr txBox="1">
              <a:spLocks noChangeArrowheads="1"/>
            </p:cNvSpPr>
            <p:nvPr/>
          </p:nvSpPr>
          <p:spPr bwMode="auto">
            <a:xfrm>
              <a:off x="3264" y="3120"/>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latin typeface="Times New Roman" panose="02020603050405020304" pitchFamily="18" charset="0"/>
                </a:rPr>
                <a:t>SOLUTION</a:t>
              </a:r>
            </a:p>
          </p:txBody>
        </p:sp>
      </p:grpSp>
      <p:grpSp>
        <p:nvGrpSpPr>
          <p:cNvPr id="4" name="Group 10">
            <a:extLst>
              <a:ext uri="{FF2B5EF4-FFF2-40B4-BE49-F238E27FC236}">
                <a16:creationId xmlns:a16="http://schemas.microsoft.com/office/drawing/2014/main" id="{55D42C56-DFDC-754F-B74D-CB977B422DF8}"/>
              </a:ext>
            </a:extLst>
          </p:cNvPr>
          <p:cNvGrpSpPr>
            <a:grpSpLocks/>
          </p:cNvGrpSpPr>
          <p:nvPr/>
        </p:nvGrpSpPr>
        <p:grpSpPr bwMode="auto">
          <a:xfrm>
            <a:off x="838200" y="2819400"/>
            <a:ext cx="1143000" cy="2743200"/>
            <a:chOff x="1200" y="1776"/>
            <a:chExt cx="720" cy="1728"/>
          </a:xfrm>
        </p:grpSpPr>
        <p:sp>
          <p:nvSpPr>
            <p:cNvPr id="40968" name="AutoShape 11">
              <a:extLst>
                <a:ext uri="{FF2B5EF4-FFF2-40B4-BE49-F238E27FC236}">
                  <a16:creationId xmlns:a16="http://schemas.microsoft.com/office/drawing/2014/main" id="{42AD6ADF-128F-6949-BDE3-BB7212689FFA}"/>
                </a:ext>
              </a:extLst>
            </p:cNvPr>
            <p:cNvSpPr>
              <a:spLocks noChangeArrowheads="1"/>
            </p:cNvSpPr>
            <p:nvPr/>
          </p:nvSpPr>
          <p:spPr bwMode="auto">
            <a:xfrm rot="5400000">
              <a:off x="1176" y="2760"/>
              <a:ext cx="768" cy="720"/>
            </a:xfrm>
            <a:custGeom>
              <a:avLst/>
              <a:gdLst>
                <a:gd name="T0" fmla="*/ 549 w 21600"/>
                <a:gd name="T1" fmla="*/ 0 h 21600"/>
                <a:gd name="T2" fmla="*/ 329 w 21600"/>
                <a:gd name="T3" fmla="*/ 240 h 21600"/>
                <a:gd name="T4" fmla="*/ 0 w 21600"/>
                <a:gd name="T5" fmla="*/ 600 h 21600"/>
                <a:gd name="T6" fmla="*/ 329 w 21600"/>
                <a:gd name="T7" fmla="*/ 720 h 21600"/>
                <a:gd name="T8" fmla="*/ 658 w 21600"/>
                <a:gd name="T9" fmla="*/ 500 h 21600"/>
                <a:gd name="T10" fmla="*/ 768 w 21600"/>
                <a:gd name="T11" fmla="*/ 24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9" name="Rectangle 12">
              <a:extLst>
                <a:ext uri="{FF2B5EF4-FFF2-40B4-BE49-F238E27FC236}">
                  <a16:creationId xmlns:a16="http://schemas.microsoft.com/office/drawing/2014/main" id="{8E193767-E671-9543-9CD3-D13BCBBBFE8C}"/>
                </a:ext>
              </a:extLst>
            </p:cNvPr>
            <p:cNvSpPr>
              <a:spLocks noChangeArrowheads="1"/>
            </p:cNvSpPr>
            <p:nvPr/>
          </p:nvSpPr>
          <p:spPr bwMode="auto">
            <a:xfrm>
              <a:off x="1200" y="1968"/>
              <a:ext cx="240" cy="91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40970" name="Rectangle 13">
              <a:extLst>
                <a:ext uri="{FF2B5EF4-FFF2-40B4-BE49-F238E27FC236}">
                  <a16:creationId xmlns:a16="http://schemas.microsoft.com/office/drawing/2014/main" id="{D9874E65-5304-E04E-8F41-95C63458DA8A}"/>
                </a:ext>
              </a:extLst>
            </p:cNvPr>
            <p:cNvSpPr>
              <a:spLocks noChangeArrowheads="1"/>
            </p:cNvSpPr>
            <p:nvPr/>
          </p:nvSpPr>
          <p:spPr bwMode="auto">
            <a:xfrm rot="5400000">
              <a:off x="1392" y="1584"/>
              <a:ext cx="240" cy="62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pSp>
      <p:pic>
        <p:nvPicPr>
          <p:cNvPr id="40967" name="Picture 14" descr="pe03288_">
            <a:extLst>
              <a:ext uri="{FF2B5EF4-FFF2-40B4-BE49-F238E27FC236}">
                <a16:creationId xmlns:a16="http://schemas.microsoft.com/office/drawing/2014/main" id="{E0DBF4AA-EDF3-4246-9B8D-9083A1B71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90800"/>
            <a:ext cx="33528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500"/>
                            </p:stCondLst>
                            <p:childTnLst>
                              <p:par>
                                <p:cTn id="10" presetID="1" presetClass="entr" presetSubtype="0" fill="hold" nodeType="afterEffect">
                                  <p:stCondLst>
                                    <p:cond delay="1000"/>
                                  </p:stCondLst>
                                  <p:childTnLst>
                                    <p:set>
                                      <p:cBhvr>
                                        <p:cTn id="11" dur="1" fill="hold">
                                          <p:stCondLst>
                                            <p:cond delay="499"/>
                                          </p:stCondLst>
                                        </p:cTn>
                                        <p:tgtEl>
                                          <p:spTgt spid="4"/>
                                        </p:tgtEl>
                                        <p:attrNameLst>
                                          <p:attrName>style.visibility</p:attrName>
                                        </p:attrNameLst>
                                      </p:cBhvr>
                                      <p:to>
                                        <p:strVal val="visible"/>
                                      </p:to>
                                    </p:set>
                                  </p:childTnLst>
                                </p:cTn>
                              </p:par>
                            </p:childTnLst>
                          </p:cTn>
                        </p:par>
                        <p:par>
                          <p:cTn id="12" fill="hold" nodeType="afterGroup">
                            <p:stCondLst>
                              <p:cond delay="6000"/>
                            </p:stCondLst>
                            <p:childTnLst>
                              <p:par>
                                <p:cTn id="13" presetID="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CA33522F-EC03-994B-9C04-0A6E8030D532}"/>
              </a:ext>
            </a:extLst>
          </p:cNvPr>
          <p:cNvSpPr>
            <a:spLocks noChangeArrowheads="1"/>
          </p:cNvSpPr>
          <p:nvPr/>
        </p:nvSpPr>
        <p:spPr bwMode="auto">
          <a:xfrm>
            <a:off x="2209800" y="3048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a:solidFill>
                  <a:schemeClr val="tx2"/>
                </a:solidFill>
                <a:latin typeface="Times New Roman" panose="02020603050405020304" pitchFamily="18" charset="0"/>
              </a:rPr>
              <a:t>Principle Twelve</a:t>
            </a:r>
          </a:p>
          <a:p>
            <a:r>
              <a:rPr lang="en-US" altLang="en-US" sz="4400">
                <a:solidFill>
                  <a:schemeClr val="tx2"/>
                </a:solidFill>
                <a:latin typeface="Times New Roman" panose="02020603050405020304" pitchFamily="18" charset="0"/>
              </a:rPr>
              <a:t>Genchi Genbutsu</a:t>
            </a:r>
          </a:p>
        </p:txBody>
      </p:sp>
      <p:sp>
        <p:nvSpPr>
          <p:cNvPr id="181251" name="Text Box 3">
            <a:extLst>
              <a:ext uri="{FF2B5EF4-FFF2-40B4-BE49-F238E27FC236}">
                <a16:creationId xmlns:a16="http://schemas.microsoft.com/office/drawing/2014/main" id="{0792937A-8841-5240-A057-C82BDA749777}"/>
              </a:ext>
            </a:extLst>
          </p:cNvPr>
          <p:cNvSpPr txBox="1">
            <a:spLocks noChangeArrowheads="1"/>
          </p:cNvSpPr>
          <p:nvPr/>
        </p:nvSpPr>
        <p:spPr bwMode="auto">
          <a:xfrm>
            <a:off x="7391400" y="733425"/>
            <a:ext cx="838200" cy="485775"/>
          </a:xfrm>
          <a:prstGeom prst="rect">
            <a:avLst/>
          </a:prstGeom>
          <a:noFill/>
          <a:ln w="28575">
            <a:solidFill>
              <a:srgbClr val="A50021"/>
            </a:solidFill>
            <a:miter lim="800000"/>
            <a:headEnd/>
            <a:tailEnd/>
          </a:ln>
          <a:effectLst/>
        </p:spPr>
        <p:txBody>
          <a:bodyPr>
            <a:spAutoFit/>
          </a:bodyPr>
          <a:lstStyle/>
          <a:p>
            <a:pPr algn="ctr">
              <a:spcBef>
                <a:spcPct val="50000"/>
              </a:spcBef>
              <a:defRPr/>
            </a:pPr>
            <a:r>
              <a:rPr lang="en-US" b="1">
                <a:solidFill>
                  <a:schemeClr val="tx2"/>
                </a:solidFill>
                <a:effectLst>
                  <a:outerShdw blurRad="38100" dist="38100" dir="2700000" algn="tl">
                    <a:srgbClr val="C0C0C0"/>
                  </a:outerShdw>
                </a:effectLst>
                <a:latin typeface="Times New Roman" pitchFamily="18" charset="0"/>
              </a:rPr>
              <a:t>12</a:t>
            </a:r>
          </a:p>
        </p:txBody>
      </p:sp>
      <p:sp>
        <p:nvSpPr>
          <p:cNvPr id="11269" name="Rectangle 4">
            <a:extLst>
              <a:ext uri="{FF2B5EF4-FFF2-40B4-BE49-F238E27FC236}">
                <a16:creationId xmlns:a16="http://schemas.microsoft.com/office/drawing/2014/main" id="{337AF195-8278-3042-845F-E31ADD531161}"/>
              </a:ext>
            </a:extLst>
          </p:cNvPr>
          <p:cNvSpPr>
            <a:spLocks noChangeArrowheads="1"/>
          </p:cNvSpPr>
          <p:nvPr/>
        </p:nvSpPr>
        <p:spPr bwMode="auto">
          <a:xfrm>
            <a:off x="1143000" y="1828800"/>
            <a:ext cx="6858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4000">
                <a:latin typeface="Times New Roman" panose="02020603050405020304" pitchFamily="18" charset="0"/>
              </a:rPr>
              <a:t>	</a:t>
            </a:r>
            <a:r>
              <a:rPr lang="en-US" altLang="en-US" sz="3200">
                <a:latin typeface="Times New Roman" panose="02020603050405020304" pitchFamily="18" charset="0"/>
              </a:rPr>
              <a:t>“Observe the production floor without preconceptions and with a blank mind. Repeat “why” five times to every matter.”</a:t>
            </a:r>
          </a:p>
          <a:p>
            <a:pPr>
              <a:spcBef>
                <a:spcPct val="20000"/>
              </a:spcBef>
            </a:pPr>
            <a:r>
              <a:rPr lang="en-US" altLang="en-US" sz="3200">
                <a:latin typeface="Times New Roman" panose="02020603050405020304" pitchFamily="18" charset="0"/>
              </a:rPr>
              <a:t>      </a:t>
            </a:r>
            <a:r>
              <a:rPr lang="en-US" altLang="en-US" sz="2800">
                <a:latin typeface="Times New Roman" panose="02020603050405020304" pitchFamily="18" charset="0"/>
              </a:rPr>
              <a:t>	-Taiichi Ohno				      </a:t>
            </a:r>
          </a:p>
        </p:txBody>
      </p:sp>
      <p:sp>
        <p:nvSpPr>
          <p:cNvPr id="11270" name="Oval 5">
            <a:extLst>
              <a:ext uri="{FF2B5EF4-FFF2-40B4-BE49-F238E27FC236}">
                <a16:creationId xmlns:a16="http://schemas.microsoft.com/office/drawing/2014/main" id="{42DA7816-5DB5-8441-B02F-FDC842825619}"/>
              </a:ext>
            </a:extLst>
          </p:cNvPr>
          <p:cNvSpPr>
            <a:spLocks noChangeArrowheads="1"/>
          </p:cNvSpPr>
          <p:nvPr/>
        </p:nvSpPr>
        <p:spPr bwMode="auto">
          <a:xfrm rot="-2171788">
            <a:off x="209550" y="5105400"/>
            <a:ext cx="1171575" cy="1044575"/>
          </a:xfrm>
          <a:prstGeom prst="ellipse">
            <a:avLst/>
          </a:prstGeom>
          <a:noFill/>
          <a:ln w="762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aphicFrame>
        <p:nvGraphicFramePr>
          <p:cNvPr id="181254" name="Object 6" descr="90%">
            <a:extLst>
              <a:ext uri="{FF2B5EF4-FFF2-40B4-BE49-F238E27FC236}">
                <a16:creationId xmlns:a16="http://schemas.microsoft.com/office/drawing/2014/main" id="{8FB53F89-A1B9-2848-B84E-854D59E42867}"/>
              </a:ext>
            </a:extLst>
          </p:cNvPr>
          <p:cNvGraphicFramePr>
            <a:graphicFrameLocks/>
          </p:cNvGraphicFramePr>
          <p:nvPr/>
        </p:nvGraphicFramePr>
        <p:xfrm>
          <a:off x="533400" y="3276600"/>
          <a:ext cx="590550" cy="2573338"/>
        </p:xfrm>
        <a:graphic>
          <a:graphicData uri="http://schemas.openxmlformats.org/presentationml/2006/ole">
            <mc:AlternateContent xmlns:mc="http://schemas.openxmlformats.org/markup-compatibility/2006">
              <mc:Choice xmlns:v="urn:schemas-microsoft-com:vml" Requires="v">
                <p:oleObj spid="_x0000_s11271" name="Clip" r:id="rId4" imgW="9321800" imgH="22618700" progId="MS_ClipArt_Gallery.5">
                  <p:embed/>
                </p:oleObj>
              </mc:Choice>
              <mc:Fallback>
                <p:oleObj name="Clip" r:id="rId4" imgW="9321800" imgH="22618700" progId="MS_ClipArt_Gallery.5">
                  <p:embed/>
                  <p:pic>
                    <p:nvPicPr>
                      <p:cNvPr id="0" name="Object 6" descr="9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76600"/>
                        <a:ext cx="590550" cy="2573338"/>
                      </a:xfrm>
                      <a:prstGeom prst="rect">
                        <a:avLst/>
                      </a:prstGeom>
                      <a:blipFill dpi="0" rotWithShape="0">
                        <a:blip r:embed="rId6"/>
                        <a:srcRect/>
                        <a:tile tx="0" ty="0" sx="100000" sy="100000" flip="none" algn="tl"/>
                      </a:bli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1254"/>
                                        </p:tgtEl>
                                        <p:attrNameLst>
                                          <p:attrName>style.visibility</p:attrName>
                                        </p:attrNameLst>
                                      </p:cBhvr>
                                      <p:to>
                                        <p:strVal val="visible"/>
                                      </p:to>
                                    </p:set>
                                    <p:animEffect transition="in" filter="dissolve">
                                      <p:cBhvr>
                                        <p:cTn id="7" dur="5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9811AB5-BE8F-854F-8DA1-82303E0B13AD}"/>
              </a:ext>
            </a:extLst>
          </p:cNvPr>
          <p:cNvSpPr>
            <a:spLocks noGrp="1" noChangeArrowheads="1"/>
          </p:cNvSpPr>
          <p:nvPr>
            <p:ph type="title"/>
          </p:nvPr>
        </p:nvSpPr>
        <p:spPr>
          <a:xfrm>
            <a:off x="1371600" y="609600"/>
            <a:ext cx="5486400" cy="533400"/>
          </a:xfrm>
          <a:noFill/>
        </p:spPr>
        <p:txBody>
          <a:bodyPr/>
          <a:lstStyle/>
          <a:p>
            <a:pPr marL="838200" indent="-838200" eaLnBrk="1" hangingPunct="1"/>
            <a:r>
              <a:rPr lang="en-US" altLang="en-US" sz="2400" b="0">
                <a:solidFill>
                  <a:schemeClr val="tx1"/>
                </a:solidFill>
              </a:rPr>
              <a:t>	Base management decisions on a long term  philosophy, even at the expense of short-term financial goals</a:t>
            </a:r>
          </a:p>
        </p:txBody>
      </p:sp>
      <p:sp>
        <p:nvSpPr>
          <p:cNvPr id="91139" name="Text Box 3">
            <a:extLst>
              <a:ext uri="{FF2B5EF4-FFF2-40B4-BE49-F238E27FC236}">
                <a16:creationId xmlns:a16="http://schemas.microsoft.com/office/drawing/2014/main" id="{1D4D86B0-31DE-6A40-8698-66B4F58EF38C}"/>
              </a:ext>
            </a:extLst>
          </p:cNvPr>
          <p:cNvSpPr txBox="1">
            <a:spLocks noChangeArrowheads="1"/>
          </p:cNvSpPr>
          <p:nvPr/>
        </p:nvSpPr>
        <p:spPr bwMode="auto">
          <a:xfrm>
            <a:off x="7391400" y="885825"/>
            <a:ext cx="838200" cy="485775"/>
          </a:xfrm>
          <a:prstGeom prst="rect">
            <a:avLst/>
          </a:prstGeom>
          <a:noFill/>
          <a:ln w="28575">
            <a:solidFill>
              <a:srgbClr val="A50021"/>
            </a:solidFill>
            <a:miter lim="800000"/>
            <a:headEnd/>
            <a:tailEnd/>
          </a:ln>
          <a:effectLst/>
        </p:spPr>
        <p:txBody>
          <a:bodyPr>
            <a:spAutoFit/>
          </a:bodyPr>
          <a:lstStyle/>
          <a:p>
            <a:pPr algn="ctr">
              <a:spcBef>
                <a:spcPct val="50000"/>
              </a:spcBef>
              <a:defRPr/>
            </a:pPr>
            <a:r>
              <a:rPr lang="en-US" b="1">
                <a:solidFill>
                  <a:schemeClr val="tx2"/>
                </a:solidFill>
                <a:effectLst>
                  <a:outerShdw blurRad="38100" dist="38100" dir="2700000" algn="tl">
                    <a:srgbClr val="C0C0C0"/>
                  </a:outerShdw>
                </a:effectLst>
                <a:latin typeface="Times New Roman" pitchFamily="18" charset="0"/>
              </a:rPr>
              <a:t>1</a:t>
            </a:r>
          </a:p>
        </p:txBody>
      </p:sp>
      <p:sp>
        <p:nvSpPr>
          <p:cNvPr id="16388" name="Text Box 4">
            <a:extLst>
              <a:ext uri="{FF2B5EF4-FFF2-40B4-BE49-F238E27FC236}">
                <a16:creationId xmlns:a16="http://schemas.microsoft.com/office/drawing/2014/main" id="{73C58983-11CD-BE49-ABB6-0F263E102CC5}"/>
              </a:ext>
            </a:extLst>
          </p:cNvPr>
          <p:cNvSpPr txBox="1">
            <a:spLocks noChangeArrowheads="1"/>
          </p:cNvSpPr>
          <p:nvPr/>
        </p:nvSpPr>
        <p:spPr bwMode="auto">
          <a:xfrm>
            <a:off x="1219200" y="1752600"/>
            <a:ext cx="7010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Toyota mission:</a:t>
            </a:r>
          </a:p>
          <a:p>
            <a:pPr>
              <a:spcBef>
                <a:spcPct val="50000"/>
              </a:spcBef>
              <a:buFontTx/>
              <a:buChar char="•"/>
            </a:pPr>
            <a:r>
              <a:rPr lang="en-US" altLang="en-US">
                <a:latin typeface="Times New Roman" panose="02020603050405020304" pitchFamily="18" charset="0"/>
              </a:rPr>
              <a:t>Contribute to the economic growth of the country in which it is located (external stakeholders)</a:t>
            </a:r>
          </a:p>
          <a:p>
            <a:pPr>
              <a:spcBef>
                <a:spcPct val="50000"/>
              </a:spcBef>
              <a:buFontTx/>
              <a:buChar char="•"/>
            </a:pPr>
            <a:r>
              <a:rPr lang="en-US" altLang="en-US">
                <a:latin typeface="Times New Roman" panose="02020603050405020304" pitchFamily="18" charset="0"/>
              </a:rPr>
              <a:t>Contribute to the stability and well being of team members and partners (internal stakeholders)</a:t>
            </a:r>
          </a:p>
          <a:p>
            <a:pPr>
              <a:spcBef>
                <a:spcPct val="50000"/>
              </a:spcBef>
              <a:buFontTx/>
              <a:buChar char="•"/>
            </a:pPr>
            <a:r>
              <a:rPr lang="en-US" altLang="en-US">
                <a:latin typeface="Times New Roman" panose="02020603050405020304" pitchFamily="18" charset="0"/>
              </a:rPr>
              <a:t>Contribute to the overall growth of Toyota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BC6813A-5F25-714C-9521-915D2A3C89E8}"/>
              </a:ext>
            </a:extLst>
          </p:cNvPr>
          <p:cNvSpPr>
            <a:spLocks noGrp="1" noChangeArrowheads="1"/>
          </p:cNvSpPr>
          <p:nvPr>
            <p:ph type="title"/>
          </p:nvPr>
        </p:nvSpPr>
        <p:spPr>
          <a:xfrm>
            <a:off x="457200" y="381000"/>
            <a:ext cx="8229600" cy="1143000"/>
          </a:xfrm>
        </p:spPr>
        <p:txBody>
          <a:bodyPr/>
          <a:lstStyle/>
          <a:p>
            <a:pPr eaLnBrk="1" hangingPunct="1"/>
            <a:r>
              <a:rPr lang="en-US" altLang="en-US" sz="4400" b="0"/>
              <a:t>“No Problem” is problem</a:t>
            </a:r>
          </a:p>
        </p:txBody>
      </p:sp>
      <p:sp>
        <p:nvSpPr>
          <p:cNvPr id="41987" name="Rectangle 3">
            <a:extLst>
              <a:ext uri="{FF2B5EF4-FFF2-40B4-BE49-F238E27FC236}">
                <a16:creationId xmlns:a16="http://schemas.microsoft.com/office/drawing/2014/main" id="{35AF31A8-9F24-4D45-9B82-869B6638E308}"/>
              </a:ext>
            </a:extLst>
          </p:cNvPr>
          <p:cNvSpPr>
            <a:spLocks noGrp="1" noChangeArrowheads="1"/>
          </p:cNvSpPr>
          <p:nvPr>
            <p:ph type="body" idx="1"/>
          </p:nvPr>
        </p:nvSpPr>
        <p:spPr>
          <a:xfrm>
            <a:off x="533400" y="2103438"/>
            <a:ext cx="8077200" cy="4525962"/>
          </a:xfrm>
        </p:spPr>
        <p:txBody>
          <a:bodyPr/>
          <a:lstStyle/>
          <a:p>
            <a:pPr eaLnBrk="1" hangingPunct="1"/>
            <a:r>
              <a:rPr lang="en-US" altLang="en-US" sz="2800"/>
              <a:t>Problems are opportunities to </a:t>
            </a:r>
            <a:r>
              <a:rPr lang="en-US" altLang="en-US" sz="2800" b="1" i="1">
                <a:solidFill>
                  <a:srgbClr val="FF0000"/>
                </a:solidFill>
              </a:rPr>
              <a:t>learn</a:t>
            </a:r>
          </a:p>
          <a:p>
            <a:pPr eaLnBrk="1" hangingPunct="1"/>
            <a:r>
              <a:rPr lang="en-US" altLang="en-US" sz="2800"/>
              <a:t>Hiding problems undermines the system</a:t>
            </a:r>
          </a:p>
          <a:p>
            <a:pPr lvl="1" eaLnBrk="1" hangingPunct="1">
              <a:buFontTx/>
              <a:buNone/>
            </a:pPr>
            <a:endParaRPr lang="en-US" altLang="en-US" sz="2400"/>
          </a:p>
        </p:txBody>
      </p:sp>
      <p:pic>
        <p:nvPicPr>
          <p:cNvPr id="41988" name="Picture 4" descr="dirt under rug">
            <a:extLst>
              <a:ext uri="{FF2B5EF4-FFF2-40B4-BE49-F238E27FC236}">
                <a16:creationId xmlns:a16="http://schemas.microsoft.com/office/drawing/2014/main" id="{099CC093-D30B-C240-8ADE-39870E627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44900"/>
            <a:ext cx="267493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32FD8A-1ADE-0A40-BBB0-96186A2CE12B}"/>
              </a:ext>
            </a:extLst>
          </p:cNvPr>
          <p:cNvSpPr>
            <a:spLocks noGrp="1" noChangeArrowheads="1"/>
          </p:cNvSpPr>
          <p:nvPr>
            <p:ph type="ctrTitle"/>
          </p:nvPr>
        </p:nvSpPr>
        <p:spPr>
          <a:xfrm>
            <a:off x="838200" y="0"/>
            <a:ext cx="7772400" cy="1143000"/>
          </a:xfrm>
        </p:spPr>
        <p:txBody>
          <a:bodyPr/>
          <a:lstStyle/>
          <a:p>
            <a:pPr eaLnBrk="1" hangingPunct="1"/>
            <a:r>
              <a:rPr lang="en-US" altLang="en-US" sz="4400"/>
              <a:t>Learning from the Toyota Way</a:t>
            </a:r>
          </a:p>
        </p:txBody>
      </p:sp>
      <p:pic>
        <p:nvPicPr>
          <p:cNvPr id="43011" name="Picture 3" descr="BSL025">
            <a:extLst>
              <a:ext uri="{FF2B5EF4-FFF2-40B4-BE49-F238E27FC236}">
                <a16:creationId xmlns:a16="http://schemas.microsoft.com/office/drawing/2014/main" id="{C5B846D1-6C88-014B-B9EA-3356F77F5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32004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Line 4">
            <a:extLst>
              <a:ext uri="{FF2B5EF4-FFF2-40B4-BE49-F238E27FC236}">
                <a16:creationId xmlns:a16="http://schemas.microsoft.com/office/drawing/2014/main" id="{2FD6A1F6-878C-1546-A799-337C364C952B}"/>
              </a:ext>
            </a:extLst>
          </p:cNvPr>
          <p:cNvSpPr>
            <a:spLocks noChangeShapeType="1"/>
          </p:cNvSpPr>
          <p:nvPr/>
        </p:nvSpPr>
        <p:spPr bwMode="auto">
          <a:xfrm>
            <a:off x="4114800" y="4343400"/>
            <a:ext cx="76200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3" name="Line 5">
            <a:extLst>
              <a:ext uri="{FF2B5EF4-FFF2-40B4-BE49-F238E27FC236}">
                <a16:creationId xmlns:a16="http://schemas.microsoft.com/office/drawing/2014/main" id="{52F38A6D-0DEC-B641-813E-50F350F46EBD}"/>
              </a:ext>
            </a:extLst>
          </p:cNvPr>
          <p:cNvSpPr>
            <a:spLocks noChangeShapeType="1"/>
          </p:cNvSpPr>
          <p:nvPr/>
        </p:nvSpPr>
        <p:spPr bwMode="auto">
          <a:xfrm>
            <a:off x="5715000" y="3505200"/>
            <a:ext cx="3048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3014" name="Picture 6">
            <a:extLst>
              <a:ext uri="{FF2B5EF4-FFF2-40B4-BE49-F238E27FC236}">
                <a16:creationId xmlns:a16="http://schemas.microsoft.com/office/drawing/2014/main" id="{493F6CA1-8F74-0F47-AE99-7466C144A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14800"/>
            <a:ext cx="23034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bd06210_">
            <a:extLst>
              <a:ext uri="{FF2B5EF4-FFF2-40B4-BE49-F238E27FC236}">
                <a16:creationId xmlns:a16="http://schemas.microsoft.com/office/drawing/2014/main" id="{7539B0FF-C5C8-E849-8FFC-4712FE696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52600"/>
            <a:ext cx="2362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8D370EF-39E3-F843-9286-B4C900BE1871}"/>
              </a:ext>
            </a:extLst>
          </p:cNvPr>
          <p:cNvSpPr>
            <a:spLocks noGrp="1" noChangeArrowheads="1"/>
          </p:cNvSpPr>
          <p:nvPr>
            <p:ph type="title"/>
          </p:nvPr>
        </p:nvSpPr>
        <p:spPr>
          <a:xfrm>
            <a:off x="1828800" y="304800"/>
            <a:ext cx="5410200" cy="533400"/>
          </a:xfrm>
        </p:spPr>
        <p:txBody>
          <a:bodyPr/>
          <a:lstStyle/>
          <a:p>
            <a:pPr eaLnBrk="1" hangingPunct="1"/>
            <a:r>
              <a:rPr lang="en-US" altLang="en-US"/>
              <a:t>Characteristics of Effective Lean Transformation</a:t>
            </a:r>
          </a:p>
        </p:txBody>
      </p:sp>
      <p:sp>
        <p:nvSpPr>
          <p:cNvPr id="44035" name="Rectangle 3">
            <a:extLst>
              <a:ext uri="{FF2B5EF4-FFF2-40B4-BE49-F238E27FC236}">
                <a16:creationId xmlns:a16="http://schemas.microsoft.com/office/drawing/2014/main" id="{F2830A64-2B34-6C4C-A128-05544B5C4628}"/>
              </a:ext>
            </a:extLst>
          </p:cNvPr>
          <p:cNvSpPr>
            <a:spLocks noGrp="1" noChangeArrowheads="1"/>
          </p:cNvSpPr>
          <p:nvPr>
            <p:ph type="body" idx="1"/>
          </p:nvPr>
        </p:nvSpPr>
        <p:spPr>
          <a:xfrm>
            <a:off x="914400" y="1219200"/>
            <a:ext cx="7772400" cy="4953000"/>
          </a:xfrm>
        </p:spPr>
        <p:txBody>
          <a:bodyPr/>
          <a:lstStyle/>
          <a:p>
            <a:pPr eaLnBrk="1" hangingPunct="1"/>
            <a:r>
              <a:rPr lang="en-US" altLang="en-US" sz="2400"/>
              <a:t>Top Down Directive that this is the new way.</a:t>
            </a:r>
          </a:p>
          <a:p>
            <a:pPr eaLnBrk="1" hangingPunct="1"/>
            <a:r>
              <a:rPr lang="en-US" altLang="en-US" sz="2400"/>
              <a:t>Bottom-up involvement in concrete projects with clear results.</a:t>
            </a:r>
          </a:p>
          <a:p>
            <a:pPr eaLnBrk="1" hangingPunct="1"/>
            <a:r>
              <a:rPr lang="en-US" altLang="en-US" sz="2400"/>
              <a:t>Develop internal experts through learning by doing.</a:t>
            </a:r>
          </a:p>
          <a:p>
            <a:pPr eaLnBrk="1" hangingPunct="1"/>
            <a:r>
              <a:rPr lang="en-US" altLang="en-US" sz="2400"/>
              <a:t>Expert sensei to guide the process and teach.</a:t>
            </a:r>
          </a:p>
          <a:p>
            <a:pPr eaLnBrk="1" hangingPunct="1"/>
            <a:r>
              <a:rPr lang="en-US" altLang="en-US" sz="2400"/>
              <a:t>Learning philosophy:  every project, activity, is a chance to learn.</a:t>
            </a:r>
          </a:p>
          <a:p>
            <a:pPr eaLnBrk="1" hangingPunct="1"/>
            <a:r>
              <a:rPr lang="en-US" altLang="en-US" sz="2400"/>
              <a:t>Start with value stream transformation projects.</a:t>
            </a:r>
          </a:p>
          <a:p>
            <a:pPr eaLnBrk="1" hangingPunct="1"/>
            <a:r>
              <a:rPr lang="en-US" altLang="en-US" sz="2400"/>
              <a:t>Build on successes to transform broader organization and culture over time---YEARS!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1050316-4CF8-8440-BA37-3B0205BA661A}"/>
              </a:ext>
            </a:extLst>
          </p:cNvPr>
          <p:cNvSpPr>
            <a:spLocks noGrp="1" noChangeArrowheads="1"/>
          </p:cNvSpPr>
          <p:nvPr>
            <p:ph type="title"/>
          </p:nvPr>
        </p:nvSpPr>
        <p:spPr/>
        <p:txBody>
          <a:bodyPr/>
          <a:lstStyle/>
          <a:p>
            <a:pPr eaLnBrk="1" hangingPunct="1"/>
            <a:r>
              <a:rPr lang="en-US" altLang="en-US"/>
              <a:t>Why is this hard to do?</a:t>
            </a:r>
          </a:p>
        </p:txBody>
      </p:sp>
      <p:sp>
        <p:nvSpPr>
          <p:cNvPr id="45059" name="Rectangle 3">
            <a:extLst>
              <a:ext uri="{FF2B5EF4-FFF2-40B4-BE49-F238E27FC236}">
                <a16:creationId xmlns:a16="http://schemas.microsoft.com/office/drawing/2014/main" id="{18BB8997-5E7E-E24E-BF37-BE5D3776D207}"/>
              </a:ext>
            </a:extLst>
          </p:cNvPr>
          <p:cNvSpPr>
            <a:spLocks noGrp="1" noChangeArrowheads="1"/>
          </p:cNvSpPr>
          <p:nvPr>
            <p:ph type="body" idx="1"/>
          </p:nvPr>
        </p:nvSpPr>
        <p:spPr>
          <a:xfrm>
            <a:off x="838200" y="914400"/>
            <a:ext cx="7772400" cy="4114800"/>
          </a:xfrm>
        </p:spPr>
        <p:txBody>
          <a:bodyPr/>
          <a:lstStyle/>
          <a:p>
            <a:pPr eaLnBrk="1" hangingPunct="1"/>
            <a:r>
              <a:rPr lang="en-US" altLang="en-US" sz="2400"/>
              <a:t>Traditional organizations in fire fighting mode </a:t>
            </a:r>
          </a:p>
          <a:p>
            <a:pPr eaLnBrk="1" hangingPunct="1"/>
            <a:r>
              <a:rPr lang="en-US" altLang="en-US" sz="2400"/>
              <a:t>No clear vision of the future state</a:t>
            </a:r>
          </a:p>
          <a:p>
            <a:pPr eaLnBrk="1" hangingPunct="1"/>
            <a:r>
              <a:rPr lang="en-US" altLang="en-US" sz="2400"/>
              <a:t>culture change is hard</a:t>
            </a:r>
          </a:p>
          <a:p>
            <a:pPr eaLnBrk="1" hangingPunct="1"/>
            <a:r>
              <a:rPr lang="en-US" altLang="en-US" sz="2400"/>
              <a:t>Organizational change is disruptive</a:t>
            </a:r>
          </a:p>
          <a:p>
            <a:pPr eaLnBrk="1" hangingPunct="1"/>
            <a:r>
              <a:rPr lang="en-US" altLang="en-US" sz="2800"/>
              <a:t>Management has to change its role from managing from the office to deeply understanding processes!</a:t>
            </a:r>
            <a:endParaRPr lang="en-US" altLang="en-US" sz="1800"/>
          </a:p>
        </p:txBody>
      </p:sp>
      <p:pic>
        <p:nvPicPr>
          <p:cNvPr id="45060" name="Picture 4">
            <a:extLst>
              <a:ext uri="{FF2B5EF4-FFF2-40B4-BE49-F238E27FC236}">
                <a16:creationId xmlns:a16="http://schemas.microsoft.com/office/drawing/2014/main" id="{B565B0FD-B814-9D44-8856-3A6AE5A3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46475"/>
            <a:ext cx="43434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A3F7BD34-7B89-4646-A340-99FF30FA8CBC}"/>
              </a:ext>
            </a:extLst>
          </p:cNvPr>
          <p:cNvSpPr>
            <a:spLocks noChangeArrowheads="1"/>
          </p:cNvSpPr>
          <p:nvPr/>
        </p:nvSpPr>
        <p:spPr bwMode="auto">
          <a:xfrm>
            <a:off x="533400" y="1676400"/>
            <a:ext cx="8077200" cy="4419600"/>
          </a:xfrm>
          <a:prstGeom prst="rect">
            <a:avLst/>
          </a:prstGeom>
          <a:noFill/>
          <a:ln w="9525">
            <a:noFill/>
            <a:miter lim="800000"/>
            <a:headEnd/>
            <a:tailEnd/>
          </a:ln>
          <a:effectLst/>
        </p:spPr>
        <p:txBody>
          <a:bodyPr/>
          <a:lstStyle/>
          <a:p>
            <a:pPr marL="457200" indent="-457200">
              <a:spcBef>
                <a:spcPct val="20000"/>
              </a:spcBef>
              <a:defRPr/>
            </a:pPr>
            <a:r>
              <a:rPr lang="en-US" sz="2000" b="1">
                <a:effectLst>
                  <a:outerShdw blurRad="38100" dist="38100" dir="2700000" algn="tl">
                    <a:srgbClr val="C0C0C0"/>
                  </a:outerShdw>
                </a:effectLst>
                <a:latin typeface="Times New Roman" pitchFamily="18" charset="0"/>
              </a:rPr>
              <a:t>	</a:t>
            </a:r>
            <a:r>
              <a:rPr lang="en-US" sz="3200" b="1">
                <a:effectLst>
                  <a:outerShdw blurRad="38100" dist="38100" dir="2700000" algn="tl">
                    <a:srgbClr val="C0C0C0"/>
                  </a:outerShdw>
                </a:effectLst>
                <a:latin typeface="Times New Roman" pitchFamily="18" charset="0"/>
              </a:rPr>
              <a:t>“A long journey that needs commitment, patience, long-term thinking, positive mindset and attitude, and continuous improvement which are merged together as operational excellence and as a strategic weapon.”</a:t>
            </a:r>
          </a:p>
          <a:p>
            <a:pPr marL="457200" indent="-457200">
              <a:spcBef>
                <a:spcPct val="20000"/>
              </a:spcBef>
              <a:defRPr/>
            </a:pPr>
            <a:endParaRPr lang="en-US" sz="3200" b="1">
              <a:effectLst>
                <a:outerShdw blurRad="38100" dist="38100" dir="2700000" algn="tl">
                  <a:srgbClr val="C0C0C0"/>
                </a:outerShdw>
              </a:effectLst>
              <a:latin typeface="Times New Roman" pitchFamily="18" charset="0"/>
            </a:endParaRPr>
          </a:p>
          <a:p>
            <a:pPr marL="457200" indent="-457200">
              <a:spcBef>
                <a:spcPct val="20000"/>
              </a:spcBef>
              <a:defRPr/>
            </a:pPr>
            <a:r>
              <a:rPr lang="en-US" sz="3600" b="1" u="sng">
                <a:solidFill>
                  <a:srgbClr val="FF0000"/>
                </a:solidFill>
                <a:effectLst>
                  <a:outerShdw blurRad="38100" dist="38100" dir="2700000" algn="tl">
                    <a:srgbClr val="C0C0C0"/>
                  </a:outerShdw>
                </a:effectLst>
                <a:latin typeface="Times New Roman" pitchFamily="18" charset="0"/>
              </a:rPr>
              <a:t>Let’s start the journey and Do our Best!</a:t>
            </a:r>
          </a:p>
        </p:txBody>
      </p:sp>
      <p:sp>
        <p:nvSpPr>
          <p:cNvPr id="201731" name="Rectangle 3">
            <a:extLst>
              <a:ext uri="{FF2B5EF4-FFF2-40B4-BE49-F238E27FC236}">
                <a16:creationId xmlns:a16="http://schemas.microsoft.com/office/drawing/2014/main" id="{DEA922FF-E792-2047-830C-B232C0177163}"/>
              </a:ext>
            </a:extLst>
          </p:cNvPr>
          <p:cNvSpPr>
            <a:spLocks noChangeArrowheads="1"/>
          </p:cNvSpPr>
          <p:nvPr/>
        </p:nvSpPr>
        <p:spPr bwMode="auto">
          <a:xfrm>
            <a:off x="1143000" y="685800"/>
            <a:ext cx="7315200" cy="838200"/>
          </a:xfrm>
          <a:prstGeom prst="rect">
            <a:avLst/>
          </a:prstGeom>
          <a:noFill/>
          <a:ln w="9525">
            <a:noFill/>
            <a:miter lim="800000"/>
            <a:headEnd/>
            <a:tailEnd/>
          </a:ln>
          <a:effectLst/>
        </p:spPr>
        <p:txBody>
          <a:bodyPr anchor="ctr"/>
          <a:lstStyle/>
          <a:p>
            <a:pPr>
              <a:defRPr/>
            </a:pPr>
            <a:r>
              <a:rPr lang="en-US" sz="4400" b="1">
                <a:solidFill>
                  <a:schemeClr val="tx2"/>
                </a:solidFill>
                <a:effectLst>
                  <a:outerShdw blurRad="38100" dist="38100" dir="2700000" algn="tl">
                    <a:srgbClr val="C0C0C0"/>
                  </a:outerShdw>
                </a:effectLst>
                <a:latin typeface="Times New Roman" pitchFamily="18" charset="0"/>
              </a:rPr>
              <a:t>Lean 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BCC09F-4B7D-C248-864B-EFE9E3998029}"/>
              </a:ext>
            </a:extLst>
          </p:cNvPr>
          <p:cNvSpPr>
            <a:spLocks noGrp="1" noChangeArrowheads="1"/>
          </p:cNvSpPr>
          <p:nvPr>
            <p:ph type="title"/>
          </p:nvPr>
        </p:nvSpPr>
        <p:spPr/>
        <p:txBody>
          <a:bodyPr/>
          <a:lstStyle/>
          <a:p>
            <a:pPr eaLnBrk="1" hangingPunct="1"/>
            <a:r>
              <a:rPr lang="en-US" altLang="en-US"/>
              <a:t>Principle One</a:t>
            </a:r>
          </a:p>
        </p:txBody>
      </p:sp>
      <p:sp>
        <p:nvSpPr>
          <p:cNvPr id="17411" name="Text Box 3">
            <a:extLst>
              <a:ext uri="{FF2B5EF4-FFF2-40B4-BE49-F238E27FC236}">
                <a16:creationId xmlns:a16="http://schemas.microsoft.com/office/drawing/2014/main" id="{BFE42A35-987A-7A4F-A1E1-7B9DBDBA3CC1}"/>
              </a:ext>
            </a:extLst>
          </p:cNvPr>
          <p:cNvSpPr txBox="1">
            <a:spLocks noChangeArrowheads="1"/>
          </p:cNvSpPr>
          <p:nvPr/>
        </p:nvSpPr>
        <p:spPr bwMode="auto">
          <a:xfrm>
            <a:off x="1371600" y="1393825"/>
            <a:ext cx="6400800" cy="454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76263" indent="-28892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a:latin typeface="Times New Roman" panose="02020603050405020304" pitchFamily="18" charset="0"/>
              </a:rPr>
              <a:t>“The most important factors for success are patience, a focus on long term rather than short-term results, reinvestment in people, product, and plant, and an unforgiving commitment to quality.”</a:t>
            </a:r>
          </a:p>
          <a:p>
            <a:pPr>
              <a:spcBef>
                <a:spcPct val="50000"/>
              </a:spcBef>
            </a:pPr>
            <a:r>
              <a:rPr lang="en-US" altLang="en-US" sz="3200">
                <a:latin typeface="Times New Roman" panose="02020603050405020304" pitchFamily="18" charset="0"/>
              </a:rPr>
              <a:t>	</a:t>
            </a:r>
            <a:r>
              <a:rPr lang="en-US" altLang="en-US" sz="2000">
                <a:latin typeface="Times New Roman" panose="02020603050405020304" pitchFamily="18" charset="0"/>
              </a:rPr>
              <a:t>-Robert B. McCurry,</a:t>
            </a:r>
            <a:br>
              <a:rPr lang="en-US" altLang="en-US" sz="2000">
                <a:latin typeface="Times New Roman" panose="02020603050405020304" pitchFamily="18" charset="0"/>
              </a:rPr>
            </a:br>
            <a:r>
              <a:rPr lang="en-US" altLang="en-US" sz="2000">
                <a:latin typeface="Times New Roman" panose="02020603050405020304" pitchFamily="18" charset="0"/>
              </a:rPr>
              <a:t>   former Executive V.P., Toyota Motor Sales</a:t>
            </a:r>
          </a:p>
        </p:txBody>
      </p:sp>
      <p:sp>
        <p:nvSpPr>
          <p:cNvPr id="93188" name="Text Box 4">
            <a:extLst>
              <a:ext uri="{FF2B5EF4-FFF2-40B4-BE49-F238E27FC236}">
                <a16:creationId xmlns:a16="http://schemas.microsoft.com/office/drawing/2014/main" id="{B0242BB7-3F10-EE49-9DD6-6D98CA96EDC8}"/>
              </a:ext>
            </a:extLst>
          </p:cNvPr>
          <p:cNvSpPr txBox="1">
            <a:spLocks noChangeArrowheads="1"/>
          </p:cNvSpPr>
          <p:nvPr/>
        </p:nvSpPr>
        <p:spPr bwMode="auto">
          <a:xfrm>
            <a:off x="7391400" y="733425"/>
            <a:ext cx="838200" cy="485775"/>
          </a:xfrm>
          <a:prstGeom prst="rect">
            <a:avLst/>
          </a:prstGeom>
          <a:noFill/>
          <a:ln w="28575">
            <a:solidFill>
              <a:srgbClr val="A50021"/>
            </a:solidFill>
            <a:miter lim="800000"/>
            <a:headEnd/>
            <a:tailEnd/>
          </a:ln>
          <a:effectLst/>
        </p:spPr>
        <p:txBody>
          <a:bodyPr>
            <a:spAutoFit/>
          </a:bodyPr>
          <a:lstStyle/>
          <a:p>
            <a:pPr algn="ctr">
              <a:spcBef>
                <a:spcPct val="50000"/>
              </a:spcBef>
              <a:defRPr/>
            </a:pPr>
            <a:r>
              <a:rPr lang="en-US" b="1">
                <a:solidFill>
                  <a:schemeClr val="tx2"/>
                </a:solidFill>
                <a:effectLst>
                  <a:outerShdw blurRad="38100" dist="38100" dir="2700000" algn="tl">
                    <a:srgbClr val="C0C0C0"/>
                  </a:outerShdw>
                </a:effectLst>
                <a:latin typeface="Times New Roman" pitchFamily="18" charset="0"/>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BDA4AAE8-3D37-F94E-880F-F3FFFD75C263}"/>
              </a:ext>
            </a:extLst>
          </p:cNvPr>
          <p:cNvSpPr>
            <a:spLocks noChangeArrowheads="1"/>
          </p:cNvSpPr>
          <p:nvPr/>
        </p:nvSpPr>
        <p:spPr bwMode="auto">
          <a:xfrm>
            <a:off x="676275" y="755650"/>
            <a:ext cx="6324600" cy="5486400"/>
          </a:xfrm>
          <a:prstGeom prst="triangle">
            <a:avLst>
              <a:gd name="adj" fmla="val 50000"/>
            </a:avLst>
          </a:prstGeom>
          <a:solidFill>
            <a:srgbClr val="DEDEDE"/>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8435" name="Line 3">
            <a:extLst>
              <a:ext uri="{FF2B5EF4-FFF2-40B4-BE49-F238E27FC236}">
                <a16:creationId xmlns:a16="http://schemas.microsoft.com/office/drawing/2014/main" id="{8B269E86-7D8B-C04E-A918-EB2CAC6C183A}"/>
              </a:ext>
            </a:extLst>
          </p:cNvPr>
          <p:cNvSpPr>
            <a:spLocks noChangeShapeType="1"/>
          </p:cNvSpPr>
          <p:nvPr/>
        </p:nvSpPr>
        <p:spPr bwMode="auto">
          <a:xfrm>
            <a:off x="1362075" y="5114925"/>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Line 4">
            <a:extLst>
              <a:ext uri="{FF2B5EF4-FFF2-40B4-BE49-F238E27FC236}">
                <a16:creationId xmlns:a16="http://schemas.microsoft.com/office/drawing/2014/main" id="{1EDD8B99-B1DB-2642-9B19-8FFFB8F67A85}"/>
              </a:ext>
            </a:extLst>
          </p:cNvPr>
          <p:cNvSpPr>
            <a:spLocks noChangeShapeType="1"/>
          </p:cNvSpPr>
          <p:nvPr/>
        </p:nvSpPr>
        <p:spPr bwMode="auto">
          <a:xfrm>
            <a:off x="1979613" y="3971925"/>
            <a:ext cx="3709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5">
            <a:extLst>
              <a:ext uri="{FF2B5EF4-FFF2-40B4-BE49-F238E27FC236}">
                <a16:creationId xmlns:a16="http://schemas.microsoft.com/office/drawing/2014/main" id="{645DF017-F905-D243-A422-CD7435B6D884}"/>
              </a:ext>
            </a:extLst>
          </p:cNvPr>
          <p:cNvSpPr>
            <a:spLocks noChangeShapeType="1"/>
          </p:cNvSpPr>
          <p:nvPr/>
        </p:nvSpPr>
        <p:spPr bwMode="auto">
          <a:xfrm>
            <a:off x="2693988" y="27527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 name="Text Box 6">
            <a:extLst>
              <a:ext uri="{FF2B5EF4-FFF2-40B4-BE49-F238E27FC236}">
                <a16:creationId xmlns:a16="http://schemas.microsoft.com/office/drawing/2014/main" id="{31494017-94F4-0A47-90B8-30C09A41AB93}"/>
              </a:ext>
            </a:extLst>
          </p:cNvPr>
          <p:cNvSpPr txBox="1">
            <a:spLocks noChangeArrowheads="1"/>
          </p:cNvSpPr>
          <p:nvPr/>
        </p:nvSpPr>
        <p:spPr bwMode="auto">
          <a:xfrm>
            <a:off x="2847975" y="5364163"/>
            <a:ext cx="198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Philosophy</a:t>
            </a:r>
          </a:p>
          <a:p>
            <a:pPr algn="ctr"/>
            <a:r>
              <a:rPr lang="en-US" altLang="en-US" sz="1600">
                <a:latin typeface="Times" pitchFamily="2" charset="0"/>
              </a:rPr>
              <a:t>(Long-term Thinking)</a:t>
            </a:r>
            <a:endParaRPr lang="en-US" altLang="en-US" sz="2000">
              <a:latin typeface="Times" pitchFamily="2" charset="0"/>
            </a:endParaRPr>
          </a:p>
        </p:txBody>
      </p:sp>
      <p:sp>
        <p:nvSpPr>
          <p:cNvPr id="18439" name="Text Box 7">
            <a:extLst>
              <a:ext uri="{FF2B5EF4-FFF2-40B4-BE49-F238E27FC236}">
                <a16:creationId xmlns:a16="http://schemas.microsoft.com/office/drawing/2014/main" id="{D9669E88-64B7-B64E-9052-F3D01AA05FE8}"/>
              </a:ext>
            </a:extLst>
          </p:cNvPr>
          <p:cNvSpPr txBox="1">
            <a:spLocks noChangeArrowheads="1"/>
          </p:cNvSpPr>
          <p:nvPr/>
        </p:nvSpPr>
        <p:spPr bwMode="auto">
          <a:xfrm>
            <a:off x="2203450" y="3062288"/>
            <a:ext cx="327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People and Partners</a:t>
            </a:r>
          </a:p>
          <a:p>
            <a:pPr algn="ctr"/>
            <a:r>
              <a:rPr lang="en-US" altLang="en-US" sz="1600">
                <a:latin typeface="Times" pitchFamily="2" charset="0"/>
              </a:rPr>
              <a:t>(Respect, Challenge and Grow Them)</a:t>
            </a:r>
            <a:endParaRPr lang="en-US" altLang="en-US" sz="2000">
              <a:latin typeface="Times" pitchFamily="2" charset="0"/>
            </a:endParaRPr>
          </a:p>
        </p:txBody>
      </p:sp>
      <p:sp>
        <p:nvSpPr>
          <p:cNvPr id="18440" name="Text Box 8">
            <a:extLst>
              <a:ext uri="{FF2B5EF4-FFF2-40B4-BE49-F238E27FC236}">
                <a16:creationId xmlns:a16="http://schemas.microsoft.com/office/drawing/2014/main" id="{0842B5F1-2E0F-E74F-B705-5CA2392362DE}"/>
              </a:ext>
            </a:extLst>
          </p:cNvPr>
          <p:cNvSpPr txBox="1">
            <a:spLocks noChangeArrowheads="1"/>
          </p:cNvSpPr>
          <p:nvPr/>
        </p:nvSpPr>
        <p:spPr bwMode="auto">
          <a:xfrm>
            <a:off x="3003550" y="4221163"/>
            <a:ext cx="1668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Process</a:t>
            </a:r>
          </a:p>
          <a:p>
            <a:pPr algn="ctr"/>
            <a:r>
              <a:rPr lang="en-US" altLang="en-US" sz="1600">
                <a:latin typeface="Times" pitchFamily="2" charset="0"/>
              </a:rPr>
              <a:t>(Eliminate Waste)</a:t>
            </a:r>
            <a:endParaRPr lang="en-US" altLang="en-US" sz="2000">
              <a:latin typeface="Times" pitchFamily="2" charset="0"/>
            </a:endParaRPr>
          </a:p>
        </p:txBody>
      </p:sp>
      <p:sp>
        <p:nvSpPr>
          <p:cNvPr id="18441" name="Text Box 9">
            <a:extLst>
              <a:ext uri="{FF2B5EF4-FFF2-40B4-BE49-F238E27FC236}">
                <a16:creationId xmlns:a16="http://schemas.microsoft.com/office/drawing/2014/main" id="{3B24E20E-C4EB-0344-A804-DAAB843773DF}"/>
              </a:ext>
            </a:extLst>
          </p:cNvPr>
          <p:cNvSpPr txBox="1">
            <a:spLocks noChangeArrowheads="1"/>
          </p:cNvSpPr>
          <p:nvPr/>
        </p:nvSpPr>
        <p:spPr bwMode="auto">
          <a:xfrm>
            <a:off x="2744788" y="1660525"/>
            <a:ext cx="21891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Times" pitchFamily="2" charset="0"/>
              </a:rPr>
              <a:t>Problem</a:t>
            </a:r>
          </a:p>
          <a:p>
            <a:pPr algn="ctr"/>
            <a:r>
              <a:rPr lang="en-US" altLang="en-US" sz="2000">
                <a:latin typeface="Times" pitchFamily="2" charset="0"/>
              </a:rPr>
              <a:t>Solving</a:t>
            </a:r>
          </a:p>
          <a:p>
            <a:pPr algn="ctr"/>
            <a:r>
              <a:rPr lang="en-US" altLang="en-US" sz="1400">
                <a:latin typeface="Times" pitchFamily="2" charset="0"/>
              </a:rPr>
              <a:t>(Continuous </a:t>
            </a:r>
          </a:p>
          <a:p>
            <a:pPr algn="ctr"/>
            <a:r>
              <a:rPr lang="en-US" altLang="en-US" sz="1400">
                <a:latin typeface="Times" pitchFamily="2" charset="0"/>
              </a:rPr>
              <a:t>Improvement and Learning)</a:t>
            </a:r>
            <a:endParaRPr lang="en-US" altLang="en-US" sz="2000">
              <a:latin typeface="Times" pitchFamily="2" charset="0"/>
            </a:endParaRPr>
          </a:p>
        </p:txBody>
      </p:sp>
      <p:sp>
        <p:nvSpPr>
          <p:cNvPr id="18442" name="Text Box 10">
            <a:extLst>
              <a:ext uri="{FF2B5EF4-FFF2-40B4-BE49-F238E27FC236}">
                <a16:creationId xmlns:a16="http://schemas.microsoft.com/office/drawing/2014/main" id="{D16AF3C8-4460-C749-849D-5D44D9A04927}"/>
              </a:ext>
            </a:extLst>
          </p:cNvPr>
          <p:cNvSpPr txBox="1">
            <a:spLocks noChangeArrowheads="1"/>
          </p:cNvSpPr>
          <p:nvPr/>
        </p:nvSpPr>
        <p:spPr bwMode="auto">
          <a:xfrm>
            <a:off x="6794500" y="5334000"/>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Base management decisions on a long-term philosophy, even at the expense of short-term financial goals</a:t>
            </a:r>
          </a:p>
        </p:txBody>
      </p:sp>
      <p:sp>
        <p:nvSpPr>
          <p:cNvPr id="18443" name="Text Box 11">
            <a:extLst>
              <a:ext uri="{FF2B5EF4-FFF2-40B4-BE49-F238E27FC236}">
                <a16:creationId xmlns:a16="http://schemas.microsoft.com/office/drawing/2014/main" id="{3C7B238D-EA09-CC44-B455-A4D2D364001C}"/>
              </a:ext>
            </a:extLst>
          </p:cNvPr>
          <p:cNvSpPr txBox="1">
            <a:spLocks noChangeArrowheads="1"/>
          </p:cNvSpPr>
          <p:nvPr/>
        </p:nvSpPr>
        <p:spPr bwMode="auto">
          <a:xfrm>
            <a:off x="5575300" y="2803525"/>
            <a:ext cx="2808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None/>
            </a:pPr>
            <a:endParaRPr lang="en-US" altLang="en-US" sz="1000">
              <a:latin typeface="Times" pitchFamily="2" charset="0"/>
            </a:endParaRPr>
          </a:p>
          <a:p>
            <a:pPr>
              <a:buFont typeface="Wingdings" pitchFamily="2" charset="2"/>
              <a:buChar char="Ø"/>
            </a:pPr>
            <a:r>
              <a:rPr lang="en-US" altLang="en-US" sz="1000">
                <a:latin typeface="Times" pitchFamily="2" charset="0"/>
              </a:rPr>
              <a:t>Grow leaders who live the philosophy</a:t>
            </a:r>
          </a:p>
          <a:p>
            <a:pPr>
              <a:buFont typeface="Wingdings" pitchFamily="2" charset="2"/>
              <a:buChar char="Ø"/>
            </a:pPr>
            <a:r>
              <a:rPr lang="en-US" altLang="en-US" sz="1000">
                <a:latin typeface="Times" pitchFamily="2" charset="0"/>
              </a:rPr>
              <a:t>Respect, develop and challenge your people and teams</a:t>
            </a:r>
          </a:p>
          <a:p>
            <a:pPr>
              <a:buFont typeface="Wingdings" pitchFamily="2" charset="2"/>
              <a:buChar char="Ø"/>
            </a:pPr>
            <a:r>
              <a:rPr lang="en-US" altLang="en-US" sz="1000">
                <a:latin typeface="Times" pitchFamily="2" charset="0"/>
              </a:rPr>
              <a:t>Respect, challenge, and help your suppliers</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18444" name="Text Box 12">
            <a:extLst>
              <a:ext uri="{FF2B5EF4-FFF2-40B4-BE49-F238E27FC236}">
                <a16:creationId xmlns:a16="http://schemas.microsoft.com/office/drawing/2014/main" id="{FFBDD272-4E23-6040-A678-4FC8993233E4}"/>
              </a:ext>
            </a:extLst>
          </p:cNvPr>
          <p:cNvSpPr txBox="1">
            <a:spLocks noChangeArrowheads="1"/>
          </p:cNvSpPr>
          <p:nvPr/>
        </p:nvSpPr>
        <p:spPr bwMode="auto">
          <a:xfrm>
            <a:off x="6261100" y="3810000"/>
            <a:ext cx="2743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r>
              <a:rPr lang="en-US" altLang="en-US" sz="1000">
                <a:latin typeface="Times" pitchFamily="2" charset="0"/>
              </a:rPr>
              <a:t>Create process “flow” to surface problems</a:t>
            </a:r>
          </a:p>
          <a:p>
            <a:pPr>
              <a:buFont typeface="Wingdings" pitchFamily="2" charset="2"/>
              <a:buChar char="Ø"/>
            </a:pPr>
            <a:r>
              <a:rPr lang="en-US" altLang="en-US" sz="1000">
                <a:latin typeface="Times" pitchFamily="2" charset="0"/>
              </a:rPr>
              <a:t>Level out the workload (</a:t>
            </a:r>
            <a:r>
              <a:rPr lang="en-US" altLang="en-US" sz="1000" i="1">
                <a:latin typeface="Times" pitchFamily="2" charset="0"/>
              </a:rPr>
              <a:t>Heijunka</a:t>
            </a:r>
            <a:r>
              <a:rPr lang="en-US" altLang="en-US" sz="1000">
                <a:latin typeface="Times" pitchFamily="2" charset="0"/>
              </a:rPr>
              <a:t>)</a:t>
            </a:r>
          </a:p>
          <a:p>
            <a:pPr>
              <a:buFont typeface="Wingdings" pitchFamily="2" charset="2"/>
              <a:buChar char="Ø"/>
            </a:pPr>
            <a:r>
              <a:rPr lang="en-US" altLang="en-US" sz="1000">
                <a:latin typeface="Times" pitchFamily="2" charset="0"/>
              </a:rPr>
              <a:t>Stop when there is a quality problem (</a:t>
            </a:r>
            <a:r>
              <a:rPr lang="en-US" altLang="en-US" sz="1000" i="1">
                <a:latin typeface="Times" pitchFamily="2" charset="0"/>
              </a:rPr>
              <a:t>Jidoka</a:t>
            </a:r>
            <a:r>
              <a:rPr lang="en-US" altLang="en-US" sz="1000">
                <a:latin typeface="Times" pitchFamily="2" charset="0"/>
              </a:rPr>
              <a:t>)</a:t>
            </a:r>
          </a:p>
          <a:p>
            <a:pPr>
              <a:buFont typeface="Wingdings" pitchFamily="2" charset="2"/>
              <a:buChar char="Ø"/>
            </a:pPr>
            <a:r>
              <a:rPr lang="en-US" altLang="en-US" sz="1000">
                <a:latin typeface="Times" pitchFamily="2" charset="0"/>
              </a:rPr>
              <a:t>Use pull systems to avoid overproduction</a:t>
            </a:r>
          </a:p>
          <a:p>
            <a:pPr>
              <a:buFont typeface="Wingdings" pitchFamily="2" charset="2"/>
              <a:buChar char="Ø"/>
            </a:pPr>
            <a:r>
              <a:rPr lang="en-US" altLang="en-US" sz="1000">
                <a:latin typeface="Times" pitchFamily="2" charset="0"/>
              </a:rPr>
              <a:t>Standardize tasks for continuous improvement</a:t>
            </a:r>
          </a:p>
          <a:p>
            <a:pPr>
              <a:buFont typeface="Wingdings" pitchFamily="2" charset="2"/>
              <a:buChar char="Ø"/>
            </a:pPr>
            <a:r>
              <a:rPr lang="en-US" altLang="en-US" sz="1000">
                <a:latin typeface="Times" pitchFamily="2" charset="0"/>
              </a:rPr>
              <a:t>Use visual control so no problems are hidden</a:t>
            </a:r>
          </a:p>
          <a:p>
            <a:pPr>
              <a:buFont typeface="Wingdings" pitchFamily="2" charset="2"/>
              <a:buChar char="Ø"/>
            </a:pPr>
            <a:r>
              <a:rPr lang="en-US" altLang="en-US" sz="1000">
                <a:latin typeface="Times" pitchFamily="2" charset="0"/>
              </a:rPr>
              <a:t>Use only reliable, thoroughly tested technology</a:t>
            </a:r>
          </a:p>
        </p:txBody>
      </p:sp>
      <p:sp>
        <p:nvSpPr>
          <p:cNvPr id="18445" name="Text Box 13">
            <a:extLst>
              <a:ext uri="{FF2B5EF4-FFF2-40B4-BE49-F238E27FC236}">
                <a16:creationId xmlns:a16="http://schemas.microsoft.com/office/drawing/2014/main" id="{8BA2B284-6B10-DA46-9D7C-7B2FF5CBD3DB}"/>
              </a:ext>
            </a:extLst>
          </p:cNvPr>
          <p:cNvSpPr txBox="1">
            <a:spLocks noChangeArrowheads="1"/>
          </p:cNvSpPr>
          <p:nvPr/>
        </p:nvSpPr>
        <p:spPr bwMode="auto">
          <a:xfrm>
            <a:off x="4889500" y="1660525"/>
            <a:ext cx="34909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Ø"/>
            </a:pPr>
            <a:endParaRPr lang="en-US" altLang="en-US" sz="1000">
              <a:latin typeface="Times" pitchFamily="2" charset="0"/>
            </a:endParaRPr>
          </a:p>
          <a:p>
            <a:pPr>
              <a:buFont typeface="Wingdings" pitchFamily="2" charset="2"/>
              <a:buChar char="Ø"/>
            </a:pPr>
            <a:r>
              <a:rPr lang="en-US" altLang="en-US" sz="1000">
                <a:latin typeface="Times" pitchFamily="2" charset="0"/>
              </a:rPr>
              <a:t>Continual organizational learning through </a:t>
            </a:r>
            <a:r>
              <a:rPr lang="en-US" altLang="en-US" sz="1000" i="1">
                <a:latin typeface="Times" pitchFamily="2" charset="0"/>
              </a:rPr>
              <a:t>Kaizen</a:t>
            </a:r>
          </a:p>
          <a:p>
            <a:pPr>
              <a:buFont typeface="Wingdings" pitchFamily="2" charset="2"/>
              <a:buChar char="Ø"/>
            </a:pPr>
            <a:r>
              <a:rPr lang="en-US" altLang="en-US" sz="1000">
                <a:latin typeface="Times" pitchFamily="2" charset="0"/>
              </a:rPr>
              <a:t>Go see for yourself to thoroughly understand the situation. (</a:t>
            </a:r>
            <a:r>
              <a:rPr lang="en-US" altLang="en-US" sz="1000" i="1">
                <a:latin typeface="Times" pitchFamily="2" charset="0"/>
              </a:rPr>
              <a:t>Genchi Genbutsu</a:t>
            </a:r>
            <a:r>
              <a:rPr lang="en-US" altLang="en-US" sz="1000">
                <a:latin typeface="Times" pitchFamily="2" charset="0"/>
              </a:rPr>
              <a:t>) </a:t>
            </a:r>
          </a:p>
          <a:p>
            <a:pPr>
              <a:buFont typeface="Wingdings" pitchFamily="2" charset="2"/>
              <a:buChar char="Ø"/>
            </a:pPr>
            <a:r>
              <a:rPr lang="en-US" altLang="en-US" sz="1000">
                <a:latin typeface="Times" pitchFamily="2" charset="0"/>
              </a:rPr>
              <a:t>Make decisions slowly by consensus, thoroughly considering all options; implement rapidly (</a:t>
            </a:r>
            <a:r>
              <a:rPr lang="en-US" altLang="en-US" sz="1000" i="1">
                <a:latin typeface="Times" pitchFamily="2" charset="0"/>
              </a:rPr>
              <a:t>Nemawashi</a:t>
            </a:r>
            <a:r>
              <a:rPr lang="en-US" altLang="en-US" sz="1000">
                <a:latin typeface="Times" pitchFamily="2" charset="0"/>
              </a:rPr>
              <a:t>)</a:t>
            </a: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a:p>
            <a:pPr>
              <a:buFont typeface="Times" pitchFamily="2" charset="0"/>
              <a:buAutoNum type="alphaUcPeriod"/>
            </a:pPr>
            <a:endParaRPr lang="en-US" altLang="en-US" sz="1000">
              <a:latin typeface="Times" pitchFamily="2" charset="0"/>
            </a:endParaRPr>
          </a:p>
        </p:txBody>
      </p:sp>
      <p:sp>
        <p:nvSpPr>
          <p:cNvPr id="18446" name="Text Box 14">
            <a:extLst>
              <a:ext uri="{FF2B5EF4-FFF2-40B4-BE49-F238E27FC236}">
                <a16:creationId xmlns:a16="http://schemas.microsoft.com/office/drawing/2014/main" id="{CC3BC370-27CF-274D-AD14-7CD230BCC028}"/>
              </a:ext>
            </a:extLst>
          </p:cNvPr>
          <p:cNvSpPr txBox="1">
            <a:spLocks noChangeArrowheads="1"/>
          </p:cNvSpPr>
          <p:nvPr/>
        </p:nvSpPr>
        <p:spPr bwMode="auto">
          <a:xfrm>
            <a:off x="1806575" y="152400"/>
            <a:ext cx="41036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Times" pitchFamily="2" charset="0"/>
              </a:rPr>
              <a:t>“4 P” Model of the Toyota Way</a:t>
            </a:r>
          </a:p>
        </p:txBody>
      </p:sp>
      <p:sp>
        <p:nvSpPr>
          <p:cNvPr id="18447" name="Oval 15">
            <a:extLst>
              <a:ext uri="{FF2B5EF4-FFF2-40B4-BE49-F238E27FC236}">
                <a16:creationId xmlns:a16="http://schemas.microsoft.com/office/drawing/2014/main" id="{0AF4F469-DF7C-6B46-AAAC-74E789EFE3BC}"/>
              </a:ext>
            </a:extLst>
          </p:cNvPr>
          <p:cNvSpPr>
            <a:spLocks noChangeArrowheads="1"/>
          </p:cNvSpPr>
          <p:nvPr/>
        </p:nvSpPr>
        <p:spPr bwMode="auto">
          <a:xfrm>
            <a:off x="2133600" y="3937000"/>
            <a:ext cx="3352800" cy="132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en-US" sz="2800">
              <a:latin typeface="Times New Roman" panose="02020603050405020304" pitchFamily="18" charset="0"/>
            </a:endParaRPr>
          </a:p>
        </p:txBody>
      </p:sp>
      <p:sp>
        <p:nvSpPr>
          <p:cNvPr id="18448" name="Line 16">
            <a:extLst>
              <a:ext uri="{FF2B5EF4-FFF2-40B4-BE49-F238E27FC236}">
                <a16:creationId xmlns:a16="http://schemas.microsoft.com/office/drawing/2014/main" id="{D23EC143-F100-1943-9540-9835118823CA}"/>
              </a:ext>
            </a:extLst>
          </p:cNvPr>
          <p:cNvSpPr>
            <a:spLocks noChangeShapeType="1"/>
          </p:cNvSpPr>
          <p:nvPr/>
        </p:nvSpPr>
        <p:spPr bwMode="auto">
          <a:xfrm flipH="1">
            <a:off x="5191125" y="3556000"/>
            <a:ext cx="393700" cy="66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9" name="Text Box 17">
            <a:extLst>
              <a:ext uri="{FF2B5EF4-FFF2-40B4-BE49-F238E27FC236}">
                <a16:creationId xmlns:a16="http://schemas.microsoft.com/office/drawing/2014/main" id="{8CBCE6D4-2048-004A-B6DD-DB795B19107C}"/>
              </a:ext>
            </a:extLst>
          </p:cNvPr>
          <p:cNvSpPr txBox="1">
            <a:spLocks noChangeArrowheads="1"/>
          </p:cNvSpPr>
          <p:nvPr/>
        </p:nvSpPr>
        <p:spPr bwMode="auto">
          <a:xfrm>
            <a:off x="4002088" y="2652713"/>
            <a:ext cx="4559300" cy="946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solidFill>
                  <a:srgbClr val="FF0000"/>
                </a:solidFill>
                <a:latin typeface="Times New Roman" panose="02020603050405020304" pitchFamily="18" charset="0"/>
              </a:rPr>
              <a:t>Eliminate Waste through Flow</a:t>
            </a:r>
          </a:p>
          <a:p>
            <a:pPr algn="ctr"/>
            <a:r>
              <a:rPr lang="en-US" altLang="en-US" sz="2800">
                <a:solidFill>
                  <a:srgbClr val="FF0000"/>
                </a:solidFill>
                <a:latin typeface="Times New Roman" panose="02020603050405020304" pitchFamily="18" charset="0"/>
              </a:rPr>
              <a:t>&amp; Standardization</a:t>
            </a:r>
            <a:endParaRPr lang="en-US" altLang="en-US" sz="28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3B86C7-8C69-5649-B7DA-F2B36971C0AF}"/>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9459" name="Rectangle 3">
            <a:extLst>
              <a:ext uri="{FF2B5EF4-FFF2-40B4-BE49-F238E27FC236}">
                <a16:creationId xmlns:a16="http://schemas.microsoft.com/office/drawing/2014/main" id="{3C9B680E-9FBC-3E4B-9903-4FEC56F55DF9}"/>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97284" name="Rectangle 4">
            <a:extLst>
              <a:ext uri="{FF2B5EF4-FFF2-40B4-BE49-F238E27FC236}">
                <a16:creationId xmlns:a16="http://schemas.microsoft.com/office/drawing/2014/main" id="{BD66F8D0-CF0C-B548-83D2-54679FD77437}"/>
              </a:ext>
            </a:extLst>
          </p:cNvPr>
          <p:cNvSpPr>
            <a:spLocks noChangeArrowheads="1"/>
          </p:cNvSpPr>
          <p:nvPr/>
        </p:nvSpPr>
        <p:spPr bwMode="auto">
          <a:xfrm>
            <a:off x="609600" y="666750"/>
            <a:ext cx="8305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30000"/>
              </a:spcBef>
              <a:buSzPct val="75000"/>
              <a:buFont typeface="Wingdings" pitchFamily="2" charset="2"/>
              <a:buNone/>
            </a:pPr>
            <a:r>
              <a:rPr lang="en-US" altLang="en-US" b="1">
                <a:latin typeface="Times New Roman" panose="02020603050405020304" pitchFamily="18" charset="0"/>
              </a:rPr>
              <a:t>	is a manufacturing philosophy which shortens the time between the customer order and the product build / shipment by eliminating </a:t>
            </a:r>
            <a:r>
              <a:rPr lang="en-US" altLang="en-US" b="1" i="1">
                <a:solidFill>
                  <a:srgbClr val="FC0128"/>
                </a:solidFill>
                <a:latin typeface="Times New Roman" panose="02020603050405020304" pitchFamily="18" charset="0"/>
              </a:rPr>
              <a:t>sources</a:t>
            </a:r>
            <a:r>
              <a:rPr lang="en-US" altLang="en-US" b="1">
                <a:latin typeface="Times New Roman" panose="02020603050405020304" pitchFamily="18" charset="0"/>
              </a:rPr>
              <a:t> of waste.</a:t>
            </a:r>
            <a:endParaRPr lang="en-US" altLang="en-US" sz="2800" b="1">
              <a:latin typeface="Times New Roman" panose="02020603050405020304" pitchFamily="18" charset="0"/>
            </a:endParaRPr>
          </a:p>
        </p:txBody>
      </p:sp>
      <p:sp>
        <p:nvSpPr>
          <p:cNvPr id="97285" name="Rectangle 5">
            <a:extLst>
              <a:ext uri="{FF2B5EF4-FFF2-40B4-BE49-F238E27FC236}">
                <a16:creationId xmlns:a16="http://schemas.microsoft.com/office/drawing/2014/main" id="{DF6C6E0D-0F36-1845-8CD5-7CF7D8D824B1}"/>
              </a:ext>
            </a:extLst>
          </p:cNvPr>
          <p:cNvSpPr>
            <a:spLocks noChangeArrowheads="1"/>
          </p:cNvSpPr>
          <p:nvPr/>
        </p:nvSpPr>
        <p:spPr bwMode="auto">
          <a:xfrm>
            <a:off x="806450" y="3643313"/>
            <a:ext cx="2832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i="1">
                <a:solidFill>
                  <a:schemeClr val="tx2"/>
                </a:solidFill>
                <a:latin typeface="Times New Roman" panose="02020603050405020304" pitchFamily="18" charset="0"/>
              </a:rPr>
              <a:t>Lean Manufacturing</a:t>
            </a:r>
          </a:p>
        </p:txBody>
      </p:sp>
      <p:sp>
        <p:nvSpPr>
          <p:cNvPr id="97286" name="Rectangle 6">
            <a:extLst>
              <a:ext uri="{FF2B5EF4-FFF2-40B4-BE49-F238E27FC236}">
                <a16:creationId xmlns:a16="http://schemas.microsoft.com/office/drawing/2014/main" id="{C0CBF7DC-92FA-A544-9DDB-3C9BA735F0EC}"/>
              </a:ext>
            </a:extLst>
          </p:cNvPr>
          <p:cNvSpPr>
            <a:spLocks noChangeArrowheads="1"/>
          </p:cNvSpPr>
          <p:nvPr/>
        </p:nvSpPr>
        <p:spPr bwMode="auto">
          <a:xfrm>
            <a:off x="806450" y="1949450"/>
            <a:ext cx="2468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i="1">
                <a:solidFill>
                  <a:schemeClr val="tx2"/>
                </a:solidFill>
                <a:latin typeface="Times New Roman" panose="02020603050405020304" pitchFamily="18" charset="0"/>
              </a:rPr>
              <a:t>Business as Usual</a:t>
            </a:r>
          </a:p>
        </p:txBody>
      </p:sp>
      <p:grpSp>
        <p:nvGrpSpPr>
          <p:cNvPr id="2" name="Group 7">
            <a:extLst>
              <a:ext uri="{FF2B5EF4-FFF2-40B4-BE49-F238E27FC236}">
                <a16:creationId xmlns:a16="http://schemas.microsoft.com/office/drawing/2014/main" id="{6B64B525-5FC6-BF49-8A02-E421853BCF65}"/>
              </a:ext>
            </a:extLst>
          </p:cNvPr>
          <p:cNvGrpSpPr>
            <a:grpSpLocks/>
          </p:cNvGrpSpPr>
          <p:nvPr/>
        </p:nvGrpSpPr>
        <p:grpSpPr bwMode="auto">
          <a:xfrm>
            <a:off x="1016000" y="2087563"/>
            <a:ext cx="7289800" cy="1633537"/>
            <a:chOff x="584" y="1443"/>
            <a:chExt cx="4592" cy="1029"/>
          </a:xfrm>
        </p:grpSpPr>
        <p:sp>
          <p:nvSpPr>
            <p:cNvPr id="97288" name="Rectangle 8">
              <a:extLst>
                <a:ext uri="{FF2B5EF4-FFF2-40B4-BE49-F238E27FC236}">
                  <a16:creationId xmlns:a16="http://schemas.microsoft.com/office/drawing/2014/main" id="{185340D8-3D99-584C-93DA-A7CBE48222AC}"/>
                </a:ext>
              </a:extLst>
            </p:cNvPr>
            <p:cNvSpPr>
              <a:spLocks noChangeArrowheads="1"/>
            </p:cNvSpPr>
            <p:nvPr/>
          </p:nvSpPr>
          <p:spPr bwMode="auto">
            <a:xfrm>
              <a:off x="3912" y="1676"/>
              <a:ext cx="1264" cy="380"/>
            </a:xfrm>
            <a:prstGeom prst="rect">
              <a:avLst/>
            </a:prstGeom>
            <a:solidFill>
              <a:schemeClr val="bg1"/>
            </a:solidFill>
            <a:ln w="25400">
              <a:solidFill>
                <a:srgbClr val="000000"/>
              </a:solidFill>
              <a:miter lim="800000"/>
              <a:headEnd/>
              <a:tailEnd/>
            </a:ln>
            <a:effectLst/>
          </p:spPr>
          <p:txBody>
            <a:bodyPr wrap="none" lIns="90488" tIns="44450" rIns="90488" bIns="44450" anchor="ctr"/>
            <a:lstStyle/>
            <a:p>
              <a:pPr algn="ctr">
                <a:defRPr/>
              </a:pPr>
              <a:r>
                <a:rPr lang="en-US" sz="1600" b="1">
                  <a:solidFill>
                    <a:srgbClr val="000000"/>
                  </a:solidFill>
                  <a:effectLst>
                    <a:outerShdw blurRad="38100" dist="38100" dir="2700000" algn="tl">
                      <a:srgbClr val="C0C0C0"/>
                    </a:outerShdw>
                  </a:effectLst>
                  <a:latin typeface="Times New Roman" pitchFamily="18" charset="0"/>
                </a:rPr>
                <a:t>PRODUCT</a:t>
              </a:r>
            </a:p>
            <a:p>
              <a:pPr algn="ctr">
                <a:defRPr/>
              </a:pPr>
              <a:r>
                <a:rPr lang="en-US" sz="1600" b="1">
                  <a:solidFill>
                    <a:srgbClr val="000000"/>
                  </a:solidFill>
                  <a:effectLst>
                    <a:outerShdw blurRad="38100" dist="38100" dir="2700000" algn="tl">
                      <a:srgbClr val="C0C0C0"/>
                    </a:outerShdw>
                  </a:effectLst>
                  <a:latin typeface="Times New Roman" pitchFamily="18" charset="0"/>
                </a:rPr>
                <a:t>BUILT &amp; SHIPPED</a:t>
              </a:r>
            </a:p>
          </p:txBody>
        </p:sp>
        <p:sp>
          <p:nvSpPr>
            <p:cNvPr id="97289" name="AutoShape 9">
              <a:extLst>
                <a:ext uri="{FF2B5EF4-FFF2-40B4-BE49-F238E27FC236}">
                  <a16:creationId xmlns:a16="http://schemas.microsoft.com/office/drawing/2014/main" id="{E7A8C893-50C9-D94B-B823-212EC867F7A6}"/>
                </a:ext>
              </a:extLst>
            </p:cNvPr>
            <p:cNvSpPr>
              <a:spLocks noChangeArrowheads="1"/>
            </p:cNvSpPr>
            <p:nvPr/>
          </p:nvSpPr>
          <p:spPr bwMode="auto">
            <a:xfrm>
              <a:off x="584" y="1676"/>
              <a:ext cx="1392" cy="380"/>
            </a:xfrm>
            <a:prstGeom prst="roundRect">
              <a:avLst>
                <a:gd name="adj" fmla="val 12495"/>
              </a:avLst>
            </a:prstGeom>
            <a:solidFill>
              <a:schemeClr val="bg1"/>
            </a:solidFill>
            <a:ln w="25400">
              <a:solidFill>
                <a:srgbClr val="000000"/>
              </a:solidFill>
              <a:round/>
              <a:headEnd/>
              <a:tailEnd/>
            </a:ln>
            <a:effectLst/>
          </p:spPr>
          <p:txBody>
            <a:bodyPr wrap="none" lIns="90488" tIns="44450" rIns="90488" bIns="44450" anchor="ctr"/>
            <a:lstStyle/>
            <a:p>
              <a:pPr algn="ctr">
                <a:defRPr/>
              </a:pPr>
              <a:r>
                <a:rPr lang="en-US" sz="1600" b="1">
                  <a:solidFill>
                    <a:srgbClr val="000000"/>
                  </a:solidFill>
                  <a:effectLst>
                    <a:outerShdw blurRad="38100" dist="38100" dir="2700000" algn="tl">
                      <a:srgbClr val="C0C0C0"/>
                    </a:outerShdw>
                  </a:effectLst>
                  <a:latin typeface="Times New Roman" pitchFamily="18" charset="0"/>
                </a:rPr>
                <a:t>CUSTOMER</a:t>
              </a:r>
            </a:p>
            <a:p>
              <a:pPr algn="ctr">
                <a:defRPr/>
              </a:pPr>
              <a:r>
                <a:rPr lang="en-US" sz="1600" b="1">
                  <a:solidFill>
                    <a:srgbClr val="000000"/>
                  </a:solidFill>
                  <a:effectLst>
                    <a:outerShdw blurRad="38100" dist="38100" dir="2700000" algn="tl">
                      <a:srgbClr val="C0C0C0"/>
                    </a:outerShdw>
                  </a:effectLst>
                  <a:latin typeface="Times New Roman" pitchFamily="18" charset="0"/>
                </a:rPr>
                <a:t>ORDER</a:t>
              </a:r>
            </a:p>
          </p:txBody>
        </p:sp>
        <p:sp>
          <p:nvSpPr>
            <p:cNvPr id="19479" name="Line 10">
              <a:extLst>
                <a:ext uri="{FF2B5EF4-FFF2-40B4-BE49-F238E27FC236}">
                  <a16:creationId xmlns:a16="http://schemas.microsoft.com/office/drawing/2014/main" id="{D67DB885-B9FD-F64D-8490-1BF24C790826}"/>
                </a:ext>
              </a:extLst>
            </p:cNvPr>
            <p:cNvSpPr>
              <a:spLocks noChangeShapeType="1"/>
            </p:cNvSpPr>
            <p:nvPr/>
          </p:nvSpPr>
          <p:spPr bwMode="auto">
            <a:xfrm>
              <a:off x="1988" y="1920"/>
              <a:ext cx="1912"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80" name="Line 11">
              <a:extLst>
                <a:ext uri="{FF2B5EF4-FFF2-40B4-BE49-F238E27FC236}">
                  <a16:creationId xmlns:a16="http://schemas.microsoft.com/office/drawing/2014/main" id="{6FBF897B-8BCE-7242-B3FD-9D8A1E5EFED2}"/>
                </a:ext>
              </a:extLst>
            </p:cNvPr>
            <p:cNvSpPr>
              <a:spLocks noChangeShapeType="1"/>
            </p:cNvSpPr>
            <p:nvPr/>
          </p:nvSpPr>
          <p:spPr bwMode="auto">
            <a:xfrm>
              <a:off x="1216" y="2104"/>
              <a:ext cx="0" cy="13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1" name="Line 12">
              <a:extLst>
                <a:ext uri="{FF2B5EF4-FFF2-40B4-BE49-F238E27FC236}">
                  <a16:creationId xmlns:a16="http://schemas.microsoft.com/office/drawing/2014/main" id="{F97957F5-4D41-CD42-87F2-E144F859021F}"/>
                </a:ext>
              </a:extLst>
            </p:cNvPr>
            <p:cNvSpPr>
              <a:spLocks noChangeShapeType="1"/>
            </p:cNvSpPr>
            <p:nvPr/>
          </p:nvSpPr>
          <p:spPr bwMode="auto">
            <a:xfrm>
              <a:off x="1220" y="2244"/>
              <a:ext cx="338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2" name="Line 13">
              <a:extLst>
                <a:ext uri="{FF2B5EF4-FFF2-40B4-BE49-F238E27FC236}">
                  <a16:creationId xmlns:a16="http://schemas.microsoft.com/office/drawing/2014/main" id="{0FC1A222-3BC7-A84D-A38F-A243585C1447}"/>
                </a:ext>
              </a:extLst>
            </p:cNvPr>
            <p:cNvSpPr>
              <a:spLocks noChangeShapeType="1"/>
            </p:cNvSpPr>
            <p:nvPr/>
          </p:nvSpPr>
          <p:spPr bwMode="auto">
            <a:xfrm flipV="1">
              <a:off x="4608" y="2096"/>
              <a:ext cx="0" cy="1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3" name="Rectangle 14">
              <a:extLst>
                <a:ext uri="{FF2B5EF4-FFF2-40B4-BE49-F238E27FC236}">
                  <a16:creationId xmlns:a16="http://schemas.microsoft.com/office/drawing/2014/main" id="{A1391A95-8C6F-0E49-BAFC-2519C8CDEA26}"/>
                </a:ext>
              </a:extLst>
            </p:cNvPr>
            <p:cNvSpPr>
              <a:spLocks noChangeArrowheads="1"/>
            </p:cNvSpPr>
            <p:nvPr/>
          </p:nvSpPr>
          <p:spPr bwMode="auto">
            <a:xfrm>
              <a:off x="2755" y="2224"/>
              <a:ext cx="46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tx2"/>
                  </a:solidFill>
                  <a:latin typeface="Times New Roman" panose="02020603050405020304" pitchFamily="18" charset="0"/>
                </a:rPr>
                <a:t>Time</a:t>
              </a:r>
            </a:p>
          </p:txBody>
        </p:sp>
        <p:sp>
          <p:nvSpPr>
            <p:cNvPr id="19484" name="Oval 15">
              <a:extLst>
                <a:ext uri="{FF2B5EF4-FFF2-40B4-BE49-F238E27FC236}">
                  <a16:creationId xmlns:a16="http://schemas.microsoft.com/office/drawing/2014/main" id="{85012C81-3886-B046-A1A0-B67F421F5C7F}"/>
                </a:ext>
              </a:extLst>
            </p:cNvPr>
            <p:cNvSpPr>
              <a:spLocks noChangeArrowheads="1"/>
            </p:cNvSpPr>
            <p:nvPr/>
          </p:nvSpPr>
          <p:spPr bwMode="auto">
            <a:xfrm>
              <a:off x="2602" y="1443"/>
              <a:ext cx="782" cy="721"/>
            </a:xfrm>
            <a:prstGeom prst="ellipse">
              <a:avLst/>
            </a:prstGeom>
            <a:noFill/>
            <a:ln w="1270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9485" name="Rectangle 16">
              <a:extLst>
                <a:ext uri="{FF2B5EF4-FFF2-40B4-BE49-F238E27FC236}">
                  <a16:creationId xmlns:a16="http://schemas.microsoft.com/office/drawing/2014/main" id="{119EB314-944D-5C42-BB83-85CAA9FD2C1F}"/>
                </a:ext>
              </a:extLst>
            </p:cNvPr>
            <p:cNvSpPr>
              <a:spLocks noChangeArrowheads="1"/>
            </p:cNvSpPr>
            <p:nvPr/>
          </p:nvSpPr>
          <p:spPr bwMode="auto">
            <a:xfrm>
              <a:off x="2696" y="1675"/>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8" tIns="31750" rIns="65088" bIns="31750">
              <a:spAutoFit/>
            </a:bodyPr>
            <a:lstStyle>
              <a:lvl1pPr defTabSz="447675">
                <a:defRPr sz="2400">
                  <a:solidFill>
                    <a:schemeClr val="tx1"/>
                  </a:solidFill>
                  <a:latin typeface="Arial" panose="020B0604020202020204" pitchFamily="34" charset="0"/>
                  <a:ea typeface="ＭＳ Ｐゴシック" panose="020B0600070205080204" pitchFamily="34" charset="-128"/>
                </a:defRPr>
              </a:lvl1pPr>
              <a:lvl2pPr marL="742950" indent="-285750" defTabSz="447675">
                <a:defRPr sz="2400">
                  <a:solidFill>
                    <a:schemeClr val="tx1"/>
                  </a:solidFill>
                  <a:latin typeface="Arial" panose="020B0604020202020204" pitchFamily="34" charset="0"/>
                  <a:ea typeface="ＭＳ Ｐゴシック" panose="020B0600070205080204" pitchFamily="34" charset="-128"/>
                </a:defRPr>
              </a:lvl2pPr>
              <a:lvl3pPr marL="1143000" indent="-228600" defTabSz="447675">
                <a:defRPr sz="2400">
                  <a:solidFill>
                    <a:schemeClr val="tx1"/>
                  </a:solidFill>
                  <a:latin typeface="Arial" panose="020B0604020202020204" pitchFamily="34" charset="0"/>
                  <a:ea typeface="ＭＳ Ｐゴシック" panose="020B0600070205080204" pitchFamily="34" charset="-128"/>
                </a:defRPr>
              </a:lvl3pPr>
              <a:lvl4pPr marL="1600200" indent="-228600" defTabSz="447675">
                <a:defRPr sz="2400">
                  <a:solidFill>
                    <a:schemeClr val="tx1"/>
                  </a:solidFill>
                  <a:latin typeface="Arial" panose="020B0604020202020204" pitchFamily="34" charset="0"/>
                  <a:ea typeface="ＭＳ Ｐゴシック" panose="020B0600070205080204" pitchFamily="34" charset="-128"/>
                </a:defRPr>
              </a:lvl4pPr>
              <a:lvl5pPr marL="2057400" indent="-228600" defTabSz="447675">
                <a:defRPr sz="2400">
                  <a:solidFill>
                    <a:schemeClr val="tx1"/>
                  </a:solidFill>
                  <a:latin typeface="Arial" panose="020B0604020202020204" pitchFamily="34" charset="0"/>
                  <a:ea typeface="ＭＳ Ｐゴシック" panose="020B0600070205080204" pitchFamily="34" charset="-128"/>
                </a:defRPr>
              </a:lvl5pPr>
              <a:lvl6pPr marL="25146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Times Roman" pitchFamily="2" charset="0"/>
                </a:rPr>
                <a:t>Waste</a:t>
              </a:r>
            </a:p>
          </p:txBody>
        </p:sp>
      </p:grpSp>
      <p:grpSp>
        <p:nvGrpSpPr>
          <p:cNvPr id="3" name="Group 17">
            <a:extLst>
              <a:ext uri="{FF2B5EF4-FFF2-40B4-BE49-F238E27FC236}">
                <a16:creationId xmlns:a16="http://schemas.microsoft.com/office/drawing/2014/main" id="{BFDC0D30-1D87-E74B-B768-B9A03765ED33}"/>
              </a:ext>
            </a:extLst>
          </p:cNvPr>
          <p:cNvGrpSpPr>
            <a:grpSpLocks/>
          </p:cNvGrpSpPr>
          <p:nvPr/>
        </p:nvGrpSpPr>
        <p:grpSpPr bwMode="auto">
          <a:xfrm>
            <a:off x="1930400" y="4127500"/>
            <a:ext cx="5765800" cy="2120900"/>
            <a:chOff x="1160" y="2780"/>
            <a:chExt cx="3632" cy="1336"/>
          </a:xfrm>
        </p:grpSpPr>
        <p:sp>
          <p:nvSpPr>
            <p:cNvPr id="97298" name="Rectangle 18">
              <a:extLst>
                <a:ext uri="{FF2B5EF4-FFF2-40B4-BE49-F238E27FC236}">
                  <a16:creationId xmlns:a16="http://schemas.microsoft.com/office/drawing/2014/main" id="{21D0E423-59AB-314B-A32F-837CCB222FAF}"/>
                </a:ext>
              </a:extLst>
            </p:cNvPr>
            <p:cNvSpPr>
              <a:spLocks noChangeArrowheads="1"/>
            </p:cNvSpPr>
            <p:nvPr/>
          </p:nvSpPr>
          <p:spPr bwMode="auto">
            <a:xfrm>
              <a:off x="3528" y="2780"/>
              <a:ext cx="1264" cy="380"/>
            </a:xfrm>
            <a:prstGeom prst="rect">
              <a:avLst/>
            </a:prstGeom>
            <a:solidFill>
              <a:schemeClr val="bg1"/>
            </a:solidFill>
            <a:ln w="25400">
              <a:solidFill>
                <a:srgbClr val="000000"/>
              </a:solidFill>
              <a:miter lim="800000"/>
              <a:headEnd/>
              <a:tailEnd/>
            </a:ln>
            <a:effectLst/>
          </p:spPr>
          <p:txBody>
            <a:bodyPr wrap="none" lIns="90488" tIns="44450" rIns="90488" bIns="44450" anchor="ctr"/>
            <a:lstStyle/>
            <a:p>
              <a:pPr algn="ctr">
                <a:defRPr/>
              </a:pPr>
              <a:r>
                <a:rPr lang="en-US" sz="1600" b="1">
                  <a:solidFill>
                    <a:srgbClr val="000000"/>
                  </a:solidFill>
                  <a:effectLst>
                    <a:outerShdw blurRad="38100" dist="38100" dir="2700000" algn="tl">
                      <a:srgbClr val="C0C0C0"/>
                    </a:outerShdw>
                  </a:effectLst>
                  <a:latin typeface="Times New Roman" pitchFamily="18" charset="0"/>
                </a:rPr>
                <a:t>PRODUCT</a:t>
              </a:r>
            </a:p>
            <a:p>
              <a:pPr algn="ctr">
                <a:defRPr/>
              </a:pPr>
              <a:r>
                <a:rPr lang="en-US" sz="1600" b="1">
                  <a:solidFill>
                    <a:srgbClr val="000000"/>
                  </a:solidFill>
                  <a:effectLst>
                    <a:outerShdw blurRad="38100" dist="38100" dir="2700000" algn="tl">
                      <a:srgbClr val="C0C0C0"/>
                    </a:outerShdw>
                  </a:effectLst>
                  <a:latin typeface="Times New Roman" pitchFamily="18" charset="0"/>
                </a:rPr>
                <a:t>BUILT &amp; SHIPPED</a:t>
              </a:r>
            </a:p>
          </p:txBody>
        </p:sp>
        <p:sp>
          <p:nvSpPr>
            <p:cNvPr id="97299" name="AutoShape 19">
              <a:extLst>
                <a:ext uri="{FF2B5EF4-FFF2-40B4-BE49-F238E27FC236}">
                  <a16:creationId xmlns:a16="http://schemas.microsoft.com/office/drawing/2014/main" id="{818E0C07-9D2B-5746-AB16-0177635C57EA}"/>
                </a:ext>
              </a:extLst>
            </p:cNvPr>
            <p:cNvSpPr>
              <a:spLocks noChangeArrowheads="1"/>
            </p:cNvSpPr>
            <p:nvPr/>
          </p:nvSpPr>
          <p:spPr bwMode="auto">
            <a:xfrm>
              <a:off x="1160" y="2780"/>
              <a:ext cx="1392" cy="380"/>
            </a:xfrm>
            <a:prstGeom prst="roundRect">
              <a:avLst>
                <a:gd name="adj" fmla="val 12495"/>
              </a:avLst>
            </a:prstGeom>
            <a:solidFill>
              <a:schemeClr val="bg1"/>
            </a:solidFill>
            <a:ln w="25400">
              <a:solidFill>
                <a:srgbClr val="000000"/>
              </a:solidFill>
              <a:round/>
              <a:headEnd/>
              <a:tailEnd/>
            </a:ln>
            <a:effectLst/>
          </p:spPr>
          <p:txBody>
            <a:bodyPr wrap="none" lIns="90488" tIns="44450" rIns="90488" bIns="44450" anchor="ctr"/>
            <a:lstStyle/>
            <a:p>
              <a:pPr algn="ctr">
                <a:defRPr/>
              </a:pPr>
              <a:r>
                <a:rPr lang="en-US" sz="1600" b="1">
                  <a:solidFill>
                    <a:srgbClr val="000000"/>
                  </a:solidFill>
                  <a:effectLst>
                    <a:outerShdw blurRad="38100" dist="38100" dir="2700000" algn="tl">
                      <a:srgbClr val="C0C0C0"/>
                    </a:outerShdw>
                  </a:effectLst>
                  <a:latin typeface="Times New Roman" pitchFamily="18" charset="0"/>
                </a:rPr>
                <a:t>CUSTOMER</a:t>
              </a:r>
            </a:p>
            <a:p>
              <a:pPr algn="ctr">
                <a:defRPr/>
              </a:pPr>
              <a:r>
                <a:rPr lang="en-US" sz="1600" b="1">
                  <a:solidFill>
                    <a:srgbClr val="000000"/>
                  </a:solidFill>
                  <a:effectLst>
                    <a:outerShdw blurRad="38100" dist="38100" dir="2700000" algn="tl">
                      <a:srgbClr val="C0C0C0"/>
                    </a:outerShdw>
                  </a:effectLst>
                  <a:latin typeface="Times New Roman" pitchFamily="18" charset="0"/>
                </a:rPr>
                <a:t>ORDER</a:t>
              </a:r>
            </a:p>
          </p:txBody>
        </p:sp>
        <p:sp>
          <p:nvSpPr>
            <p:cNvPr id="19468" name="Line 20">
              <a:extLst>
                <a:ext uri="{FF2B5EF4-FFF2-40B4-BE49-F238E27FC236}">
                  <a16:creationId xmlns:a16="http://schemas.microsoft.com/office/drawing/2014/main" id="{3EE6E24E-3BC6-4349-A63B-15DCB34046A6}"/>
                </a:ext>
              </a:extLst>
            </p:cNvPr>
            <p:cNvSpPr>
              <a:spLocks noChangeShapeType="1"/>
            </p:cNvSpPr>
            <p:nvPr/>
          </p:nvSpPr>
          <p:spPr bwMode="auto">
            <a:xfrm>
              <a:off x="2628" y="2988"/>
              <a:ext cx="824"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21">
              <a:extLst>
                <a:ext uri="{FF2B5EF4-FFF2-40B4-BE49-F238E27FC236}">
                  <a16:creationId xmlns:a16="http://schemas.microsoft.com/office/drawing/2014/main" id="{34DD1072-152D-8148-A22E-97EBA8145B94}"/>
                </a:ext>
              </a:extLst>
            </p:cNvPr>
            <p:cNvSpPr>
              <a:spLocks noChangeShapeType="1"/>
            </p:cNvSpPr>
            <p:nvPr/>
          </p:nvSpPr>
          <p:spPr bwMode="auto">
            <a:xfrm>
              <a:off x="1808" y="3748"/>
              <a:ext cx="0" cy="13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22">
              <a:extLst>
                <a:ext uri="{FF2B5EF4-FFF2-40B4-BE49-F238E27FC236}">
                  <a16:creationId xmlns:a16="http://schemas.microsoft.com/office/drawing/2014/main" id="{0D4B1D13-A355-854C-A25E-AB5644996F6E}"/>
                </a:ext>
              </a:extLst>
            </p:cNvPr>
            <p:cNvSpPr>
              <a:spLocks noChangeShapeType="1"/>
            </p:cNvSpPr>
            <p:nvPr/>
          </p:nvSpPr>
          <p:spPr bwMode="auto">
            <a:xfrm>
              <a:off x="1812" y="3900"/>
              <a:ext cx="236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Line 23">
              <a:extLst>
                <a:ext uri="{FF2B5EF4-FFF2-40B4-BE49-F238E27FC236}">
                  <a16:creationId xmlns:a16="http://schemas.microsoft.com/office/drawing/2014/main" id="{7CC0D348-D4C5-5844-9E67-A72360B8B985}"/>
                </a:ext>
              </a:extLst>
            </p:cNvPr>
            <p:cNvSpPr>
              <a:spLocks noChangeShapeType="1"/>
            </p:cNvSpPr>
            <p:nvPr/>
          </p:nvSpPr>
          <p:spPr bwMode="auto">
            <a:xfrm flipV="1">
              <a:off x="4176" y="3740"/>
              <a:ext cx="0" cy="1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2" name="Rectangle 24">
              <a:extLst>
                <a:ext uri="{FF2B5EF4-FFF2-40B4-BE49-F238E27FC236}">
                  <a16:creationId xmlns:a16="http://schemas.microsoft.com/office/drawing/2014/main" id="{3296A1E2-4732-AC41-A4FD-AC42781DCC07}"/>
                </a:ext>
              </a:extLst>
            </p:cNvPr>
            <p:cNvSpPr>
              <a:spLocks noChangeArrowheads="1"/>
            </p:cNvSpPr>
            <p:nvPr/>
          </p:nvSpPr>
          <p:spPr bwMode="auto">
            <a:xfrm>
              <a:off x="2419" y="3868"/>
              <a:ext cx="114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tx2"/>
                  </a:solidFill>
                  <a:latin typeface="Times New Roman" panose="02020603050405020304" pitchFamily="18" charset="0"/>
                </a:rPr>
                <a:t>Time (Shorter)</a:t>
              </a:r>
            </a:p>
          </p:txBody>
        </p:sp>
        <p:grpSp>
          <p:nvGrpSpPr>
            <p:cNvPr id="19473" name="Group 25">
              <a:extLst>
                <a:ext uri="{FF2B5EF4-FFF2-40B4-BE49-F238E27FC236}">
                  <a16:creationId xmlns:a16="http://schemas.microsoft.com/office/drawing/2014/main" id="{0B992FC6-FA3E-E04F-A7C2-25E7587D9C07}"/>
                </a:ext>
              </a:extLst>
            </p:cNvPr>
            <p:cNvGrpSpPr>
              <a:grpSpLocks/>
            </p:cNvGrpSpPr>
            <p:nvPr/>
          </p:nvGrpSpPr>
          <p:grpSpPr bwMode="auto">
            <a:xfrm>
              <a:off x="2602" y="3075"/>
              <a:ext cx="782" cy="721"/>
              <a:chOff x="2602" y="3075"/>
              <a:chExt cx="782" cy="721"/>
            </a:xfrm>
          </p:grpSpPr>
          <p:sp>
            <p:nvSpPr>
              <p:cNvPr id="19474" name="Oval 26">
                <a:extLst>
                  <a:ext uri="{FF2B5EF4-FFF2-40B4-BE49-F238E27FC236}">
                    <a16:creationId xmlns:a16="http://schemas.microsoft.com/office/drawing/2014/main" id="{8A554B9A-6A7F-E049-B111-9B8CEEBF2E85}"/>
                  </a:ext>
                </a:extLst>
              </p:cNvPr>
              <p:cNvSpPr>
                <a:spLocks noChangeArrowheads="1"/>
              </p:cNvSpPr>
              <p:nvPr/>
            </p:nvSpPr>
            <p:spPr bwMode="auto">
              <a:xfrm>
                <a:off x="2602" y="3075"/>
                <a:ext cx="782" cy="721"/>
              </a:xfrm>
              <a:prstGeom prst="ellipse">
                <a:avLst/>
              </a:prstGeom>
              <a:noFill/>
              <a:ln w="1270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sp>
            <p:nvSpPr>
              <p:cNvPr id="19475" name="Line 27">
                <a:extLst>
                  <a:ext uri="{FF2B5EF4-FFF2-40B4-BE49-F238E27FC236}">
                    <a16:creationId xmlns:a16="http://schemas.microsoft.com/office/drawing/2014/main" id="{A25D57D2-585B-E64F-A1B4-8F0B6B8EF4F5}"/>
                  </a:ext>
                </a:extLst>
              </p:cNvPr>
              <p:cNvSpPr>
                <a:spLocks noChangeShapeType="1"/>
              </p:cNvSpPr>
              <p:nvPr/>
            </p:nvSpPr>
            <p:spPr bwMode="auto">
              <a:xfrm>
                <a:off x="2748" y="3209"/>
                <a:ext cx="485" cy="475"/>
              </a:xfrm>
              <a:prstGeom prst="line">
                <a:avLst/>
              </a:prstGeom>
              <a:noFill/>
              <a:ln w="1270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6" name="Rectangle 28">
                <a:extLst>
                  <a:ext uri="{FF2B5EF4-FFF2-40B4-BE49-F238E27FC236}">
                    <a16:creationId xmlns:a16="http://schemas.microsoft.com/office/drawing/2014/main" id="{23F5E070-EC07-854A-BD04-8DAD03B0B668}"/>
                  </a:ext>
                </a:extLst>
              </p:cNvPr>
              <p:cNvSpPr>
                <a:spLocks noChangeArrowheads="1"/>
              </p:cNvSpPr>
              <p:nvPr/>
            </p:nvSpPr>
            <p:spPr bwMode="auto">
              <a:xfrm>
                <a:off x="2696" y="3300"/>
                <a:ext cx="59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5088" tIns="31750" rIns="65088" bIns="31750">
                <a:spAutoFit/>
              </a:bodyPr>
              <a:lstStyle>
                <a:lvl1pPr defTabSz="447675">
                  <a:defRPr sz="2400">
                    <a:solidFill>
                      <a:schemeClr val="tx1"/>
                    </a:solidFill>
                    <a:latin typeface="Arial" panose="020B0604020202020204" pitchFamily="34" charset="0"/>
                    <a:ea typeface="ＭＳ Ｐゴシック" panose="020B0600070205080204" pitchFamily="34" charset="-128"/>
                  </a:defRPr>
                </a:lvl1pPr>
                <a:lvl2pPr marL="742950" indent="-285750" defTabSz="447675">
                  <a:defRPr sz="2400">
                    <a:solidFill>
                      <a:schemeClr val="tx1"/>
                    </a:solidFill>
                    <a:latin typeface="Arial" panose="020B0604020202020204" pitchFamily="34" charset="0"/>
                    <a:ea typeface="ＭＳ Ｐゴシック" panose="020B0600070205080204" pitchFamily="34" charset="-128"/>
                  </a:defRPr>
                </a:lvl2pPr>
                <a:lvl3pPr marL="1143000" indent="-228600" defTabSz="447675">
                  <a:defRPr sz="2400">
                    <a:solidFill>
                      <a:schemeClr val="tx1"/>
                    </a:solidFill>
                    <a:latin typeface="Arial" panose="020B0604020202020204" pitchFamily="34" charset="0"/>
                    <a:ea typeface="ＭＳ Ｐゴシック" panose="020B0600070205080204" pitchFamily="34" charset="-128"/>
                  </a:defRPr>
                </a:lvl3pPr>
                <a:lvl4pPr marL="1600200" indent="-228600" defTabSz="447675">
                  <a:defRPr sz="2400">
                    <a:solidFill>
                      <a:schemeClr val="tx1"/>
                    </a:solidFill>
                    <a:latin typeface="Arial" panose="020B0604020202020204" pitchFamily="34" charset="0"/>
                    <a:ea typeface="ＭＳ Ｐゴシック" panose="020B0600070205080204" pitchFamily="34" charset="-128"/>
                  </a:defRPr>
                </a:lvl4pPr>
                <a:lvl5pPr marL="2057400" indent="-228600" defTabSz="447675">
                  <a:defRPr sz="2400">
                    <a:solidFill>
                      <a:schemeClr val="tx1"/>
                    </a:solidFill>
                    <a:latin typeface="Arial" panose="020B0604020202020204" pitchFamily="34" charset="0"/>
                    <a:ea typeface="ＭＳ Ｐゴシック" panose="020B0600070205080204" pitchFamily="34" charset="-128"/>
                  </a:defRPr>
                </a:lvl5pPr>
                <a:lvl6pPr marL="25146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476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Times Roman" pitchFamily="2" charset="0"/>
                  </a:rPr>
                  <a:t>Waste</a:t>
                </a:r>
                <a:endParaRPr lang="en-US" altLang="en-US" sz="3100" b="1">
                  <a:solidFill>
                    <a:srgbClr val="000000"/>
                  </a:solidFill>
                  <a:latin typeface="Times Roman" pitchFamily="2" charset="0"/>
                </a:endParaRPr>
              </a:p>
            </p:txBody>
          </p:sp>
        </p:grpSp>
      </p:grpSp>
      <p:sp>
        <p:nvSpPr>
          <p:cNvPr id="19465" name="Rectangle 29">
            <a:extLst>
              <a:ext uri="{FF2B5EF4-FFF2-40B4-BE49-F238E27FC236}">
                <a16:creationId xmlns:a16="http://schemas.microsoft.com/office/drawing/2014/main" id="{812738D4-07F8-FA44-AFBF-9DABDDA4C7E5}"/>
              </a:ext>
            </a:extLst>
          </p:cNvPr>
          <p:cNvSpPr>
            <a:spLocks noGrp="1" noChangeArrowheads="1"/>
          </p:cNvSpPr>
          <p:nvPr>
            <p:ph type="title"/>
          </p:nvPr>
        </p:nvSpPr>
        <p:spPr/>
        <p:txBody>
          <a:bodyPr/>
          <a:lstStyle/>
          <a:p>
            <a:pPr eaLnBrk="1" hangingPunct="1"/>
            <a:r>
              <a:rPr lang="en-US" altLang="en-US"/>
              <a:t>Lean Manufacturing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slide(fromTop)">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7286"/>
                                        </p:tgtEl>
                                        <p:attrNameLst>
                                          <p:attrName>style.visibility</p:attrName>
                                        </p:attrNameLst>
                                      </p:cBhvr>
                                      <p:to>
                                        <p:strVal val="visible"/>
                                      </p:to>
                                    </p:set>
                                    <p:anim calcmode="lin" valueType="num">
                                      <p:cBhvr additive="base">
                                        <p:cTn id="12" dur="500" fill="hold"/>
                                        <p:tgtEl>
                                          <p:spTgt spid="97286"/>
                                        </p:tgtEl>
                                        <p:attrNameLst>
                                          <p:attrName>ppt_x</p:attrName>
                                        </p:attrNameLst>
                                      </p:cBhvr>
                                      <p:tavLst>
                                        <p:tav tm="0">
                                          <p:val>
                                            <p:strVal val="0-#ppt_w/2"/>
                                          </p:val>
                                        </p:tav>
                                        <p:tav tm="100000">
                                          <p:val>
                                            <p:strVal val="#ppt_x"/>
                                          </p:val>
                                        </p:tav>
                                      </p:tavLst>
                                    </p:anim>
                                    <p:anim calcmode="lin" valueType="num">
                                      <p:cBhvr additive="base">
                                        <p:cTn id="13" dur="500" fill="hold"/>
                                        <p:tgtEl>
                                          <p:spTgt spid="9728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5"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7285"/>
                                        </p:tgtEl>
                                        <p:attrNameLst>
                                          <p:attrName>style.visibility</p:attrName>
                                        </p:attrNameLst>
                                      </p:cBhvr>
                                      <p:to>
                                        <p:strVal val="visible"/>
                                      </p:to>
                                    </p:set>
                                    <p:anim calcmode="lin" valueType="num">
                                      <p:cBhvr additive="base">
                                        <p:cTn id="22" dur="500" fill="hold"/>
                                        <p:tgtEl>
                                          <p:spTgt spid="97285"/>
                                        </p:tgtEl>
                                        <p:attrNameLst>
                                          <p:attrName>ppt_x</p:attrName>
                                        </p:attrNameLst>
                                      </p:cBhvr>
                                      <p:tavLst>
                                        <p:tav tm="0">
                                          <p:val>
                                            <p:strVal val="0-#ppt_w/2"/>
                                          </p:val>
                                        </p:tav>
                                        <p:tav tm="100000">
                                          <p:val>
                                            <p:strVal val="#ppt_x"/>
                                          </p:val>
                                        </p:tav>
                                      </p:tavLst>
                                    </p:anim>
                                    <p:anim calcmode="lin" valueType="num">
                                      <p:cBhvr additive="base">
                                        <p:cTn id="23" dur="500" fill="hold"/>
                                        <p:tgtEl>
                                          <p:spTgt spid="9728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5"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5" grpId="0" autoUpdateAnimBg="0"/>
      <p:bldP spid="9728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184D28F-304A-C645-ABED-759D5DA4D7E3}"/>
              </a:ext>
            </a:extLst>
          </p:cNvPr>
          <p:cNvSpPr>
            <a:spLocks noGrp="1" noChangeArrowheads="1"/>
          </p:cNvSpPr>
          <p:nvPr>
            <p:ph type="title"/>
          </p:nvPr>
        </p:nvSpPr>
        <p:spPr/>
        <p:txBody>
          <a:bodyPr/>
          <a:lstStyle/>
          <a:p>
            <a:pPr eaLnBrk="1" hangingPunct="1"/>
            <a:r>
              <a:rPr lang="en-US" altLang="en-US">
                <a:solidFill>
                  <a:schemeClr val="tx1"/>
                </a:solidFill>
              </a:rPr>
              <a:t>Product Lead Time</a:t>
            </a:r>
            <a:endParaRPr lang="en-US" altLang="en-US"/>
          </a:p>
        </p:txBody>
      </p:sp>
      <p:sp>
        <p:nvSpPr>
          <p:cNvPr id="99331" name="Rectangle 3">
            <a:extLst>
              <a:ext uri="{FF2B5EF4-FFF2-40B4-BE49-F238E27FC236}">
                <a16:creationId xmlns:a16="http://schemas.microsoft.com/office/drawing/2014/main" id="{DCB22036-B7C5-AF49-A6DB-4741E26288C7}"/>
              </a:ext>
            </a:extLst>
          </p:cNvPr>
          <p:cNvSpPr>
            <a:spLocks noChangeArrowheads="1"/>
          </p:cNvSpPr>
          <p:nvPr/>
        </p:nvSpPr>
        <p:spPr bwMode="auto">
          <a:xfrm>
            <a:off x="4057650" y="3413125"/>
            <a:ext cx="4857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2" pitchFamily="2" charset="2"/>
              <a:buChar char="¨"/>
            </a:pPr>
            <a:r>
              <a:rPr lang="en-US" altLang="en-US" sz="2000" noProof="1">
                <a:latin typeface="Times" pitchFamily="2" charset="0"/>
              </a:rPr>
              <a:t>Value Added Time is only a very small percentage of the Lead time.</a:t>
            </a:r>
          </a:p>
          <a:p>
            <a:pPr eaLnBrk="1" hangingPunct="1">
              <a:spcBef>
                <a:spcPct val="20000"/>
              </a:spcBef>
              <a:buFont typeface="Wingdings 2" pitchFamily="2" charset="2"/>
              <a:buChar char="¨"/>
            </a:pPr>
            <a:r>
              <a:rPr lang="en-US" altLang="en-US" sz="2000" noProof="1">
                <a:latin typeface="Times" pitchFamily="2" charset="0"/>
              </a:rPr>
              <a:t>Traditional Cost Savings focused on only Value Added Items.</a:t>
            </a:r>
          </a:p>
          <a:p>
            <a:pPr eaLnBrk="1" hangingPunct="1">
              <a:spcBef>
                <a:spcPct val="20000"/>
              </a:spcBef>
              <a:buFont typeface="Wingdings 2" pitchFamily="2" charset="2"/>
              <a:buChar char="¨"/>
            </a:pPr>
            <a:r>
              <a:rPr lang="en-US" altLang="en-US" sz="2000" i="1" noProof="1">
                <a:latin typeface="Times" pitchFamily="2" charset="0"/>
              </a:rPr>
              <a:t> LEAN FOCUSES ON NON-VALUE ADDING ITEMS</a:t>
            </a:r>
            <a:r>
              <a:rPr lang="en-US" altLang="en-US" sz="2000" noProof="1">
                <a:latin typeface="Times" pitchFamily="2" charset="0"/>
              </a:rPr>
              <a:t>.</a:t>
            </a:r>
          </a:p>
        </p:txBody>
      </p:sp>
      <p:graphicFrame>
        <p:nvGraphicFramePr>
          <p:cNvPr id="1026" name="Object 4">
            <a:extLst>
              <a:ext uri="{FF2B5EF4-FFF2-40B4-BE49-F238E27FC236}">
                <a16:creationId xmlns:a16="http://schemas.microsoft.com/office/drawing/2014/main" id="{6EA20AF9-93E2-A844-B17F-0AF4C1501C44}"/>
              </a:ext>
            </a:extLst>
          </p:cNvPr>
          <p:cNvGraphicFramePr>
            <a:graphicFrameLocks noChangeAspect="1"/>
          </p:cNvGraphicFramePr>
          <p:nvPr/>
        </p:nvGraphicFramePr>
        <p:xfrm>
          <a:off x="385763" y="796925"/>
          <a:ext cx="5803900" cy="4348163"/>
        </p:xfrm>
        <a:graphic>
          <a:graphicData uri="http://schemas.openxmlformats.org/presentationml/2006/ole">
            <mc:AlternateContent xmlns:mc="http://schemas.openxmlformats.org/markup-compatibility/2006">
              <mc:Choice xmlns:v="urn:schemas-microsoft-com:vml" Requires="v">
                <p:oleObj spid="_x0000_s1029" name="Picture" r:id="rId4" imgW="17576800" imgH="13169900" progId="Word.Picture.8">
                  <p:embed/>
                </p:oleObj>
              </mc:Choice>
              <mc:Fallback>
                <p:oleObj name="Picture" r:id="rId4" imgW="17576800" imgH="131699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796925"/>
                        <a:ext cx="5803900" cy="4348163"/>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93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9933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p:cTn id="15"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93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9933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9933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anim calcmode="lin" valueType="num">
                                      <p:cBhvr>
                                        <p:cTn id="23"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93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9933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9933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37E8653C-5A8D-2645-8464-A9AB4A7EED54}"/>
              </a:ext>
            </a:extLst>
          </p:cNvPr>
          <p:cNvSpPr>
            <a:spLocks noGrp="1" noChangeArrowheads="1"/>
          </p:cNvSpPr>
          <p:nvPr>
            <p:ph type="title"/>
          </p:nvPr>
        </p:nvSpPr>
        <p:spPr>
          <a:xfrm>
            <a:off x="1447800" y="0"/>
            <a:ext cx="6400800" cy="533400"/>
          </a:xfrm>
        </p:spPr>
        <p:txBody>
          <a:bodyPr/>
          <a:lstStyle/>
          <a:p>
            <a:pPr eaLnBrk="1" hangingPunct="1"/>
            <a:r>
              <a:rPr lang="en-US" altLang="en-US" sz="2000" b="0" i="0">
                <a:solidFill>
                  <a:schemeClr val="tx1"/>
                </a:solidFill>
              </a:rPr>
              <a:t>Before Lean:  Organization By Machine Type With Convoluted Flow</a:t>
            </a:r>
            <a:endParaRPr lang="en-US" altLang="en-US"/>
          </a:p>
        </p:txBody>
      </p:sp>
      <p:sp>
        <p:nvSpPr>
          <p:cNvPr id="2052" name="Rectangle 3">
            <a:extLst>
              <a:ext uri="{FF2B5EF4-FFF2-40B4-BE49-F238E27FC236}">
                <a16:creationId xmlns:a16="http://schemas.microsoft.com/office/drawing/2014/main" id="{A66812BA-FB6D-DB4F-9680-01318920F35E}"/>
              </a:ext>
            </a:extLst>
          </p:cNvPr>
          <p:cNvSpPr>
            <a:spLocks noChangeArrowheads="1"/>
          </p:cNvSpPr>
          <p:nvPr/>
        </p:nvSpPr>
        <p:spPr bwMode="auto">
          <a:xfrm>
            <a:off x="1676400" y="914400"/>
            <a:ext cx="53927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1800">
                <a:latin typeface="Times" pitchFamily="2" charset="0"/>
              </a:rPr>
              <a:t>	</a:t>
            </a:r>
            <a:r>
              <a:rPr lang="en-US" altLang="en-US" sz="1800" b="1" noProof="1">
                <a:latin typeface="Times" pitchFamily="2" charset="0"/>
              </a:rPr>
              <a:t>No Organization and No Control</a:t>
            </a:r>
            <a:endParaRPr lang="en-US" altLang="en-US" b="1" noProof="1">
              <a:latin typeface="Times" pitchFamily="2" charset="0"/>
            </a:endParaRPr>
          </a:p>
        </p:txBody>
      </p:sp>
      <p:graphicFrame>
        <p:nvGraphicFramePr>
          <p:cNvPr id="2050" name="Object 4">
            <a:extLst>
              <a:ext uri="{FF2B5EF4-FFF2-40B4-BE49-F238E27FC236}">
                <a16:creationId xmlns:a16="http://schemas.microsoft.com/office/drawing/2014/main" id="{53ACFBCD-CD9E-444B-AFC1-9E232D1C1C1B}"/>
              </a:ext>
            </a:extLst>
          </p:cNvPr>
          <p:cNvGraphicFramePr>
            <a:graphicFrameLocks noChangeAspect="1"/>
          </p:cNvGraphicFramePr>
          <p:nvPr/>
        </p:nvGraphicFramePr>
        <p:xfrm>
          <a:off x="2325688" y="1524000"/>
          <a:ext cx="3916362" cy="4344988"/>
        </p:xfrm>
        <a:graphic>
          <a:graphicData uri="http://schemas.openxmlformats.org/presentationml/2006/ole">
            <mc:AlternateContent xmlns:mc="http://schemas.openxmlformats.org/markup-compatibility/2006">
              <mc:Choice xmlns:v="urn:schemas-microsoft-com:vml" Requires="v">
                <p:oleObj spid="_x0000_s2053" name="Document" r:id="rId4" imgW="17932400" imgH="19888200" progId="Word.Document.8">
                  <p:embed/>
                </p:oleObj>
              </mc:Choice>
              <mc:Fallback>
                <p:oleObj name="Document" r:id="rId4" imgW="17932400" imgH="198882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1524000"/>
                        <a:ext cx="3916362" cy="4344988"/>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dir="in"/>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1955</Words>
  <Application>Microsoft Macintosh PowerPoint</Application>
  <PresentationFormat>On-screen Show (4:3)</PresentationFormat>
  <Paragraphs>511</Paragraphs>
  <Slides>44</Slides>
  <Notes>37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7</vt:i4>
      </vt:variant>
      <vt:variant>
        <vt:lpstr>Slide Titles</vt:lpstr>
      </vt:variant>
      <vt:variant>
        <vt:i4>44</vt:i4>
      </vt:variant>
    </vt:vector>
  </HeadingPairs>
  <TitlesOfParts>
    <vt:vector size="62" baseType="lpstr">
      <vt:lpstr>Arial</vt:lpstr>
      <vt:lpstr>ＭＳ Ｐゴシック</vt:lpstr>
      <vt:lpstr>Times</vt:lpstr>
      <vt:lpstr>Times New Roman</vt:lpstr>
      <vt:lpstr>Comic Sans MS</vt:lpstr>
      <vt:lpstr>Wingdings</vt:lpstr>
      <vt:lpstr>Times Roman</vt:lpstr>
      <vt:lpstr>Wingdings 2</vt:lpstr>
      <vt:lpstr>Lucida Sans Unicode</vt:lpstr>
      <vt:lpstr>Helvetica</vt:lpstr>
      <vt:lpstr>Blank Presentation</vt:lpstr>
      <vt:lpstr>Microsoft Word Picture</vt:lpstr>
      <vt:lpstr>Microsoft Word Document</vt:lpstr>
      <vt:lpstr>Microsoft Clip Gallery</vt:lpstr>
      <vt:lpstr>Bitmap Image</vt:lpstr>
      <vt:lpstr>Clip</vt:lpstr>
      <vt:lpstr>ClipArt</vt:lpstr>
      <vt:lpstr>Corel GALLERY Clipart</vt:lpstr>
      <vt:lpstr>Lessons Learned from the Toyota Way</vt:lpstr>
      <vt:lpstr>Words of Wisdom</vt:lpstr>
      <vt:lpstr>PowerPoint Presentation</vt:lpstr>
      <vt:lpstr> Base management decisions on a long term  philosophy, even at the expense of short-term financial goals</vt:lpstr>
      <vt:lpstr>Principle One</vt:lpstr>
      <vt:lpstr>PowerPoint Presentation</vt:lpstr>
      <vt:lpstr>Lean Manufacturing</vt:lpstr>
      <vt:lpstr>Product Lead Time</vt:lpstr>
      <vt:lpstr>Before Lean:  Organization By Machine Type With Convoluted Flow</vt:lpstr>
      <vt:lpstr>After Lean:  U-Shaped One-Piece Flow Cell</vt:lpstr>
      <vt:lpstr>Simplified Pull System</vt:lpstr>
      <vt:lpstr>Value Stream Perspective</vt:lpstr>
      <vt:lpstr>Why Focus on Flow?</vt:lpstr>
      <vt:lpstr>Lean Tools to Support Flow</vt:lpstr>
      <vt:lpstr> </vt:lpstr>
      <vt:lpstr>Describe this area...</vt:lpstr>
      <vt:lpstr>Describe this area...</vt:lpstr>
      <vt:lpstr>What is TPM?</vt:lpstr>
      <vt:lpstr>Why Quick Change Over? </vt:lpstr>
      <vt:lpstr>PowerPoint Presentation</vt:lpstr>
      <vt:lpstr>PowerPoint Presentation</vt:lpstr>
      <vt:lpstr>PowerPoint Presentation</vt:lpstr>
      <vt:lpstr>PowerPoint Presentation</vt:lpstr>
      <vt:lpstr>One-Piece Flow Demands Team Work!</vt:lpstr>
      <vt:lpstr>PowerPoint Presentation</vt:lpstr>
      <vt:lpstr>PowerPoint Presentation</vt:lpstr>
      <vt:lpstr>PowerPoint Presentation</vt:lpstr>
      <vt:lpstr>How Do we Develop People? Research in occupational training  shows that individuals retain about:</vt:lpstr>
      <vt:lpstr>PowerPoint Presentation</vt:lpstr>
      <vt:lpstr>PowerPoint Presentation</vt:lpstr>
      <vt:lpstr>Bumper Trimming Job Breakdown Sheet</vt:lpstr>
      <vt:lpstr>Auditing Standardized Work </vt:lpstr>
      <vt:lpstr>Roles and Responsibilities</vt:lpstr>
      <vt:lpstr>PowerPoint Presentation</vt:lpstr>
      <vt:lpstr>PowerPoint Presentation</vt:lpstr>
      <vt:lpstr>PowerPoint Presentation</vt:lpstr>
      <vt:lpstr>Toyota Leverages Opportunities at all Levels</vt:lpstr>
      <vt:lpstr>Most common mistake</vt:lpstr>
      <vt:lpstr>PowerPoint Presentation</vt:lpstr>
      <vt:lpstr>“No Problem” is problem</vt:lpstr>
      <vt:lpstr>Learning from the Toyota Way</vt:lpstr>
      <vt:lpstr>Characteristics of Effective Lean Transformation</vt:lpstr>
      <vt:lpstr>Why is this hard to do?</vt:lpstr>
      <vt:lpstr>PowerPoint Presentation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Liker</dc:creator>
  <cp:lastModifiedBy>Gary Freiberg</cp:lastModifiedBy>
  <cp:revision>30</cp:revision>
  <dcterms:created xsi:type="dcterms:W3CDTF">2007-09-09T19:46:42Z</dcterms:created>
  <dcterms:modified xsi:type="dcterms:W3CDTF">2018-10-25T12:19:24Z</dcterms:modified>
</cp:coreProperties>
</file>