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305"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7" r:id="rId27"/>
    <p:sldId id="306" r:id="rId28"/>
    <p:sldId id="308" r:id="rId29"/>
    <p:sldId id="282" r:id="rId30"/>
    <p:sldId id="283" r:id="rId31"/>
    <p:sldId id="284" r:id="rId32"/>
    <p:sldId id="286" r:id="rId33"/>
    <p:sldId id="309" r:id="rId34"/>
    <p:sldId id="310" r:id="rId35"/>
    <p:sldId id="311" r:id="rId36"/>
    <p:sldId id="312" r:id="rId37"/>
    <p:sldId id="313" r:id="rId38"/>
    <p:sldId id="314"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15" r:id="rId54"/>
    <p:sldId id="301" r:id="rId55"/>
    <p:sldId id="302" r:id="rId56"/>
    <p:sldId id="30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1B580-2C9A-407D-ABB1-8E41E27B420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266844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1B580-2C9A-407D-ABB1-8E41E27B420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39025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1B580-2C9A-407D-ABB1-8E41E27B420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196095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1B580-2C9A-407D-ABB1-8E41E27B420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84968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1B580-2C9A-407D-ABB1-8E41E27B420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8007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1B580-2C9A-407D-ABB1-8E41E27B420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252645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1B580-2C9A-407D-ABB1-8E41E27B4204}"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326854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1B580-2C9A-407D-ABB1-8E41E27B4204}"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26335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B580-2C9A-407D-ABB1-8E41E27B4204}"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210357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681B580-2C9A-407D-ABB1-8E41E27B420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142804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681B580-2C9A-407D-ABB1-8E41E27B420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409C-93A2-4978-8ED9-8CB454CB937D}" type="slidenum">
              <a:rPr lang="en-US" smtClean="0"/>
              <a:t>‹#›</a:t>
            </a:fld>
            <a:endParaRPr lang="en-US"/>
          </a:p>
        </p:txBody>
      </p:sp>
    </p:spTree>
    <p:extLst>
      <p:ext uri="{BB962C8B-B14F-4D97-AF65-F5344CB8AC3E}">
        <p14:creationId xmlns:p14="http://schemas.microsoft.com/office/powerpoint/2010/main" val="151741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81B580-2C9A-407D-ABB1-8E41E27B4204}" type="datetimeFigureOut">
              <a:rPr lang="en-US" smtClean="0"/>
              <a:t>3/9/2018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7C409C-93A2-4978-8ED9-8CB454CB937D}" type="slidenum">
              <a:rPr lang="en-US" smtClean="0"/>
              <a:t>‹#›</a:t>
            </a:fld>
            <a:endParaRPr lang="en-US"/>
          </a:p>
        </p:txBody>
      </p:sp>
    </p:spTree>
    <p:extLst>
      <p:ext uri="{BB962C8B-B14F-4D97-AF65-F5344CB8AC3E}">
        <p14:creationId xmlns:p14="http://schemas.microsoft.com/office/powerpoint/2010/main" val="226521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a:bodyPr>
          <a:lstStyle/>
          <a:p>
            <a:r>
              <a:rPr lang="en-US" sz="4400" dirty="0"/>
              <a:t>End-of-Arm Tooling</a:t>
            </a:r>
          </a:p>
        </p:txBody>
      </p:sp>
      <p:sp>
        <p:nvSpPr>
          <p:cNvPr id="3" name="Subtitle 2"/>
          <p:cNvSpPr>
            <a:spLocks noGrp="1"/>
          </p:cNvSpPr>
          <p:nvPr>
            <p:ph type="subTitle" sz="quarter" idx="1"/>
          </p:nvPr>
        </p:nvSpPr>
        <p:spPr/>
        <p:txBody>
          <a:bodyPr/>
          <a:lstStyle/>
          <a:p>
            <a:r>
              <a:rPr lang="en-US" dirty="0"/>
              <a:t>Chapter 5</a:t>
            </a:r>
          </a:p>
        </p:txBody>
      </p:sp>
    </p:spTree>
    <p:extLst>
      <p:ext uri="{BB962C8B-B14F-4D97-AF65-F5344CB8AC3E}">
        <p14:creationId xmlns:p14="http://schemas.microsoft.com/office/powerpoint/2010/main" val="379242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Gripper Fingers </a:t>
            </a:r>
          </a:p>
        </p:txBody>
      </p:sp>
      <p:sp>
        <p:nvSpPr>
          <p:cNvPr id="3" name="Content Placeholder 2"/>
          <p:cNvSpPr>
            <a:spLocks noGrp="1"/>
          </p:cNvSpPr>
          <p:nvPr>
            <p:ph idx="1"/>
          </p:nvPr>
        </p:nvSpPr>
        <p:spPr/>
        <p:txBody>
          <a:bodyPr>
            <a:normAutofit lnSpcReduction="10000"/>
          </a:bodyPr>
          <a:lstStyle/>
          <a:p>
            <a:r>
              <a:rPr lang="en-US" sz="2800" dirty="0"/>
              <a:t>Often grippers are purchased with generic fingers to allow the customer to modify them as needed and to save on cost</a:t>
            </a:r>
          </a:p>
          <a:p>
            <a:r>
              <a:rPr lang="en-US" sz="2800" dirty="0"/>
              <a:t>The number of fingers is often related to the task of the gripper:</a:t>
            </a:r>
          </a:p>
          <a:p>
            <a:pPr lvl="1"/>
            <a:r>
              <a:rPr lang="en-US" sz="2400" dirty="0"/>
              <a:t>Two-finger grippers give side-to-side centering</a:t>
            </a:r>
          </a:p>
          <a:p>
            <a:pPr lvl="1"/>
            <a:r>
              <a:rPr lang="en-US" sz="2400" dirty="0"/>
              <a:t>Three- and four-fingered will center the part in two directions consistently</a:t>
            </a:r>
          </a:p>
          <a:p>
            <a:pPr lvl="1"/>
            <a:r>
              <a:rPr lang="en-US" sz="2400" dirty="0"/>
              <a:t>Certain four-fingered grippers and grippers having five or more fingers are great for working with parts that have unique shapes and proportions</a:t>
            </a:r>
          </a:p>
        </p:txBody>
      </p:sp>
    </p:spTree>
    <p:extLst>
      <p:ext uri="{BB962C8B-B14F-4D97-AF65-F5344CB8AC3E}">
        <p14:creationId xmlns:p14="http://schemas.microsoft.com/office/powerpoint/2010/main" val="115353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570A-0E60-4A1A-B6FE-A54D5CA1D85D}"/>
              </a:ext>
            </a:extLst>
          </p:cNvPr>
          <p:cNvSpPr txBox="1"/>
          <p:nvPr/>
        </p:nvSpPr>
        <p:spPr>
          <a:xfrm>
            <a:off x="3419475" y="1720840"/>
            <a:ext cx="2449445" cy="3416320"/>
          </a:xfrm>
          <a:prstGeom prst="rect">
            <a:avLst/>
          </a:prstGeom>
          <a:noFill/>
        </p:spPr>
        <p:txBody>
          <a:bodyPr wrap="square" rtlCol="0">
            <a:spAutoFit/>
          </a:bodyPr>
          <a:lstStyle/>
          <a:p>
            <a:r>
              <a:rPr lang="en-US" sz="2400" dirty="0"/>
              <a:t>On the left you can see a three fingered gripper and to the right is a four finger variety, both of which are good at centering the part in two directions </a:t>
            </a:r>
          </a:p>
        </p:txBody>
      </p:sp>
      <p:sp>
        <p:nvSpPr>
          <p:cNvPr id="5" name="TextBox 4">
            <a:extLst>
              <a:ext uri="{FF2B5EF4-FFF2-40B4-BE49-F238E27FC236}">
                <a16:creationId xmlns:a16="http://schemas.microsoft.com/office/drawing/2014/main" id="{3DB8B3B0-6339-4F51-87ED-F7E28D6C3DA3}"/>
              </a:ext>
            </a:extLst>
          </p:cNvPr>
          <p:cNvSpPr txBox="1"/>
          <p:nvPr/>
        </p:nvSpPr>
        <p:spPr>
          <a:xfrm>
            <a:off x="76200" y="108624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5-5</a:t>
            </a:r>
          </a:p>
        </p:txBody>
      </p:sp>
      <p:sp>
        <p:nvSpPr>
          <p:cNvPr id="6" name="TextBox 5">
            <a:extLst>
              <a:ext uri="{FF2B5EF4-FFF2-40B4-BE49-F238E27FC236}">
                <a16:creationId xmlns:a16="http://schemas.microsoft.com/office/drawing/2014/main" id="{50DA3A9C-3A20-4C52-91A4-5AB6266D641E}"/>
              </a:ext>
            </a:extLst>
          </p:cNvPr>
          <p:cNvSpPr txBox="1"/>
          <p:nvPr/>
        </p:nvSpPr>
        <p:spPr>
          <a:xfrm>
            <a:off x="5937904" y="112795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5-6</a:t>
            </a:r>
          </a:p>
        </p:txBody>
      </p:sp>
      <p:pic>
        <p:nvPicPr>
          <p:cNvPr id="4" name="Picture 3" descr="A photo shows a three fingered parallel gripper.">
            <a:extLst>
              <a:ext uri="{FF2B5EF4-FFF2-40B4-BE49-F238E27FC236}">
                <a16:creationId xmlns:a16="http://schemas.microsoft.com/office/drawing/2014/main" id="{94C2105B-E293-49D5-8EEF-D74771D0B5D0}"/>
              </a:ext>
            </a:extLst>
          </p:cNvPr>
          <p:cNvPicPr>
            <a:picLocks noChangeAspect="1"/>
          </p:cNvPicPr>
          <p:nvPr/>
        </p:nvPicPr>
        <p:blipFill rotWithShape="1">
          <a:blip r:embed="rId2">
            <a:extLst>
              <a:ext uri="{28A0092B-C50C-407E-A947-70E740481C1C}">
                <a14:useLocalDpi xmlns:a14="http://schemas.microsoft.com/office/drawing/2010/main" val="0"/>
              </a:ext>
            </a:extLst>
          </a:blip>
          <a:srcRect b="5294"/>
          <a:stretch/>
        </p:blipFill>
        <p:spPr>
          <a:xfrm>
            <a:off x="76200" y="1562344"/>
            <a:ext cx="3219425" cy="4009400"/>
          </a:xfrm>
          <a:prstGeom prst="rect">
            <a:avLst/>
          </a:prstGeom>
        </p:spPr>
      </p:pic>
      <p:pic>
        <p:nvPicPr>
          <p:cNvPr id="8" name="Picture 7" descr="A photo shows a four-finger system centering a tire rim.">
            <a:extLst>
              <a:ext uri="{FF2B5EF4-FFF2-40B4-BE49-F238E27FC236}">
                <a16:creationId xmlns:a16="http://schemas.microsoft.com/office/drawing/2014/main" id="{71A2090F-62E9-497E-B0A3-D7092F3D1165}"/>
              </a:ext>
            </a:extLst>
          </p:cNvPr>
          <p:cNvPicPr>
            <a:picLocks noChangeAspect="1"/>
          </p:cNvPicPr>
          <p:nvPr/>
        </p:nvPicPr>
        <p:blipFill rotWithShape="1">
          <a:blip r:embed="rId3">
            <a:extLst>
              <a:ext uri="{28A0092B-C50C-407E-A947-70E740481C1C}">
                <a14:useLocalDpi xmlns:a14="http://schemas.microsoft.com/office/drawing/2010/main" val="0"/>
              </a:ext>
            </a:extLst>
          </a:blip>
          <a:srcRect b="4097"/>
          <a:stretch/>
        </p:blipFill>
        <p:spPr>
          <a:xfrm>
            <a:off x="5937904" y="1419409"/>
            <a:ext cx="3035408" cy="4594645"/>
          </a:xfrm>
          <a:prstGeom prst="rect">
            <a:avLst/>
          </a:prstGeom>
        </p:spPr>
      </p:pic>
    </p:spTree>
    <p:extLst>
      <p:ext uri="{BB962C8B-B14F-4D97-AF65-F5344CB8AC3E}">
        <p14:creationId xmlns:p14="http://schemas.microsoft.com/office/powerpoint/2010/main" val="150577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9" y="476396"/>
            <a:ext cx="8887522" cy="1246182"/>
          </a:xfrm>
        </p:spPr>
        <p:txBody>
          <a:bodyPr>
            <a:noAutofit/>
          </a:bodyPr>
          <a:lstStyle/>
          <a:p>
            <a:r>
              <a:rPr lang="en-US" sz="4400" dirty="0"/>
              <a:t>The Four Rules for Choosing a Gripper </a:t>
            </a:r>
          </a:p>
        </p:txBody>
      </p:sp>
      <p:sp>
        <p:nvSpPr>
          <p:cNvPr id="3" name="Content Placeholder 2"/>
          <p:cNvSpPr>
            <a:spLocks noGrp="1"/>
          </p:cNvSpPr>
          <p:nvPr>
            <p:ph idx="1"/>
          </p:nvPr>
        </p:nvSpPr>
        <p:spPr/>
        <p:txBody>
          <a:bodyPr>
            <a:normAutofit fontScale="92500" lnSpcReduction="20000"/>
          </a:bodyPr>
          <a:lstStyle/>
          <a:p>
            <a:pPr lvl="0"/>
            <a:r>
              <a:rPr lang="en-US" sz="2800" dirty="0"/>
              <a:t>The tooling must be capable of holding, centering, and/or manipulating the range of parts the robot works with</a:t>
            </a:r>
          </a:p>
          <a:p>
            <a:pPr lvl="0"/>
            <a:r>
              <a:rPr lang="en-US" sz="2800" dirty="0"/>
              <a:t>There needs to be some way of sensing when a gripper has closed on the part or if it is empty</a:t>
            </a:r>
          </a:p>
          <a:p>
            <a:pPr lvl="1"/>
            <a:r>
              <a:rPr lang="en-US" sz="2400" dirty="0"/>
              <a:t>Advanced grippers can determine the amount of force exerted on the part as well, which is very beneficial when working with delicate materials </a:t>
            </a:r>
          </a:p>
          <a:p>
            <a:pPr lvl="0"/>
            <a:r>
              <a:rPr lang="en-US" sz="2800" dirty="0"/>
              <a:t>The weight of the gripper should be kept as light as possible, as this weight is deducted from the robot’s total payload</a:t>
            </a:r>
          </a:p>
          <a:p>
            <a:r>
              <a:rPr lang="en-US" sz="2800" dirty="0"/>
              <a:t>The gripper must have proper safety features built in for the environment in which it works and the parts with which it works</a:t>
            </a:r>
          </a:p>
        </p:txBody>
      </p:sp>
    </p:spTree>
    <p:extLst>
      <p:ext uri="{BB962C8B-B14F-4D97-AF65-F5344CB8AC3E}">
        <p14:creationId xmlns:p14="http://schemas.microsoft.com/office/powerpoint/2010/main" val="9678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5856" y="2088262"/>
            <a:ext cx="2343150" cy="2677656"/>
          </a:xfrm>
          <a:prstGeom prst="rect">
            <a:avLst/>
          </a:prstGeom>
          <a:noFill/>
        </p:spPr>
        <p:txBody>
          <a:bodyPr wrap="square" rtlCol="0">
            <a:spAutoFit/>
          </a:bodyPr>
          <a:lstStyle/>
          <a:p>
            <a:r>
              <a:rPr lang="en-US" sz="2400" dirty="0"/>
              <a:t>Force sensing means the difference between the impressive feat pictured and a broken bulb </a:t>
            </a:r>
          </a:p>
        </p:txBody>
      </p:sp>
      <p:sp>
        <p:nvSpPr>
          <p:cNvPr id="4" name="TextBox 3">
            <a:extLst>
              <a:ext uri="{FF2B5EF4-FFF2-40B4-BE49-F238E27FC236}">
                <a16:creationId xmlns:a16="http://schemas.microsoft.com/office/drawing/2014/main" id="{25554795-B652-4AA8-B700-B4D6E0638E54}"/>
              </a:ext>
            </a:extLst>
          </p:cNvPr>
          <p:cNvSpPr txBox="1"/>
          <p:nvPr/>
        </p:nvSpPr>
        <p:spPr>
          <a:xfrm>
            <a:off x="676656" y="120479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5-8</a:t>
            </a:r>
          </a:p>
        </p:txBody>
      </p:sp>
      <p:pic>
        <p:nvPicPr>
          <p:cNvPr id="5" name="Picture 4" descr="A photo shows a light bulb placed between a pair of grippers.">
            <a:extLst>
              <a:ext uri="{FF2B5EF4-FFF2-40B4-BE49-F238E27FC236}">
                <a16:creationId xmlns:a16="http://schemas.microsoft.com/office/drawing/2014/main" id="{FF055F5F-3BC7-457F-9355-0BA175299A43}"/>
              </a:ext>
            </a:extLst>
          </p:cNvPr>
          <p:cNvPicPr>
            <a:picLocks noChangeAspect="1"/>
          </p:cNvPicPr>
          <p:nvPr/>
        </p:nvPicPr>
        <p:blipFill rotWithShape="1">
          <a:blip r:embed="rId2">
            <a:extLst>
              <a:ext uri="{28A0092B-C50C-407E-A947-70E740481C1C}">
                <a14:useLocalDpi xmlns:a14="http://schemas.microsoft.com/office/drawing/2010/main" val="0"/>
              </a:ext>
            </a:extLst>
          </a:blip>
          <a:srcRect b="17701"/>
          <a:stretch/>
        </p:blipFill>
        <p:spPr>
          <a:xfrm>
            <a:off x="676656" y="1512570"/>
            <a:ext cx="5639200" cy="4215578"/>
          </a:xfrm>
          <a:prstGeom prst="rect">
            <a:avLst/>
          </a:prstGeom>
        </p:spPr>
      </p:pic>
    </p:spTree>
    <p:extLst>
      <p:ext uri="{BB962C8B-B14F-4D97-AF65-F5344CB8AC3E}">
        <p14:creationId xmlns:p14="http://schemas.microsoft.com/office/powerpoint/2010/main" val="198014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Gripper Force </a:t>
            </a:r>
          </a:p>
        </p:txBody>
      </p:sp>
      <p:sp>
        <p:nvSpPr>
          <p:cNvPr id="3" name="Content Placeholder 2"/>
          <p:cNvSpPr>
            <a:spLocks noGrp="1"/>
          </p:cNvSpPr>
          <p:nvPr>
            <p:ph idx="1"/>
          </p:nvPr>
        </p:nvSpPr>
        <p:spPr/>
        <p:txBody>
          <a:bodyPr>
            <a:normAutofit/>
          </a:bodyPr>
          <a:lstStyle/>
          <a:p>
            <a:r>
              <a:rPr lang="en-US" sz="2800" dirty="0"/>
              <a:t>A gripper must be able to generate enough force to hold the parts it will work with while moving and manipulating them</a:t>
            </a:r>
          </a:p>
          <a:p>
            <a:r>
              <a:rPr lang="en-US" sz="2800" dirty="0"/>
              <a:t>There are several factors to consider: </a:t>
            </a:r>
          </a:p>
          <a:p>
            <a:pPr lvl="1"/>
            <a:r>
              <a:rPr lang="en-US" sz="2400" dirty="0"/>
              <a:t>Part size, shape, and center of gravity</a:t>
            </a:r>
          </a:p>
          <a:p>
            <a:pPr lvl="1"/>
            <a:r>
              <a:rPr lang="en-US" sz="2400" dirty="0"/>
              <a:t>The direction(s) of motion</a:t>
            </a:r>
          </a:p>
          <a:p>
            <a:pPr lvl="1"/>
            <a:r>
              <a:rPr lang="en-US" sz="2400" dirty="0"/>
              <a:t>Friction</a:t>
            </a:r>
          </a:p>
          <a:p>
            <a:pPr lvl="1"/>
            <a:r>
              <a:rPr lang="en-US" sz="2400" dirty="0"/>
              <a:t>Size of the gripper</a:t>
            </a:r>
          </a:p>
          <a:p>
            <a:pPr lvl="1"/>
            <a:r>
              <a:rPr lang="en-US" sz="2400" dirty="0"/>
              <a:t>Safety factors </a:t>
            </a:r>
          </a:p>
        </p:txBody>
      </p:sp>
    </p:spTree>
    <p:extLst>
      <p:ext uri="{BB962C8B-B14F-4D97-AF65-F5344CB8AC3E}">
        <p14:creationId xmlns:p14="http://schemas.microsoft.com/office/powerpoint/2010/main" val="41899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Gripper Force cont.</a:t>
            </a:r>
          </a:p>
        </p:txBody>
      </p:sp>
      <p:sp>
        <p:nvSpPr>
          <p:cNvPr id="3" name="Content Placeholder 2"/>
          <p:cNvSpPr>
            <a:spLocks noGrp="1"/>
          </p:cNvSpPr>
          <p:nvPr>
            <p:ph idx="1"/>
          </p:nvPr>
        </p:nvSpPr>
        <p:spPr/>
        <p:txBody>
          <a:bodyPr>
            <a:normAutofit/>
          </a:bodyPr>
          <a:lstStyle/>
          <a:p>
            <a:r>
              <a:rPr lang="en-US" sz="2800" b="1" dirty="0"/>
              <a:t>Center of gravity </a:t>
            </a:r>
            <a:r>
              <a:rPr lang="en-US" sz="2800" dirty="0"/>
              <a:t>- where we consider the mass to be centered</a:t>
            </a:r>
          </a:p>
          <a:p>
            <a:pPr lvl="1"/>
            <a:r>
              <a:rPr lang="en-US" sz="2400" dirty="0"/>
              <a:t>When this is outside the gripper, the amount of force needed is considerably greater </a:t>
            </a:r>
          </a:p>
          <a:p>
            <a:r>
              <a:rPr lang="en-US" sz="2800" b="1" dirty="0"/>
              <a:t>Friction</a:t>
            </a:r>
            <a:r>
              <a:rPr lang="en-US" sz="2800" dirty="0"/>
              <a:t> - the force resisting the relative motion of two materials sliding against each other</a:t>
            </a:r>
          </a:p>
          <a:p>
            <a:pPr lvl="1"/>
            <a:r>
              <a:rPr lang="en-US" sz="2400" dirty="0"/>
              <a:t>It acts as a resistance to slippage of the part</a:t>
            </a:r>
          </a:p>
          <a:p>
            <a:r>
              <a:rPr lang="en-US" sz="2800" b="1" dirty="0"/>
              <a:t>Safety factor</a:t>
            </a:r>
            <a:r>
              <a:rPr lang="en-US" sz="2800" dirty="0"/>
              <a:t> - the margin of error we build into the process</a:t>
            </a:r>
          </a:p>
        </p:txBody>
      </p:sp>
    </p:spTree>
    <p:extLst>
      <p:ext uri="{BB962C8B-B14F-4D97-AF65-F5344CB8AC3E}">
        <p14:creationId xmlns:p14="http://schemas.microsoft.com/office/powerpoint/2010/main" val="160719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Figuring Force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When the center of gravity is outside of the gripper area we use the equation:</a:t>
                </a:r>
              </a:p>
              <a:p>
                <a:r>
                  <a:rPr lang="en-US" sz="2800" dirty="0"/>
                  <a:t>F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2(</m:t>
                        </m:r>
                        <m:r>
                          <m:rPr>
                            <m:sty m:val="p"/>
                          </m:rPr>
                          <a:rPr lang="en-US" sz="2800">
                            <a:latin typeface="Cambria Math" panose="02040503050406030204" pitchFamily="18" charset="0"/>
                          </a:rPr>
                          <m:t>m</m:t>
                        </m:r>
                        <m:r>
                          <a:rPr lang="en-US" sz="2800">
                            <a:latin typeface="Cambria Math" panose="02040503050406030204" pitchFamily="18" charset="0"/>
                          </a:rPr>
                          <m:t> </m:t>
                        </m:r>
                        <m:r>
                          <m:rPr>
                            <m:sty m:val="p"/>
                          </m:rPr>
                          <a:rPr lang="en-US" sz="2800">
                            <a:latin typeface="Cambria Math" panose="02040503050406030204" pitchFamily="18" charset="0"/>
                          </a:rPr>
                          <m:t>x</m:t>
                        </m:r>
                        <m:r>
                          <a:rPr lang="en-US" sz="2800">
                            <a:latin typeface="Cambria Math" panose="02040503050406030204" pitchFamily="18" charset="0"/>
                          </a:rPr>
                          <m:t> </m:t>
                        </m:r>
                        <m:r>
                          <m:rPr>
                            <m:sty m:val="p"/>
                          </m:rPr>
                          <a:rPr lang="en-US" sz="2800">
                            <a:latin typeface="Cambria Math" panose="02040503050406030204" pitchFamily="18" charset="0"/>
                          </a:rPr>
                          <m:t>G</m:t>
                        </m:r>
                        <m:r>
                          <a:rPr lang="en-US" sz="2800">
                            <a:latin typeface="Cambria Math" panose="02040503050406030204" pitchFamily="18" charset="0"/>
                          </a:rPr>
                          <m:t> </m:t>
                        </m:r>
                        <m:r>
                          <m:rPr>
                            <m:sty m:val="p"/>
                          </m:rPr>
                          <a:rPr lang="en-US" sz="2800">
                            <a:latin typeface="Cambria Math" panose="02040503050406030204" pitchFamily="18" charset="0"/>
                          </a:rPr>
                          <m:t>x</m:t>
                        </m:r>
                        <m:r>
                          <a:rPr lang="en-US" sz="2800">
                            <a:latin typeface="Cambria Math" panose="02040503050406030204" pitchFamily="18" charset="0"/>
                          </a:rPr>
                          <m:t> </m:t>
                        </m:r>
                        <m:r>
                          <m:rPr>
                            <m:sty m:val="p"/>
                          </m:rPr>
                          <a:rPr lang="en-US" sz="2800">
                            <a:latin typeface="Cambria Math" panose="02040503050406030204" pitchFamily="18" charset="0"/>
                          </a:rPr>
                          <m:t>d</m:t>
                        </m:r>
                        <m:r>
                          <a:rPr lang="en-US" sz="2800">
                            <a:latin typeface="Cambria Math" panose="02040503050406030204" pitchFamily="18" charset="0"/>
                          </a:rPr>
                          <m:t>)</m:t>
                        </m:r>
                      </m:num>
                      <m:den>
                        <m:rad>
                          <m:radPr>
                            <m:degHide m:val="on"/>
                            <m:ctrlPr>
                              <a:rPr lang="en-US" sz="2800" i="1">
                                <a:latin typeface="Cambria Math" panose="02040503050406030204" pitchFamily="18" charset="0"/>
                              </a:rPr>
                            </m:ctrlPr>
                          </m:radPr>
                          <m:deg/>
                          <m:e>
                            <m:r>
                              <a:rPr lang="en-US" sz="2800">
                                <a:latin typeface="Cambria Math" panose="02040503050406030204" pitchFamily="18" charset="0"/>
                              </a:rPr>
                              <m:t>(</m:t>
                            </m:r>
                            <m:r>
                              <a:rPr lang="en-US" sz="2800" b="0" i="1" smtClean="0">
                                <a:latin typeface="Cambria Math"/>
                              </a:rPr>
                              <m:t>𝑏</m:t>
                            </m:r>
                            <m:r>
                              <a:rPr lang="en-US" sz="2800" b="0" i="0" baseline="30000" smtClean="0">
                                <a:latin typeface="Cambria Math"/>
                              </a:rPr>
                              <m:t>2</m:t>
                            </m:r>
                            <m:r>
                              <a:rPr lang="en-US" sz="2800">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2</m:t>
                                </m:r>
                              </m:sup>
                            </m:sSup>
                            <m:r>
                              <a:rPr lang="en-US" sz="2800">
                                <a:latin typeface="Cambria Math" panose="02040503050406030204" pitchFamily="18" charset="0"/>
                              </a:rPr>
                              <m:t>)</m:t>
                            </m:r>
                          </m:e>
                        </m:rad>
                      </m:den>
                    </m:f>
                  </m:oMath>
                </a14:m>
                <a:endParaRPr lang="en-US" sz="2800" dirty="0"/>
              </a:p>
              <a:p>
                <a:pPr lvl="1"/>
                <a:r>
                  <a:rPr lang="en-US" sz="2400" dirty="0"/>
                  <a:t>F = the force required</a:t>
                </a:r>
              </a:p>
              <a:p>
                <a:pPr lvl="1"/>
                <a:r>
                  <a:rPr lang="en-US" sz="2400" dirty="0"/>
                  <a:t>m = mass</a:t>
                </a:r>
                <a:endParaRPr lang="en-US" sz="1600" dirty="0"/>
              </a:p>
              <a:p>
                <a:pPr lvl="1"/>
                <a:r>
                  <a:rPr lang="en-US" sz="2400" dirty="0"/>
                  <a:t>G = gravity, which is 9.8 m/s</a:t>
                </a:r>
                <a:r>
                  <a:rPr lang="en-US" sz="2400" baseline="30000" dirty="0"/>
                  <a:t>2</a:t>
                </a:r>
                <a:r>
                  <a:rPr lang="en-US" sz="2400" dirty="0"/>
                  <a:t> or 32.2 </a:t>
                </a:r>
                <a:r>
                  <a:rPr lang="en-US" sz="2400" dirty="0" err="1"/>
                  <a:t>ft</a:t>
                </a:r>
                <a:r>
                  <a:rPr lang="en-US" sz="2400" dirty="0"/>
                  <a:t>/ s</a:t>
                </a:r>
                <a:r>
                  <a:rPr lang="en-US" sz="2400" baseline="30000" dirty="0"/>
                  <a:t>2</a:t>
                </a:r>
                <a:r>
                  <a:rPr lang="en-US" sz="2400" dirty="0"/>
                  <a:t> </a:t>
                </a:r>
                <a:endParaRPr lang="en-US" sz="1600" dirty="0"/>
              </a:p>
              <a:p>
                <a:pPr lvl="1"/>
                <a:r>
                  <a:rPr lang="en-US" sz="2400" dirty="0"/>
                  <a:t>d = distance</a:t>
                </a:r>
                <a:endParaRPr lang="en-US" sz="1600" dirty="0"/>
              </a:p>
              <a:p>
                <a:pPr lvl="1"/>
                <a:r>
                  <a:rPr lang="en-US" sz="2400" dirty="0"/>
                  <a:t>b = width of the gripping contact</a:t>
                </a:r>
              </a:p>
              <a:p>
                <a:pPr lvl="1"/>
                <a:r>
                  <a:rPr lang="en-US" sz="2400" dirty="0"/>
                  <a:t>p = part width in the gripper</a:t>
                </a:r>
              </a:p>
              <a:p>
                <a:pPr lvl="1"/>
                <a:endParaRPr lang="en-US" sz="15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348" b="-1213"/>
                </a:stretch>
              </a:blipFill>
            </p:spPr>
            <p:txBody>
              <a:bodyPr/>
              <a:lstStyle/>
              <a:p>
                <a:r>
                  <a:rPr lang="en-US">
                    <a:noFill/>
                  </a:rPr>
                  <a:t> </a:t>
                </a:r>
              </a:p>
            </p:txBody>
          </p:sp>
        </mc:Fallback>
      </mc:AlternateContent>
    </p:spTree>
    <p:extLst>
      <p:ext uri="{BB962C8B-B14F-4D97-AF65-F5344CB8AC3E}">
        <p14:creationId xmlns:p14="http://schemas.microsoft.com/office/powerpoint/2010/main" val="347000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Figuring Force cont.</a:t>
            </a:r>
          </a:p>
        </p:txBody>
      </p:sp>
      <p:sp>
        <p:nvSpPr>
          <p:cNvPr id="3" name="Content Placeholder 2"/>
          <p:cNvSpPr>
            <a:spLocks noGrp="1"/>
          </p:cNvSpPr>
          <p:nvPr>
            <p:ph idx="1"/>
          </p:nvPr>
        </p:nvSpPr>
        <p:spPr/>
        <p:txBody>
          <a:bodyPr>
            <a:normAutofit/>
          </a:bodyPr>
          <a:lstStyle/>
          <a:p>
            <a:r>
              <a:rPr lang="en-US" sz="2800" dirty="0"/>
              <a:t>Next we figure in acceleration by multiplying the force required by the amount of acceleration created by the robot motion in </a:t>
            </a:r>
            <a:r>
              <a:rPr lang="en-US" sz="2800" dirty="0" err="1"/>
              <a:t>Gs</a:t>
            </a:r>
            <a:endParaRPr lang="en-US" sz="2800" dirty="0"/>
          </a:p>
          <a:p>
            <a:endParaRPr lang="en-US" sz="2800" dirty="0"/>
          </a:p>
          <a:p>
            <a:r>
              <a:rPr lang="en-US" sz="2800" dirty="0"/>
              <a:t>We divide this by the coefficient of friction of the fingers</a:t>
            </a:r>
          </a:p>
          <a:p>
            <a:endParaRPr lang="en-US" sz="2800" dirty="0"/>
          </a:p>
          <a:p>
            <a:r>
              <a:rPr lang="en-US" sz="2800" dirty="0"/>
              <a:t>Lastly we take the above answer and multiply it by the safety factor</a:t>
            </a:r>
          </a:p>
        </p:txBody>
      </p:sp>
    </p:spTree>
    <p:extLst>
      <p:ext uri="{BB962C8B-B14F-4D97-AF65-F5344CB8AC3E}">
        <p14:creationId xmlns:p14="http://schemas.microsoft.com/office/powerpoint/2010/main" val="426275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Centered Force</a:t>
            </a:r>
          </a:p>
        </p:txBody>
      </p:sp>
      <p:sp>
        <p:nvSpPr>
          <p:cNvPr id="3" name="Content Placeholder 2"/>
          <p:cNvSpPr>
            <a:spLocks noGrp="1"/>
          </p:cNvSpPr>
          <p:nvPr>
            <p:ph idx="1"/>
          </p:nvPr>
        </p:nvSpPr>
        <p:spPr/>
        <p:txBody>
          <a:bodyPr/>
          <a:lstStyle/>
          <a:p>
            <a:r>
              <a:rPr lang="en-US" sz="2800" dirty="0"/>
              <a:t>When we have the center of gravity inside the gripping area of our tooling, the math becomes easier</a:t>
            </a:r>
          </a:p>
          <a:p>
            <a:endParaRPr lang="en-US" sz="2800" dirty="0"/>
          </a:p>
          <a:p>
            <a:r>
              <a:rPr lang="en-US" sz="2800" dirty="0"/>
              <a:t>We start with Fr = W x G</a:t>
            </a:r>
          </a:p>
          <a:p>
            <a:pPr lvl="1"/>
            <a:r>
              <a:rPr lang="en-US" sz="2400" dirty="0"/>
              <a:t>Fr = required force</a:t>
            </a:r>
          </a:p>
          <a:p>
            <a:pPr lvl="1"/>
            <a:r>
              <a:rPr lang="en-US" sz="2400" dirty="0"/>
              <a:t>W = weight of part</a:t>
            </a:r>
          </a:p>
          <a:p>
            <a:pPr lvl="1"/>
            <a:r>
              <a:rPr lang="en-US" sz="2400" dirty="0"/>
              <a:t>G = gravitational force, including acceleration</a:t>
            </a:r>
          </a:p>
          <a:p>
            <a:endParaRPr lang="en-US" dirty="0"/>
          </a:p>
        </p:txBody>
      </p:sp>
    </p:spTree>
    <p:extLst>
      <p:ext uri="{BB962C8B-B14F-4D97-AF65-F5344CB8AC3E}">
        <p14:creationId xmlns:p14="http://schemas.microsoft.com/office/powerpoint/2010/main" val="11669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Centered Force cont.</a:t>
            </a:r>
          </a:p>
        </p:txBody>
      </p:sp>
      <p:sp>
        <p:nvSpPr>
          <p:cNvPr id="3" name="Content Placeholder 2"/>
          <p:cNvSpPr>
            <a:spLocks noGrp="1"/>
          </p:cNvSpPr>
          <p:nvPr>
            <p:ph idx="1"/>
          </p:nvPr>
        </p:nvSpPr>
        <p:spPr/>
        <p:txBody>
          <a:bodyPr>
            <a:normAutofit/>
          </a:bodyPr>
          <a:lstStyle/>
          <a:p>
            <a:r>
              <a:rPr lang="en-US" sz="2800" dirty="0"/>
              <a:t>We take our answer and divide it by the number of gripper fingers involved and then plug it into the following formula to find the normal force required:</a:t>
            </a:r>
          </a:p>
          <a:p>
            <a:r>
              <a:rPr lang="en-US" sz="2800" dirty="0"/>
              <a:t>N = F/µ, </a:t>
            </a:r>
          </a:p>
          <a:p>
            <a:pPr lvl="1"/>
            <a:r>
              <a:rPr lang="en-US" sz="2400" dirty="0"/>
              <a:t>F = friction force</a:t>
            </a:r>
          </a:p>
          <a:p>
            <a:pPr lvl="1"/>
            <a:r>
              <a:rPr lang="en-US" sz="2400" dirty="0"/>
              <a:t>µ = coefficient of friction</a:t>
            </a:r>
          </a:p>
          <a:p>
            <a:pPr lvl="1"/>
            <a:r>
              <a:rPr lang="en-US" sz="2400" dirty="0"/>
              <a:t>N = normal force - the force that an object pushes back with when it is acted on by a force</a:t>
            </a:r>
          </a:p>
        </p:txBody>
      </p:sp>
    </p:spTree>
    <p:extLst>
      <p:ext uri="{BB962C8B-B14F-4D97-AF65-F5344CB8AC3E}">
        <p14:creationId xmlns:p14="http://schemas.microsoft.com/office/powerpoint/2010/main" val="374866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a:t>
            </a:r>
            <a:r>
              <a:rPr lang="en-US" dirty="0"/>
              <a:t> </a:t>
            </a:r>
          </a:p>
        </p:txBody>
      </p:sp>
      <p:sp>
        <p:nvSpPr>
          <p:cNvPr id="3" name="Content Placeholder 2"/>
          <p:cNvSpPr>
            <a:spLocks noGrp="1"/>
          </p:cNvSpPr>
          <p:nvPr>
            <p:ph idx="1"/>
          </p:nvPr>
        </p:nvSpPr>
        <p:spPr/>
        <p:txBody>
          <a:bodyPr>
            <a:normAutofit/>
          </a:bodyPr>
          <a:lstStyle/>
          <a:p>
            <a:r>
              <a:rPr lang="en-US" sz="2800" b="1" dirty="0"/>
              <a:t>WHAT YOU WILL LEARN</a:t>
            </a:r>
            <a:endParaRPr lang="en-US" sz="2800" dirty="0"/>
          </a:p>
          <a:p>
            <a:pPr lvl="1"/>
            <a:r>
              <a:rPr lang="en-US" sz="2400" dirty="0"/>
              <a:t>What robot tooling is and how we use it</a:t>
            </a:r>
            <a:endParaRPr lang="en-US" sz="2000" dirty="0"/>
          </a:p>
          <a:p>
            <a:pPr lvl="1"/>
            <a:r>
              <a:rPr lang="en-US" sz="2400" dirty="0"/>
              <a:t>The varieties of grippers commonly used in industry</a:t>
            </a:r>
            <a:endParaRPr lang="en-US" sz="2000" dirty="0"/>
          </a:p>
          <a:p>
            <a:pPr lvl="1"/>
            <a:r>
              <a:rPr lang="en-US" sz="2400" dirty="0"/>
              <a:t>The math required to figure out the amount of force a gripper needs to generate</a:t>
            </a:r>
            <a:endParaRPr lang="en-US" sz="2000" dirty="0"/>
          </a:p>
          <a:p>
            <a:pPr lvl="1"/>
            <a:r>
              <a:rPr lang="en-US" sz="2400" dirty="0"/>
              <a:t>Other types of tooling found in industry</a:t>
            </a:r>
            <a:endParaRPr lang="en-US" sz="2000" dirty="0"/>
          </a:p>
          <a:p>
            <a:pPr lvl="1"/>
            <a:r>
              <a:rPr lang="en-US" sz="2400" dirty="0"/>
              <a:t>How robots use multiple tooling</a:t>
            </a:r>
            <a:endParaRPr lang="en-US" sz="2000" dirty="0"/>
          </a:p>
          <a:p>
            <a:pPr lvl="1"/>
            <a:r>
              <a:rPr lang="en-US" sz="2400" dirty="0"/>
              <a:t>The ways tooling can flex to align with out-of-position parts</a:t>
            </a:r>
          </a:p>
        </p:txBody>
      </p:sp>
    </p:spTree>
    <p:extLst>
      <p:ext uri="{BB962C8B-B14F-4D97-AF65-F5344CB8AC3E}">
        <p14:creationId xmlns:p14="http://schemas.microsoft.com/office/powerpoint/2010/main" val="429373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Centered Force cont.</a:t>
            </a:r>
          </a:p>
        </p:txBody>
      </p:sp>
      <p:sp>
        <p:nvSpPr>
          <p:cNvPr id="3" name="Content Placeholder 2"/>
          <p:cNvSpPr>
            <a:spLocks noGrp="1"/>
          </p:cNvSpPr>
          <p:nvPr>
            <p:ph idx="1"/>
          </p:nvPr>
        </p:nvSpPr>
        <p:spPr/>
        <p:txBody>
          <a:bodyPr>
            <a:normAutofit/>
          </a:bodyPr>
          <a:lstStyle/>
          <a:p>
            <a:r>
              <a:rPr lang="en-US" sz="2800" dirty="0"/>
              <a:t>Lastly we multiply the previous answer by the safety factor to determine the total force needed</a:t>
            </a:r>
          </a:p>
          <a:p>
            <a:endParaRPr lang="en-US" sz="2800" dirty="0"/>
          </a:p>
          <a:p>
            <a:r>
              <a:rPr lang="en-US" sz="2800" dirty="0"/>
              <a:t>From the chapter, the examples demonstrate how having the center of gravity outside of the gripping area drastically increases the force needed to maintain part control</a:t>
            </a:r>
          </a:p>
        </p:txBody>
      </p:sp>
    </p:spTree>
    <p:extLst>
      <p:ext uri="{BB962C8B-B14F-4D97-AF65-F5344CB8AC3E}">
        <p14:creationId xmlns:p14="http://schemas.microsoft.com/office/powerpoint/2010/main" val="88384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Payload</a:t>
            </a:r>
            <a:r>
              <a:rPr lang="en-US" dirty="0"/>
              <a:t> </a:t>
            </a:r>
          </a:p>
        </p:txBody>
      </p:sp>
      <p:sp>
        <p:nvSpPr>
          <p:cNvPr id="3" name="Content Placeholder 2"/>
          <p:cNvSpPr>
            <a:spLocks noGrp="1"/>
          </p:cNvSpPr>
          <p:nvPr>
            <p:ph idx="1"/>
          </p:nvPr>
        </p:nvSpPr>
        <p:spPr/>
        <p:txBody>
          <a:bodyPr/>
          <a:lstStyle/>
          <a:p>
            <a:endParaRPr lang="en-US" b="1" dirty="0"/>
          </a:p>
          <a:p>
            <a:r>
              <a:rPr lang="en-US" sz="2800" b="1" dirty="0"/>
              <a:t>Payload</a:t>
            </a:r>
            <a:r>
              <a:rPr lang="en-US" sz="2800" dirty="0"/>
              <a:t> - a specification of a robotic system that informs the user how much the robot can safely move</a:t>
            </a:r>
          </a:p>
          <a:p>
            <a:pPr lvl="1"/>
            <a:r>
              <a:rPr lang="en-US" sz="2400" dirty="0"/>
              <a:t>This is often specified in Kilograms </a:t>
            </a:r>
          </a:p>
          <a:p>
            <a:pPr marL="342900" lvl="1" indent="0">
              <a:buNone/>
            </a:pPr>
            <a:endParaRPr lang="en-US" sz="2400" dirty="0"/>
          </a:p>
          <a:p>
            <a:r>
              <a:rPr lang="en-US" sz="2800" dirty="0"/>
              <a:t>Anything we add to the robot, such as EOAT, reduces the amount of force that we have to move parts</a:t>
            </a:r>
          </a:p>
          <a:p>
            <a:endParaRPr lang="en-US" dirty="0"/>
          </a:p>
        </p:txBody>
      </p:sp>
    </p:spTree>
    <p:extLst>
      <p:ext uri="{BB962C8B-B14F-4D97-AF65-F5344CB8AC3E}">
        <p14:creationId xmlns:p14="http://schemas.microsoft.com/office/powerpoint/2010/main" val="367580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Payload Math</a:t>
            </a:r>
          </a:p>
        </p:txBody>
      </p:sp>
      <p:sp>
        <p:nvSpPr>
          <p:cNvPr id="3" name="Content Placeholder 2"/>
          <p:cNvSpPr>
            <a:spLocks noGrp="1"/>
          </p:cNvSpPr>
          <p:nvPr>
            <p:ph idx="1"/>
          </p:nvPr>
        </p:nvSpPr>
        <p:spPr/>
        <p:txBody>
          <a:bodyPr/>
          <a:lstStyle/>
          <a:p>
            <a:r>
              <a:rPr lang="en-US" sz="2800" dirty="0" err="1"/>
              <a:t>Ap</a:t>
            </a:r>
            <a:r>
              <a:rPr lang="en-US" sz="2800" dirty="0"/>
              <a:t> = P – </a:t>
            </a:r>
            <a:r>
              <a:rPr lang="en-US" sz="2800" dirty="0" err="1"/>
              <a:t>Wt</a:t>
            </a:r>
            <a:r>
              <a:rPr lang="en-US" sz="2800" dirty="0"/>
              <a:t> </a:t>
            </a:r>
          </a:p>
          <a:p>
            <a:pPr lvl="1"/>
            <a:r>
              <a:rPr lang="en-US" sz="2500" dirty="0" err="1"/>
              <a:t>Ap</a:t>
            </a:r>
            <a:r>
              <a:rPr lang="en-US" sz="2500" dirty="0"/>
              <a:t> = available payload</a:t>
            </a:r>
          </a:p>
          <a:p>
            <a:pPr lvl="1"/>
            <a:r>
              <a:rPr lang="en-US" sz="2500" dirty="0"/>
              <a:t>P = specified payload capacity for robot</a:t>
            </a:r>
          </a:p>
          <a:p>
            <a:pPr lvl="1"/>
            <a:r>
              <a:rPr lang="en-US" sz="2500" dirty="0" err="1"/>
              <a:t>Wt</a:t>
            </a:r>
            <a:r>
              <a:rPr lang="en-US" sz="2500" dirty="0"/>
              <a:t> = weight of the EOAT and any added peripheral systems or equipment attached to the robot besides the core system</a:t>
            </a:r>
          </a:p>
          <a:p>
            <a:endParaRPr lang="en-US" dirty="0"/>
          </a:p>
        </p:txBody>
      </p:sp>
    </p:spTree>
    <p:extLst>
      <p:ext uri="{BB962C8B-B14F-4D97-AF65-F5344CB8AC3E}">
        <p14:creationId xmlns:p14="http://schemas.microsoft.com/office/powerpoint/2010/main" val="350957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Magnetic Grippers </a:t>
            </a:r>
          </a:p>
        </p:txBody>
      </p:sp>
      <p:sp>
        <p:nvSpPr>
          <p:cNvPr id="3" name="Content Placeholder 2"/>
          <p:cNvSpPr>
            <a:spLocks noGrp="1"/>
          </p:cNvSpPr>
          <p:nvPr>
            <p:ph idx="1"/>
          </p:nvPr>
        </p:nvSpPr>
        <p:spPr/>
        <p:txBody>
          <a:bodyPr>
            <a:normAutofit/>
          </a:bodyPr>
          <a:lstStyle/>
          <a:p>
            <a:endParaRPr lang="en-US" sz="2800" dirty="0"/>
          </a:p>
          <a:p>
            <a:r>
              <a:rPr lang="en-US" sz="2800" dirty="0"/>
              <a:t>Though not fingered, electromagnets fall into the gripper family due to their ability to move metals that contain iron</a:t>
            </a:r>
          </a:p>
          <a:p>
            <a:pPr lvl="1"/>
            <a:r>
              <a:rPr lang="en-US" sz="2400" dirty="0"/>
              <a:t>These systems consist of a coil of coper wire wrapped around or in an iron core</a:t>
            </a:r>
          </a:p>
          <a:p>
            <a:pPr lvl="1"/>
            <a:r>
              <a:rPr lang="en-US" sz="2400" dirty="0"/>
              <a:t>When voltage is applied to the system, a magnetic field is created</a:t>
            </a:r>
          </a:p>
          <a:p>
            <a:pPr lvl="1"/>
            <a:r>
              <a:rPr lang="en-US" sz="2400" dirty="0"/>
              <a:t>When the voltage is removed, the magnetism goes away and the iron part is released </a:t>
            </a:r>
          </a:p>
        </p:txBody>
      </p:sp>
    </p:spTree>
    <p:extLst>
      <p:ext uri="{BB962C8B-B14F-4D97-AF65-F5344CB8AC3E}">
        <p14:creationId xmlns:p14="http://schemas.microsoft.com/office/powerpoint/2010/main" val="18024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Vacuum Grippers </a:t>
            </a:r>
          </a:p>
        </p:txBody>
      </p:sp>
      <p:sp>
        <p:nvSpPr>
          <p:cNvPr id="3" name="Content Placeholder 2"/>
          <p:cNvSpPr>
            <a:spLocks noGrp="1"/>
          </p:cNvSpPr>
          <p:nvPr>
            <p:ph idx="1"/>
          </p:nvPr>
        </p:nvSpPr>
        <p:spPr/>
        <p:txBody>
          <a:bodyPr>
            <a:normAutofit/>
          </a:bodyPr>
          <a:lstStyle/>
          <a:p>
            <a:r>
              <a:rPr lang="en-US" sz="2800" b="1" dirty="0"/>
              <a:t>Vacuum grippers</a:t>
            </a:r>
            <a:r>
              <a:rPr lang="en-US" sz="2800" dirty="0"/>
              <a:t> work by creating a pressure that is less than atmospheric or an area of low pressure</a:t>
            </a:r>
          </a:p>
          <a:p>
            <a:pPr lvl="1"/>
            <a:r>
              <a:rPr lang="en-US" sz="2400" dirty="0"/>
              <a:t>Because the air around us exerts pressure all the time, it holds the object against the low pressure created by the vacuum gripper </a:t>
            </a:r>
          </a:p>
          <a:p>
            <a:pPr lvl="1"/>
            <a:r>
              <a:rPr lang="en-US" sz="2400" dirty="0"/>
              <a:t>These systems are well suited to large flat objects or other items that the motion of a fingered gripper might damage</a:t>
            </a:r>
          </a:p>
          <a:p>
            <a:pPr lvl="1"/>
            <a:r>
              <a:rPr lang="en-US" sz="2400" dirty="0"/>
              <a:t>Many of these types of grids have individual control of the vacuum grippers, allowing the programmer to turn on only the grippers needed, saving on both operating cost and maintenance</a:t>
            </a:r>
          </a:p>
        </p:txBody>
      </p:sp>
    </p:spTree>
    <p:extLst>
      <p:ext uri="{BB962C8B-B14F-4D97-AF65-F5344CB8AC3E}">
        <p14:creationId xmlns:p14="http://schemas.microsoft.com/office/powerpoint/2010/main" val="31970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6960" y="4957961"/>
            <a:ext cx="4792265" cy="1200329"/>
          </a:xfrm>
          <a:prstGeom prst="rect">
            <a:avLst/>
          </a:prstGeom>
          <a:noFill/>
        </p:spPr>
        <p:txBody>
          <a:bodyPr wrap="square" rtlCol="0">
            <a:spAutoFit/>
          </a:bodyPr>
          <a:lstStyle/>
          <a:p>
            <a:r>
              <a:rPr lang="en-US" sz="2400" dirty="0"/>
              <a:t>Here you can see a close-up of a vacuum gripper as well as one of these systems in operation </a:t>
            </a:r>
          </a:p>
        </p:txBody>
      </p:sp>
      <p:sp>
        <p:nvSpPr>
          <p:cNvPr id="5" name="TextBox 4">
            <a:extLst>
              <a:ext uri="{FF2B5EF4-FFF2-40B4-BE49-F238E27FC236}">
                <a16:creationId xmlns:a16="http://schemas.microsoft.com/office/drawing/2014/main" id="{2C857456-CD9D-4041-B4E7-6C4C3DE7BC1A}"/>
              </a:ext>
            </a:extLst>
          </p:cNvPr>
          <p:cNvSpPr txBox="1"/>
          <p:nvPr/>
        </p:nvSpPr>
        <p:spPr>
          <a:xfrm>
            <a:off x="163116" y="124140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5-11</a:t>
            </a:r>
          </a:p>
        </p:txBody>
      </p:sp>
      <p:sp>
        <p:nvSpPr>
          <p:cNvPr id="6" name="TextBox 5">
            <a:extLst>
              <a:ext uri="{FF2B5EF4-FFF2-40B4-BE49-F238E27FC236}">
                <a16:creationId xmlns:a16="http://schemas.microsoft.com/office/drawing/2014/main" id="{09874251-8CA0-4B61-A8AD-46CC5EC227AC}"/>
              </a:ext>
            </a:extLst>
          </p:cNvPr>
          <p:cNvSpPr txBox="1"/>
          <p:nvPr/>
        </p:nvSpPr>
        <p:spPr>
          <a:xfrm>
            <a:off x="4856778" y="124140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5-10</a:t>
            </a:r>
          </a:p>
        </p:txBody>
      </p:sp>
      <p:pic>
        <p:nvPicPr>
          <p:cNvPr id="4" name="Picture 3" descr="A photo shows a cylindrical base with a vacuum gripper at the end of the base.">
            <a:extLst>
              <a:ext uri="{FF2B5EF4-FFF2-40B4-BE49-F238E27FC236}">
                <a16:creationId xmlns:a16="http://schemas.microsoft.com/office/drawing/2014/main" id="{1B5EA8FF-15BB-4EAD-BEC2-1947B23AADC0}"/>
              </a:ext>
            </a:extLst>
          </p:cNvPr>
          <p:cNvPicPr>
            <a:picLocks noChangeAspect="1"/>
          </p:cNvPicPr>
          <p:nvPr/>
        </p:nvPicPr>
        <p:blipFill rotWithShape="1">
          <a:blip r:embed="rId2">
            <a:extLst>
              <a:ext uri="{28A0092B-C50C-407E-A947-70E740481C1C}">
                <a14:useLocalDpi xmlns:a14="http://schemas.microsoft.com/office/drawing/2010/main" val="0"/>
              </a:ext>
            </a:extLst>
          </a:blip>
          <a:srcRect b="11283"/>
          <a:stretch/>
        </p:blipFill>
        <p:spPr>
          <a:xfrm>
            <a:off x="4966692" y="1549178"/>
            <a:ext cx="3515802" cy="3217894"/>
          </a:xfrm>
          <a:prstGeom prst="rect">
            <a:avLst/>
          </a:prstGeom>
        </p:spPr>
      </p:pic>
      <p:pic>
        <p:nvPicPr>
          <p:cNvPr id="8" name="Picture 7" descr="A photo shows a vacuum gripper at work picking up packages and putting them in boxes.">
            <a:extLst>
              <a:ext uri="{FF2B5EF4-FFF2-40B4-BE49-F238E27FC236}">
                <a16:creationId xmlns:a16="http://schemas.microsoft.com/office/drawing/2014/main" id="{D044D71F-A6C1-490F-B978-09842AFBC792}"/>
              </a:ext>
            </a:extLst>
          </p:cNvPr>
          <p:cNvPicPr>
            <a:picLocks noChangeAspect="1"/>
          </p:cNvPicPr>
          <p:nvPr/>
        </p:nvPicPr>
        <p:blipFill rotWithShape="1">
          <a:blip r:embed="rId3">
            <a:extLst>
              <a:ext uri="{28A0092B-C50C-407E-A947-70E740481C1C}">
                <a14:useLocalDpi xmlns:a14="http://schemas.microsoft.com/office/drawing/2010/main" val="0"/>
              </a:ext>
            </a:extLst>
          </a:blip>
          <a:srcRect b="11515"/>
          <a:stretch/>
        </p:blipFill>
        <p:spPr>
          <a:xfrm>
            <a:off x="0" y="1549178"/>
            <a:ext cx="4221242" cy="4071334"/>
          </a:xfrm>
          <a:prstGeom prst="rect">
            <a:avLst/>
          </a:prstGeom>
        </p:spPr>
      </p:pic>
    </p:spTree>
    <p:extLst>
      <p:ext uri="{BB962C8B-B14F-4D97-AF65-F5344CB8AC3E}">
        <p14:creationId xmlns:p14="http://schemas.microsoft.com/office/powerpoint/2010/main" val="1870039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F458-98B4-4F08-A496-FBC73C0BE286}"/>
              </a:ext>
            </a:extLst>
          </p:cNvPr>
          <p:cNvSpPr>
            <a:spLocks noGrp="1"/>
          </p:cNvSpPr>
          <p:nvPr>
            <p:ph type="title"/>
          </p:nvPr>
        </p:nvSpPr>
        <p:spPr/>
        <p:txBody>
          <a:bodyPr>
            <a:normAutofit/>
          </a:bodyPr>
          <a:lstStyle/>
          <a:p>
            <a:r>
              <a:rPr lang="en-US" sz="4400" dirty="0"/>
              <a:t>The Venturi Effect</a:t>
            </a:r>
          </a:p>
        </p:txBody>
      </p:sp>
      <p:sp>
        <p:nvSpPr>
          <p:cNvPr id="3" name="Content Placeholder 2">
            <a:extLst>
              <a:ext uri="{FF2B5EF4-FFF2-40B4-BE49-F238E27FC236}">
                <a16:creationId xmlns:a16="http://schemas.microsoft.com/office/drawing/2014/main" id="{5B5860CF-6962-475E-A90F-D88795D1E93A}"/>
              </a:ext>
            </a:extLst>
          </p:cNvPr>
          <p:cNvSpPr>
            <a:spLocks noGrp="1"/>
          </p:cNvSpPr>
          <p:nvPr>
            <p:ph idx="1"/>
          </p:nvPr>
        </p:nvSpPr>
        <p:spPr/>
        <p:txBody>
          <a:bodyPr>
            <a:normAutofit lnSpcReduction="10000"/>
          </a:bodyPr>
          <a:lstStyle/>
          <a:p>
            <a:r>
              <a:rPr lang="en-US" sz="2800" dirty="0"/>
              <a:t>The Italian physicist Giovanni Venturi first discovered that when air is forced though a conical nozzle, its velocity increases and the pressure decreases</a:t>
            </a:r>
          </a:p>
          <a:p>
            <a:pPr lvl="1"/>
            <a:r>
              <a:rPr lang="en-US" sz="2400" dirty="0"/>
              <a:t>When using Venturi valves, we pass compressed air though a conical </a:t>
            </a:r>
            <a:r>
              <a:rPr lang="en-US" sz="2400" dirty="0" err="1"/>
              <a:t>Venturi</a:t>
            </a:r>
            <a:r>
              <a:rPr lang="en-US" sz="2400" dirty="0"/>
              <a:t> orifice </a:t>
            </a:r>
          </a:p>
          <a:p>
            <a:pPr lvl="1"/>
            <a:r>
              <a:rPr lang="en-US" sz="2400" dirty="0"/>
              <a:t>As the air passes from the restricted area to the larger area, the pressure falls and the velocity increases</a:t>
            </a:r>
          </a:p>
          <a:p>
            <a:pPr lvl="1"/>
            <a:r>
              <a:rPr lang="en-US" sz="2400" dirty="0"/>
              <a:t>Because of the large difference between the conical restriction and the line after it, an intense reaction is created that sucks the stationary air out of the area of the vacuum cup or wherever the air opening is attached into the main line after the Venturi valve</a:t>
            </a:r>
          </a:p>
        </p:txBody>
      </p:sp>
    </p:spTree>
    <p:extLst>
      <p:ext uri="{BB962C8B-B14F-4D97-AF65-F5344CB8AC3E}">
        <p14:creationId xmlns:p14="http://schemas.microsoft.com/office/powerpoint/2010/main" val="153442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F3C74B-3B5E-477A-9AFC-BF6A256D0ABB}"/>
              </a:ext>
            </a:extLst>
          </p:cNvPr>
          <p:cNvSpPr txBox="1"/>
          <p:nvPr/>
        </p:nvSpPr>
        <p:spPr>
          <a:xfrm>
            <a:off x="158496" y="75368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Figures 5-12 and 5-13</a:t>
            </a:r>
          </a:p>
        </p:txBody>
      </p:sp>
      <p:pic>
        <p:nvPicPr>
          <p:cNvPr id="10" name="Picture 9" descr="An illustration shows the way a Venturi vacuum generator works. The following parts are labeled: Motive fluid flow, vacuum formation, vacuum intake, and the exhaust.">
            <a:extLst>
              <a:ext uri="{FF2B5EF4-FFF2-40B4-BE49-F238E27FC236}">
                <a16:creationId xmlns:a16="http://schemas.microsoft.com/office/drawing/2014/main" id="{AB10C9E8-1119-4039-8C1D-4287DDD00FB1}"/>
              </a:ext>
            </a:extLst>
          </p:cNvPr>
          <p:cNvPicPr>
            <a:picLocks noChangeAspect="1"/>
          </p:cNvPicPr>
          <p:nvPr/>
        </p:nvPicPr>
        <p:blipFill rotWithShape="1">
          <a:blip r:embed="rId2">
            <a:extLst>
              <a:ext uri="{28A0092B-C50C-407E-A947-70E740481C1C}">
                <a14:useLocalDpi xmlns:a14="http://schemas.microsoft.com/office/drawing/2010/main" val="0"/>
              </a:ext>
            </a:extLst>
          </a:blip>
          <a:srcRect b="14438"/>
          <a:stretch/>
        </p:blipFill>
        <p:spPr>
          <a:xfrm>
            <a:off x="365761" y="1061466"/>
            <a:ext cx="7571232" cy="2256546"/>
          </a:xfrm>
          <a:prstGeom prst="rect">
            <a:avLst/>
          </a:prstGeom>
        </p:spPr>
      </p:pic>
      <p:pic>
        <p:nvPicPr>
          <p:cNvPr id="12" name="Picture 11" descr="An illustration shows the working principle of Venturi valve in an image and in a vector image. The image shows the flow of air marked with curved forward arrows through the air opening when the pump is pulled up. This creates a vacuum in the space above the opening and causes pressure to let the air opening make contact with the surface below.&#10;A vector image shows flow of air marked with curved forward arrows through the air opening when the pump is pulled up.&#10;A vector image shows a vacuum in the space after a pump is pulled up above the opening and causes pressure to let the air opening make contact with the surface below&#10;">
            <a:extLst>
              <a:ext uri="{FF2B5EF4-FFF2-40B4-BE49-F238E27FC236}">
                <a16:creationId xmlns:a16="http://schemas.microsoft.com/office/drawing/2014/main" id="{82736721-7ED6-4BB3-9EE7-3D841AB2E233}"/>
              </a:ext>
            </a:extLst>
          </p:cNvPr>
          <p:cNvPicPr>
            <a:picLocks noChangeAspect="1"/>
          </p:cNvPicPr>
          <p:nvPr/>
        </p:nvPicPr>
        <p:blipFill rotWithShape="1">
          <a:blip r:embed="rId3">
            <a:extLst>
              <a:ext uri="{28A0092B-C50C-407E-A947-70E740481C1C}">
                <a14:useLocalDpi xmlns:a14="http://schemas.microsoft.com/office/drawing/2010/main" val="0"/>
              </a:ext>
            </a:extLst>
          </a:blip>
          <a:srcRect b="14565"/>
          <a:stretch/>
        </p:blipFill>
        <p:spPr>
          <a:xfrm>
            <a:off x="158496" y="3318012"/>
            <a:ext cx="8520722" cy="2863332"/>
          </a:xfrm>
          <a:prstGeom prst="rect">
            <a:avLst/>
          </a:prstGeom>
        </p:spPr>
      </p:pic>
    </p:spTree>
    <p:extLst>
      <p:ext uri="{BB962C8B-B14F-4D97-AF65-F5344CB8AC3E}">
        <p14:creationId xmlns:p14="http://schemas.microsoft.com/office/powerpoint/2010/main" val="354878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579-A055-4F1E-B5D2-D7997AFCDAE5}"/>
              </a:ext>
            </a:extLst>
          </p:cNvPr>
          <p:cNvSpPr>
            <a:spLocks noGrp="1"/>
          </p:cNvSpPr>
          <p:nvPr>
            <p:ph type="title"/>
          </p:nvPr>
        </p:nvSpPr>
        <p:spPr/>
        <p:txBody>
          <a:bodyPr>
            <a:normAutofit/>
          </a:bodyPr>
          <a:lstStyle/>
          <a:p>
            <a:r>
              <a:rPr lang="en-US" sz="4400" dirty="0"/>
              <a:t>Venturi Vacuum Generators</a:t>
            </a:r>
          </a:p>
        </p:txBody>
      </p:sp>
      <p:sp>
        <p:nvSpPr>
          <p:cNvPr id="3" name="Content Placeholder 2">
            <a:extLst>
              <a:ext uri="{FF2B5EF4-FFF2-40B4-BE49-F238E27FC236}">
                <a16:creationId xmlns:a16="http://schemas.microsoft.com/office/drawing/2014/main" id="{9835FDB9-A084-4C24-9D1C-F9103BE059AC}"/>
              </a:ext>
            </a:extLst>
          </p:cNvPr>
          <p:cNvSpPr>
            <a:spLocks noGrp="1"/>
          </p:cNvSpPr>
          <p:nvPr>
            <p:ph idx="1"/>
          </p:nvPr>
        </p:nvSpPr>
        <p:spPr/>
        <p:txBody>
          <a:bodyPr>
            <a:normAutofit fontScale="92500" lnSpcReduction="20000"/>
          </a:bodyPr>
          <a:lstStyle/>
          <a:p>
            <a:r>
              <a:rPr lang="en-US" sz="2800" dirty="0"/>
              <a:t>Venturi vacuum generators have many advantages:</a:t>
            </a:r>
          </a:p>
          <a:p>
            <a:pPr lvl="1"/>
            <a:r>
              <a:rPr lang="en-US" sz="2400" dirty="0"/>
              <a:t>They do not have any vibration, heat generation, or moving parts</a:t>
            </a:r>
          </a:p>
          <a:p>
            <a:pPr lvl="1"/>
            <a:r>
              <a:rPr lang="en-US" sz="2400" dirty="0"/>
              <a:t>The vacuum turns on and off immediately with the air supply</a:t>
            </a:r>
          </a:p>
          <a:p>
            <a:pPr lvl="1"/>
            <a:r>
              <a:rPr lang="en-US" sz="2400" dirty="0"/>
              <a:t>Multiple Venturi valves in series can increase the vacuum generated</a:t>
            </a:r>
          </a:p>
          <a:p>
            <a:pPr lvl="1"/>
            <a:r>
              <a:rPr lang="en-US" sz="2400" dirty="0"/>
              <a:t>This approach works well in harsh environments</a:t>
            </a:r>
          </a:p>
          <a:p>
            <a:pPr lvl="1"/>
            <a:r>
              <a:rPr lang="en-US" sz="2400" dirty="0"/>
              <a:t>The low-cost systems are much less expensive than other mechanical systems</a:t>
            </a:r>
          </a:p>
          <a:p>
            <a:pPr lvl="1"/>
            <a:r>
              <a:rPr lang="en-US" sz="2400" dirty="0"/>
              <a:t>The Venturi valves are easy to repair, replace, or change out</a:t>
            </a:r>
          </a:p>
          <a:p>
            <a:pPr lvl="1"/>
            <a:r>
              <a:rPr lang="en-US" sz="2400" dirty="0"/>
              <a:t>The Venturi valve is often located in the vacuum cup, reducing air consumption and improving response time</a:t>
            </a:r>
          </a:p>
          <a:p>
            <a:pPr lvl="1"/>
            <a:r>
              <a:rPr lang="en-US" sz="2400" dirty="0"/>
              <a:t>Venturi vacuum systems are lightweight and mobile, and do not require an electrical connection</a:t>
            </a:r>
          </a:p>
        </p:txBody>
      </p:sp>
    </p:spTree>
    <p:extLst>
      <p:ext uri="{BB962C8B-B14F-4D97-AF65-F5344CB8AC3E}">
        <p14:creationId xmlns:p14="http://schemas.microsoft.com/office/powerpoint/2010/main" val="370398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Balloon Grippers </a:t>
            </a:r>
          </a:p>
        </p:txBody>
      </p:sp>
      <p:sp>
        <p:nvSpPr>
          <p:cNvPr id="3" name="Content Placeholder 2"/>
          <p:cNvSpPr>
            <a:spLocks noGrp="1"/>
          </p:cNvSpPr>
          <p:nvPr>
            <p:ph idx="1"/>
          </p:nvPr>
        </p:nvSpPr>
        <p:spPr/>
        <p:txBody>
          <a:bodyPr>
            <a:normAutofit lnSpcReduction="10000"/>
          </a:bodyPr>
          <a:lstStyle/>
          <a:p>
            <a:r>
              <a:rPr lang="en-US" sz="2800" dirty="0"/>
              <a:t>Balloon-type grippers work by inflation or deflation to grip the part</a:t>
            </a:r>
          </a:p>
          <a:p>
            <a:r>
              <a:rPr lang="en-US" sz="2800" dirty="0"/>
              <a:t>These grippers once worked by placing the deflated balloon or flexible bladder inside of some portion of the part and then inflating it with air</a:t>
            </a:r>
          </a:p>
          <a:p>
            <a:r>
              <a:rPr lang="en-US" sz="2800" dirty="0"/>
              <a:t>An advancement in this technology has been to fill the balloon or flexible bladder with coffee grounds or a similar substance</a:t>
            </a:r>
          </a:p>
          <a:p>
            <a:pPr lvl="1"/>
            <a:r>
              <a:rPr lang="en-US" sz="2400" dirty="0"/>
              <a:t>The effect is a gripper that holds parts securely in much the same way that a human hand does in terms of rigidity and flexibility</a:t>
            </a:r>
          </a:p>
        </p:txBody>
      </p:sp>
    </p:spTree>
    <p:extLst>
      <p:ext uri="{BB962C8B-B14F-4D97-AF65-F5344CB8AC3E}">
        <p14:creationId xmlns:p14="http://schemas.microsoft.com/office/powerpoint/2010/main" val="38540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is EOAT?</a:t>
            </a:r>
          </a:p>
        </p:txBody>
      </p:sp>
      <p:sp>
        <p:nvSpPr>
          <p:cNvPr id="3" name="Content Placeholder 2"/>
          <p:cNvSpPr>
            <a:spLocks noGrp="1"/>
          </p:cNvSpPr>
          <p:nvPr>
            <p:ph idx="1"/>
          </p:nvPr>
        </p:nvSpPr>
        <p:spPr/>
        <p:txBody>
          <a:bodyPr>
            <a:normAutofit/>
          </a:bodyPr>
          <a:lstStyle/>
          <a:p>
            <a:endParaRPr lang="en-US" sz="2800" dirty="0"/>
          </a:p>
          <a:p>
            <a:r>
              <a:rPr lang="en-US" sz="2800" dirty="0"/>
              <a:t>End-of-arm tooling (EAOT) - the devices, tools, equipment, grippers, and other tooling at the end of a manipulator that the robot uses to interact with and affect the world around it </a:t>
            </a:r>
          </a:p>
          <a:p>
            <a:pPr lvl="1"/>
            <a:r>
              <a:rPr lang="en-US" sz="2400" dirty="0"/>
              <a:t>EOAT is the “doing” portion of the robot that works in conjunction with the positioning aspects of the system</a:t>
            </a:r>
          </a:p>
          <a:p>
            <a:pPr lvl="1"/>
            <a:r>
              <a:rPr lang="en-US" sz="2400" dirty="0"/>
              <a:t>These are purchased separately from the core robotic system in most cases </a:t>
            </a:r>
          </a:p>
        </p:txBody>
      </p:sp>
    </p:spTree>
    <p:extLst>
      <p:ext uri="{BB962C8B-B14F-4D97-AF65-F5344CB8AC3E}">
        <p14:creationId xmlns:p14="http://schemas.microsoft.com/office/powerpoint/2010/main" val="203874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Pin and Mandrel Grippers </a:t>
            </a:r>
          </a:p>
        </p:txBody>
      </p:sp>
      <p:sp>
        <p:nvSpPr>
          <p:cNvPr id="3" name="Content Placeholder 2"/>
          <p:cNvSpPr>
            <a:spLocks noGrp="1"/>
          </p:cNvSpPr>
          <p:nvPr>
            <p:ph idx="1"/>
          </p:nvPr>
        </p:nvSpPr>
        <p:spPr/>
        <p:txBody>
          <a:bodyPr>
            <a:normAutofit lnSpcReduction="10000"/>
          </a:bodyPr>
          <a:lstStyle/>
          <a:p>
            <a:endParaRPr lang="en-US" sz="2800" dirty="0"/>
          </a:p>
          <a:p>
            <a:r>
              <a:rPr lang="en-US" sz="2800" dirty="0"/>
              <a:t>Pin and mandrel grippers are similar to the balloon- or bladder-type gripper</a:t>
            </a:r>
          </a:p>
          <a:p>
            <a:r>
              <a:rPr lang="en-US" sz="2800" dirty="0"/>
              <a:t>The pin gripper fits around a projection on the part and then inflates the bladder to create pressure against the part</a:t>
            </a:r>
          </a:p>
          <a:p>
            <a:r>
              <a:rPr lang="en-US" sz="2800" dirty="0"/>
              <a:t>The mandrel gripper works in the same fashion, only it fits on the inside of the part and presses outward against the walls of the part to create the gripping force</a:t>
            </a:r>
          </a:p>
        </p:txBody>
      </p:sp>
    </p:spTree>
    <p:extLst>
      <p:ext uri="{BB962C8B-B14F-4D97-AF65-F5344CB8AC3E}">
        <p14:creationId xmlns:p14="http://schemas.microsoft.com/office/powerpoint/2010/main" val="941721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Welders</a:t>
            </a:r>
            <a:r>
              <a:rPr lang="en-US" dirty="0"/>
              <a:t> </a:t>
            </a:r>
          </a:p>
        </p:txBody>
      </p:sp>
      <p:sp>
        <p:nvSpPr>
          <p:cNvPr id="3" name="Content Placeholder 2"/>
          <p:cNvSpPr>
            <a:spLocks noGrp="1"/>
          </p:cNvSpPr>
          <p:nvPr>
            <p:ph idx="1"/>
          </p:nvPr>
        </p:nvSpPr>
        <p:spPr/>
        <p:txBody>
          <a:bodyPr>
            <a:normAutofit fontScale="85000" lnSpcReduction="10000"/>
          </a:bodyPr>
          <a:lstStyle/>
          <a:p>
            <a:r>
              <a:rPr lang="en-US" sz="2800" b="1" dirty="0"/>
              <a:t>Welding gun</a:t>
            </a:r>
            <a:r>
              <a:rPr lang="en-US" sz="2800" dirty="0"/>
              <a:t> - the tube-like tool that people or robots use to direct the electrically charged wire used to fuse metal during welding operations</a:t>
            </a:r>
          </a:p>
          <a:p>
            <a:r>
              <a:rPr lang="en-US" sz="2800" b="1" dirty="0"/>
              <a:t>MIG welder</a:t>
            </a:r>
            <a:r>
              <a:rPr lang="en-US" sz="2800" dirty="0"/>
              <a:t> - uses electrically charged metal wire, fed through the welding gun, to fuse metal together and provide shielding for the wire from oxygen by an inert gas like carbon dioxide (CO</a:t>
            </a:r>
            <a:r>
              <a:rPr lang="en-US" sz="2800" baseline="-25000" dirty="0"/>
              <a:t>2</a:t>
            </a:r>
            <a:r>
              <a:rPr lang="en-US" sz="2800" dirty="0"/>
              <a:t>)  </a:t>
            </a:r>
          </a:p>
          <a:p>
            <a:r>
              <a:rPr lang="en-US" sz="2800" b="1" dirty="0"/>
              <a:t>Laser welder</a:t>
            </a:r>
            <a:r>
              <a:rPr lang="en-US" sz="2800" dirty="0"/>
              <a:t> - uses intense beams of light to create the high temperatures needed to melt and fuse two pieces of metal together, without the need for the traditional welding gun</a:t>
            </a:r>
          </a:p>
          <a:p>
            <a:pPr lvl="1"/>
            <a:r>
              <a:rPr lang="en-US" sz="2400" dirty="0"/>
              <a:t>Laser welders need specialized power supplies and other equipment to generate the intense beam of light and may consume a gas like carbon dioxide in the process</a:t>
            </a:r>
          </a:p>
          <a:p>
            <a:endParaRPr lang="en-US" dirty="0"/>
          </a:p>
          <a:p>
            <a:endParaRPr lang="en-US" dirty="0"/>
          </a:p>
        </p:txBody>
      </p:sp>
    </p:spTree>
    <p:extLst>
      <p:ext uri="{BB962C8B-B14F-4D97-AF65-F5344CB8AC3E}">
        <p14:creationId xmlns:p14="http://schemas.microsoft.com/office/powerpoint/2010/main" val="186344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099" y="4303665"/>
            <a:ext cx="6334125" cy="830997"/>
          </a:xfrm>
          <a:prstGeom prst="rect">
            <a:avLst/>
          </a:prstGeom>
          <a:noFill/>
        </p:spPr>
        <p:txBody>
          <a:bodyPr wrap="square" rtlCol="0">
            <a:spAutoFit/>
          </a:bodyPr>
          <a:lstStyle/>
          <a:p>
            <a:r>
              <a:rPr lang="en-US" sz="2400" dirty="0"/>
              <a:t>Once set up, robotic welding systems can finish weld after weld with minimal human input</a:t>
            </a:r>
          </a:p>
        </p:txBody>
      </p:sp>
      <p:sp>
        <p:nvSpPr>
          <p:cNvPr id="5" name="TextBox 4">
            <a:extLst>
              <a:ext uri="{FF2B5EF4-FFF2-40B4-BE49-F238E27FC236}">
                <a16:creationId xmlns:a16="http://schemas.microsoft.com/office/drawing/2014/main" id="{E30E82CC-D15A-40AD-8EA5-FE7D0666A9FD}"/>
              </a:ext>
            </a:extLst>
          </p:cNvPr>
          <p:cNvSpPr txBox="1"/>
          <p:nvPr/>
        </p:nvSpPr>
        <p:spPr>
          <a:xfrm>
            <a:off x="190499" y="77938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5-15</a:t>
            </a:r>
          </a:p>
        </p:txBody>
      </p:sp>
      <p:sp>
        <p:nvSpPr>
          <p:cNvPr id="6" name="TextBox 5">
            <a:extLst>
              <a:ext uri="{FF2B5EF4-FFF2-40B4-BE49-F238E27FC236}">
                <a16:creationId xmlns:a16="http://schemas.microsoft.com/office/drawing/2014/main" id="{EF30E744-4D5D-41F6-9031-E195CD6E8865}"/>
              </a:ext>
            </a:extLst>
          </p:cNvPr>
          <p:cNvSpPr txBox="1"/>
          <p:nvPr/>
        </p:nvSpPr>
        <p:spPr>
          <a:xfrm>
            <a:off x="4729162" y="77938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5-14</a:t>
            </a:r>
          </a:p>
        </p:txBody>
      </p:sp>
      <p:pic>
        <p:nvPicPr>
          <p:cNvPr id="7" name="Picture 6" descr="A photo shows a welding robot in action and a smooth path of metal left behind.">
            <a:extLst>
              <a:ext uri="{FF2B5EF4-FFF2-40B4-BE49-F238E27FC236}">
                <a16:creationId xmlns:a16="http://schemas.microsoft.com/office/drawing/2014/main" id="{73E047F9-17ED-44C1-B5F8-0D9334C33FBE}"/>
              </a:ext>
            </a:extLst>
          </p:cNvPr>
          <p:cNvPicPr>
            <a:picLocks noChangeAspect="1"/>
          </p:cNvPicPr>
          <p:nvPr/>
        </p:nvPicPr>
        <p:blipFill rotWithShape="1">
          <a:blip r:embed="rId2">
            <a:extLst>
              <a:ext uri="{28A0092B-C50C-407E-A947-70E740481C1C}">
                <a14:useLocalDpi xmlns:a14="http://schemas.microsoft.com/office/drawing/2010/main" val="0"/>
              </a:ext>
            </a:extLst>
          </a:blip>
          <a:srcRect b="25594"/>
          <a:stretch/>
        </p:blipFill>
        <p:spPr>
          <a:xfrm>
            <a:off x="4509048" y="1087165"/>
            <a:ext cx="4640732" cy="2607012"/>
          </a:xfrm>
          <a:prstGeom prst="rect">
            <a:avLst/>
          </a:prstGeom>
        </p:spPr>
      </p:pic>
      <p:pic>
        <p:nvPicPr>
          <p:cNvPr id="9" name="Picture 8" descr="A photo shows two men operating a robot using teach pendant.  ">
            <a:extLst>
              <a:ext uri="{FF2B5EF4-FFF2-40B4-BE49-F238E27FC236}">
                <a16:creationId xmlns:a16="http://schemas.microsoft.com/office/drawing/2014/main" id="{2744EDC7-4F5B-4F57-B369-E322793F4916}"/>
              </a:ext>
            </a:extLst>
          </p:cNvPr>
          <p:cNvPicPr>
            <a:picLocks noChangeAspect="1"/>
          </p:cNvPicPr>
          <p:nvPr/>
        </p:nvPicPr>
        <p:blipFill rotWithShape="1">
          <a:blip r:embed="rId3">
            <a:extLst>
              <a:ext uri="{28A0092B-C50C-407E-A947-70E740481C1C}">
                <a14:useLocalDpi xmlns:a14="http://schemas.microsoft.com/office/drawing/2010/main" val="0"/>
              </a:ext>
            </a:extLst>
          </a:blip>
          <a:srcRect b="13396"/>
          <a:stretch/>
        </p:blipFill>
        <p:spPr>
          <a:xfrm>
            <a:off x="38100" y="1087165"/>
            <a:ext cx="4448556" cy="2908723"/>
          </a:xfrm>
          <a:prstGeom prst="rect">
            <a:avLst/>
          </a:prstGeom>
        </p:spPr>
      </p:pic>
    </p:spTree>
    <p:extLst>
      <p:ext uri="{BB962C8B-B14F-4D97-AF65-F5344CB8AC3E}">
        <p14:creationId xmlns:p14="http://schemas.microsoft.com/office/powerpoint/2010/main" val="1572892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2464E-E1AD-476D-8483-56B317195BAB}"/>
              </a:ext>
            </a:extLst>
          </p:cNvPr>
          <p:cNvSpPr txBox="1"/>
          <p:nvPr/>
        </p:nvSpPr>
        <p:spPr>
          <a:xfrm>
            <a:off x="6427990" y="1533849"/>
            <a:ext cx="2716010" cy="4093428"/>
          </a:xfrm>
          <a:prstGeom prst="rect">
            <a:avLst/>
          </a:prstGeom>
          <a:noFill/>
        </p:spPr>
        <p:txBody>
          <a:bodyPr wrap="square" rtlCol="0">
            <a:spAutoFit/>
          </a:bodyPr>
          <a:lstStyle/>
          <a:p>
            <a:r>
              <a:rPr lang="en-US" sz="2000" dirty="0"/>
              <a:t>Many manufacturers of robotic welding torches have designed automatic cleaning equipment to periodically clean out the torch, remove any excess slag, and add antispatter compound to reduce the probability of slag adhering to the welding torch </a:t>
            </a:r>
          </a:p>
        </p:txBody>
      </p:sp>
      <p:sp>
        <p:nvSpPr>
          <p:cNvPr id="4" name="TextBox 3">
            <a:extLst>
              <a:ext uri="{FF2B5EF4-FFF2-40B4-BE49-F238E27FC236}">
                <a16:creationId xmlns:a16="http://schemas.microsoft.com/office/drawing/2014/main" id="{BB2ED0E3-3A30-4F79-8258-85485C2D49FB}"/>
              </a:ext>
            </a:extLst>
          </p:cNvPr>
          <p:cNvSpPr txBox="1"/>
          <p:nvPr/>
        </p:nvSpPr>
        <p:spPr>
          <a:xfrm>
            <a:off x="402337" y="133433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5-16</a:t>
            </a:r>
          </a:p>
        </p:txBody>
      </p:sp>
      <p:pic>
        <p:nvPicPr>
          <p:cNvPr id="6" name="Picture 5" descr="A photo shows automatic cleaning equipment.">
            <a:extLst>
              <a:ext uri="{FF2B5EF4-FFF2-40B4-BE49-F238E27FC236}">
                <a16:creationId xmlns:a16="http://schemas.microsoft.com/office/drawing/2014/main" id="{715F1C52-48FD-4613-BC1B-6C6126DED2E6}"/>
              </a:ext>
            </a:extLst>
          </p:cNvPr>
          <p:cNvPicPr>
            <a:picLocks noChangeAspect="1"/>
          </p:cNvPicPr>
          <p:nvPr/>
        </p:nvPicPr>
        <p:blipFill rotWithShape="1">
          <a:blip r:embed="rId2">
            <a:extLst>
              <a:ext uri="{28A0092B-C50C-407E-A947-70E740481C1C}">
                <a14:useLocalDpi xmlns:a14="http://schemas.microsoft.com/office/drawing/2010/main" val="0"/>
              </a:ext>
            </a:extLst>
          </a:blip>
          <a:srcRect b="24516"/>
          <a:stretch/>
        </p:blipFill>
        <p:spPr>
          <a:xfrm>
            <a:off x="297965" y="1642109"/>
            <a:ext cx="6085773" cy="3697987"/>
          </a:xfrm>
          <a:prstGeom prst="rect">
            <a:avLst/>
          </a:prstGeom>
        </p:spPr>
      </p:pic>
    </p:spTree>
    <p:extLst>
      <p:ext uri="{BB962C8B-B14F-4D97-AF65-F5344CB8AC3E}">
        <p14:creationId xmlns:p14="http://schemas.microsoft.com/office/powerpoint/2010/main" val="110127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19D5-E70A-4298-B242-FDD458AF79AE}"/>
              </a:ext>
            </a:extLst>
          </p:cNvPr>
          <p:cNvSpPr>
            <a:spLocks noGrp="1"/>
          </p:cNvSpPr>
          <p:nvPr>
            <p:ph type="title"/>
          </p:nvPr>
        </p:nvSpPr>
        <p:spPr/>
        <p:txBody>
          <a:bodyPr>
            <a:normAutofit/>
          </a:bodyPr>
          <a:lstStyle/>
          <a:p>
            <a:r>
              <a:rPr lang="en-US" sz="4400" dirty="0"/>
              <a:t>Spot-welding</a:t>
            </a:r>
          </a:p>
        </p:txBody>
      </p:sp>
      <p:sp>
        <p:nvSpPr>
          <p:cNvPr id="3" name="Content Placeholder 2">
            <a:extLst>
              <a:ext uri="{FF2B5EF4-FFF2-40B4-BE49-F238E27FC236}">
                <a16:creationId xmlns:a16="http://schemas.microsoft.com/office/drawing/2014/main" id="{B51EDD5D-3770-42FA-ACA1-F622A8DA261F}"/>
              </a:ext>
            </a:extLst>
          </p:cNvPr>
          <p:cNvSpPr>
            <a:spLocks noGrp="1"/>
          </p:cNvSpPr>
          <p:nvPr>
            <p:ph idx="1"/>
          </p:nvPr>
        </p:nvSpPr>
        <p:spPr/>
        <p:txBody>
          <a:bodyPr>
            <a:normAutofit/>
          </a:bodyPr>
          <a:lstStyle/>
          <a:p>
            <a:r>
              <a:rPr lang="en-US" sz="2800" b="1" dirty="0"/>
              <a:t>Spot-welding </a:t>
            </a:r>
            <a:r>
              <a:rPr lang="en-US" sz="2800" dirty="0"/>
              <a:t>uses a device called a gun, which resembles a large copper clamp</a:t>
            </a:r>
          </a:p>
          <a:p>
            <a:r>
              <a:rPr lang="en-US" sz="2800" dirty="0"/>
              <a:t>It fuses metal together by passing current from one tip to the other, through the material fused </a:t>
            </a:r>
          </a:p>
          <a:p>
            <a:r>
              <a:rPr lang="en-US" sz="2800" dirty="0"/>
              <a:t>The weld controller provides a weld schedule that includes weld voltage, weld current, pressure, and </a:t>
            </a:r>
            <a:r>
              <a:rPr lang="en-US" sz="2800" b="1" dirty="0"/>
              <a:t>gun time</a:t>
            </a:r>
            <a:r>
              <a:rPr lang="en-US" sz="2800" dirty="0"/>
              <a:t>, which is the amount of time that current flows through the spot-welding gun tips</a:t>
            </a:r>
          </a:p>
        </p:txBody>
      </p:sp>
    </p:spTree>
    <p:extLst>
      <p:ext uri="{BB962C8B-B14F-4D97-AF65-F5344CB8AC3E}">
        <p14:creationId xmlns:p14="http://schemas.microsoft.com/office/powerpoint/2010/main" val="342670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67E89-2AEC-4366-90AF-4F4207F7534F}"/>
              </a:ext>
            </a:extLst>
          </p:cNvPr>
          <p:cNvSpPr txBox="1"/>
          <p:nvPr/>
        </p:nvSpPr>
        <p:spPr>
          <a:xfrm>
            <a:off x="214312" y="4285135"/>
            <a:ext cx="8715375" cy="1323439"/>
          </a:xfrm>
          <a:prstGeom prst="rect">
            <a:avLst/>
          </a:prstGeom>
          <a:noFill/>
        </p:spPr>
        <p:txBody>
          <a:bodyPr wrap="square" rtlCol="0">
            <a:spAutoFit/>
          </a:bodyPr>
          <a:lstStyle/>
          <a:p>
            <a:r>
              <a:rPr lang="en-US" sz="2000" dirty="0"/>
              <a:t>The “C”-type gun consists of a fixed tip and a movable weld tip resembling a large C clamp (left)</a:t>
            </a:r>
          </a:p>
          <a:p>
            <a:r>
              <a:rPr lang="en-US" sz="2000" dirty="0"/>
              <a:t> </a:t>
            </a:r>
          </a:p>
          <a:p>
            <a:r>
              <a:rPr lang="en-US" sz="2000" dirty="0"/>
              <a:t>In the “X”-type gun, the jaws form the letter “X” and act like a scissors (right)</a:t>
            </a:r>
          </a:p>
        </p:txBody>
      </p:sp>
      <p:sp>
        <p:nvSpPr>
          <p:cNvPr id="5" name="TextBox 4">
            <a:extLst>
              <a:ext uri="{FF2B5EF4-FFF2-40B4-BE49-F238E27FC236}">
                <a16:creationId xmlns:a16="http://schemas.microsoft.com/office/drawing/2014/main" id="{588EBFD4-4E6B-45D0-BCC0-7C9CAE0AC9D9}"/>
              </a:ext>
            </a:extLst>
          </p:cNvPr>
          <p:cNvSpPr txBox="1"/>
          <p:nvPr/>
        </p:nvSpPr>
        <p:spPr>
          <a:xfrm>
            <a:off x="49294" y="73520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5-17</a:t>
            </a:r>
          </a:p>
        </p:txBody>
      </p:sp>
      <p:sp>
        <p:nvSpPr>
          <p:cNvPr id="6" name="TextBox 5">
            <a:extLst>
              <a:ext uri="{FF2B5EF4-FFF2-40B4-BE49-F238E27FC236}">
                <a16:creationId xmlns:a16="http://schemas.microsoft.com/office/drawing/2014/main" id="{DE463966-9EED-47FF-B9FA-D57219011590}"/>
              </a:ext>
            </a:extLst>
          </p:cNvPr>
          <p:cNvSpPr txBox="1"/>
          <p:nvPr/>
        </p:nvSpPr>
        <p:spPr>
          <a:xfrm>
            <a:off x="4572000" y="72577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5-18</a:t>
            </a:r>
          </a:p>
        </p:txBody>
      </p:sp>
      <p:pic>
        <p:nvPicPr>
          <p:cNvPr id="8" name="Picture 7" descr="A photo shows a spot-welding process where the frame of a vehicle is welded together.">
            <a:extLst>
              <a:ext uri="{FF2B5EF4-FFF2-40B4-BE49-F238E27FC236}">
                <a16:creationId xmlns:a16="http://schemas.microsoft.com/office/drawing/2014/main" id="{2165C1FF-40C1-431F-811E-5E1AFC00ECAD}"/>
              </a:ext>
            </a:extLst>
          </p:cNvPr>
          <p:cNvPicPr>
            <a:picLocks noChangeAspect="1"/>
          </p:cNvPicPr>
          <p:nvPr/>
        </p:nvPicPr>
        <p:blipFill rotWithShape="1">
          <a:blip r:embed="rId2">
            <a:extLst>
              <a:ext uri="{28A0092B-C50C-407E-A947-70E740481C1C}">
                <a14:useLocalDpi xmlns:a14="http://schemas.microsoft.com/office/drawing/2010/main" val="0"/>
              </a:ext>
            </a:extLst>
          </a:blip>
          <a:srcRect b="13864"/>
          <a:stretch/>
        </p:blipFill>
        <p:spPr>
          <a:xfrm>
            <a:off x="49294" y="1033554"/>
            <a:ext cx="4481790" cy="2953230"/>
          </a:xfrm>
          <a:prstGeom prst="rect">
            <a:avLst/>
          </a:prstGeom>
        </p:spPr>
      </p:pic>
      <p:pic>
        <p:nvPicPr>
          <p:cNvPr id="10" name="Picture 9" descr="A photo shows a spot-welding gun used in the industry.">
            <a:extLst>
              <a:ext uri="{FF2B5EF4-FFF2-40B4-BE49-F238E27FC236}">
                <a16:creationId xmlns:a16="http://schemas.microsoft.com/office/drawing/2014/main" id="{8B365963-3DCD-4861-A186-2F30E04F3759}"/>
              </a:ext>
            </a:extLst>
          </p:cNvPr>
          <p:cNvPicPr>
            <a:picLocks noChangeAspect="1"/>
          </p:cNvPicPr>
          <p:nvPr/>
        </p:nvPicPr>
        <p:blipFill rotWithShape="1">
          <a:blip r:embed="rId3">
            <a:extLst>
              <a:ext uri="{28A0092B-C50C-407E-A947-70E740481C1C}">
                <a14:useLocalDpi xmlns:a14="http://schemas.microsoft.com/office/drawing/2010/main" val="0"/>
              </a:ext>
            </a:extLst>
          </a:blip>
          <a:srcRect b="14231"/>
          <a:stretch/>
        </p:blipFill>
        <p:spPr>
          <a:xfrm>
            <a:off x="4572000" y="1033554"/>
            <a:ext cx="4520643" cy="2953230"/>
          </a:xfrm>
          <a:prstGeom prst="rect">
            <a:avLst/>
          </a:prstGeom>
        </p:spPr>
      </p:pic>
    </p:spTree>
    <p:extLst>
      <p:ext uri="{BB962C8B-B14F-4D97-AF65-F5344CB8AC3E}">
        <p14:creationId xmlns:p14="http://schemas.microsoft.com/office/powerpoint/2010/main" val="11909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2F18-13FF-48F3-8F1B-5CBF123E8FB3}"/>
              </a:ext>
            </a:extLst>
          </p:cNvPr>
          <p:cNvSpPr>
            <a:spLocks noGrp="1"/>
          </p:cNvSpPr>
          <p:nvPr>
            <p:ph type="title"/>
          </p:nvPr>
        </p:nvSpPr>
        <p:spPr/>
        <p:txBody>
          <a:bodyPr>
            <a:normAutofit/>
          </a:bodyPr>
          <a:lstStyle/>
          <a:p>
            <a:r>
              <a:rPr lang="en-US" sz="4400" dirty="0"/>
              <a:t>Ultrasonic Welding</a:t>
            </a:r>
          </a:p>
        </p:txBody>
      </p:sp>
      <p:sp>
        <p:nvSpPr>
          <p:cNvPr id="3" name="Content Placeholder 2">
            <a:extLst>
              <a:ext uri="{FF2B5EF4-FFF2-40B4-BE49-F238E27FC236}">
                <a16:creationId xmlns:a16="http://schemas.microsoft.com/office/drawing/2014/main" id="{C27ABD2D-EA60-4C35-9C21-3F068920ECE5}"/>
              </a:ext>
            </a:extLst>
          </p:cNvPr>
          <p:cNvSpPr>
            <a:spLocks noGrp="1"/>
          </p:cNvSpPr>
          <p:nvPr>
            <p:ph idx="1"/>
          </p:nvPr>
        </p:nvSpPr>
        <p:spPr/>
        <p:txBody>
          <a:bodyPr>
            <a:normAutofit lnSpcReduction="10000"/>
          </a:bodyPr>
          <a:lstStyle/>
          <a:p>
            <a:r>
              <a:rPr lang="en-US" sz="2800" dirty="0"/>
              <a:t>Ultrasonic welding uses high-frequency vibrations, above the realm of human hearing, to generate heat via friction, which in turn fuses materials together in processes such as:</a:t>
            </a:r>
          </a:p>
          <a:p>
            <a:pPr lvl="1"/>
            <a:r>
              <a:rPr lang="en-US" sz="2400" dirty="0"/>
              <a:t>General-purpose sewing</a:t>
            </a:r>
          </a:p>
          <a:p>
            <a:pPr lvl="1"/>
            <a:r>
              <a:rPr lang="en-US" sz="2400" dirty="0"/>
              <a:t>Lacing and quilting</a:t>
            </a:r>
          </a:p>
          <a:p>
            <a:pPr lvl="1"/>
            <a:r>
              <a:rPr lang="en-US" sz="2400" dirty="0"/>
              <a:t>Filters</a:t>
            </a:r>
          </a:p>
          <a:p>
            <a:pPr lvl="1"/>
            <a:r>
              <a:rPr lang="en-US" sz="2400" dirty="0"/>
              <a:t>Medical disposables</a:t>
            </a:r>
          </a:p>
          <a:p>
            <a:pPr lvl="1"/>
            <a:r>
              <a:rPr lang="en-US" sz="2400" dirty="0"/>
              <a:t>Cuffs and sleeves</a:t>
            </a:r>
          </a:p>
          <a:p>
            <a:pPr lvl="1"/>
            <a:r>
              <a:rPr lang="en-US" sz="2400" dirty="0"/>
              <a:t>Ribbons and trims</a:t>
            </a:r>
          </a:p>
          <a:p>
            <a:pPr lvl="1"/>
            <a:r>
              <a:rPr lang="en-US" sz="2400" dirty="0"/>
              <a:t>Ballistic vests and body armor</a:t>
            </a:r>
          </a:p>
          <a:p>
            <a:endParaRPr lang="en-US" dirty="0"/>
          </a:p>
        </p:txBody>
      </p:sp>
    </p:spTree>
    <p:extLst>
      <p:ext uri="{BB962C8B-B14F-4D97-AF65-F5344CB8AC3E}">
        <p14:creationId xmlns:p14="http://schemas.microsoft.com/office/powerpoint/2010/main" val="1975923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EE23-175A-4EEF-8BAB-58FA060785D3}"/>
              </a:ext>
            </a:extLst>
          </p:cNvPr>
          <p:cNvSpPr>
            <a:spLocks noGrp="1"/>
          </p:cNvSpPr>
          <p:nvPr>
            <p:ph type="title"/>
          </p:nvPr>
        </p:nvSpPr>
        <p:spPr/>
        <p:txBody>
          <a:bodyPr>
            <a:normAutofit/>
          </a:bodyPr>
          <a:lstStyle/>
          <a:p>
            <a:r>
              <a:rPr lang="en-US" sz="4400" dirty="0"/>
              <a:t>Ultrasonic Welding cont.</a:t>
            </a:r>
          </a:p>
        </p:txBody>
      </p:sp>
      <p:sp>
        <p:nvSpPr>
          <p:cNvPr id="3" name="Content Placeholder 2">
            <a:extLst>
              <a:ext uri="{FF2B5EF4-FFF2-40B4-BE49-F238E27FC236}">
                <a16:creationId xmlns:a16="http://schemas.microsoft.com/office/drawing/2014/main" id="{E8859A2A-2DA5-4CAB-9D94-39CB538C788A}"/>
              </a:ext>
            </a:extLst>
          </p:cNvPr>
          <p:cNvSpPr>
            <a:spLocks noGrp="1"/>
          </p:cNvSpPr>
          <p:nvPr>
            <p:ph idx="1"/>
          </p:nvPr>
        </p:nvSpPr>
        <p:spPr/>
        <p:txBody>
          <a:bodyPr>
            <a:normAutofit/>
          </a:bodyPr>
          <a:lstStyle/>
          <a:p>
            <a:r>
              <a:rPr lang="en-US" sz="2800" dirty="0"/>
              <a:t>An ultrasonic welding system differs in the way the weld is produced, thus, we find a different set of equipment involved in the process:</a:t>
            </a:r>
          </a:p>
          <a:p>
            <a:pPr lvl="1"/>
            <a:r>
              <a:rPr lang="en-US" sz="2400" dirty="0"/>
              <a:t>A power supply</a:t>
            </a:r>
          </a:p>
          <a:p>
            <a:pPr lvl="1"/>
            <a:r>
              <a:rPr lang="en-US" sz="2400" dirty="0"/>
              <a:t>A transducer</a:t>
            </a:r>
          </a:p>
          <a:p>
            <a:pPr lvl="1"/>
            <a:r>
              <a:rPr lang="en-US" sz="2400" dirty="0"/>
              <a:t>A booster</a:t>
            </a:r>
          </a:p>
          <a:p>
            <a:pPr lvl="1"/>
            <a:r>
              <a:rPr lang="en-US" sz="2400" dirty="0"/>
              <a:t>A horn</a:t>
            </a:r>
          </a:p>
          <a:p>
            <a:pPr lvl="1"/>
            <a:r>
              <a:rPr lang="en-US" sz="2400" dirty="0"/>
              <a:t>An anvil or nest</a:t>
            </a:r>
          </a:p>
        </p:txBody>
      </p:sp>
    </p:spTree>
    <p:extLst>
      <p:ext uri="{BB962C8B-B14F-4D97-AF65-F5344CB8AC3E}">
        <p14:creationId xmlns:p14="http://schemas.microsoft.com/office/powerpoint/2010/main" val="152201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C38C-D694-4A8E-8B3A-602BE3420913}"/>
              </a:ext>
            </a:extLst>
          </p:cNvPr>
          <p:cNvSpPr txBox="1"/>
          <p:nvPr/>
        </p:nvSpPr>
        <p:spPr>
          <a:xfrm>
            <a:off x="944880" y="80666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5-20</a:t>
            </a:r>
          </a:p>
        </p:txBody>
      </p:sp>
      <p:pic>
        <p:nvPicPr>
          <p:cNvPr id="5" name="Picture 4" descr="A set of three illustrations shows the process of ultrasonic welding.&#10;The first illustration shows two metals placed over and a pressuring horn placed above them; a downward arrow is marked on the pressuring horn. The text below reads, “The process begins with the materials in the fixture or nest and the horn makes contact to apply pressure to hold everything in place.”&#10;The second illustration shows the horn vibrates where two metals starts melting; a double-headed arrow is marked on the pressuring horn. The text below reads, “The system begins to vibrate the horn at frequencies of 20,000 cycles or more per second, generating heat through friction and melting the materials.”&#10;The third illustration shows the metal blends together; an upward arrow is marked on the pressuring horn. The text below reads, “As the materials heat they blend or weld together and the horn stops vibrating, but stays in place for a period of time called hold time to allow the materials to solidify once more while ensuring a strong weld.” ">
            <a:extLst>
              <a:ext uri="{FF2B5EF4-FFF2-40B4-BE49-F238E27FC236}">
                <a16:creationId xmlns:a16="http://schemas.microsoft.com/office/drawing/2014/main" id="{9E6B421C-21DC-494D-95A2-23CA1DE3B76E}"/>
              </a:ext>
            </a:extLst>
          </p:cNvPr>
          <p:cNvPicPr>
            <a:picLocks noChangeAspect="1"/>
          </p:cNvPicPr>
          <p:nvPr/>
        </p:nvPicPr>
        <p:blipFill rotWithShape="1">
          <a:blip r:embed="rId2">
            <a:extLst>
              <a:ext uri="{28A0092B-C50C-407E-A947-70E740481C1C}">
                <a14:useLocalDpi xmlns:a14="http://schemas.microsoft.com/office/drawing/2010/main" val="0"/>
              </a:ext>
            </a:extLst>
          </a:blip>
          <a:srcRect b="6200"/>
          <a:stretch/>
        </p:blipFill>
        <p:spPr>
          <a:xfrm>
            <a:off x="944880" y="1114445"/>
            <a:ext cx="7394448" cy="4774291"/>
          </a:xfrm>
          <a:prstGeom prst="rect">
            <a:avLst/>
          </a:prstGeom>
        </p:spPr>
      </p:pic>
    </p:spTree>
    <p:extLst>
      <p:ext uri="{BB962C8B-B14F-4D97-AF65-F5344CB8AC3E}">
        <p14:creationId xmlns:p14="http://schemas.microsoft.com/office/powerpoint/2010/main" val="1800517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Sprayers</a:t>
            </a:r>
            <a:r>
              <a:rPr lang="en-US" dirty="0"/>
              <a:t> </a:t>
            </a:r>
          </a:p>
        </p:txBody>
      </p:sp>
      <p:sp>
        <p:nvSpPr>
          <p:cNvPr id="3" name="Content Placeholder 2"/>
          <p:cNvSpPr>
            <a:spLocks noGrp="1"/>
          </p:cNvSpPr>
          <p:nvPr>
            <p:ph idx="1"/>
          </p:nvPr>
        </p:nvSpPr>
        <p:spPr/>
        <p:txBody>
          <a:bodyPr>
            <a:normAutofit/>
          </a:bodyPr>
          <a:lstStyle/>
          <a:p>
            <a:r>
              <a:rPr lang="en-US" sz="2800" dirty="0"/>
              <a:t>Sprayers are another tooling common in industry</a:t>
            </a:r>
          </a:p>
          <a:p>
            <a:pPr marL="0" indent="0">
              <a:buNone/>
            </a:pPr>
            <a:endParaRPr lang="en-US" sz="2800" dirty="0"/>
          </a:p>
          <a:p>
            <a:r>
              <a:rPr lang="en-US" sz="2800" dirty="0"/>
              <a:t>Originally, these systems applied liquid paint in the auto industry, but the technology has broadened considerably  </a:t>
            </a:r>
          </a:p>
          <a:p>
            <a:pPr lvl="1"/>
            <a:r>
              <a:rPr lang="en-US" sz="2400" dirty="0"/>
              <a:t>Powders</a:t>
            </a:r>
          </a:p>
          <a:p>
            <a:pPr lvl="1"/>
            <a:r>
              <a:rPr lang="en-US" sz="2400" dirty="0"/>
              <a:t>Liquids</a:t>
            </a:r>
          </a:p>
          <a:p>
            <a:pPr lvl="1"/>
            <a:r>
              <a:rPr lang="en-US" sz="2400" dirty="0"/>
              <a:t>Adhesives</a:t>
            </a:r>
          </a:p>
          <a:p>
            <a:pPr lvl="1"/>
            <a:r>
              <a:rPr lang="en-US" sz="2400" dirty="0"/>
              <a:t>Anything sprayable </a:t>
            </a:r>
          </a:p>
        </p:txBody>
      </p:sp>
    </p:spTree>
    <p:extLst>
      <p:ext uri="{BB962C8B-B14F-4D97-AF65-F5344CB8AC3E}">
        <p14:creationId xmlns:p14="http://schemas.microsoft.com/office/powerpoint/2010/main" val="114082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Grippers</a:t>
            </a:r>
            <a:r>
              <a:rPr lang="en-US" dirty="0"/>
              <a:t> </a:t>
            </a:r>
          </a:p>
        </p:txBody>
      </p:sp>
      <p:sp>
        <p:nvSpPr>
          <p:cNvPr id="3" name="Content Placeholder 2"/>
          <p:cNvSpPr>
            <a:spLocks noGrp="1"/>
          </p:cNvSpPr>
          <p:nvPr>
            <p:ph idx="1"/>
          </p:nvPr>
        </p:nvSpPr>
        <p:spPr/>
        <p:txBody>
          <a:bodyPr>
            <a:normAutofit/>
          </a:bodyPr>
          <a:lstStyle/>
          <a:p>
            <a:r>
              <a:rPr lang="en-US" sz="2800" b="1" dirty="0"/>
              <a:t>Gripper </a:t>
            </a:r>
            <a:r>
              <a:rPr lang="en-US" sz="2800" dirty="0"/>
              <a:t>- a type of EOAT that applies some force in order to secure parts or objects for maneuvering that has one or more of the following characteristics:</a:t>
            </a:r>
          </a:p>
          <a:p>
            <a:pPr lvl="1"/>
            <a:r>
              <a:rPr lang="en-US" sz="2400" dirty="0"/>
              <a:t>They are capable of gripping, lifting, and releasing parts</a:t>
            </a:r>
          </a:p>
          <a:p>
            <a:pPr lvl="1"/>
            <a:r>
              <a:rPr lang="en-US" sz="2400" dirty="0"/>
              <a:t>They may be capable of sensing the presence of the part</a:t>
            </a:r>
          </a:p>
          <a:p>
            <a:pPr lvl="1"/>
            <a:r>
              <a:rPr lang="en-US" sz="2400" dirty="0"/>
              <a:t>The weight of the gripper itself must be kept to a minimum</a:t>
            </a:r>
          </a:p>
          <a:p>
            <a:pPr lvl="1"/>
            <a:r>
              <a:rPr lang="en-US" sz="2400" dirty="0"/>
              <a:t>Ideally, it must retain the part even if power is lost</a:t>
            </a:r>
          </a:p>
          <a:p>
            <a:pPr lvl="1"/>
            <a:r>
              <a:rPr lang="en-US" sz="2400" dirty="0"/>
              <a:t>The design should be as simple as possible</a:t>
            </a:r>
          </a:p>
        </p:txBody>
      </p:sp>
    </p:spTree>
    <p:extLst>
      <p:ext uri="{BB962C8B-B14F-4D97-AF65-F5344CB8AC3E}">
        <p14:creationId xmlns:p14="http://schemas.microsoft.com/office/powerpoint/2010/main" val="160620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129" y="5082460"/>
            <a:ext cx="6853900" cy="830997"/>
          </a:xfrm>
          <a:prstGeom prst="rect">
            <a:avLst/>
          </a:prstGeom>
          <a:noFill/>
        </p:spPr>
        <p:txBody>
          <a:bodyPr wrap="square" rtlCol="0">
            <a:spAutoFit/>
          </a:bodyPr>
          <a:lstStyle/>
          <a:p>
            <a:r>
              <a:rPr lang="en-US" sz="2400" dirty="0"/>
              <a:t>Painting and other spraying applications are a perfect fit for robotics, given their precision and repeatability </a:t>
            </a:r>
          </a:p>
        </p:txBody>
      </p:sp>
      <p:sp>
        <p:nvSpPr>
          <p:cNvPr id="5" name="TextBox 4">
            <a:extLst>
              <a:ext uri="{FF2B5EF4-FFF2-40B4-BE49-F238E27FC236}">
                <a16:creationId xmlns:a16="http://schemas.microsoft.com/office/drawing/2014/main" id="{9344E46B-CE3C-4C3B-BAE3-373948E43F5A}"/>
              </a:ext>
            </a:extLst>
          </p:cNvPr>
          <p:cNvSpPr txBox="1"/>
          <p:nvPr/>
        </p:nvSpPr>
        <p:spPr>
          <a:xfrm>
            <a:off x="241681" y="70536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5-22</a:t>
            </a:r>
          </a:p>
        </p:txBody>
      </p:sp>
      <p:sp>
        <p:nvSpPr>
          <p:cNvPr id="6" name="TextBox 5">
            <a:extLst>
              <a:ext uri="{FF2B5EF4-FFF2-40B4-BE49-F238E27FC236}">
                <a16:creationId xmlns:a16="http://schemas.microsoft.com/office/drawing/2014/main" id="{627C1A41-B55B-461E-A25C-E79CCF0CF212}"/>
              </a:ext>
            </a:extLst>
          </p:cNvPr>
          <p:cNvSpPr txBox="1"/>
          <p:nvPr/>
        </p:nvSpPr>
        <p:spPr>
          <a:xfrm>
            <a:off x="4613079" y="70536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5-21</a:t>
            </a:r>
          </a:p>
        </p:txBody>
      </p:sp>
      <p:pic>
        <p:nvPicPr>
          <p:cNvPr id="4" name="Picture 3" descr="A photo shows Fanuc robot spray painting a metal; the conveyer belt below is free of paint.">
            <a:extLst>
              <a:ext uri="{FF2B5EF4-FFF2-40B4-BE49-F238E27FC236}">
                <a16:creationId xmlns:a16="http://schemas.microsoft.com/office/drawing/2014/main" id="{1E19A913-6F3D-4270-88E4-13FBEBB1CE4C}"/>
              </a:ext>
            </a:extLst>
          </p:cNvPr>
          <p:cNvPicPr>
            <a:picLocks noChangeAspect="1"/>
          </p:cNvPicPr>
          <p:nvPr/>
        </p:nvPicPr>
        <p:blipFill rotWithShape="1">
          <a:blip r:embed="rId2">
            <a:extLst>
              <a:ext uri="{28A0092B-C50C-407E-A947-70E740481C1C}">
                <a14:useLocalDpi xmlns:a14="http://schemas.microsoft.com/office/drawing/2010/main" val="0"/>
              </a:ext>
            </a:extLst>
          </a:blip>
          <a:srcRect b="9972"/>
          <a:stretch/>
        </p:blipFill>
        <p:spPr>
          <a:xfrm>
            <a:off x="91058" y="1013140"/>
            <a:ext cx="4191729" cy="4069320"/>
          </a:xfrm>
          <a:prstGeom prst="rect">
            <a:avLst/>
          </a:prstGeom>
        </p:spPr>
      </p:pic>
      <p:pic>
        <p:nvPicPr>
          <p:cNvPr id="8" name="Picture 7" descr="A photo shows a paint-spraying robot working on bumpers.">
            <a:extLst>
              <a:ext uri="{FF2B5EF4-FFF2-40B4-BE49-F238E27FC236}">
                <a16:creationId xmlns:a16="http://schemas.microsoft.com/office/drawing/2014/main" id="{B6B09BA3-591F-4F70-8564-A81DC0E0554B}"/>
              </a:ext>
            </a:extLst>
          </p:cNvPr>
          <p:cNvPicPr>
            <a:picLocks noChangeAspect="1"/>
          </p:cNvPicPr>
          <p:nvPr/>
        </p:nvPicPr>
        <p:blipFill rotWithShape="1">
          <a:blip r:embed="rId3">
            <a:extLst>
              <a:ext uri="{28A0092B-C50C-407E-A947-70E740481C1C}">
                <a14:useLocalDpi xmlns:a14="http://schemas.microsoft.com/office/drawing/2010/main" val="0"/>
              </a:ext>
            </a:extLst>
          </a:blip>
          <a:srcRect b="7527"/>
          <a:stretch/>
        </p:blipFill>
        <p:spPr>
          <a:xfrm>
            <a:off x="4443984" y="1013140"/>
            <a:ext cx="4371398" cy="4069320"/>
          </a:xfrm>
          <a:prstGeom prst="rect">
            <a:avLst/>
          </a:prstGeom>
        </p:spPr>
      </p:pic>
    </p:spTree>
    <p:extLst>
      <p:ext uri="{BB962C8B-B14F-4D97-AF65-F5344CB8AC3E}">
        <p14:creationId xmlns:p14="http://schemas.microsoft.com/office/powerpoint/2010/main" val="60337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6552" y="4454118"/>
            <a:ext cx="5324475" cy="2246769"/>
          </a:xfrm>
          <a:prstGeom prst="rect">
            <a:avLst/>
          </a:prstGeom>
          <a:noFill/>
        </p:spPr>
        <p:txBody>
          <a:bodyPr wrap="square" rtlCol="0">
            <a:spAutoFit/>
          </a:bodyPr>
          <a:lstStyle/>
          <a:p>
            <a:r>
              <a:rPr lang="en-US" sz="2000" dirty="0"/>
              <a:t>With the addition of some sensors we can turn a robot into an inspection system to make sure the part is right every time before it goes on its way (left)</a:t>
            </a:r>
          </a:p>
          <a:p>
            <a:endParaRPr lang="en-US" sz="2000" dirty="0"/>
          </a:p>
          <a:p>
            <a:r>
              <a:rPr lang="en-US" sz="2000" dirty="0"/>
              <a:t>Or we can use tooling that spins and use a robot to machine parts</a:t>
            </a:r>
          </a:p>
        </p:txBody>
      </p:sp>
      <p:sp>
        <p:nvSpPr>
          <p:cNvPr id="5" name="TextBox 4">
            <a:extLst>
              <a:ext uri="{FF2B5EF4-FFF2-40B4-BE49-F238E27FC236}">
                <a16:creationId xmlns:a16="http://schemas.microsoft.com/office/drawing/2014/main" id="{A229266D-D908-4168-A0B3-61211C00A32A}"/>
              </a:ext>
            </a:extLst>
          </p:cNvPr>
          <p:cNvSpPr txBox="1"/>
          <p:nvPr/>
        </p:nvSpPr>
        <p:spPr>
          <a:xfrm>
            <a:off x="156209" y="71177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5-24</a:t>
            </a:r>
          </a:p>
        </p:txBody>
      </p:sp>
      <p:sp>
        <p:nvSpPr>
          <p:cNvPr id="6" name="TextBox 5">
            <a:extLst>
              <a:ext uri="{FF2B5EF4-FFF2-40B4-BE49-F238E27FC236}">
                <a16:creationId xmlns:a16="http://schemas.microsoft.com/office/drawing/2014/main" id="{A77AAB4F-6C91-41F0-99AD-E5A3AF1FDDA0}"/>
              </a:ext>
            </a:extLst>
          </p:cNvPr>
          <p:cNvSpPr txBox="1"/>
          <p:nvPr/>
        </p:nvSpPr>
        <p:spPr>
          <a:xfrm>
            <a:off x="4005072" y="75163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5-23</a:t>
            </a:r>
          </a:p>
        </p:txBody>
      </p:sp>
      <p:pic>
        <p:nvPicPr>
          <p:cNvPr id="7" name="Picture 6" descr="A photo shows a robot focusing a stream of light to check the quality and features of a part placed below.">
            <a:extLst>
              <a:ext uri="{FF2B5EF4-FFF2-40B4-BE49-F238E27FC236}">
                <a16:creationId xmlns:a16="http://schemas.microsoft.com/office/drawing/2014/main" id="{CF194435-D5DA-4DCC-9883-225AE9089C9E}"/>
              </a:ext>
            </a:extLst>
          </p:cNvPr>
          <p:cNvPicPr>
            <a:picLocks noChangeAspect="1"/>
          </p:cNvPicPr>
          <p:nvPr/>
        </p:nvPicPr>
        <p:blipFill rotWithShape="1">
          <a:blip r:embed="rId2">
            <a:extLst>
              <a:ext uri="{28A0092B-C50C-407E-A947-70E740481C1C}">
                <a14:useLocalDpi xmlns:a14="http://schemas.microsoft.com/office/drawing/2010/main" val="0"/>
              </a:ext>
            </a:extLst>
          </a:blip>
          <a:srcRect b="11045"/>
          <a:stretch/>
        </p:blipFill>
        <p:spPr>
          <a:xfrm>
            <a:off x="156209" y="1003554"/>
            <a:ext cx="3427943" cy="4909566"/>
          </a:xfrm>
          <a:prstGeom prst="rect">
            <a:avLst/>
          </a:prstGeom>
        </p:spPr>
      </p:pic>
      <p:pic>
        <p:nvPicPr>
          <p:cNvPr id="9" name="Picture 8" descr="A photo shows a few examples of de-burring or de-flashing tools.">
            <a:extLst>
              <a:ext uri="{FF2B5EF4-FFF2-40B4-BE49-F238E27FC236}">
                <a16:creationId xmlns:a16="http://schemas.microsoft.com/office/drawing/2014/main" id="{083C1240-242D-44BB-8EA3-450B2DB3006C}"/>
              </a:ext>
            </a:extLst>
          </p:cNvPr>
          <p:cNvPicPr>
            <a:picLocks noChangeAspect="1"/>
          </p:cNvPicPr>
          <p:nvPr/>
        </p:nvPicPr>
        <p:blipFill rotWithShape="1">
          <a:blip r:embed="rId3">
            <a:extLst>
              <a:ext uri="{28A0092B-C50C-407E-A947-70E740481C1C}">
                <a14:useLocalDpi xmlns:a14="http://schemas.microsoft.com/office/drawing/2010/main" val="0"/>
              </a:ext>
            </a:extLst>
          </a:blip>
          <a:srcRect b="12663"/>
          <a:stretch/>
        </p:blipFill>
        <p:spPr>
          <a:xfrm>
            <a:off x="4005072" y="1003554"/>
            <a:ext cx="4811384" cy="3263646"/>
          </a:xfrm>
          <a:prstGeom prst="rect">
            <a:avLst/>
          </a:prstGeom>
        </p:spPr>
      </p:pic>
    </p:spTree>
    <p:extLst>
      <p:ext uri="{BB962C8B-B14F-4D97-AF65-F5344CB8AC3E}">
        <p14:creationId xmlns:p14="http://schemas.microsoft.com/office/powerpoint/2010/main" val="931007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Multiple Tooling</a:t>
            </a:r>
          </a:p>
        </p:txBody>
      </p:sp>
      <p:sp>
        <p:nvSpPr>
          <p:cNvPr id="3" name="Content Placeholder 2"/>
          <p:cNvSpPr>
            <a:spLocks noGrp="1"/>
          </p:cNvSpPr>
          <p:nvPr>
            <p:ph idx="1"/>
          </p:nvPr>
        </p:nvSpPr>
        <p:spPr/>
        <p:txBody>
          <a:bodyPr>
            <a:normAutofit/>
          </a:bodyPr>
          <a:lstStyle/>
          <a:p>
            <a:endParaRPr lang="en-US" sz="2800" dirty="0"/>
          </a:p>
          <a:p>
            <a:r>
              <a:rPr lang="en-US" sz="2800" dirty="0"/>
              <a:t>When more than one tooling is needed there are a few options</a:t>
            </a:r>
          </a:p>
          <a:p>
            <a:pPr lvl="1"/>
            <a:r>
              <a:rPr lang="en-US" sz="2400" dirty="0"/>
              <a:t>The operator can change the tooling as needed</a:t>
            </a:r>
          </a:p>
          <a:p>
            <a:pPr lvl="1"/>
            <a:r>
              <a:rPr lang="en-US" sz="2400" dirty="0"/>
              <a:t>We can mount multiple tools on the robot</a:t>
            </a:r>
          </a:p>
          <a:p>
            <a:pPr lvl="1"/>
            <a:r>
              <a:rPr lang="en-US" sz="2400" dirty="0"/>
              <a:t>We can use some form of automated tool change system</a:t>
            </a:r>
          </a:p>
          <a:p>
            <a:endParaRPr lang="en-US" sz="2800" dirty="0"/>
          </a:p>
          <a:p>
            <a:r>
              <a:rPr lang="en-US" sz="2800" dirty="0"/>
              <a:t>Each method has its strengths and weaknesses </a:t>
            </a:r>
          </a:p>
        </p:txBody>
      </p:sp>
    </p:spTree>
    <p:extLst>
      <p:ext uri="{BB962C8B-B14F-4D97-AF65-F5344CB8AC3E}">
        <p14:creationId xmlns:p14="http://schemas.microsoft.com/office/powerpoint/2010/main" val="27810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Operator Method </a:t>
            </a:r>
          </a:p>
        </p:txBody>
      </p:sp>
      <p:sp>
        <p:nvSpPr>
          <p:cNvPr id="3" name="Content Placeholder 2"/>
          <p:cNvSpPr>
            <a:spLocks noGrp="1"/>
          </p:cNvSpPr>
          <p:nvPr>
            <p:ph idx="1"/>
          </p:nvPr>
        </p:nvSpPr>
        <p:spPr/>
        <p:txBody>
          <a:bodyPr/>
          <a:lstStyle/>
          <a:p>
            <a:endParaRPr lang="en-US" dirty="0"/>
          </a:p>
          <a:p>
            <a:r>
              <a:rPr lang="en-US" sz="2800" dirty="0"/>
              <a:t>Having the operator change out the tooling works well for situation where changes happen infrequently </a:t>
            </a:r>
          </a:p>
          <a:p>
            <a:pPr lvl="1"/>
            <a:r>
              <a:rPr lang="en-US" sz="2400" dirty="0"/>
              <a:t>This method will involve shutting the robot down for a time</a:t>
            </a:r>
          </a:p>
          <a:p>
            <a:pPr lvl="1"/>
            <a:r>
              <a:rPr lang="en-US" sz="2400" dirty="0"/>
              <a:t>There may be a need to offset programs due to variance in how the tooling is attached </a:t>
            </a:r>
          </a:p>
          <a:p>
            <a:pPr lvl="1"/>
            <a:r>
              <a:rPr lang="en-US" sz="2400" dirty="0"/>
              <a:t>It is also common to use this method to replace tooling damaged by normal wear or unprogrammed contact </a:t>
            </a:r>
          </a:p>
        </p:txBody>
      </p:sp>
    </p:spTree>
    <p:extLst>
      <p:ext uri="{BB962C8B-B14F-4D97-AF65-F5344CB8AC3E}">
        <p14:creationId xmlns:p14="http://schemas.microsoft.com/office/powerpoint/2010/main" val="4060137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Multi Tool Method </a:t>
            </a:r>
          </a:p>
        </p:txBody>
      </p:sp>
      <p:sp>
        <p:nvSpPr>
          <p:cNvPr id="3" name="Content Placeholder 2"/>
          <p:cNvSpPr>
            <a:spLocks noGrp="1"/>
          </p:cNvSpPr>
          <p:nvPr>
            <p:ph idx="1"/>
          </p:nvPr>
        </p:nvSpPr>
        <p:spPr/>
        <p:txBody>
          <a:bodyPr/>
          <a:lstStyle/>
          <a:p>
            <a:endParaRPr lang="en-US" dirty="0"/>
          </a:p>
          <a:p>
            <a:r>
              <a:rPr lang="en-US" sz="2800" dirty="0"/>
              <a:t>Mounting multiple tools on the robot negates the need to change out tooling, but there are several downsides:</a:t>
            </a:r>
          </a:p>
          <a:p>
            <a:pPr lvl="1"/>
            <a:r>
              <a:rPr lang="en-US" sz="2400" dirty="0"/>
              <a:t>Payload of the robot is reduced</a:t>
            </a:r>
          </a:p>
          <a:p>
            <a:pPr lvl="1"/>
            <a:r>
              <a:rPr lang="en-US" sz="2400" dirty="0"/>
              <a:t>Possible difficulty positioning the robot  </a:t>
            </a:r>
          </a:p>
          <a:p>
            <a:pPr lvl="1"/>
            <a:r>
              <a:rPr lang="en-US" sz="2400" dirty="0"/>
              <a:t>This method often requires specialized tooling bases or tooling systems to allow for the multiple functionality</a:t>
            </a:r>
          </a:p>
        </p:txBody>
      </p:sp>
    </p:spTree>
    <p:extLst>
      <p:ext uri="{BB962C8B-B14F-4D97-AF65-F5344CB8AC3E}">
        <p14:creationId xmlns:p14="http://schemas.microsoft.com/office/powerpoint/2010/main" val="427893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Automatic Tool Changers </a:t>
            </a:r>
          </a:p>
        </p:txBody>
      </p:sp>
      <p:sp>
        <p:nvSpPr>
          <p:cNvPr id="3" name="Content Placeholder 2"/>
          <p:cNvSpPr>
            <a:spLocks noGrp="1"/>
          </p:cNvSpPr>
          <p:nvPr>
            <p:ph idx="1"/>
          </p:nvPr>
        </p:nvSpPr>
        <p:spPr/>
        <p:txBody>
          <a:bodyPr>
            <a:normAutofit/>
          </a:bodyPr>
          <a:lstStyle/>
          <a:p>
            <a:endParaRPr lang="en-US" sz="2800" dirty="0"/>
          </a:p>
          <a:p>
            <a:r>
              <a:rPr lang="en-US" sz="2800" dirty="0"/>
              <a:t>First, the system will need quick change adaptors that provide a quick method to align and attach/detach tooling </a:t>
            </a:r>
          </a:p>
          <a:p>
            <a:pPr lvl="1"/>
            <a:r>
              <a:rPr lang="en-US" sz="2400" dirty="0"/>
              <a:t>On part of this system attaches to the robot and this is where signal, electrical, pneumatic, and other connections from the robot attach</a:t>
            </a:r>
          </a:p>
          <a:p>
            <a:pPr lvl="1"/>
            <a:r>
              <a:rPr lang="en-US" sz="2400" dirty="0"/>
              <a:t>The other part attaches to the tooling</a:t>
            </a:r>
          </a:p>
          <a:p>
            <a:pPr lvl="1"/>
            <a:r>
              <a:rPr lang="en-US" sz="2400" dirty="0"/>
              <a:t>The system will also provide for alignment and positive locking between the two</a:t>
            </a:r>
          </a:p>
        </p:txBody>
      </p:sp>
    </p:spTree>
    <p:extLst>
      <p:ext uri="{BB962C8B-B14F-4D97-AF65-F5344CB8AC3E}">
        <p14:creationId xmlns:p14="http://schemas.microsoft.com/office/powerpoint/2010/main" val="2878712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3989" y="1525526"/>
            <a:ext cx="3095984" cy="4154984"/>
          </a:xfrm>
          <a:prstGeom prst="rect">
            <a:avLst/>
          </a:prstGeom>
          <a:noFill/>
        </p:spPr>
        <p:txBody>
          <a:bodyPr wrap="square" rtlCol="0">
            <a:spAutoFit/>
          </a:bodyPr>
          <a:lstStyle/>
          <a:p>
            <a:r>
              <a:rPr lang="en-US" sz="2400" dirty="0"/>
              <a:t>Quick change systems come in a wide array of sizes, configurations, and function, but they will all have some way to attach to the robot, some way to hold the tooling, and a form of alignment and latching between the two halves</a:t>
            </a:r>
          </a:p>
        </p:txBody>
      </p:sp>
      <p:sp>
        <p:nvSpPr>
          <p:cNvPr id="4" name="TextBox 3">
            <a:extLst>
              <a:ext uri="{FF2B5EF4-FFF2-40B4-BE49-F238E27FC236}">
                <a16:creationId xmlns:a16="http://schemas.microsoft.com/office/drawing/2014/main" id="{76969DC3-024F-4A61-983D-854592F9EBA2}"/>
              </a:ext>
            </a:extLst>
          </p:cNvPr>
          <p:cNvSpPr txBox="1"/>
          <p:nvPr/>
        </p:nvSpPr>
        <p:spPr>
          <a:xfrm>
            <a:off x="337209" y="121774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5-25</a:t>
            </a:r>
          </a:p>
        </p:txBody>
      </p:sp>
      <p:pic>
        <p:nvPicPr>
          <p:cNvPr id="6" name="Picture 5" descr="A photo shows different tooling adaptors of different sizes and shapes.">
            <a:extLst>
              <a:ext uri="{FF2B5EF4-FFF2-40B4-BE49-F238E27FC236}">
                <a16:creationId xmlns:a16="http://schemas.microsoft.com/office/drawing/2014/main" id="{141555D3-9A81-4C66-903A-B766E5A10D1A}"/>
              </a:ext>
            </a:extLst>
          </p:cNvPr>
          <p:cNvPicPr>
            <a:picLocks noChangeAspect="1"/>
          </p:cNvPicPr>
          <p:nvPr/>
        </p:nvPicPr>
        <p:blipFill rotWithShape="1">
          <a:blip r:embed="rId2">
            <a:extLst>
              <a:ext uri="{28A0092B-C50C-407E-A947-70E740481C1C}">
                <a14:useLocalDpi xmlns:a14="http://schemas.microsoft.com/office/drawing/2010/main" val="0"/>
              </a:ext>
            </a:extLst>
          </a:blip>
          <a:srcRect b="19216"/>
          <a:stretch/>
        </p:blipFill>
        <p:spPr>
          <a:xfrm>
            <a:off x="174392" y="1543051"/>
            <a:ext cx="5664253" cy="3492860"/>
          </a:xfrm>
          <a:prstGeom prst="rect">
            <a:avLst/>
          </a:prstGeom>
        </p:spPr>
      </p:pic>
    </p:spTree>
    <p:extLst>
      <p:ext uri="{BB962C8B-B14F-4D97-AF65-F5344CB8AC3E}">
        <p14:creationId xmlns:p14="http://schemas.microsoft.com/office/powerpoint/2010/main" val="335668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Automatic Tool Changers cont.</a:t>
            </a:r>
          </a:p>
        </p:txBody>
      </p:sp>
      <p:sp>
        <p:nvSpPr>
          <p:cNvPr id="3" name="Content Placeholder 2"/>
          <p:cNvSpPr>
            <a:spLocks noGrp="1"/>
          </p:cNvSpPr>
          <p:nvPr>
            <p:ph idx="1"/>
          </p:nvPr>
        </p:nvSpPr>
        <p:spPr/>
        <p:txBody>
          <a:bodyPr>
            <a:normAutofit/>
          </a:bodyPr>
          <a:lstStyle/>
          <a:p>
            <a:r>
              <a:rPr lang="en-US" sz="2800" dirty="0"/>
              <a:t>When it comes to actually changing the tools automatically, there are two main options:</a:t>
            </a:r>
          </a:p>
          <a:p>
            <a:pPr lvl="1"/>
            <a:r>
              <a:rPr lang="en-US" sz="2400" dirty="0"/>
              <a:t>The robot can move the tooling to an empty place in a rack system, drop off the current tooling, and then move to pick up the required tooling</a:t>
            </a:r>
          </a:p>
          <a:p>
            <a:pPr lvl="1"/>
            <a:r>
              <a:rPr lang="en-US" sz="2400" dirty="0"/>
              <a:t>A separate system can move an empty space to the robot for tooling drop off and then move the needed tooling into position for quick pick up </a:t>
            </a:r>
          </a:p>
        </p:txBody>
      </p:sp>
    </p:spTree>
    <p:extLst>
      <p:ext uri="{BB962C8B-B14F-4D97-AF65-F5344CB8AC3E}">
        <p14:creationId xmlns:p14="http://schemas.microsoft.com/office/powerpoint/2010/main" val="4087405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752" y="1457325"/>
            <a:ext cx="2457289" cy="3785652"/>
          </a:xfrm>
          <a:prstGeom prst="rect">
            <a:avLst/>
          </a:prstGeom>
          <a:noFill/>
        </p:spPr>
        <p:txBody>
          <a:bodyPr wrap="square" rtlCol="0">
            <a:spAutoFit/>
          </a:bodyPr>
          <a:lstStyle/>
          <a:p>
            <a:r>
              <a:rPr lang="en-US" sz="2400" dirty="0"/>
              <a:t>On the left is another example of tooling optimized for quick change out.  On the right is an example of a tool changer system that might be used with a robot.  </a:t>
            </a:r>
          </a:p>
        </p:txBody>
      </p:sp>
      <p:sp>
        <p:nvSpPr>
          <p:cNvPr id="5" name="TextBox 4">
            <a:extLst>
              <a:ext uri="{FF2B5EF4-FFF2-40B4-BE49-F238E27FC236}">
                <a16:creationId xmlns:a16="http://schemas.microsoft.com/office/drawing/2014/main" id="{71DE72DF-6FA7-4432-B759-C21C0623EFDF}"/>
              </a:ext>
            </a:extLst>
          </p:cNvPr>
          <p:cNvSpPr txBox="1"/>
          <p:nvPr/>
        </p:nvSpPr>
        <p:spPr>
          <a:xfrm>
            <a:off x="337561" y="93785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5-27</a:t>
            </a:r>
          </a:p>
        </p:txBody>
      </p:sp>
      <p:sp>
        <p:nvSpPr>
          <p:cNvPr id="6" name="TextBox 5">
            <a:extLst>
              <a:ext uri="{FF2B5EF4-FFF2-40B4-BE49-F238E27FC236}">
                <a16:creationId xmlns:a16="http://schemas.microsoft.com/office/drawing/2014/main" id="{82309D79-D804-4158-966D-DE3B67F871A3}"/>
              </a:ext>
            </a:extLst>
          </p:cNvPr>
          <p:cNvSpPr txBox="1"/>
          <p:nvPr/>
        </p:nvSpPr>
        <p:spPr>
          <a:xfrm>
            <a:off x="5822442" y="90505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5-26</a:t>
            </a:r>
          </a:p>
        </p:txBody>
      </p:sp>
      <p:pic>
        <p:nvPicPr>
          <p:cNvPr id="4" name="Picture 3" descr="A photo shows a schunk gripper.">
            <a:extLst>
              <a:ext uri="{FF2B5EF4-FFF2-40B4-BE49-F238E27FC236}">
                <a16:creationId xmlns:a16="http://schemas.microsoft.com/office/drawing/2014/main" id="{20CC1266-3B4A-4CAC-A782-895B7D4A44AE}"/>
              </a:ext>
            </a:extLst>
          </p:cNvPr>
          <p:cNvPicPr>
            <a:picLocks noChangeAspect="1"/>
          </p:cNvPicPr>
          <p:nvPr/>
        </p:nvPicPr>
        <p:blipFill rotWithShape="1">
          <a:blip r:embed="rId2">
            <a:extLst>
              <a:ext uri="{28A0092B-C50C-407E-A947-70E740481C1C}">
                <a14:useLocalDpi xmlns:a14="http://schemas.microsoft.com/office/drawing/2010/main" val="0"/>
              </a:ext>
            </a:extLst>
          </a:blip>
          <a:srcRect b="19354"/>
          <a:stretch/>
        </p:blipFill>
        <p:spPr>
          <a:xfrm>
            <a:off x="187954" y="1195839"/>
            <a:ext cx="2968525" cy="4363713"/>
          </a:xfrm>
          <a:prstGeom prst="rect">
            <a:avLst/>
          </a:prstGeom>
        </p:spPr>
      </p:pic>
      <p:pic>
        <p:nvPicPr>
          <p:cNvPr id="8" name="Picture 7" descr="A photo shows a tool changer.">
            <a:extLst>
              <a:ext uri="{FF2B5EF4-FFF2-40B4-BE49-F238E27FC236}">
                <a16:creationId xmlns:a16="http://schemas.microsoft.com/office/drawing/2014/main" id="{426176E1-6105-4F2B-A43B-00C3079E4A9C}"/>
              </a:ext>
            </a:extLst>
          </p:cNvPr>
          <p:cNvPicPr>
            <a:picLocks noChangeAspect="1"/>
          </p:cNvPicPr>
          <p:nvPr/>
        </p:nvPicPr>
        <p:blipFill rotWithShape="1">
          <a:blip r:embed="rId3">
            <a:extLst>
              <a:ext uri="{28A0092B-C50C-407E-A947-70E740481C1C}">
                <a14:useLocalDpi xmlns:a14="http://schemas.microsoft.com/office/drawing/2010/main" val="0"/>
              </a:ext>
            </a:extLst>
          </a:blip>
          <a:srcRect b="7824"/>
          <a:stretch/>
        </p:blipFill>
        <p:spPr>
          <a:xfrm>
            <a:off x="5696041" y="1212830"/>
            <a:ext cx="3243766" cy="4346722"/>
          </a:xfrm>
          <a:prstGeom prst="rect">
            <a:avLst/>
          </a:prstGeom>
        </p:spPr>
      </p:pic>
    </p:spTree>
    <p:extLst>
      <p:ext uri="{BB962C8B-B14F-4D97-AF65-F5344CB8AC3E}">
        <p14:creationId xmlns:p14="http://schemas.microsoft.com/office/powerpoint/2010/main" val="3944017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Positioning of EOAT </a:t>
            </a:r>
          </a:p>
        </p:txBody>
      </p:sp>
      <p:sp>
        <p:nvSpPr>
          <p:cNvPr id="3" name="Content Placeholder 2"/>
          <p:cNvSpPr>
            <a:spLocks noGrp="1"/>
          </p:cNvSpPr>
          <p:nvPr>
            <p:ph idx="1"/>
          </p:nvPr>
        </p:nvSpPr>
        <p:spPr/>
        <p:txBody>
          <a:bodyPr>
            <a:normAutofit/>
          </a:bodyPr>
          <a:lstStyle/>
          <a:p>
            <a:r>
              <a:rPr lang="en-US" sz="2800" dirty="0"/>
              <a:t>The three minor axes are there to orientate the tooling into the proper position for the task it must perform</a:t>
            </a:r>
          </a:p>
          <a:p>
            <a:endParaRPr lang="en-US" sz="2800" dirty="0"/>
          </a:p>
          <a:p>
            <a:r>
              <a:rPr lang="en-US" sz="2800" b="1" dirty="0"/>
              <a:t>Remote center compliance </a:t>
            </a:r>
            <a:r>
              <a:rPr lang="en-US" sz="2800" dirty="0"/>
              <a:t> </a:t>
            </a:r>
            <a:r>
              <a:rPr lang="en-US" sz="2800" b="1" dirty="0"/>
              <a:t>(RCC</a:t>
            </a:r>
            <a:r>
              <a:rPr lang="en-US" sz="2800" dirty="0"/>
              <a:t>)</a:t>
            </a:r>
            <a:r>
              <a:rPr lang="en-US" sz="2800" b="1" dirty="0"/>
              <a:t> </a:t>
            </a:r>
            <a:r>
              <a:rPr lang="en-US" sz="2800" dirty="0"/>
              <a:t>is a simple way for tooling to respond to parts that are not always in the same position  </a:t>
            </a:r>
          </a:p>
          <a:p>
            <a:pPr lvl="1"/>
            <a:r>
              <a:rPr lang="en-US" sz="2400" dirty="0"/>
              <a:t>RCC devices allow the tooling to shift a little from the center position without causing the robot to alarm out or exerting excessive force on the tooling</a:t>
            </a:r>
          </a:p>
        </p:txBody>
      </p:sp>
    </p:spTree>
    <p:extLst>
      <p:ext uri="{BB962C8B-B14F-4D97-AF65-F5344CB8AC3E}">
        <p14:creationId xmlns:p14="http://schemas.microsoft.com/office/powerpoint/2010/main" val="283357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9280" y="2277488"/>
            <a:ext cx="3213478" cy="2308324"/>
          </a:xfrm>
          <a:prstGeom prst="rect">
            <a:avLst/>
          </a:prstGeom>
          <a:noFill/>
        </p:spPr>
        <p:txBody>
          <a:bodyPr wrap="square" rtlCol="0">
            <a:spAutoFit/>
          </a:bodyPr>
          <a:lstStyle/>
          <a:p>
            <a:r>
              <a:rPr lang="en-US" sz="2400" dirty="0"/>
              <a:t>Here is an example of a high end gripper system that gives the Robonaut the same gripping and manipulating options as its human counterparts </a:t>
            </a:r>
          </a:p>
        </p:txBody>
      </p:sp>
      <p:sp>
        <p:nvSpPr>
          <p:cNvPr id="4" name="TextBox 3">
            <a:extLst>
              <a:ext uri="{FF2B5EF4-FFF2-40B4-BE49-F238E27FC236}">
                <a16:creationId xmlns:a16="http://schemas.microsoft.com/office/drawing/2014/main" id="{B463B44F-6956-44D3-BC83-CCFDE197C0CC}"/>
              </a:ext>
            </a:extLst>
          </p:cNvPr>
          <p:cNvSpPr txBox="1"/>
          <p:nvPr/>
        </p:nvSpPr>
        <p:spPr>
          <a:xfrm>
            <a:off x="1452510" y="66148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5-1</a:t>
            </a:r>
          </a:p>
        </p:txBody>
      </p:sp>
      <p:pic>
        <p:nvPicPr>
          <p:cNvPr id="5" name="Picture 4" descr="A photo shows a Robonaut with hand-style gripper system operating a mobile phone.">
            <a:extLst>
              <a:ext uri="{FF2B5EF4-FFF2-40B4-BE49-F238E27FC236}">
                <a16:creationId xmlns:a16="http://schemas.microsoft.com/office/drawing/2014/main" id="{563A8110-7C52-444F-9E74-805A2854A769}"/>
              </a:ext>
            </a:extLst>
          </p:cNvPr>
          <p:cNvPicPr>
            <a:picLocks noChangeAspect="1"/>
          </p:cNvPicPr>
          <p:nvPr/>
        </p:nvPicPr>
        <p:blipFill rotWithShape="1">
          <a:blip r:embed="rId2">
            <a:extLst>
              <a:ext uri="{28A0092B-C50C-407E-A947-70E740481C1C}">
                <a14:useLocalDpi xmlns:a14="http://schemas.microsoft.com/office/drawing/2010/main" val="0"/>
              </a:ext>
            </a:extLst>
          </a:blip>
          <a:srcRect b="11204"/>
          <a:stretch/>
        </p:blipFill>
        <p:spPr>
          <a:xfrm>
            <a:off x="1176527" y="969262"/>
            <a:ext cx="4492753" cy="5678249"/>
          </a:xfrm>
          <a:prstGeom prst="rect">
            <a:avLst/>
          </a:prstGeom>
        </p:spPr>
      </p:pic>
    </p:spTree>
    <p:extLst>
      <p:ext uri="{BB962C8B-B14F-4D97-AF65-F5344CB8AC3E}">
        <p14:creationId xmlns:p14="http://schemas.microsoft.com/office/powerpoint/2010/main" val="3179711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RCC</a:t>
            </a:r>
          </a:p>
        </p:txBody>
      </p:sp>
      <p:sp>
        <p:nvSpPr>
          <p:cNvPr id="3" name="Content Placeholder 2"/>
          <p:cNvSpPr>
            <a:spLocks noGrp="1"/>
          </p:cNvSpPr>
          <p:nvPr>
            <p:ph idx="1"/>
          </p:nvPr>
        </p:nvSpPr>
        <p:spPr/>
        <p:txBody>
          <a:bodyPr/>
          <a:lstStyle/>
          <a:p>
            <a:endParaRPr lang="en-US" dirty="0"/>
          </a:p>
          <a:p>
            <a:r>
              <a:rPr lang="en-US" sz="2800" dirty="0"/>
              <a:t>By using springs or materials that can flex systems achieve passive RCC</a:t>
            </a:r>
          </a:p>
          <a:p>
            <a:pPr lvl="1"/>
            <a:r>
              <a:rPr lang="en-US" sz="2400" dirty="0"/>
              <a:t>Often passive RCCs will have the addition of a shear plate that breaks loose in the case of excessive side force to preserve tooling and prevent damage</a:t>
            </a:r>
          </a:p>
          <a:p>
            <a:pPr lvl="1"/>
            <a:r>
              <a:rPr lang="en-US" sz="2400" dirty="0"/>
              <a:t>RCCs are good for reaming, taping, or other such operations</a:t>
            </a:r>
          </a:p>
        </p:txBody>
      </p:sp>
    </p:spTree>
    <p:extLst>
      <p:ext uri="{BB962C8B-B14F-4D97-AF65-F5344CB8AC3E}">
        <p14:creationId xmlns:p14="http://schemas.microsoft.com/office/powerpoint/2010/main" val="2217515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1370" y="3006932"/>
            <a:ext cx="1881328" cy="1015663"/>
          </a:xfrm>
          <a:prstGeom prst="rect">
            <a:avLst/>
          </a:prstGeom>
          <a:noFill/>
        </p:spPr>
        <p:txBody>
          <a:bodyPr wrap="square" rtlCol="0">
            <a:spAutoFit/>
          </a:bodyPr>
          <a:lstStyle/>
          <a:p>
            <a:r>
              <a:rPr lang="en-US" sz="2000" dirty="0"/>
              <a:t>Here you can see a passive RCC system</a:t>
            </a:r>
          </a:p>
        </p:txBody>
      </p:sp>
      <p:sp>
        <p:nvSpPr>
          <p:cNvPr id="6" name="TextBox 5">
            <a:extLst>
              <a:ext uri="{FF2B5EF4-FFF2-40B4-BE49-F238E27FC236}">
                <a16:creationId xmlns:a16="http://schemas.microsoft.com/office/drawing/2014/main" id="{D07CDCE1-4BDE-479D-A398-48B89021BF94}"/>
              </a:ext>
            </a:extLst>
          </p:cNvPr>
          <p:cNvSpPr txBox="1"/>
          <p:nvPr/>
        </p:nvSpPr>
        <p:spPr>
          <a:xfrm>
            <a:off x="1640548" y="90847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5-28</a:t>
            </a:r>
          </a:p>
        </p:txBody>
      </p:sp>
      <p:pic>
        <p:nvPicPr>
          <p:cNvPr id="4" name="Picture 3" descr="A photo shows passive Remote center compliance (RCC) unit.">
            <a:extLst>
              <a:ext uri="{FF2B5EF4-FFF2-40B4-BE49-F238E27FC236}">
                <a16:creationId xmlns:a16="http://schemas.microsoft.com/office/drawing/2014/main" id="{6303FCCE-8A5A-45A6-A67A-8C53CC48EC7B}"/>
              </a:ext>
            </a:extLst>
          </p:cNvPr>
          <p:cNvPicPr>
            <a:picLocks noChangeAspect="1"/>
          </p:cNvPicPr>
          <p:nvPr/>
        </p:nvPicPr>
        <p:blipFill rotWithShape="1">
          <a:blip r:embed="rId2">
            <a:extLst>
              <a:ext uri="{28A0092B-C50C-407E-A947-70E740481C1C}">
                <a14:useLocalDpi xmlns:a14="http://schemas.microsoft.com/office/drawing/2010/main" val="0"/>
              </a:ext>
            </a:extLst>
          </a:blip>
          <a:srcRect b="22211"/>
          <a:stretch/>
        </p:blipFill>
        <p:spPr>
          <a:xfrm>
            <a:off x="1402790" y="1187246"/>
            <a:ext cx="3144826" cy="4655037"/>
          </a:xfrm>
          <a:prstGeom prst="rect">
            <a:avLst/>
          </a:prstGeom>
        </p:spPr>
      </p:pic>
    </p:spTree>
    <p:extLst>
      <p:ext uri="{BB962C8B-B14F-4D97-AF65-F5344CB8AC3E}">
        <p14:creationId xmlns:p14="http://schemas.microsoft.com/office/powerpoint/2010/main" val="248446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RCC cont.</a:t>
            </a:r>
          </a:p>
        </p:txBody>
      </p:sp>
      <p:sp>
        <p:nvSpPr>
          <p:cNvPr id="3" name="Content Placeholder 2"/>
          <p:cNvSpPr>
            <a:spLocks noGrp="1"/>
          </p:cNvSpPr>
          <p:nvPr>
            <p:ph idx="1"/>
          </p:nvPr>
        </p:nvSpPr>
        <p:spPr/>
        <p:txBody>
          <a:bodyPr>
            <a:normAutofit/>
          </a:bodyPr>
          <a:lstStyle/>
          <a:p>
            <a:r>
              <a:rPr lang="en-US" sz="2800" dirty="0"/>
              <a:t>Active RCCs have sensors inside the unit to detect how much side shift is occurring  </a:t>
            </a:r>
          </a:p>
          <a:p>
            <a:pPr lvl="1"/>
            <a:r>
              <a:rPr lang="en-US" sz="2400" dirty="0"/>
              <a:t>While these RCCs are more complex, they do alleviate the need for a shear plate inside the setup</a:t>
            </a:r>
          </a:p>
          <a:p>
            <a:pPr lvl="1"/>
            <a:r>
              <a:rPr lang="en-US" sz="2400" dirty="0"/>
              <a:t>If the tooling is being forced too far out of position, the sensor detects this, stops the robot, and sends an error to the teach pendant screen</a:t>
            </a:r>
          </a:p>
          <a:p>
            <a:pPr lvl="1"/>
            <a:r>
              <a:rPr lang="en-US" sz="2400" dirty="0"/>
              <a:t>Some of these systems can also detect the amount of torque that the tooling is using to perform its tasks</a:t>
            </a:r>
          </a:p>
        </p:txBody>
      </p:sp>
    </p:spTree>
    <p:extLst>
      <p:ext uri="{BB962C8B-B14F-4D97-AF65-F5344CB8AC3E}">
        <p14:creationId xmlns:p14="http://schemas.microsoft.com/office/powerpoint/2010/main" val="3878259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4E34FD-0E5D-4FDA-8FEB-49F59C3C3823}"/>
              </a:ext>
            </a:extLst>
          </p:cNvPr>
          <p:cNvSpPr txBox="1"/>
          <p:nvPr/>
        </p:nvSpPr>
        <p:spPr>
          <a:xfrm>
            <a:off x="4822234" y="1154738"/>
            <a:ext cx="3748150" cy="4893647"/>
          </a:xfrm>
          <a:prstGeom prst="rect">
            <a:avLst/>
          </a:prstGeom>
          <a:noFill/>
        </p:spPr>
        <p:txBody>
          <a:bodyPr wrap="square" rtlCol="0">
            <a:spAutoFit/>
          </a:bodyPr>
          <a:lstStyle/>
          <a:p>
            <a:r>
              <a:rPr lang="en-US" sz="2400" dirty="0"/>
              <a:t>With Active compliance devices, like the one pictured, the robot gets live feedback on the tooling positioning and any forces acting on it.</a:t>
            </a:r>
          </a:p>
          <a:p>
            <a:endParaRPr lang="en-US" sz="2400" dirty="0"/>
          </a:p>
          <a:p>
            <a:r>
              <a:rPr lang="en-US" sz="2400" dirty="0"/>
              <a:t>Keep in mind that the more complex the system, the more maintenance or upkeep required, such as calibration, wiring, software, and other such needs. </a:t>
            </a:r>
          </a:p>
        </p:txBody>
      </p:sp>
      <p:sp>
        <p:nvSpPr>
          <p:cNvPr id="4" name="TextBox 3">
            <a:extLst>
              <a:ext uri="{FF2B5EF4-FFF2-40B4-BE49-F238E27FC236}">
                <a16:creationId xmlns:a16="http://schemas.microsoft.com/office/drawing/2014/main" id="{43E5C573-C078-45C1-8737-77331C0CF46E}"/>
              </a:ext>
            </a:extLst>
          </p:cNvPr>
          <p:cNvSpPr txBox="1"/>
          <p:nvPr/>
        </p:nvSpPr>
        <p:spPr>
          <a:xfrm>
            <a:off x="238358" y="100085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5-30</a:t>
            </a:r>
          </a:p>
        </p:txBody>
      </p:sp>
      <p:pic>
        <p:nvPicPr>
          <p:cNvPr id="6" name="Picture 5" descr="A photo of an active compliance device is mounted between the tooling and the robot with a strain gauges inside.">
            <a:extLst>
              <a:ext uri="{FF2B5EF4-FFF2-40B4-BE49-F238E27FC236}">
                <a16:creationId xmlns:a16="http://schemas.microsoft.com/office/drawing/2014/main" id="{60843A25-6112-4650-915A-A554681EA3B6}"/>
              </a:ext>
            </a:extLst>
          </p:cNvPr>
          <p:cNvPicPr>
            <a:picLocks noChangeAspect="1"/>
          </p:cNvPicPr>
          <p:nvPr/>
        </p:nvPicPr>
        <p:blipFill rotWithShape="1">
          <a:blip r:embed="rId2">
            <a:extLst>
              <a:ext uri="{28A0092B-C50C-407E-A947-70E740481C1C}">
                <a14:useLocalDpi xmlns:a14="http://schemas.microsoft.com/office/drawing/2010/main" val="0"/>
              </a:ext>
            </a:extLst>
          </a:blip>
          <a:srcRect b="17044"/>
          <a:stretch/>
        </p:blipFill>
        <p:spPr>
          <a:xfrm>
            <a:off x="238358" y="1308627"/>
            <a:ext cx="4404887" cy="4287501"/>
          </a:xfrm>
          <a:prstGeom prst="rect">
            <a:avLst/>
          </a:prstGeom>
        </p:spPr>
      </p:pic>
    </p:spTree>
    <p:extLst>
      <p:ext uri="{BB962C8B-B14F-4D97-AF65-F5344CB8AC3E}">
        <p14:creationId xmlns:p14="http://schemas.microsoft.com/office/powerpoint/2010/main" val="1589118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Vision Systems </a:t>
            </a:r>
          </a:p>
        </p:txBody>
      </p:sp>
      <p:sp>
        <p:nvSpPr>
          <p:cNvPr id="3" name="Content Placeholder 2"/>
          <p:cNvSpPr>
            <a:spLocks noGrp="1"/>
          </p:cNvSpPr>
          <p:nvPr>
            <p:ph idx="1"/>
          </p:nvPr>
        </p:nvSpPr>
        <p:spPr/>
        <p:txBody>
          <a:bodyPr>
            <a:normAutofit/>
          </a:bodyPr>
          <a:lstStyle/>
          <a:p>
            <a:r>
              <a:rPr lang="en-US" sz="2800" dirty="0"/>
              <a:t>A modern solution to the problem of part alignment is the use of vision systems</a:t>
            </a:r>
          </a:p>
          <a:p>
            <a:pPr lvl="1"/>
            <a:r>
              <a:rPr lang="en-US" sz="2400" dirty="0"/>
              <a:t>The robot uses a camera to take a picture of the part and then compares this picture to sorting criteria predefined by the programmer</a:t>
            </a:r>
          </a:p>
          <a:p>
            <a:pPr lvl="1"/>
            <a:r>
              <a:rPr lang="en-US" sz="2400" dirty="0"/>
              <a:t>It then runs a subroutine that allows it to offset the tooling in relation to the new part position  </a:t>
            </a:r>
          </a:p>
          <a:p>
            <a:pPr lvl="1"/>
            <a:r>
              <a:rPr lang="en-US" sz="2400" dirty="0"/>
              <a:t>It can also sort items by color, pick specific pieces out a pile of parts, perform quality checks, and carry out many other functions that require visual information</a:t>
            </a:r>
          </a:p>
        </p:txBody>
      </p:sp>
    </p:spTree>
    <p:extLst>
      <p:ext uri="{BB962C8B-B14F-4D97-AF65-F5344CB8AC3E}">
        <p14:creationId xmlns:p14="http://schemas.microsoft.com/office/powerpoint/2010/main" val="1093121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542" y="1476435"/>
            <a:ext cx="2800350" cy="4524315"/>
          </a:xfrm>
          <a:prstGeom prst="rect">
            <a:avLst/>
          </a:prstGeom>
          <a:noFill/>
        </p:spPr>
        <p:txBody>
          <a:bodyPr wrap="square" rtlCol="0">
            <a:spAutoFit/>
          </a:bodyPr>
          <a:lstStyle/>
          <a:p>
            <a:r>
              <a:rPr lang="en-US" sz="2400" dirty="0"/>
              <a:t>Here is a robot taking advantage of a camera system to find parts and then complete its programmed tasks.</a:t>
            </a:r>
          </a:p>
          <a:p>
            <a:endParaRPr lang="en-US" sz="2400" dirty="0"/>
          </a:p>
          <a:p>
            <a:r>
              <a:rPr lang="en-US" sz="2400" dirty="0"/>
              <a:t>The vision system is quickly becoming an industry favorite due to the versatility it adds to the robot.</a:t>
            </a:r>
          </a:p>
        </p:txBody>
      </p:sp>
      <p:sp>
        <p:nvSpPr>
          <p:cNvPr id="4" name="TextBox 3">
            <a:extLst>
              <a:ext uri="{FF2B5EF4-FFF2-40B4-BE49-F238E27FC236}">
                <a16:creationId xmlns:a16="http://schemas.microsoft.com/office/drawing/2014/main" id="{45472981-09C4-4A60-8B61-D965E9FAB50F}"/>
              </a:ext>
            </a:extLst>
          </p:cNvPr>
          <p:cNvSpPr txBox="1"/>
          <p:nvPr/>
        </p:nvSpPr>
        <p:spPr>
          <a:xfrm>
            <a:off x="1229106" y="75799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5-31</a:t>
            </a:r>
          </a:p>
        </p:txBody>
      </p:sp>
      <p:pic>
        <p:nvPicPr>
          <p:cNvPr id="5" name="Picture 4" descr="A photo shows a LR-mate 200ic.">
            <a:extLst>
              <a:ext uri="{FF2B5EF4-FFF2-40B4-BE49-F238E27FC236}">
                <a16:creationId xmlns:a16="http://schemas.microsoft.com/office/drawing/2014/main" id="{6F8E4D04-AC30-4F3E-A352-A3D13C51A86A}"/>
              </a:ext>
            </a:extLst>
          </p:cNvPr>
          <p:cNvPicPr>
            <a:picLocks noChangeAspect="1"/>
          </p:cNvPicPr>
          <p:nvPr/>
        </p:nvPicPr>
        <p:blipFill rotWithShape="1">
          <a:blip r:embed="rId2">
            <a:extLst>
              <a:ext uri="{28A0092B-C50C-407E-A947-70E740481C1C}">
                <a14:useLocalDpi xmlns:a14="http://schemas.microsoft.com/office/drawing/2010/main" val="0"/>
              </a:ext>
            </a:extLst>
          </a:blip>
          <a:srcRect b="9492"/>
          <a:stretch/>
        </p:blipFill>
        <p:spPr>
          <a:xfrm>
            <a:off x="1229106" y="1044952"/>
            <a:ext cx="3668635" cy="5307080"/>
          </a:xfrm>
          <a:prstGeom prst="rect">
            <a:avLst/>
          </a:prstGeom>
        </p:spPr>
      </p:pic>
    </p:spTree>
    <p:extLst>
      <p:ext uri="{BB962C8B-B14F-4D97-AF65-F5344CB8AC3E}">
        <p14:creationId xmlns:p14="http://schemas.microsoft.com/office/powerpoint/2010/main" val="2116644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Review</a:t>
            </a:r>
            <a:r>
              <a:rPr lang="en-US" dirty="0"/>
              <a:t> </a:t>
            </a:r>
          </a:p>
        </p:txBody>
      </p:sp>
      <p:sp>
        <p:nvSpPr>
          <p:cNvPr id="3" name="Content Placeholder 2"/>
          <p:cNvSpPr>
            <a:spLocks noGrp="1"/>
          </p:cNvSpPr>
          <p:nvPr>
            <p:ph idx="1"/>
          </p:nvPr>
        </p:nvSpPr>
        <p:spPr/>
        <p:txBody>
          <a:bodyPr>
            <a:normAutofit fontScale="85000" lnSpcReduction="10000"/>
          </a:bodyPr>
          <a:lstStyle/>
          <a:p>
            <a:pPr lvl="0"/>
            <a:r>
              <a:rPr lang="en-US" sz="2800" b="1" dirty="0"/>
              <a:t>What is EOAT?</a:t>
            </a:r>
            <a:r>
              <a:rPr lang="en-US" sz="2800" dirty="0"/>
              <a:t> In this part of the chapter, we discussed what tooling is and why it is important to the world of robotics.</a:t>
            </a:r>
          </a:p>
          <a:p>
            <a:pPr lvl="0"/>
            <a:r>
              <a:rPr lang="en-US" sz="2800" b="1" dirty="0"/>
              <a:t>Types of tooling available.</a:t>
            </a:r>
            <a:r>
              <a:rPr lang="en-US" sz="2800" dirty="0"/>
              <a:t> This section covered grippers, welders, spraying guns, suction cups, and other types of tooling for robots, and looked at some of the math involved with tooling.</a:t>
            </a:r>
          </a:p>
          <a:p>
            <a:pPr lvl="0"/>
            <a:r>
              <a:rPr lang="en-US" sz="2800" b="1" dirty="0"/>
              <a:t>Multiple tooling.</a:t>
            </a:r>
            <a:r>
              <a:rPr lang="en-US" sz="2800" dirty="0"/>
              <a:t> This section described the options for attaching tooling and identified the situations that these options best serve.</a:t>
            </a:r>
          </a:p>
          <a:p>
            <a:r>
              <a:rPr lang="en-US" sz="2800" b="1" dirty="0"/>
              <a:t>Positioning of EOAT.</a:t>
            </a:r>
            <a:r>
              <a:rPr lang="en-US" sz="2800" dirty="0"/>
              <a:t> We wrapped up our coverage of tooling by discussing how to deal with misalignments of the part and ways we can shift the tooling to fit the task at hand.</a:t>
            </a:r>
          </a:p>
        </p:txBody>
      </p:sp>
    </p:spTree>
    <p:extLst>
      <p:ext uri="{BB962C8B-B14F-4D97-AF65-F5344CB8AC3E}">
        <p14:creationId xmlns:p14="http://schemas.microsoft.com/office/powerpoint/2010/main" val="23448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Grippers cont.</a:t>
            </a:r>
          </a:p>
        </p:txBody>
      </p:sp>
      <p:sp>
        <p:nvSpPr>
          <p:cNvPr id="3" name="Content Placeholder 2"/>
          <p:cNvSpPr>
            <a:spLocks noGrp="1"/>
          </p:cNvSpPr>
          <p:nvPr>
            <p:ph idx="1"/>
          </p:nvPr>
        </p:nvSpPr>
        <p:spPr>
          <a:xfrm>
            <a:off x="457200" y="2176471"/>
            <a:ext cx="8229600" cy="3394472"/>
          </a:xfrm>
        </p:spPr>
        <p:txBody>
          <a:bodyPr/>
          <a:lstStyle/>
          <a:p>
            <a:r>
              <a:rPr lang="en-US" sz="2800" dirty="0"/>
              <a:t>There are two common types of gripper motion:</a:t>
            </a:r>
          </a:p>
          <a:p>
            <a:pPr lvl="1"/>
            <a:r>
              <a:rPr lang="en-US" sz="2400" b="1" dirty="0"/>
              <a:t>Parallel grippers</a:t>
            </a:r>
            <a:r>
              <a:rPr lang="en-US" sz="2400" dirty="0"/>
              <a:t> have fingers that move in straight lines toward the center or outside of the part to close and grip</a:t>
            </a:r>
          </a:p>
          <a:p>
            <a:pPr lvl="2"/>
            <a:r>
              <a:rPr lang="en-US" sz="2000" dirty="0"/>
              <a:t>Good for a wide range of parts </a:t>
            </a:r>
          </a:p>
          <a:p>
            <a:pPr lvl="1"/>
            <a:r>
              <a:rPr lang="en-US" sz="2400" b="1" dirty="0"/>
              <a:t>Angular grippers</a:t>
            </a:r>
            <a:r>
              <a:rPr lang="en-US" sz="2400" dirty="0"/>
              <a:t> have fingers that hinge or pivot on a point to move the tips outward to release parts or inward to grip parts</a:t>
            </a:r>
          </a:p>
          <a:p>
            <a:pPr lvl="2"/>
            <a:r>
              <a:rPr lang="en-US" sz="2000" dirty="0"/>
              <a:t>Good for consistent sized parts </a:t>
            </a:r>
          </a:p>
          <a:p>
            <a:pPr lvl="1"/>
            <a:endParaRPr lang="en-US" dirty="0"/>
          </a:p>
        </p:txBody>
      </p:sp>
    </p:spTree>
    <p:extLst>
      <p:ext uri="{BB962C8B-B14F-4D97-AF65-F5344CB8AC3E}">
        <p14:creationId xmlns:p14="http://schemas.microsoft.com/office/powerpoint/2010/main" val="414129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723" y="4851223"/>
            <a:ext cx="4491153" cy="1204186"/>
          </a:xfrm>
          <a:prstGeom prst="rect">
            <a:avLst/>
          </a:prstGeom>
          <a:noFill/>
        </p:spPr>
        <p:txBody>
          <a:bodyPr wrap="square" rtlCol="0">
            <a:spAutoFit/>
          </a:bodyPr>
          <a:lstStyle/>
          <a:p>
            <a:r>
              <a:rPr lang="en-US" sz="2400" dirty="0"/>
              <a:t>Above is an example of Parallel motion while to the left you can see an angular gripper</a:t>
            </a:r>
          </a:p>
        </p:txBody>
      </p:sp>
      <p:sp>
        <p:nvSpPr>
          <p:cNvPr id="5" name="TextBox 4">
            <a:extLst>
              <a:ext uri="{FF2B5EF4-FFF2-40B4-BE49-F238E27FC236}">
                <a16:creationId xmlns:a16="http://schemas.microsoft.com/office/drawing/2014/main" id="{E7069BF5-5241-449C-923B-0760D8BBEE28}"/>
              </a:ext>
            </a:extLst>
          </p:cNvPr>
          <p:cNvSpPr txBox="1"/>
          <p:nvPr/>
        </p:nvSpPr>
        <p:spPr>
          <a:xfrm>
            <a:off x="133580" y="89591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5-3</a:t>
            </a:r>
          </a:p>
        </p:txBody>
      </p:sp>
      <p:sp>
        <p:nvSpPr>
          <p:cNvPr id="6" name="TextBox 5">
            <a:extLst>
              <a:ext uri="{FF2B5EF4-FFF2-40B4-BE49-F238E27FC236}">
                <a16:creationId xmlns:a16="http://schemas.microsoft.com/office/drawing/2014/main" id="{0EEF377A-1985-4A80-874D-C83C54D47F2C}"/>
              </a:ext>
            </a:extLst>
          </p:cNvPr>
          <p:cNvSpPr txBox="1"/>
          <p:nvPr/>
        </p:nvSpPr>
        <p:spPr>
          <a:xfrm>
            <a:off x="4516540" y="89591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5-2</a:t>
            </a:r>
          </a:p>
        </p:txBody>
      </p:sp>
      <p:pic>
        <p:nvPicPr>
          <p:cNvPr id="7" name="Picture 6" descr="A photo shows a simple angular set of grippers.">
            <a:extLst>
              <a:ext uri="{FF2B5EF4-FFF2-40B4-BE49-F238E27FC236}">
                <a16:creationId xmlns:a16="http://schemas.microsoft.com/office/drawing/2014/main" id="{7B36BDAF-462C-4596-832B-AD61E9BC8973}"/>
              </a:ext>
            </a:extLst>
          </p:cNvPr>
          <p:cNvPicPr>
            <a:picLocks noChangeAspect="1"/>
          </p:cNvPicPr>
          <p:nvPr/>
        </p:nvPicPr>
        <p:blipFill rotWithShape="1">
          <a:blip r:embed="rId2">
            <a:extLst>
              <a:ext uri="{28A0092B-C50C-407E-A947-70E740481C1C}">
                <a14:useLocalDpi xmlns:a14="http://schemas.microsoft.com/office/drawing/2010/main" val="0"/>
              </a:ext>
            </a:extLst>
          </a:blip>
          <a:srcRect b="14448"/>
          <a:stretch/>
        </p:blipFill>
        <p:spPr>
          <a:xfrm>
            <a:off x="133580" y="1168777"/>
            <a:ext cx="4234143" cy="2795280"/>
          </a:xfrm>
          <a:prstGeom prst="rect">
            <a:avLst/>
          </a:prstGeom>
        </p:spPr>
      </p:pic>
      <p:pic>
        <p:nvPicPr>
          <p:cNvPr id="9" name="Picture 8" descr="A photo of a set of parallel grippers is shown.">
            <a:extLst>
              <a:ext uri="{FF2B5EF4-FFF2-40B4-BE49-F238E27FC236}">
                <a16:creationId xmlns:a16="http://schemas.microsoft.com/office/drawing/2014/main" id="{7B02C2B9-7009-47F4-A528-ADC629E1702A}"/>
              </a:ext>
            </a:extLst>
          </p:cNvPr>
          <p:cNvPicPr>
            <a:picLocks noChangeAspect="1"/>
          </p:cNvPicPr>
          <p:nvPr/>
        </p:nvPicPr>
        <p:blipFill rotWithShape="1">
          <a:blip r:embed="rId3">
            <a:extLst>
              <a:ext uri="{28A0092B-C50C-407E-A947-70E740481C1C}">
                <a14:useLocalDpi xmlns:a14="http://schemas.microsoft.com/office/drawing/2010/main" val="0"/>
              </a:ext>
            </a:extLst>
          </a:blip>
          <a:srcRect b="6724"/>
          <a:stretch/>
        </p:blipFill>
        <p:spPr>
          <a:xfrm>
            <a:off x="4507694" y="1168777"/>
            <a:ext cx="4211213" cy="3548333"/>
          </a:xfrm>
          <a:prstGeom prst="rect">
            <a:avLst/>
          </a:prstGeom>
        </p:spPr>
      </p:pic>
    </p:spTree>
    <p:extLst>
      <p:ext uri="{BB962C8B-B14F-4D97-AF65-F5344CB8AC3E}">
        <p14:creationId xmlns:p14="http://schemas.microsoft.com/office/powerpoint/2010/main" val="425975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D15685-25E1-4012-BF87-0957826E309A}"/>
              </a:ext>
            </a:extLst>
          </p:cNvPr>
          <p:cNvSpPr txBox="1"/>
          <p:nvPr/>
        </p:nvSpPr>
        <p:spPr>
          <a:xfrm>
            <a:off x="3822481" y="1439900"/>
            <a:ext cx="4832726" cy="4154984"/>
          </a:xfrm>
          <a:prstGeom prst="rect">
            <a:avLst/>
          </a:prstGeom>
          <a:noFill/>
        </p:spPr>
        <p:txBody>
          <a:bodyPr wrap="square" rtlCol="0">
            <a:spAutoFit/>
          </a:bodyPr>
          <a:lstStyle/>
          <a:p>
            <a:r>
              <a:rPr lang="en-US" sz="2400" b="1" dirty="0"/>
              <a:t>Fingers</a:t>
            </a:r>
            <a:r>
              <a:rPr lang="en-US" sz="2400" dirty="0"/>
              <a:t>, sometimes called </a:t>
            </a:r>
            <a:r>
              <a:rPr lang="en-US" sz="2400" b="1" dirty="0"/>
              <a:t>jaws</a:t>
            </a:r>
            <a:r>
              <a:rPr lang="en-US" sz="2400" dirty="0"/>
              <a:t>, are the part of the gripper that moves to hold parts</a:t>
            </a:r>
          </a:p>
          <a:p>
            <a:endParaRPr lang="en-US" sz="2400" dirty="0"/>
          </a:p>
          <a:p>
            <a:r>
              <a:rPr lang="en-US" sz="2400" dirty="0"/>
              <a:t>The </a:t>
            </a:r>
            <a:r>
              <a:rPr lang="en-US" sz="2400" b="1" dirty="0"/>
              <a:t>tooling</a:t>
            </a:r>
            <a:r>
              <a:rPr lang="en-US" sz="2400" dirty="0"/>
              <a:t> </a:t>
            </a:r>
            <a:r>
              <a:rPr lang="en-US" sz="2400" b="1" dirty="0"/>
              <a:t>base</a:t>
            </a:r>
            <a:r>
              <a:rPr lang="en-US" sz="2400" dirty="0"/>
              <a:t> is the part that attaches to the robot and holds the mechanisms to move the fingers</a:t>
            </a:r>
          </a:p>
          <a:p>
            <a:endParaRPr lang="en-US" sz="2400" dirty="0"/>
          </a:p>
          <a:p>
            <a:r>
              <a:rPr lang="en-US" sz="2400" dirty="0"/>
              <a:t>This angular gripper has an extra joint in each finger to make it more like our hands</a:t>
            </a:r>
          </a:p>
        </p:txBody>
      </p:sp>
      <p:sp>
        <p:nvSpPr>
          <p:cNvPr id="4" name="TextBox 3">
            <a:extLst>
              <a:ext uri="{FF2B5EF4-FFF2-40B4-BE49-F238E27FC236}">
                <a16:creationId xmlns:a16="http://schemas.microsoft.com/office/drawing/2014/main" id="{4A970F3C-1415-4114-942B-23B3EC290890}"/>
              </a:ext>
            </a:extLst>
          </p:cNvPr>
          <p:cNvSpPr txBox="1"/>
          <p:nvPr/>
        </p:nvSpPr>
        <p:spPr>
          <a:xfrm>
            <a:off x="382784" y="104217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5-4</a:t>
            </a:r>
          </a:p>
        </p:txBody>
      </p:sp>
      <p:pic>
        <p:nvPicPr>
          <p:cNvPr id="6" name="Picture 5" descr="A photo shows a set of angular grippers that have an extra joint on each finger.">
            <a:extLst>
              <a:ext uri="{FF2B5EF4-FFF2-40B4-BE49-F238E27FC236}">
                <a16:creationId xmlns:a16="http://schemas.microsoft.com/office/drawing/2014/main" id="{488AFF63-66CC-4210-AE3C-9A956F05087F}"/>
              </a:ext>
            </a:extLst>
          </p:cNvPr>
          <p:cNvPicPr>
            <a:picLocks noChangeAspect="1"/>
          </p:cNvPicPr>
          <p:nvPr/>
        </p:nvPicPr>
        <p:blipFill rotWithShape="1">
          <a:blip r:embed="rId2">
            <a:extLst>
              <a:ext uri="{28A0092B-C50C-407E-A947-70E740481C1C}">
                <a14:useLocalDpi xmlns:a14="http://schemas.microsoft.com/office/drawing/2010/main" val="0"/>
              </a:ext>
            </a:extLst>
          </a:blip>
          <a:srcRect b="14388"/>
          <a:stretch/>
        </p:blipFill>
        <p:spPr>
          <a:xfrm>
            <a:off x="382784" y="1439900"/>
            <a:ext cx="3230597" cy="4148644"/>
          </a:xfrm>
          <a:prstGeom prst="rect">
            <a:avLst/>
          </a:prstGeom>
        </p:spPr>
      </p:pic>
    </p:spTree>
    <p:extLst>
      <p:ext uri="{BB962C8B-B14F-4D97-AF65-F5344CB8AC3E}">
        <p14:creationId xmlns:p14="http://schemas.microsoft.com/office/powerpoint/2010/main" val="166154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Gripper Power</a:t>
            </a:r>
          </a:p>
        </p:txBody>
      </p:sp>
      <p:sp>
        <p:nvSpPr>
          <p:cNvPr id="3" name="Content Placeholder 2"/>
          <p:cNvSpPr>
            <a:spLocks noGrp="1"/>
          </p:cNvSpPr>
          <p:nvPr>
            <p:ph idx="1"/>
          </p:nvPr>
        </p:nvSpPr>
        <p:spPr/>
        <p:txBody>
          <a:bodyPr>
            <a:normAutofit/>
          </a:bodyPr>
          <a:lstStyle/>
          <a:p>
            <a:r>
              <a:rPr lang="en-US" sz="2800" dirty="0"/>
              <a:t>Grippers can be moved by electrical, hydraulic, or pneumatic power </a:t>
            </a:r>
          </a:p>
          <a:p>
            <a:pPr lvl="1"/>
            <a:r>
              <a:rPr lang="en-US" sz="2400" dirty="0"/>
              <a:t>Pneumatic is fairly common with electrical close behind</a:t>
            </a:r>
          </a:p>
          <a:p>
            <a:r>
              <a:rPr lang="en-US" sz="2800" dirty="0"/>
              <a:t>There are three ways we can power gripper motion:</a:t>
            </a:r>
          </a:p>
          <a:p>
            <a:pPr lvl="1"/>
            <a:r>
              <a:rPr lang="en-US" sz="2400" dirty="0"/>
              <a:t>Power open and power close</a:t>
            </a:r>
          </a:p>
          <a:p>
            <a:pPr lvl="1"/>
            <a:r>
              <a:rPr lang="en-US" sz="2400" dirty="0"/>
              <a:t>Power open and spring close</a:t>
            </a:r>
          </a:p>
          <a:p>
            <a:pPr lvl="1"/>
            <a:r>
              <a:rPr lang="en-US" sz="2400" dirty="0"/>
              <a:t>Spring open and power close </a:t>
            </a:r>
          </a:p>
        </p:txBody>
      </p:sp>
    </p:spTree>
    <p:extLst>
      <p:ext uri="{BB962C8B-B14F-4D97-AF65-F5344CB8AC3E}">
        <p14:creationId xmlns:p14="http://schemas.microsoft.com/office/powerpoint/2010/main" val="2104761928"/>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367</TotalTime>
  <Words>2946</Words>
  <Application>Microsoft Office PowerPoint</Application>
  <PresentationFormat>On-screen Show (4:3)</PresentationFormat>
  <Paragraphs>282</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Cambria Math</vt:lpstr>
      <vt:lpstr>Industrial Robotics book Theme</vt:lpstr>
      <vt:lpstr>End-of-Arm Tooling</vt:lpstr>
      <vt:lpstr>Overview </vt:lpstr>
      <vt:lpstr>What is EOAT?</vt:lpstr>
      <vt:lpstr>Grippers </vt:lpstr>
      <vt:lpstr>PowerPoint Presentation</vt:lpstr>
      <vt:lpstr>Grippers cont.</vt:lpstr>
      <vt:lpstr>PowerPoint Presentation</vt:lpstr>
      <vt:lpstr>PowerPoint Presentation</vt:lpstr>
      <vt:lpstr>Gripper Power</vt:lpstr>
      <vt:lpstr>Gripper Fingers </vt:lpstr>
      <vt:lpstr>PowerPoint Presentation</vt:lpstr>
      <vt:lpstr>The Four Rules for Choosing a Gripper </vt:lpstr>
      <vt:lpstr>PowerPoint Presentation</vt:lpstr>
      <vt:lpstr>Gripper Force </vt:lpstr>
      <vt:lpstr>Gripper Force cont.</vt:lpstr>
      <vt:lpstr>Figuring Force</vt:lpstr>
      <vt:lpstr>Figuring Force cont.</vt:lpstr>
      <vt:lpstr>Centered Force</vt:lpstr>
      <vt:lpstr>Centered Force cont.</vt:lpstr>
      <vt:lpstr>Centered Force cont.</vt:lpstr>
      <vt:lpstr>Payload </vt:lpstr>
      <vt:lpstr>Payload Math</vt:lpstr>
      <vt:lpstr>Magnetic Grippers </vt:lpstr>
      <vt:lpstr>Vacuum Grippers </vt:lpstr>
      <vt:lpstr>PowerPoint Presentation</vt:lpstr>
      <vt:lpstr>The Venturi Effect</vt:lpstr>
      <vt:lpstr>PowerPoint Presentation</vt:lpstr>
      <vt:lpstr>Venturi Vacuum Generators</vt:lpstr>
      <vt:lpstr>Balloon Grippers </vt:lpstr>
      <vt:lpstr>Pin and Mandrel Grippers </vt:lpstr>
      <vt:lpstr>Welders </vt:lpstr>
      <vt:lpstr>PowerPoint Presentation</vt:lpstr>
      <vt:lpstr>PowerPoint Presentation</vt:lpstr>
      <vt:lpstr>Spot-welding</vt:lpstr>
      <vt:lpstr>PowerPoint Presentation</vt:lpstr>
      <vt:lpstr>Ultrasonic Welding</vt:lpstr>
      <vt:lpstr>Ultrasonic Welding cont.</vt:lpstr>
      <vt:lpstr>PowerPoint Presentation</vt:lpstr>
      <vt:lpstr>Sprayers </vt:lpstr>
      <vt:lpstr>PowerPoint Presentation</vt:lpstr>
      <vt:lpstr>PowerPoint Presentation</vt:lpstr>
      <vt:lpstr>Multiple Tooling</vt:lpstr>
      <vt:lpstr>Operator Method </vt:lpstr>
      <vt:lpstr>Multi Tool Method </vt:lpstr>
      <vt:lpstr>Automatic Tool Changers </vt:lpstr>
      <vt:lpstr>PowerPoint Presentation</vt:lpstr>
      <vt:lpstr>Automatic Tool Changers cont.</vt:lpstr>
      <vt:lpstr>PowerPoint Presentation</vt:lpstr>
      <vt:lpstr>Positioning of EOAT </vt:lpstr>
      <vt:lpstr>RCC</vt:lpstr>
      <vt:lpstr>PowerPoint Presentation</vt:lpstr>
      <vt:lpstr>RCC cont.</vt:lpstr>
      <vt:lpstr>PowerPoint Presentation</vt:lpstr>
      <vt:lpstr>Vision Systems </vt:lpstr>
      <vt:lpstr>PowerPoint Presentation</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End-of-Arm Tooling</dc:title>
  <dc:creator>Keith Dinwiddie</dc:creator>
  <cp:lastModifiedBy>CL User</cp:lastModifiedBy>
  <cp:revision>20</cp:revision>
  <dcterms:created xsi:type="dcterms:W3CDTF">2018-01-07T18:10:30Z</dcterms:created>
  <dcterms:modified xsi:type="dcterms:W3CDTF">2018-03-09T13:49:59Z</dcterms:modified>
</cp:coreProperties>
</file>