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9" r:id="rId43"/>
    <p:sldId id="297" r:id="rId44"/>
    <p:sldId id="298" r:id="rId45"/>
    <p:sldId id="300" r:id="rId46"/>
    <p:sldId id="301" r:id="rId47"/>
    <p:sldId id="302" r:id="rId48"/>
    <p:sldId id="303" r:id="rId49"/>
    <p:sldId id="304" r:id="rId50"/>
    <p:sldId id="305" r:id="rId51"/>
    <p:sldId id="306" r:id="rId52"/>
    <p:sldId id="307" r:id="rId53"/>
    <p:sldId id="308" r:id="rId54"/>
    <p:sldId id="309" r:id="rId55"/>
    <p:sldId id="311" r:id="rId56"/>
    <p:sldId id="310" r:id="rId57"/>
    <p:sldId id="312" r:id="rId58"/>
    <p:sldId id="313" r:id="rId59"/>
    <p:sldId id="314" r:id="rId60"/>
    <p:sldId id="315"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100" d="100"/>
          <a:sy n="100" d="100"/>
        </p:scale>
        <p:origin x="24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95D029-C6AD-4D18-9C71-1C9AC556D43C}"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468F1-380A-40E7-B42B-438F98B7501F}" type="slidenum">
              <a:rPr lang="en-US" smtClean="0"/>
              <a:t>‹#›</a:t>
            </a:fld>
            <a:endParaRPr lang="en-US"/>
          </a:p>
        </p:txBody>
      </p:sp>
    </p:spTree>
    <p:extLst>
      <p:ext uri="{BB962C8B-B14F-4D97-AF65-F5344CB8AC3E}">
        <p14:creationId xmlns:p14="http://schemas.microsoft.com/office/powerpoint/2010/main" val="370168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5D029-C6AD-4D18-9C71-1C9AC556D43C}"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468F1-380A-40E7-B42B-438F98B7501F}" type="slidenum">
              <a:rPr lang="en-US" smtClean="0"/>
              <a:t>‹#›</a:t>
            </a:fld>
            <a:endParaRPr lang="en-US"/>
          </a:p>
        </p:txBody>
      </p:sp>
    </p:spTree>
    <p:extLst>
      <p:ext uri="{BB962C8B-B14F-4D97-AF65-F5344CB8AC3E}">
        <p14:creationId xmlns:p14="http://schemas.microsoft.com/office/powerpoint/2010/main" val="2565142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5D029-C6AD-4D18-9C71-1C9AC556D43C}"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468F1-380A-40E7-B42B-438F98B7501F}" type="slidenum">
              <a:rPr lang="en-US" smtClean="0"/>
              <a:t>‹#›</a:t>
            </a:fld>
            <a:endParaRPr lang="en-US"/>
          </a:p>
        </p:txBody>
      </p:sp>
    </p:spTree>
    <p:extLst>
      <p:ext uri="{BB962C8B-B14F-4D97-AF65-F5344CB8AC3E}">
        <p14:creationId xmlns:p14="http://schemas.microsoft.com/office/powerpoint/2010/main" val="274777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5D029-C6AD-4D18-9C71-1C9AC556D43C}"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468F1-380A-40E7-B42B-438F98B7501F}" type="slidenum">
              <a:rPr lang="en-US" smtClean="0"/>
              <a:t>‹#›</a:t>
            </a:fld>
            <a:endParaRPr lang="en-US"/>
          </a:p>
        </p:txBody>
      </p:sp>
    </p:spTree>
    <p:extLst>
      <p:ext uri="{BB962C8B-B14F-4D97-AF65-F5344CB8AC3E}">
        <p14:creationId xmlns:p14="http://schemas.microsoft.com/office/powerpoint/2010/main" val="280715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95D029-C6AD-4D18-9C71-1C9AC556D43C}"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468F1-380A-40E7-B42B-438F98B7501F}" type="slidenum">
              <a:rPr lang="en-US" smtClean="0"/>
              <a:t>‹#›</a:t>
            </a:fld>
            <a:endParaRPr lang="en-US"/>
          </a:p>
        </p:txBody>
      </p:sp>
    </p:spTree>
    <p:extLst>
      <p:ext uri="{BB962C8B-B14F-4D97-AF65-F5344CB8AC3E}">
        <p14:creationId xmlns:p14="http://schemas.microsoft.com/office/powerpoint/2010/main" val="404429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5D029-C6AD-4D18-9C71-1C9AC556D43C}"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468F1-380A-40E7-B42B-438F98B7501F}" type="slidenum">
              <a:rPr lang="en-US" smtClean="0"/>
              <a:t>‹#›</a:t>
            </a:fld>
            <a:endParaRPr lang="en-US"/>
          </a:p>
        </p:txBody>
      </p:sp>
    </p:spTree>
    <p:extLst>
      <p:ext uri="{BB962C8B-B14F-4D97-AF65-F5344CB8AC3E}">
        <p14:creationId xmlns:p14="http://schemas.microsoft.com/office/powerpoint/2010/main" val="420725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5D029-C6AD-4D18-9C71-1C9AC556D43C}"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5468F1-380A-40E7-B42B-438F98B7501F}" type="slidenum">
              <a:rPr lang="en-US" smtClean="0"/>
              <a:t>‹#›</a:t>
            </a:fld>
            <a:endParaRPr lang="en-US"/>
          </a:p>
        </p:txBody>
      </p:sp>
    </p:spTree>
    <p:extLst>
      <p:ext uri="{BB962C8B-B14F-4D97-AF65-F5344CB8AC3E}">
        <p14:creationId xmlns:p14="http://schemas.microsoft.com/office/powerpoint/2010/main" val="146682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5D029-C6AD-4D18-9C71-1C9AC556D43C}"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5468F1-380A-40E7-B42B-438F98B7501F}" type="slidenum">
              <a:rPr lang="en-US" smtClean="0"/>
              <a:t>‹#›</a:t>
            </a:fld>
            <a:endParaRPr lang="en-US"/>
          </a:p>
        </p:txBody>
      </p:sp>
    </p:spTree>
    <p:extLst>
      <p:ext uri="{BB962C8B-B14F-4D97-AF65-F5344CB8AC3E}">
        <p14:creationId xmlns:p14="http://schemas.microsoft.com/office/powerpoint/2010/main" val="421722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5D029-C6AD-4D18-9C71-1C9AC556D43C}"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5468F1-380A-40E7-B42B-438F98B7501F}" type="slidenum">
              <a:rPr lang="en-US" smtClean="0"/>
              <a:t>‹#›</a:t>
            </a:fld>
            <a:endParaRPr lang="en-US"/>
          </a:p>
        </p:txBody>
      </p:sp>
    </p:spTree>
    <p:extLst>
      <p:ext uri="{BB962C8B-B14F-4D97-AF65-F5344CB8AC3E}">
        <p14:creationId xmlns:p14="http://schemas.microsoft.com/office/powerpoint/2010/main" val="325451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295D029-C6AD-4D18-9C71-1C9AC556D43C}"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468F1-380A-40E7-B42B-438F98B7501F}" type="slidenum">
              <a:rPr lang="en-US" smtClean="0"/>
              <a:t>‹#›</a:t>
            </a:fld>
            <a:endParaRPr lang="en-US"/>
          </a:p>
        </p:txBody>
      </p:sp>
    </p:spTree>
    <p:extLst>
      <p:ext uri="{BB962C8B-B14F-4D97-AF65-F5344CB8AC3E}">
        <p14:creationId xmlns:p14="http://schemas.microsoft.com/office/powerpoint/2010/main" val="290589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295D029-C6AD-4D18-9C71-1C9AC556D43C}"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468F1-380A-40E7-B42B-438F98B7501F}" type="slidenum">
              <a:rPr lang="en-US" smtClean="0"/>
              <a:t>‹#›</a:t>
            </a:fld>
            <a:endParaRPr lang="en-US"/>
          </a:p>
        </p:txBody>
      </p:sp>
    </p:spTree>
    <p:extLst>
      <p:ext uri="{BB962C8B-B14F-4D97-AF65-F5344CB8AC3E}">
        <p14:creationId xmlns:p14="http://schemas.microsoft.com/office/powerpoint/2010/main" val="305969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Untitled-2.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50"/>
            <a:ext cx="9144000" cy="6816277"/>
          </a:xfrm>
          <a:prstGeom prst="rect">
            <a:avLst/>
          </a:prstGeom>
        </p:spPr>
      </p:pic>
      <p:sp>
        <p:nvSpPr>
          <p:cNvPr id="2" name="Title Placeholder 1"/>
          <p:cNvSpPr>
            <a:spLocks noGrp="1"/>
          </p:cNvSpPr>
          <p:nvPr>
            <p:ph type="title"/>
          </p:nvPr>
        </p:nvSpPr>
        <p:spPr>
          <a:xfrm>
            <a:off x="457200" y="51278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896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95D029-C6AD-4D18-9C71-1C9AC556D43C}" type="datetimeFigureOut">
              <a:rPr lang="en-US" smtClean="0"/>
              <a:t>3/12/2018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5468F1-380A-40E7-B42B-438F98B7501F}" type="slidenum">
              <a:rPr lang="en-US" smtClean="0"/>
              <a:t>‹#›</a:t>
            </a:fld>
            <a:endParaRPr lang="en-US"/>
          </a:p>
        </p:txBody>
      </p:sp>
    </p:spTree>
    <p:extLst>
      <p:ext uri="{BB962C8B-B14F-4D97-AF65-F5344CB8AC3E}">
        <p14:creationId xmlns:p14="http://schemas.microsoft.com/office/powerpoint/2010/main" val="4239137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9BB7-0A8B-4FFF-9087-CAEBCECD014B}"/>
              </a:ext>
            </a:extLst>
          </p:cNvPr>
          <p:cNvSpPr>
            <a:spLocks noGrp="1"/>
          </p:cNvSpPr>
          <p:nvPr>
            <p:ph type="ctrTitle"/>
          </p:nvPr>
        </p:nvSpPr>
        <p:spPr/>
        <p:txBody>
          <a:bodyPr>
            <a:normAutofit fontScale="90000"/>
          </a:bodyPr>
          <a:lstStyle/>
          <a:p>
            <a:r>
              <a:rPr lang="en-US" sz="4400" dirty="0"/>
              <a:t>Programmable Logic Controllers (PLCs) and Human-Machine Interfaces (HMIs)</a:t>
            </a:r>
          </a:p>
        </p:txBody>
      </p:sp>
      <p:sp>
        <p:nvSpPr>
          <p:cNvPr id="3" name="Subtitle 2">
            <a:extLst>
              <a:ext uri="{FF2B5EF4-FFF2-40B4-BE49-F238E27FC236}">
                <a16:creationId xmlns:a16="http://schemas.microsoft.com/office/drawing/2014/main" id="{CA20C1D9-1180-428D-8834-55F36B8504BA}"/>
              </a:ext>
            </a:extLst>
          </p:cNvPr>
          <p:cNvSpPr>
            <a:spLocks noGrp="1"/>
          </p:cNvSpPr>
          <p:nvPr>
            <p:ph type="subTitle" idx="1"/>
          </p:nvPr>
        </p:nvSpPr>
        <p:spPr/>
        <p:txBody>
          <a:bodyPr/>
          <a:lstStyle/>
          <a:p>
            <a:r>
              <a:rPr lang="en-US" dirty="0"/>
              <a:t>Chapter 10 </a:t>
            </a:r>
          </a:p>
        </p:txBody>
      </p:sp>
    </p:spTree>
    <p:extLst>
      <p:ext uri="{BB962C8B-B14F-4D97-AF65-F5344CB8AC3E}">
        <p14:creationId xmlns:p14="http://schemas.microsoft.com/office/powerpoint/2010/main" val="287211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59BF-2AE5-44FD-91FD-CE0717573EBE}"/>
              </a:ext>
            </a:extLst>
          </p:cNvPr>
          <p:cNvSpPr>
            <a:spLocks noGrp="1"/>
          </p:cNvSpPr>
          <p:nvPr>
            <p:ph type="title"/>
          </p:nvPr>
        </p:nvSpPr>
        <p:spPr/>
        <p:txBody>
          <a:bodyPr>
            <a:normAutofit/>
          </a:bodyPr>
          <a:lstStyle/>
          <a:p>
            <a:r>
              <a:rPr lang="en-US" sz="4400" dirty="0"/>
              <a:t>A Brief History of PLCs cont.</a:t>
            </a:r>
          </a:p>
        </p:txBody>
      </p:sp>
      <p:sp>
        <p:nvSpPr>
          <p:cNvPr id="3" name="Content Placeholder 2">
            <a:extLst>
              <a:ext uri="{FF2B5EF4-FFF2-40B4-BE49-F238E27FC236}">
                <a16:creationId xmlns:a16="http://schemas.microsoft.com/office/drawing/2014/main" id="{1173E0D0-0B8D-4358-B3F0-AA8AAB2D8C0C}"/>
              </a:ext>
            </a:extLst>
          </p:cNvPr>
          <p:cNvSpPr>
            <a:spLocks noGrp="1"/>
          </p:cNvSpPr>
          <p:nvPr>
            <p:ph idx="1"/>
          </p:nvPr>
        </p:nvSpPr>
        <p:spPr/>
        <p:txBody>
          <a:bodyPr>
            <a:normAutofit lnSpcReduction="10000"/>
          </a:bodyPr>
          <a:lstStyle/>
          <a:p>
            <a:r>
              <a:rPr lang="en-US" sz="2800" dirty="0"/>
              <a:t>The first attempt was too slow and lacked enough memory</a:t>
            </a:r>
          </a:p>
          <a:p>
            <a:r>
              <a:rPr lang="en-US" sz="2800" dirty="0"/>
              <a:t>In 1969 the Modicon 084 was released </a:t>
            </a:r>
          </a:p>
          <a:p>
            <a:pPr lvl="1"/>
            <a:r>
              <a:rPr lang="en-US" sz="2400" dirty="0"/>
              <a:t>Modicon is short for Modular Digital </a:t>
            </a:r>
            <a:r>
              <a:rPr lang="en-US" sz="2400" dirty="0" err="1"/>
              <a:t>CONtroller</a:t>
            </a:r>
            <a:r>
              <a:rPr lang="en-US" sz="2400" dirty="0"/>
              <a:t>, and the 084 designation came from its being the 84th project of Bedford Associates</a:t>
            </a:r>
          </a:p>
          <a:p>
            <a:pPr lvl="1"/>
            <a:r>
              <a:rPr lang="en-US" sz="2400" dirty="0"/>
              <a:t>The Modicon 084 is considered the first PLC and was the first sold on the market</a:t>
            </a:r>
          </a:p>
          <a:p>
            <a:pPr lvl="1"/>
            <a:r>
              <a:rPr lang="en-US" sz="2400" dirty="0"/>
              <a:t>In 1973, Bedford Associates unveiled the Modicon 184, the brain child of Michael Greenberg and Lee Rousseau, which was an upgraded version of the 084 with more bells, whistles, and memory</a:t>
            </a:r>
          </a:p>
        </p:txBody>
      </p:sp>
    </p:spTree>
    <p:extLst>
      <p:ext uri="{BB962C8B-B14F-4D97-AF65-F5344CB8AC3E}">
        <p14:creationId xmlns:p14="http://schemas.microsoft.com/office/powerpoint/2010/main" val="201896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432C-F54F-45D1-8E09-189EFA3FC5B3}"/>
              </a:ext>
            </a:extLst>
          </p:cNvPr>
          <p:cNvSpPr>
            <a:spLocks noGrp="1"/>
          </p:cNvSpPr>
          <p:nvPr>
            <p:ph type="title"/>
          </p:nvPr>
        </p:nvSpPr>
        <p:spPr/>
        <p:txBody>
          <a:bodyPr>
            <a:normAutofit/>
          </a:bodyPr>
          <a:lstStyle/>
          <a:p>
            <a:r>
              <a:rPr lang="en-US" sz="4400" dirty="0"/>
              <a:t>A Brief History of PLCs cont.</a:t>
            </a:r>
          </a:p>
        </p:txBody>
      </p:sp>
      <p:sp>
        <p:nvSpPr>
          <p:cNvPr id="3" name="Content Placeholder 2">
            <a:extLst>
              <a:ext uri="{FF2B5EF4-FFF2-40B4-BE49-F238E27FC236}">
                <a16:creationId xmlns:a16="http://schemas.microsoft.com/office/drawing/2014/main" id="{C7FD9E59-8C42-4E1F-A9DC-27B4BE78BCAF}"/>
              </a:ext>
            </a:extLst>
          </p:cNvPr>
          <p:cNvSpPr>
            <a:spLocks noGrp="1"/>
          </p:cNvSpPr>
          <p:nvPr>
            <p:ph idx="1"/>
          </p:nvPr>
        </p:nvSpPr>
        <p:spPr/>
        <p:txBody>
          <a:bodyPr>
            <a:normAutofit/>
          </a:bodyPr>
          <a:lstStyle/>
          <a:p>
            <a:endParaRPr lang="en-US" sz="2800" dirty="0"/>
          </a:p>
          <a:p>
            <a:r>
              <a:rPr lang="en-US" sz="2800" dirty="0"/>
              <a:t>In 1994, the Modicon brand released the Quantum range as a truly open approach to automation control designed for complex processes and the integration of multiple networks</a:t>
            </a:r>
          </a:p>
          <a:p>
            <a:endParaRPr lang="en-US" sz="2800" dirty="0"/>
          </a:p>
          <a:p>
            <a:r>
              <a:rPr lang="en-US" sz="2800" dirty="0"/>
              <a:t>It utilizes </a:t>
            </a:r>
            <a:r>
              <a:rPr lang="en-US" sz="2800" b="1" dirty="0"/>
              <a:t>programmable automation controllers (PACs)</a:t>
            </a:r>
            <a:r>
              <a:rPr lang="en-US" sz="2800" dirty="0"/>
              <a:t>,</a:t>
            </a:r>
            <a:r>
              <a:rPr lang="en-US" sz="2800" b="1" dirty="0"/>
              <a:t> </a:t>
            </a:r>
            <a:r>
              <a:rPr lang="en-US" sz="2800" dirty="0"/>
              <a:t>which are a combination of PLC operation and PC-based control systems</a:t>
            </a:r>
          </a:p>
        </p:txBody>
      </p:sp>
    </p:spTree>
    <p:extLst>
      <p:ext uri="{BB962C8B-B14F-4D97-AF65-F5344CB8AC3E}">
        <p14:creationId xmlns:p14="http://schemas.microsoft.com/office/powerpoint/2010/main" val="53407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92AFB-C470-4AE9-9B72-7A267483DA85}"/>
              </a:ext>
            </a:extLst>
          </p:cNvPr>
          <p:cNvSpPr>
            <a:spLocks noGrp="1"/>
          </p:cNvSpPr>
          <p:nvPr>
            <p:ph type="title"/>
          </p:nvPr>
        </p:nvSpPr>
        <p:spPr/>
        <p:txBody>
          <a:bodyPr>
            <a:normAutofit/>
          </a:bodyPr>
          <a:lstStyle/>
          <a:p>
            <a:r>
              <a:rPr lang="en-US" sz="4400" dirty="0"/>
              <a:t>Ladder Logic </a:t>
            </a:r>
          </a:p>
        </p:txBody>
      </p:sp>
      <p:sp>
        <p:nvSpPr>
          <p:cNvPr id="3" name="Content Placeholder 2">
            <a:extLst>
              <a:ext uri="{FF2B5EF4-FFF2-40B4-BE49-F238E27FC236}">
                <a16:creationId xmlns:a16="http://schemas.microsoft.com/office/drawing/2014/main" id="{B59D3523-9049-4F92-BA8C-440BF77F299A}"/>
              </a:ext>
            </a:extLst>
          </p:cNvPr>
          <p:cNvSpPr>
            <a:spLocks noGrp="1"/>
          </p:cNvSpPr>
          <p:nvPr>
            <p:ph idx="1"/>
          </p:nvPr>
        </p:nvSpPr>
        <p:spPr>
          <a:xfrm>
            <a:off x="457200" y="1550020"/>
            <a:ext cx="8229600" cy="4734905"/>
          </a:xfrm>
        </p:spPr>
        <p:txBody>
          <a:bodyPr>
            <a:normAutofit fontScale="92500" lnSpcReduction="20000"/>
          </a:bodyPr>
          <a:lstStyle/>
          <a:p>
            <a:r>
              <a:rPr lang="en-US" dirty="0"/>
              <a:t>Because relay logic was based on electrical components, it was often drawn in a schematically method</a:t>
            </a:r>
          </a:p>
          <a:p>
            <a:pPr lvl="1"/>
            <a:r>
              <a:rPr lang="en-US" sz="2000" dirty="0"/>
              <a:t>With this method, we start by drawing two vertical lines, the power rails, on the page, one on the left side that is the main power in and one on the right that is the return path in a 120 V or DC system or the second power line in a 220 V system </a:t>
            </a:r>
          </a:p>
          <a:p>
            <a:pPr lvl="1"/>
            <a:r>
              <a:rPr lang="en-US" sz="2000" dirty="0"/>
              <a:t>Next, we draw a line from the left-hand side to the right, called a rung, placing various components in the electrical sequence of the path, thereby mapping out the logic of the circuit and showing what has to happen to get power flow from left to right</a:t>
            </a:r>
          </a:p>
          <a:p>
            <a:r>
              <a:rPr lang="en-US" b="1" dirty="0"/>
              <a:t>Ladder logic </a:t>
            </a:r>
            <a:r>
              <a:rPr lang="en-US" dirty="0"/>
              <a:t>is the PLC equivalent of this electrical schematic, in which the physical components of a relay logic schematic are replaced with symbols that represent instructions for data sorting in the PLC</a:t>
            </a:r>
          </a:p>
          <a:p>
            <a:r>
              <a:rPr lang="en-US" dirty="0"/>
              <a:t>It is </a:t>
            </a:r>
            <a:r>
              <a:rPr lang="en-US" i="1" dirty="0"/>
              <a:t>crucial</a:t>
            </a:r>
            <a:r>
              <a:rPr lang="en-US" dirty="0"/>
              <a:t> to understand the distinction here: </a:t>
            </a:r>
            <a:r>
              <a:rPr lang="en-US" b="1" dirty="0"/>
              <a:t>The relay logic ladder type schematic is an </a:t>
            </a:r>
            <a:r>
              <a:rPr lang="en-US" b="1" i="1" dirty="0"/>
              <a:t>electrical path</a:t>
            </a:r>
            <a:r>
              <a:rPr lang="en-US" b="1" dirty="0"/>
              <a:t> drawing and the PLC ladder logic structure is a </a:t>
            </a:r>
            <a:r>
              <a:rPr lang="en-US" b="1" i="1" dirty="0"/>
              <a:t>data path </a:t>
            </a:r>
            <a:r>
              <a:rPr lang="en-US" b="1" dirty="0"/>
              <a:t>drawing</a:t>
            </a:r>
          </a:p>
        </p:txBody>
      </p:sp>
    </p:spTree>
    <p:extLst>
      <p:ext uri="{BB962C8B-B14F-4D97-AF65-F5344CB8AC3E}">
        <p14:creationId xmlns:p14="http://schemas.microsoft.com/office/powerpoint/2010/main" val="45194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BF121D-F031-4570-B1DE-27A852908C80}"/>
              </a:ext>
            </a:extLst>
          </p:cNvPr>
          <p:cNvSpPr txBox="1"/>
          <p:nvPr/>
        </p:nvSpPr>
        <p:spPr>
          <a:xfrm>
            <a:off x="1857373" y="4431030"/>
            <a:ext cx="5591175" cy="1200329"/>
          </a:xfrm>
          <a:prstGeom prst="rect">
            <a:avLst/>
          </a:prstGeom>
          <a:noFill/>
        </p:spPr>
        <p:txBody>
          <a:bodyPr wrap="square" rtlCol="0">
            <a:spAutoFit/>
          </a:bodyPr>
          <a:lstStyle/>
          <a:p>
            <a:r>
              <a:rPr lang="en-US" sz="2400" dirty="0"/>
              <a:t>On the left is a schematic done in the relay logic format and on the right is an example of a PLC program used to sort data</a:t>
            </a:r>
          </a:p>
        </p:txBody>
      </p:sp>
      <p:sp>
        <p:nvSpPr>
          <p:cNvPr id="5" name="TextBox 4">
            <a:extLst>
              <a:ext uri="{FF2B5EF4-FFF2-40B4-BE49-F238E27FC236}">
                <a16:creationId xmlns:a16="http://schemas.microsoft.com/office/drawing/2014/main" id="{E0644934-FADF-4153-A38D-15CB296F632F}"/>
              </a:ext>
            </a:extLst>
          </p:cNvPr>
          <p:cNvSpPr txBox="1"/>
          <p:nvPr/>
        </p:nvSpPr>
        <p:spPr>
          <a:xfrm>
            <a:off x="289895" y="792033"/>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10-3</a:t>
            </a:r>
          </a:p>
        </p:txBody>
      </p:sp>
      <p:pic>
        <p:nvPicPr>
          <p:cNvPr id="7" name="Picture 6" descr="An illustration shows a schematic format  shows the relay logic schematic format of a control schematic for a coaster bot I. Two vertical power rail ladders such as L1 (positively charged) L2 (negatively charged) are placed on the left and right side respectively. The L1 consists of an on/off switch in open condition. Three rows show a sequence of electric components between the two ladder logics as follows: Row 1 shows a series connection with a limit switch NC contact (LS1) and a Control relay coil (R1). Row 2 shows a series connection with a NO relay contact (R1), Left wheel motor (LM) and Right wheel motor (RM). Row 3 shows a series connection with a Limit switch NO contact (LS1), NC relay contact (R1), Left wheel motor (LM), NC relay contact (R1), and Right wheel motor (RM). &#10;A section shows a screen shot of an Allen-Bradley 5000 PLC program showing five rows from 0 to 4.">
            <a:extLst>
              <a:ext uri="{FF2B5EF4-FFF2-40B4-BE49-F238E27FC236}">
                <a16:creationId xmlns:a16="http://schemas.microsoft.com/office/drawing/2014/main" id="{96912C79-B2B4-46BF-A4C4-658866D2F82E}"/>
              </a:ext>
            </a:extLst>
          </p:cNvPr>
          <p:cNvPicPr>
            <a:picLocks noChangeAspect="1"/>
          </p:cNvPicPr>
          <p:nvPr/>
        </p:nvPicPr>
        <p:blipFill rotWithShape="1">
          <a:blip r:embed="rId2">
            <a:extLst>
              <a:ext uri="{28A0092B-C50C-407E-A947-70E740481C1C}">
                <a14:useLocalDpi xmlns:a14="http://schemas.microsoft.com/office/drawing/2010/main" val="0"/>
              </a:ext>
            </a:extLst>
          </a:blip>
          <a:srcRect b="14172"/>
          <a:stretch/>
        </p:blipFill>
        <p:spPr>
          <a:xfrm>
            <a:off x="192536" y="1099810"/>
            <a:ext cx="8920851" cy="2922270"/>
          </a:xfrm>
          <a:prstGeom prst="rect">
            <a:avLst/>
          </a:prstGeom>
        </p:spPr>
      </p:pic>
    </p:spTree>
    <p:extLst>
      <p:ext uri="{BB962C8B-B14F-4D97-AF65-F5344CB8AC3E}">
        <p14:creationId xmlns:p14="http://schemas.microsoft.com/office/powerpoint/2010/main" val="1957039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B500-AE73-49F5-916F-6483A8F6238C}"/>
              </a:ext>
            </a:extLst>
          </p:cNvPr>
          <p:cNvSpPr>
            <a:spLocks noGrp="1"/>
          </p:cNvSpPr>
          <p:nvPr>
            <p:ph type="title"/>
          </p:nvPr>
        </p:nvSpPr>
        <p:spPr/>
        <p:txBody>
          <a:bodyPr>
            <a:normAutofit/>
          </a:bodyPr>
          <a:lstStyle/>
          <a:p>
            <a:r>
              <a:rPr lang="en-US" sz="4400" dirty="0"/>
              <a:t>Allen-Bradley</a:t>
            </a:r>
          </a:p>
        </p:txBody>
      </p:sp>
      <p:sp>
        <p:nvSpPr>
          <p:cNvPr id="3" name="Content Placeholder 2">
            <a:extLst>
              <a:ext uri="{FF2B5EF4-FFF2-40B4-BE49-F238E27FC236}">
                <a16:creationId xmlns:a16="http://schemas.microsoft.com/office/drawing/2014/main" id="{E3BDB741-BF2A-430A-A197-4937AC75F5B6}"/>
              </a:ext>
            </a:extLst>
          </p:cNvPr>
          <p:cNvSpPr>
            <a:spLocks noGrp="1"/>
          </p:cNvSpPr>
          <p:nvPr>
            <p:ph idx="1"/>
          </p:nvPr>
        </p:nvSpPr>
        <p:spPr/>
        <p:txBody>
          <a:bodyPr>
            <a:normAutofit lnSpcReduction="10000"/>
          </a:bodyPr>
          <a:lstStyle/>
          <a:p>
            <a:r>
              <a:rPr lang="en-US" sz="2800" dirty="0"/>
              <a:t>Allen-Bradley, introduced its first PLC in 1970, called the PDQ-II</a:t>
            </a:r>
          </a:p>
          <a:p>
            <a:pPr lvl="1"/>
            <a:r>
              <a:rPr lang="en-US" sz="2400" dirty="0"/>
              <a:t>In 1971, it rolled out the PMC (Programmable Matrix Controller), which still didn’t really fit the PLC bill</a:t>
            </a:r>
          </a:p>
          <a:p>
            <a:pPr lvl="1"/>
            <a:r>
              <a:rPr lang="en-US" sz="2400" dirty="0"/>
              <a:t>In 1974, Allen-Bradley filed a patent for the first PLC with parallel processing and introduced the first CRT-based programming panel for PLCs</a:t>
            </a:r>
          </a:p>
          <a:p>
            <a:pPr lvl="1"/>
            <a:r>
              <a:rPr lang="en-US" sz="2400" dirty="0"/>
              <a:t>In 1976, Allen-Bradley introduced remote I/O</a:t>
            </a:r>
          </a:p>
          <a:p>
            <a:pPr lvl="1"/>
            <a:r>
              <a:rPr lang="en-US" sz="2400" dirty="0"/>
              <a:t>In 1986, Allen-Bradley rolled out the PLC-5, which is still found in industry today, and linked the PLC to the personal computer</a:t>
            </a:r>
          </a:p>
        </p:txBody>
      </p:sp>
    </p:spTree>
    <p:extLst>
      <p:ext uri="{BB962C8B-B14F-4D97-AF65-F5344CB8AC3E}">
        <p14:creationId xmlns:p14="http://schemas.microsoft.com/office/powerpoint/2010/main" val="273822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3D04-F500-449A-9D3E-5772AF6FE2A9}"/>
              </a:ext>
            </a:extLst>
          </p:cNvPr>
          <p:cNvSpPr>
            <a:spLocks noGrp="1"/>
          </p:cNvSpPr>
          <p:nvPr>
            <p:ph type="title"/>
          </p:nvPr>
        </p:nvSpPr>
        <p:spPr/>
        <p:txBody>
          <a:bodyPr>
            <a:normAutofit/>
          </a:bodyPr>
          <a:lstStyle/>
          <a:p>
            <a:r>
              <a:rPr lang="en-US" sz="4400" dirty="0"/>
              <a:t>Allen-Bradley cont. </a:t>
            </a:r>
          </a:p>
        </p:txBody>
      </p:sp>
      <p:sp>
        <p:nvSpPr>
          <p:cNvPr id="3" name="Content Placeholder 2">
            <a:extLst>
              <a:ext uri="{FF2B5EF4-FFF2-40B4-BE49-F238E27FC236}">
                <a16:creationId xmlns:a16="http://schemas.microsoft.com/office/drawing/2014/main" id="{3499B1F8-EEC7-48DF-9006-25985E7A0086}"/>
              </a:ext>
            </a:extLst>
          </p:cNvPr>
          <p:cNvSpPr>
            <a:spLocks noGrp="1"/>
          </p:cNvSpPr>
          <p:nvPr>
            <p:ph idx="1"/>
          </p:nvPr>
        </p:nvSpPr>
        <p:spPr/>
        <p:txBody>
          <a:bodyPr>
            <a:normAutofit/>
          </a:bodyPr>
          <a:lstStyle/>
          <a:p>
            <a:r>
              <a:rPr lang="en-US" sz="2800" dirty="0"/>
              <a:t>The SLC 500 replaced the PLC-5 as the flagship for Allen-Bradley PLCs in 1991 and was still supported at the writing of this book</a:t>
            </a:r>
          </a:p>
          <a:p>
            <a:pPr lvl="1"/>
            <a:r>
              <a:rPr lang="en-US" sz="2400" dirty="0"/>
              <a:t>In 1994, Allen-Bradley released the MicroLogix line, which was a reduced-capability system that used the same software as the SLC 500 systems</a:t>
            </a:r>
          </a:p>
          <a:p>
            <a:r>
              <a:rPr lang="en-US" sz="2800" dirty="0"/>
              <a:t>They are now focusing all of their energy on the ControlLogix (launched in 1997) and CompactLogix (launched in the early 2000s) lines</a:t>
            </a:r>
          </a:p>
          <a:p>
            <a:endParaRPr lang="en-US" dirty="0"/>
          </a:p>
        </p:txBody>
      </p:sp>
    </p:spTree>
    <p:extLst>
      <p:ext uri="{BB962C8B-B14F-4D97-AF65-F5344CB8AC3E}">
        <p14:creationId xmlns:p14="http://schemas.microsoft.com/office/powerpoint/2010/main" val="422731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BD6978-2094-4403-897B-32E75EA4A544}"/>
              </a:ext>
            </a:extLst>
          </p:cNvPr>
          <p:cNvSpPr txBox="1"/>
          <p:nvPr/>
        </p:nvSpPr>
        <p:spPr>
          <a:xfrm>
            <a:off x="682752" y="3671605"/>
            <a:ext cx="8025003" cy="830997"/>
          </a:xfrm>
          <a:prstGeom prst="rect">
            <a:avLst/>
          </a:prstGeom>
          <a:noFill/>
        </p:spPr>
        <p:txBody>
          <a:bodyPr wrap="square" rtlCol="0">
            <a:spAutoFit/>
          </a:bodyPr>
          <a:lstStyle/>
          <a:p>
            <a:r>
              <a:rPr lang="en-US" sz="2400" dirty="0"/>
              <a:t>On the top left is an Allen-Bradley </a:t>
            </a:r>
            <a:r>
              <a:rPr lang="en-US" sz="2400" dirty="0" err="1"/>
              <a:t>MicroLogix</a:t>
            </a:r>
            <a:r>
              <a:rPr lang="en-US" sz="2400" dirty="0"/>
              <a:t> 1100; on the top right is an SLC 500; and in the left middle is a ControlLogix</a:t>
            </a:r>
          </a:p>
        </p:txBody>
      </p:sp>
      <p:sp>
        <p:nvSpPr>
          <p:cNvPr id="6" name="TextBox 5">
            <a:extLst>
              <a:ext uri="{FF2B5EF4-FFF2-40B4-BE49-F238E27FC236}">
                <a16:creationId xmlns:a16="http://schemas.microsoft.com/office/drawing/2014/main" id="{2805F9CF-202B-4D37-B3FA-DE6115C99110}"/>
              </a:ext>
            </a:extLst>
          </p:cNvPr>
          <p:cNvSpPr txBox="1"/>
          <p:nvPr/>
        </p:nvSpPr>
        <p:spPr>
          <a:xfrm>
            <a:off x="158830" y="89084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10-4</a:t>
            </a:r>
          </a:p>
        </p:txBody>
      </p:sp>
      <p:pic>
        <p:nvPicPr>
          <p:cNvPr id="8" name="Picture 7" descr="A first photo shows Alen- Bradley MicroLogix 1100. &#10;A photo shows SLC 500.&#10;The third photo shows ControlLogix.">
            <a:extLst>
              <a:ext uri="{FF2B5EF4-FFF2-40B4-BE49-F238E27FC236}">
                <a16:creationId xmlns:a16="http://schemas.microsoft.com/office/drawing/2014/main" id="{960D884E-20FD-4145-900F-CB66A6C6B27B}"/>
              </a:ext>
            </a:extLst>
          </p:cNvPr>
          <p:cNvPicPr>
            <a:picLocks noChangeAspect="1"/>
          </p:cNvPicPr>
          <p:nvPr/>
        </p:nvPicPr>
        <p:blipFill rotWithShape="1">
          <a:blip r:embed="rId2">
            <a:extLst>
              <a:ext uri="{28A0092B-C50C-407E-A947-70E740481C1C}">
                <a14:useLocalDpi xmlns:a14="http://schemas.microsoft.com/office/drawing/2010/main" val="0"/>
              </a:ext>
            </a:extLst>
          </a:blip>
          <a:srcRect b="13092"/>
          <a:stretch/>
        </p:blipFill>
        <p:spPr>
          <a:xfrm>
            <a:off x="0" y="1198626"/>
            <a:ext cx="9133848" cy="1971294"/>
          </a:xfrm>
          <a:prstGeom prst="rect">
            <a:avLst/>
          </a:prstGeom>
        </p:spPr>
      </p:pic>
    </p:spTree>
    <p:extLst>
      <p:ext uri="{BB962C8B-B14F-4D97-AF65-F5344CB8AC3E}">
        <p14:creationId xmlns:p14="http://schemas.microsoft.com/office/powerpoint/2010/main" val="73518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D445-7706-448F-9C8D-887F94556A34}"/>
              </a:ext>
            </a:extLst>
          </p:cNvPr>
          <p:cNvSpPr>
            <a:spLocks noGrp="1"/>
          </p:cNvSpPr>
          <p:nvPr>
            <p:ph type="title"/>
          </p:nvPr>
        </p:nvSpPr>
        <p:spPr/>
        <p:txBody>
          <a:bodyPr/>
          <a:lstStyle/>
          <a:p>
            <a:r>
              <a:rPr lang="en-US" sz="4400" dirty="0"/>
              <a:t>Siemens</a:t>
            </a:r>
            <a:r>
              <a:rPr lang="en-US" dirty="0"/>
              <a:t> </a:t>
            </a:r>
          </a:p>
        </p:txBody>
      </p:sp>
      <p:sp>
        <p:nvSpPr>
          <p:cNvPr id="3" name="Content Placeholder 2">
            <a:extLst>
              <a:ext uri="{FF2B5EF4-FFF2-40B4-BE49-F238E27FC236}">
                <a16:creationId xmlns:a16="http://schemas.microsoft.com/office/drawing/2014/main" id="{F679FB8A-0EDA-4025-9E48-4D5D8B95AF5D}"/>
              </a:ext>
            </a:extLst>
          </p:cNvPr>
          <p:cNvSpPr>
            <a:spLocks noGrp="1"/>
          </p:cNvSpPr>
          <p:nvPr>
            <p:ph idx="1"/>
          </p:nvPr>
        </p:nvSpPr>
        <p:spPr>
          <a:xfrm>
            <a:off x="457200" y="1516566"/>
            <a:ext cx="8229600" cy="4768359"/>
          </a:xfrm>
        </p:spPr>
        <p:txBody>
          <a:bodyPr>
            <a:normAutofit/>
          </a:bodyPr>
          <a:lstStyle/>
          <a:p>
            <a:r>
              <a:rPr lang="en-US" dirty="0"/>
              <a:t>In 1974, Siemens debuted the Simatic S4 as the first soft programmable controller, beginning the rise of the PAC system</a:t>
            </a:r>
          </a:p>
          <a:p>
            <a:pPr lvl="1"/>
            <a:r>
              <a:rPr lang="en-US" sz="2000" dirty="0"/>
              <a:t>The Simatic S5 was introduced in 1979 and became one of the most widely installed PLCs in the world</a:t>
            </a:r>
          </a:p>
          <a:p>
            <a:pPr lvl="1"/>
            <a:r>
              <a:rPr lang="en-US" sz="2000" dirty="0"/>
              <a:t>In 1980, Siemens added its fail-safe controls technology to the S5, paving the way for the safety-oriented PLCs of today</a:t>
            </a:r>
          </a:p>
          <a:p>
            <a:pPr lvl="1"/>
            <a:r>
              <a:rPr lang="en-US" sz="2000" dirty="0"/>
              <a:t>In 1994, Siemens released the Simatic S7 and Step 7 PLCs, with the Step 7 being a stripped-down, cheaper system for less complex applications</a:t>
            </a:r>
          </a:p>
          <a:p>
            <a:pPr lvl="1"/>
            <a:r>
              <a:rPr lang="en-US" sz="2000" dirty="0"/>
              <a:t>In 1997, the company released the PCS7 controller for the S7 system, which combined PLC function with a </a:t>
            </a:r>
            <a:r>
              <a:rPr lang="en-US" sz="2000" b="1" dirty="0"/>
              <a:t>distributed control system (DCS)</a:t>
            </a:r>
          </a:p>
          <a:p>
            <a:pPr lvl="2"/>
            <a:r>
              <a:rPr lang="en-US" sz="1700" b="1" dirty="0"/>
              <a:t>DCS</a:t>
            </a:r>
            <a:r>
              <a:rPr lang="en-US" sz="1700" dirty="0"/>
              <a:t> - a system in which autonomous controllers are distributed throughout the equipment, but there is a central operator supervisory controller</a:t>
            </a:r>
          </a:p>
          <a:p>
            <a:pPr lvl="1"/>
            <a:r>
              <a:rPr lang="en-US" sz="2000" dirty="0"/>
              <a:t>The S7 remains Siemens’ flagship PLC, though it has been upgraded many times since its introduction in 1994</a:t>
            </a:r>
          </a:p>
        </p:txBody>
      </p:sp>
    </p:spTree>
    <p:extLst>
      <p:ext uri="{BB962C8B-B14F-4D97-AF65-F5344CB8AC3E}">
        <p14:creationId xmlns:p14="http://schemas.microsoft.com/office/powerpoint/2010/main" val="1938409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2E7F-C075-47E2-9B66-0D7EF65916FB}"/>
              </a:ext>
            </a:extLst>
          </p:cNvPr>
          <p:cNvSpPr>
            <a:spLocks noGrp="1"/>
          </p:cNvSpPr>
          <p:nvPr>
            <p:ph type="title"/>
          </p:nvPr>
        </p:nvSpPr>
        <p:spPr/>
        <p:txBody>
          <a:bodyPr>
            <a:normAutofit/>
          </a:bodyPr>
          <a:lstStyle/>
          <a:p>
            <a:r>
              <a:rPr lang="en-US" sz="4400" dirty="0"/>
              <a:t>General Electric</a:t>
            </a:r>
          </a:p>
        </p:txBody>
      </p:sp>
      <p:sp>
        <p:nvSpPr>
          <p:cNvPr id="3" name="Content Placeholder 2">
            <a:extLst>
              <a:ext uri="{FF2B5EF4-FFF2-40B4-BE49-F238E27FC236}">
                <a16:creationId xmlns:a16="http://schemas.microsoft.com/office/drawing/2014/main" id="{7C7FFA37-7DEA-48C2-B583-617EDAF906A2}"/>
              </a:ext>
            </a:extLst>
          </p:cNvPr>
          <p:cNvSpPr>
            <a:spLocks noGrp="1"/>
          </p:cNvSpPr>
          <p:nvPr>
            <p:ph idx="1"/>
          </p:nvPr>
        </p:nvSpPr>
        <p:spPr/>
        <p:txBody>
          <a:bodyPr>
            <a:normAutofit fontScale="92500"/>
          </a:bodyPr>
          <a:lstStyle/>
          <a:p>
            <a:r>
              <a:rPr lang="en-US" sz="2800" dirty="0"/>
              <a:t>General Electric (GE) also got into the PLC field with the PC-45, which was its designation for the Modicon 084</a:t>
            </a:r>
          </a:p>
          <a:p>
            <a:pPr lvl="1"/>
            <a:r>
              <a:rPr lang="en-US" sz="2400" dirty="0"/>
              <a:t>GE had worked out a deal to market the Modicon 084 under its own label so the company could jump into the PLC game</a:t>
            </a:r>
          </a:p>
          <a:p>
            <a:pPr lvl="1"/>
            <a:r>
              <a:rPr lang="en-US" sz="2400" dirty="0"/>
              <a:t>The first PLC of GE’s own design was the Logitrol, introduced in 1973</a:t>
            </a:r>
          </a:p>
          <a:p>
            <a:pPr lvl="1"/>
            <a:r>
              <a:rPr lang="en-US" sz="2400" dirty="0"/>
              <a:t>In 1981, the company released the Series 6</a:t>
            </a:r>
          </a:p>
          <a:p>
            <a:pPr lvl="1"/>
            <a:r>
              <a:rPr lang="en-US" sz="2400" dirty="0"/>
              <a:t>In 1983, GE released the Series 1, a small-size PLC that features removable cards instead of fixed I/O</a:t>
            </a:r>
          </a:p>
          <a:p>
            <a:pPr lvl="1"/>
            <a:r>
              <a:rPr lang="en-US" sz="2400" dirty="0"/>
              <a:t>The Series 3 came out in 1985 and was in between the sizes of the Series 6 and Series 1</a:t>
            </a:r>
          </a:p>
        </p:txBody>
      </p:sp>
    </p:spTree>
    <p:extLst>
      <p:ext uri="{BB962C8B-B14F-4D97-AF65-F5344CB8AC3E}">
        <p14:creationId xmlns:p14="http://schemas.microsoft.com/office/powerpoint/2010/main" val="4270783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A761C-BF1C-429B-ABE8-49A1F71D5C91}"/>
              </a:ext>
            </a:extLst>
          </p:cNvPr>
          <p:cNvSpPr>
            <a:spLocks noGrp="1"/>
          </p:cNvSpPr>
          <p:nvPr>
            <p:ph type="title"/>
          </p:nvPr>
        </p:nvSpPr>
        <p:spPr/>
        <p:txBody>
          <a:bodyPr>
            <a:normAutofit/>
          </a:bodyPr>
          <a:lstStyle/>
          <a:p>
            <a:r>
              <a:rPr lang="en-US" sz="4000" dirty="0"/>
              <a:t>General Electric cont.</a:t>
            </a:r>
          </a:p>
        </p:txBody>
      </p:sp>
      <p:sp>
        <p:nvSpPr>
          <p:cNvPr id="3" name="Content Placeholder 2">
            <a:extLst>
              <a:ext uri="{FF2B5EF4-FFF2-40B4-BE49-F238E27FC236}">
                <a16:creationId xmlns:a16="http://schemas.microsoft.com/office/drawing/2014/main" id="{5D154457-4840-4684-A8D5-D07A55DED27B}"/>
              </a:ext>
            </a:extLst>
          </p:cNvPr>
          <p:cNvSpPr>
            <a:spLocks noGrp="1"/>
          </p:cNvSpPr>
          <p:nvPr>
            <p:ph idx="1"/>
          </p:nvPr>
        </p:nvSpPr>
        <p:spPr/>
        <p:txBody>
          <a:bodyPr>
            <a:normAutofit/>
          </a:bodyPr>
          <a:lstStyle/>
          <a:p>
            <a:r>
              <a:rPr lang="en-US" sz="2800" dirty="0"/>
              <a:t>The 90-70 came out in 1987</a:t>
            </a:r>
          </a:p>
          <a:p>
            <a:pPr lvl="1"/>
            <a:r>
              <a:rPr lang="en-US" sz="2400" dirty="0"/>
              <a:t>This large-size PLC is designed for complex applications requiring large numbers of I/O points and a large amount of memory usage </a:t>
            </a:r>
          </a:p>
          <a:p>
            <a:r>
              <a:rPr lang="en-US" sz="2800" dirty="0"/>
              <a:t>In 1988, GE released the Series 5, designed for mid-range PLC applications</a:t>
            </a:r>
          </a:p>
          <a:p>
            <a:r>
              <a:rPr lang="en-US" sz="2800" dirty="0"/>
              <a:t>In 1990, it launched the 90-30 model</a:t>
            </a:r>
          </a:p>
          <a:p>
            <a:pPr lvl="1"/>
            <a:r>
              <a:rPr lang="en-US" sz="2400" dirty="0"/>
              <a:t>Small, sleek, and has more than 100 different I/O modules</a:t>
            </a:r>
          </a:p>
          <a:p>
            <a:pPr lvl="1"/>
            <a:r>
              <a:rPr lang="en-US" sz="2400" dirty="0"/>
              <a:t>It is comparable to the Allen-Bradley SLC systems in size and capability</a:t>
            </a:r>
          </a:p>
          <a:p>
            <a:endParaRPr lang="en-US" dirty="0"/>
          </a:p>
        </p:txBody>
      </p:sp>
    </p:spTree>
    <p:extLst>
      <p:ext uri="{BB962C8B-B14F-4D97-AF65-F5344CB8AC3E}">
        <p14:creationId xmlns:p14="http://schemas.microsoft.com/office/powerpoint/2010/main" val="398189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10AC-CF8E-4B76-AE90-3F7F3B073D0E}"/>
              </a:ext>
            </a:extLst>
          </p:cNvPr>
          <p:cNvSpPr>
            <a:spLocks noGrp="1"/>
          </p:cNvSpPr>
          <p:nvPr>
            <p:ph type="title"/>
          </p:nvPr>
        </p:nvSpPr>
        <p:spPr/>
        <p:txBody>
          <a:bodyPr>
            <a:normAutofit/>
          </a:bodyPr>
          <a:lstStyle/>
          <a:p>
            <a:r>
              <a:rPr lang="en-US" sz="4400" dirty="0"/>
              <a:t>Overview</a:t>
            </a:r>
          </a:p>
        </p:txBody>
      </p:sp>
      <p:sp>
        <p:nvSpPr>
          <p:cNvPr id="3" name="Content Placeholder 2">
            <a:extLst>
              <a:ext uri="{FF2B5EF4-FFF2-40B4-BE49-F238E27FC236}">
                <a16:creationId xmlns:a16="http://schemas.microsoft.com/office/drawing/2014/main" id="{356D27E1-356B-4888-A546-527126C57E39}"/>
              </a:ext>
            </a:extLst>
          </p:cNvPr>
          <p:cNvSpPr>
            <a:spLocks noGrp="1"/>
          </p:cNvSpPr>
          <p:nvPr>
            <p:ph idx="1"/>
          </p:nvPr>
        </p:nvSpPr>
        <p:spPr/>
        <p:txBody>
          <a:bodyPr>
            <a:normAutofit/>
          </a:bodyPr>
          <a:lstStyle/>
          <a:p>
            <a:r>
              <a:rPr lang="en-US" sz="2800" b="1" dirty="0"/>
              <a:t>WHAT YOU WILL LEARN</a:t>
            </a:r>
          </a:p>
          <a:p>
            <a:pPr lvl="1"/>
            <a:r>
              <a:rPr lang="en-US" sz="2400" dirty="0"/>
              <a:t>What PLCs are and why we use them</a:t>
            </a:r>
          </a:p>
          <a:p>
            <a:pPr lvl="1"/>
            <a:r>
              <a:rPr lang="en-US" sz="2400" dirty="0"/>
              <a:t>How the modern PLC evolved</a:t>
            </a:r>
          </a:p>
          <a:p>
            <a:pPr lvl="1"/>
            <a:r>
              <a:rPr lang="en-US" sz="2400" dirty="0"/>
              <a:t>The basic components of PLCs and the basics of what they do</a:t>
            </a:r>
          </a:p>
          <a:p>
            <a:pPr lvl="1"/>
            <a:r>
              <a:rPr lang="en-US" sz="2400" dirty="0"/>
              <a:t>How the PLC scan cycle works</a:t>
            </a:r>
          </a:p>
          <a:p>
            <a:pPr lvl="1"/>
            <a:r>
              <a:rPr lang="en-US" sz="2400" dirty="0"/>
              <a:t>Some of the common instructions used in PLC programming</a:t>
            </a:r>
          </a:p>
          <a:p>
            <a:pPr lvl="1"/>
            <a:r>
              <a:rPr lang="en-US" sz="2400" dirty="0"/>
              <a:t>What human-machine interfaces are and why we use them</a:t>
            </a:r>
          </a:p>
        </p:txBody>
      </p:sp>
    </p:spTree>
    <p:extLst>
      <p:ext uri="{BB962C8B-B14F-4D97-AF65-F5344CB8AC3E}">
        <p14:creationId xmlns:p14="http://schemas.microsoft.com/office/powerpoint/2010/main" val="2058904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27E62-4EAE-4F22-AEE3-FC614694AED2}"/>
              </a:ext>
            </a:extLst>
          </p:cNvPr>
          <p:cNvSpPr>
            <a:spLocks noGrp="1"/>
          </p:cNvSpPr>
          <p:nvPr>
            <p:ph type="title"/>
          </p:nvPr>
        </p:nvSpPr>
        <p:spPr/>
        <p:txBody>
          <a:bodyPr>
            <a:normAutofit/>
          </a:bodyPr>
          <a:lstStyle/>
          <a:p>
            <a:r>
              <a:rPr lang="en-US" sz="4400" dirty="0"/>
              <a:t>General Electric cont.</a:t>
            </a:r>
          </a:p>
        </p:txBody>
      </p:sp>
      <p:sp>
        <p:nvSpPr>
          <p:cNvPr id="3" name="Content Placeholder 2">
            <a:extLst>
              <a:ext uri="{FF2B5EF4-FFF2-40B4-BE49-F238E27FC236}">
                <a16:creationId xmlns:a16="http://schemas.microsoft.com/office/drawing/2014/main" id="{A627F12E-F93F-42F8-A2ED-E6DA6D94D46E}"/>
              </a:ext>
            </a:extLst>
          </p:cNvPr>
          <p:cNvSpPr>
            <a:spLocks noGrp="1"/>
          </p:cNvSpPr>
          <p:nvPr>
            <p:ph idx="1"/>
          </p:nvPr>
        </p:nvSpPr>
        <p:spPr/>
        <p:txBody>
          <a:bodyPr>
            <a:normAutofit fontScale="92500" lnSpcReduction="10000"/>
          </a:bodyPr>
          <a:lstStyle/>
          <a:p>
            <a:r>
              <a:rPr lang="en-US" sz="2800" dirty="0"/>
              <a:t>The VersaMax, released in 1997, is designed to work with remote I/O, a stand-alone PLC unit, or distributed control for as many as 256 I/O points with a processor boasting 12K of memory</a:t>
            </a:r>
          </a:p>
          <a:p>
            <a:r>
              <a:rPr lang="en-US" sz="2800" dirty="0"/>
              <a:t>In 2002, GE introduced the Series RX7i, which is a PAC-type system designed specifically to replace the 90-70 </a:t>
            </a:r>
          </a:p>
          <a:p>
            <a:pPr lvl="1"/>
            <a:r>
              <a:rPr lang="en-US" sz="2400" dirty="0"/>
              <a:t>The RX7i accepts 90-70 modules</a:t>
            </a:r>
          </a:p>
          <a:p>
            <a:r>
              <a:rPr lang="en-US" sz="2800" dirty="0"/>
              <a:t>In 2003, GE launched the Series RX3i PA- type system, which is smaller in form and designed to work well with networks, human‒machine interfaces (HMI), and process control</a:t>
            </a:r>
          </a:p>
        </p:txBody>
      </p:sp>
    </p:spTree>
    <p:extLst>
      <p:ext uri="{BB962C8B-B14F-4D97-AF65-F5344CB8AC3E}">
        <p14:creationId xmlns:p14="http://schemas.microsoft.com/office/powerpoint/2010/main" val="3168646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80AA-A602-47D7-9973-C942C89DA5A7}"/>
              </a:ext>
            </a:extLst>
          </p:cNvPr>
          <p:cNvSpPr>
            <a:spLocks noGrp="1"/>
          </p:cNvSpPr>
          <p:nvPr>
            <p:ph type="title"/>
          </p:nvPr>
        </p:nvSpPr>
        <p:spPr/>
        <p:txBody>
          <a:bodyPr>
            <a:normAutofit/>
          </a:bodyPr>
          <a:lstStyle/>
          <a:p>
            <a:r>
              <a:rPr lang="en-US" sz="4400" dirty="0"/>
              <a:t>Omron</a:t>
            </a:r>
          </a:p>
        </p:txBody>
      </p:sp>
      <p:sp>
        <p:nvSpPr>
          <p:cNvPr id="3" name="Content Placeholder 2">
            <a:extLst>
              <a:ext uri="{FF2B5EF4-FFF2-40B4-BE49-F238E27FC236}">
                <a16:creationId xmlns:a16="http://schemas.microsoft.com/office/drawing/2014/main" id="{924DE11F-89BF-4F5F-B95C-572EE1829210}"/>
              </a:ext>
            </a:extLst>
          </p:cNvPr>
          <p:cNvSpPr>
            <a:spLocks noGrp="1"/>
          </p:cNvSpPr>
          <p:nvPr>
            <p:ph idx="1"/>
          </p:nvPr>
        </p:nvSpPr>
        <p:spPr>
          <a:xfrm>
            <a:off x="457200" y="1516566"/>
            <a:ext cx="8229600" cy="4768359"/>
          </a:xfrm>
        </p:spPr>
        <p:txBody>
          <a:bodyPr>
            <a:normAutofit fontScale="92500" lnSpcReduction="20000"/>
          </a:bodyPr>
          <a:lstStyle/>
          <a:p>
            <a:r>
              <a:rPr lang="en-US" sz="2600" dirty="0"/>
              <a:t>In 1972, Omron developed the SYSMAC PLC for use in Japanese automation</a:t>
            </a:r>
          </a:p>
          <a:p>
            <a:pPr lvl="1"/>
            <a:r>
              <a:rPr lang="en-US" sz="2300" dirty="0"/>
              <a:t>It developed into a standard line with microcomputers by 1978</a:t>
            </a:r>
          </a:p>
          <a:p>
            <a:r>
              <a:rPr lang="en-US" sz="2600" dirty="0"/>
              <a:t>In 1983, Omron released the C-Series, an upgrade of the SYSMAC line </a:t>
            </a:r>
          </a:p>
          <a:p>
            <a:pPr lvl="1"/>
            <a:r>
              <a:rPr lang="en-US" sz="2300" dirty="0"/>
              <a:t>The C-Series boasts more than 40 models, some of which are still in production</a:t>
            </a:r>
          </a:p>
          <a:p>
            <a:r>
              <a:rPr lang="en-US" sz="2600" dirty="0"/>
              <a:t>Omron’s production line at the writing of this book included:</a:t>
            </a:r>
          </a:p>
          <a:p>
            <a:pPr lvl="1"/>
            <a:r>
              <a:rPr lang="en-US" sz="2300" dirty="0"/>
              <a:t>The NX, NX1P, and NJ, which are designed for motion, logic, safety, vision, and HMI control </a:t>
            </a:r>
          </a:p>
          <a:p>
            <a:pPr lvl="1"/>
            <a:r>
              <a:rPr lang="en-US" sz="2300" dirty="0"/>
              <a:t>The CP1 for modular analog and digital I/O with serial communications</a:t>
            </a:r>
          </a:p>
          <a:p>
            <a:pPr lvl="1"/>
            <a:r>
              <a:rPr lang="en-US" sz="2300" dirty="0"/>
              <a:t>The CJ1 and CJ2, designed as small, general-purpose PLCs, with the CJ2 having more function and enhanced performance relative to the CJ1</a:t>
            </a:r>
          </a:p>
          <a:p>
            <a:endParaRPr lang="en-US" dirty="0"/>
          </a:p>
        </p:txBody>
      </p:sp>
    </p:spTree>
    <p:extLst>
      <p:ext uri="{BB962C8B-B14F-4D97-AF65-F5344CB8AC3E}">
        <p14:creationId xmlns:p14="http://schemas.microsoft.com/office/powerpoint/2010/main" val="3941882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F101-3ADB-43B0-BB50-39D1F00220B8}"/>
              </a:ext>
            </a:extLst>
          </p:cNvPr>
          <p:cNvSpPr>
            <a:spLocks noGrp="1"/>
          </p:cNvSpPr>
          <p:nvPr>
            <p:ph type="title"/>
          </p:nvPr>
        </p:nvSpPr>
        <p:spPr/>
        <p:txBody>
          <a:bodyPr>
            <a:normAutofit/>
          </a:bodyPr>
          <a:lstStyle/>
          <a:p>
            <a:r>
              <a:rPr lang="en-US" sz="4400" dirty="0"/>
              <a:t>Basic Components of the PLC </a:t>
            </a:r>
          </a:p>
        </p:txBody>
      </p:sp>
      <p:sp>
        <p:nvSpPr>
          <p:cNvPr id="3" name="Content Placeholder 2">
            <a:extLst>
              <a:ext uri="{FF2B5EF4-FFF2-40B4-BE49-F238E27FC236}">
                <a16:creationId xmlns:a16="http://schemas.microsoft.com/office/drawing/2014/main" id="{B107EB4E-4719-43F2-AE53-0585B70B8764}"/>
              </a:ext>
            </a:extLst>
          </p:cNvPr>
          <p:cNvSpPr>
            <a:spLocks noGrp="1"/>
          </p:cNvSpPr>
          <p:nvPr>
            <p:ph idx="1"/>
          </p:nvPr>
        </p:nvSpPr>
        <p:spPr/>
        <p:txBody>
          <a:bodyPr/>
          <a:lstStyle/>
          <a:p>
            <a:endParaRPr lang="en-US" dirty="0"/>
          </a:p>
          <a:p>
            <a:r>
              <a:rPr lang="en-US" sz="2800" dirty="0"/>
              <a:t>  PLCs have the following components:</a:t>
            </a:r>
          </a:p>
          <a:p>
            <a:pPr lvl="1"/>
            <a:r>
              <a:rPr lang="en-US" sz="2400" dirty="0"/>
              <a:t>Inputs that provide information about the process</a:t>
            </a:r>
          </a:p>
          <a:p>
            <a:pPr lvl="1"/>
            <a:r>
              <a:rPr lang="en-US" sz="2400" dirty="0"/>
              <a:t>Outputs that send power in one form or another to devices in the field</a:t>
            </a:r>
          </a:p>
          <a:p>
            <a:pPr lvl="1"/>
            <a:r>
              <a:rPr lang="en-US" sz="2400" dirty="0"/>
              <a:t>Processor(s) to sort, store, and manipulate data</a:t>
            </a:r>
          </a:p>
          <a:p>
            <a:pPr lvl="1"/>
            <a:r>
              <a:rPr lang="en-US" sz="2400" dirty="0"/>
              <a:t>A backplane or something similar to allow the various components to communicate</a:t>
            </a:r>
          </a:p>
        </p:txBody>
      </p:sp>
    </p:spTree>
    <p:extLst>
      <p:ext uri="{BB962C8B-B14F-4D97-AF65-F5344CB8AC3E}">
        <p14:creationId xmlns:p14="http://schemas.microsoft.com/office/powerpoint/2010/main" val="1050126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CEE2-184D-4C3B-87D0-E6CB9021ADB9}"/>
              </a:ext>
            </a:extLst>
          </p:cNvPr>
          <p:cNvSpPr>
            <a:spLocks noGrp="1"/>
          </p:cNvSpPr>
          <p:nvPr>
            <p:ph type="title"/>
          </p:nvPr>
        </p:nvSpPr>
        <p:spPr/>
        <p:txBody>
          <a:bodyPr/>
          <a:lstStyle/>
          <a:p>
            <a:r>
              <a:rPr lang="en-US" sz="4400" dirty="0"/>
              <a:t>Inputs</a:t>
            </a:r>
            <a:r>
              <a:rPr lang="en-US" dirty="0"/>
              <a:t> </a:t>
            </a:r>
          </a:p>
        </p:txBody>
      </p:sp>
      <p:sp>
        <p:nvSpPr>
          <p:cNvPr id="3" name="Content Placeholder 2">
            <a:extLst>
              <a:ext uri="{FF2B5EF4-FFF2-40B4-BE49-F238E27FC236}">
                <a16:creationId xmlns:a16="http://schemas.microsoft.com/office/drawing/2014/main" id="{E137909A-0E48-4C1F-BD2C-691CF5C983A9}"/>
              </a:ext>
            </a:extLst>
          </p:cNvPr>
          <p:cNvSpPr>
            <a:spLocks noGrp="1"/>
          </p:cNvSpPr>
          <p:nvPr>
            <p:ph idx="1"/>
          </p:nvPr>
        </p:nvSpPr>
        <p:spPr/>
        <p:txBody>
          <a:bodyPr>
            <a:normAutofit lnSpcReduction="10000"/>
          </a:bodyPr>
          <a:lstStyle/>
          <a:p>
            <a:r>
              <a:rPr lang="en-US" sz="2800" dirty="0"/>
              <a:t>The input portion of the PLC responds to voltage coming in from field devices and creates data in the processor accordingly</a:t>
            </a:r>
          </a:p>
          <a:p>
            <a:pPr lvl="1"/>
            <a:r>
              <a:rPr lang="en-US" sz="2400" dirty="0"/>
              <a:t>Digital - the only states are 1 or 0</a:t>
            </a:r>
          </a:p>
          <a:p>
            <a:pPr lvl="1"/>
            <a:r>
              <a:rPr lang="en-US" sz="2400" dirty="0"/>
              <a:t>Analog - the incoming value varies and that variance has a meaning</a:t>
            </a:r>
          </a:p>
          <a:p>
            <a:pPr lvl="1"/>
            <a:r>
              <a:rPr lang="en-US" sz="2400" dirty="0"/>
              <a:t>Analog inputs can monitor voltage or current</a:t>
            </a:r>
          </a:p>
          <a:p>
            <a:pPr lvl="1"/>
            <a:r>
              <a:rPr lang="en-US" sz="2400" dirty="0"/>
              <a:t>Common amperage ranges are 0 to 20 mA or 4 to 20 mA</a:t>
            </a:r>
          </a:p>
          <a:p>
            <a:pPr lvl="1"/>
            <a:r>
              <a:rPr lang="en-US" sz="2400" dirty="0"/>
              <a:t>Common voltage ranges include 0 to 1 V DC, 0 to 5 V DC, 0 to 10 V DC, 1 to 5 V DC, ‒5 to +5 V DC, and ‒10 to +10 VDC</a:t>
            </a:r>
          </a:p>
          <a:p>
            <a:pPr lvl="1"/>
            <a:r>
              <a:rPr lang="en-US" sz="2400" dirty="0"/>
              <a:t>Analog inputs typically use a word of data</a:t>
            </a:r>
          </a:p>
        </p:txBody>
      </p:sp>
    </p:spTree>
    <p:extLst>
      <p:ext uri="{BB962C8B-B14F-4D97-AF65-F5344CB8AC3E}">
        <p14:creationId xmlns:p14="http://schemas.microsoft.com/office/powerpoint/2010/main" val="3475402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12B7-15CF-40D5-A586-C3C538833D89}"/>
              </a:ext>
            </a:extLst>
          </p:cNvPr>
          <p:cNvSpPr>
            <a:spLocks noGrp="1"/>
          </p:cNvSpPr>
          <p:nvPr>
            <p:ph type="title"/>
          </p:nvPr>
        </p:nvSpPr>
        <p:spPr/>
        <p:txBody>
          <a:bodyPr>
            <a:normAutofit/>
          </a:bodyPr>
          <a:lstStyle/>
          <a:p>
            <a:r>
              <a:rPr lang="en-US" sz="4400" dirty="0"/>
              <a:t>Inputs cont.</a:t>
            </a:r>
          </a:p>
        </p:txBody>
      </p:sp>
      <p:sp>
        <p:nvSpPr>
          <p:cNvPr id="3" name="Content Placeholder 2">
            <a:extLst>
              <a:ext uri="{FF2B5EF4-FFF2-40B4-BE49-F238E27FC236}">
                <a16:creationId xmlns:a16="http://schemas.microsoft.com/office/drawing/2014/main" id="{44A1E7A4-EED3-4E1D-83B5-FBDC60ED72C7}"/>
              </a:ext>
            </a:extLst>
          </p:cNvPr>
          <p:cNvSpPr>
            <a:spLocks noGrp="1"/>
          </p:cNvSpPr>
          <p:nvPr>
            <p:ph idx="1"/>
          </p:nvPr>
        </p:nvSpPr>
        <p:spPr/>
        <p:txBody>
          <a:bodyPr>
            <a:normAutofit/>
          </a:bodyPr>
          <a:lstStyle/>
          <a:p>
            <a:r>
              <a:rPr lang="en-US" sz="2800" dirty="0"/>
              <a:t>Some PLCs use </a:t>
            </a:r>
            <a:r>
              <a:rPr lang="en-US" sz="2800" b="1" dirty="0"/>
              <a:t>modules</a:t>
            </a:r>
            <a:r>
              <a:rPr lang="en-US" sz="2800" dirty="0"/>
              <a:t>, which are removable devices designed to serve a specific purpose or function</a:t>
            </a:r>
          </a:p>
          <a:p>
            <a:pPr lvl="1"/>
            <a:r>
              <a:rPr lang="en-US" sz="2400" dirty="0"/>
              <a:t>In PLCs that are not designed to accept modules, the inputs are limited to a set number and type</a:t>
            </a:r>
          </a:p>
          <a:p>
            <a:pPr lvl="1"/>
            <a:r>
              <a:rPr lang="en-US" sz="2400" dirty="0"/>
              <a:t>Some modules feature a removable connection pad that the field wiring attaches to</a:t>
            </a:r>
          </a:p>
          <a:p>
            <a:pPr lvl="1"/>
            <a:r>
              <a:rPr lang="en-US" sz="2400" dirty="0"/>
              <a:t>The types of input modules range from simple digital modules, to various types of analog modules, to specialty cards such as high-speed counters</a:t>
            </a:r>
          </a:p>
        </p:txBody>
      </p:sp>
    </p:spTree>
    <p:extLst>
      <p:ext uri="{BB962C8B-B14F-4D97-AF65-F5344CB8AC3E}">
        <p14:creationId xmlns:p14="http://schemas.microsoft.com/office/powerpoint/2010/main" val="1516646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0E0C-1BB9-44DF-AA3D-066BEC751BC5}"/>
              </a:ext>
            </a:extLst>
          </p:cNvPr>
          <p:cNvSpPr>
            <a:spLocks noGrp="1"/>
          </p:cNvSpPr>
          <p:nvPr>
            <p:ph type="title"/>
          </p:nvPr>
        </p:nvSpPr>
        <p:spPr/>
        <p:txBody>
          <a:bodyPr>
            <a:normAutofit/>
          </a:bodyPr>
          <a:lstStyle/>
          <a:p>
            <a:r>
              <a:rPr lang="en-US" sz="4400" dirty="0"/>
              <a:t>Optical Isolation</a:t>
            </a:r>
          </a:p>
        </p:txBody>
      </p:sp>
      <p:sp>
        <p:nvSpPr>
          <p:cNvPr id="3" name="Content Placeholder 2">
            <a:extLst>
              <a:ext uri="{FF2B5EF4-FFF2-40B4-BE49-F238E27FC236}">
                <a16:creationId xmlns:a16="http://schemas.microsoft.com/office/drawing/2014/main" id="{89569AAE-0619-4032-9FF3-6E7A7108204F}"/>
              </a:ext>
            </a:extLst>
          </p:cNvPr>
          <p:cNvSpPr>
            <a:spLocks noGrp="1"/>
          </p:cNvSpPr>
          <p:nvPr>
            <p:ph idx="1"/>
          </p:nvPr>
        </p:nvSpPr>
        <p:spPr/>
        <p:txBody>
          <a:bodyPr>
            <a:normAutofit lnSpcReduction="10000"/>
          </a:bodyPr>
          <a:lstStyle/>
          <a:p>
            <a:r>
              <a:rPr lang="en-US" sz="2800" b="1" dirty="0"/>
              <a:t>Optical isolation</a:t>
            </a:r>
            <a:r>
              <a:rPr lang="en-US" sz="2800" dirty="0"/>
              <a:t> - the power coming in lights up a light-emitting diode (LED) or similar light source that interacts with a photoresistor or other light-sensitive device</a:t>
            </a:r>
          </a:p>
          <a:p>
            <a:pPr lvl="1"/>
            <a:r>
              <a:rPr lang="en-US" sz="2400" dirty="0"/>
              <a:t>When the light hits the resistor, the resistance value drops until voltage can flow through the circuit</a:t>
            </a:r>
          </a:p>
          <a:p>
            <a:pPr lvl="1"/>
            <a:r>
              <a:rPr lang="en-US" sz="2400" dirty="0"/>
              <a:t>If someone makes an improper connection or a device shorts out, the only thing damaged is the light source</a:t>
            </a:r>
          </a:p>
          <a:p>
            <a:pPr lvl="1"/>
            <a:r>
              <a:rPr lang="en-US" sz="2400" dirty="0"/>
              <a:t>The same circuit, if not the same LED, also illuminates either a specific LED on the front of the PLC module or a specific number on the input module</a:t>
            </a:r>
          </a:p>
        </p:txBody>
      </p:sp>
    </p:spTree>
    <p:extLst>
      <p:ext uri="{BB962C8B-B14F-4D97-AF65-F5344CB8AC3E}">
        <p14:creationId xmlns:p14="http://schemas.microsoft.com/office/powerpoint/2010/main" val="643979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7F77-57E9-46C5-BB6A-78C18C0BD593}"/>
              </a:ext>
            </a:extLst>
          </p:cNvPr>
          <p:cNvSpPr>
            <a:spLocks noGrp="1"/>
          </p:cNvSpPr>
          <p:nvPr>
            <p:ph type="title"/>
          </p:nvPr>
        </p:nvSpPr>
        <p:spPr/>
        <p:txBody>
          <a:bodyPr/>
          <a:lstStyle/>
          <a:p>
            <a:r>
              <a:rPr lang="en-US" sz="4400" dirty="0"/>
              <a:t>Outputs</a:t>
            </a:r>
            <a:r>
              <a:rPr lang="en-US" dirty="0"/>
              <a:t> </a:t>
            </a:r>
          </a:p>
        </p:txBody>
      </p:sp>
      <p:sp>
        <p:nvSpPr>
          <p:cNvPr id="3" name="Content Placeholder 2">
            <a:extLst>
              <a:ext uri="{FF2B5EF4-FFF2-40B4-BE49-F238E27FC236}">
                <a16:creationId xmlns:a16="http://schemas.microsoft.com/office/drawing/2014/main" id="{02AA1304-58FB-4558-96A0-56C73C9EC7C4}"/>
              </a:ext>
            </a:extLst>
          </p:cNvPr>
          <p:cNvSpPr>
            <a:spLocks noGrp="1"/>
          </p:cNvSpPr>
          <p:nvPr>
            <p:ph idx="1"/>
          </p:nvPr>
        </p:nvSpPr>
        <p:spPr/>
        <p:txBody>
          <a:bodyPr>
            <a:normAutofit fontScale="92500" lnSpcReduction="20000"/>
          </a:bodyPr>
          <a:lstStyle/>
          <a:p>
            <a:r>
              <a:rPr lang="en-US" sz="2800" dirty="0"/>
              <a:t>The output portion of the PLC responds to data in specific locations in the PLC and opens or closes connections between terminals on the output and common connections</a:t>
            </a:r>
          </a:p>
          <a:p>
            <a:pPr lvl="1"/>
            <a:r>
              <a:rPr lang="en-US" sz="2400" dirty="0"/>
              <a:t>The connections are made by standard relays or solid-state devices like triacs for AC or diodes for DC</a:t>
            </a:r>
          </a:p>
          <a:p>
            <a:pPr lvl="2"/>
            <a:r>
              <a:rPr lang="en-US" sz="2000" dirty="0"/>
              <a:t>A triac output can show 120 V AC when it is not triggered and there is no actual flow</a:t>
            </a:r>
          </a:p>
          <a:p>
            <a:pPr lvl="1"/>
            <a:r>
              <a:rPr lang="en-US" sz="2400" dirty="0"/>
              <a:t>An output acts on data from the PLC processor</a:t>
            </a:r>
          </a:p>
          <a:p>
            <a:pPr lvl="1"/>
            <a:r>
              <a:rPr lang="en-US" sz="2400" dirty="0"/>
              <a:t>Outputs also use optical isolation</a:t>
            </a:r>
          </a:p>
          <a:p>
            <a:pPr lvl="1"/>
            <a:r>
              <a:rPr lang="en-US" sz="2400" dirty="0"/>
              <a:t>The LED on the output card is illuminated when the connection between common and terminal is triggered</a:t>
            </a:r>
          </a:p>
          <a:p>
            <a:pPr lvl="1"/>
            <a:r>
              <a:rPr lang="en-US" sz="2400" dirty="0"/>
              <a:t>Output cards come in the standard digital and analog formats, but a large number of specialty modules are also available</a:t>
            </a:r>
            <a:endParaRPr lang="en-US" sz="2400" b="1" dirty="0"/>
          </a:p>
        </p:txBody>
      </p:sp>
    </p:spTree>
    <p:extLst>
      <p:ext uri="{BB962C8B-B14F-4D97-AF65-F5344CB8AC3E}">
        <p14:creationId xmlns:p14="http://schemas.microsoft.com/office/powerpoint/2010/main" val="3501626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B27F-1FA2-4358-B10A-7F6105062BCA}"/>
              </a:ext>
            </a:extLst>
          </p:cNvPr>
          <p:cNvSpPr>
            <a:spLocks noGrp="1"/>
          </p:cNvSpPr>
          <p:nvPr>
            <p:ph type="title"/>
          </p:nvPr>
        </p:nvSpPr>
        <p:spPr/>
        <p:txBody>
          <a:bodyPr>
            <a:normAutofit/>
          </a:bodyPr>
          <a:lstStyle/>
          <a:p>
            <a:r>
              <a:rPr lang="en-US" sz="4400" dirty="0"/>
              <a:t>Specialty Modules </a:t>
            </a:r>
          </a:p>
        </p:txBody>
      </p:sp>
      <p:sp>
        <p:nvSpPr>
          <p:cNvPr id="3" name="Content Placeholder 2">
            <a:extLst>
              <a:ext uri="{FF2B5EF4-FFF2-40B4-BE49-F238E27FC236}">
                <a16:creationId xmlns:a16="http://schemas.microsoft.com/office/drawing/2014/main" id="{99E63B0E-CE95-4923-8F34-E2B6B997BE04}"/>
              </a:ext>
            </a:extLst>
          </p:cNvPr>
          <p:cNvSpPr>
            <a:spLocks noGrp="1"/>
          </p:cNvSpPr>
          <p:nvPr>
            <p:ph idx="1"/>
          </p:nvPr>
        </p:nvSpPr>
        <p:spPr/>
        <p:txBody>
          <a:bodyPr>
            <a:normAutofit fontScale="92500"/>
          </a:bodyPr>
          <a:lstStyle/>
          <a:p>
            <a:r>
              <a:rPr lang="en-US" sz="2800" dirty="0"/>
              <a:t>Some modules do not truly fit into either the input or the output category because they do a bit of both</a:t>
            </a:r>
          </a:p>
          <a:p>
            <a:pPr lvl="1"/>
            <a:r>
              <a:rPr lang="en-US" sz="2400" dirty="0"/>
              <a:t>Communication modules and networking modules can bring data into the processor as well as transmit data out to other systems</a:t>
            </a:r>
          </a:p>
          <a:p>
            <a:pPr lvl="1"/>
            <a:r>
              <a:rPr lang="en-US" sz="2400" dirty="0"/>
              <a:t>The PID module, which</a:t>
            </a:r>
            <a:r>
              <a:rPr lang="en-US" sz="2400" b="1" dirty="0"/>
              <a:t> </a:t>
            </a:r>
            <a:r>
              <a:rPr lang="en-US" sz="2400" dirty="0"/>
              <a:t>stands for </a:t>
            </a:r>
            <a:r>
              <a:rPr lang="en-US" sz="2400" b="1" dirty="0"/>
              <a:t>proportional integral derivative</a:t>
            </a:r>
            <a:r>
              <a:rPr lang="en-US" sz="2400" dirty="0"/>
              <a:t>, is a mathematical process used to vary an output to maintain a specific set point that requires both input data and the ability to send output data</a:t>
            </a:r>
          </a:p>
          <a:p>
            <a:pPr lvl="1"/>
            <a:r>
              <a:rPr lang="en-US" sz="2400" dirty="0"/>
              <a:t>Safety modules have redundant connections so that if one connected path is lost, there is a backup and internal error reporting and testing functions that send data to the processor</a:t>
            </a:r>
          </a:p>
        </p:txBody>
      </p:sp>
    </p:spTree>
    <p:extLst>
      <p:ext uri="{BB962C8B-B14F-4D97-AF65-F5344CB8AC3E}">
        <p14:creationId xmlns:p14="http://schemas.microsoft.com/office/powerpoint/2010/main" val="1920896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F7B5-018B-4A9E-892D-A0833B42426B}"/>
              </a:ext>
            </a:extLst>
          </p:cNvPr>
          <p:cNvSpPr>
            <a:spLocks noGrp="1"/>
          </p:cNvSpPr>
          <p:nvPr>
            <p:ph type="title"/>
          </p:nvPr>
        </p:nvSpPr>
        <p:spPr/>
        <p:txBody>
          <a:bodyPr>
            <a:normAutofit/>
          </a:bodyPr>
          <a:lstStyle/>
          <a:p>
            <a:r>
              <a:rPr lang="en-US" sz="4400" dirty="0"/>
              <a:t>Specialty Modules cont.</a:t>
            </a:r>
          </a:p>
        </p:txBody>
      </p:sp>
      <p:sp>
        <p:nvSpPr>
          <p:cNvPr id="3" name="Content Placeholder 2">
            <a:extLst>
              <a:ext uri="{FF2B5EF4-FFF2-40B4-BE49-F238E27FC236}">
                <a16:creationId xmlns:a16="http://schemas.microsoft.com/office/drawing/2014/main" id="{78820FA5-244A-403D-A012-75A12E971B46}"/>
              </a:ext>
            </a:extLst>
          </p:cNvPr>
          <p:cNvSpPr>
            <a:spLocks noGrp="1"/>
          </p:cNvSpPr>
          <p:nvPr>
            <p:ph idx="1"/>
          </p:nvPr>
        </p:nvSpPr>
        <p:spPr/>
        <p:txBody>
          <a:bodyPr>
            <a:normAutofit lnSpcReduction="10000"/>
          </a:bodyPr>
          <a:lstStyle/>
          <a:p>
            <a:r>
              <a:rPr lang="en-US" sz="2800" dirty="0"/>
              <a:t>ASCII modules that transmit and receive data using a method similar to the way your keyboard sends data</a:t>
            </a:r>
          </a:p>
          <a:p>
            <a:r>
              <a:rPr lang="en-US" sz="2800" dirty="0"/>
              <a:t>BASIC modules are used to interface with bar-code readers, scales, modems, robots, and other such systems</a:t>
            </a:r>
          </a:p>
          <a:p>
            <a:r>
              <a:rPr lang="en-US" sz="2800" dirty="0"/>
              <a:t>Binary-coded decimal (BCD) modules work well and offer seven segment displays and thumb wheels</a:t>
            </a:r>
          </a:p>
          <a:p>
            <a:r>
              <a:rPr lang="en-US" sz="2800" dirty="0"/>
              <a:t>Combination modules - half of the terminals are inputs and the other half are outputs, but otherwise the modules work like regular I/O cards</a:t>
            </a:r>
          </a:p>
        </p:txBody>
      </p:sp>
    </p:spTree>
    <p:extLst>
      <p:ext uri="{BB962C8B-B14F-4D97-AF65-F5344CB8AC3E}">
        <p14:creationId xmlns:p14="http://schemas.microsoft.com/office/powerpoint/2010/main" val="765637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C4F68-258F-49B6-AD74-6CC58713F75C}"/>
              </a:ext>
            </a:extLst>
          </p:cNvPr>
          <p:cNvSpPr>
            <a:spLocks noGrp="1"/>
          </p:cNvSpPr>
          <p:nvPr>
            <p:ph type="title"/>
          </p:nvPr>
        </p:nvSpPr>
        <p:spPr/>
        <p:txBody>
          <a:bodyPr/>
          <a:lstStyle/>
          <a:p>
            <a:r>
              <a:rPr lang="en-US" sz="4400" dirty="0"/>
              <a:t>Processor</a:t>
            </a:r>
            <a:r>
              <a:rPr lang="en-US" dirty="0"/>
              <a:t> </a:t>
            </a:r>
          </a:p>
        </p:txBody>
      </p:sp>
      <p:sp>
        <p:nvSpPr>
          <p:cNvPr id="3" name="Content Placeholder 2">
            <a:extLst>
              <a:ext uri="{FF2B5EF4-FFF2-40B4-BE49-F238E27FC236}">
                <a16:creationId xmlns:a16="http://schemas.microsoft.com/office/drawing/2014/main" id="{4A7C7487-1FBF-4511-A1A9-DB11A1D8D7EE}"/>
              </a:ext>
            </a:extLst>
          </p:cNvPr>
          <p:cNvSpPr>
            <a:spLocks noGrp="1"/>
          </p:cNvSpPr>
          <p:nvPr>
            <p:ph idx="1"/>
          </p:nvPr>
        </p:nvSpPr>
        <p:spPr/>
        <p:txBody>
          <a:bodyPr>
            <a:normAutofit/>
          </a:bodyPr>
          <a:lstStyle/>
          <a:p>
            <a:r>
              <a:rPr lang="en-US" sz="2800" dirty="0"/>
              <a:t>The processor is the heart of the PLC; it is where all the data is manipulated based on the program</a:t>
            </a:r>
          </a:p>
          <a:p>
            <a:pPr lvl="1"/>
            <a:r>
              <a:rPr lang="en-US" sz="2400" dirty="0"/>
              <a:t>In some PLCs, the processor is built into the unit and there is no real option to change it out for another one</a:t>
            </a:r>
          </a:p>
          <a:p>
            <a:pPr lvl="1"/>
            <a:r>
              <a:rPr lang="en-US" sz="2400" dirty="0"/>
              <a:t>In the rack-style PLCs, which allow us to add or remove modules, the processor is often just another module</a:t>
            </a:r>
          </a:p>
          <a:p>
            <a:pPr lvl="1"/>
            <a:r>
              <a:rPr lang="en-US" sz="2400" dirty="0"/>
              <a:t>Some PLC brands require the processor module to reside in a specific location</a:t>
            </a:r>
          </a:p>
        </p:txBody>
      </p:sp>
    </p:spTree>
    <p:extLst>
      <p:ext uri="{BB962C8B-B14F-4D97-AF65-F5344CB8AC3E}">
        <p14:creationId xmlns:p14="http://schemas.microsoft.com/office/powerpoint/2010/main" val="85624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9142-65C9-4A0F-99B4-302F5073696B}"/>
              </a:ext>
            </a:extLst>
          </p:cNvPr>
          <p:cNvSpPr>
            <a:spLocks noGrp="1"/>
          </p:cNvSpPr>
          <p:nvPr>
            <p:ph type="title"/>
          </p:nvPr>
        </p:nvSpPr>
        <p:spPr/>
        <p:txBody>
          <a:bodyPr>
            <a:normAutofit/>
          </a:bodyPr>
          <a:lstStyle/>
          <a:p>
            <a:r>
              <a:rPr lang="en-US" sz="4400" dirty="0"/>
              <a:t>What Is a PLC?</a:t>
            </a:r>
          </a:p>
        </p:txBody>
      </p:sp>
      <p:sp>
        <p:nvSpPr>
          <p:cNvPr id="3" name="Content Placeholder 2">
            <a:extLst>
              <a:ext uri="{FF2B5EF4-FFF2-40B4-BE49-F238E27FC236}">
                <a16:creationId xmlns:a16="http://schemas.microsoft.com/office/drawing/2014/main" id="{EE581965-1133-4B80-878C-FD3938DDC874}"/>
              </a:ext>
            </a:extLst>
          </p:cNvPr>
          <p:cNvSpPr>
            <a:spLocks noGrp="1"/>
          </p:cNvSpPr>
          <p:nvPr>
            <p:ph idx="1"/>
          </p:nvPr>
        </p:nvSpPr>
        <p:spPr/>
        <p:txBody>
          <a:bodyPr>
            <a:normAutofit/>
          </a:bodyPr>
          <a:lstStyle/>
          <a:p>
            <a:r>
              <a:rPr lang="en-US" sz="2800" dirty="0"/>
              <a:t>PLCs have one specific function: They filter the information coming in through the program and either create data or trigger output connections as directed</a:t>
            </a:r>
          </a:p>
          <a:p>
            <a:pPr lvl="1"/>
            <a:r>
              <a:rPr lang="en-US" sz="2400" dirty="0"/>
              <a:t>They were designed to replace relay logic</a:t>
            </a:r>
          </a:p>
          <a:p>
            <a:pPr lvl="1"/>
            <a:r>
              <a:rPr lang="en-US" sz="2400" dirty="0"/>
              <a:t>They are specifically designed to withstand the harsh environments found in industry </a:t>
            </a:r>
          </a:p>
          <a:p>
            <a:pPr lvl="1"/>
            <a:r>
              <a:rPr lang="en-US" sz="2400" dirty="0"/>
              <a:t>They are able to communicate data over various networks</a:t>
            </a:r>
          </a:p>
          <a:p>
            <a:pPr lvl="1"/>
            <a:r>
              <a:rPr lang="en-US" sz="2400" dirty="0"/>
              <a:t>They provide the ability to monitor system conditions for troubleshooting purposes</a:t>
            </a:r>
          </a:p>
        </p:txBody>
      </p:sp>
    </p:spTree>
    <p:extLst>
      <p:ext uri="{BB962C8B-B14F-4D97-AF65-F5344CB8AC3E}">
        <p14:creationId xmlns:p14="http://schemas.microsoft.com/office/powerpoint/2010/main" val="3841018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F25F-5293-4FFE-AFCB-A17F375D034A}"/>
              </a:ext>
            </a:extLst>
          </p:cNvPr>
          <p:cNvSpPr>
            <a:spLocks noGrp="1"/>
          </p:cNvSpPr>
          <p:nvPr>
            <p:ph type="title"/>
          </p:nvPr>
        </p:nvSpPr>
        <p:spPr/>
        <p:txBody>
          <a:bodyPr>
            <a:normAutofit/>
          </a:bodyPr>
          <a:lstStyle/>
          <a:p>
            <a:r>
              <a:rPr lang="en-US" sz="4400" dirty="0"/>
              <a:t>Processor LEDs</a:t>
            </a:r>
          </a:p>
        </p:txBody>
      </p:sp>
      <p:sp>
        <p:nvSpPr>
          <p:cNvPr id="3" name="Content Placeholder 2">
            <a:extLst>
              <a:ext uri="{FF2B5EF4-FFF2-40B4-BE49-F238E27FC236}">
                <a16:creationId xmlns:a16="http://schemas.microsoft.com/office/drawing/2014/main" id="{71DD515F-3050-4DD4-8CD1-6CEFC6CDA6AC}"/>
              </a:ext>
            </a:extLst>
          </p:cNvPr>
          <p:cNvSpPr>
            <a:spLocks noGrp="1"/>
          </p:cNvSpPr>
          <p:nvPr>
            <p:ph idx="1"/>
          </p:nvPr>
        </p:nvSpPr>
        <p:spPr/>
        <p:txBody>
          <a:bodyPr>
            <a:normAutofit/>
          </a:bodyPr>
          <a:lstStyle/>
          <a:p>
            <a:r>
              <a:rPr lang="en-US" sz="2800" dirty="0"/>
              <a:t>Most PLCs have LEDs that provide important information about the state of the processor </a:t>
            </a:r>
          </a:p>
          <a:p>
            <a:pPr lvl="1"/>
            <a:r>
              <a:rPr lang="en-US" sz="2400" dirty="0"/>
              <a:t>The RUN light indicates that the PLC is in run mode and is capable of scanning the program and altering data</a:t>
            </a:r>
          </a:p>
          <a:p>
            <a:pPr lvl="2"/>
            <a:r>
              <a:rPr lang="en-US" sz="2000" dirty="0"/>
              <a:t>If the RUN light is solidly lit, the processor is scanning the program and manipulating data as directed</a:t>
            </a:r>
          </a:p>
          <a:p>
            <a:pPr lvl="2"/>
            <a:r>
              <a:rPr lang="en-US" sz="2000" dirty="0"/>
              <a:t>If it is flashing, it may be transferring memory or faulted out</a:t>
            </a:r>
          </a:p>
          <a:p>
            <a:pPr lvl="1"/>
            <a:r>
              <a:rPr lang="en-US" sz="2400" dirty="0"/>
              <a:t>The OK or fault signal</a:t>
            </a:r>
          </a:p>
          <a:p>
            <a:pPr lvl="2"/>
            <a:r>
              <a:rPr lang="en-US" sz="2000" dirty="0"/>
              <a:t>If the processor is running normally, the LED is solidly lit</a:t>
            </a:r>
          </a:p>
          <a:p>
            <a:pPr lvl="2"/>
            <a:r>
              <a:rPr lang="en-US" sz="2000" dirty="0"/>
              <a:t>A flashing LED typically indicates some type of error condition that has stopped the scanning process</a:t>
            </a:r>
          </a:p>
        </p:txBody>
      </p:sp>
    </p:spTree>
    <p:extLst>
      <p:ext uri="{BB962C8B-B14F-4D97-AF65-F5344CB8AC3E}">
        <p14:creationId xmlns:p14="http://schemas.microsoft.com/office/powerpoint/2010/main" val="3035731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3D89-A254-404F-922E-356A3145F20D}"/>
              </a:ext>
            </a:extLst>
          </p:cNvPr>
          <p:cNvSpPr>
            <a:spLocks noGrp="1"/>
          </p:cNvSpPr>
          <p:nvPr>
            <p:ph type="title"/>
          </p:nvPr>
        </p:nvSpPr>
        <p:spPr/>
        <p:txBody>
          <a:bodyPr>
            <a:normAutofit/>
          </a:bodyPr>
          <a:lstStyle/>
          <a:p>
            <a:r>
              <a:rPr lang="en-US" sz="4400" dirty="0"/>
              <a:t>Processor LEDs cont.</a:t>
            </a:r>
          </a:p>
        </p:txBody>
      </p:sp>
      <p:sp>
        <p:nvSpPr>
          <p:cNvPr id="3" name="Content Placeholder 2">
            <a:extLst>
              <a:ext uri="{FF2B5EF4-FFF2-40B4-BE49-F238E27FC236}">
                <a16:creationId xmlns:a16="http://schemas.microsoft.com/office/drawing/2014/main" id="{AF5C9604-9893-4EA6-BA5D-EFB9F7B2E757}"/>
              </a:ext>
            </a:extLst>
          </p:cNvPr>
          <p:cNvSpPr>
            <a:spLocks noGrp="1"/>
          </p:cNvSpPr>
          <p:nvPr>
            <p:ph idx="1"/>
          </p:nvPr>
        </p:nvSpPr>
        <p:spPr/>
        <p:txBody>
          <a:bodyPr>
            <a:normAutofit/>
          </a:bodyPr>
          <a:lstStyle/>
          <a:p>
            <a:r>
              <a:rPr lang="en-US" sz="2800" dirty="0"/>
              <a:t>Force is another LED found on many processors and something pretty serious in its own right</a:t>
            </a:r>
          </a:p>
          <a:p>
            <a:pPr lvl="1"/>
            <a:r>
              <a:rPr lang="en-US" sz="2400" b="1" dirty="0"/>
              <a:t>Force</a:t>
            </a:r>
            <a:r>
              <a:rPr lang="en-US" sz="2400" dirty="0"/>
              <a:t> is a condition in which we set the state of data for an input or output, ignoring the actual field condition for inputs and the data result of the program for outputs</a:t>
            </a:r>
          </a:p>
          <a:p>
            <a:pPr lvl="1"/>
            <a:r>
              <a:rPr lang="en-US" sz="2400" dirty="0"/>
              <a:t>If the force light is blinking, there are forces in the system, but they are not turned on at the moment</a:t>
            </a:r>
          </a:p>
          <a:p>
            <a:pPr lvl="1"/>
            <a:r>
              <a:rPr lang="en-US" sz="2400" dirty="0"/>
              <a:t>If the light is solidly lit, that means forces are active and something is no longer under normal control</a:t>
            </a:r>
          </a:p>
        </p:txBody>
      </p:sp>
    </p:spTree>
    <p:extLst>
      <p:ext uri="{BB962C8B-B14F-4D97-AF65-F5344CB8AC3E}">
        <p14:creationId xmlns:p14="http://schemas.microsoft.com/office/powerpoint/2010/main" val="3748640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E15CB-36F7-4C12-B570-972B8D3CB7D0}"/>
              </a:ext>
            </a:extLst>
          </p:cNvPr>
          <p:cNvSpPr>
            <a:spLocks noGrp="1"/>
          </p:cNvSpPr>
          <p:nvPr>
            <p:ph type="title"/>
          </p:nvPr>
        </p:nvSpPr>
        <p:spPr/>
        <p:txBody>
          <a:bodyPr>
            <a:normAutofit/>
          </a:bodyPr>
          <a:lstStyle/>
          <a:p>
            <a:r>
              <a:rPr lang="en-US" sz="4400" dirty="0"/>
              <a:t>Processor LEDs cont.</a:t>
            </a:r>
          </a:p>
        </p:txBody>
      </p:sp>
      <p:sp>
        <p:nvSpPr>
          <p:cNvPr id="3" name="Content Placeholder 2">
            <a:extLst>
              <a:ext uri="{FF2B5EF4-FFF2-40B4-BE49-F238E27FC236}">
                <a16:creationId xmlns:a16="http://schemas.microsoft.com/office/drawing/2014/main" id="{F2129B21-2DBA-4D6C-B2F1-03BAB1335598}"/>
              </a:ext>
            </a:extLst>
          </p:cNvPr>
          <p:cNvSpPr>
            <a:spLocks noGrp="1"/>
          </p:cNvSpPr>
          <p:nvPr>
            <p:ph idx="1"/>
          </p:nvPr>
        </p:nvSpPr>
        <p:spPr/>
        <p:txBody>
          <a:bodyPr>
            <a:normAutofit/>
          </a:bodyPr>
          <a:lstStyle/>
          <a:p>
            <a:r>
              <a:rPr lang="en-US" sz="2800" dirty="0"/>
              <a:t>Battery LED </a:t>
            </a:r>
          </a:p>
          <a:p>
            <a:pPr lvl="1"/>
            <a:r>
              <a:rPr lang="en-US" sz="2400" dirty="0"/>
              <a:t>If the light is on, that means the battery is low</a:t>
            </a:r>
          </a:p>
          <a:p>
            <a:pPr lvl="1"/>
            <a:r>
              <a:rPr lang="en-US" sz="2400" dirty="0"/>
              <a:t>If it is off, that means everything is good to go</a:t>
            </a:r>
          </a:p>
          <a:p>
            <a:r>
              <a:rPr lang="en-US" sz="2800" dirty="0"/>
              <a:t>Other LEDs may indicate the status of various communication paths or other important items specific to the processor in question</a:t>
            </a:r>
          </a:p>
          <a:p>
            <a:pPr lvl="1"/>
            <a:r>
              <a:rPr lang="en-US" sz="2400" dirty="0"/>
              <a:t>With communications lights, often they blink when data is being transmitted back and forth and then go dark when nothing is happening</a:t>
            </a:r>
          </a:p>
          <a:p>
            <a:endParaRPr lang="en-US" dirty="0"/>
          </a:p>
        </p:txBody>
      </p:sp>
    </p:spTree>
    <p:extLst>
      <p:ext uri="{BB962C8B-B14F-4D97-AF65-F5344CB8AC3E}">
        <p14:creationId xmlns:p14="http://schemas.microsoft.com/office/powerpoint/2010/main" val="1136038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9F3D7D-6E89-4428-B068-909AEE8C256F}"/>
              </a:ext>
            </a:extLst>
          </p:cNvPr>
          <p:cNvSpPr txBox="1"/>
          <p:nvPr/>
        </p:nvSpPr>
        <p:spPr>
          <a:xfrm>
            <a:off x="5972175" y="2333756"/>
            <a:ext cx="2962275" cy="2354491"/>
          </a:xfrm>
          <a:prstGeom prst="rect">
            <a:avLst/>
          </a:prstGeom>
          <a:noFill/>
        </p:spPr>
        <p:txBody>
          <a:bodyPr wrap="square" rtlCol="0">
            <a:spAutoFit/>
          </a:bodyPr>
          <a:lstStyle/>
          <a:p>
            <a:r>
              <a:rPr lang="en-US" sz="2100" dirty="0"/>
              <a:t>This is an Allen-Bradley CompactLogix controller.  You can see it has LEDs for RUN, FORCE, I/O, OK, the SD memory card and several communication indicators. </a:t>
            </a:r>
          </a:p>
        </p:txBody>
      </p:sp>
      <p:sp>
        <p:nvSpPr>
          <p:cNvPr id="4" name="TextBox 3">
            <a:extLst>
              <a:ext uri="{FF2B5EF4-FFF2-40B4-BE49-F238E27FC236}">
                <a16:creationId xmlns:a16="http://schemas.microsoft.com/office/drawing/2014/main" id="{9BE4406B-4DF4-4CF7-A13E-1DC4A09393BA}"/>
              </a:ext>
            </a:extLst>
          </p:cNvPr>
          <p:cNvSpPr txBox="1"/>
          <p:nvPr/>
        </p:nvSpPr>
        <p:spPr>
          <a:xfrm>
            <a:off x="525802" y="116192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10-5</a:t>
            </a:r>
          </a:p>
        </p:txBody>
      </p:sp>
      <p:pic>
        <p:nvPicPr>
          <p:cNvPr id="6" name="Picture 5" descr="A photo shows Allen-Bradley CompactLogix controller.">
            <a:extLst>
              <a:ext uri="{FF2B5EF4-FFF2-40B4-BE49-F238E27FC236}">
                <a16:creationId xmlns:a16="http://schemas.microsoft.com/office/drawing/2014/main" id="{0BF2CE87-BD74-4892-B659-CEB9F0EC20EF}"/>
              </a:ext>
            </a:extLst>
          </p:cNvPr>
          <p:cNvPicPr>
            <a:picLocks noChangeAspect="1"/>
          </p:cNvPicPr>
          <p:nvPr/>
        </p:nvPicPr>
        <p:blipFill rotWithShape="1">
          <a:blip r:embed="rId2">
            <a:extLst>
              <a:ext uri="{28A0092B-C50C-407E-A947-70E740481C1C}">
                <a14:useLocalDpi xmlns:a14="http://schemas.microsoft.com/office/drawing/2010/main" val="0"/>
              </a:ext>
            </a:extLst>
          </a:blip>
          <a:srcRect b="25105"/>
          <a:stretch/>
        </p:blipFill>
        <p:spPr>
          <a:xfrm>
            <a:off x="525802" y="1454179"/>
            <a:ext cx="5326357" cy="4022405"/>
          </a:xfrm>
          <a:prstGeom prst="rect">
            <a:avLst/>
          </a:prstGeom>
        </p:spPr>
      </p:pic>
    </p:spTree>
    <p:extLst>
      <p:ext uri="{BB962C8B-B14F-4D97-AF65-F5344CB8AC3E}">
        <p14:creationId xmlns:p14="http://schemas.microsoft.com/office/powerpoint/2010/main" val="2704856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EBF7-E261-4C92-8CCE-96E728D792D3}"/>
              </a:ext>
            </a:extLst>
          </p:cNvPr>
          <p:cNvSpPr>
            <a:spLocks noGrp="1"/>
          </p:cNvSpPr>
          <p:nvPr>
            <p:ph type="title"/>
          </p:nvPr>
        </p:nvSpPr>
        <p:spPr/>
        <p:txBody>
          <a:bodyPr>
            <a:normAutofit/>
          </a:bodyPr>
          <a:lstStyle/>
          <a:p>
            <a:r>
              <a:rPr lang="en-US" sz="4400" dirty="0"/>
              <a:t>Processor Modes</a:t>
            </a:r>
          </a:p>
        </p:txBody>
      </p:sp>
      <p:sp>
        <p:nvSpPr>
          <p:cNvPr id="3" name="Content Placeholder 2">
            <a:extLst>
              <a:ext uri="{FF2B5EF4-FFF2-40B4-BE49-F238E27FC236}">
                <a16:creationId xmlns:a16="http://schemas.microsoft.com/office/drawing/2014/main" id="{F50E904B-4EF0-49A6-A1E5-5D7083D28853}"/>
              </a:ext>
            </a:extLst>
          </p:cNvPr>
          <p:cNvSpPr>
            <a:spLocks noGrp="1"/>
          </p:cNvSpPr>
          <p:nvPr>
            <p:ph idx="1"/>
          </p:nvPr>
        </p:nvSpPr>
        <p:spPr/>
        <p:txBody>
          <a:bodyPr>
            <a:normAutofit/>
          </a:bodyPr>
          <a:lstStyle/>
          <a:p>
            <a:r>
              <a:rPr lang="en-US" dirty="0"/>
              <a:t>Most PLC processors have the following modes selected by a key or switch:</a:t>
            </a:r>
          </a:p>
          <a:p>
            <a:pPr lvl="1"/>
            <a:r>
              <a:rPr lang="en-US" b="1" dirty="0"/>
              <a:t>Run mode - </a:t>
            </a:r>
            <a:r>
              <a:rPr lang="en-US" dirty="0"/>
              <a:t>the processor scans the program and manipulates data </a:t>
            </a:r>
          </a:p>
          <a:p>
            <a:pPr lvl="2"/>
            <a:r>
              <a:rPr lang="en-US" dirty="0"/>
              <a:t>In this mode, we can pull the program from the PLC to our interface device which we call an </a:t>
            </a:r>
            <a:r>
              <a:rPr lang="en-US" b="1" dirty="0"/>
              <a:t>upload</a:t>
            </a:r>
            <a:r>
              <a:rPr lang="en-US" dirty="0"/>
              <a:t>, but we cannot send a program from the laptop to the PLC in a </a:t>
            </a:r>
            <a:r>
              <a:rPr lang="en-US" b="1" dirty="0"/>
              <a:t>download</a:t>
            </a:r>
            <a:endParaRPr lang="en-US" dirty="0"/>
          </a:p>
          <a:p>
            <a:pPr lvl="1"/>
            <a:r>
              <a:rPr lang="en-US" b="1" dirty="0"/>
              <a:t>Remote mode</a:t>
            </a:r>
            <a:r>
              <a:rPr lang="en-US" dirty="0"/>
              <a:t> (Rem) - in this mode, we can use the laptop to upload or download data</a:t>
            </a:r>
          </a:p>
          <a:p>
            <a:pPr lvl="2"/>
            <a:r>
              <a:rPr lang="en-US" dirty="0"/>
              <a:t>We can also use the laptop to switch between remote run and remote program</a:t>
            </a:r>
          </a:p>
          <a:p>
            <a:pPr lvl="1"/>
            <a:r>
              <a:rPr lang="en-US" b="1" dirty="0"/>
              <a:t>Program mode -</a:t>
            </a:r>
            <a:r>
              <a:rPr lang="en-US" dirty="0"/>
              <a:t> in this mode, we can upload or download data, but the processor does not scan the program and the I/O does not update with changes</a:t>
            </a:r>
          </a:p>
          <a:p>
            <a:pPr lvl="1"/>
            <a:endParaRPr lang="en-US" dirty="0"/>
          </a:p>
        </p:txBody>
      </p:sp>
    </p:spTree>
    <p:extLst>
      <p:ext uri="{BB962C8B-B14F-4D97-AF65-F5344CB8AC3E}">
        <p14:creationId xmlns:p14="http://schemas.microsoft.com/office/powerpoint/2010/main" val="2147471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1667-C74C-4BBE-95BB-54827226FF33}"/>
              </a:ext>
            </a:extLst>
          </p:cNvPr>
          <p:cNvSpPr>
            <a:spLocks noGrp="1"/>
          </p:cNvSpPr>
          <p:nvPr>
            <p:ph type="title"/>
          </p:nvPr>
        </p:nvSpPr>
        <p:spPr/>
        <p:txBody>
          <a:bodyPr>
            <a:normAutofit/>
          </a:bodyPr>
          <a:lstStyle/>
          <a:p>
            <a:r>
              <a:rPr lang="en-US" sz="4400" dirty="0"/>
              <a:t>Processor </a:t>
            </a:r>
          </a:p>
        </p:txBody>
      </p:sp>
      <p:sp>
        <p:nvSpPr>
          <p:cNvPr id="3" name="Content Placeholder 2">
            <a:extLst>
              <a:ext uri="{FF2B5EF4-FFF2-40B4-BE49-F238E27FC236}">
                <a16:creationId xmlns:a16="http://schemas.microsoft.com/office/drawing/2014/main" id="{5D66C0B1-67C4-42FF-B917-DEAD998A60E5}"/>
              </a:ext>
            </a:extLst>
          </p:cNvPr>
          <p:cNvSpPr>
            <a:spLocks noGrp="1"/>
          </p:cNvSpPr>
          <p:nvPr>
            <p:ph idx="1"/>
          </p:nvPr>
        </p:nvSpPr>
        <p:spPr/>
        <p:txBody>
          <a:bodyPr>
            <a:normAutofit fontScale="92500" lnSpcReduction="20000"/>
          </a:bodyPr>
          <a:lstStyle/>
          <a:p>
            <a:r>
              <a:rPr lang="en-US" sz="2800" dirty="0"/>
              <a:t>The memory for the system often lives on the processor module, or in the same area as the processor for fixed units</a:t>
            </a:r>
          </a:p>
          <a:p>
            <a:pPr lvl="1"/>
            <a:r>
              <a:rPr lang="en-US" sz="2400" dirty="0"/>
              <a:t>Some of the newer PLCs have taken advantage of flash memory and often use an SD card of some type to store programs and other important data</a:t>
            </a:r>
          </a:p>
          <a:p>
            <a:pPr lvl="1"/>
            <a:r>
              <a:rPr lang="en-US" sz="2400" dirty="0"/>
              <a:t>Sometimes there are pins to reset the processor to the factory settings, or to wipe the memory should someone set a password and then leave the company</a:t>
            </a:r>
          </a:p>
          <a:p>
            <a:r>
              <a:rPr lang="en-US" sz="2800" b="1" dirty="0"/>
              <a:t>Safety PLCs</a:t>
            </a:r>
            <a:r>
              <a:rPr lang="en-US" sz="2800" dirty="0"/>
              <a:t> contain two processors that are identical in nature; they are set up so that if the primary processor fails, the secondary processor picks up where it left off without so much as a hiccup</a:t>
            </a:r>
          </a:p>
        </p:txBody>
      </p:sp>
    </p:spTree>
    <p:extLst>
      <p:ext uri="{BB962C8B-B14F-4D97-AF65-F5344CB8AC3E}">
        <p14:creationId xmlns:p14="http://schemas.microsoft.com/office/powerpoint/2010/main" val="2800027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AC79-06DB-445B-9D94-80BA1910281D}"/>
              </a:ext>
            </a:extLst>
          </p:cNvPr>
          <p:cNvSpPr>
            <a:spLocks noGrp="1"/>
          </p:cNvSpPr>
          <p:nvPr>
            <p:ph type="title"/>
          </p:nvPr>
        </p:nvSpPr>
        <p:spPr/>
        <p:txBody>
          <a:bodyPr>
            <a:normAutofit/>
          </a:bodyPr>
          <a:lstStyle/>
          <a:p>
            <a:r>
              <a:rPr lang="en-US" sz="4400" dirty="0"/>
              <a:t>Backplane</a:t>
            </a:r>
          </a:p>
        </p:txBody>
      </p:sp>
      <p:sp>
        <p:nvSpPr>
          <p:cNvPr id="3" name="Content Placeholder 2">
            <a:extLst>
              <a:ext uri="{FF2B5EF4-FFF2-40B4-BE49-F238E27FC236}">
                <a16:creationId xmlns:a16="http://schemas.microsoft.com/office/drawing/2014/main" id="{8EF37D1E-5522-4FCD-A87B-BD7D87389B9B}"/>
              </a:ext>
            </a:extLst>
          </p:cNvPr>
          <p:cNvSpPr>
            <a:spLocks noGrp="1"/>
          </p:cNvSpPr>
          <p:nvPr>
            <p:ph idx="1"/>
          </p:nvPr>
        </p:nvSpPr>
        <p:spPr/>
        <p:txBody>
          <a:bodyPr>
            <a:normAutofit fontScale="92500" lnSpcReduction="20000"/>
          </a:bodyPr>
          <a:lstStyle/>
          <a:p>
            <a:r>
              <a:rPr lang="en-US" sz="2800" dirty="0"/>
              <a:t>The </a:t>
            </a:r>
            <a:r>
              <a:rPr lang="en-US" sz="2800" b="1" dirty="0"/>
              <a:t>backplane </a:t>
            </a:r>
            <a:r>
              <a:rPr lang="en-US" sz="2800" dirty="0"/>
              <a:t>provides a path for power and communication between all the various modules or parts of the PLC</a:t>
            </a:r>
          </a:p>
          <a:p>
            <a:pPr lvl="1"/>
            <a:r>
              <a:rPr lang="en-US" sz="2400" dirty="0"/>
              <a:t>For some PLCs, it is part of a rigid structure known as a </a:t>
            </a:r>
            <a:r>
              <a:rPr lang="en-US" sz="2400" b="1" dirty="0"/>
              <a:t>rack</a:t>
            </a:r>
            <a:r>
              <a:rPr lang="en-US" sz="2400" dirty="0"/>
              <a:t>—a metallic shell that the various modules fit into, with guide rails to keep everything straight </a:t>
            </a:r>
          </a:p>
          <a:p>
            <a:pPr lvl="1"/>
            <a:r>
              <a:rPr lang="en-US" sz="2400" dirty="0"/>
              <a:t>A rack also provides physical protection to the modules with its metal frame and is a great place to attach the ground for everything</a:t>
            </a:r>
          </a:p>
          <a:p>
            <a:pPr lvl="1"/>
            <a:r>
              <a:rPr lang="en-US" sz="2400" dirty="0"/>
              <a:t>The older backplane design was very much like that found in older computers, where you had to put devices in specific places </a:t>
            </a:r>
          </a:p>
          <a:p>
            <a:pPr lvl="1"/>
            <a:r>
              <a:rPr lang="en-US" sz="2400" dirty="0"/>
              <a:t>The newer backplanes are designed to work like a network cable, providing the same communication and power to all the connected items</a:t>
            </a:r>
          </a:p>
        </p:txBody>
      </p:sp>
    </p:spTree>
    <p:extLst>
      <p:ext uri="{BB962C8B-B14F-4D97-AF65-F5344CB8AC3E}">
        <p14:creationId xmlns:p14="http://schemas.microsoft.com/office/powerpoint/2010/main" val="1928020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F9C0C3-2C04-4F66-9E9C-075333570682}"/>
              </a:ext>
            </a:extLst>
          </p:cNvPr>
          <p:cNvSpPr txBox="1"/>
          <p:nvPr/>
        </p:nvSpPr>
        <p:spPr>
          <a:xfrm>
            <a:off x="1300744" y="4432456"/>
            <a:ext cx="6628237" cy="1446550"/>
          </a:xfrm>
          <a:prstGeom prst="rect">
            <a:avLst/>
          </a:prstGeom>
          <a:noFill/>
        </p:spPr>
        <p:txBody>
          <a:bodyPr wrap="square" rtlCol="0">
            <a:spAutoFit/>
          </a:bodyPr>
          <a:lstStyle/>
          <a:p>
            <a:r>
              <a:rPr lang="en-US" sz="2200" dirty="0"/>
              <a:t>Here you can see a couple of rack style systems. On the left you can see someone adding a module and on the right you can see a couple of larger racks along with the ethernet connections they use to talk on the network. </a:t>
            </a:r>
          </a:p>
        </p:txBody>
      </p:sp>
      <p:sp>
        <p:nvSpPr>
          <p:cNvPr id="5" name="TextBox 4">
            <a:extLst>
              <a:ext uri="{FF2B5EF4-FFF2-40B4-BE49-F238E27FC236}">
                <a16:creationId xmlns:a16="http://schemas.microsoft.com/office/drawing/2014/main" id="{25C0DA0E-3057-48EF-8CD0-DF580F3015EE}"/>
              </a:ext>
            </a:extLst>
          </p:cNvPr>
          <p:cNvSpPr txBox="1"/>
          <p:nvPr/>
        </p:nvSpPr>
        <p:spPr>
          <a:xfrm>
            <a:off x="177166" y="784107"/>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10-6</a:t>
            </a:r>
          </a:p>
        </p:txBody>
      </p:sp>
      <p:sp>
        <p:nvSpPr>
          <p:cNvPr id="6" name="TextBox 5">
            <a:extLst>
              <a:ext uri="{FF2B5EF4-FFF2-40B4-BE49-F238E27FC236}">
                <a16:creationId xmlns:a16="http://schemas.microsoft.com/office/drawing/2014/main" id="{1EA36809-B0DD-4038-B27B-A171F02E391F}"/>
              </a:ext>
            </a:extLst>
          </p:cNvPr>
          <p:cNvSpPr txBox="1"/>
          <p:nvPr/>
        </p:nvSpPr>
        <p:spPr>
          <a:xfrm>
            <a:off x="4566286" y="784106"/>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10-7</a:t>
            </a:r>
          </a:p>
        </p:txBody>
      </p:sp>
      <p:pic>
        <p:nvPicPr>
          <p:cNvPr id="8" name="Picture 7" descr="A photo shows a closer view of a hand adding module in a rack style system.">
            <a:extLst>
              <a:ext uri="{FF2B5EF4-FFF2-40B4-BE49-F238E27FC236}">
                <a16:creationId xmlns:a16="http://schemas.microsoft.com/office/drawing/2014/main" id="{7C57E4F3-BF16-46F0-B619-A9C30F994A44}"/>
              </a:ext>
            </a:extLst>
          </p:cNvPr>
          <p:cNvPicPr>
            <a:picLocks noChangeAspect="1"/>
          </p:cNvPicPr>
          <p:nvPr/>
        </p:nvPicPr>
        <p:blipFill rotWithShape="1">
          <a:blip r:embed="rId2">
            <a:extLst>
              <a:ext uri="{28A0092B-C50C-407E-A947-70E740481C1C}">
                <a14:useLocalDpi xmlns:a14="http://schemas.microsoft.com/office/drawing/2010/main" val="0"/>
              </a:ext>
            </a:extLst>
          </a:blip>
          <a:srcRect b="20936"/>
          <a:stretch/>
        </p:blipFill>
        <p:spPr>
          <a:xfrm>
            <a:off x="0" y="1054581"/>
            <a:ext cx="4389654" cy="2799624"/>
          </a:xfrm>
          <a:prstGeom prst="rect">
            <a:avLst/>
          </a:prstGeom>
        </p:spPr>
      </p:pic>
      <p:pic>
        <p:nvPicPr>
          <p:cNvPr id="10" name="Picture 9" descr="A photo shows a couple of larger racks.">
            <a:extLst>
              <a:ext uri="{FF2B5EF4-FFF2-40B4-BE49-F238E27FC236}">
                <a16:creationId xmlns:a16="http://schemas.microsoft.com/office/drawing/2014/main" id="{E6574870-EF85-42B6-B986-DF2A50253A45}"/>
              </a:ext>
            </a:extLst>
          </p:cNvPr>
          <p:cNvPicPr>
            <a:picLocks noChangeAspect="1"/>
          </p:cNvPicPr>
          <p:nvPr/>
        </p:nvPicPr>
        <p:blipFill rotWithShape="1">
          <a:blip r:embed="rId3">
            <a:extLst>
              <a:ext uri="{28A0092B-C50C-407E-A947-70E740481C1C}">
                <a14:useLocalDpi xmlns:a14="http://schemas.microsoft.com/office/drawing/2010/main" val="0"/>
              </a:ext>
            </a:extLst>
          </a:blip>
          <a:srcRect b="17879"/>
          <a:stretch/>
        </p:blipFill>
        <p:spPr>
          <a:xfrm>
            <a:off x="4389120" y="1054581"/>
            <a:ext cx="4663440" cy="3070098"/>
          </a:xfrm>
          <a:prstGeom prst="rect">
            <a:avLst/>
          </a:prstGeom>
        </p:spPr>
      </p:pic>
    </p:spTree>
    <p:extLst>
      <p:ext uri="{BB962C8B-B14F-4D97-AF65-F5344CB8AC3E}">
        <p14:creationId xmlns:p14="http://schemas.microsoft.com/office/powerpoint/2010/main" val="1231953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DB011-827F-4101-B090-038BC14D48A8}"/>
              </a:ext>
            </a:extLst>
          </p:cNvPr>
          <p:cNvSpPr>
            <a:spLocks noGrp="1"/>
          </p:cNvSpPr>
          <p:nvPr>
            <p:ph type="title"/>
          </p:nvPr>
        </p:nvSpPr>
        <p:spPr/>
        <p:txBody>
          <a:bodyPr>
            <a:normAutofit/>
          </a:bodyPr>
          <a:lstStyle/>
          <a:p>
            <a:r>
              <a:rPr lang="en-US" sz="4400" dirty="0"/>
              <a:t>Backplane cont.</a:t>
            </a:r>
          </a:p>
        </p:txBody>
      </p:sp>
      <p:sp>
        <p:nvSpPr>
          <p:cNvPr id="3" name="Content Placeholder 2">
            <a:extLst>
              <a:ext uri="{FF2B5EF4-FFF2-40B4-BE49-F238E27FC236}">
                <a16:creationId xmlns:a16="http://schemas.microsoft.com/office/drawing/2014/main" id="{3FB5AF52-9D57-4181-AAA9-68F7FD38A090}"/>
              </a:ext>
            </a:extLst>
          </p:cNvPr>
          <p:cNvSpPr>
            <a:spLocks noGrp="1"/>
          </p:cNvSpPr>
          <p:nvPr>
            <p:ph idx="1"/>
          </p:nvPr>
        </p:nvSpPr>
        <p:spPr/>
        <p:txBody>
          <a:bodyPr>
            <a:normAutofit fontScale="92500" lnSpcReduction="10000"/>
          </a:bodyPr>
          <a:lstStyle/>
          <a:p>
            <a:r>
              <a:rPr lang="en-US" sz="2800" dirty="0"/>
              <a:t>Some PLCs use modules, but do not have a rigid rack structure </a:t>
            </a:r>
          </a:p>
          <a:p>
            <a:pPr lvl="1"/>
            <a:r>
              <a:rPr lang="en-US" sz="2400" dirty="0"/>
              <a:t>With this type, a ribbon cable and connector setup or similar adds the new module to the group</a:t>
            </a:r>
          </a:p>
          <a:p>
            <a:pPr lvl="1"/>
            <a:r>
              <a:rPr lang="en-US" sz="2400" dirty="0"/>
              <a:t>Often these connections are made at the side of the module, near the back, and locking tabs are used to hold everything secure</a:t>
            </a:r>
          </a:p>
          <a:p>
            <a:pPr lvl="1"/>
            <a:r>
              <a:rPr lang="en-US" sz="2400" dirty="0"/>
              <a:t>With this more flexible arrangement, we depend on options such as DIN rail to mount the system and provide rigidity</a:t>
            </a:r>
          </a:p>
          <a:p>
            <a:r>
              <a:rPr lang="en-US" sz="2800" dirty="0"/>
              <a:t>When dealing with all-in-one PLCs, like the MicroLogix 1100 from Allen-Bradley, you will find that there is no external access to the backplane other than the main communication ports provided</a:t>
            </a:r>
          </a:p>
        </p:txBody>
      </p:sp>
    </p:spTree>
    <p:extLst>
      <p:ext uri="{BB962C8B-B14F-4D97-AF65-F5344CB8AC3E}">
        <p14:creationId xmlns:p14="http://schemas.microsoft.com/office/powerpoint/2010/main" val="1895946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3773EF-1CF8-436A-8045-D9C09DF4C3D0}"/>
              </a:ext>
            </a:extLst>
          </p:cNvPr>
          <p:cNvSpPr txBox="1"/>
          <p:nvPr/>
        </p:nvSpPr>
        <p:spPr>
          <a:xfrm>
            <a:off x="6572250" y="2132868"/>
            <a:ext cx="2200275" cy="3000821"/>
          </a:xfrm>
          <a:prstGeom prst="rect">
            <a:avLst/>
          </a:prstGeom>
          <a:noFill/>
        </p:spPr>
        <p:txBody>
          <a:bodyPr wrap="square" rtlCol="0">
            <a:spAutoFit/>
          </a:bodyPr>
          <a:lstStyle/>
          <a:p>
            <a:r>
              <a:rPr lang="en-US" sz="2100" dirty="0"/>
              <a:t>Here you can see some DIN rail, in the middle with the circuit breakers on it, and some wire tracks, the grey things at the top with all the notches. </a:t>
            </a:r>
          </a:p>
        </p:txBody>
      </p:sp>
      <p:sp>
        <p:nvSpPr>
          <p:cNvPr id="4" name="TextBox 3">
            <a:extLst>
              <a:ext uri="{FF2B5EF4-FFF2-40B4-BE49-F238E27FC236}">
                <a16:creationId xmlns:a16="http://schemas.microsoft.com/office/drawing/2014/main" id="{1326EA4B-1957-4A8F-A141-49ABB70902B6}"/>
              </a:ext>
            </a:extLst>
          </p:cNvPr>
          <p:cNvSpPr txBox="1"/>
          <p:nvPr/>
        </p:nvSpPr>
        <p:spPr>
          <a:xfrm>
            <a:off x="667586" y="1440657"/>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10-8</a:t>
            </a:r>
          </a:p>
        </p:txBody>
      </p:sp>
      <p:pic>
        <p:nvPicPr>
          <p:cNvPr id="6" name="Picture 5" descr="A photo shows a din rail containing some circuit breakers.">
            <a:extLst>
              <a:ext uri="{FF2B5EF4-FFF2-40B4-BE49-F238E27FC236}">
                <a16:creationId xmlns:a16="http://schemas.microsoft.com/office/drawing/2014/main" id="{0FE07129-E76F-48A0-A867-61BCB5D7CBA1}"/>
              </a:ext>
            </a:extLst>
          </p:cNvPr>
          <p:cNvPicPr>
            <a:picLocks noChangeAspect="1"/>
          </p:cNvPicPr>
          <p:nvPr/>
        </p:nvPicPr>
        <p:blipFill rotWithShape="1">
          <a:blip r:embed="rId2">
            <a:extLst>
              <a:ext uri="{28A0092B-C50C-407E-A947-70E740481C1C}">
                <a14:useLocalDpi xmlns:a14="http://schemas.microsoft.com/office/drawing/2010/main" val="0"/>
              </a:ext>
            </a:extLst>
          </a:blip>
          <a:srcRect b="14240"/>
          <a:stretch/>
        </p:blipFill>
        <p:spPr>
          <a:xfrm>
            <a:off x="539457" y="1697177"/>
            <a:ext cx="5940951" cy="3872201"/>
          </a:xfrm>
          <a:prstGeom prst="rect">
            <a:avLst/>
          </a:prstGeom>
        </p:spPr>
      </p:pic>
    </p:spTree>
    <p:extLst>
      <p:ext uri="{BB962C8B-B14F-4D97-AF65-F5344CB8AC3E}">
        <p14:creationId xmlns:p14="http://schemas.microsoft.com/office/powerpoint/2010/main" val="214090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7A93D-D7EA-4810-AAA1-9ED98B9F6D45}"/>
              </a:ext>
            </a:extLst>
          </p:cNvPr>
          <p:cNvSpPr>
            <a:spLocks noGrp="1"/>
          </p:cNvSpPr>
          <p:nvPr>
            <p:ph type="title"/>
          </p:nvPr>
        </p:nvSpPr>
        <p:spPr/>
        <p:txBody>
          <a:bodyPr/>
          <a:lstStyle/>
          <a:p>
            <a:r>
              <a:rPr lang="en-US" sz="4400" dirty="0"/>
              <a:t>Contacts</a:t>
            </a:r>
            <a:r>
              <a:rPr lang="en-US" dirty="0"/>
              <a:t> </a:t>
            </a:r>
          </a:p>
        </p:txBody>
      </p:sp>
      <p:sp>
        <p:nvSpPr>
          <p:cNvPr id="3" name="Content Placeholder 2">
            <a:extLst>
              <a:ext uri="{FF2B5EF4-FFF2-40B4-BE49-F238E27FC236}">
                <a16:creationId xmlns:a16="http://schemas.microsoft.com/office/drawing/2014/main" id="{BE11F874-39AC-4A8F-B76A-8816E8742CD8}"/>
              </a:ext>
            </a:extLst>
          </p:cNvPr>
          <p:cNvSpPr>
            <a:spLocks noGrp="1"/>
          </p:cNvSpPr>
          <p:nvPr>
            <p:ph idx="1"/>
          </p:nvPr>
        </p:nvSpPr>
        <p:spPr/>
        <p:txBody>
          <a:bodyPr>
            <a:normAutofit fontScale="92500" lnSpcReduction="20000"/>
          </a:bodyPr>
          <a:lstStyle/>
          <a:p>
            <a:r>
              <a:rPr lang="en-US" sz="2800" b="1" dirty="0"/>
              <a:t>Contacts </a:t>
            </a:r>
            <a:r>
              <a:rPr lang="en-US" sz="2800" dirty="0"/>
              <a:t>are similar to relays, but are generally rated for higher amperage</a:t>
            </a:r>
          </a:p>
          <a:p>
            <a:pPr lvl="1"/>
            <a:r>
              <a:rPr lang="en-US" sz="2400" dirty="0"/>
              <a:t>They tend to have one to three main contacts and one or more lower amperage contacts called auxiliary contacts </a:t>
            </a:r>
          </a:p>
          <a:p>
            <a:pPr lvl="1"/>
            <a:r>
              <a:rPr lang="en-US" sz="2400" b="1" dirty="0"/>
              <a:t>Auxiliary contacts </a:t>
            </a:r>
            <a:r>
              <a:rPr lang="en-US" sz="2400" dirty="0"/>
              <a:t>are used to latch circuits in circuits to maintain power after a pushbutton is released, power other devices at the same time as the main device, or provide voltage signals as needed</a:t>
            </a:r>
          </a:p>
          <a:p>
            <a:r>
              <a:rPr lang="en-US" sz="2800" b="1" dirty="0"/>
              <a:t>Motor starters </a:t>
            </a:r>
            <a:r>
              <a:rPr lang="en-US" sz="2800" dirty="0"/>
              <a:t>are contactors with an overload module added used to start motors</a:t>
            </a:r>
          </a:p>
          <a:p>
            <a:pPr lvl="1"/>
            <a:r>
              <a:rPr lang="en-US" sz="2400" b="1" dirty="0"/>
              <a:t>Overload modules</a:t>
            </a:r>
            <a:r>
              <a:rPr lang="en-US" sz="2400" dirty="0"/>
              <a:t>, often just called overloads, are designed to allow the large inrush of current needed to start a motor, but change state if the flowing amperage exceeds their set value for more than a few seconds</a:t>
            </a:r>
          </a:p>
        </p:txBody>
      </p:sp>
    </p:spTree>
    <p:extLst>
      <p:ext uri="{BB962C8B-B14F-4D97-AF65-F5344CB8AC3E}">
        <p14:creationId xmlns:p14="http://schemas.microsoft.com/office/powerpoint/2010/main" val="151842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46E23-0FD5-41E7-956C-86D316EC5AB9}"/>
              </a:ext>
            </a:extLst>
          </p:cNvPr>
          <p:cNvSpPr>
            <a:spLocks noGrp="1"/>
          </p:cNvSpPr>
          <p:nvPr>
            <p:ph type="title"/>
          </p:nvPr>
        </p:nvSpPr>
        <p:spPr/>
        <p:txBody>
          <a:bodyPr>
            <a:normAutofit/>
          </a:bodyPr>
          <a:lstStyle/>
          <a:p>
            <a:r>
              <a:rPr lang="en-US" sz="4400" dirty="0"/>
              <a:t>Operation of the PLC </a:t>
            </a:r>
          </a:p>
        </p:txBody>
      </p:sp>
      <p:sp>
        <p:nvSpPr>
          <p:cNvPr id="3" name="Content Placeholder 2">
            <a:extLst>
              <a:ext uri="{FF2B5EF4-FFF2-40B4-BE49-F238E27FC236}">
                <a16:creationId xmlns:a16="http://schemas.microsoft.com/office/drawing/2014/main" id="{9FC52EC2-C29B-4FEE-B093-3943E3357871}"/>
              </a:ext>
            </a:extLst>
          </p:cNvPr>
          <p:cNvSpPr>
            <a:spLocks noGrp="1"/>
          </p:cNvSpPr>
          <p:nvPr>
            <p:ph idx="1"/>
          </p:nvPr>
        </p:nvSpPr>
        <p:spPr/>
        <p:txBody>
          <a:bodyPr>
            <a:normAutofit/>
          </a:bodyPr>
          <a:lstStyle/>
          <a:p>
            <a:r>
              <a:rPr lang="en-US" sz="2800" dirty="0"/>
              <a:t>First and foremost, you </a:t>
            </a:r>
            <a:r>
              <a:rPr lang="en-US" sz="2800" i="1" dirty="0"/>
              <a:t>must</a:t>
            </a:r>
            <a:r>
              <a:rPr lang="en-US" sz="2800" dirty="0"/>
              <a:t> recognize that the PLC only processes data</a:t>
            </a:r>
          </a:p>
          <a:p>
            <a:endParaRPr lang="en-US" sz="2800" dirty="0"/>
          </a:p>
          <a:p>
            <a:r>
              <a:rPr lang="en-US" sz="2800" dirty="0"/>
              <a:t>One of the first keys to understanding the PLC is to understand how it processes information and the sequence in which this happens, which we call the </a:t>
            </a:r>
            <a:r>
              <a:rPr lang="en-US" sz="2800" b="1" dirty="0"/>
              <a:t>scan cycle</a:t>
            </a:r>
          </a:p>
          <a:p>
            <a:pPr lvl="1"/>
            <a:r>
              <a:rPr lang="en-US" sz="2400" dirty="0"/>
              <a:t>Some PLCs use a step-by-step scan cycle, whereas others rely on an asynchronous process</a:t>
            </a:r>
          </a:p>
        </p:txBody>
      </p:sp>
    </p:spTree>
    <p:extLst>
      <p:ext uri="{BB962C8B-B14F-4D97-AF65-F5344CB8AC3E}">
        <p14:creationId xmlns:p14="http://schemas.microsoft.com/office/powerpoint/2010/main" val="2549606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7C29-490F-44B3-B516-C0C63235D4AE}"/>
              </a:ext>
            </a:extLst>
          </p:cNvPr>
          <p:cNvSpPr>
            <a:spLocks noGrp="1"/>
          </p:cNvSpPr>
          <p:nvPr>
            <p:ph type="title"/>
          </p:nvPr>
        </p:nvSpPr>
        <p:spPr/>
        <p:txBody>
          <a:bodyPr>
            <a:normAutofit/>
          </a:bodyPr>
          <a:lstStyle/>
          <a:p>
            <a:r>
              <a:rPr lang="en-US" sz="4400" dirty="0"/>
              <a:t>Step-by-Step</a:t>
            </a:r>
          </a:p>
        </p:txBody>
      </p:sp>
      <p:sp>
        <p:nvSpPr>
          <p:cNvPr id="3" name="Content Placeholder 2">
            <a:extLst>
              <a:ext uri="{FF2B5EF4-FFF2-40B4-BE49-F238E27FC236}">
                <a16:creationId xmlns:a16="http://schemas.microsoft.com/office/drawing/2014/main" id="{E7AE97FD-8F05-4DCD-B507-27F24E2E297E}"/>
              </a:ext>
            </a:extLst>
          </p:cNvPr>
          <p:cNvSpPr>
            <a:spLocks noGrp="1"/>
          </p:cNvSpPr>
          <p:nvPr>
            <p:ph idx="1"/>
          </p:nvPr>
        </p:nvSpPr>
        <p:spPr/>
        <p:txBody>
          <a:bodyPr>
            <a:normAutofit fontScale="92500" lnSpcReduction="10000"/>
          </a:bodyPr>
          <a:lstStyle/>
          <a:p>
            <a:r>
              <a:rPr lang="en-US" sz="2800" dirty="0"/>
              <a:t>The first step is to check all the inputs</a:t>
            </a:r>
          </a:p>
          <a:p>
            <a:r>
              <a:rPr lang="en-US" sz="2800" dirty="0"/>
              <a:t>The next step in the sequential scan sequence is to read the program from top to bottom, left to right</a:t>
            </a:r>
          </a:p>
          <a:p>
            <a:pPr lvl="1"/>
            <a:r>
              <a:rPr lang="en-US" sz="2400" dirty="0"/>
              <a:t>In doing so, the processor is looking for a path of true logic through the various input instructions</a:t>
            </a:r>
          </a:p>
          <a:p>
            <a:r>
              <a:rPr lang="en-US" sz="2800" dirty="0"/>
              <a:t>The third part of the scan cycle is to connect or disconnect output connections</a:t>
            </a:r>
          </a:p>
          <a:p>
            <a:r>
              <a:rPr lang="en-US" sz="2800" dirty="0"/>
              <a:t>In the fourth part of the scan cycle, the system checks for errors, determines how long the scan cycle took, and handles communications and anything else on the docket not covered in the other three steps</a:t>
            </a:r>
          </a:p>
          <a:p>
            <a:pPr lvl="1"/>
            <a:endParaRPr lang="en-US" dirty="0"/>
          </a:p>
        </p:txBody>
      </p:sp>
    </p:spTree>
    <p:extLst>
      <p:ext uri="{BB962C8B-B14F-4D97-AF65-F5344CB8AC3E}">
        <p14:creationId xmlns:p14="http://schemas.microsoft.com/office/powerpoint/2010/main" val="661450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824A7-4692-4BE1-B994-BE40AA855DD5}"/>
              </a:ext>
            </a:extLst>
          </p:cNvPr>
          <p:cNvSpPr>
            <a:spLocks noGrp="1"/>
          </p:cNvSpPr>
          <p:nvPr>
            <p:ph type="title"/>
          </p:nvPr>
        </p:nvSpPr>
        <p:spPr/>
        <p:txBody>
          <a:bodyPr/>
          <a:lstStyle/>
          <a:p>
            <a:r>
              <a:rPr lang="en-US" sz="4400" dirty="0"/>
              <a:t>Asynchronous</a:t>
            </a:r>
            <a:r>
              <a:rPr lang="en-US" dirty="0"/>
              <a:t> </a:t>
            </a:r>
          </a:p>
        </p:txBody>
      </p:sp>
      <p:sp>
        <p:nvSpPr>
          <p:cNvPr id="3" name="Content Placeholder 2">
            <a:extLst>
              <a:ext uri="{FF2B5EF4-FFF2-40B4-BE49-F238E27FC236}">
                <a16:creationId xmlns:a16="http://schemas.microsoft.com/office/drawing/2014/main" id="{D2A92071-D598-49F2-B922-527B92439838}"/>
              </a:ext>
            </a:extLst>
          </p:cNvPr>
          <p:cNvSpPr>
            <a:spLocks noGrp="1"/>
          </p:cNvSpPr>
          <p:nvPr>
            <p:ph idx="1"/>
          </p:nvPr>
        </p:nvSpPr>
        <p:spPr/>
        <p:txBody>
          <a:bodyPr>
            <a:normAutofit fontScale="92500" lnSpcReduction="10000"/>
          </a:bodyPr>
          <a:lstStyle/>
          <a:p>
            <a:r>
              <a:rPr lang="en-US" sz="2800" dirty="0"/>
              <a:t>Some PLCs use an asynchronous scan cycle in which the input step, program scan step, and output update step all have their own unique time tables and are happening simultaneously</a:t>
            </a:r>
          </a:p>
          <a:p>
            <a:pPr lvl="1"/>
            <a:r>
              <a:rPr lang="en-US" sz="2400" dirty="0"/>
              <a:t>With an asynchronous scan, the input table may update a few times during the program scan, meaning that instructions with the same address can be true at one point in the program scan and false at another, all before the PLC reaches the end of the program </a:t>
            </a:r>
          </a:p>
          <a:p>
            <a:pPr lvl="1"/>
            <a:r>
              <a:rPr lang="en-US" sz="2400" dirty="0"/>
              <a:t>If multiple rungs are controlling the same output bit box, when the output module updates there might be a 1 in the box at one time, causing the connection to close, and a 0 in the bit box the next time, causing it open once more</a:t>
            </a:r>
          </a:p>
        </p:txBody>
      </p:sp>
    </p:spTree>
    <p:extLst>
      <p:ext uri="{BB962C8B-B14F-4D97-AF65-F5344CB8AC3E}">
        <p14:creationId xmlns:p14="http://schemas.microsoft.com/office/powerpoint/2010/main" val="438045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960466-56E7-4A8B-981D-B1FD8411A38B}"/>
              </a:ext>
            </a:extLst>
          </p:cNvPr>
          <p:cNvSpPr txBox="1"/>
          <p:nvPr/>
        </p:nvSpPr>
        <p:spPr>
          <a:xfrm>
            <a:off x="1962053" y="4978908"/>
            <a:ext cx="5476875" cy="1061829"/>
          </a:xfrm>
          <a:prstGeom prst="rect">
            <a:avLst/>
          </a:prstGeom>
          <a:noFill/>
        </p:spPr>
        <p:txBody>
          <a:bodyPr wrap="square" rtlCol="0">
            <a:spAutoFit/>
          </a:bodyPr>
          <a:lstStyle/>
          <a:p>
            <a:r>
              <a:rPr lang="en-US" sz="2100" dirty="0"/>
              <a:t>Here is an example of a PLC program that would determine functionality based on the true or false state of various instructions</a:t>
            </a:r>
          </a:p>
        </p:txBody>
      </p:sp>
      <p:sp>
        <p:nvSpPr>
          <p:cNvPr id="4" name="TextBox 3">
            <a:extLst>
              <a:ext uri="{FF2B5EF4-FFF2-40B4-BE49-F238E27FC236}">
                <a16:creationId xmlns:a16="http://schemas.microsoft.com/office/drawing/2014/main" id="{3FE10E3C-FB3E-4897-8EC1-AC4713A047F4}"/>
              </a:ext>
            </a:extLst>
          </p:cNvPr>
          <p:cNvSpPr txBox="1"/>
          <p:nvPr/>
        </p:nvSpPr>
        <p:spPr>
          <a:xfrm>
            <a:off x="256982" y="745146"/>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10-9</a:t>
            </a:r>
          </a:p>
        </p:txBody>
      </p:sp>
      <p:pic>
        <p:nvPicPr>
          <p:cNvPr id="6" name="Picture 5" descr="A screenshot of a program for an Allen-Bradley Micro-Logix 1000 is shown with three row starting from 0000 to 0003. The first row reading 0000 is selected.">
            <a:extLst>
              <a:ext uri="{FF2B5EF4-FFF2-40B4-BE49-F238E27FC236}">
                <a16:creationId xmlns:a16="http://schemas.microsoft.com/office/drawing/2014/main" id="{D201EAC8-186E-4643-A9E0-EC6F22283C1E}"/>
              </a:ext>
            </a:extLst>
          </p:cNvPr>
          <p:cNvPicPr>
            <a:picLocks noChangeAspect="1"/>
          </p:cNvPicPr>
          <p:nvPr/>
        </p:nvPicPr>
        <p:blipFill rotWithShape="1">
          <a:blip r:embed="rId2">
            <a:extLst>
              <a:ext uri="{28A0092B-C50C-407E-A947-70E740481C1C}">
                <a14:useLocalDpi xmlns:a14="http://schemas.microsoft.com/office/drawing/2010/main" val="0"/>
              </a:ext>
            </a:extLst>
          </a:blip>
          <a:srcRect b="10551"/>
          <a:stretch/>
        </p:blipFill>
        <p:spPr>
          <a:xfrm>
            <a:off x="256982" y="1052923"/>
            <a:ext cx="8887018" cy="3828953"/>
          </a:xfrm>
          <a:prstGeom prst="rect">
            <a:avLst/>
          </a:prstGeom>
        </p:spPr>
      </p:pic>
    </p:spTree>
    <p:extLst>
      <p:ext uri="{BB962C8B-B14F-4D97-AF65-F5344CB8AC3E}">
        <p14:creationId xmlns:p14="http://schemas.microsoft.com/office/powerpoint/2010/main" val="3424738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CE941-BF6B-4704-855D-A23AF6CFCAFC}"/>
              </a:ext>
            </a:extLst>
          </p:cNvPr>
          <p:cNvSpPr>
            <a:spLocks noGrp="1"/>
          </p:cNvSpPr>
          <p:nvPr>
            <p:ph type="title"/>
          </p:nvPr>
        </p:nvSpPr>
        <p:spPr/>
        <p:txBody>
          <a:bodyPr>
            <a:normAutofit/>
          </a:bodyPr>
          <a:lstStyle/>
          <a:p>
            <a:r>
              <a:rPr lang="en-US" sz="4400" dirty="0"/>
              <a:t>Instructions</a:t>
            </a:r>
          </a:p>
        </p:txBody>
      </p:sp>
      <p:sp>
        <p:nvSpPr>
          <p:cNvPr id="3" name="Content Placeholder 2">
            <a:extLst>
              <a:ext uri="{FF2B5EF4-FFF2-40B4-BE49-F238E27FC236}">
                <a16:creationId xmlns:a16="http://schemas.microsoft.com/office/drawing/2014/main" id="{510CD67A-3FE5-43A1-8613-D48DD462BF47}"/>
              </a:ext>
            </a:extLst>
          </p:cNvPr>
          <p:cNvSpPr>
            <a:spLocks noGrp="1"/>
          </p:cNvSpPr>
          <p:nvPr>
            <p:ph idx="1"/>
          </p:nvPr>
        </p:nvSpPr>
        <p:spPr/>
        <p:txBody>
          <a:bodyPr>
            <a:normAutofit lnSpcReduction="10000"/>
          </a:bodyPr>
          <a:lstStyle/>
          <a:p>
            <a:r>
              <a:rPr lang="en-US" sz="2800" dirty="0"/>
              <a:t>XIC – stands for ‘examine if closed’</a:t>
            </a:r>
          </a:p>
          <a:p>
            <a:pPr lvl="1"/>
            <a:r>
              <a:rPr lang="en-US" sz="2400" dirty="0"/>
              <a:t>It looks at the address assigned for a 1 in the data bit</a:t>
            </a:r>
          </a:p>
          <a:p>
            <a:pPr lvl="1"/>
            <a:r>
              <a:rPr lang="en-US" sz="2400" dirty="0"/>
              <a:t>If it finds a 1 it is true, otherwise it is false</a:t>
            </a:r>
          </a:p>
          <a:p>
            <a:r>
              <a:rPr lang="en-US" sz="2800" dirty="0"/>
              <a:t>XIO – stands for ‘examine if open’</a:t>
            </a:r>
          </a:p>
          <a:p>
            <a:pPr lvl="1"/>
            <a:r>
              <a:rPr lang="en-US" sz="2400" dirty="0"/>
              <a:t>It looks at the address assigned for a 0 in the data bit</a:t>
            </a:r>
          </a:p>
          <a:p>
            <a:pPr lvl="1"/>
            <a:r>
              <a:rPr lang="en-US" sz="2400" dirty="0"/>
              <a:t>If it finds a 0 it is true, otherwise it is false </a:t>
            </a:r>
          </a:p>
          <a:p>
            <a:r>
              <a:rPr lang="en-US" sz="2800" dirty="0"/>
              <a:t>OTE – stands for ‘output energize’ </a:t>
            </a:r>
          </a:p>
          <a:p>
            <a:pPr lvl="1"/>
            <a:r>
              <a:rPr lang="en-US" sz="2400" dirty="0"/>
              <a:t>If true logic comes into this instruction, it writes a 1 in the bit box address assigned</a:t>
            </a:r>
          </a:p>
          <a:p>
            <a:pPr lvl="1"/>
            <a:r>
              <a:rPr lang="en-US" sz="2400" dirty="0"/>
              <a:t>If false logic comes into this instruction, it writes a 0 in the bit box address assigned </a:t>
            </a:r>
          </a:p>
        </p:txBody>
      </p:sp>
    </p:spTree>
    <p:extLst>
      <p:ext uri="{BB962C8B-B14F-4D97-AF65-F5344CB8AC3E}">
        <p14:creationId xmlns:p14="http://schemas.microsoft.com/office/powerpoint/2010/main" val="494845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1DCD-640F-4F51-99AD-BD1BC64A7F76}"/>
              </a:ext>
            </a:extLst>
          </p:cNvPr>
          <p:cNvSpPr>
            <a:spLocks noGrp="1"/>
          </p:cNvSpPr>
          <p:nvPr>
            <p:ph type="title"/>
          </p:nvPr>
        </p:nvSpPr>
        <p:spPr/>
        <p:txBody>
          <a:bodyPr>
            <a:normAutofit/>
          </a:bodyPr>
          <a:lstStyle/>
          <a:p>
            <a:r>
              <a:rPr lang="en-US" sz="4400" dirty="0"/>
              <a:t>Timers</a:t>
            </a:r>
          </a:p>
        </p:txBody>
      </p:sp>
      <p:sp>
        <p:nvSpPr>
          <p:cNvPr id="3" name="Content Placeholder 2">
            <a:extLst>
              <a:ext uri="{FF2B5EF4-FFF2-40B4-BE49-F238E27FC236}">
                <a16:creationId xmlns:a16="http://schemas.microsoft.com/office/drawing/2014/main" id="{EF9BDAE8-1BA4-48A1-B407-08F54A0ACD96}"/>
              </a:ext>
            </a:extLst>
          </p:cNvPr>
          <p:cNvSpPr>
            <a:spLocks noGrp="1"/>
          </p:cNvSpPr>
          <p:nvPr>
            <p:ph idx="1"/>
          </p:nvPr>
        </p:nvSpPr>
        <p:spPr/>
        <p:txBody>
          <a:bodyPr>
            <a:normAutofit lnSpcReduction="10000"/>
          </a:bodyPr>
          <a:lstStyle/>
          <a:p>
            <a:r>
              <a:rPr lang="en-US" sz="2800" dirty="0"/>
              <a:t>Timers have the following components:</a:t>
            </a:r>
          </a:p>
          <a:p>
            <a:pPr lvl="1"/>
            <a:r>
              <a:rPr lang="en-US" sz="2400" dirty="0"/>
              <a:t>Preset (Pre): How long the timer will time for before it is considered done</a:t>
            </a:r>
          </a:p>
          <a:p>
            <a:pPr lvl="1"/>
            <a:r>
              <a:rPr lang="en-US" sz="2400" dirty="0"/>
              <a:t>Accumulation (</a:t>
            </a:r>
            <a:r>
              <a:rPr lang="en-US" sz="2400" dirty="0" err="1"/>
              <a:t>Acc</a:t>
            </a:r>
            <a:r>
              <a:rPr lang="en-US" sz="2400" dirty="0"/>
              <a:t>): How long the timer has been timing</a:t>
            </a:r>
          </a:p>
          <a:p>
            <a:pPr lvl="1"/>
            <a:r>
              <a:rPr lang="en-US" sz="2400" dirty="0"/>
              <a:t>Done Bit (DN): A bit box that is one or zero depending on how the timer uses it</a:t>
            </a:r>
          </a:p>
          <a:p>
            <a:pPr lvl="1"/>
            <a:r>
              <a:rPr lang="en-US" sz="2400" dirty="0"/>
              <a:t>Timer Timing Bit (TT): A bit box that has the value 1 when the accumulator is counting and 0 at all other times</a:t>
            </a:r>
          </a:p>
          <a:p>
            <a:pPr lvl="1"/>
            <a:r>
              <a:rPr lang="en-US" sz="2400" dirty="0"/>
              <a:t>Enable Bit (EN): A bit box that has the value 1 when true logic comes into the timer instruction and 0 whenever false logic comes into the timer instruction</a:t>
            </a:r>
          </a:p>
        </p:txBody>
      </p:sp>
    </p:spTree>
    <p:extLst>
      <p:ext uri="{BB962C8B-B14F-4D97-AF65-F5344CB8AC3E}">
        <p14:creationId xmlns:p14="http://schemas.microsoft.com/office/powerpoint/2010/main" val="136677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D3B2-43BA-4C63-802C-6B7F4B04CECD}"/>
              </a:ext>
            </a:extLst>
          </p:cNvPr>
          <p:cNvSpPr>
            <a:spLocks noGrp="1"/>
          </p:cNvSpPr>
          <p:nvPr>
            <p:ph type="title"/>
          </p:nvPr>
        </p:nvSpPr>
        <p:spPr/>
        <p:txBody>
          <a:bodyPr>
            <a:normAutofit/>
          </a:bodyPr>
          <a:lstStyle/>
          <a:p>
            <a:r>
              <a:rPr lang="en-US" sz="4400" dirty="0"/>
              <a:t>TON</a:t>
            </a:r>
          </a:p>
        </p:txBody>
      </p:sp>
      <p:sp>
        <p:nvSpPr>
          <p:cNvPr id="3" name="Content Placeholder 2">
            <a:extLst>
              <a:ext uri="{FF2B5EF4-FFF2-40B4-BE49-F238E27FC236}">
                <a16:creationId xmlns:a16="http://schemas.microsoft.com/office/drawing/2014/main" id="{7A0D3D9A-B425-41A2-B636-1C942CE5DF74}"/>
              </a:ext>
            </a:extLst>
          </p:cNvPr>
          <p:cNvSpPr>
            <a:spLocks noGrp="1"/>
          </p:cNvSpPr>
          <p:nvPr>
            <p:ph idx="1"/>
          </p:nvPr>
        </p:nvSpPr>
        <p:spPr/>
        <p:txBody>
          <a:bodyPr>
            <a:normAutofit/>
          </a:bodyPr>
          <a:lstStyle/>
          <a:p>
            <a:r>
              <a:rPr lang="en-US" sz="2800" dirty="0"/>
              <a:t>TON timer – delay on energize - when true logic comes in, the time accumulator starts counting and the DN bit is not 1 until the preset and accumulator are equal</a:t>
            </a:r>
          </a:p>
          <a:p>
            <a:pPr lvl="1"/>
            <a:r>
              <a:rPr lang="en-US" sz="2400" dirty="0"/>
              <a:t>If false comes into the TON, everything resets, so the accumulator goes back to 0 and does not start to count again until true logic comes in</a:t>
            </a:r>
          </a:p>
          <a:p>
            <a:pPr lvl="1"/>
            <a:r>
              <a:rPr lang="en-US" sz="2400" dirty="0"/>
              <a:t>If this happens before the accumulator and preset are equal, the DN bit never gets a 1 in the box</a:t>
            </a:r>
          </a:p>
        </p:txBody>
      </p:sp>
    </p:spTree>
    <p:extLst>
      <p:ext uri="{BB962C8B-B14F-4D97-AF65-F5344CB8AC3E}">
        <p14:creationId xmlns:p14="http://schemas.microsoft.com/office/powerpoint/2010/main" val="311418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E7F7-4773-4F0D-AF18-B6CC943DFEAF}"/>
              </a:ext>
            </a:extLst>
          </p:cNvPr>
          <p:cNvSpPr>
            <a:spLocks noGrp="1"/>
          </p:cNvSpPr>
          <p:nvPr>
            <p:ph type="title"/>
          </p:nvPr>
        </p:nvSpPr>
        <p:spPr/>
        <p:txBody>
          <a:bodyPr>
            <a:normAutofit/>
          </a:bodyPr>
          <a:lstStyle/>
          <a:p>
            <a:r>
              <a:rPr lang="en-US" sz="4400" dirty="0"/>
              <a:t>TOF</a:t>
            </a:r>
          </a:p>
        </p:txBody>
      </p:sp>
      <p:sp>
        <p:nvSpPr>
          <p:cNvPr id="3" name="Content Placeholder 2">
            <a:extLst>
              <a:ext uri="{FF2B5EF4-FFF2-40B4-BE49-F238E27FC236}">
                <a16:creationId xmlns:a16="http://schemas.microsoft.com/office/drawing/2014/main" id="{4EB53DAD-65A6-40AD-85FD-871C2AAACFED}"/>
              </a:ext>
            </a:extLst>
          </p:cNvPr>
          <p:cNvSpPr>
            <a:spLocks noGrp="1"/>
          </p:cNvSpPr>
          <p:nvPr>
            <p:ph idx="1"/>
          </p:nvPr>
        </p:nvSpPr>
        <p:spPr/>
        <p:txBody>
          <a:bodyPr/>
          <a:lstStyle/>
          <a:p>
            <a:r>
              <a:rPr lang="en-US" sz="2800" dirty="0"/>
              <a:t>TOF timer – delay on deenergize - the DN bit becomes 1 as soon as true logic comes in and the accumulator </a:t>
            </a:r>
            <a:r>
              <a:rPr lang="en-US" sz="2800" i="1" dirty="0"/>
              <a:t>does not</a:t>
            </a:r>
            <a:r>
              <a:rPr lang="en-US" sz="2800" dirty="0"/>
              <a:t> start to count</a:t>
            </a:r>
          </a:p>
          <a:p>
            <a:pPr lvl="1"/>
            <a:r>
              <a:rPr lang="en-US" sz="2400" dirty="0"/>
              <a:t>The timer remains in this state until false logic comes in, which is when the accumulator starts counting</a:t>
            </a:r>
          </a:p>
          <a:p>
            <a:pPr lvl="1"/>
            <a:r>
              <a:rPr lang="en-US" sz="2400" dirty="0"/>
              <a:t>While the accumulator is counting, the DN bit stays 1</a:t>
            </a:r>
          </a:p>
          <a:p>
            <a:pPr lvl="1"/>
            <a:r>
              <a:rPr lang="en-US" sz="2400" dirty="0"/>
              <a:t>When the preset and accumulator are equal, the DN bit changes to 0 and the TOF instruction stays in this state until true logic comes in and resets the accumulator count to 0 and the DN bit to 1</a:t>
            </a:r>
          </a:p>
          <a:p>
            <a:endParaRPr lang="en-US" dirty="0"/>
          </a:p>
        </p:txBody>
      </p:sp>
    </p:spTree>
    <p:extLst>
      <p:ext uri="{BB962C8B-B14F-4D97-AF65-F5344CB8AC3E}">
        <p14:creationId xmlns:p14="http://schemas.microsoft.com/office/powerpoint/2010/main" val="247763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E659-9BFF-4547-9727-74F2A59F14AA}"/>
              </a:ext>
            </a:extLst>
          </p:cNvPr>
          <p:cNvSpPr>
            <a:spLocks noGrp="1"/>
          </p:cNvSpPr>
          <p:nvPr>
            <p:ph type="title"/>
          </p:nvPr>
        </p:nvSpPr>
        <p:spPr/>
        <p:txBody>
          <a:bodyPr>
            <a:normAutofit/>
          </a:bodyPr>
          <a:lstStyle/>
          <a:p>
            <a:r>
              <a:rPr lang="en-US" sz="4400" dirty="0"/>
              <a:t>Retentative Timers </a:t>
            </a:r>
          </a:p>
        </p:txBody>
      </p:sp>
      <p:sp>
        <p:nvSpPr>
          <p:cNvPr id="3" name="Content Placeholder 2">
            <a:extLst>
              <a:ext uri="{FF2B5EF4-FFF2-40B4-BE49-F238E27FC236}">
                <a16:creationId xmlns:a16="http://schemas.microsoft.com/office/drawing/2014/main" id="{C5841599-0D6F-40A2-A346-FA70FC50048A}"/>
              </a:ext>
            </a:extLst>
          </p:cNvPr>
          <p:cNvSpPr>
            <a:spLocks noGrp="1"/>
          </p:cNvSpPr>
          <p:nvPr>
            <p:ph idx="1"/>
          </p:nvPr>
        </p:nvSpPr>
        <p:spPr/>
        <p:txBody>
          <a:bodyPr>
            <a:normAutofit fontScale="92500"/>
          </a:bodyPr>
          <a:lstStyle/>
          <a:p>
            <a:r>
              <a:rPr lang="en-US" sz="2800" dirty="0"/>
              <a:t>Retentative timers can be “delay on energize” or “delay on deenergize” types</a:t>
            </a:r>
          </a:p>
          <a:p>
            <a:r>
              <a:rPr lang="en-US" sz="2800" dirty="0"/>
              <a:t>These timers do not reset the accumulator based on the logic coming in</a:t>
            </a:r>
          </a:p>
          <a:p>
            <a:r>
              <a:rPr lang="en-US" sz="2800" dirty="0"/>
              <a:t>The only way to reset the accumulator to 0 with the retentative timer is with a reset instruction, abbreviated RES</a:t>
            </a:r>
          </a:p>
          <a:p>
            <a:r>
              <a:rPr lang="en-US" sz="2800" dirty="0"/>
              <a:t>The RES instruction is given the same address as the timer</a:t>
            </a:r>
          </a:p>
          <a:p>
            <a:r>
              <a:rPr lang="en-US" sz="2800" dirty="0"/>
              <a:t>When true logic comes into the RES instruction, it sets the accumulator to 0 for whatever it is addressed to</a:t>
            </a:r>
          </a:p>
        </p:txBody>
      </p:sp>
    </p:spTree>
    <p:extLst>
      <p:ext uri="{BB962C8B-B14F-4D97-AF65-F5344CB8AC3E}">
        <p14:creationId xmlns:p14="http://schemas.microsoft.com/office/powerpoint/2010/main" val="3900920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3F27-B47A-4C82-B3E9-709C2250553C}"/>
              </a:ext>
            </a:extLst>
          </p:cNvPr>
          <p:cNvSpPr>
            <a:spLocks noGrp="1"/>
          </p:cNvSpPr>
          <p:nvPr>
            <p:ph type="title"/>
          </p:nvPr>
        </p:nvSpPr>
        <p:spPr/>
        <p:txBody>
          <a:bodyPr>
            <a:normAutofit/>
          </a:bodyPr>
          <a:lstStyle/>
          <a:p>
            <a:r>
              <a:rPr lang="en-US" sz="4400" dirty="0"/>
              <a:t>Latching Outputs</a:t>
            </a:r>
          </a:p>
        </p:txBody>
      </p:sp>
      <p:sp>
        <p:nvSpPr>
          <p:cNvPr id="3" name="Content Placeholder 2">
            <a:extLst>
              <a:ext uri="{FF2B5EF4-FFF2-40B4-BE49-F238E27FC236}">
                <a16:creationId xmlns:a16="http://schemas.microsoft.com/office/drawing/2014/main" id="{4B8479DC-314E-4DE7-BB66-9597DB4FB5EF}"/>
              </a:ext>
            </a:extLst>
          </p:cNvPr>
          <p:cNvSpPr>
            <a:spLocks noGrp="1"/>
          </p:cNvSpPr>
          <p:nvPr>
            <p:ph idx="1"/>
          </p:nvPr>
        </p:nvSpPr>
        <p:spPr/>
        <p:txBody>
          <a:bodyPr>
            <a:normAutofit lnSpcReduction="10000"/>
          </a:bodyPr>
          <a:lstStyle/>
          <a:p>
            <a:pPr lvl="0"/>
            <a:r>
              <a:rPr lang="en-US" sz="2800" dirty="0"/>
              <a:t>Output Latch (OTL): This instruction writes a 1 in the addressed bit box when true logic comes in and does nothing when false logic comes in</a:t>
            </a:r>
          </a:p>
          <a:p>
            <a:r>
              <a:rPr lang="en-US" sz="2800" dirty="0"/>
              <a:t>Output Unlatch (OUT): This instruction writes a 0 in the addressed bit box when true logic comes in and does nothing when false logic comes in</a:t>
            </a:r>
          </a:p>
          <a:p>
            <a:r>
              <a:rPr lang="en-US" sz="2800" dirty="0"/>
              <a:t>These instructions look like a regular OTE instruction with either an L or a U in the middle </a:t>
            </a:r>
          </a:p>
          <a:p>
            <a:r>
              <a:rPr lang="en-US" sz="2800" dirty="0"/>
              <a:t>They are used in pairs, as one can write a 1 and the other can write a 0</a:t>
            </a:r>
          </a:p>
          <a:p>
            <a:endParaRPr lang="en-US" dirty="0"/>
          </a:p>
        </p:txBody>
      </p:sp>
    </p:spTree>
    <p:extLst>
      <p:ext uri="{BB962C8B-B14F-4D97-AF65-F5344CB8AC3E}">
        <p14:creationId xmlns:p14="http://schemas.microsoft.com/office/powerpoint/2010/main" val="997774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109A33-8CD1-4654-9002-9B2FC89CB1D6}"/>
              </a:ext>
            </a:extLst>
          </p:cNvPr>
          <p:cNvSpPr txBox="1"/>
          <p:nvPr/>
        </p:nvSpPr>
        <p:spPr>
          <a:xfrm>
            <a:off x="5397190" y="1367202"/>
            <a:ext cx="3121180" cy="4708981"/>
          </a:xfrm>
          <a:prstGeom prst="rect">
            <a:avLst/>
          </a:prstGeom>
          <a:noFill/>
        </p:spPr>
        <p:txBody>
          <a:bodyPr wrap="square" rtlCol="0">
            <a:spAutoFit/>
          </a:bodyPr>
          <a:lstStyle/>
          <a:p>
            <a:r>
              <a:rPr lang="en-US" sz="2000" dirty="0"/>
              <a:t>The device on the left is a motor starter, since it is a contactor with overloads added (the black module with the blue button and grey dial)</a:t>
            </a:r>
          </a:p>
          <a:p>
            <a:endParaRPr lang="en-US" sz="2000" dirty="0"/>
          </a:p>
          <a:p>
            <a:r>
              <a:rPr lang="en-US" sz="2000" dirty="0"/>
              <a:t>On the right and middle you can see two contactors used to switch 3phase power.  The red and white wires go to the coil for the contactor and auxiliary contacts the black wires underneath and the power wires. </a:t>
            </a:r>
          </a:p>
        </p:txBody>
      </p:sp>
      <p:sp>
        <p:nvSpPr>
          <p:cNvPr id="4" name="TextBox 3">
            <a:extLst>
              <a:ext uri="{FF2B5EF4-FFF2-40B4-BE49-F238E27FC236}">
                <a16:creationId xmlns:a16="http://schemas.microsoft.com/office/drawing/2014/main" id="{9300D4B8-B49A-45AA-BF42-F90AFF857A76}"/>
              </a:ext>
            </a:extLst>
          </p:cNvPr>
          <p:cNvSpPr txBox="1"/>
          <p:nvPr/>
        </p:nvSpPr>
        <p:spPr>
          <a:xfrm>
            <a:off x="971344" y="813776"/>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10-1</a:t>
            </a:r>
          </a:p>
        </p:txBody>
      </p:sp>
      <p:pic>
        <p:nvPicPr>
          <p:cNvPr id="6" name="Picture 5" descr="A photo shows a wired connection of contactors. On the left is a Cutler-Hammer motor starter and at the base of the contactors is the overload.">
            <a:extLst>
              <a:ext uri="{FF2B5EF4-FFF2-40B4-BE49-F238E27FC236}">
                <a16:creationId xmlns:a16="http://schemas.microsoft.com/office/drawing/2014/main" id="{4D4B9399-A639-4F8E-B0B7-29351BC93900}"/>
              </a:ext>
            </a:extLst>
          </p:cNvPr>
          <p:cNvPicPr>
            <a:picLocks noChangeAspect="1"/>
          </p:cNvPicPr>
          <p:nvPr/>
        </p:nvPicPr>
        <p:blipFill rotWithShape="1">
          <a:blip r:embed="rId2">
            <a:extLst>
              <a:ext uri="{28A0092B-C50C-407E-A947-70E740481C1C}">
                <a14:useLocalDpi xmlns:a14="http://schemas.microsoft.com/office/drawing/2010/main" val="0"/>
              </a:ext>
            </a:extLst>
          </a:blip>
          <a:srcRect b="23239"/>
          <a:stretch/>
        </p:blipFill>
        <p:spPr>
          <a:xfrm>
            <a:off x="971344" y="1121553"/>
            <a:ext cx="4307791" cy="5312811"/>
          </a:xfrm>
          <a:prstGeom prst="rect">
            <a:avLst/>
          </a:prstGeom>
        </p:spPr>
      </p:pic>
    </p:spTree>
    <p:extLst>
      <p:ext uri="{BB962C8B-B14F-4D97-AF65-F5344CB8AC3E}">
        <p14:creationId xmlns:p14="http://schemas.microsoft.com/office/powerpoint/2010/main" val="4010034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6677-FA30-429A-B555-0CFE58AC6638}"/>
              </a:ext>
            </a:extLst>
          </p:cNvPr>
          <p:cNvSpPr>
            <a:spLocks noGrp="1"/>
          </p:cNvSpPr>
          <p:nvPr>
            <p:ph type="title"/>
          </p:nvPr>
        </p:nvSpPr>
        <p:spPr/>
        <p:txBody>
          <a:bodyPr/>
          <a:lstStyle/>
          <a:p>
            <a:r>
              <a:rPr lang="en-US" sz="4400" dirty="0"/>
              <a:t>Communications</a:t>
            </a:r>
            <a:r>
              <a:rPr lang="en-US" dirty="0"/>
              <a:t> </a:t>
            </a:r>
          </a:p>
        </p:txBody>
      </p:sp>
      <p:sp>
        <p:nvSpPr>
          <p:cNvPr id="3" name="Content Placeholder 2">
            <a:extLst>
              <a:ext uri="{FF2B5EF4-FFF2-40B4-BE49-F238E27FC236}">
                <a16:creationId xmlns:a16="http://schemas.microsoft.com/office/drawing/2014/main" id="{97FF43E9-C2D8-4F5A-BF88-D3CBFA64A01A}"/>
              </a:ext>
            </a:extLst>
          </p:cNvPr>
          <p:cNvSpPr>
            <a:spLocks noGrp="1"/>
          </p:cNvSpPr>
          <p:nvPr>
            <p:ph idx="1"/>
          </p:nvPr>
        </p:nvSpPr>
        <p:spPr/>
        <p:txBody>
          <a:bodyPr>
            <a:normAutofit fontScale="92500" lnSpcReduction="20000"/>
          </a:bodyPr>
          <a:lstStyle/>
          <a:p>
            <a:r>
              <a:rPr lang="en-US" sz="2800" dirty="0"/>
              <a:t>The specifics of making the connection will differ from brand to brand, but some basic components are fairly universal</a:t>
            </a:r>
          </a:p>
          <a:p>
            <a:r>
              <a:rPr lang="en-US" sz="2800" dirty="0"/>
              <a:t>First, you will likely need some kind of software to allow the PLC and your computer to talk</a:t>
            </a:r>
          </a:p>
          <a:p>
            <a:pPr lvl="1"/>
            <a:r>
              <a:rPr lang="en-US" sz="2400" dirty="0"/>
              <a:t>The communication software translates the data for both systems and sets up the com port parameters, which is how we determine the method of communication used</a:t>
            </a:r>
          </a:p>
          <a:p>
            <a:pPr lvl="1"/>
            <a:r>
              <a:rPr lang="en-US" sz="2400" dirty="0"/>
              <a:t>We can use an RS232 type of communication, or Data highway 485, or Ethernet, or any of several other methods that are specialized for the PLC in question</a:t>
            </a:r>
          </a:p>
          <a:p>
            <a:pPr lvl="1"/>
            <a:r>
              <a:rPr lang="en-US" sz="2400" dirty="0"/>
              <a:t>Some programs will automatically detect settings and do the hard work for you, whereas others leave it to you to set all the parameters</a:t>
            </a:r>
          </a:p>
          <a:p>
            <a:endParaRPr lang="en-US" dirty="0"/>
          </a:p>
        </p:txBody>
      </p:sp>
    </p:spTree>
    <p:extLst>
      <p:ext uri="{BB962C8B-B14F-4D97-AF65-F5344CB8AC3E}">
        <p14:creationId xmlns:p14="http://schemas.microsoft.com/office/powerpoint/2010/main" val="3287830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60D2-5079-42CA-A1FD-BB82FBA9BB76}"/>
              </a:ext>
            </a:extLst>
          </p:cNvPr>
          <p:cNvSpPr>
            <a:spLocks noGrp="1"/>
          </p:cNvSpPr>
          <p:nvPr>
            <p:ph type="title"/>
          </p:nvPr>
        </p:nvSpPr>
        <p:spPr/>
        <p:txBody>
          <a:bodyPr>
            <a:normAutofit/>
          </a:bodyPr>
          <a:lstStyle/>
          <a:p>
            <a:r>
              <a:rPr lang="en-US" sz="4400" dirty="0"/>
              <a:t>Communications Issues</a:t>
            </a:r>
          </a:p>
        </p:txBody>
      </p:sp>
      <p:sp>
        <p:nvSpPr>
          <p:cNvPr id="3" name="Content Placeholder 2">
            <a:extLst>
              <a:ext uri="{FF2B5EF4-FFF2-40B4-BE49-F238E27FC236}">
                <a16:creationId xmlns:a16="http://schemas.microsoft.com/office/drawing/2014/main" id="{4D5A94BF-8831-415C-BE7B-743EA99DBDD8}"/>
              </a:ext>
            </a:extLst>
          </p:cNvPr>
          <p:cNvSpPr>
            <a:spLocks noGrp="1"/>
          </p:cNvSpPr>
          <p:nvPr>
            <p:ph idx="1"/>
          </p:nvPr>
        </p:nvSpPr>
        <p:spPr/>
        <p:txBody>
          <a:bodyPr>
            <a:normAutofit fontScale="92500" lnSpcReduction="10000"/>
          </a:bodyPr>
          <a:lstStyle/>
          <a:p>
            <a:r>
              <a:rPr lang="en-US" sz="2800" dirty="0"/>
              <a:t>One pitfall in this process is setting up a communication path, but using the wrong cable or wrong port on the laptop or PLC</a:t>
            </a:r>
          </a:p>
          <a:p>
            <a:r>
              <a:rPr lang="en-US" sz="2800" dirty="0"/>
              <a:t>Another woe you may encounter is the case in which the cable you need to use has an RS232-type end and your laptop has just Ethernet or USB connections</a:t>
            </a:r>
          </a:p>
          <a:p>
            <a:pPr lvl="1"/>
            <a:r>
              <a:rPr lang="en-US" sz="2400" dirty="0"/>
              <a:t>This will generally require some form of adaptor</a:t>
            </a:r>
          </a:p>
          <a:p>
            <a:r>
              <a:rPr lang="en-US" sz="2800" dirty="0"/>
              <a:t>A problem may arise when you reset the path to which the PLC is listening</a:t>
            </a:r>
          </a:p>
          <a:p>
            <a:pPr lvl="1"/>
            <a:r>
              <a:rPr lang="en-US" sz="2400" dirty="0"/>
              <a:t>If you instruct the PLC to listen to a specific channel/method and you cannot communicate on this path, you will not be able to communicate with the PLC </a:t>
            </a:r>
          </a:p>
        </p:txBody>
      </p:sp>
    </p:spTree>
    <p:extLst>
      <p:ext uri="{BB962C8B-B14F-4D97-AF65-F5344CB8AC3E}">
        <p14:creationId xmlns:p14="http://schemas.microsoft.com/office/powerpoint/2010/main" val="1080667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9E348-E24D-451A-A90F-483873D3504D}"/>
              </a:ext>
            </a:extLst>
          </p:cNvPr>
          <p:cNvSpPr>
            <a:spLocks noGrp="1"/>
          </p:cNvSpPr>
          <p:nvPr>
            <p:ph type="title"/>
          </p:nvPr>
        </p:nvSpPr>
        <p:spPr/>
        <p:txBody>
          <a:bodyPr>
            <a:normAutofit/>
          </a:bodyPr>
          <a:lstStyle/>
          <a:p>
            <a:r>
              <a:rPr lang="en-US" sz="4400" dirty="0"/>
              <a:t>Human-Machine Interfaces</a:t>
            </a:r>
          </a:p>
        </p:txBody>
      </p:sp>
      <p:sp>
        <p:nvSpPr>
          <p:cNvPr id="3" name="Content Placeholder 2">
            <a:extLst>
              <a:ext uri="{FF2B5EF4-FFF2-40B4-BE49-F238E27FC236}">
                <a16:creationId xmlns:a16="http://schemas.microsoft.com/office/drawing/2014/main" id="{346A4338-8A96-48B7-BC1C-8F289B000544}"/>
              </a:ext>
            </a:extLst>
          </p:cNvPr>
          <p:cNvSpPr>
            <a:spLocks noGrp="1"/>
          </p:cNvSpPr>
          <p:nvPr>
            <p:ph idx="1"/>
          </p:nvPr>
        </p:nvSpPr>
        <p:spPr/>
        <p:txBody>
          <a:bodyPr>
            <a:normAutofit fontScale="92500" lnSpcReduction="10000"/>
          </a:bodyPr>
          <a:lstStyle/>
          <a:p>
            <a:r>
              <a:rPr lang="en-US" sz="2800" b="1" dirty="0"/>
              <a:t>Human-machine interface (HMI) -</a:t>
            </a:r>
            <a:r>
              <a:rPr lang="en-US" sz="2800" dirty="0"/>
              <a:t> an industrial-grade touch-screen system</a:t>
            </a:r>
          </a:p>
          <a:p>
            <a:r>
              <a:rPr lang="en-US" sz="2800" dirty="0"/>
              <a:t>The HMI comes with a processor inside, runs specific software, and is designed to communicate with PLCs and other control devices in industry</a:t>
            </a:r>
          </a:p>
          <a:p>
            <a:r>
              <a:rPr lang="en-US" sz="2800" dirty="0"/>
              <a:t>The HMI has done for operator control what PLCs did for machine logic: It is replacing buttons, switches, keypads, and many other input devices</a:t>
            </a:r>
          </a:p>
          <a:p>
            <a:r>
              <a:rPr lang="en-US" sz="2800" dirty="0"/>
              <a:t>In many cases the only buttons left are those that are considered part of the hard-wired safety circuits for the equipment</a:t>
            </a:r>
          </a:p>
          <a:p>
            <a:endParaRPr lang="en-US" dirty="0"/>
          </a:p>
        </p:txBody>
      </p:sp>
    </p:spTree>
    <p:extLst>
      <p:ext uri="{BB962C8B-B14F-4D97-AF65-F5344CB8AC3E}">
        <p14:creationId xmlns:p14="http://schemas.microsoft.com/office/powerpoint/2010/main" val="1438923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CFBA4A-20BF-4650-A6FD-00BA9F671819}"/>
              </a:ext>
            </a:extLst>
          </p:cNvPr>
          <p:cNvSpPr txBox="1"/>
          <p:nvPr/>
        </p:nvSpPr>
        <p:spPr>
          <a:xfrm>
            <a:off x="6862646" y="763855"/>
            <a:ext cx="2159648" cy="5940088"/>
          </a:xfrm>
          <a:prstGeom prst="rect">
            <a:avLst/>
          </a:prstGeom>
          <a:noFill/>
        </p:spPr>
        <p:txBody>
          <a:bodyPr wrap="square" rtlCol="0">
            <a:spAutoFit/>
          </a:bodyPr>
          <a:lstStyle/>
          <a:p>
            <a:r>
              <a:rPr lang="en-US" sz="2000" dirty="0"/>
              <a:t>On the far left you can see a simple control panel with lights, switches and buttons. The other two are specialized control panels designed for CNC equipment with buttons that have specific functions.</a:t>
            </a:r>
          </a:p>
          <a:p>
            <a:endParaRPr lang="en-US" sz="2000" dirty="0"/>
          </a:p>
          <a:p>
            <a:r>
              <a:rPr lang="en-US" sz="2000" dirty="0"/>
              <a:t>HMIs have greatly replaced the type on the far left and are making inroads into other applications. </a:t>
            </a:r>
          </a:p>
        </p:txBody>
      </p:sp>
      <p:sp>
        <p:nvSpPr>
          <p:cNvPr id="7" name="TextBox 6">
            <a:extLst>
              <a:ext uri="{FF2B5EF4-FFF2-40B4-BE49-F238E27FC236}">
                <a16:creationId xmlns:a16="http://schemas.microsoft.com/office/drawing/2014/main" id="{FD1F2014-8EF4-4C70-A315-BBAF4278A0C7}"/>
              </a:ext>
            </a:extLst>
          </p:cNvPr>
          <p:cNvSpPr txBox="1"/>
          <p:nvPr/>
        </p:nvSpPr>
        <p:spPr>
          <a:xfrm>
            <a:off x="51307" y="72413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10-10</a:t>
            </a:r>
          </a:p>
        </p:txBody>
      </p:sp>
      <p:sp>
        <p:nvSpPr>
          <p:cNvPr id="8" name="TextBox 7">
            <a:extLst>
              <a:ext uri="{FF2B5EF4-FFF2-40B4-BE49-F238E27FC236}">
                <a16:creationId xmlns:a16="http://schemas.microsoft.com/office/drawing/2014/main" id="{E07AC9F4-7263-4A50-B698-E6E7996F8B35}"/>
              </a:ext>
            </a:extLst>
          </p:cNvPr>
          <p:cNvSpPr txBox="1"/>
          <p:nvPr/>
        </p:nvSpPr>
        <p:spPr>
          <a:xfrm>
            <a:off x="3248800" y="76385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10-11</a:t>
            </a:r>
          </a:p>
        </p:txBody>
      </p:sp>
      <p:sp>
        <p:nvSpPr>
          <p:cNvPr id="9" name="TextBox 8">
            <a:extLst>
              <a:ext uri="{FF2B5EF4-FFF2-40B4-BE49-F238E27FC236}">
                <a16:creationId xmlns:a16="http://schemas.microsoft.com/office/drawing/2014/main" id="{0113B41E-C044-4D1B-8F68-DE62A4D976BD}"/>
              </a:ext>
            </a:extLst>
          </p:cNvPr>
          <p:cNvSpPr txBox="1"/>
          <p:nvPr/>
        </p:nvSpPr>
        <p:spPr>
          <a:xfrm>
            <a:off x="2024415" y="3536305"/>
            <a:ext cx="130288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10-13</a:t>
            </a:r>
          </a:p>
        </p:txBody>
      </p:sp>
      <p:pic>
        <p:nvPicPr>
          <p:cNvPr id="10" name="Picture 9" descr="A photo shows a control panel with lights, switches and buttons.">
            <a:extLst>
              <a:ext uri="{FF2B5EF4-FFF2-40B4-BE49-F238E27FC236}">
                <a16:creationId xmlns:a16="http://schemas.microsoft.com/office/drawing/2014/main" id="{BD31B099-E6AF-42FB-9F59-452FBD5A5882}"/>
              </a:ext>
            </a:extLst>
          </p:cNvPr>
          <p:cNvPicPr>
            <a:picLocks noChangeAspect="1"/>
          </p:cNvPicPr>
          <p:nvPr/>
        </p:nvPicPr>
        <p:blipFill rotWithShape="1">
          <a:blip r:embed="rId2">
            <a:extLst>
              <a:ext uri="{28A0092B-C50C-407E-A947-70E740481C1C}">
                <a14:useLocalDpi xmlns:a14="http://schemas.microsoft.com/office/drawing/2010/main" val="0"/>
              </a:ext>
            </a:extLst>
          </a:blip>
          <a:srcRect b="12627"/>
          <a:stretch/>
        </p:blipFill>
        <p:spPr>
          <a:xfrm>
            <a:off x="-1" y="999854"/>
            <a:ext cx="3187861" cy="2511442"/>
          </a:xfrm>
          <a:prstGeom prst="rect">
            <a:avLst/>
          </a:prstGeom>
        </p:spPr>
      </p:pic>
      <p:pic>
        <p:nvPicPr>
          <p:cNvPr id="12" name="Picture 11" descr="A photo shows a control panel for CNC equipment.">
            <a:extLst>
              <a:ext uri="{FF2B5EF4-FFF2-40B4-BE49-F238E27FC236}">
                <a16:creationId xmlns:a16="http://schemas.microsoft.com/office/drawing/2014/main" id="{1D8FFD05-30FD-4FD1-9C33-49D0EFC64206}"/>
              </a:ext>
            </a:extLst>
          </p:cNvPr>
          <p:cNvPicPr>
            <a:picLocks noChangeAspect="1"/>
          </p:cNvPicPr>
          <p:nvPr/>
        </p:nvPicPr>
        <p:blipFill rotWithShape="1">
          <a:blip r:embed="rId3">
            <a:extLst>
              <a:ext uri="{28A0092B-C50C-407E-A947-70E740481C1C}">
                <a14:useLocalDpi xmlns:a14="http://schemas.microsoft.com/office/drawing/2010/main" val="0"/>
              </a:ext>
            </a:extLst>
          </a:blip>
          <a:srcRect b="29052"/>
          <a:stretch/>
        </p:blipFill>
        <p:spPr>
          <a:xfrm>
            <a:off x="3248800" y="1056917"/>
            <a:ext cx="3613846" cy="2397316"/>
          </a:xfrm>
          <a:prstGeom prst="rect">
            <a:avLst/>
          </a:prstGeom>
        </p:spPr>
      </p:pic>
      <p:pic>
        <p:nvPicPr>
          <p:cNvPr id="14" name="Picture 13" descr="A photo shows HMI panels.">
            <a:extLst>
              <a:ext uri="{FF2B5EF4-FFF2-40B4-BE49-F238E27FC236}">
                <a16:creationId xmlns:a16="http://schemas.microsoft.com/office/drawing/2014/main" id="{96CCCFDE-64F4-440A-9EC7-44DC10B27FFC}"/>
              </a:ext>
            </a:extLst>
          </p:cNvPr>
          <p:cNvPicPr>
            <a:picLocks noChangeAspect="1"/>
          </p:cNvPicPr>
          <p:nvPr/>
        </p:nvPicPr>
        <p:blipFill rotWithShape="1">
          <a:blip r:embed="rId4">
            <a:extLst>
              <a:ext uri="{28A0092B-C50C-407E-A947-70E740481C1C}">
                <a14:useLocalDpi xmlns:a14="http://schemas.microsoft.com/office/drawing/2010/main" val="0"/>
              </a:ext>
            </a:extLst>
          </a:blip>
          <a:srcRect b="23998"/>
          <a:stretch/>
        </p:blipFill>
        <p:spPr>
          <a:xfrm>
            <a:off x="2024415" y="3787019"/>
            <a:ext cx="4494127" cy="2686933"/>
          </a:xfrm>
          <a:prstGeom prst="rect">
            <a:avLst/>
          </a:prstGeom>
        </p:spPr>
      </p:pic>
    </p:spTree>
    <p:extLst>
      <p:ext uri="{BB962C8B-B14F-4D97-AF65-F5344CB8AC3E}">
        <p14:creationId xmlns:p14="http://schemas.microsoft.com/office/powerpoint/2010/main" val="2267500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B142-E0A3-4934-863D-A3EF25D40593}"/>
              </a:ext>
            </a:extLst>
          </p:cNvPr>
          <p:cNvSpPr>
            <a:spLocks noGrp="1"/>
          </p:cNvSpPr>
          <p:nvPr>
            <p:ph type="title"/>
          </p:nvPr>
        </p:nvSpPr>
        <p:spPr/>
        <p:txBody>
          <a:bodyPr>
            <a:normAutofit/>
          </a:bodyPr>
          <a:lstStyle/>
          <a:p>
            <a:r>
              <a:rPr lang="en-US" sz="4400" dirty="0"/>
              <a:t>Human-Machine Interfaces cont.</a:t>
            </a:r>
          </a:p>
        </p:txBody>
      </p:sp>
      <p:sp>
        <p:nvSpPr>
          <p:cNvPr id="3" name="Content Placeholder 2">
            <a:extLst>
              <a:ext uri="{FF2B5EF4-FFF2-40B4-BE49-F238E27FC236}">
                <a16:creationId xmlns:a16="http://schemas.microsoft.com/office/drawing/2014/main" id="{1FDCF4FB-1CEC-4FEA-BCA6-8230BD49BF60}"/>
              </a:ext>
            </a:extLst>
          </p:cNvPr>
          <p:cNvSpPr>
            <a:spLocks noGrp="1"/>
          </p:cNvSpPr>
          <p:nvPr>
            <p:ph idx="1"/>
          </p:nvPr>
        </p:nvSpPr>
        <p:spPr/>
        <p:txBody>
          <a:bodyPr>
            <a:normAutofit lnSpcReduction="10000"/>
          </a:bodyPr>
          <a:lstStyle/>
          <a:p>
            <a:r>
              <a:rPr lang="en-US" sz="2800" dirty="0"/>
              <a:t>With the HMI, the programmer uses software to create various graphical objects that appear on the screen, such as buttons, switches, charts, graphs, animations, tables, or other needed items</a:t>
            </a:r>
          </a:p>
          <a:p>
            <a:r>
              <a:rPr lang="en-US" sz="2800" dirty="0"/>
              <a:t>Once the graphical piece of the puzzle is complete, the next step is to tie it to data in some way</a:t>
            </a:r>
          </a:p>
          <a:p>
            <a:r>
              <a:rPr lang="en-US" sz="2800" dirty="0"/>
              <a:t>If you create two objects in the HMI that are linked to the same bit box in the PLC, you can get weird intermittent operation depending on which data the HMI sends and when it hits the PLC in the scan cycle</a:t>
            </a:r>
          </a:p>
        </p:txBody>
      </p:sp>
    </p:spTree>
    <p:extLst>
      <p:ext uri="{BB962C8B-B14F-4D97-AF65-F5344CB8AC3E}">
        <p14:creationId xmlns:p14="http://schemas.microsoft.com/office/powerpoint/2010/main" val="3152402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06DCBD-BA3C-4054-A2CB-C4912E96A374}"/>
              </a:ext>
            </a:extLst>
          </p:cNvPr>
          <p:cNvSpPr txBox="1"/>
          <p:nvPr/>
        </p:nvSpPr>
        <p:spPr>
          <a:xfrm>
            <a:off x="1723553" y="4595164"/>
            <a:ext cx="5534025" cy="1061829"/>
          </a:xfrm>
          <a:prstGeom prst="rect">
            <a:avLst/>
          </a:prstGeom>
          <a:noFill/>
        </p:spPr>
        <p:txBody>
          <a:bodyPr wrap="square" rtlCol="0">
            <a:spAutoFit/>
          </a:bodyPr>
          <a:lstStyle/>
          <a:p>
            <a:r>
              <a:rPr lang="en-US" sz="2100" dirty="0"/>
              <a:t>Here you can see a couple of examples of HMIs.  Notice that there are still a few hard wired buttons in use for various safety reasons. </a:t>
            </a:r>
          </a:p>
        </p:txBody>
      </p:sp>
      <p:sp>
        <p:nvSpPr>
          <p:cNvPr id="5" name="TextBox 4">
            <a:extLst>
              <a:ext uri="{FF2B5EF4-FFF2-40B4-BE49-F238E27FC236}">
                <a16:creationId xmlns:a16="http://schemas.microsoft.com/office/drawing/2014/main" id="{200CD2E1-CEFF-4D4C-A0E0-E130B212B4B0}"/>
              </a:ext>
            </a:extLst>
          </p:cNvPr>
          <p:cNvSpPr txBox="1"/>
          <p:nvPr/>
        </p:nvSpPr>
        <p:spPr>
          <a:xfrm>
            <a:off x="63828" y="71541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10-14</a:t>
            </a:r>
          </a:p>
        </p:txBody>
      </p:sp>
      <p:sp>
        <p:nvSpPr>
          <p:cNvPr id="6" name="TextBox 5">
            <a:extLst>
              <a:ext uri="{FF2B5EF4-FFF2-40B4-BE49-F238E27FC236}">
                <a16:creationId xmlns:a16="http://schemas.microsoft.com/office/drawing/2014/main" id="{82F974B2-EA44-481A-AAC3-22D8C5967755}"/>
              </a:ext>
            </a:extLst>
          </p:cNvPr>
          <p:cNvSpPr txBox="1"/>
          <p:nvPr/>
        </p:nvSpPr>
        <p:spPr>
          <a:xfrm>
            <a:off x="4490566" y="758857"/>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10-15</a:t>
            </a:r>
          </a:p>
        </p:txBody>
      </p:sp>
      <p:pic>
        <p:nvPicPr>
          <p:cNvPr id="8" name="Picture 7" descr="A photo shows a HMI panel with hard wired buttons for safety reasons.">
            <a:extLst>
              <a:ext uri="{FF2B5EF4-FFF2-40B4-BE49-F238E27FC236}">
                <a16:creationId xmlns:a16="http://schemas.microsoft.com/office/drawing/2014/main" id="{93B0C8DF-9416-47EB-93C4-CB65A4F3D67C}"/>
              </a:ext>
            </a:extLst>
          </p:cNvPr>
          <p:cNvPicPr>
            <a:picLocks noChangeAspect="1"/>
          </p:cNvPicPr>
          <p:nvPr/>
        </p:nvPicPr>
        <p:blipFill rotWithShape="1">
          <a:blip r:embed="rId2">
            <a:extLst>
              <a:ext uri="{28A0092B-C50C-407E-A947-70E740481C1C}">
                <a14:useLocalDpi xmlns:a14="http://schemas.microsoft.com/office/drawing/2010/main" val="0"/>
              </a:ext>
            </a:extLst>
          </a:blip>
          <a:srcRect b="16241"/>
          <a:stretch/>
        </p:blipFill>
        <p:spPr>
          <a:xfrm>
            <a:off x="0" y="1001477"/>
            <a:ext cx="4613038" cy="3329348"/>
          </a:xfrm>
          <a:prstGeom prst="rect">
            <a:avLst/>
          </a:prstGeom>
        </p:spPr>
      </p:pic>
      <p:pic>
        <p:nvPicPr>
          <p:cNvPr id="10" name="Picture 9" descr="A photo shows a man operating HMI panel wearing a safety helmet and safety glasses.">
            <a:extLst>
              <a:ext uri="{FF2B5EF4-FFF2-40B4-BE49-F238E27FC236}">
                <a16:creationId xmlns:a16="http://schemas.microsoft.com/office/drawing/2014/main" id="{72CC1DAB-893F-4433-AB66-D70FB9D12332}"/>
              </a:ext>
            </a:extLst>
          </p:cNvPr>
          <p:cNvPicPr>
            <a:picLocks noChangeAspect="1"/>
          </p:cNvPicPr>
          <p:nvPr/>
        </p:nvPicPr>
        <p:blipFill rotWithShape="1">
          <a:blip r:embed="rId3">
            <a:extLst>
              <a:ext uri="{28A0092B-C50C-407E-A947-70E740481C1C}">
                <a14:useLocalDpi xmlns:a14="http://schemas.microsoft.com/office/drawing/2010/main" val="0"/>
              </a:ext>
            </a:extLst>
          </a:blip>
          <a:srcRect b="15842"/>
          <a:stretch/>
        </p:blipFill>
        <p:spPr>
          <a:xfrm>
            <a:off x="4561780" y="1023196"/>
            <a:ext cx="4478588" cy="3329348"/>
          </a:xfrm>
          <a:prstGeom prst="rect">
            <a:avLst/>
          </a:prstGeom>
        </p:spPr>
      </p:pic>
    </p:spTree>
    <p:extLst>
      <p:ext uri="{BB962C8B-B14F-4D97-AF65-F5344CB8AC3E}">
        <p14:creationId xmlns:p14="http://schemas.microsoft.com/office/powerpoint/2010/main" val="4002706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DB92-CD79-4BAC-AE88-B91B6A9FA041}"/>
              </a:ext>
            </a:extLst>
          </p:cNvPr>
          <p:cNvSpPr>
            <a:spLocks noGrp="1"/>
          </p:cNvSpPr>
          <p:nvPr>
            <p:ph type="title"/>
          </p:nvPr>
        </p:nvSpPr>
        <p:spPr/>
        <p:txBody>
          <a:bodyPr>
            <a:normAutofit/>
          </a:bodyPr>
          <a:lstStyle/>
          <a:p>
            <a:r>
              <a:rPr lang="en-US" sz="4400" dirty="0"/>
              <a:t>Human-Machine Interfaces cont.</a:t>
            </a:r>
          </a:p>
        </p:txBody>
      </p:sp>
      <p:sp>
        <p:nvSpPr>
          <p:cNvPr id="3" name="Content Placeholder 2">
            <a:extLst>
              <a:ext uri="{FF2B5EF4-FFF2-40B4-BE49-F238E27FC236}">
                <a16:creationId xmlns:a16="http://schemas.microsoft.com/office/drawing/2014/main" id="{C2982770-7C0D-42C4-B589-B9BE77F55316}"/>
              </a:ext>
            </a:extLst>
          </p:cNvPr>
          <p:cNvSpPr>
            <a:spLocks noGrp="1"/>
          </p:cNvSpPr>
          <p:nvPr>
            <p:ph idx="1"/>
          </p:nvPr>
        </p:nvSpPr>
        <p:spPr/>
        <p:txBody>
          <a:bodyPr>
            <a:normAutofit lnSpcReduction="10000"/>
          </a:bodyPr>
          <a:lstStyle/>
          <a:p>
            <a:r>
              <a:rPr lang="en-US" sz="2800" dirty="0"/>
              <a:t>Most HMIs have multiple user screens and all kinds of graphical elements, which means we can use graphs, gauges, tables, and so on to display data and add in all the buttons we could ever need </a:t>
            </a:r>
          </a:p>
          <a:p>
            <a:pPr lvl="1"/>
            <a:r>
              <a:rPr lang="en-US" sz="2400" dirty="0"/>
              <a:t>We can add in keyboard interfaces that pop up on the screen, negating the need for a separate keyboard attached to the system</a:t>
            </a:r>
          </a:p>
          <a:p>
            <a:pPr lvl="1"/>
            <a:r>
              <a:rPr lang="en-US" sz="2400" dirty="0"/>
              <a:t>Because the HMI is a large touchscreen, every graphical element can be interactive, adding more levels of functionality to the system</a:t>
            </a:r>
          </a:p>
          <a:p>
            <a:pPr lvl="1"/>
            <a:r>
              <a:rPr lang="en-US" sz="2400" dirty="0"/>
              <a:t>You can also find HMIs in many of the modern teach pendants</a:t>
            </a:r>
          </a:p>
        </p:txBody>
      </p:sp>
    </p:spTree>
    <p:extLst>
      <p:ext uri="{BB962C8B-B14F-4D97-AF65-F5344CB8AC3E}">
        <p14:creationId xmlns:p14="http://schemas.microsoft.com/office/powerpoint/2010/main" val="3021336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BA95-1C01-4ABA-B643-B724D5F13257}"/>
              </a:ext>
            </a:extLst>
          </p:cNvPr>
          <p:cNvSpPr>
            <a:spLocks noGrp="1"/>
          </p:cNvSpPr>
          <p:nvPr>
            <p:ph type="title"/>
          </p:nvPr>
        </p:nvSpPr>
        <p:spPr/>
        <p:txBody>
          <a:bodyPr>
            <a:normAutofit/>
          </a:bodyPr>
          <a:lstStyle/>
          <a:p>
            <a:r>
              <a:rPr lang="en-US" sz="4400" dirty="0"/>
              <a:t>Cell Phone</a:t>
            </a:r>
          </a:p>
        </p:txBody>
      </p:sp>
      <p:sp>
        <p:nvSpPr>
          <p:cNvPr id="3" name="Content Placeholder 2">
            <a:extLst>
              <a:ext uri="{FF2B5EF4-FFF2-40B4-BE49-F238E27FC236}">
                <a16:creationId xmlns:a16="http://schemas.microsoft.com/office/drawing/2014/main" id="{31A6FFF2-C67D-4941-B17A-6B58CF9FBCA0}"/>
              </a:ext>
            </a:extLst>
          </p:cNvPr>
          <p:cNvSpPr>
            <a:spLocks noGrp="1"/>
          </p:cNvSpPr>
          <p:nvPr>
            <p:ph idx="1"/>
          </p:nvPr>
        </p:nvSpPr>
        <p:spPr>
          <a:xfrm>
            <a:off x="457200" y="1538868"/>
            <a:ext cx="8229600" cy="4746057"/>
          </a:xfrm>
        </p:spPr>
        <p:txBody>
          <a:bodyPr>
            <a:normAutofit lnSpcReduction="10000"/>
          </a:bodyPr>
          <a:lstStyle/>
          <a:p>
            <a:r>
              <a:rPr lang="en-US" dirty="0"/>
              <a:t>With the advancements in technology we can actually control industrial process with our cell phones </a:t>
            </a:r>
          </a:p>
          <a:p>
            <a:r>
              <a:rPr lang="en-US" dirty="0"/>
              <a:t>The specifics of cell phone control vary, as one might expect, but the basics are as follows:</a:t>
            </a:r>
          </a:p>
          <a:p>
            <a:pPr lvl="1"/>
            <a:r>
              <a:rPr lang="en-US" sz="2000" dirty="0"/>
              <a:t>The PLC or controller is linked to the plant’s network and set up to work with remote signals</a:t>
            </a:r>
          </a:p>
          <a:p>
            <a:pPr lvl="1"/>
            <a:r>
              <a:rPr lang="en-US" sz="2000" dirty="0"/>
              <a:t>The plant network is tied to the Internet and secured with passwords and the usual virus protections</a:t>
            </a:r>
          </a:p>
          <a:p>
            <a:pPr lvl="1"/>
            <a:r>
              <a:rPr lang="en-US" sz="2000" dirty="0"/>
              <a:t>An app is developed for the type of smart device intended for use, similar to what is done for an HMI</a:t>
            </a:r>
          </a:p>
          <a:p>
            <a:pPr lvl="1"/>
            <a:r>
              <a:rPr lang="en-US" sz="2000" dirty="0"/>
              <a:t>The app on the smartphone is linked to the plant’s network via the Internet and specific equipment via code</a:t>
            </a:r>
          </a:p>
          <a:p>
            <a:pPr lvl="1"/>
            <a:r>
              <a:rPr lang="en-US" sz="2000" dirty="0"/>
              <a:t>Once the bugs are worked out, monitoring and control via the smart device become possible</a:t>
            </a:r>
          </a:p>
        </p:txBody>
      </p:sp>
    </p:spTree>
    <p:extLst>
      <p:ext uri="{BB962C8B-B14F-4D97-AF65-F5344CB8AC3E}">
        <p14:creationId xmlns:p14="http://schemas.microsoft.com/office/powerpoint/2010/main" val="4261812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466A25-268C-4128-B93C-3BA0BE2510F2}"/>
              </a:ext>
            </a:extLst>
          </p:cNvPr>
          <p:cNvSpPr txBox="1"/>
          <p:nvPr/>
        </p:nvSpPr>
        <p:spPr>
          <a:xfrm>
            <a:off x="6534150" y="2586462"/>
            <a:ext cx="2200275" cy="1708160"/>
          </a:xfrm>
          <a:prstGeom prst="rect">
            <a:avLst/>
          </a:prstGeom>
          <a:noFill/>
        </p:spPr>
        <p:txBody>
          <a:bodyPr wrap="square" rtlCol="0">
            <a:spAutoFit/>
          </a:bodyPr>
          <a:lstStyle/>
          <a:p>
            <a:r>
              <a:rPr lang="en-US" sz="2100" dirty="0"/>
              <a:t>Here you can see what it might look like to control an industrial process using a cell phone. </a:t>
            </a:r>
          </a:p>
        </p:txBody>
      </p:sp>
      <p:sp>
        <p:nvSpPr>
          <p:cNvPr id="4" name="TextBox 3">
            <a:extLst>
              <a:ext uri="{FF2B5EF4-FFF2-40B4-BE49-F238E27FC236}">
                <a16:creationId xmlns:a16="http://schemas.microsoft.com/office/drawing/2014/main" id="{ED6CF56F-08E3-41E9-B529-9B13412C8EAC}"/>
              </a:ext>
            </a:extLst>
          </p:cNvPr>
          <p:cNvSpPr txBox="1"/>
          <p:nvPr/>
        </p:nvSpPr>
        <p:spPr>
          <a:xfrm>
            <a:off x="966850" y="975343"/>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10-16</a:t>
            </a:r>
          </a:p>
        </p:txBody>
      </p:sp>
      <p:pic>
        <p:nvPicPr>
          <p:cNvPr id="6" name="Picture 5" descr="A photo shows a hand holding a mobile phone and the screen reads production control. The background shows an industrial area.">
            <a:extLst>
              <a:ext uri="{FF2B5EF4-FFF2-40B4-BE49-F238E27FC236}">
                <a16:creationId xmlns:a16="http://schemas.microsoft.com/office/drawing/2014/main" id="{1E7824EA-09A4-4F97-86E4-9C68ED511009}"/>
              </a:ext>
            </a:extLst>
          </p:cNvPr>
          <p:cNvPicPr>
            <a:picLocks noChangeAspect="1"/>
          </p:cNvPicPr>
          <p:nvPr/>
        </p:nvPicPr>
        <p:blipFill rotWithShape="1">
          <a:blip r:embed="rId2">
            <a:extLst>
              <a:ext uri="{28A0092B-C50C-407E-A947-70E740481C1C}">
                <a14:useLocalDpi xmlns:a14="http://schemas.microsoft.com/office/drawing/2010/main" val="0"/>
              </a:ext>
            </a:extLst>
          </a:blip>
          <a:srcRect b="16253"/>
          <a:stretch/>
        </p:blipFill>
        <p:spPr>
          <a:xfrm>
            <a:off x="966850" y="1283120"/>
            <a:ext cx="5428548" cy="4281040"/>
          </a:xfrm>
          <a:prstGeom prst="rect">
            <a:avLst/>
          </a:prstGeom>
        </p:spPr>
      </p:pic>
    </p:spTree>
    <p:extLst>
      <p:ext uri="{BB962C8B-B14F-4D97-AF65-F5344CB8AC3E}">
        <p14:creationId xmlns:p14="http://schemas.microsoft.com/office/powerpoint/2010/main" val="2896050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2F8C8-2A6A-4907-9780-ADF947789ED3}"/>
              </a:ext>
            </a:extLst>
          </p:cNvPr>
          <p:cNvSpPr>
            <a:spLocks noGrp="1"/>
          </p:cNvSpPr>
          <p:nvPr>
            <p:ph type="title"/>
          </p:nvPr>
        </p:nvSpPr>
        <p:spPr/>
        <p:txBody>
          <a:bodyPr>
            <a:normAutofit/>
          </a:bodyPr>
          <a:lstStyle/>
          <a:p>
            <a:r>
              <a:rPr lang="en-US" sz="4400" dirty="0"/>
              <a:t>IIOT</a:t>
            </a:r>
          </a:p>
        </p:txBody>
      </p:sp>
      <p:sp>
        <p:nvSpPr>
          <p:cNvPr id="3" name="Content Placeholder 2">
            <a:extLst>
              <a:ext uri="{FF2B5EF4-FFF2-40B4-BE49-F238E27FC236}">
                <a16:creationId xmlns:a16="http://schemas.microsoft.com/office/drawing/2014/main" id="{BB589010-135B-4375-AC7B-2DDF889F2331}"/>
              </a:ext>
            </a:extLst>
          </p:cNvPr>
          <p:cNvSpPr>
            <a:spLocks noGrp="1"/>
          </p:cNvSpPr>
          <p:nvPr>
            <p:ph idx="1"/>
          </p:nvPr>
        </p:nvSpPr>
        <p:spPr/>
        <p:txBody>
          <a:bodyPr>
            <a:normAutofit lnSpcReduction="10000"/>
          </a:bodyPr>
          <a:lstStyle/>
          <a:p>
            <a:r>
              <a:rPr lang="en-US" sz="2800" b="1" dirty="0"/>
              <a:t>Industrial Internet of Things (IIOT) </a:t>
            </a:r>
            <a:r>
              <a:rPr lang="en-US" sz="2800" dirty="0"/>
              <a:t>- the process of connecting everything in the plant to the network and then the network to Internet to increase flexibility</a:t>
            </a:r>
          </a:p>
          <a:p>
            <a:r>
              <a:rPr lang="en-US" sz="2800" dirty="0"/>
              <a:t>Many companies are having to examine the risks of getting hacked from the outside and determine how they can prevent this from happening</a:t>
            </a:r>
          </a:p>
          <a:p>
            <a:r>
              <a:rPr lang="en-US" sz="2800" dirty="0"/>
              <a:t>As industry figures out how to secure its networks better and reduce the risks, we will likely see an increase in the utilization of remote control for processes where it makes sense</a:t>
            </a:r>
          </a:p>
        </p:txBody>
      </p:sp>
    </p:spTree>
    <p:extLst>
      <p:ext uri="{BB962C8B-B14F-4D97-AF65-F5344CB8AC3E}">
        <p14:creationId xmlns:p14="http://schemas.microsoft.com/office/powerpoint/2010/main" val="162029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1F71-9468-498A-85BC-296324AF3A81}"/>
              </a:ext>
            </a:extLst>
          </p:cNvPr>
          <p:cNvSpPr>
            <a:spLocks noGrp="1"/>
          </p:cNvSpPr>
          <p:nvPr>
            <p:ph type="title"/>
          </p:nvPr>
        </p:nvSpPr>
        <p:spPr/>
        <p:txBody>
          <a:bodyPr>
            <a:normAutofit/>
          </a:bodyPr>
          <a:lstStyle/>
          <a:p>
            <a:r>
              <a:rPr lang="en-US" sz="4400" dirty="0"/>
              <a:t>Other Contacts</a:t>
            </a:r>
          </a:p>
        </p:txBody>
      </p:sp>
      <p:sp>
        <p:nvSpPr>
          <p:cNvPr id="3" name="Content Placeholder 2">
            <a:extLst>
              <a:ext uri="{FF2B5EF4-FFF2-40B4-BE49-F238E27FC236}">
                <a16:creationId xmlns:a16="http://schemas.microsoft.com/office/drawing/2014/main" id="{3AE4CB2A-4DD7-454D-9487-655C5C8AA941}"/>
              </a:ext>
            </a:extLst>
          </p:cNvPr>
          <p:cNvSpPr>
            <a:spLocks noGrp="1"/>
          </p:cNvSpPr>
          <p:nvPr>
            <p:ph idx="1"/>
          </p:nvPr>
        </p:nvSpPr>
        <p:spPr/>
        <p:txBody>
          <a:bodyPr>
            <a:normAutofit/>
          </a:bodyPr>
          <a:lstStyle/>
          <a:p>
            <a:r>
              <a:rPr lang="en-US" sz="2800" dirty="0"/>
              <a:t>With solid-state relays, contactors, and motor starters, the PLC provides a trigger pulse that causes current flow</a:t>
            </a:r>
          </a:p>
          <a:p>
            <a:pPr lvl="1"/>
            <a:r>
              <a:rPr lang="en-US" sz="2400" dirty="0"/>
              <a:t>There are no physical contacts to change position</a:t>
            </a:r>
          </a:p>
          <a:p>
            <a:endParaRPr lang="en-US" sz="2800" b="1" dirty="0"/>
          </a:p>
          <a:p>
            <a:r>
              <a:rPr lang="en-US" sz="2800" b="1" dirty="0"/>
              <a:t>Smart relays</a:t>
            </a:r>
            <a:r>
              <a:rPr lang="en-US" sz="2800" dirty="0"/>
              <a:t> that have built-in mini-processors </a:t>
            </a:r>
          </a:p>
          <a:p>
            <a:pPr lvl="1"/>
            <a:r>
              <a:rPr lang="en-US" sz="2400" dirty="0"/>
              <a:t>These relays can often perform multiple timing functions and may offer the ability to control how outputs act, almost like limited PLC systems</a:t>
            </a:r>
          </a:p>
        </p:txBody>
      </p:sp>
    </p:spTree>
    <p:extLst>
      <p:ext uri="{BB962C8B-B14F-4D97-AF65-F5344CB8AC3E}">
        <p14:creationId xmlns:p14="http://schemas.microsoft.com/office/powerpoint/2010/main" val="34363605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3589-2493-443D-A72C-5E74BC29764B}"/>
              </a:ext>
            </a:extLst>
          </p:cNvPr>
          <p:cNvSpPr>
            <a:spLocks noGrp="1"/>
          </p:cNvSpPr>
          <p:nvPr>
            <p:ph type="title"/>
          </p:nvPr>
        </p:nvSpPr>
        <p:spPr/>
        <p:txBody>
          <a:bodyPr>
            <a:normAutofit/>
          </a:bodyPr>
          <a:lstStyle/>
          <a:p>
            <a:r>
              <a:rPr lang="en-US" sz="4400" dirty="0"/>
              <a:t>Review</a:t>
            </a:r>
          </a:p>
        </p:txBody>
      </p:sp>
      <p:sp>
        <p:nvSpPr>
          <p:cNvPr id="3" name="Content Placeholder 2">
            <a:extLst>
              <a:ext uri="{FF2B5EF4-FFF2-40B4-BE49-F238E27FC236}">
                <a16:creationId xmlns:a16="http://schemas.microsoft.com/office/drawing/2014/main" id="{17B4101F-7862-4EE5-8463-AA313F3A6DE0}"/>
              </a:ext>
            </a:extLst>
          </p:cNvPr>
          <p:cNvSpPr>
            <a:spLocks noGrp="1"/>
          </p:cNvSpPr>
          <p:nvPr>
            <p:ph idx="1"/>
          </p:nvPr>
        </p:nvSpPr>
        <p:spPr/>
        <p:txBody>
          <a:bodyPr>
            <a:normAutofit fontScale="85000" lnSpcReduction="10000"/>
          </a:bodyPr>
          <a:lstStyle/>
          <a:p>
            <a:pPr lvl="0"/>
            <a:r>
              <a:rPr lang="en-US" sz="2800" b="1" dirty="0"/>
              <a:t>What is a PLC? </a:t>
            </a:r>
            <a:r>
              <a:rPr lang="en-US" sz="2800" dirty="0"/>
              <a:t>You learned what a PLC is and what it does.</a:t>
            </a:r>
          </a:p>
          <a:p>
            <a:pPr lvl="0"/>
            <a:r>
              <a:rPr lang="en-US" sz="2800" b="1" dirty="0"/>
              <a:t>A brief history of PLCs. </a:t>
            </a:r>
            <a:r>
              <a:rPr lang="en-US" sz="2800" dirty="0"/>
              <a:t>This section covered the rise of the PLC from a concept to the modern systems we use today.</a:t>
            </a:r>
          </a:p>
          <a:p>
            <a:pPr lvl="0"/>
            <a:r>
              <a:rPr lang="en-US" sz="2800" b="1" dirty="0"/>
              <a:t>Basic components of the PLC. </a:t>
            </a:r>
            <a:r>
              <a:rPr lang="en-US" sz="2800" dirty="0"/>
              <a:t>We briefly introduced the main components of the PLC and saw how they work.</a:t>
            </a:r>
          </a:p>
          <a:p>
            <a:pPr lvl="0"/>
            <a:r>
              <a:rPr lang="en-US" sz="2800" b="1" dirty="0"/>
              <a:t>Operation of the PLC. </a:t>
            </a:r>
            <a:r>
              <a:rPr lang="en-US" sz="2800" dirty="0"/>
              <a:t>This area covered the scan cycle, some of the basic instructions used in PLC programs, and thinking like a PLC.</a:t>
            </a:r>
          </a:p>
          <a:p>
            <a:pPr lvl="0"/>
            <a:r>
              <a:rPr lang="en-US" sz="2800" b="1" dirty="0"/>
              <a:t>Human-machine interfaces. </a:t>
            </a:r>
            <a:r>
              <a:rPr lang="en-US" sz="2800" dirty="0"/>
              <a:t>You learned about some of the ways to control industrial equipment as well as the benefits of using HMI systems.</a:t>
            </a:r>
          </a:p>
        </p:txBody>
      </p:sp>
    </p:spTree>
    <p:extLst>
      <p:ext uri="{BB962C8B-B14F-4D97-AF65-F5344CB8AC3E}">
        <p14:creationId xmlns:p14="http://schemas.microsoft.com/office/powerpoint/2010/main" val="227223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BF47D6-EA9F-4361-9666-BBD48871C002}"/>
              </a:ext>
            </a:extLst>
          </p:cNvPr>
          <p:cNvSpPr txBox="1"/>
          <p:nvPr/>
        </p:nvSpPr>
        <p:spPr>
          <a:xfrm>
            <a:off x="6313481" y="2249772"/>
            <a:ext cx="2674169" cy="2308324"/>
          </a:xfrm>
          <a:prstGeom prst="rect">
            <a:avLst/>
          </a:prstGeom>
          <a:noFill/>
        </p:spPr>
        <p:txBody>
          <a:bodyPr wrap="square" rtlCol="0">
            <a:spAutoFit/>
          </a:bodyPr>
          <a:lstStyle/>
          <a:p>
            <a:r>
              <a:rPr lang="en-US" sz="2400" dirty="0"/>
              <a:t>Here you can see a couple of smart relays; the two large grey devices with the yellow rectangles on them</a:t>
            </a:r>
          </a:p>
        </p:txBody>
      </p:sp>
      <p:sp>
        <p:nvSpPr>
          <p:cNvPr id="4" name="TextBox 3">
            <a:extLst>
              <a:ext uri="{FF2B5EF4-FFF2-40B4-BE49-F238E27FC236}">
                <a16:creationId xmlns:a16="http://schemas.microsoft.com/office/drawing/2014/main" id="{ABB2D91C-DD81-4973-A897-76511A0E73F6}"/>
              </a:ext>
            </a:extLst>
          </p:cNvPr>
          <p:cNvSpPr txBox="1"/>
          <p:nvPr/>
        </p:nvSpPr>
        <p:spPr>
          <a:xfrm>
            <a:off x="721140" y="117872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10-2</a:t>
            </a:r>
          </a:p>
        </p:txBody>
      </p:sp>
      <p:pic>
        <p:nvPicPr>
          <p:cNvPr id="6" name="Picture 5" descr="A photo shows smart relays in PLC.">
            <a:extLst>
              <a:ext uri="{FF2B5EF4-FFF2-40B4-BE49-F238E27FC236}">
                <a16:creationId xmlns:a16="http://schemas.microsoft.com/office/drawing/2014/main" id="{6C5EF7CA-9594-4D89-87EA-97E2F52E308D}"/>
              </a:ext>
            </a:extLst>
          </p:cNvPr>
          <p:cNvPicPr>
            <a:picLocks noChangeAspect="1"/>
          </p:cNvPicPr>
          <p:nvPr/>
        </p:nvPicPr>
        <p:blipFill rotWithShape="1">
          <a:blip r:embed="rId2">
            <a:extLst>
              <a:ext uri="{28A0092B-C50C-407E-A947-70E740481C1C}">
                <a14:useLocalDpi xmlns:a14="http://schemas.microsoft.com/office/drawing/2010/main" val="0"/>
              </a:ext>
            </a:extLst>
          </a:blip>
          <a:srcRect t="-1" b="14065"/>
          <a:stretch/>
        </p:blipFill>
        <p:spPr>
          <a:xfrm>
            <a:off x="467417" y="1486502"/>
            <a:ext cx="5846064" cy="3834864"/>
          </a:xfrm>
          <a:prstGeom prst="rect">
            <a:avLst/>
          </a:prstGeom>
        </p:spPr>
      </p:pic>
    </p:spTree>
    <p:extLst>
      <p:ext uri="{BB962C8B-B14F-4D97-AF65-F5344CB8AC3E}">
        <p14:creationId xmlns:p14="http://schemas.microsoft.com/office/powerpoint/2010/main" val="3425051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6A19-2981-48C4-A5B1-AAEBCCC6352D}"/>
              </a:ext>
            </a:extLst>
          </p:cNvPr>
          <p:cNvSpPr>
            <a:spLocks noGrp="1"/>
          </p:cNvSpPr>
          <p:nvPr>
            <p:ph type="title"/>
          </p:nvPr>
        </p:nvSpPr>
        <p:spPr>
          <a:xfrm>
            <a:off x="457200" y="676375"/>
            <a:ext cx="8229600" cy="857250"/>
          </a:xfrm>
        </p:spPr>
        <p:txBody>
          <a:bodyPr>
            <a:normAutofit/>
          </a:bodyPr>
          <a:lstStyle/>
          <a:p>
            <a:r>
              <a:rPr lang="en-US" sz="4400" dirty="0"/>
              <a:t>CNC versus PLC </a:t>
            </a:r>
          </a:p>
        </p:txBody>
      </p:sp>
      <p:sp>
        <p:nvSpPr>
          <p:cNvPr id="3" name="Content Placeholder 2">
            <a:extLst>
              <a:ext uri="{FF2B5EF4-FFF2-40B4-BE49-F238E27FC236}">
                <a16:creationId xmlns:a16="http://schemas.microsoft.com/office/drawing/2014/main" id="{B2A3D038-6998-4FC5-B65B-503C35EEF0F7}"/>
              </a:ext>
            </a:extLst>
          </p:cNvPr>
          <p:cNvSpPr>
            <a:spLocks noGrp="1"/>
          </p:cNvSpPr>
          <p:nvPr>
            <p:ph idx="1"/>
          </p:nvPr>
        </p:nvSpPr>
        <p:spPr/>
        <p:txBody>
          <a:bodyPr>
            <a:normAutofit/>
          </a:bodyPr>
          <a:lstStyle/>
          <a:p>
            <a:r>
              <a:rPr lang="en-US" sz="2800" dirty="0"/>
              <a:t>Computer numerical control (CNC) controllers are similar to PLCs in that they run a specialized type of program and you can change the operation fairly easy</a:t>
            </a:r>
          </a:p>
          <a:p>
            <a:pPr lvl="1"/>
            <a:r>
              <a:rPr lang="en-US" sz="2400" dirty="0"/>
              <a:t>The key difference is that CNC controllers focus on axis-based motion control</a:t>
            </a:r>
          </a:p>
          <a:p>
            <a:pPr lvl="1"/>
            <a:r>
              <a:rPr lang="en-US" sz="2400" dirty="0"/>
              <a:t>Also, CNC controllers use </a:t>
            </a:r>
            <a:r>
              <a:rPr lang="en-US" sz="2400" b="1" dirty="0"/>
              <a:t>G-code</a:t>
            </a:r>
            <a:endParaRPr lang="en-US" sz="2400" dirty="0"/>
          </a:p>
          <a:p>
            <a:r>
              <a:rPr lang="en-US" sz="2800" dirty="0"/>
              <a:t>The PLC differs from the rest of the control options in its ability to fit almost any industrial control application need </a:t>
            </a:r>
          </a:p>
        </p:txBody>
      </p:sp>
    </p:spTree>
    <p:extLst>
      <p:ext uri="{BB962C8B-B14F-4D97-AF65-F5344CB8AC3E}">
        <p14:creationId xmlns:p14="http://schemas.microsoft.com/office/powerpoint/2010/main" val="89348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164F-28E0-4039-8BEE-ECA2B4679BF3}"/>
              </a:ext>
            </a:extLst>
          </p:cNvPr>
          <p:cNvSpPr>
            <a:spLocks noGrp="1"/>
          </p:cNvSpPr>
          <p:nvPr>
            <p:ph type="title"/>
          </p:nvPr>
        </p:nvSpPr>
        <p:spPr/>
        <p:txBody>
          <a:bodyPr>
            <a:normAutofit/>
          </a:bodyPr>
          <a:lstStyle/>
          <a:p>
            <a:r>
              <a:rPr lang="en-US" sz="4400" dirty="0"/>
              <a:t>A Brief History of PLCs</a:t>
            </a:r>
          </a:p>
        </p:txBody>
      </p:sp>
      <p:sp>
        <p:nvSpPr>
          <p:cNvPr id="3" name="Content Placeholder 2">
            <a:extLst>
              <a:ext uri="{FF2B5EF4-FFF2-40B4-BE49-F238E27FC236}">
                <a16:creationId xmlns:a16="http://schemas.microsoft.com/office/drawing/2014/main" id="{BF98D171-CB96-430F-B572-E5CBA24FA19F}"/>
              </a:ext>
            </a:extLst>
          </p:cNvPr>
          <p:cNvSpPr>
            <a:spLocks noGrp="1"/>
          </p:cNvSpPr>
          <p:nvPr>
            <p:ph idx="1"/>
          </p:nvPr>
        </p:nvSpPr>
        <p:spPr/>
        <p:txBody>
          <a:bodyPr>
            <a:normAutofit fontScale="92500" lnSpcReduction="10000"/>
          </a:bodyPr>
          <a:lstStyle/>
          <a:p>
            <a:r>
              <a:rPr lang="en-US" sz="2800" dirty="0"/>
              <a:t>The PLC was born out of a meeting between GM and Dick Morley on New Year’s Day, 1968</a:t>
            </a:r>
          </a:p>
          <a:p>
            <a:r>
              <a:rPr lang="en-US" sz="2800" dirty="0"/>
              <a:t>GM wanted a device that was:</a:t>
            </a:r>
          </a:p>
          <a:p>
            <a:pPr lvl="1"/>
            <a:r>
              <a:rPr lang="en-US" sz="2400" dirty="0"/>
              <a:t>A solid-state system that was flexible like a computer but priced competitively when compared to the relay logic system it would replace </a:t>
            </a:r>
          </a:p>
          <a:p>
            <a:pPr lvl="1"/>
            <a:r>
              <a:rPr lang="en-US" sz="2400" dirty="0"/>
              <a:t>Easily maintained and programmed in line with the accepted relay ladder logic way of doing things</a:t>
            </a:r>
          </a:p>
          <a:p>
            <a:pPr lvl="1"/>
            <a:r>
              <a:rPr lang="en-US" sz="2400" dirty="0"/>
              <a:t>Able to work in an industrial environment, with all its dirt, moisture, electromagnetism and vibration</a:t>
            </a:r>
          </a:p>
          <a:p>
            <a:pPr lvl="1"/>
            <a:r>
              <a:rPr lang="en-US" sz="2400" dirty="0"/>
              <a:t>Modular in form to allow for easy exchange of components and expandability </a:t>
            </a:r>
            <a:r>
              <a:rPr lang="en-US" sz="2000" dirty="0"/>
              <a:t> </a:t>
            </a:r>
            <a:endParaRPr lang="en-US" sz="2400" dirty="0"/>
          </a:p>
        </p:txBody>
      </p:sp>
    </p:spTree>
    <p:extLst>
      <p:ext uri="{BB962C8B-B14F-4D97-AF65-F5344CB8AC3E}">
        <p14:creationId xmlns:p14="http://schemas.microsoft.com/office/powerpoint/2010/main" val="1251188387"/>
      </p:ext>
    </p:extLst>
  </p:cSld>
  <p:clrMapOvr>
    <a:masterClrMapping/>
  </p:clrMapOvr>
</p:sld>
</file>

<file path=ppt/theme/theme1.xml><?xml version="1.0" encoding="utf-8"?>
<a:theme xmlns:a="http://schemas.openxmlformats.org/drawingml/2006/main" name="Industrial Robotics boo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dustrial Robotics book Theme" id="{78B055A6-DDDF-499D-A419-EAC5393EF474}" vid="{A8158AE0-4890-4874-909B-9067C3D7807F}"/>
    </a:ext>
  </a:extLst>
</a:theme>
</file>

<file path=docProps/app.xml><?xml version="1.0" encoding="utf-8"?>
<Properties xmlns="http://schemas.openxmlformats.org/officeDocument/2006/extended-properties" xmlns:vt="http://schemas.openxmlformats.org/officeDocument/2006/docPropsVTypes">
  <Template>Industrial Robotics book Theme</Template>
  <TotalTime>1534</TotalTime>
  <Words>5234</Words>
  <Application>Microsoft Office PowerPoint</Application>
  <PresentationFormat>On-screen Show (4:3)</PresentationFormat>
  <Paragraphs>320</Paragraphs>
  <Slides>60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60</vt:i4>
      </vt:variant>
    </vt:vector>
  </HeadingPairs>
  <TitlesOfParts>
    <vt:vector size="63" baseType="lpstr">
      <vt:lpstr>Arial</vt:lpstr>
      <vt:lpstr>Calibri</vt:lpstr>
      <vt:lpstr>Industrial Robotics book Theme</vt:lpstr>
      <vt:lpstr>Programmable Logic Controllers (PLCs) and Human-Machine Interfaces (HMIs)</vt:lpstr>
      <vt:lpstr>Overview</vt:lpstr>
      <vt:lpstr>What Is a PLC?</vt:lpstr>
      <vt:lpstr>Contacts </vt:lpstr>
      <vt:lpstr>PowerPoint Presentation</vt:lpstr>
      <vt:lpstr>Other Contacts</vt:lpstr>
      <vt:lpstr>PowerPoint Presentation</vt:lpstr>
      <vt:lpstr>CNC versus PLC </vt:lpstr>
      <vt:lpstr>A Brief History of PLCs</vt:lpstr>
      <vt:lpstr>A Brief History of PLCs cont.</vt:lpstr>
      <vt:lpstr>A Brief History of PLCs cont.</vt:lpstr>
      <vt:lpstr>Ladder Logic </vt:lpstr>
      <vt:lpstr>PowerPoint Presentation</vt:lpstr>
      <vt:lpstr>Allen-Bradley</vt:lpstr>
      <vt:lpstr>Allen-Bradley cont. </vt:lpstr>
      <vt:lpstr>PowerPoint Presentation</vt:lpstr>
      <vt:lpstr>Siemens </vt:lpstr>
      <vt:lpstr>General Electric</vt:lpstr>
      <vt:lpstr>General Electric cont.</vt:lpstr>
      <vt:lpstr>General Electric cont.</vt:lpstr>
      <vt:lpstr>Omron</vt:lpstr>
      <vt:lpstr>Basic Components of the PLC </vt:lpstr>
      <vt:lpstr>Inputs </vt:lpstr>
      <vt:lpstr>Inputs cont.</vt:lpstr>
      <vt:lpstr>Optical Isolation</vt:lpstr>
      <vt:lpstr>Outputs </vt:lpstr>
      <vt:lpstr>Specialty Modules </vt:lpstr>
      <vt:lpstr>Specialty Modules cont.</vt:lpstr>
      <vt:lpstr>Processor </vt:lpstr>
      <vt:lpstr>Processor LEDs</vt:lpstr>
      <vt:lpstr>Processor LEDs cont.</vt:lpstr>
      <vt:lpstr>Processor LEDs cont.</vt:lpstr>
      <vt:lpstr>PowerPoint Presentation</vt:lpstr>
      <vt:lpstr>Processor Modes</vt:lpstr>
      <vt:lpstr>Processor </vt:lpstr>
      <vt:lpstr>Backplane</vt:lpstr>
      <vt:lpstr>PowerPoint Presentation</vt:lpstr>
      <vt:lpstr>Backplane cont.</vt:lpstr>
      <vt:lpstr>PowerPoint Presentation</vt:lpstr>
      <vt:lpstr>Operation of the PLC </vt:lpstr>
      <vt:lpstr>Step-by-Step</vt:lpstr>
      <vt:lpstr>Asynchronous </vt:lpstr>
      <vt:lpstr>PowerPoint Presentation</vt:lpstr>
      <vt:lpstr>Instructions</vt:lpstr>
      <vt:lpstr>Timers</vt:lpstr>
      <vt:lpstr>TON</vt:lpstr>
      <vt:lpstr>TOF</vt:lpstr>
      <vt:lpstr>Retentative Timers </vt:lpstr>
      <vt:lpstr>Latching Outputs</vt:lpstr>
      <vt:lpstr>Communications </vt:lpstr>
      <vt:lpstr>Communications Issues</vt:lpstr>
      <vt:lpstr>Human-Machine Interfaces</vt:lpstr>
      <vt:lpstr>PowerPoint Presentation</vt:lpstr>
      <vt:lpstr>Human-Machine Interfaces cont.</vt:lpstr>
      <vt:lpstr>PowerPoint Presentation</vt:lpstr>
      <vt:lpstr>Human-Machine Interfaces cont.</vt:lpstr>
      <vt:lpstr>Cell Phone</vt:lpstr>
      <vt:lpstr>PowerPoint Presentation</vt:lpstr>
      <vt:lpstr>IIOT</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PLCs and HMIs</dc:title>
  <dc:creator>Keith Dinwiddie</dc:creator>
  <cp:lastModifiedBy>CL User</cp:lastModifiedBy>
  <cp:revision>37</cp:revision>
  <dcterms:created xsi:type="dcterms:W3CDTF">2018-02-10T19:41:02Z</dcterms:created>
  <dcterms:modified xsi:type="dcterms:W3CDTF">2018-03-12T13:36:03Z</dcterms:modified>
</cp:coreProperties>
</file>