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59" r:id="rId4"/>
    <p:sldId id="260" r:id="rId5"/>
    <p:sldId id="263" r:id="rId6"/>
    <p:sldId id="265" r:id="rId7"/>
    <p:sldId id="264" r:id="rId8"/>
    <p:sldId id="289" r:id="rId9"/>
    <p:sldId id="290" r:id="rId10"/>
    <p:sldId id="268" r:id="rId11"/>
    <p:sldId id="269" r:id="rId12"/>
    <p:sldId id="271" r:id="rId13"/>
    <p:sldId id="272" r:id="rId14"/>
    <p:sldId id="274" r:id="rId15"/>
    <p:sldId id="275"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4" d="100"/>
          <a:sy n="114" d="100"/>
        </p:scale>
        <p:origin x="214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7138E-F146-4C11-9362-BA7E2A0D4F34}" type="datetimeFigureOut">
              <a:rPr lang="en-US" smtClean="0"/>
              <a:t>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546F0-480E-4F51-A487-211D72A58CFB}" type="slidenum">
              <a:rPr lang="en-US" smtClean="0"/>
              <a:t>‹#›</a:t>
            </a:fld>
            <a:endParaRPr lang="en-US"/>
          </a:p>
        </p:txBody>
      </p:sp>
    </p:spTree>
    <p:extLst>
      <p:ext uri="{BB962C8B-B14F-4D97-AF65-F5344CB8AC3E}">
        <p14:creationId xmlns:p14="http://schemas.microsoft.com/office/powerpoint/2010/main" val="173376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B7F69-724F-45C2-8F94-7AEED90AD3B1}" type="slidenum">
              <a:rPr lang="en-US" smtClean="0"/>
              <a:t>5</a:t>
            </a:fld>
            <a:endParaRPr lang="en-US"/>
          </a:p>
        </p:txBody>
      </p:sp>
    </p:spTree>
    <p:extLst>
      <p:ext uri="{BB962C8B-B14F-4D97-AF65-F5344CB8AC3E}">
        <p14:creationId xmlns:p14="http://schemas.microsoft.com/office/powerpoint/2010/main" val="369515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361535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216782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47566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103777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351314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167448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73557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167837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216610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278664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B19B90B-6F91-47AC-9DCD-6CB0A298E7C0}" type="datetimeFigureOut">
              <a:rPr lang="en-US" smtClean="0"/>
              <a:t>1/20/26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119895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fld id="{0B19B90B-6F91-47AC-9DCD-6CB0A298E7C0}" type="datetimeFigureOut">
              <a:rPr lang="en-US" smtClean="0"/>
              <a:t>1/20/26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fld id="{56F0AB5E-259F-4FB1-89A6-B23BA9ACE6DD}" type="slidenum">
              <a:rPr lang="en-US" smtClean="0"/>
              <a:t>‹#›</a:t>
            </a:fld>
            <a:endParaRPr lang="en-US"/>
          </a:p>
        </p:txBody>
      </p:sp>
      <p:sp>
        <p:nvSpPr>
          <p:cNvPr id="7" name="Rectangle 6"/>
          <p:cNvSpPr/>
          <p:nvPr/>
        </p:nvSpPr>
        <p:spPr>
          <a:xfrm>
            <a:off x="0" y="0"/>
            <a:ext cx="228600" cy="6858000"/>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Rectangle 7"/>
          <p:cNvSpPr/>
          <p:nvPr/>
        </p:nvSpPr>
        <p:spPr>
          <a:xfrm rot="5400000">
            <a:off x="6765925" y="-2176462"/>
            <a:ext cx="228601" cy="4572000"/>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33" name="Picture 8" descr="GAP Logo.tif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59701" y="6126165"/>
            <a:ext cx="1736725" cy="74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421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Justifying the Use of a Robot </a:t>
            </a:r>
          </a:p>
        </p:txBody>
      </p:sp>
      <p:sp>
        <p:nvSpPr>
          <p:cNvPr id="3" name="Subtitle 2"/>
          <p:cNvSpPr>
            <a:spLocks noGrp="1"/>
          </p:cNvSpPr>
          <p:nvPr>
            <p:ph type="subTitle" idx="1"/>
          </p:nvPr>
        </p:nvSpPr>
        <p:spPr>
          <a:xfrm>
            <a:off x="1371600" y="3227832"/>
            <a:ext cx="6400800" cy="539496"/>
          </a:xfrm>
        </p:spPr>
        <p:txBody>
          <a:bodyPr/>
          <a:lstStyle/>
          <a:p>
            <a:r>
              <a:rPr lang="en-US" dirty="0"/>
              <a:t>Chapter 12 </a:t>
            </a:r>
          </a:p>
        </p:txBody>
      </p:sp>
    </p:spTree>
    <p:extLst>
      <p:ext uri="{BB962C8B-B14F-4D97-AF65-F5344CB8AC3E}">
        <p14:creationId xmlns:p14="http://schemas.microsoft.com/office/powerpoint/2010/main" val="162242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080"/>
            <a:ext cx="8229600" cy="780446"/>
          </a:xfrm>
        </p:spPr>
        <p:txBody>
          <a:bodyPr>
            <a:normAutofit/>
          </a:bodyPr>
          <a:lstStyle/>
          <a:p>
            <a:r>
              <a:rPr lang="en-US" sz="4400" dirty="0"/>
              <a:t>When Cost Outweighs Return</a:t>
            </a:r>
          </a:p>
        </p:txBody>
      </p:sp>
      <p:sp>
        <p:nvSpPr>
          <p:cNvPr id="3" name="Content Placeholder 2"/>
          <p:cNvSpPr>
            <a:spLocks noGrp="1"/>
          </p:cNvSpPr>
          <p:nvPr>
            <p:ph idx="1"/>
          </p:nvPr>
        </p:nvSpPr>
        <p:spPr>
          <a:xfrm>
            <a:off x="457200" y="1365866"/>
            <a:ext cx="3647130" cy="3624808"/>
          </a:xfrm>
        </p:spPr>
        <p:txBody>
          <a:bodyPr>
            <a:noAutofit/>
          </a:bodyPr>
          <a:lstStyle/>
          <a:p>
            <a:pPr marL="0" indent="0">
              <a:buNone/>
            </a:pPr>
            <a:r>
              <a:rPr lang="en-US" dirty="0"/>
              <a:t>In cases where the cost outweighs the return we can:</a:t>
            </a:r>
          </a:p>
          <a:p>
            <a:pPr lvl="1"/>
            <a:r>
              <a:rPr lang="en-US" sz="2000" dirty="0"/>
              <a:t>Forget the robot and continue to do it the way it is currently done</a:t>
            </a:r>
          </a:p>
          <a:p>
            <a:pPr lvl="1"/>
            <a:r>
              <a:rPr lang="en-US" sz="2000" dirty="0"/>
              <a:t>Try to find a cheaper robot that will perform the task</a:t>
            </a:r>
          </a:p>
          <a:p>
            <a:pPr lvl="1"/>
            <a:r>
              <a:rPr lang="en-US" sz="2000" dirty="0"/>
              <a:t>Figure out a new way to use the robot</a:t>
            </a:r>
          </a:p>
        </p:txBody>
      </p:sp>
      <p:pic>
        <p:nvPicPr>
          <p:cNvPr id="6" name="Picture 5">
            <a:extLst>
              <a:ext uri="{FF2B5EF4-FFF2-40B4-BE49-F238E27FC236}">
                <a16:creationId xmlns:a16="http://schemas.microsoft.com/office/drawing/2014/main" id="{E89F3C4E-2D80-BB48-8DE4-B4CBB37416EB}"/>
              </a:ext>
            </a:extLst>
          </p:cNvPr>
          <p:cNvPicPr>
            <a:picLocks noChangeAspect="1"/>
          </p:cNvPicPr>
          <p:nvPr/>
        </p:nvPicPr>
        <p:blipFill>
          <a:blip r:embed="rId2"/>
          <a:stretch>
            <a:fillRect/>
          </a:stretch>
        </p:blipFill>
        <p:spPr>
          <a:xfrm>
            <a:off x="4315968" y="1365866"/>
            <a:ext cx="4828032" cy="3624808"/>
          </a:xfrm>
          <a:prstGeom prst="rect">
            <a:avLst/>
          </a:prstGeom>
        </p:spPr>
      </p:pic>
    </p:spTree>
    <p:extLst>
      <p:ext uri="{BB962C8B-B14F-4D97-AF65-F5344CB8AC3E}">
        <p14:creationId xmlns:p14="http://schemas.microsoft.com/office/powerpoint/2010/main" val="127801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84"/>
            <a:ext cx="8229600" cy="684055"/>
          </a:xfrm>
        </p:spPr>
        <p:txBody>
          <a:bodyPr>
            <a:noAutofit/>
          </a:bodyPr>
          <a:lstStyle/>
          <a:p>
            <a:r>
              <a:rPr lang="en-US" sz="4400" dirty="0"/>
              <a:t>Precision and Quality </a:t>
            </a:r>
          </a:p>
        </p:txBody>
      </p:sp>
      <p:sp>
        <p:nvSpPr>
          <p:cNvPr id="3" name="Content Placeholder 2"/>
          <p:cNvSpPr>
            <a:spLocks noGrp="1"/>
          </p:cNvSpPr>
          <p:nvPr>
            <p:ph idx="1"/>
          </p:nvPr>
        </p:nvSpPr>
        <p:spPr>
          <a:xfrm>
            <a:off x="457200" y="1211883"/>
            <a:ext cx="8229600" cy="5097477"/>
          </a:xfrm>
        </p:spPr>
        <p:txBody>
          <a:bodyPr>
            <a:noAutofit/>
          </a:bodyPr>
          <a:lstStyle/>
          <a:p>
            <a:pPr marL="0" indent="0">
              <a:buNone/>
            </a:pPr>
            <a:r>
              <a:rPr lang="en-US" sz="2000" dirty="0"/>
              <a:t>Precision savings figure into the overall ROI of a robot</a:t>
            </a:r>
          </a:p>
          <a:p>
            <a:r>
              <a:rPr lang="en-US" sz="2000" dirty="0"/>
              <a:t>Robots can reach an exact point repeatedly error measured in the 0.0003 to 0.005 in. </a:t>
            </a:r>
          </a:p>
          <a:p>
            <a:r>
              <a:rPr lang="en-US" sz="2000" dirty="0"/>
              <a:t>Because robots can follow the same path repeatedly, all you need is to edit the program until you get the quality of part you want</a:t>
            </a:r>
          </a:p>
          <a:p>
            <a:r>
              <a:rPr lang="en-US" sz="2000" dirty="0"/>
              <a:t>Robots give operators with low skill levels the ability to produce  complex parts </a:t>
            </a:r>
          </a:p>
          <a:p>
            <a:pPr marL="0" indent="0">
              <a:buNone/>
            </a:pPr>
            <a:endParaRPr lang="en-US" sz="1200" dirty="0"/>
          </a:p>
          <a:p>
            <a:pPr marL="0" indent="0">
              <a:buNone/>
            </a:pPr>
            <a:r>
              <a:rPr lang="en-US" sz="2000" dirty="0"/>
              <a:t>Quality savings figure into the overall ROI of a robot</a:t>
            </a:r>
          </a:p>
          <a:p>
            <a:pPr lvl="1"/>
            <a:r>
              <a:rPr lang="en-US" sz="2000" dirty="0"/>
              <a:t>Each time a company scraps out a part, it costs money</a:t>
            </a:r>
          </a:p>
          <a:p>
            <a:pPr lvl="1"/>
            <a:r>
              <a:rPr lang="en-US" sz="2000" dirty="0"/>
              <a:t>Each time a bad product leaves the factory, there is a good chance there will be a dip in customer satisfaction and potential sales</a:t>
            </a:r>
          </a:p>
          <a:p>
            <a:pPr lvl="1"/>
            <a:r>
              <a:rPr lang="en-US" sz="2000" dirty="0"/>
              <a:t>Lack of precision requires larger spaces for various components and raises the overall cost of the product</a:t>
            </a:r>
          </a:p>
          <a:p>
            <a:endParaRPr lang="en-US" sz="2000" dirty="0"/>
          </a:p>
        </p:txBody>
      </p:sp>
    </p:spTree>
    <p:extLst>
      <p:ext uri="{BB962C8B-B14F-4D97-AF65-F5344CB8AC3E}">
        <p14:creationId xmlns:p14="http://schemas.microsoft.com/office/powerpoint/2010/main" val="311381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0705" y="1655780"/>
            <a:ext cx="3252751" cy="2677656"/>
          </a:xfrm>
          <a:prstGeom prst="rect">
            <a:avLst/>
          </a:prstGeom>
          <a:noFill/>
        </p:spPr>
        <p:txBody>
          <a:bodyPr wrap="square" rtlCol="0">
            <a:spAutoFit/>
          </a:bodyPr>
          <a:lstStyle/>
          <a:p>
            <a:pPr marL="342900" indent="-342900">
              <a:buFont typeface="Arial" panose="020B0604020202020204" pitchFamily="34" charset="0"/>
              <a:buChar char="•"/>
            </a:pPr>
            <a:r>
              <a:rPr lang="en-US" sz="2100" dirty="0"/>
              <a:t>Welding is one area where robots are highly used due to their consistency</a:t>
            </a:r>
          </a:p>
          <a:p>
            <a:pPr marL="342900" indent="-342900">
              <a:buFont typeface="Arial" panose="020B0604020202020204" pitchFamily="34" charset="0"/>
              <a:buChar char="•"/>
            </a:pPr>
            <a:r>
              <a:rPr lang="en-US" sz="2100" dirty="0"/>
              <a:t>A few </a:t>
            </a:r>
            <a:r>
              <a:rPr lang="en-US" sz="2000" dirty="0"/>
              <a:t>hours</a:t>
            </a:r>
            <a:r>
              <a:rPr lang="en-US" sz="2100" dirty="0"/>
              <a:t> of  program adjustments can equate to weeks of near perfect parts</a:t>
            </a:r>
          </a:p>
        </p:txBody>
      </p:sp>
      <p:pic>
        <p:nvPicPr>
          <p:cNvPr id="3" name="Picture 2">
            <a:extLst>
              <a:ext uri="{FF2B5EF4-FFF2-40B4-BE49-F238E27FC236}">
                <a16:creationId xmlns:a16="http://schemas.microsoft.com/office/drawing/2014/main" id="{D91BC40E-4A33-B846-A45B-9861F5FE1C4F}"/>
              </a:ext>
            </a:extLst>
          </p:cNvPr>
          <p:cNvPicPr>
            <a:picLocks noChangeAspect="1"/>
          </p:cNvPicPr>
          <p:nvPr/>
        </p:nvPicPr>
        <p:blipFill>
          <a:blip r:embed="rId2"/>
          <a:stretch>
            <a:fillRect/>
          </a:stretch>
        </p:blipFill>
        <p:spPr>
          <a:xfrm>
            <a:off x="457200" y="1655780"/>
            <a:ext cx="5161823" cy="3441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F14A8519-3671-7A4B-8AA0-51BC3D42B937}"/>
              </a:ext>
            </a:extLst>
          </p:cNvPr>
          <p:cNvSpPr txBox="1">
            <a:spLocks/>
          </p:cNvSpPr>
          <p:nvPr/>
        </p:nvSpPr>
        <p:spPr>
          <a:xfrm>
            <a:off x="457200" y="428512"/>
            <a:ext cx="8229600" cy="684055"/>
          </a:xfrm>
          <a:prstGeom prst="rect">
            <a:avLst/>
          </a:prstGeom>
        </p:spPr>
        <p:txBody>
          <a:bodyPr>
            <a:normAutofit fontScale="92500" lnSpcReduction="1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4400" dirty="0"/>
              <a:t>Precision and Quality cont.</a:t>
            </a:r>
          </a:p>
        </p:txBody>
      </p:sp>
    </p:spTree>
    <p:extLst>
      <p:ext uri="{BB962C8B-B14F-4D97-AF65-F5344CB8AC3E}">
        <p14:creationId xmlns:p14="http://schemas.microsoft.com/office/powerpoint/2010/main" val="9955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23"/>
            <a:ext cx="8229600" cy="739896"/>
          </a:xfrm>
        </p:spPr>
        <p:txBody>
          <a:bodyPr>
            <a:noAutofit/>
          </a:bodyPr>
          <a:lstStyle/>
          <a:p>
            <a:r>
              <a:rPr lang="en-US" sz="4400" dirty="0"/>
              <a:t>Use of Consumables </a:t>
            </a:r>
          </a:p>
        </p:txBody>
      </p:sp>
      <p:sp>
        <p:nvSpPr>
          <p:cNvPr id="3" name="Content Placeholder 2"/>
          <p:cNvSpPr>
            <a:spLocks noGrp="1"/>
          </p:cNvSpPr>
          <p:nvPr>
            <p:ph idx="1"/>
          </p:nvPr>
        </p:nvSpPr>
        <p:spPr>
          <a:xfrm>
            <a:off x="265176" y="1237565"/>
            <a:ext cx="3318016" cy="4382870"/>
          </a:xfrm>
        </p:spPr>
        <p:txBody>
          <a:bodyPr>
            <a:noAutofit/>
          </a:bodyPr>
          <a:lstStyle/>
          <a:p>
            <a:r>
              <a:rPr lang="en-US" sz="2000" dirty="0"/>
              <a:t>Robots often save on the consumption of raw materials used in the production process</a:t>
            </a:r>
          </a:p>
          <a:p>
            <a:r>
              <a:rPr lang="en-US" sz="2000" dirty="0"/>
              <a:t>In many applications, subtle changes in the speed of the process translate into savings in dollars or cost of materials used</a:t>
            </a:r>
          </a:p>
          <a:p>
            <a:r>
              <a:rPr lang="en-US" sz="2000" dirty="0"/>
              <a:t>Robots can work with materials that are hazardous to humans without the PPE </a:t>
            </a:r>
          </a:p>
        </p:txBody>
      </p:sp>
      <p:pic>
        <p:nvPicPr>
          <p:cNvPr id="4" name="Picture 3">
            <a:extLst>
              <a:ext uri="{FF2B5EF4-FFF2-40B4-BE49-F238E27FC236}">
                <a16:creationId xmlns:a16="http://schemas.microsoft.com/office/drawing/2014/main" id="{04CF3AFD-1C57-654C-BD86-19E0047E61F2}"/>
              </a:ext>
            </a:extLst>
          </p:cNvPr>
          <p:cNvPicPr>
            <a:picLocks noChangeAspect="1"/>
          </p:cNvPicPr>
          <p:nvPr/>
        </p:nvPicPr>
        <p:blipFill>
          <a:blip r:embed="rId2"/>
          <a:stretch>
            <a:fillRect/>
          </a:stretch>
        </p:blipFill>
        <p:spPr>
          <a:xfrm>
            <a:off x="3679308" y="1306513"/>
            <a:ext cx="5290956" cy="3233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65CDF927-AFBF-FE46-A27D-D792F46090D0}"/>
              </a:ext>
            </a:extLst>
          </p:cNvPr>
          <p:cNvSpPr txBox="1"/>
          <p:nvPr/>
        </p:nvSpPr>
        <p:spPr>
          <a:xfrm>
            <a:off x="3679308" y="4597380"/>
            <a:ext cx="5290955" cy="954107"/>
          </a:xfrm>
          <a:prstGeom prst="rect">
            <a:avLst/>
          </a:prstGeom>
          <a:noFill/>
        </p:spPr>
        <p:txBody>
          <a:bodyPr wrap="square" rtlCol="0">
            <a:spAutoFit/>
          </a:bodyPr>
          <a:lstStyle/>
          <a:p>
            <a:r>
              <a:rPr lang="en-US" sz="1400" dirty="0"/>
              <a:t>Painting is another good fit for robots. The paint fumes or dust do not bother the robot, they can save thousands per year in reduced waste, and they paint coats that are consistently even, which improves quality. </a:t>
            </a:r>
          </a:p>
        </p:txBody>
      </p:sp>
    </p:spTree>
    <p:extLst>
      <p:ext uri="{BB962C8B-B14F-4D97-AF65-F5344CB8AC3E}">
        <p14:creationId xmlns:p14="http://schemas.microsoft.com/office/powerpoint/2010/main" val="386375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754"/>
            <a:ext cx="8229600" cy="739896"/>
          </a:xfrm>
        </p:spPr>
        <p:txBody>
          <a:bodyPr>
            <a:noAutofit/>
          </a:bodyPr>
          <a:lstStyle/>
          <a:p>
            <a:r>
              <a:rPr lang="en-US" sz="4400" dirty="0"/>
              <a:t>Hazardous Environments </a:t>
            </a:r>
          </a:p>
        </p:txBody>
      </p:sp>
      <p:sp>
        <p:nvSpPr>
          <p:cNvPr id="3" name="Content Placeholder 2"/>
          <p:cNvSpPr>
            <a:spLocks noGrp="1"/>
          </p:cNvSpPr>
          <p:nvPr>
            <p:ph idx="1"/>
          </p:nvPr>
        </p:nvSpPr>
        <p:spPr>
          <a:xfrm>
            <a:off x="340261" y="1280697"/>
            <a:ext cx="3109969" cy="4525963"/>
          </a:xfrm>
        </p:spPr>
        <p:txBody>
          <a:bodyPr>
            <a:noAutofit/>
          </a:bodyPr>
          <a:lstStyle/>
          <a:p>
            <a:r>
              <a:rPr lang="en-US" sz="2000" dirty="0"/>
              <a:t>One of the great benefits that robots have over people is that they are machines and not organic systems giving them the ability to survive and work in environments that are physically taxing, dangerous, or deadly to their human counterparts</a:t>
            </a:r>
          </a:p>
          <a:p>
            <a:r>
              <a:rPr lang="en-US" sz="2000" dirty="0"/>
              <a:t>Sometimes safety is the justification we need when ROI does not add up</a:t>
            </a:r>
          </a:p>
        </p:txBody>
      </p:sp>
      <p:pic>
        <p:nvPicPr>
          <p:cNvPr id="4" name="Picture 3">
            <a:extLst>
              <a:ext uri="{FF2B5EF4-FFF2-40B4-BE49-F238E27FC236}">
                <a16:creationId xmlns:a16="http://schemas.microsoft.com/office/drawing/2014/main" id="{97864D3E-1E68-3E49-BA0B-F8136696F9BE}"/>
              </a:ext>
            </a:extLst>
          </p:cNvPr>
          <p:cNvPicPr>
            <a:picLocks noChangeAspect="1"/>
          </p:cNvPicPr>
          <p:nvPr/>
        </p:nvPicPr>
        <p:blipFill>
          <a:blip r:embed="rId2"/>
          <a:stretch>
            <a:fillRect/>
          </a:stretch>
        </p:blipFill>
        <p:spPr>
          <a:xfrm>
            <a:off x="3567170" y="2202983"/>
            <a:ext cx="5236569" cy="3491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3DB0611-FAE2-024F-8257-90EA1AC02DDC}"/>
              </a:ext>
            </a:extLst>
          </p:cNvPr>
          <p:cNvSpPr txBox="1"/>
          <p:nvPr/>
        </p:nvSpPr>
        <p:spPr>
          <a:xfrm>
            <a:off x="3450230" y="1320911"/>
            <a:ext cx="5428594" cy="769441"/>
          </a:xfrm>
          <a:prstGeom prst="rect">
            <a:avLst/>
          </a:prstGeom>
          <a:noFill/>
        </p:spPr>
        <p:txBody>
          <a:bodyPr wrap="square">
            <a:spAutoFit/>
          </a:bodyPr>
          <a:lstStyle/>
          <a:p>
            <a:r>
              <a:rPr lang="en-US" sz="1100" b="0" i="0" u="none" strike="noStrike" dirty="0">
                <a:solidFill>
                  <a:srgbClr val="231F20"/>
                </a:solidFill>
                <a:effectLst/>
                <a:latin typeface="motiva-sans"/>
              </a:rPr>
              <a:t>Exploration of the catacombs of Rome – an environment so structurally unsound and thick with radioactive radon gas that most of it remains unexplored. It’s also full of challenges like poor lighting, steep slopes, and debris, just like you’d expect from underground cave systems dating back to 2 AD.</a:t>
            </a:r>
            <a:endParaRPr lang="en-US" sz="1100" dirty="0"/>
          </a:p>
        </p:txBody>
      </p:sp>
      <p:sp>
        <p:nvSpPr>
          <p:cNvPr id="10" name="TextBox 9">
            <a:extLst>
              <a:ext uri="{FF2B5EF4-FFF2-40B4-BE49-F238E27FC236}">
                <a16:creationId xmlns:a16="http://schemas.microsoft.com/office/drawing/2014/main" id="{ED74BEDA-8F96-A246-B95F-AE503B8C3C71}"/>
              </a:ext>
            </a:extLst>
          </p:cNvPr>
          <p:cNvSpPr txBox="1"/>
          <p:nvPr/>
        </p:nvSpPr>
        <p:spPr>
          <a:xfrm>
            <a:off x="3567170" y="5807129"/>
            <a:ext cx="5236569" cy="369332"/>
          </a:xfrm>
          <a:prstGeom prst="rect">
            <a:avLst/>
          </a:prstGeom>
          <a:noFill/>
        </p:spPr>
        <p:txBody>
          <a:bodyPr wrap="square">
            <a:spAutoFit/>
          </a:bodyPr>
          <a:lstStyle/>
          <a:p>
            <a:pPr algn="l"/>
            <a:r>
              <a:rPr lang="en-US" sz="900" b="0" i="1" u="none" strike="noStrike" dirty="0" err="1">
                <a:solidFill>
                  <a:srgbClr val="000000"/>
                </a:solidFill>
                <a:effectLst/>
              </a:rPr>
              <a:t>Rovina's</a:t>
            </a:r>
            <a:r>
              <a:rPr lang="en-US" sz="900" b="0" i="1" u="none" strike="noStrike" dirty="0">
                <a:solidFill>
                  <a:srgbClr val="000000"/>
                </a:solidFill>
                <a:effectLst/>
              </a:rPr>
              <a:t> robot maps hazardous environments autonomously</a:t>
            </a:r>
            <a:r>
              <a:rPr lang="en-US" sz="900" b="0" i="0" u="none" strike="noStrike" dirty="0">
                <a:solidFill>
                  <a:srgbClr val="000000"/>
                </a:solidFill>
                <a:effectLst/>
              </a:rPr>
              <a:t>. Geo Week News. (n.d.). Retrieved January 28, 2022, from https://</a:t>
            </a:r>
            <a:r>
              <a:rPr lang="en-US" sz="900" b="0" i="0" u="none" strike="noStrike" dirty="0" err="1">
                <a:solidFill>
                  <a:srgbClr val="000000"/>
                </a:solidFill>
                <a:effectLst/>
              </a:rPr>
              <a:t>www.geoweeknews.com</a:t>
            </a:r>
            <a:r>
              <a:rPr lang="en-US" sz="900" b="0" i="0" u="none" strike="noStrike" dirty="0">
                <a:solidFill>
                  <a:srgbClr val="000000"/>
                </a:solidFill>
                <a:effectLst/>
              </a:rPr>
              <a:t>/blogs/vol13no27-rovina-robot-maps-hazardous-environments </a:t>
            </a:r>
          </a:p>
        </p:txBody>
      </p:sp>
    </p:spTree>
    <p:extLst>
      <p:ext uri="{BB962C8B-B14F-4D97-AF65-F5344CB8AC3E}">
        <p14:creationId xmlns:p14="http://schemas.microsoft.com/office/powerpoint/2010/main" val="29566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A3445-E406-A844-8A6C-BC9103CC03C3}"/>
              </a:ext>
            </a:extLst>
          </p:cNvPr>
          <p:cNvPicPr>
            <a:picLocks noChangeAspect="1"/>
          </p:cNvPicPr>
          <p:nvPr/>
        </p:nvPicPr>
        <p:blipFill>
          <a:blip r:embed="rId2">
            <a:alphaModFix amt="15000"/>
          </a:blip>
          <a:stretch>
            <a:fillRect/>
          </a:stretch>
        </p:blipFill>
        <p:spPr>
          <a:xfrm>
            <a:off x="484866" y="1044441"/>
            <a:ext cx="8174267" cy="5066695"/>
          </a:xfrm>
          <a:prstGeom prst="rect">
            <a:avLst/>
          </a:prstGeom>
        </p:spPr>
      </p:pic>
      <p:sp>
        <p:nvSpPr>
          <p:cNvPr id="2" name="Title 1"/>
          <p:cNvSpPr>
            <a:spLocks noGrp="1"/>
          </p:cNvSpPr>
          <p:nvPr>
            <p:ph type="title"/>
          </p:nvPr>
        </p:nvSpPr>
        <p:spPr>
          <a:xfrm>
            <a:off x="457200" y="332465"/>
            <a:ext cx="8229600" cy="711976"/>
          </a:xfrm>
        </p:spPr>
        <p:txBody>
          <a:bodyPr>
            <a:noAutofit/>
          </a:bodyPr>
          <a:lstStyle/>
          <a:p>
            <a:r>
              <a:rPr lang="en-US" sz="4400" dirty="0"/>
              <a:t>OSHA</a:t>
            </a:r>
          </a:p>
        </p:txBody>
      </p:sp>
      <p:sp>
        <p:nvSpPr>
          <p:cNvPr id="3" name="Content Placeholder 2"/>
          <p:cNvSpPr>
            <a:spLocks noGrp="1"/>
          </p:cNvSpPr>
          <p:nvPr>
            <p:ph idx="1"/>
          </p:nvPr>
        </p:nvSpPr>
        <p:spPr>
          <a:xfrm>
            <a:off x="457200" y="2258540"/>
            <a:ext cx="8229600" cy="2638497"/>
          </a:xfrm>
        </p:spPr>
        <p:txBody>
          <a:bodyPr>
            <a:normAutofit/>
          </a:bodyPr>
          <a:lstStyle/>
          <a:p>
            <a:r>
              <a:rPr lang="en-US" b="1" dirty="0"/>
              <a:t>Occupational Safety and Health Administration (OSHA) </a:t>
            </a:r>
            <a:r>
              <a:rPr lang="en-US" dirty="0"/>
              <a:t>is responsible for ensuring that everyone has a safe and healthy working environment</a:t>
            </a:r>
          </a:p>
          <a:p>
            <a:pPr lvl="1"/>
            <a:r>
              <a:rPr lang="en-US" sz="2000" dirty="0"/>
              <a:t>If someone dies on the job due to work-related factors, OSHA immediately inspects the facility and investigates the death to figure out why it happened and to prevent anyone else from being hurt or killed</a:t>
            </a:r>
          </a:p>
          <a:p>
            <a:pPr lvl="1"/>
            <a:r>
              <a:rPr lang="en-US" sz="2000" dirty="0"/>
              <a:t>This is another good reason to use robots in hazardous locations </a:t>
            </a:r>
          </a:p>
        </p:txBody>
      </p:sp>
    </p:spTree>
    <p:extLst>
      <p:ext uri="{BB962C8B-B14F-4D97-AF65-F5344CB8AC3E}">
        <p14:creationId xmlns:p14="http://schemas.microsoft.com/office/powerpoint/2010/main" val="203123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76"/>
            <a:ext cx="8229600" cy="731520"/>
          </a:xfrm>
        </p:spPr>
        <p:txBody>
          <a:bodyPr>
            <a:normAutofit fontScale="90000"/>
          </a:bodyPr>
          <a:lstStyle/>
          <a:p>
            <a:r>
              <a:rPr lang="en-US" sz="4400" dirty="0"/>
              <a:t>Review </a:t>
            </a:r>
          </a:p>
        </p:txBody>
      </p:sp>
      <p:sp>
        <p:nvSpPr>
          <p:cNvPr id="3" name="Content Placeholder 2"/>
          <p:cNvSpPr>
            <a:spLocks noGrp="1"/>
          </p:cNvSpPr>
          <p:nvPr>
            <p:ph idx="1"/>
          </p:nvPr>
        </p:nvSpPr>
        <p:spPr>
          <a:xfrm>
            <a:off x="457200" y="1453896"/>
            <a:ext cx="8229600" cy="4525963"/>
          </a:xfrm>
        </p:spPr>
        <p:txBody>
          <a:bodyPr>
            <a:normAutofit fontScale="92500" lnSpcReduction="10000"/>
          </a:bodyPr>
          <a:lstStyle/>
          <a:p>
            <a:pPr lvl="0"/>
            <a:r>
              <a:rPr lang="en-US" sz="2800" b="1" dirty="0"/>
              <a:t>Robot versus human labor.</a:t>
            </a:r>
            <a:r>
              <a:rPr lang="en-US" sz="2800" dirty="0"/>
              <a:t> We considered the differences between using a robot and using a person to perform tasks from a justification standpoint.</a:t>
            </a:r>
          </a:p>
          <a:p>
            <a:pPr lvl="0"/>
            <a:r>
              <a:rPr lang="en-US" sz="2800" b="1" dirty="0"/>
              <a:t>Return on investment.</a:t>
            </a:r>
            <a:r>
              <a:rPr lang="en-US" sz="2800" dirty="0"/>
              <a:t> ROI is all about the robot paying for itself, and the math that goes along with this payback.</a:t>
            </a:r>
          </a:p>
          <a:p>
            <a:pPr lvl="0"/>
            <a:r>
              <a:rPr lang="en-US" sz="2800" b="1" dirty="0"/>
              <a:t>Precision and quality.</a:t>
            </a:r>
            <a:r>
              <a:rPr lang="en-US" sz="2800" dirty="0"/>
              <a:t> This section added a few more points the justification toolbox.</a:t>
            </a:r>
          </a:p>
          <a:p>
            <a:pPr lvl="0"/>
            <a:r>
              <a:rPr lang="en-US" sz="2800" b="1" dirty="0"/>
              <a:t>Use of consumables.</a:t>
            </a:r>
            <a:r>
              <a:rPr lang="en-US" sz="2800" dirty="0"/>
              <a:t> Robots can save money by using less of the materials needed to produce things.</a:t>
            </a:r>
          </a:p>
          <a:p>
            <a:r>
              <a:rPr lang="en-US" sz="2800" b="1" dirty="0"/>
              <a:t>Hazardous environments.</a:t>
            </a:r>
            <a:r>
              <a:rPr lang="en-US" sz="2800" dirty="0"/>
              <a:t> The dangers associated with a job can help to justify the use of a robot.</a:t>
            </a:r>
          </a:p>
        </p:txBody>
      </p:sp>
    </p:spTree>
    <p:extLst>
      <p:ext uri="{BB962C8B-B14F-4D97-AF65-F5344CB8AC3E}">
        <p14:creationId xmlns:p14="http://schemas.microsoft.com/office/powerpoint/2010/main" val="414469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913"/>
            <a:ext cx="8229600" cy="929844"/>
          </a:xfrm>
        </p:spPr>
        <p:txBody>
          <a:bodyPr/>
          <a:lstStyle/>
          <a:p>
            <a:r>
              <a:rPr lang="en-US" sz="4400" dirty="0"/>
              <a:t>Overview</a:t>
            </a:r>
            <a:r>
              <a:rPr lang="en-US" dirty="0"/>
              <a:t> </a:t>
            </a:r>
          </a:p>
        </p:txBody>
      </p:sp>
      <p:sp>
        <p:nvSpPr>
          <p:cNvPr id="3" name="Content Placeholder 2"/>
          <p:cNvSpPr>
            <a:spLocks noGrp="1"/>
          </p:cNvSpPr>
          <p:nvPr>
            <p:ph idx="1"/>
          </p:nvPr>
        </p:nvSpPr>
        <p:spPr>
          <a:xfrm>
            <a:off x="457200" y="1196757"/>
            <a:ext cx="8229600" cy="4525963"/>
          </a:xfrm>
        </p:spPr>
        <p:txBody>
          <a:bodyPr>
            <a:normAutofit/>
          </a:bodyPr>
          <a:lstStyle/>
          <a:p>
            <a:pPr marL="0" indent="0">
              <a:buNone/>
            </a:pPr>
            <a:r>
              <a:rPr lang="en-US" sz="2800" b="1" dirty="0"/>
              <a:t>WHAT YOU WILL LEARN</a:t>
            </a:r>
            <a:endParaRPr lang="en-US" sz="2800" dirty="0"/>
          </a:p>
          <a:p>
            <a:pPr lvl="1"/>
            <a:r>
              <a:rPr lang="en-US" sz="2400" dirty="0"/>
              <a:t>Why we use robots instead of humans to perform some tasks</a:t>
            </a:r>
            <a:endParaRPr lang="en-US" sz="2000" dirty="0"/>
          </a:p>
          <a:p>
            <a:pPr lvl="1"/>
            <a:r>
              <a:rPr lang="en-US" sz="2400" dirty="0"/>
              <a:t>Whether robots are taking humans’ jobs</a:t>
            </a:r>
            <a:endParaRPr lang="en-US" sz="2000" dirty="0"/>
          </a:p>
          <a:p>
            <a:pPr lvl="1"/>
            <a:r>
              <a:rPr lang="en-US" sz="2400" dirty="0"/>
              <a:t>How to figure the return on investment for a robotic system</a:t>
            </a:r>
            <a:endParaRPr lang="en-US" sz="2000" dirty="0"/>
          </a:p>
          <a:p>
            <a:pPr lvl="1"/>
            <a:r>
              <a:rPr lang="en-US" sz="2400" dirty="0"/>
              <a:t>How precision and quality figure into justifying the use of a robot</a:t>
            </a:r>
            <a:endParaRPr lang="en-US" sz="2000" dirty="0"/>
          </a:p>
          <a:p>
            <a:pPr lvl="1"/>
            <a:r>
              <a:rPr lang="en-US" sz="2400" dirty="0"/>
              <a:t>How consumables are better used by robots</a:t>
            </a:r>
            <a:endParaRPr lang="en-US" sz="2000" dirty="0"/>
          </a:p>
          <a:p>
            <a:pPr lvl="1"/>
            <a:r>
              <a:rPr lang="en-US" sz="2400" dirty="0"/>
              <a:t>How to justify using robots that can go places where humans cannot or should not go </a:t>
            </a:r>
          </a:p>
        </p:txBody>
      </p:sp>
    </p:spTree>
    <p:extLst>
      <p:ext uri="{BB962C8B-B14F-4D97-AF65-F5344CB8AC3E}">
        <p14:creationId xmlns:p14="http://schemas.microsoft.com/office/powerpoint/2010/main" val="290164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378"/>
            <a:ext cx="8229600" cy="915884"/>
          </a:xfrm>
        </p:spPr>
        <p:txBody>
          <a:bodyPr>
            <a:normAutofit/>
          </a:bodyPr>
          <a:lstStyle/>
          <a:p>
            <a:r>
              <a:rPr lang="en-US" sz="4400" dirty="0"/>
              <a:t>Robot vs. Human Labor </a:t>
            </a:r>
          </a:p>
        </p:txBody>
      </p:sp>
      <p:sp>
        <p:nvSpPr>
          <p:cNvPr id="3" name="Content Placeholder 2"/>
          <p:cNvSpPr>
            <a:spLocks noGrp="1"/>
          </p:cNvSpPr>
          <p:nvPr>
            <p:ph idx="1"/>
          </p:nvPr>
        </p:nvSpPr>
        <p:spPr>
          <a:xfrm>
            <a:off x="457200" y="1507770"/>
            <a:ext cx="2732730" cy="4033493"/>
          </a:xfrm>
        </p:spPr>
        <p:txBody>
          <a:bodyPr>
            <a:noAutofit/>
          </a:bodyPr>
          <a:lstStyle/>
          <a:p>
            <a:r>
              <a:rPr lang="en-US" sz="2000" dirty="0"/>
              <a:t>Robots are the perfect answer to many of the dull, dirty, difficult, or dangerous tasks people perform every day</a:t>
            </a:r>
          </a:p>
          <a:p>
            <a:r>
              <a:rPr lang="en-US" sz="2000" dirty="0"/>
              <a:t>Robots are methodically, unemotionally constant where people are not</a:t>
            </a:r>
          </a:p>
        </p:txBody>
      </p:sp>
      <p:pic>
        <p:nvPicPr>
          <p:cNvPr id="4" name="Picture 3">
            <a:extLst>
              <a:ext uri="{FF2B5EF4-FFF2-40B4-BE49-F238E27FC236}">
                <a16:creationId xmlns:a16="http://schemas.microsoft.com/office/drawing/2014/main" id="{DBE1BF4A-11A5-334E-99F0-3673267E9910}"/>
              </a:ext>
            </a:extLst>
          </p:cNvPr>
          <p:cNvPicPr>
            <a:picLocks noChangeAspect="1"/>
          </p:cNvPicPr>
          <p:nvPr/>
        </p:nvPicPr>
        <p:blipFill>
          <a:blip r:embed="rId2"/>
          <a:stretch>
            <a:fillRect/>
          </a:stretch>
        </p:blipFill>
        <p:spPr>
          <a:xfrm>
            <a:off x="3350148" y="1620295"/>
            <a:ext cx="5496870" cy="3096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8BE7E3C-F5D7-794D-A153-A28444646583}"/>
              </a:ext>
            </a:extLst>
          </p:cNvPr>
          <p:cNvSpPr txBox="1"/>
          <p:nvPr/>
        </p:nvSpPr>
        <p:spPr>
          <a:xfrm>
            <a:off x="3189930" y="4842982"/>
            <a:ext cx="5657088" cy="507831"/>
          </a:xfrm>
          <a:prstGeom prst="rect">
            <a:avLst/>
          </a:prstGeom>
          <a:noFill/>
        </p:spPr>
        <p:txBody>
          <a:bodyPr wrap="square">
            <a:spAutoFit/>
          </a:bodyPr>
          <a:lstStyle/>
          <a:p>
            <a:pPr algn="l"/>
            <a:r>
              <a:rPr lang="en-US" sz="900" b="0" i="0" u="none" strike="noStrike" dirty="0">
                <a:solidFill>
                  <a:srgbClr val="000000"/>
                </a:solidFill>
                <a:effectLst/>
              </a:rPr>
              <a:t>Carlisle, B. (2018, January 26). </a:t>
            </a:r>
            <a:r>
              <a:rPr lang="en-US" sz="900" b="0" i="1" u="none" strike="noStrike" dirty="0">
                <a:solidFill>
                  <a:srgbClr val="000000"/>
                </a:solidFill>
                <a:effectLst/>
              </a:rPr>
              <a:t>Pick and place for profit: Using Robot Labor to save money</a:t>
            </a:r>
            <a:r>
              <a:rPr lang="en-US" sz="900" b="0" i="0" u="none" strike="noStrike" dirty="0">
                <a:solidFill>
                  <a:srgbClr val="000000"/>
                </a:solidFill>
                <a:effectLst/>
              </a:rPr>
              <a:t>. Robotics Business Review. Retrieved January 28, 2022, from https://</a:t>
            </a:r>
            <a:r>
              <a:rPr lang="en-US" sz="900" b="0" i="0" u="none" strike="noStrike" dirty="0" err="1">
                <a:solidFill>
                  <a:srgbClr val="000000"/>
                </a:solidFill>
                <a:effectLst/>
              </a:rPr>
              <a:t>www.roboticsbusinessreview.com</a:t>
            </a:r>
            <a:r>
              <a:rPr lang="en-US" sz="900" b="0" i="0" u="none" strike="noStrike" dirty="0">
                <a:solidFill>
                  <a:srgbClr val="000000"/>
                </a:solidFill>
                <a:effectLst/>
              </a:rPr>
              <a:t>/manufacturing/pick-place-profit-using-robot-labor-save-money/ </a:t>
            </a:r>
          </a:p>
        </p:txBody>
      </p:sp>
    </p:spTree>
    <p:extLst>
      <p:ext uri="{BB962C8B-B14F-4D97-AF65-F5344CB8AC3E}">
        <p14:creationId xmlns:p14="http://schemas.microsoft.com/office/powerpoint/2010/main" val="370096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8730" y="1319923"/>
            <a:ext cx="394176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Many industrial jobs fall into one or more of the four Ds of robotics</a:t>
            </a:r>
          </a:p>
          <a:p>
            <a:pPr marL="342900" indent="-342900">
              <a:buFont typeface="Arial" panose="020B0604020202020204" pitchFamily="34" charset="0"/>
              <a:buChar char="•"/>
            </a:pPr>
            <a:r>
              <a:rPr lang="en-US" sz="2000" dirty="0"/>
              <a:t>The cold, program driven efficiency of robots means it is never off its game due to emotional situations.</a:t>
            </a:r>
          </a:p>
          <a:p>
            <a:pPr marL="342900" indent="-342900">
              <a:buFont typeface="Arial" panose="020B0604020202020204" pitchFamily="34" charset="0"/>
              <a:buChar char="•"/>
            </a:pPr>
            <a:r>
              <a:rPr lang="en-US" sz="2000" dirty="0"/>
              <a:t>If we damage a robot, we can swap out a part with no greater concern than the time and money invested.</a:t>
            </a:r>
          </a:p>
        </p:txBody>
      </p:sp>
      <p:pic>
        <p:nvPicPr>
          <p:cNvPr id="5" name="Picture 4" descr="A photo shows four robots assembling parts of a machine.">
            <a:extLst>
              <a:ext uri="{FF2B5EF4-FFF2-40B4-BE49-F238E27FC236}">
                <a16:creationId xmlns:a16="http://schemas.microsoft.com/office/drawing/2014/main" id="{4CE956FA-26A7-4187-A712-96A84E71167C}"/>
              </a:ext>
            </a:extLst>
          </p:cNvPr>
          <p:cNvPicPr>
            <a:picLocks noChangeAspect="1"/>
          </p:cNvPicPr>
          <p:nvPr/>
        </p:nvPicPr>
        <p:blipFill rotWithShape="1">
          <a:blip r:embed="rId2">
            <a:extLst>
              <a:ext uri="{28A0092B-C50C-407E-A947-70E740481C1C}">
                <a14:useLocalDpi xmlns:a14="http://schemas.microsoft.com/office/drawing/2010/main" val="0"/>
              </a:ext>
            </a:extLst>
          </a:blip>
          <a:srcRect r="4316" b="13989"/>
          <a:stretch/>
        </p:blipFill>
        <p:spPr>
          <a:xfrm>
            <a:off x="356150" y="1310779"/>
            <a:ext cx="4662580" cy="3325017"/>
          </a:xfrm>
          <a:prstGeom prst="rect">
            <a:avLst/>
          </a:prstGeom>
        </p:spPr>
      </p:pic>
      <p:sp>
        <p:nvSpPr>
          <p:cNvPr id="7" name="Title 1">
            <a:extLst>
              <a:ext uri="{FF2B5EF4-FFF2-40B4-BE49-F238E27FC236}">
                <a16:creationId xmlns:a16="http://schemas.microsoft.com/office/drawing/2014/main" id="{B7468ABD-1E58-084F-8C34-14026322874A}"/>
              </a:ext>
            </a:extLst>
          </p:cNvPr>
          <p:cNvSpPr txBox="1">
            <a:spLocks/>
          </p:cNvSpPr>
          <p:nvPr/>
        </p:nvSpPr>
        <p:spPr>
          <a:xfrm>
            <a:off x="457200" y="416001"/>
            <a:ext cx="8229600" cy="723632"/>
          </a:xfrm>
          <a:prstGeom prst="rect">
            <a:avLst/>
          </a:prstGeom>
        </p:spPr>
        <p:txBody>
          <a:bodyPr>
            <a:normAutofit lnSpcReduction="1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4400" dirty="0"/>
              <a:t>Robot vs. Human Labor cont.</a:t>
            </a:r>
          </a:p>
        </p:txBody>
      </p:sp>
      <p:sp>
        <p:nvSpPr>
          <p:cNvPr id="8" name="Content Placeholder 2">
            <a:extLst>
              <a:ext uri="{FF2B5EF4-FFF2-40B4-BE49-F238E27FC236}">
                <a16:creationId xmlns:a16="http://schemas.microsoft.com/office/drawing/2014/main" id="{0E9BB188-A49C-8740-BBAA-D68602E5E8CF}"/>
              </a:ext>
            </a:extLst>
          </p:cNvPr>
          <p:cNvSpPr txBox="1">
            <a:spLocks/>
          </p:cNvSpPr>
          <p:nvPr/>
        </p:nvSpPr>
        <p:spPr>
          <a:xfrm>
            <a:off x="356150" y="4806942"/>
            <a:ext cx="6746318" cy="1510228"/>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2000" dirty="0"/>
              <a:t>When discussing robots vs. human labor keep in mind:</a:t>
            </a:r>
          </a:p>
          <a:p>
            <a:pPr lvl="1"/>
            <a:r>
              <a:rPr lang="en-US" sz="2000" dirty="0"/>
              <a:t>If the business is not profitable, it will not stay in business</a:t>
            </a:r>
          </a:p>
          <a:p>
            <a:pPr lvl="1"/>
            <a:r>
              <a:rPr lang="en-US" sz="2000" dirty="0"/>
              <a:t>Every robot needs a support staff</a:t>
            </a:r>
          </a:p>
          <a:p>
            <a:pPr lvl="1"/>
            <a:r>
              <a:rPr lang="en-US" sz="2000" dirty="0"/>
              <a:t>Many tasks are better suited to humans than robots</a:t>
            </a:r>
          </a:p>
        </p:txBody>
      </p:sp>
    </p:spTree>
    <p:extLst>
      <p:ext uri="{BB962C8B-B14F-4D97-AF65-F5344CB8AC3E}">
        <p14:creationId xmlns:p14="http://schemas.microsoft.com/office/powerpoint/2010/main" val="173119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265" y="1361130"/>
            <a:ext cx="3229290" cy="2246769"/>
          </a:xfrm>
          <a:prstGeom prst="rect">
            <a:avLst/>
          </a:prstGeom>
          <a:noFill/>
        </p:spPr>
        <p:txBody>
          <a:bodyPr wrap="square" rtlCol="0">
            <a:spAutoFit/>
          </a:bodyPr>
          <a:lstStyle/>
          <a:p>
            <a:r>
              <a:rPr lang="en-US" sz="2000" dirty="0"/>
              <a:t>While robots are taking over some jobs in industry, they are creating a whole new set of jobs for people with the technical skills necessary to run, program, and maintain the systems. </a:t>
            </a:r>
          </a:p>
        </p:txBody>
      </p:sp>
      <p:pic>
        <p:nvPicPr>
          <p:cNvPr id="6" name="Picture 5" descr="A person working in a factory&#10;&#10;Description automatically generated with medium confidence">
            <a:extLst>
              <a:ext uri="{FF2B5EF4-FFF2-40B4-BE49-F238E27FC236}">
                <a16:creationId xmlns:a16="http://schemas.microsoft.com/office/drawing/2014/main" id="{0C51A286-C329-B442-9ECC-48D7159E7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61130"/>
            <a:ext cx="4877052" cy="4135740"/>
          </a:xfrm>
          <a:prstGeom prst="rect">
            <a:avLst/>
          </a:prstGeom>
        </p:spPr>
      </p:pic>
      <p:sp>
        <p:nvSpPr>
          <p:cNvPr id="7" name="Title 1">
            <a:extLst>
              <a:ext uri="{FF2B5EF4-FFF2-40B4-BE49-F238E27FC236}">
                <a16:creationId xmlns:a16="http://schemas.microsoft.com/office/drawing/2014/main" id="{1082B9C9-210C-8F43-9C99-7017376A2780}"/>
              </a:ext>
            </a:extLst>
          </p:cNvPr>
          <p:cNvSpPr txBox="1">
            <a:spLocks/>
          </p:cNvSpPr>
          <p:nvPr/>
        </p:nvSpPr>
        <p:spPr>
          <a:xfrm>
            <a:off x="457200" y="391936"/>
            <a:ext cx="8229600" cy="723632"/>
          </a:xfrm>
          <a:prstGeom prst="rect">
            <a:avLst/>
          </a:prstGeom>
        </p:spPr>
        <p:txBody>
          <a:bodyPr>
            <a:normAutofit lnSpcReduction="1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4400" dirty="0"/>
              <a:t>Robot vs. Human Labor cont.</a:t>
            </a:r>
          </a:p>
        </p:txBody>
      </p:sp>
    </p:spTree>
    <p:extLst>
      <p:ext uri="{BB962C8B-B14F-4D97-AF65-F5344CB8AC3E}">
        <p14:creationId xmlns:p14="http://schemas.microsoft.com/office/powerpoint/2010/main" val="279653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696"/>
            <a:ext cx="8229600" cy="788758"/>
          </a:xfrm>
        </p:spPr>
        <p:txBody>
          <a:bodyPr>
            <a:normAutofit/>
          </a:bodyPr>
          <a:lstStyle/>
          <a:p>
            <a:r>
              <a:rPr lang="en-US" sz="4400" dirty="0"/>
              <a:t>Return on Investment (ROI) </a:t>
            </a:r>
          </a:p>
        </p:txBody>
      </p:sp>
      <p:sp>
        <p:nvSpPr>
          <p:cNvPr id="3" name="Content Placeholder 2"/>
          <p:cNvSpPr>
            <a:spLocks noGrp="1"/>
          </p:cNvSpPr>
          <p:nvPr>
            <p:ph idx="1"/>
          </p:nvPr>
        </p:nvSpPr>
        <p:spPr>
          <a:xfrm>
            <a:off x="457200" y="1231230"/>
            <a:ext cx="8229600" cy="4770232"/>
          </a:xfrm>
        </p:spPr>
        <p:txBody>
          <a:bodyPr>
            <a:normAutofit/>
          </a:bodyPr>
          <a:lstStyle/>
          <a:p>
            <a:r>
              <a:rPr lang="en-US" sz="2800" dirty="0"/>
              <a:t>If we figure ROI on a cost savings versus human labor, then we simply figure the per-hour savings and use that to get the total hours needed to pay for the robot</a:t>
            </a:r>
          </a:p>
          <a:p>
            <a:r>
              <a:rPr lang="en-US" sz="2800" dirty="0"/>
              <a:t>Another factor in ROI is how long the robot will run after it pays for itself</a:t>
            </a:r>
          </a:p>
          <a:p>
            <a:r>
              <a:rPr lang="en-US" sz="2800" dirty="0"/>
              <a:t>Some systems come with a designated useful life from the manufacturer </a:t>
            </a:r>
          </a:p>
          <a:p>
            <a:r>
              <a:rPr lang="en-US" sz="2800" dirty="0"/>
              <a:t>There are numerous accounts of robots running long past the life stipulated by the manufacturer</a:t>
            </a:r>
          </a:p>
        </p:txBody>
      </p:sp>
    </p:spTree>
    <p:extLst>
      <p:ext uri="{BB962C8B-B14F-4D97-AF65-F5344CB8AC3E}">
        <p14:creationId xmlns:p14="http://schemas.microsoft.com/office/powerpoint/2010/main" val="268196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353"/>
            <a:ext cx="8229600" cy="629962"/>
          </a:xfrm>
        </p:spPr>
        <p:txBody>
          <a:bodyPr>
            <a:noAutofit/>
          </a:bodyPr>
          <a:lstStyle/>
          <a:p>
            <a:r>
              <a:rPr lang="en-US" sz="4400" dirty="0"/>
              <a:t>ROI</a:t>
            </a:r>
          </a:p>
        </p:txBody>
      </p:sp>
      <p:sp>
        <p:nvSpPr>
          <p:cNvPr id="3" name="Content Placeholder 2"/>
          <p:cNvSpPr>
            <a:spLocks noGrp="1"/>
          </p:cNvSpPr>
          <p:nvPr>
            <p:ph sz="half" idx="1"/>
          </p:nvPr>
        </p:nvSpPr>
        <p:spPr>
          <a:xfrm>
            <a:off x="457199" y="1095501"/>
            <a:ext cx="8305800" cy="752108"/>
          </a:xfrm>
        </p:spPr>
        <p:txBody>
          <a:bodyPr>
            <a:noAutofit/>
          </a:bodyPr>
          <a:lstStyle/>
          <a:p>
            <a:pPr marL="0" indent="0">
              <a:buNone/>
            </a:pPr>
            <a:r>
              <a:rPr lang="en-US" sz="2000" dirty="0"/>
              <a:t>Return on investment (ROI) is a measure of the amount of time that it takes a piece of equipment to pay for itself.</a:t>
            </a:r>
          </a:p>
          <a:p>
            <a:pPr marL="0" indent="0">
              <a:buNone/>
            </a:pPr>
            <a:endParaRPr lang="en-US" sz="2000" dirty="0"/>
          </a:p>
        </p:txBody>
      </p:sp>
      <p:sp>
        <p:nvSpPr>
          <p:cNvPr id="4" name="Content Placeholder 3">
            <a:extLst>
              <a:ext uri="{FF2B5EF4-FFF2-40B4-BE49-F238E27FC236}">
                <a16:creationId xmlns:a16="http://schemas.microsoft.com/office/drawing/2014/main" id="{9D759717-A390-1D4E-A226-10C357728FAE}"/>
              </a:ext>
            </a:extLst>
          </p:cNvPr>
          <p:cNvSpPr>
            <a:spLocks noGrp="1"/>
          </p:cNvSpPr>
          <p:nvPr>
            <p:ph sz="half" idx="2"/>
          </p:nvPr>
        </p:nvSpPr>
        <p:spPr>
          <a:xfrm>
            <a:off x="457199" y="1925392"/>
            <a:ext cx="4038600" cy="4621712"/>
          </a:xfrm>
        </p:spPr>
        <p:txBody>
          <a:bodyPr>
            <a:noAutofit/>
          </a:bodyPr>
          <a:lstStyle/>
          <a:p>
            <a:pPr marL="0" indent="0">
              <a:buNone/>
            </a:pPr>
            <a:r>
              <a:rPr lang="en-US" sz="1900" u="sng" dirty="0"/>
              <a:t>Inputs</a:t>
            </a:r>
          </a:p>
          <a:p>
            <a:r>
              <a:rPr lang="en-US" sz="1900" dirty="0"/>
              <a:t>Labor cost ($/</a:t>
            </a:r>
            <a:r>
              <a:rPr lang="en-US" sz="1900" dirty="0" err="1"/>
              <a:t>hr</a:t>
            </a:r>
            <a:r>
              <a:rPr lang="en-US" sz="1900" dirty="0"/>
              <a:t>)</a:t>
            </a:r>
          </a:p>
          <a:p>
            <a:r>
              <a:rPr lang="en-US" sz="1900" dirty="0"/>
              <a:t>Cost of equipment ($)</a:t>
            </a:r>
          </a:p>
          <a:p>
            <a:r>
              <a:rPr lang="en-US" sz="1900" dirty="0"/>
              <a:t>Hourly cost to operate ($/</a:t>
            </a:r>
            <a:r>
              <a:rPr lang="en-US" sz="1900" dirty="0" err="1"/>
              <a:t>hr</a:t>
            </a:r>
            <a:r>
              <a:rPr lang="en-US" sz="1900" dirty="0"/>
              <a:t>)</a:t>
            </a:r>
          </a:p>
          <a:p>
            <a:r>
              <a:rPr lang="en-US" sz="1900" dirty="0"/>
              <a:t>Operating hours per year</a:t>
            </a:r>
          </a:p>
          <a:p>
            <a:pPr marL="0" indent="0">
              <a:buNone/>
            </a:pPr>
            <a:endParaRPr lang="en-US" sz="1000" dirty="0"/>
          </a:p>
          <a:p>
            <a:pPr marL="0" indent="0">
              <a:buNone/>
            </a:pPr>
            <a:r>
              <a:rPr lang="en-US" sz="1900" u="sng" dirty="0"/>
              <a:t>Calculations</a:t>
            </a:r>
          </a:p>
          <a:p>
            <a:r>
              <a:rPr lang="en-US" sz="1900" dirty="0"/>
              <a:t>Operational hours</a:t>
            </a:r>
          </a:p>
          <a:p>
            <a:pPr lvl="1"/>
            <a:r>
              <a:rPr lang="en-US" sz="1600" dirty="0"/>
              <a:t>No. of operators</a:t>
            </a:r>
          </a:p>
          <a:p>
            <a:pPr lvl="1"/>
            <a:r>
              <a:rPr lang="en-US" sz="1600" dirty="0"/>
              <a:t>No. of shifts</a:t>
            </a:r>
          </a:p>
          <a:p>
            <a:pPr lvl="1"/>
            <a:r>
              <a:rPr lang="en-US" sz="1600" dirty="0"/>
              <a:t>No. of days per week</a:t>
            </a:r>
          </a:p>
          <a:p>
            <a:pPr lvl="1"/>
            <a:r>
              <a:rPr lang="en-US" sz="1600" dirty="0"/>
              <a:t>No. of weeks per year</a:t>
            </a:r>
          </a:p>
          <a:p>
            <a:r>
              <a:rPr lang="en-US" sz="1900" dirty="0"/>
              <a:t>Labor cost ($/</a:t>
            </a:r>
            <a:r>
              <a:rPr lang="en-US" sz="1900" dirty="0" err="1"/>
              <a:t>hr</a:t>
            </a:r>
            <a:r>
              <a:rPr lang="en-US" sz="1900" dirty="0"/>
              <a:t>)</a:t>
            </a:r>
          </a:p>
          <a:p>
            <a:r>
              <a:rPr lang="en-US" sz="1900" dirty="0"/>
              <a:t>Equipment cost ($/</a:t>
            </a:r>
            <a:r>
              <a:rPr lang="en-US" sz="1900" dirty="0" err="1"/>
              <a:t>hr</a:t>
            </a:r>
            <a:r>
              <a:rPr lang="en-US" sz="1900" dirty="0"/>
              <a:t>)</a:t>
            </a:r>
          </a:p>
        </p:txBody>
      </p:sp>
      <p:pic>
        <p:nvPicPr>
          <p:cNvPr id="9" name="Picture 8">
            <a:extLst>
              <a:ext uri="{FF2B5EF4-FFF2-40B4-BE49-F238E27FC236}">
                <a16:creationId xmlns:a16="http://schemas.microsoft.com/office/drawing/2014/main" id="{18A04AE3-2605-D747-B10E-75B5EAAC7671}"/>
              </a:ext>
            </a:extLst>
          </p:cNvPr>
          <p:cNvPicPr>
            <a:picLocks noChangeAspect="1"/>
          </p:cNvPicPr>
          <p:nvPr/>
        </p:nvPicPr>
        <p:blipFill>
          <a:blip r:embed="rId2"/>
          <a:stretch>
            <a:fillRect/>
          </a:stretch>
        </p:blipFill>
        <p:spPr>
          <a:xfrm>
            <a:off x="3985667" y="2519838"/>
            <a:ext cx="4907096" cy="1506467"/>
          </a:xfrm>
          <a:prstGeom prst="rect">
            <a:avLst/>
          </a:prstGeom>
        </p:spPr>
      </p:pic>
      <p:sp>
        <p:nvSpPr>
          <p:cNvPr id="10" name="TextBox 9">
            <a:extLst>
              <a:ext uri="{FF2B5EF4-FFF2-40B4-BE49-F238E27FC236}">
                <a16:creationId xmlns:a16="http://schemas.microsoft.com/office/drawing/2014/main" id="{BDE81E95-A62A-4F40-847D-1CFE48006423}"/>
              </a:ext>
            </a:extLst>
          </p:cNvPr>
          <p:cNvSpPr txBox="1"/>
          <p:nvPr/>
        </p:nvSpPr>
        <p:spPr>
          <a:xfrm>
            <a:off x="5950619" y="2128946"/>
            <a:ext cx="977191" cy="369332"/>
          </a:xfrm>
          <a:prstGeom prst="rect">
            <a:avLst/>
          </a:prstGeom>
          <a:noFill/>
        </p:spPr>
        <p:txBody>
          <a:bodyPr wrap="none" rtlCol="0">
            <a:spAutoFit/>
          </a:bodyPr>
          <a:lstStyle/>
          <a:p>
            <a:r>
              <a:rPr lang="en-US" u="sng" dirty="0"/>
              <a:t>Example</a:t>
            </a:r>
          </a:p>
        </p:txBody>
      </p:sp>
    </p:spTree>
    <p:extLst>
      <p:ext uri="{BB962C8B-B14F-4D97-AF65-F5344CB8AC3E}">
        <p14:creationId xmlns:p14="http://schemas.microsoft.com/office/powerpoint/2010/main" val="319168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52543"/>
            <a:ext cx="8229600" cy="715727"/>
          </a:xfrm>
        </p:spPr>
        <p:txBody>
          <a:bodyPr>
            <a:noAutofit/>
          </a:bodyPr>
          <a:lstStyle/>
          <a:p>
            <a:r>
              <a:rPr lang="en-US" sz="4400" dirty="0"/>
              <a:t>ROI</a:t>
            </a:r>
          </a:p>
        </p:txBody>
      </p:sp>
      <p:pic>
        <p:nvPicPr>
          <p:cNvPr id="9" name="Picture 8">
            <a:extLst>
              <a:ext uri="{FF2B5EF4-FFF2-40B4-BE49-F238E27FC236}">
                <a16:creationId xmlns:a16="http://schemas.microsoft.com/office/drawing/2014/main" id="{18A04AE3-2605-D747-B10E-75B5EAAC7671}"/>
              </a:ext>
            </a:extLst>
          </p:cNvPr>
          <p:cNvPicPr>
            <a:picLocks noChangeAspect="1"/>
          </p:cNvPicPr>
          <p:nvPr/>
        </p:nvPicPr>
        <p:blipFill>
          <a:blip r:embed="rId2"/>
          <a:stretch>
            <a:fillRect/>
          </a:stretch>
        </p:blipFill>
        <p:spPr>
          <a:xfrm>
            <a:off x="2118449" y="1922533"/>
            <a:ext cx="4907096" cy="1506467"/>
          </a:xfrm>
          <a:prstGeom prst="rect">
            <a:avLst/>
          </a:prstGeom>
        </p:spPr>
      </p:pic>
      <p:sp>
        <p:nvSpPr>
          <p:cNvPr id="10" name="TextBox 9">
            <a:extLst>
              <a:ext uri="{FF2B5EF4-FFF2-40B4-BE49-F238E27FC236}">
                <a16:creationId xmlns:a16="http://schemas.microsoft.com/office/drawing/2014/main" id="{BDE81E95-A62A-4F40-847D-1CFE48006423}"/>
              </a:ext>
            </a:extLst>
          </p:cNvPr>
          <p:cNvSpPr txBox="1"/>
          <p:nvPr/>
        </p:nvSpPr>
        <p:spPr>
          <a:xfrm>
            <a:off x="4083402" y="1439534"/>
            <a:ext cx="977191" cy="369332"/>
          </a:xfrm>
          <a:prstGeom prst="rect">
            <a:avLst/>
          </a:prstGeom>
          <a:noFill/>
        </p:spPr>
        <p:txBody>
          <a:bodyPr wrap="none" rtlCol="0">
            <a:spAutoFit/>
          </a:bodyPr>
          <a:lstStyle/>
          <a:p>
            <a:r>
              <a:rPr lang="en-US" u="sng" dirty="0"/>
              <a:t>Example</a:t>
            </a:r>
          </a:p>
        </p:txBody>
      </p:sp>
      <p:pic>
        <p:nvPicPr>
          <p:cNvPr id="7" name="Picture 6">
            <a:extLst>
              <a:ext uri="{FF2B5EF4-FFF2-40B4-BE49-F238E27FC236}">
                <a16:creationId xmlns:a16="http://schemas.microsoft.com/office/drawing/2014/main" id="{7194257F-5277-0F43-9B55-7F8D063DCDA1}"/>
              </a:ext>
            </a:extLst>
          </p:cNvPr>
          <p:cNvPicPr>
            <a:picLocks noChangeAspect="1"/>
          </p:cNvPicPr>
          <p:nvPr/>
        </p:nvPicPr>
        <p:blipFill>
          <a:blip r:embed="rId3"/>
          <a:stretch>
            <a:fillRect/>
          </a:stretch>
        </p:blipFill>
        <p:spPr>
          <a:xfrm>
            <a:off x="2118449" y="3542667"/>
            <a:ext cx="4850947" cy="2376197"/>
          </a:xfrm>
          <a:prstGeom prst="rect">
            <a:avLst/>
          </a:prstGeom>
        </p:spPr>
      </p:pic>
    </p:spTree>
    <p:extLst>
      <p:ext uri="{BB962C8B-B14F-4D97-AF65-F5344CB8AC3E}">
        <p14:creationId xmlns:p14="http://schemas.microsoft.com/office/powerpoint/2010/main" val="64025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2747"/>
            <a:ext cx="8229600" cy="788757"/>
          </a:xfrm>
        </p:spPr>
        <p:txBody>
          <a:bodyPr>
            <a:normAutofit/>
          </a:bodyPr>
          <a:lstStyle/>
          <a:p>
            <a:r>
              <a:rPr lang="en-US" sz="4400" dirty="0"/>
              <a:t>ROI</a:t>
            </a:r>
          </a:p>
        </p:txBody>
      </p:sp>
      <p:pic>
        <p:nvPicPr>
          <p:cNvPr id="9" name="Picture 8">
            <a:extLst>
              <a:ext uri="{FF2B5EF4-FFF2-40B4-BE49-F238E27FC236}">
                <a16:creationId xmlns:a16="http://schemas.microsoft.com/office/drawing/2014/main" id="{18A04AE3-2605-D747-B10E-75B5EAAC7671}"/>
              </a:ext>
            </a:extLst>
          </p:cNvPr>
          <p:cNvPicPr>
            <a:picLocks noChangeAspect="1"/>
          </p:cNvPicPr>
          <p:nvPr/>
        </p:nvPicPr>
        <p:blipFill>
          <a:blip r:embed="rId2"/>
          <a:stretch>
            <a:fillRect/>
          </a:stretch>
        </p:blipFill>
        <p:spPr>
          <a:xfrm>
            <a:off x="734504" y="3619076"/>
            <a:ext cx="3683934" cy="1130959"/>
          </a:xfrm>
          <a:prstGeom prst="rect">
            <a:avLst/>
          </a:prstGeom>
        </p:spPr>
      </p:pic>
      <p:sp>
        <p:nvSpPr>
          <p:cNvPr id="10" name="TextBox 9">
            <a:extLst>
              <a:ext uri="{FF2B5EF4-FFF2-40B4-BE49-F238E27FC236}">
                <a16:creationId xmlns:a16="http://schemas.microsoft.com/office/drawing/2014/main" id="{BDE81E95-A62A-4F40-847D-1CFE48006423}"/>
              </a:ext>
            </a:extLst>
          </p:cNvPr>
          <p:cNvSpPr txBox="1"/>
          <p:nvPr/>
        </p:nvSpPr>
        <p:spPr>
          <a:xfrm>
            <a:off x="4083403" y="1358874"/>
            <a:ext cx="977191" cy="369332"/>
          </a:xfrm>
          <a:prstGeom prst="rect">
            <a:avLst/>
          </a:prstGeom>
          <a:noFill/>
        </p:spPr>
        <p:txBody>
          <a:bodyPr wrap="none" rtlCol="0">
            <a:spAutoFit/>
          </a:bodyPr>
          <a:lstStyle/>
          <a:p>
            <a:r>
              <a:rPr lang="en-US" u="sng" dirty="0"/>
              <a:t>Example</a:t>
            </a:r>
          </a:p>
        </p:txBody>
      </p:sp>
      <p:pic>
        <p:nvPicPr>
          <p:cNvPr id="7" name="Picture 6">
            <a:extLst>
              <a:ext uri="{FF2B5EF4-FFF2-40B4-BE49-F238E27FC236}">
                <a16:creationId xmlns:a16="http://schemas.microsoft.com/office/drawing/2014/main" id="{7194257F-5277-0F43-9B55-7F8D063DCDA1}"/>
              </a:ext>
            </a:extLst>
          </p:cNvPr>
          <p:cNvPicPr>
            <a:picLocks noChangeAspect="1"/>
          </p:cNvPicPr>
          <p:nvPr/>
        </p:nvPicPr>
        <p:blipFill>
          <a:blip r:embed="rId3"/>
          <a:stretch>
            <a:fillRect/>
          </a:stretch>
        </p:blipFill>
        <p:spPr>
          <a:xfrm>
            <a:off x="4725564" y="3619076"/>
            <a:ext cx="3626204" cy="1776267"/>
          </a:xfrm>
          <a:prstGeom prst="rect">
            <a:avLst/>
          </a:prstGeom>
        </p:spPr>
      </p:pic>
      <p:pic>
        <p:nvPicPr>
          <p:cNvPr id="3" name="Picture 2">
            <a:extLst>
              <a:ext uri="{FF2B5EF4-FFF2-40B4-BE49-F238E27FC236}">
                <a16:creationId xmlns:a16="http://schemas.microsoft.com/office/drawing/2014/main" id="{A0603A22-0169-624A-8875-1C22BAD7B59A}"/>
              </a:ext>
            </a:extLst>
          </p:cNvPr>
          <p:cNvPicPr>
            <a:picLocks noChangeAspect="1"/>
          </p:cNvPicPr>
          <p:nvPr/>
        </p:nvPicPr>
        <p:blipFill>
          <a:blip r:embed="rId4"/>
          <a:stretch>
            <a:fillRect/>
          </a:stretch>
        </p:blipFill>
        <p:spPr>
          <a:xfrm>
            <a:off x="1758948" y="1854625"/>
            <a:ext cx="5626100" cy="1384300"/>
          </a:xfrm>
          <a:prstGeom prst="rect">
            <a:avLst/>
          </a:prstGeom>
        </p:spPr>
      </p:pic>
    </p:spTree>
    <p:extLst>
      <p:ext uri="{BB962C8B-B14F-4D97-AF65-F5344CB8AC3E}">
        <p14:creationId xmlns:p14="http://schemas.microsoft.com/office/powerpoint/2010/main" val="2833469662"/>
      </p:ext>
    </p:extLst>
  </p:cSld>
  <p:clrMapOvr>
    <a:masterClrMapping/>
  </p:clrMapOvr>
</p:sld>
</file>

<file path=ppt/theme/theme1.xml><?xml version="1.0" encoding="utf-8"?>
<a:theme xmlns:a="http://schemas.openxmlformats.org/drawingml/2006/main" name="GAP Improvem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P Gemba Training  -  Read-Only" id="{6C8E66DF-2DF4-A94C-9010-81CDDEB9611B}" vid="{97C0A0EF-9ED2-544A-A29B-E26BAF94D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GAP Template 20190509</Template>
  <TotalTime>360</TotalTime>
  <Words>1098</Words>
  <Application>Microsoft Macintosh PowerPoint</Application>
  <PresentationFormat>On-screen Show (4:3)</PresentationFormat>
  <Paragraphs>89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motiva-sans</vt:lpstr>
      <vt:lpstr>GAP Improvements</vt:lpstr>
      <vt:lpstr>Justifying the Use of a Robot </vt:lpstr>
      <vt:lpstr>Overview </vt:lpstr>
      <vt:lpstr>Robot vs. Human Labor </vt:lpstr>
      <vt:lpstr>PowerPoint Presentation</vt:lpstr>
      <vt:lpstr>PowerPoint Presentation</vt:lpstr>
      <vt:lpstr>Return on Investment (ROI) </vt:lpstr>
      <vt:lpstr>ROI</vt:lpstr>
      <vt:lpstr>ROI</vt:lpstr>
      <vt:lpstr>ROI</vt:lpstr>
      <vt:lpstr>When Cost Outweighs Return</vt:lpstr>
      <vt:lpstr>Precision and Quality </vt:lpstr>
      <vt:lpstr>PowerPoint Presentation</vt:lpstr>
      <vt:lpstr>Use of Consumables </vt:lpstr>
      <vt:lpstr>Hazardous Environments </vt:lpstr>
      <vt:lpstr>OSHA</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Dinwiddie</dc:creator>
  <cp:lastModifiedBy>Gary Freiberg</cp:lastModifiedBy>
  <cp:revision>19</cp:revision>
  <dcterms:created xsi:type="dcterms:W3CDTF">2018-02-18T22:26:28Z</dcterms:created>
  <dcterms:modified xsi:type="dcterms:W3CDTF">2026-01-21T02:56:50Z</dcterms:modified>
</cp:coreProperties>
</file>