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461" r:id="rId2"/>
    <p:sldId id="447" r:id="rId3"/>
    <p:sldId id="323" r:id="rId4"/>
    <p:sldId id="462" r:id="rId5"/>
    <p:sldId id="427" r:id="rId6"/>
    <p:sldId id="428" r:id="rId7"/>
    <p:sldId id="426" r:id="rId8"/>
    <p:sldId id="429" r:id="rId9"/>
    <p:sldId id="455" r:id="rId10"/>
    <p:sldId id="432" r:id="rId11"/>
    <p:sldId id="457" r:id="rId12"/>
    <p:sldId id="430" r:id="rId13"/>
    <p:sldId id="450" r:id="rId14"/>
    <p:sldId id="431" r:id="rId15"/>
    <p:sldId id="458" r:id="rId16"/>
    <p:sldId id="460" r:id="rId17"/>
    <p:sldId id="313" r:id="rId18"/>
    <p:sldId id="456" r:id="rId19"/>
    <p:sldId id="314" r:id="rId20"/>
    <p:sldId id="463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3399"/>
    <a:srgbClr val="FFFF00"/>
    <a:srgbClr val="DDDDDD"/>
    <a:srgbClr val="3333FF"/>
    <a:srgbClr val="99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4607" autoAdjust="0"/>
  </p:normalViewPr>
  <p:slideViewPr>
    <p:cSldViewPr>
      <p:cViewPr varScale="1">
        <p:scale>
          <a:sx n="127" d="100"/>
          <a:sy n="127" d="100"/>
        </p:scale>
        <p:origin x="-112" y="-1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r>
              <a:rPr lang="en-US"/>
              <a:t>Tolerances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5760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r>
              <a:rPr lang="en-US"/>
              <a:t>Design and Drawing for Production</a:t>
            </a:r>
          </a:p>
          <a:p>
            <a:r>
              <a:rPr lang="en-US"/>
              <a:t>Unit 2 – Lesson 2.2 – Dimensions and Tolerances</a:t>
            </a:r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r>
              <a:rPr lang="en-US">
                <a:cs typeface="+mn-cs"/>
              </a:rPr>
              <a:t>Project Lead The Way</a:t>
            </a:r>
            <a:r>
              <a:rPr lang="en-US"/>
              <a:t>, Inc.</a:t>
            </a:r>
            <a:endParaRPr lang="en-US" baseline="30000"/>
          </a:p>
          <a:p>
            <a:r>
              <a:rPr lang="en-US"/>
              <a:t>Copyright 2007</a:t>
            </a:r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fld id="{CE7FEFF6-9507-7344-8346-E2A81EB77B1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30055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138" y="8580438"/>
            <a:ext cx="4746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6469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r>
              <a:rPr lang="en-US"/>
              <a:t>Tolerances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57600" y="0"/>
            <a:ext cx="3198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r>
              <a:rPr lang="en-US"/>
              <a:t>Design and Drawing for Production</a:t>
            </a:r>
          </a:p>
          <a:p>
            <a:r>
              <a:rPr lang="en-US"/>
              <a:t>Unit 2 – Lesson 2.2 – Dimensions and Tolerances</a:t>
            </a:r>
          </a:p>
        </p:txBody>
      </p:sp>
      <p:sp>
        <p:nvSpPr>
          <p:cNvPr id="283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3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3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r>
              <a:rPr lang="en-US">
                <a:cs typeface="+mn-cs"/>
              </a:rPr>
              <a:t>Project Lead The Way</a:t>
            </a:r>
            <a:r>
              <a:rPr lang="en-US"/>
              <a:t>, Inc.</a:t>
            </a:r>
            <a:endParaRPr lang="en-US" baseline="30000"/>
          </a:p>
          <a:p>
            <a:r>
              <a:rPr lang="en-US"/>
              <a:t>Copyright 2007</a:t>
            </a:r>
          </a:p>
        </p:txBody>
      </p:sp>
      <p:sp>
        <p:nvSpPr>
          <p:cNvPr id="283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fld id="{100E5EBB-DC2D-2A44-A53B-D38C54A4DDF7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83657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138" y="8580438"/>
            <a:ext cx="4746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408003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Tolerances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Design and Drawing for Production</a:t>
            </a:r>
          </a:p>
          <a:p>
            <a:r>
              <a:rPr lang="en-US"/>
              <a:t>Unit 2 – Lesson 2.2 – Dimensions and Tolerances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Project Lead The Way, Inc.</a:t>
            </a:r>
            <a:endParaRPr lang="en-US" baseline="30000"/>
          </a:p>
          <a:p>
            <a:r>
              <a:rPr lang="en-US"/>
              <a:t>Copyright 2007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741A23-0D5E-3C4B-836A-901887F1888D}" type="slidenum">
              <a:rPr lang="en-US"/>
              <a:pPr/>
              <a:t>4</a:t>
            </a:fld>
            <a:endParaRPr lang="en-US"/>
          </a:p>
        </p:txBody>
      </p:sp>
      <p:sp>
        <p:nvSpPr>
          <p:cNvPr id="310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ANSI is an acronym that stands for the American National Standards Institute.</a:t>
            </a:r>
          </a:p>
          <a:p>
            <a:r>
              <a:rPr lang="en-US"/>
              <a:t>ASME is an acronym that stands for the American Society of Mechanical Engineers.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55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7955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7955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5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7955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7955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956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6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6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9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79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956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7956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7956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8BDE0F8-0847-0142-9156-12510AD3C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6A424-31C5-6646-A492-7D60D0B005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5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8EF5E-3169-6C4A-81F5-8C54BDA95B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6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4DD88-DB55-BB41-AB23-C444CFE38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6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39691-9B4F-D447-8AD8-BE8548CEC3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0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6D1A1-C94D-B34F-914D-B6C6139E49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7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796D6-E94B-4649-AAD6-41144B996F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1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DB937-CB49-3B4B-A989-DD5CC70E83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3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7E060-8156-9148-AF87-942150A5D0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9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002DE-13AE-9440-8DBC-13C957A354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0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7EDD5-CC44-3545-9EF5-8DFCECB607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78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78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8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78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78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8014A3C-AB62-7D4C-AC8D-3B36F4A23A7F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78543" name="Picture 15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6243638"/>
            <a:ext cx="474663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ChangeArrowheads="1"/>
          </p:cNvSpPr>
          <p:nvPr/>
        </p:nvSpPr>
        <p:spPr bwMode="auto">
          <a:xfrm>
            <a:off x="969963" y="979488"/>
            <a:ext cx="4749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6189" name="Text Box 13"/>
          <p:cNvSpPr txBox="1">
            <a:spLocks noChangeArrowheads="1"/>
          </p:cNvSpPr>
          <p:nvPr/>
        </p:nvSpPr>
        <p:spPr bwMode="auto">
          <a:xfrm>
            <a:off x="1676400" y="5638800"/>
            <a:ext cx="579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solidFill>
                  <a:srgbClr val="003399"/>
                </a:solidFill>
                <a:latin typeface="Verdana" charset="0"/>
              </a:rPr>
              <a:t>Forging new generations of engineers</a:t>
            </a:r>
          </a:p>
        </p:txBody>
      </p:sp>
      <p:pic>
        <p:nvPicPr>
          <p:cNvPr id="306190" name="Picture 14" descr="6x6_PLTW_Logo_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5486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>
    <p:randomBar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122" name="Picture 1026" descr="arborpres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16" t="71104" r="38586" b="22227"/>
          <a:stretch>
            <a:fillRect/>
          </a:stretch>
        </p:blipFill>
        <p:spPr bwMode="auto">
          <a:xfrm>
            <a:off x="5486400" y="2438400"/>
            <a:ext cx="292893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1129" name="Text Box 1033"/>
          <p:cNvSpPr txBox="1">
            <a:spLocks noChangeArrowheads="1"/>
          </p:cNvSpPr>
          <p:nvPr/>
        </p:nvSpPr>
        <p:spPr bwMode="auto">
          <a:xfrm>
            <a:off x="1219200" y="914400"/>
            <a:ext cx="5562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Limit Dimensions</a:t>
            </a:r>
          </a:p>
        </p:txBody>
      </p:sp>
      <p:sp>
        <p:nvSpPr>
          <p:cNvPr id="261130" name="Text Box 1034"/>
          <p:cNvSpPr txBox="1">
            <a:spLocks noChangeArrowheads="1"/>
          </p:cNvSpPr>
          <p:nvPr/>
        </p:nvSpPr>
        <p:spPr bwMode="auto">
          <a:xfrm>
            <a:off x="457200" y="2286000"/>
            <a:ext cx="4953000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Limit dimensions</a:t>
            </a:r>
            <a:r>
              <a:rPr lang="en-US" sz="3200">
                <a:latin typeface="Arial" charset="0"/>
              </a:rPr>
              <a:t> are two dimensional values stacked on top of each other. The dimensions show the largest and smallest values allowed. Anything in between these values is acceptable.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3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986" name="Picture 2" descr="TolerancesUnilaterial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DEDD6"/>
              </a:clrFrom>
              <a:clrTo>
                <a:srgbClr val="EDEDD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00288"/>
            <a:ext cx="4876800" cy="410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987" name="AutoShape 3"/>
          <p:cNvSpPr>
            <a:spLocks noChangeArrowheads="1"/>
          </p:cNvSpPr>
          <p:nvPr/>
        </p:nvSpPr>
        <p:spPr bwMode="auto">
          <a:xfrm>
            <a:off x="4648200" y="2057400"/>
            <a:ext cx="4114800" cy="2667000"/>
          </a:xfrm>
          <a:prstGeom prst="wedgeEllipseCallout">
            <a:avLst>
              <a:gd name="adj1" fmla="val -119176"/>
              <a:gd name="adj2" fmla="val -2006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These are </a:t>
            </a:r>
            <a:r>
              <a:rPr lang="en-US" sz="2000" b="1">
                <a:latin typeface="Arial" charset="0"/>
              </a:rPr>
              <a:t>limit dimensions</a:t>
            </a:r>
            <a:r>
              <a:rPr lang="en-US" sz="2000">
                <a:latin typeface="Arial" charset="0"/>
              </a:rPr>
              <a:t>,</a:t>
            </a:r>
            <a:endParaRPr lang="en-US" sz="2000" b="1">
              <a:latin typeface="Arial" charset="0"/>
            </a:endParaRPr>
          </a:p>
          <a:p>
            <a:pPr algn="ctr"/>
            <a:r>
              <a:rPr lang="en-US" sz="2000">
                <a:latin typeface="Arial" charset="0"/>
              </a:rPr>
              <a:t>because the upper and</a:t>
            </a:r>
          </a:p>
          <a:p>
            <a:pPr algn="ctr"/>
            <a:r>
              <a:rPr lang="en-US" sz="2000">
                <a:latin typeface="Arial" charset="0"/>
              </a:rPr>
              <a:t>lower dimensional sizes are</a:t>
            </a:r>
          </a:p>
          <a:p>
            <a:pPr algn="ctr"/>
            <a:r>
              <a:rPr lang="en-US" sz="2000">
                <a:latin typeface="Arial" charset="0"/>
              </a:rPr>
              <a:t>stacked on top of each other.</a:t>
            </a:r>
          </a:p>
        </p:txBody>
      </p:sp>
      <p:sp>
        <p:nvSpPr>
          <p:cNvPr id="297989" name="Text Box 5"/>
          <p:cNvSpPr txBox="1">
            <a:spLocks noChangeArrowheads="1"/>
          </p:cNvSpPr>
          <p:nvPr/>
        </p:nvSpPr>
        <p:spPr bwMode="auto">
          <a:xfrm>
            <a:off x="1219200" y="914400"/>
            <a:ext cx="5562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Limit Dimensions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074" name="Picture 1026" descr="arborpres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5" t="54347" r="44806" b="37701"/>
          <a:stretch>
            <a:fillRect/>
          </a:stretch>
        </p:blipFill>
        <p:spPr bwMode="auto">
          <a:xfrm>
            <a:off x="4800600" y="2743200"/>
            <a:ext cx="37338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9082" name="Text Box 1034"/>
          <p:cNvSpPr txBox="1">
            <a:spLocks noChangeArrowheads="1"/>
          </p:cNvSpPr>
          <p:nvPr/>
        </p:nvSpPr>
        <p:spPr bwMode="auto">
          <a:xfrm>
            <a:off x="1219200" y="914400"/>
            <a:ext cx="6629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Unilateral Tolerance</a:t>
            </a:r>
          </a:p>
        </p:txBody>
      </p:sp>
      <p:sp>
        <p:nvSpPr>
          <p:cNvPr id="259083" name="Text Box 1035"/>
          <p:cNvSpPr txBox="1">
            <a:spLocks noChangeArrowheads="1"/>
          </p:cNvSpPr>
          <p:nvPr/>
        </p:nvSpPr>
        <p:spPr bwMode="auto">
          <a:xfrm>
            <a:off x="457200" y="2286000"/>
            <a:ext cx="4267200" cy="350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A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 unilateral tolerance</a:t>
            </a:r>
            <a:r>
              <a:rPr lang="en-US" sz="3200">
                <a:latin typeface="Arial" charset="0"/>
              </a:rPr>
              <a:t> exists when a target dimension is given along with a tolerance that allows variation to occur in only one direction.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9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8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748" name="Picture 4" descr="TolerancesUnilaterial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DEDD6"/>
              </a:clrFrom>
              <a:clrTo>
                <a:srgbClr val="EDEDD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00288"/>
            <a:ext cx="4876800" cy="410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749" name="AutoShape 5"/>
          <p:cNvSpPr>
            <a:spLocks noChangeArrowheads="1"/>
          </p:cNvSpPr>
          <p:nvPr/>
        </p:nvSpPr>
        <p:spPr bwMode="auto">
          <a:xfrm>
            <a:off x="4648200" y="2057400"/>
            <a:ext cx="3886200" cy="1752600"/>
          </a:xfrm>
          <a:prstGeom prst="wedgeEllipseCallout">
            <a:avLst>
              <a:gd name="adj1" fmla="val -36519"/>
              <a:gd name="adj2" fmla="val 9700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This tolerance is </a:t>
            </a:r>
          </a:p>
          <a:p>
            <a:pPr algn="ctr"/>
            <a:r>
              <a:rPr lang="en-US" sz="2000" b="1">
                <a:latin typeface="Arial" charset="0"/>
              </a:rPr>
              <a:t>unilateral, </a:t>
            </a:r>
            <a:r>
              <a:rPr lang="en-US" sz="2000">
                <a:latin typeface="Arial" charset="0"/>
              </a:rPr>
              <a:t>because</a:t>
            </a:r>
          </a:p>
          <a:p>
            <a:pPr algn="ctr"/>
            <a:r>
              <a:rPr lang="en-US" sz="2000">
                <a:latin typeface="Arial" charset="0"/>
              </a:rPr>
              <a:t>the size may only </a:t>
            </a:r>
          </a:p>
          <a:p>
            <a:pPr algn="ctr"/>
            <a:r>
              <a:rPr lang="en-US" sz="2000">
                <a:latin typeface="Arial" charset="0"/>
              </a:rPr>
              <a:t>deviate in one direction.</a:t>
            </a:r>
          </a:p>
        </p:txBody>
      </p:sp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1219200" y="914400"/>
            <a:ext cx="6629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Unilateral Tolerance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1026" descr="arborpress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9" t="4422" r="9262" b="87798"/>
          <a:stretch>
            <a:fillRect/>
          </a:stretch>
        </p:blipFill>
        <p:spPr bwMode="auto">
          <a:xfrm>
            <a:off x="4419600" y="2667000"/>
            <a:ext cx="43434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0105" name="Text Box 1033"/>
          <p:cNvSpPr txBox="1">
            <a:spLocks noChangeArrowheads="1"/>
          </p:cNvSpPr>
          <p:nvPr/>
        </p:nvSpPr>
        <p:spPr bwMode="auto">
          <a:xfrm>
            <a:off x="1219200" y="914400"/>
            <a:ext cx="6096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Bilateral Tolerance</a:t>
            </a:r>
          </a:p>
        </p:txBody>
      </p:sp>
      <p:sp>
        <p:nvSpPr>
          <p:cNvPr id="260106" name="Text Box 1034"/>
          <p:cNvSpPr txBox="1">
            <a:spLocks noChangeArrowheads="1"/>
          </p:cNvSpPr>
          <p:nvPr/>
        </p:nvSpPr>
        <p:spPr bwMode="auto">
          <a:xfrm>
            <a:off x="457200" y="2286000"/>
            <a:ext cx="3962400" cy="350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A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 bilateral tolerance</a:t>
            </a:r>
            <a:r>
              <a:rPr lang="en-US" sz="3200">
                <a:latin typeface="Arial" charset="0"/>
              </a:rPr>
              <a:t> exists if the variation from a target dimension is shown occurring in both the positive and negative directions.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0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20" name="Text Box 12"/>
          <p:cNvSpPr txBox="1">
            <a:spLocks noChangeArrowheads="1"/>
          </p:cNvSpPr>
          <p:nvPr/>
        </p:nvSpPr>
        <p:spPr bwMode="auto">
          <a:xfrm>
            <a:off x="457200" y="2057400"/>
            <a:ext cx="838200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If no tolerances are specified at the dimension level, then general tolerances may be applied by deliberately controlling the number of values past the decimal point on each dimension.</a:t>
            </a:r>
            <a:endParaRPr lang="en-US" sz="3200" b="1" i="1">
              <a:latin typeface="Arial" charset="0"/>
            </a:endParaRPr>
          </a:p>
        </p:txBody>
      </p:sp>
      <p:sp>
        <p:nvSpPr>
          <p:cNvPr id="299021" name="Text Box 13"/>
          <p:cNvSpPr txBox="1">
            <a:spLocks noChangeArrowheads="1"/>
          </p:cNvSpPr>
          <p:nvPr/>
        </p:nvSpPr>
        <p:spPr bwMode="auto">
          <a:xfrm>
            <a:off x="1219200" y="914400"/>
            <a:ext cx="5715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chemeClr val="folHlink"/>
                </a:solidFill>
                <a:latin typeface="Arial" charset="0"/>
              </a:rPr>
              <a:t>General Tolerances</a:t>
            </a:r>
          </a:p>
        </p:txBody>
      </p:sp>
      <p:sp>
        <p:nvSpPr>
          <p:cNvPr id="299022" name="Text Box 14"/>
          <p:cNvSpPr txBox="1">
            <a:spLocks noChangeArrowheads="1"/>
          </p:cNvSpPr>
          <p:nvPr/>
        </p:nvSpPr>
        <p:spPr bwMode="auto">
          <a:xfrm>
            <a:off x="4724400" y="4191000"/>
            <a:ext cx="3429000" cy="246221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779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folHlink"/>
                </a:solidFill>
                <a:latin typeface="Arial" charset="0"/>
              </a:rPr>
              <a:t>Linear Dimensions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folHlink"/>
                </a:solidFill>
                <a:latin typeface="Arial" charset="0"/>
              </a:rPr>
              <a:t>X.X</a:t>
            </a:r>
            <a:r>
              <a:rPr lang="en-US" sz="2800" b="1">
                <a:latin typeface="Arial" charset="0"/>
              </a:rPr>
              <a:t>	=	</a:t>
            </a:r>
            <a:r>
              <a:rPr lang="en-US" sz="2800" b="1">
                <a:solidFill>
                  <a:schemeClr val="folHlink"/>
                </a:solidFill>
                <a:latin typeface="Arial" charset="0"/>
                <a:cs typeface="Arial" charset="0"/>
              </a:rPr>
              <a:t>±	</a:t>
            </a:r>
            <a:r>
              <a:rPr lang="en-US" sz="2800" b="1">
                <a:solidFill>
                  <a:schemeClr val="folHlink"/>
                </a:solidFill>
                <a:latin typeface="Arial" charset="0"/>
              </a:rPr>
              <a:t>.020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folHlink"/>
                </a:solidFill>
                <a:latin typeface="Arial" charset="0"/>
              </a:rPr>
              <a:t>X.XX</a:t>
            </a:r>
            <a:r>
              <a:rPr lang="en-US" sz="2800" b="1">
                <a:latin typeface="Arial" charset="0"/>
              </a:rPr>
              <a:t>	=	</a:t>
            </a:r>
            <a:r>
              <a:rPr lang="en-US" sz="2800" b="1">
                <a:solidFill>
                  <a:schemeClr val="folHlink"/>
                </a:solidFill>
                <a:latin typeface="Arial" charset="0"/>
              </a:rPr>
              <a:t>±	.010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folHlink"/>
                </a:solidFill>
                <a:latin typeface="Arial" charset="0"/>
              </a:rPr>
              <a:t>X.XXX</a:t>
            </a:r>
            <a:r>
              <a:rPr lang="en-US" sz="2800" b="1">
                <a:latin typeface="Arial" charset="0"/>
              </a:rPr>
              <a:t>	=	</a:t>
            </a:r>
            <a:r>
              <a:rPr lang="en-US" sz="2800" b="1">
                <a:solidFill>
                  <a:schemeClr val="folHlink"/>
                </a:solidFill>
                <a:latin typeface="Arial" charset="0"/>
              </a:rPr>
              <a:t>±	.005</a:t>
            </a:r>
          </a:p>
        </p:txBody>
      </p:sp>
      <p:sp>
        <p:nvSpPr>
          <p:cNvPr id="299023" name="Text Box 15"/>
          <p:cNvSpPr txBox="1">
            <a:spLocks noChangeArrowheads="1"/>
          </p:cNvSpPr>
          <p:nvPr/>
        </p:nvSpPr>
        <p:spPr bwMode="auto">
          <a:xfrm>
            <a:off x="914400" y="5257800"/>
            <a:ext cx="2971800" cy="5381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428750" algn="l"/>
                <a:tab pos="1941513" algn="l"/>
                <a:tab pos="22923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folHlink"/>
                </a:solidFill>
                <a:latin typeface="Arial" charset="0"/>
              </a:rPr>
              <a:t>Angles	</a:t>
            </a:r>
            <a:r>
              <a:rPr lang="en-US" sz="2800" b="1">
                <a:latin typeface="Arial" charset="0"/>
              </a:rPr>
              <a:t>=	</a:t>
            </a:r>
            <a:r>
              <a:rPr lang="en-US" sz="2800" b="1">
                <a:solidFill>
                  <a:schemeClr val="folHlink"/>
                </a:solidFill>
                <a:latin typeface="Arial" charset="0"/>
              </a:rPr>
              <a:t>±	.5</a:t>
            </a:r>
            <a:r>
              <a:rPr lang="en-US" sz="2800" b="1">
                <a:solidFill>
                  <a:schemeClr val="folHlink"/>
                </a:solidFill>
                <a:latin typeface="Arial" charset="0"/>
                <a:cs typeface="Arial" charset="0"/>
              </a:rPr>
              <a:t>°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060" name="Picture 4" descr="drawing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93888"/>
            <a:ext cx="7239000" cy="480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1062" name="Text Box 6"/>
          <p:cNvSpPr txBox="1">
            <a:spLocks noChangeArrowheads="1"/>
          </p:cNvSpPr>
          <p:nvPr/>
        </p:nvSpPr>
        <p:spPr bwMode="auto">
          <a:xfrm>
            <a:off x="1219200" y="914400"/>
            <a:ext cx="5715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chemeClr val="folHlink"/>
                </a:solidFill>
                <a:latin typeface="Arial" charset="0"/>
              </a:rPr>
              <a:t>General Tolerances</a:t>
            </a:r>
          </a:p>
        </p:txBody>
      </p: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685800" y="2286000"/>
            <a:ext cx="2514600" cy="15113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76313" algn="l"/>
                <a:tab pos="1428750" algn="l"/>
                <a:tab pos="171608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Tolerances</a:t>
            </a:r>
          </a:p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X.X	=	</a:t>
            </a:r>
            <a:r>
              <a:rPr lang="en-US" sz="2000" b="1">
                <a:latin typeface="Arial" charset="0"/>
                <a:cs typeface="Arial" charset="0"/>
              </a:rPr>
              <a:t>±	</a:t>
            </a:r>
            <a:r>
              <a:rPr lang="en-US" sz="2000" b="1">
                <a:latin typeface="Arial" charset="0"/>
              </a:rPr>
              <a:t>.020</a:t>
            </a:r>
          </a:p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X.XX	=	±	.010</a:t>
            </a:r>
          </a:p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X.XXX	=	±	.005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533400" y="22987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The total tolerance is a value that describes the maximum amount of variation.</a:t>
            </a:r>
            <a:endParaRPr lang="en-US" sz="3200" b="1" i="1">
              <a:latin typeface="Arial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09600" y="3505200"/>
            <a:ext cx="3505200" cy="617538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Tolerance = </a:t>
            </a:r>
            <a:r>
              <a:rPr lang="en-US" sz="3200">
                <a:latin typeface="Arial" charset="0"/>
                <a:sym typeface="Symbol" charset="0"/>
              </a:rPr>
              <a:t></a:t>
            </a:r>
            <a:r>
              <a:rPr lang="en-US" sz="3200">
                <a:latin typeface="Arial" charset="0"/>
              </a:rPr>
              <a:t>.010</a:t>
            </a:r>
          </a:p>
        </p:txBody>
      </p:sp>
      <p:grpSp>
        <p:nvGrpSpPr>
          <p:cNvPr id="60441" name="Group 25"/>
          <p:cNvGrpSpPr>
            <a:grpSpLocks/>
          </p:cNvGrpSpPr>
          <p:nvPr/>
        </p:nvGrpSpPr>
        <p:grpSpPr bwMode="auto">
          <a:xfrm>
            <a:off x="2133600" y="5334000"/>
            <a:ext cx="5257800" cy="228600"/>
            <a:chOff x="1344" y="3360"/>
            <a:chExt cx="3312" cy="144"/>
          </a:xfrm>
        </p:grpSpPr>
        <p:sp>
          <p:nvSpPr>
            <p:cNvPr id="60421" name="Line 5"/>
            <p:cNvSpPr>
              <a:spLocks noChangeShapeType="1"/>
            </p:cNvSpPr>
            <p:nvPr/>
          </p:nvSpPr>
          <p:spPr bwMode="auto">
            <a:xfrm>
              <a:off x="1344" y="3360"/>
              <a:ext cx="33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2" name="Line 6"/>
            <p:cNvSpPr>
              <a:spLocks noChangeShapeType="1"/>
            </p:cNvSpPr>
            <p:nvPr/>
          </p:nvSpPr>
          <p:spPr bwMode="auto">
            <a:xfrm>
              <a:off x="3024" y="33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4191000" y="55626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.500</a:t>
            </a:r>
          </a:p>
        </p:txBody>
      </p:sp>
      <p:grpSp>
        <p:nvGrpSpPr>
          <p:cNvPr id="60435" name="Group 19"/>
          <p:cNvGrpSpPr>
            <a:grpSpLocks/>
          </p:cNvGrpSpPr>
          <p:nvPr/>
        </p:nvGrpSpPr>
        <p:grpSpPr bwMode="auto">
          <a:xfrm>
            <a:off x="2133600" y="4419600"/>
            <a:ext cx="5257800" cy="762000"/>
            <a:chOff x="1344" y="2784"/>
            <a:chExt cx="3312" cy="480"/>
          </a:xfrm>
        </p:grpSpPr>
        <p:sp>
          <p:nvSpPr>
            <p:cNvPr id="60427" name="Line 11"/>
            <p:cNvSpPr>
              <a:spLocks noChangeShapeType="1"/>
            </p:cNvSpPr>
            <p:nvPr/>
          </p:nvSpPr>
          <p:spPr bwMode="auto">
            <a:xfrm flipV="1">
              <a:off x="1344" y="2784"/>
              <a:ext cx="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8" name="Line 12"/>
            <p:cNvSpPr>
              <a:spLocks noChangeShapeType="1"/>
            </p:cNvSpPr>
            <p:nvPr/>
          </p:nvSpPr>
          <p:spPr bwMode="auto">
            <a:xfrm flipV="1">
              <a:off x="4656" y="2784"/>
              <a:ext cx="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36" name="Group 20"/>
          <p:cNvGrpSpPr>
            <a:grpSpLocks/>
          </p:cNvGrpSpPr>
          <p:nvPr/>
        </p:nvGrpSpPr>
        <p:grpSpPr bwMode="auto">
          <a:xfrm>
            <a:off x="2133600" y="4419600"/>
            <a:ext cx="5257800" cy="579438"/>
            <a:chOff x="1344" y="2784"/>
            <a:chExt cx="3312" cy="365"/>
          </a:xfrm>
        </p:grpSpPr>
        <p:sp>
          <p:nvSpPr>
            <p:cNvPr id="60426" name="Text Box 10"/>
            <p:cNvSpPr txBox="1">
              <a:spLocks noChangeArrowheads="1"/>
            </p:cNvSpPr>
            <p:nvPr/>
          </p:nvSpPr>
          <p:spPr bwMode="auto">
            <a:xfrm>
              <a:off x="2592" y="2784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hlink"/>
                  </a:solidFill>
                  <a:latin typeface="Arial" charset="0"/>
                </a:rPr>
                <a:t>.020</a:t>
              </a:r>
            </a:p>
          </p:txBody>
        </p:sp>
        <p:sp>
          <p:nvSpPr>
            <p:cNvPr id="60429" name="Line 13"/>
            <p:cNvSpPr>
              <a:spLocks noChangeShapeType="1"/>
            </p:cNvSpPr>
            <p:nvPr/>
          </p:nvSpPr>
          <p:spPr bwMode="auto">
            <a:xfrm>
              <a:off x="3408" y="2928"/>
              <a:ext cx="12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0" name="Line 14"/>
            <p:cNvSpPr>
              <a:spLocks noChangeShapeType="1"/>
            </p:cNvSpPr>
            <p:nvPr/>
          </p:nvSpPr>
          <p:spPr bwMode="auto">
            <a:xfrm>
              <a:off x="1344" y="2928"/>
              <a:ext cx="12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37" name="Group 21"/>
          <p:cNvGrpSpPr>
            <a:grpSpLocks/>
          </p:cNvGrpSpPr>
          <p:nvPr/>
        </p:nvGrpSpPr>
        <p:grpSpPr bwMode="auto">
          <a:xfrm>
            <a:off x="1447800" y="5334000"/>
            <a:ext cx="6629400" cy="884238"/>
            <a:chOff x="912" y="3360"/>
            <a:chExt cx="4176" cy="557"/>
          </a:xfrm>
        </p:grpSpPr>
        <p:sp>
          <p:nvSpPr>
            <p:cNvPr id="60424" name="Line 8"/>
            <p:cNvSpPr>
              <a:spLocks noChangeShapeType="1"/>
            </p:cNvSpPr>
            <p:nvPr/>
          </p:nvSpPr>
          <p:spPr bwMode="auto">
            <a:xfrm>
              <a:off x="4656" y="33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5" name="Line 9"/>
            <p:cNvSpPr>
              <a:spLocks noChangeShapeType="1"/>
            </p:cNvSpPr>
            <p:nvPr/>
          </p:nvSpPr>
          <p:spPr bwMode="auto">
            <a:xfrm>
              <a:off x="1344" y="33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1" name="Text Box 15"/>
            <p:cNvSpPr txBox="1">
              <a:spLocks noChangeArrowheads="1"/>
            </p:cNvSpPr>
            <p:nvPr/>
          </p:nvSpPr>
          <p:spPr bwMode="auto">
            <a:xfrm>
              <a:off x="912" y="3552"/>
              <a:ext cx="8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.490</a:t>
              </a:r>
            </a:p>
          </p:txBody>
        </p:sp>
        <p:sp>
          <p:nvSpPr>
            <p:cNvPr id="60432" name="Text Box 16"/>
            <p:cNvSpPr txBox="1">
              <a:spLocks noChangeArrowheads="1"/>
            </p:cNvSpPr>
            <p:nvPr/>
          </p:nvSpPr>
          <p:spPr bwMode="auto">
            <a:xfrm>
              <a:off x="4224" y="3552"/>
              <a:ext cx="8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.510</a:t>
              </a:r>
            </a:p>
          </p:txBody>
        </p:sp>
      </p:grp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3124200" y="6096000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Target Dimension</a:t>
            </a:r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1219200" y="914400"/>
            <a:ext cx="533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Total Tolerance</a:t>
            </a:r>
          </a:p>
        </p:txBody>
      </p:sp>
      <p:sp>
        <p:nvSpPr>
          <p:cNvPr id="60442" name="Text Box 26"/>
          <p:cNvSpPr txBox="1">
            <a:spLocks noChangeArrowheads="1"/>
          </p:cNvSpPr>
          <p:nvPr/>
        </p:nvSpPr>
        <p:spPr bwMode="auto">
          <a:xfrm>
            <a:off x="4495800" y="3505200"/>
            <a:ext cx="4343400" cy="617538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Total Tolerance = </a:t>
            </a:r>
            <a:r>
              <a:rPr lang="en-US" sz="3200">
                <a:latin typeface="Arial" charset="0"/>
                <a:sym typeface="Symbol" charset="0"/>
              </a:rPr>
              <a:t>.</a:t>
            </a:r>
            <a:r>
              <a:rPr lang="en-US" sz="3200">
                <a:latin typeface="Arial" charset="0"/>
              </a:rPr>
              <a:t>020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/>
      <p:bldP spid="6043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Text Box 2"/>
          <p:cNvSpPr txBox="1">
            <a:spLocks noChangeArrowheads="1"/>
          </p:cNvSpPr>
          <p:nvPr/>
        </p:nvSpPr>
        <p:spPr bwMode="auto">
          <a:xfrm>
            <a:off x="381000" y="2222500"/>
            <a:ext cx="8610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A measuring device should be able to accurately measure within 1/10</a:t>
            </a:r>
            <a:r>
              <a:rPr lang="en-US" sz="3600" baseline="30000">
                <a:latin typeface="Arial" charset="0"/>
              </a:rPr>
              <a:t>th</a:t>
            </a:r>
            <a:r>
              <a:rPr lang="en-US" sz="3600">
                <a:latin typeface="Arial" charset="0"/>
              </a:rPr>
              <a:t> of the total blueprint tolerance identified.</a:t>
            </a:r>
            <a:endParaRPr lang="en-US" sz="3600" b="1" i="1">
              <a:latin typeface="Arial" charset="0"/>
            </a:endParaRPr>
          </a:p>
        </p:txBody>
      </p:sp>
      <p:sp>
        <p:nvSpPr>
          <p:cNvPr id="296981" name="Text Box 21"/>
          <p:cNvSpPr txBox="1">
            <a:spLocks noChangeArrowheads="1"/>
          </p:cNvSpPr>
          <p:nvPr/>
        </p:nvSpPr>
        <p:spPr bwMode="auto">
          <a:xfrm>
            <a:off x="1219200" y="914400"/>
            <a:ext cx="533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Total Tolerance</a:t>
            </a:r>
          </a:p>
        </p:txBody>
      </p:sp>
      <p:grpSp>
        <p:nvGrpSpPr>
          <p:cNvPr id="296982" name="Group 22"/>
          <p:cNvGrpSpPr>
            <a:grpSpLocks/>
          </p:cNvGrpSpPr>
          <p:nvPr/>
        </p:nvGrpSpPr>
        <p:grpSpPr bwMode="auto">
          <a:xfrm>
            <a:off x="2133600" y="5334000"/>
            <a:ext cx="5257800" cy="228600"/>
            <a:chOff x="1344" y="3360"/>
            <a:chExt cx="3312" cy="144"/>
          </a:xfrm>
        </p:grpSpPr>
        <p:sp>
          <p:nvSpPr>
            <p:cNvPr id="296983" name="Line 23"/>
            <p:cNvSpPr>
              <a:spLocks noChangeShapeType="1"/>
            </p:cNvSpPr>
            <p:nvPr/>
          </p:nvSpPr>
          <p:spPr bwMode="auto">
            <a:xfrm>
              <a:off x="1344" y="3360"/>
              <a:ext cx="33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6984" name="Line 24"/>
            <p:cNvSpPr>
              <a:spLocks noChangeShapeType="1"/>
            </p:cNvSpPr>
            <p:nvPr/>
          </p:nvSpPr>
          <p:spPr bwMode="auto">
            <a:xfrm>
              <a:off x="3024" y="33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6985" name="Text Box 25"/>
          <p:cNvSpPr txBox="1">
            <a:spLocks noChangeArrowheads="1"/>
          </p:cNvSpPr>
          <p:nvPr/>
        </p:nvSpPr>
        <p:spPr bwMode="auto">
          <a:xfrm>
            <a:off x="4191000" y="55626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.500</a:t>
            </a:r>
          </a:p>
        </p:txBody>
      </p:sp>
      <p:grpSp>
        <p:nvGrpSpPr>
          <p:cNvPr id="296986" name="Group 26"/>
          <p:cNvGrpSpPr>
            <a:grpSpLocks/>
          </p:cNvGrpSpPr>
          <p:nvPr/>
        </p:nvGrpSpPr>
        <p:grpSpPr bwMode="auto">
          <a:xfrm>
            <a:off x="2133600" y="4419600"/>
            <a:ext cx="5257800" cy="762000"/>
            <a:chOff x="1344" y="2784"/>
            <a:chExt cx="3312" cy="480"/>
          </a:xfrm>
        </p:grpSpPr>
        <p:sp>
          <p:nvSpPr>
            <p:cNvPr id="296987" name="Line 27"/>
            <p:cNvSpPr>
              <a:spLocks noChangeShapeType="1"/>
            </p:cNvSpPr>
            <p:nvPr/>
          </p:nvSpPr>
          <p:spPr bwMode="auto">
            <a:xfrm flipV="1">
              <a:off x="1344" y="2784"/>
              <a:ext cx="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6988" name="Line 28"/>
            <p:cNvSpPr>
              <a:spLocks noChangeShapeType="1"/>
            </p:cNvSpPr>
            <p:nvPr/>
          </p:nvSpPr>
          <p:spPr bwMode="auto">
            <a:xfrm flipV="1">
              <a:off x="4656" y="2784"/>
              <a:ext cx="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6989" name="Group 29"/>
          <p:cNvGrpSpPr>
            <a:grpSpLocks/>
          </p:cNvGrpSpPr>
          <p:nvPr/>
        </p:nvGrpSpPr>
        <p:grpSpPr bwMode="auto">
          <a:xfrm>
            <a:off x="2133600" y="4419600"/>
            <a:ext cx="5257800" cy="579438"/>
            <a:chOff x="1344" y="2784"/>
            <a:chExt cx="3312" cy="365"/>
          </a:xfrm>
        </p:grpSpPr>
        <p:sp>
          <p:nvSpPr>
            <p:cNvPr id="296990" name="Text Box 30"/>
            <p:cNvSpPr txBox="1">
              <a:spLocks noChangeArrowheads="1"/>
            </p:cNvSpPr>
            <p:nvPr/>
          </p:nvSpPr>
          <p:spPr bwMode="auto">
            <a:xfrm>
              <a:off x="2592" y="2784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chemeClr val="hlink"/>
                  </a:solidFill>
                  <a:latin typeface="Arial" charset="0"/>
                </a:rPr>
                <a:t>.020</a:t>
              </a:r>
            </a:p>
          </p:txBody>
        </p:sp>
        <p:sp>
          <p:nvSpPr>
            <p:cNvPr id="296991" name="Line 31"/>
            <p:cNvSpPr>
              <a:spLocks noChangeShapeType="1"/>
            </p:cNvSpPr>
            <p:nvPr/>
          </p:nvSpPr>
          <p:spPr bwMode="auto">
            <a:xfrm>
              <a:off x="3408" y="2928"/>
              <a:ext cx="124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6992" name="Line 32"/>
            <p:cNvSpPr>
              <a:spLocks noChangeShapeType="1"/>
            </p:cNvSpPr>
            <p:nvPr/>
          </p:nvSpPr>
          <p:spPr bwMode="auto">
            <a:xfrm>
              <a:off x="1344" y="2928"/>
              <a:ext cx="12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med" len="lg"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6993" name="Group 33"/>
          <p:cNvGrpSpPr>
            <a:grpSpLocks/>
          </p:cNvGrpSpPr>
          <p:nvPr/>
        </p:nvGrpSpPr>
        <p:grpSpPr bwMode="auto">
          <a:xfrm>
            <a:off x="1447800" y="5334000"/>
            <a:ext cx="6629400" cy="884238"/>
            <a:chOff x="912" y="3360"/>
            <a:chExt cx="4176" cy="557"/>
          </a:xfrm>
        </p:grpSpPr>
        <p:sp>
          <p:nvSpPr>
            <p:cNvPr id="296994" name="Line 34"/>
            <p:cNvSpPr>
              <a:spLocks noChangeShapeType="1"/>
            </p:cNvSpPr>
            <p:nvPr/>
          </p:nvSpPr>
          <p:spPr bwMode="auto">
            <a:xfrm>
              <a:off x="4656" y="33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6995" name="Line 35"/>
            <p:cNvSpPr>
              <a:spLocks noChangeShapeType="1"/>
            </p:cNvSpPr>
            <p:nvPr/>
          </p:nvSpPr>
          <p:spPr bwMode="auto">
            <a:xfrm>
              <a:off x="1344" y="336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6996" name="Text Box 36"/>
            <p:cNvSpPr txBox="1">
              <a:spLocks noChangeArrowheads="1"/>
            </p:cNvSpPr>
            <p:nvPr/>
          </p:nvSpPr>
          <p:spPr bwMode="auto">
            <a:xfrm>
              <a:off x="912" y="3552"/>
              <a:ext cx="8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.490</a:t>
              </a:r>
            </a:p>
          </p:txBody>
        </p:sp>
        <p:sp>
          <p:nvSpPr>
            <p:cNvPr id="296997" name="Text Box 37"/>
            <p:cNvSpPr txBox="1">
              <a:spLocks noChangeArrowheads="1"/>
            </p:cNvSpPr>
            <p:nvPr/>
          </p:nvSpPr>
          <p:spPr bwMode="auto">
            <a:xfrm>
              <a:off x="4224" y="3552"/>
              <a:ext cx="8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.510</a:t>
              </a:r>
            </a:p>
          </p:txBody>
        </p:sp>
      </p:grpSp>
      <p:sp>
        <p:nvSpPr>
          <p:cNvPr id="296998" name="Text Box 38"/>
          <p:cNvSpPr txBox="1">
            <a:spLocks noChangeArrowheads="1"/>
          </p:cNvSpPr>
          <p:nvPr/>
        </p:nvSpPr>
        <p:spPr bwMode="auto">
          <a:xfrm>
            <a:off x="3124200" y="6096000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 i="1">
                <a:latin typeface="Arial" charset="0"/>
              </a:rPr>
              <a:t>Target Dimension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2667000" y="4525963"/>
            <a:ext cx="441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Total tolerance  =.020</a:t>
            </a:r>
          </a:p>
        </p:txBody>
      </p:sp>
      <p:grpSp>
        <p:nvGrpSpPr>
          <p:cNvPr id="61473" name="Group 33"/>
          <p:cNvGrpSpPr>
            <a:grpSpLocks/>
          </p:cNvGrpSpPr>
          <p:nvPr/>
        </p:nvGrpSpPr>
        <p:grpSpPr bwMode="auto">
          <a:xfrm>
            <a:off x="533400" y="4983163"/>
            <a:ext cx="2362200" cy="1036637"/>
            <a:chOff x="336" y="3139"/>
            <a:chExt cx="1488" cy="653"/>
          </a:xfrm>
        </p:grpSpPr>
        <p:sp>
          <p:nvSpPr>
            <p:cNvPr id="61455" name="Text Box 15"/>
            <p:cNvSpPr txBox="1">
              <a:spLocks noChangeArrowheads="1"/>
            </p:cNvSpPr>
            <p:nvPr/>
          </p:nvSpPr>
          <p:spPr bwMode="auto">
            <a:xfrm>
              <a:off x="432" y="3139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 i="1">
                  <a:solidFill>
                    <a:srgbClr val="FF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1456" name="Text Box 16"/>
            <p:cNvSpPr txBox="1">
              <a:spLocks noChangeArrowheads="1"/>
            </p:cNvSpPr>
            <p:nvPr/>
          </p:nvSpPr>
          <p:spPr bwMode="auto">
            <a:xfrm>
              <a:off x="336" y="3427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 i="1">
                  <a:solidFill>
                    <a:srgbClr val="FF0000"/>
                  </a:solidFill>
                  <a:latin typeface="Arial" charset="0"/>
                </a:rPr>
                <a:t>10</a:t>
              </a:r>
            </a:p>
          </p:txBody>
        </p:sp>
        <p:sp>
          <p:nvSpPr>
            <p:cNvPr id="61457" name="Line 17"/>
            <p:cNvSpPr>
              <a:spLocks noChangeShapeType="1"/>
            </p:cNvSpPr>
            <p:nvPr/>
          </p:nvSpPr>
          <p:spPr bwMode="auto">
            <a:xfrm>
              <a:off x="432" y="3475"/>
              <a:ext cx="2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Text Box 18"/>
            <p:cNvSpPr txBox="1">
              <a:spLocks noChangeArrowheads="1"/>
            </p:cNvSpPr>
            <p:nvPr/>
          </p:nvSpPr>
          <p:spPr bwMode="auto">
            <a:xfrm>
              <a:off x="768" y="328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61459" name="Text Box 19"/>
            <p:cNvSpPr txBox="1">
              <a:spLocks noChangeArrowheads="1"/>
            </p:cNvSpPr>
            <p:nvPr/>
          </p:nvSpPr>
          <p:spPr bwMode="auto">
            <a:xfrm>
              <a:off x="1104" y="3427"/>
              <a:ext cx="72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 i="1">
                  <a:solidFill>
                    <a:srgbClr val="FF0000"/>
                  </a:solidFill>
                  <a:latin typeface="Arial" charset="0"/>
                </a:rPr>
                <a:t>.020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1200" y="3475"/>
              <a:ext cx="52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1" name="Text Box 21"/>
            <p:cNvSpPr txBox="1">
              <a:spLocks noChangeArrowheads="1"/>
            </p:cNvSpPr>
            <p:nvPr/>
          </p:nvSpPr>
          <p:spPr bwMode="auto">
            <a:xfrm>
              <a:off x="1344" y="3139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3200" b="1" i="1">
                  <a:solidFill>
                    <a:srgbClr val="FF0000"/>
                  </a:solidFill>
                  <a:latin typeface="Arial" charset="0"/>
                </a:rPr>
                <a:t>x</a:t>
              </a:r>
            </a:p>
          </p:txBody>
        </p:sp>
      </p:grp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3581400" y="5211763"/>
            <a:ext cx="2362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10x  =.020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6705600" y="5181600"/>
            <a:ext cx="2057400" cy="6080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i="1">
                <a:solidFill>
                  <a:srgbClr val="FF0000"/>
                </a:solidFill>
                <a:latin typeface="Arial" charset="0"/>
              </a:rPr>
              <a:t>x  =.002</a:t>
            </a:r>
            <a:endParaRPr lang="en-US" sz="2400" b="1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469" name="Text Box 29"/>
          <p:cNvSpPr txBox="1">
            <a:spLocks noChangeArrowheads="1"/>
          </p:cNvSpPr>
          <p:nvPr/>
        </p:nvSpPr>
        <p:spPr bwMode="auto">
          <a:xfrm>
            <a:off x="381000" y="2362200"/>
            <a:ext cx="8610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In this case, a measuring device should be able to take accurate measurements to within two thousandths of an inch. </a:t>
            </a:r>
            <a:endParaRPr lang="en-US" sz="3600" b="1" i="1">
              <a:latin typeface="Arial" charset="0"/>
            </a:endParaRPr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1219200" y="914400"/>
            <a:ext cx="7696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chemeClr val="folHlink"/>
                </a:solidFill>
                <a:latin typeface="Arial" charset="0"/>
              </a:rPr>
              <a:t>Tolerances and Measuring</a:t>
            </a:r>
          </a:p>
        </p:txBody>
      </p:sp>
      <p:sp>
        <p:nvSpPr>
          <p:cNvPr id="61474" name="Text Box 34"/>
          <p:cNvSpPr txBox="1">
            <a:spLocks noChangeArrowheads="1"/>
          </p:cNvSpPr>
          <p:nvPr/>
        </p:nvSpPr>
        <p:spPr bwMode="auto">
          <a:xfrm>
            <a:off x="1676400" y="61722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X = the minimum accuracy of the measuring device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4" grpId="0"/>
      <p:bldP spid="61462" grpId="0" autoUpdateAnimBg="0"/>
      <p:bldP spid="61463" grpId="0" animBg="1" autoUpdateAnimBg="0"/>
      <p:bldP spid="614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1066800" y="2438400"/>
            <a:ext cx="69342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6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Tolerances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Types of Fit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/>
              <a:t>There are three types of fit that should be considered when working with tolerances.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900"/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FF0000"/>
                </a:solidFill>
              </a:rPr>
              <a:t>Clearance Fit-</a:t>
            </a:r>
            <a:r>
              <a:rPr lang="en-US" sz="2400"/>
              <a:t> have limits of size so prescribed that a clearance always results when mating parts are assembled.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FF0000"/>
                </a:solidFill>
              </a:rPr>
              <a:t>Interference Fit-</a:t>
            </a:r>
            <a:r>
              <a:rPr lang="en-US" sz="2400"/>
              <a:t> have limits of size so prescribed that an interference always results when mating parts are assembled.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FF0000"/>
                </a:solidFill>
              </a:rPr>
              <a:t>Transition Fit-</a:t>
            </a:r>
            <a:r>
              <a:rPr lang="en-US" sz="2400"/>
              <a:t> have limits of size indicating that either a clearance or an interference may result when mating parts are assembled.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  <a:buFont typeface="Wingdings" charset="0"/>
              <a:buNone/>
            </a:pPr>
            <a:endParaRPr lang="en-US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219200" y="9906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Variation is Unavoidable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533400" y="2362200"/>
            <a:ext cx="81534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9725" indent="-3397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6889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folHlink"/>
              </a:buClr>
              <a:buFontTx/>
              <a:buChar char="•"/>
            </a:pPr>
            <a:r>
              <a:rPr lang="en-US" sz="4000">
                <a:latin typeface="Arial" charset="0"/>
              </a:rPr>
              <a:t>No two manufactured objects are identical in every way. Some degree of </a:t>
            </a:r>
            <a:r>
              <a:rPr lang="en-US" sz="4000" b="1" i="1">
                <a:solidFill>
                  <a:srgbClr val="A50021"/>
                </a:solidFill>
                <a:latin typeface="Arial" charset="0"/>
              </a:rPr>
              <a:t>variation</a:t>
            </a:r>
            <a:r>
              <a:rPr lang="en-US" sz="4000">
                <a:latin typeface="Arial" charset="0"/>
              </a:rPr>
              <a:t> will exist.</a:t>
            </a:r>
          </a:p>
          <a:p>
            <a:pPr eaLnBrk="1" hangingPunct="1">
              <a:spcBef>
                <a:spcPct val="50000"/>
              </a:spcBef>
              <a:buClr>
                <a:schemeClr val="folHlink"/>
              </a:buClr>
              <a:buFontTx/>
              <a:buChar char="•"/>
            </a:pPr>
            <a:r>
              <a:rPr lang="en-US" sz="4000">
                <a:latin typeface="Arial" charset="0"/>
              </a:rPr>
              <a:t>Engineers apply </a:t>
            </a:r>
            <a:r>
              <a:rPr lang="en-US" sz="4000" b="1" i="1">
                <a:solidFill>
                  <a:srgbClr val="A50021"/>
                </a:solidFill>
                <a:latin typeface="Arial" charset="0"/>
              </a:rPr>
              <a:t>tolerances</a:t>
            </a:r>
            <a:r>
              <a:rPr lang="en-US" sz="4000">
                <a:latin typeface="Arial" charset="0"/>
              </a:rPr>
              <a:t> to part dimensions to reduce the amount of variation that occurs.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4" name="Text Box 4"/>
          <p:cNvSpPr txBox="1">
            <a:spLocks noChangeArrowheads="1"/>
          </p:cNvSpPr>
          <p:nvPr/>
        </p:nvSpPr>
        <p:spPr bwMode="auto">
          <a:xfrm>
            <a:off x="1219200" y="914400"/>
            <a:ext cx="7543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chemeClr val="folHlink"/>
                </a:solidFill>
                <a:latin typeface="Arial" charset="0"/>
              </a:rPr>
              <a:t>ANSI/ASME Standard</a:t>
            </a:r>
          </a:p>
        </p:txBody>
      </p:sp>
      <p:sp>
        <p:nvSpPr>
          <p:cNvPr id="307205" name="Text Box 5"/>
          <p:cNvSpPr txBox="1">
            <a:spLocks noChangeArrowheads="1"/>
          </p:cNvSpPr>
          <p:nvPr/>
        </p:nvSpPr>
        <p:spPr bwMode="auto">
          <a:xfrm>
            <a:off x="457200" y="2286000"/>
            <a:ext cx="8382000" cy="423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ANSI/ASME Standard Y14.5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i="1">
                <a:latin typeface="Arial" charset="0"/>
              </a:rPr>
              <a:t>Each dimension shall have a tolerance, except those dimensions specifically identified as reference, maximum, minimum, or stock. The tolerance may be applied directly to the dimension or indicated by a general note located in the title block of the drawing.</a:t>
            </a:r>
            <a:endParaRPr lang="en-US" sz="3200" b="1" i="1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978" name="Picture 2" descr="arborpres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34" t="13313" r="8333"/>
          <a:stretch>
            <a:fillRect/>
          </a:stretch>
        </p:blipFill>
        <p:spPr bwMode="auto">
          <a:xfrm>
            <a:off x="4419600" y="914400"/>
            <a:ext cx="39624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4987" name="Text Box 11"/>
          <p:cNvSpPr txBox="1">
            <a:spLocks noChangeArrowheads="1"/>
          </p:cNvSpPr>
          <p:nvPr/>
        </p:nvSpPr>
        <p:spPr bwMode="auto">
          <a:xfrm>
            <a:off x="1219200" y="9144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Tolerances</a:t>
            </a:r>
          </a:p>
        </p:txBody>
      </p:sp>
      <p:sp>
        <p:nvSpPr>
          <p:cNvPr id="254988" name="Text Box 12"/>
          <p:cNvSpPr txBox="1">
            <a:spLocks noChangeArrowheads="1"/>
          </p:cNvSpPr>
          <p:nvPr/>
        </p:nvSpPr>
        <p:spPr bwMode="auto">
          <a:xfrm>
            <a:off x="457200" y="2286000"/>
            <a:ext cx="41910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A </a:t>
            </a:r>
            <a:r>
              <a:rPr lang="en-US" sz="3600" b="1" i="1">
                <a:solidFill>
                  <a:srgbClr val="A50021"/>
                </a:solidFill>
                <a:latin typeface="Arial" charset="0"/>
              </a:rPr>
              <a:t>tolerance</a:t>
            </a:r>
            <a:r>
              <a:rPr lang="en-US" sz="3600">
                <a:latin typeface="Arial" charset="0"/>
              </a:rPr>
              <a:t> is an acceptable amount of dimensional variation that will still allow an object to function correctly.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4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06" name="Picture 6" descr="arborpress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00" t="14424" r="11667" b="11115"/>
          <a:stretch>
            <a:fillRect/>
          </a:stretch>
        </p:blipFill>
        <p:spPr bwMode="auto">
          <a:xfrm>
            <a:off x="5029200" y="990600"/>
            <a:ext cx="3048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11" name="Text Box 11"/>
          <p:cNvSpPr txBox="1">
            <a:spLocks noChangeArrowheads="1"/>
          </p:cNvSpPr>
          <p:nvPr/>
        </p:nvSpPr>
        <p:spPr bwMode="auto">
          <a:xfrm>
            <a:off x="1219200" y="9144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Tolerances</a:t>
            </a:r>
          </a:p>
        </p:txBody>
      </p:sp>
      <p:sp>
        <p:nvSpPr>
          <p:cNvPr id="256012" name="Text Box 12"/>
          <p:cNvSpPr txBox="1">
            <a:spLocks noChangeArrowheads="1"/>
          </p:cNvSpPr>
          <p:nvPr/>
        </p:nvSpPr>
        <p:spPr bwMode="auto">
          <a:xfrm>
            <a:off x="457200" y="2286000"/>
            <a:ext cx="41910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A </a:t>
            </a:r>
            <a:r>
              <a:rPr lang="en-US" sz="3600" b="1" i="1">
                <a:solidFill>
                  <a:srgbClr val="A50021"/>
                </a:solidFill>
                <a:latin typeface="Arial" charset="0"/>
              </a:rPr>
              <a:t>tolerance</a:t>
            </a:r>
            <a:r>
              <a:rPr lang="en-US" sz="3600">
                <a:latin typeface="Arial" charset="0"/>
              </a:rPr>
              <a:t> is an acceptable amount of dimensional variation that will still allow an object to function correctly.</a:t>
            </a:r>
          </a:p>
        </p:txBody>
      </p:sp>
    </p:spTree>
  </p:cSld>
  <p:clrMapOvr>
    <a:masterClrMapping/>
  </p:clrMapOvr>
  <p:transition xmlns:p14="http://schemas.microsoft.com/office/powerpoint/2010/main" advTm="0">
    <p:randomBar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65" name="Text Box 13"/>
          <p:cNvSpPr txBox="1">
            <a:spLocks noChangeArrowheads="1"/>
          </p:cNvSpPr>
          <p:nvPr/>
        </p:nvSpPr>
        <p:spPr bwMode="auto">
          <a:xfrm>
            <a:off x="1219200" y="9144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Tolerances</a:t>
            </a:r>
          </a:p>
        </p:txBody>
      </p:sp>
      <p:pic>
        <p:nvPicPr>
          <p:cNvPr id="253959" name="Picture 7" descr="arborpress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Tm="1000">
    <p:randomBar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032" name="Picture 8" descr="arborpress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01" t="3311" b="12225"/>
          <a:stretch>
            <a:fillRect/>
          </a:stretch>
        </p:blipFill>
        <p:spPr bwMode="auto">
          <a:xfrm>
            <a:off x="4343400" y="228600"/>
            <a:ext cx="48006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7034" name="Text Box 10"/>
          <p:cNvSpPr txBox="1">
            <a:spLocks noChangeArrowheads="1"/>
          </p:cNvSpPr>
          <p:nvPr/>
        </p:nvSpPr>
        <p:spPr bwMode="auto">
          <a:xfrm>
            <a:off x="457200" y="2286000"/>
            <a:ext cx="4038600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Three basic tolerances that occur most often on working drawings are: 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limit dimensions</a:t>
            </a:r>
            <a:r>
              <a:rPr lang="en-US" sz="3200">
                <a:latin typeface="Arial" charset="0"/>
              </a:rPr>
              <a:t>, 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unilateral</a:t>
            </a:r>
            <a:r>
              <a:rPr lang="en-US" sz="3200">
                <a:latin typeface="Arial" charset="0"/>
              </a:rPr>
              <a:t>, and 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bilateral tolerances</a:t>
            </a:r>
            <a:r>
              <a:rPr lang="en-US" sz="3200">
                <a:latin typeface="Arial" charset="0"/>
              </a:rPr>
              <a:t>.</a:t>
            </a:r>
          </a:p>
        </p:txBody>
      </p:sp>
      <p:sp>
        <p:nvSpPr>
          <p:cNvPr id="257035" name="Oval 11"/>
          <p:cNvSpPr>
            <a:spLocks noChangeArrowheads="1"/>
          </p:cNvSpPr>
          <p:nvPr/>
        </p:nvSpPr>
        <p:spPr bwMode="auto">
          <a:xfrm>
            <a:off x="4572000" y="37338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6" name="Oval 12"/>
          <p:cNvSpPr>
            <a:spLocks noChangeArrowheads="1"/>
          </p:cNvSpPr>
          <p:nvPr/>
        </p:nvSpPr>
        <p:spPr bwMode="auto">
          <a:xfrm>
            <a:off x="7772400" y="304800"/>
            <a:ext cx="6096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7" name="Oval 13"/>
          <p:cNvSpPr>
            <a:spLocks noChangeArrowheads="1"/>
          </p:cNvSpPr>
          <p:nvPr/>
        </p:nvSpPr>
        <p:spPr bwMode="auto">
          <a:xfrm>
            <a:off x="5181600" y="4876800"/>
            <a:ext cx="5334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38" name="Text Box 14"/>
          <p:cNvSpPr txBox="1">
            <a:spLocks noChangeArrowheads="1"/>
          </p:cNvSpPr>
          <p:nvPr/>
        </p:nvSpPr>
        <p:spPr bwMode="auto">
          <a:xfrm>
            <a:off x="1219200" y="9144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Tolerances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7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7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7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7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7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7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34" grpId="0" autoUpdateAnimBg="0"/>
      <p:bldP spid="257035" grpId="0" animBg="1"/>
      <p:bldP spid="257036" grpId="0" animBg="1"/>
      <p:bldP spid="2570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3" name="Text Box 7"/>
          <p:cNvSpPr txBox="1">
            <a:spLocks noChangeArrowheads="1"/>
          </p:cNvSpPr>
          <p:nvPr/>
        </p:nvSpPr>
        <p:spPr bwMode="auto">
          <a:xfrm>
            <a:off x="1219200" y="914400"/>
            <a:ext cx="3657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>
                <a:solidFill>
                  <a:schemeClr val="folHlink"/>
                </a:solidFill>
                <a:latin typeface="Arial" charset="0"/>
              </a:rPr>
              <a:t>Tolerances</a:t>
            </a:r>
          </a:p>
        </p:txBody>
      </p:sp>
      <p:pic>
        <p:nvPicPr>
          <p:cNvPr id="295944" name="Picture 8" descr="IEDtoleran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828800"/>
            <a:ext cx="4092575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5945" name="Text Box 9"/>
          <p:cNvSpPr txBox="1">
            <a:spLocks noChangeArrowheads="1"/>
          </p:cNvSpPr>
          <p:nvPr/>
        </p:nvSpPr>
        <p:spPr bwMode="auto">
          <a:xfrm>
            <a:off x="457200" y="2286000"/>
            <a:ext cx="4038600" cy="399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Three basic tolerances that occur most often on working drawings are: 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limit dimensions</a:t>
            </a:r>
            <a:r>
              <a:rPr lang="en-US" sz="3200">
                <a:latin typeface="Arial" charset="0"/>
              </a:rPr>
              <a:t>, 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unilateral</a:t>
            </a:r>
            <a:r>
              <a:rPr lang="en-US" sz="3200">
                <a:latin typeface="Arial" charset="0"/>
              </a:rPr>
              <a:t>, and </a:t>
            </a:r>
            <a:r>
              <a:rPr lang="en-US" sz="3200" b="1" i="1">
                <a:solidFill>
                  <a:srgbClr val="A50021"/>
                </a:solidFill>
                <a:latin typeface="Arial" charset="0"/>
              </a:rPr>
              <a:t>bilateral tolerances</a:t>
            </a:r>
            <a:r>
              <a:rPr lang="en-US" sz="3200"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4714</TotalTime>
  <Words>599</Words>
  <Application>Microsoft Macintosh PowerPoint</Application>
  <PresentationFormat>On-screen Show (4:3)</PresentationFormat>
  <Paragraphs>87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Times New Roman</vt:lpstr>
      <vt:lpstr>Tahoma</vt:lpstr>
      <vt:lpstr>Wingdings</vt:lpstr>
      <vt:lpstr>Arial</vt:lpstr>
      <vt:lpstr>Verdana</vt:lpstr>
      <vt:lpstr>Symbol</vt:lpstr>
      <vt:lpstr>Blends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Three Types of Fit</vt:lpstr>
    </vt:vector>
  </TitlesOfParts>
  <Company>Project Lead The Way,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Tolerances</dc:title>
  <dc:subject>DDP - Unit 2 - Lesson 2.2 Dimensions and Tolerances</dc:subject>
  <dc:creator>Brett Handley and Bob Hays</dc:creator>
  <cp:keywords>tolerance, unilateral tolerance, bilateral tolerance, variation, limit dimensions, general tolerance, total tolerance</cp:keywords>
  <cp:lastModifiedBy>Microsoft Office User</cp:lastModifiedBy>
  <cp:revision>89</cp:revision>
  <dcterms:created xsi:type="dcterms:W3CDTF">2002-03-12T12:21:09Z</dcterms:created>
  <dcterms:modified xsi:type="dcterms:W3CDTF">2017-01-01T17:59:03Z</dcterms:modified>
</cp:coreProperties>
</file>