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112"/>
  </p:notesMasterIdLst>
  <p:handoutMasterIdLst>
    <p:handoutMasterId r:id="rId113"/>
  </p:handoutMasterIdLst>
  <p:sldIdLst>
    <p:sldId id="352" r:id="rId2"/>
    <p:sldId id="354" r:id="rId3"/>
    <p:sldId id="429" r:id="rId4"/>
    <p:sldId id="374" r:id="rId5"/>
    <p:sldId id="355" r:id="rId6"/>
    <p:sldId id="257" r:id="rId7"/>
    <p:sldId id="258" r:id="rId8"/>
    <p:sldId id="375" r:id="rId9"/>
    <p:sldId id="376" r:id="rId10"/>
    <p:sldId id="377" r:id="rId11"/>
    <p:sldId id="378" r:id="rId12"/>
    <p:sldId id="379" r:id="rId13"/>
    <p:sldId id="380" r:id="rId14"/>
    <p:sldId id="264" r:id="rId15"/>
    <p:sldId id="265" r:id="rId16"/>
    <p:sldId id="266" r:id="rId17"/>
    <p:sldId id="267" r:id="rId18"/>
    <p:sldId id="268" r:id="rId19"/>
    <p:sldId id="269" r:id="rId20"/>
    <p:sldId id="270" r:id="rId21"/>
    <p:sldId id="271" r:id="rId22"/>
    <p:sldId id="272" r:id="rId23"/>
    <p:sldId id="273" r:id="rId24"/>
    <p:sldId id="274" r:id="rId25"/>
    <p:sldId id="278" r:id="rId26"/>
    <p:sldId id="275" r:id="rId27"/>
    <p:sldId id="381" r:id="rId28"/>
    <p:sldId id="280" r:id="rId29"/>
    <p:sldId id="382" r:id="rId30"/>
    <p:sldId id="387" r:id="rId31"/>
    <p:sldId id="388" r:id="rId32"/>
    <p:sldId id="389" r:id="rId33"/>
    <p:sldId id="390" r:id="rId34"/>
    <p:sldId id="391" r:id="rId35"/>
    <p:sldId id="392" r:id="rId36"/>
    <p:sldId id="393" r:id="rId37"/>
    <p:sldId id="394" r:id="rId38"/>
    <p:sldId id="287" r:id="rId39"/>
    <p:sldId id="289" r:id="rId40"/>
    <p:sldId id="290" r:id="rId41"/>
    <p:sldId id="291" r:id="rId42"/>
    <p:sldId id="292" r:id="rId43"/>
    <p:sldId id="293" r:id="rId44"/>
    <p:sldId id="396" r:id="rId45"/>
    <p:sldId id="395" r:id="rId46"/>
    <p:sldId id="294" r:id="rId47"/>
    <p:sldId id="401" r:id="rId48"/>
    <p:sldId id="296" r:id="rId49"/>
    <p:sldId id="297" r:id="rId50"/>
    <p:sldId id="397" r:id="rId51"/>
    <p:sldId id="398" r:id="rId52"/>
    <p:sldId id="399" r:id="rId53"/>
    <p:sldId id="400" r:id="rId54"/>
    <p:sldId id="402" r:id="rId55"/>
    <p:sldId id="301" r:id="rId56"/>
    <p:sldId id="302" r:id="rId57"/>
    <p:sldId id="303" r:id="rId58"/>
    <p:sldId id="304" r:id="rId59"/>
    <p:sldId id="305" r:id="rId60"/>
    <p:sldId id="403" r:id="rId61"/>
    <p:sldId id="307" r:id="rId62"/>
    <p:sldId id="308" r:id="rId63"/>
    <p:sldId id="309" r:id="rId64"/>
    <p:sldId id="310" r:id="rId65"/>
    <p:sldId id="311" r:id="rId66"/>
    <p:sldId id="312" r:id="rId67"/>
    <p:sldId id="404" r:id="rId68"/>
    <p:sldId id="314" r:id="rId69"/>
    <p:sldId id="315" r:id="rId70"/>
    <p:sldId id="316" r:id="rId71"/>
    <p:sldId id="317" r:id="rId72"/>
    <p:sldId id="318" r:id="rId73"/>
    <p:sldId id="319" r:id="rId74"/>
    <p:sldId id="320" r:id="rId75"/>
    <p:sldId id="321" r:id="rId76"/>
    <p:sldId id="322" r:id="rId77"/>
    <p:sldId id="323" r:id="rId78"/>
    <p:sldId id="324" r:id="rId79"/>
    <p:sldId id="405" r:id="rId80"/>
    <p:sldId id="406" r:id="rId81"/>
    <p:sldId id="407" r:id="rId82"/>
    <p:sldId id="326" r:id="rId83"/>
    <p:sldId id="327" r:id="rId84"/>
    <p:sldId id="328" r:id="rId85"/>
    <p:sldId id="329" r:id="rId86"/>
    <p:sldId id="330" r:id="rId87"/>
    <p:sldId id="331" r:id="rId88"/>
    <p:sldId id="332" r:id="rId89"/>
    <p:sldId id="408" r:id="rId90"/>
    <p:sldId id="334" r:id="rId91"/>
    <p:sldId id="409" r:id="rId92"/>
    <p:sldId id="410" r:id="rId93"/>
    <p:sldId id="411" r:id="rId94"/>
    <p:sldId id="412" r:id="rId95"/>
    <p:sldId id="413" r:id="rId96"/>
    <p:sldId id="414" r:id="rId97"/>
    <p:sldId id="415" r:id="rId98"/>
    <p:sldId id="416" r:id="rId99"/>
    <p:sldId id="417" r:id="rId100"/>
    <p:sldId id="418" r:id="rId101"/>
    <p:sldId id="419" r:id="rId102"/>
    <p:sldId id="420" r:id="rId103"/>
    <p:sldId id="421" r:id="rId104"/>
    <p:sldId id="422" r:id="rId105"/>
    <p:sldId id="423" r:id="rId106"/>
    <p:sldId id="424" r:id="rId107"/>
    <p:sldId id="425" r:id="rId108"/>
    <p:sldId id="426" r:id="rId109"/>
    <p:sldId id="427" r:id="rId110"/>
    <p:sldId id="428" r:id="rId111"/>
  </p:sldIdLst>
  <p:sldSz cx="9906000" cy="6858000" type="A4"/>
  <p:notesSz cx="6858000" cy="9737725"/>
  <p:defaultTextStyle>
    <a:defPPr>
      <a:defRPr lang="en-GB"/>
    </a:defPPr>
    <a:lvl1pPr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 uri="{2D200454-40CA-4A62-9FC3-DE9A4176ACB9}">
      <p15:notesGuideLst xmlns:p15="http://schemas.microsoft.com/office/powerpoint/2012/main">
        <p15:guide id="1" orient="horz" pos="3067">
          <p15:clr>
            <a:srgbClr val="A4A3A4"/>
          </p15:clr>
        </p15:guide>
        <p15:guide id="2" pos="49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p:restoredTop sz="94703"/>
  </p:normalViewPr>
  <p:slideViewPr>
    <p:cSldViewPr snapToGrid="0">
      <p:cViewPr varScale="1">
        <p:scale>
          <a:sx n="184" d="100"/>
          <a:sy n="184" d="100"/>
        </p:scale>
        <p:origin x="1240" y="184"/>
      </p:cViewPr>
      <p:guideLst>
        <p:guide orient="horz" pos="4319"/>
        <p:guide/>
      </p:guideLst>
    </p:cSldViewPr>
  </p:slideViewPr>
  <p:outlineViewPr>
    <p:cViewPr>
      <p:scale>
        <a:sx n="25" d="100"/>
        <a:sy n="25" d="100"/>
      </p:scale>
      <p:origin x="0" y="7298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24" d="100"/>
          <a:sy n="124" d="100"/>
        </p:scale>
        <p:origin x="-2736" y="-96"/>
      </p:cViewPr>
      <p:guideLst>
        <p:guide orient="horz" pos="3067"/>
        <p:guide pos="495"/>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F23D20-6A14-674E-B6D6-8B66F85A0ABB}" type="doc">
      <dgm:prSet loTypeId="urn:microsoft.com/office/officeart/2005/8/layout/vProcess5" loCatId="" qsTypeId="urn:microsoft.com/office/officeart/2005/8/quickstyle/simple1" qsCatId="simple" csTypeId="urn:microsoft.com/office/officeart/2005/8/colors/colorful1" csCatId="colorful" phldr="1"/>
      <dgm:spPr/>
      <dgm:t>
        <a:bodyPr/>
        <a:lstStyle/>
        <a:p>
          <a:endParaRPr lang="en-US"/>
        </a:p>
      </dgm:t>
    </dgm:pt>
    <dgm:pt modelId="{9BDC8DD8-2BEF-0D44-B3FD-F10FF323D508}">
      <dgm:prSet phldrT="[Text]"/>
      <dgm:spPr/>
      <dgm:t>
        <a:bodyPr/>
        <a:lstStyle/>
        <a:p>
          <a:r>
            <a:rPr lang="en-US" dirty="0"/>
            <a:t>Idea Generation</a:t>
          </a:r>
        </a:p>
      </dgm:t>
    </dgm:pt>
    <dgm:pt modelId="{67571D37-1C43-A54D-B437-FA582D8E126E}" type="parTrans" cxnId="{69AEBFF6-CA4E-9F4A-986A-76807DB4C9B5}">
      <dgm:prSet/>
      <dgm:spPr/>
      <dgm:t>
        <a:bodyPr/>
        <a:lstStyle/>
        <a:p>
          <a:endParaRPr lang="en-US"/>
        </a:p>
      </dgm:t>
    </dgm:pt>
    <dgm:pt modelId="{AB5C3048-5188-774A-8352-F30AE11FEA56}" type="sibTrans" cxnId="{69AEBFF6-CA4E-9F4A-986A-76807DB4C9B5}">
      <dgm:prSet/>
      <dgm:spPr/>
      <dgm:t>
        <a:bodyPr/>
        <a:lstStyle/>
        <a:p>
          <a:endParaRPr lang="en-US"/>
        </a:p>
      </dgm:t>
    </dgm:pt>
    <dgm:pt modelId="{3AEA8CF4-B8C7-174C-8BE1-CD6FDD53C6CC}">
      <dgm:prSet phldrT="[Text]"/>
      <dgm:spPr/>
      <dgm:t>
        <a:bodyPr/>
        <a:lstStyle/>
        <a:p>
          <a:r>
            <a:rPr lang="en-US" dirty="0"/>
            <a:t>Idea Grouping</a:t>
          </a:r>
        </a:p>
      </dgm:t>
    </dgm:pt>
    <dgm:pt modelId="{EFEEE1E2-A5EC-624D-A896-C08E1FB09F89}" type="parTrans" cxnId="{FE697128-08B0-F94D-A774-F222E664957F}">
      <dgm:prSet/>
      <dgm:spPr/>
      <dgm:t>
        <a:bodyPr/>
        <a:lstStyle/>
        <a:p>
          <a:endParaRPr lang="en-US"/>
        </a:p>
      </dgm:t>
    </dgm:pt>
    <dgm:pt modelId="{269B2479-0457-F449-B6E2-F0C1186BAFAD}" type="sibTrans" cxnId="{FE697128-08B0-F94D-A774-F222E664957F}">
      <dgm:prSet/>
      <dgm:spPr/>
      <dgm:t>
        <a:bodyPr/>
        <a:lstStyle/>
        <a:p>
          <a:endParaRPr lang="en-US"/>
        </a:p>
      </dgm:t>
    </dgm:pt>
    <dgm:pt modelId="{FE36C655-AB5D-1C40-9E82-4FA7A06FD4B1}">
      <dgm:prSet phldrT="[Text]"/>
      <dgm:spPr/>
      <dgm:t>
        <a:bodyPr/>
        <a:lstStyle/>
        <a:p>
          <a:r>
            <a:rPr lang="en-US" dirty="0">
              <a:solidFill>
                <a:schemeClr val="tx1"/>
              </a:solidFill>
            </a:rPr>
            <a:t>Idea Review</a:t>
          </a:r>
        </a:p>
      </dgm:t>
    </dgm:pt>
    <dgm:pt modelId="{FC0C4DCD-4C90-484D-8AE1-A530F41FB495}" type="parTrans" cxnId="{2F975B9E-0DA0-254A-9D25-DD4A21DB115E}">
      <dgm:prSet/>
      <dgm:spPr/>
      <dgm:t>
        <a:bodyPr/>
        <a:lstStyle/>
        <a:p>
          <a:endParaRPr lang="en-US"/>
        </a:p>
      </dgm:t>
    </dgm:pt>
    <dgm:pt modelId="{B2E37556-E343-0649-A231-23A5197D3770}" type="sibTrans" cxnId="{2F975B9E-0DA0-254A-9D25-DD4A21DB115E}">
      <dgm:prSet/>
      <dgm:spPr/>
      <dgm:t>
        <a:bodyPr/>
        <a:lstStyle/>
        <a:p>
          <a:endParaRPr lang="en-US"/>
        </a:p>
      </dgm:t>
    </dgm:pt>
    <dgm:pt modelId="{BEB39D7B-6116-E64C-828F-A61218AD4393}" type="pres">
      <dgm:prSet presAssocID="{22F23D20-6A14-674E-B6D6-8B66F85A0ABB}" presName="outerComposite" presStyleCnt="0">
        <dgm:presLayoutVars>
          <dgm:chMax val="5"/>
          <dgm:dir/>
          <dgm:resizeHandles val="exact"/>
        </dgm:presLayoutVars>
      </dgm:prSet>
      <dgm:spPr/>
    </dgm:pt>
    <dgm:pt modelId="{969D51A2-6736-CE4B-839E-C8A118515E23}" type="pres">
      <dgm:prSet presAssocID="{22F23D20-6A14-674E-B6D6-8B66F85A0ABB}" presName="dummyMaxCanvas" presStyleCnt="0">
        <dgm:presLayoutVars/>
      </dgm:prSet>
      <dgm:spPr/>
    </dgm:pt>
    <dgm:pt modelId="{E8D1DE22-603A-104B-8A42-06870C11B649}" type="pres">
      <dgm:prSet presAssocID="{22F23D20-6A14-674E-B6D6-8B66F85A0ABB}" presName="ThreeNodes_1" presStyleLbl="node1" presStyleIdx="0" presStyleCnt="3">
        <dgm:presLayoutVars>
          <dgm:bulletEnabled val="1"/>
        </dgm:presLayoutVars>
      </dgm:prSet>
      <dgm:spPr/>
    </dgm:pt>
    <dgm:pt modelId="{5C8CD49D-8445-ED48-8612-9CD0543D011E}" type="pres">
      <dgm:prSet presAssocID="{22F23D20-6A14-674E-B6D6-8B66F85A0ABB}" presName="ThreeNodes_2" presStyleLbl="node1" presStyleIdx="1" presStyleCnt="3">
        <dgm:presLayoutVars>
          <dgm:bulletEnabled val="1"/>
        </dgm:presLayoutVars>
      </dgm:prSet>
      <dgm:spPr/>
    </dgm:pt>
    <dgm:pt modelId="{14A9E761-A704-9D45-97F3-7DDAAD2CA219}" type="pres">
      <dgm:prSet presAssocID="{22F23D20-6A14-674E-B6D6-8B66F85A0ABB}" presName="ThreeNodes_3" presStyleLbl="node1" presStyleIdx="2" presStyleCnt="3">
        <dgm:presLayoutVars>
          <dgm:bulletEnabled val="1"/>
        </dgm:presLayoutVars>
      </dgm:prSet>
      <dgm:spPr/>
    </dgm:pt>
    <dgm:pt modelId="{F9958D6F-A52E-D74D-B6C9-BBF60731B6D6}" type="pres">
      <dgm:prSet presAssocID="{22F23D20-6A14-674E-B6D6-8B66F85A0ABB}" presName="ThreeConn_1-2" presStyleLbl="fgAccFollowNode1" presStyleIdx="0" presStyleCnt="2">
        <dgm:presLayoutVars>
          <dgm:bulletEnabled val="1"/>
        </dgm:presLayoutVars>
      </dgm:prSet>
      <dgm:spPr/>
    </dgm:pt>
    <dgm:pt modelId="{4CD229B7-B658-1A44-8EB5-11F1BBE20B9C}" type="pres">
      <dgm:prSet presAssocID="{22F23D20-6A14-674E-B6D6-8B66F85A0ABB}" presName="ThreeConn_2-3" presStyleLbl="fgAccFollowNode1" presStyleIdx="1" presStyleCnt="2">
        <dgm:presLayoutVars>
          <dgm:bulletEnabled val="1"/>
        </dgm:presLayoutVars>
      </dgm:prSet>
      <dgm:spPr/>
    </dgm:pt>
    <dgm:pt modelId="{4E64D902-C1E2-C545-82AA-EFCE7EDA6622}" type="pres">
      <dgm:prSet presAssocID="{22F23D20-6A14-674E-B6D6-8B66F85A0ABB}" presName="ThreeNodes_1_text" presStyleLbl="node1" presStyleIdx="2" presStyleCnt="3">
        <dgm:presLayoutVars>
          <dgm:bulletEnabled val="1"/>
        </dgm:presLayoutVars>
      </dgm:prSet>
      <dgm:spPr/>
    </dgm:pt>
    <dgm:pt modelId="{4FE6DA27-2228-2B43-866E-75B0D93D6110}" type="pres">
      <dgm:prSet presAssocID="{22F23D20-6A14-674E-B6D6-8B66F85A0ABB}" presName="ThreeNodes_2_text" presStyleLbl="node1" presStyleIdx="2" presStyleCnt="3">
        <dgm:presLayoutVars>
          <dgm:bulletEnabled val="1"/>
        </dgm:presLayoutVars>
      </dgm:prSet>
      <dgm:spPr/>
    </dgm:pt>
    <dgm:pt modelId="{6CA029BC-E4DD-8547-AE05-DB0AB8485C63}" type="pres">
      <dgm:prSet presAssocID="{22F23D20-6A14-674E-B6D6-8B66F85A0ABB}" presName="ThreeNodes_3_text" presStyleLbl="node1" presStyleIdx="2" presStyleCnt="3">
        <dgm:presLayoutVars>
          <dgm:bulletEnabled val="1"/>
        </dgm:presLayoutVars>
      </dgm:prSet>
      <dgm:spPr/>
    </dgm:pt>
  </dgm:ptLst>
  <dgm:cxnLst>
    <dgm:cxn modelId="{6EF3120A-2C3A-3246-846A-2D91E2AD5F62}" type="presOf" srcId="{22F23D20-6A14-674E-B6D6-8B66F85A0ABB}" destId="{BEB39D7B-6116-E64C-828F-A61218AD4393}" srcOrd="0" destOrd="0" presId="urn:microsoft.com/office/officeart/2005/8/layout/vProcess5"/>
    <dgm:cxn modelId="{FE697128-08B0-F94D-A774-F222E664957F}" srcId="{22F23D20-6A14-674E-B6D6-8B66F85A0ABB}" destId="{3AEA8CF4-B8C7-174C-8BE1-CD6FDD53C6CC}" srcOrd="1" destOrd="0" parTransId="{EFEEE1E2-A5EC-624D-A896-C08E1FB09F89}" sibTransId="{269B2479-0457-F449-B6E2-F0C1186BAFAD}"/>
    <dgm:cxn modelId="{D2483F4D-052D-EB47-A619-10CF0BB24276}" type="presOf" srcId="{9BDC8DD8-2BEF-0D44-B3FD-F10FF323D508}" destId="{4E64D902-C1E2-C545-82AA-EFCE7EDA6622}" srcOrd="1" destOrd="0" presId="urn:microsoft.com/office/officeart/2005/8/layout/vProcess5"/>
    <dgm:cxn modelId="{02EF4554-3293-DD4B-A1AB-68270D4500AE}" type="presOf" srcId="{9BDC8DD8-2BEF-0D44-B3FD-F10FF323D508}" destId="{E8D1DE22-603A-104B-8A42-06870C11B649}" srcOrd="0" destOrd="0" presId="urn:microsoft.com/office/officeart/2005/8/layout/vProcess5"/>
    <dgm:cxn modelId="{A6EC5271-D88D-5A48-9717-83F6937789CD}" type="presOf" srcId="{269B2479-0457-F449-B6E2-F0C1186BAFAD}" destId="{4CD229B7-B658-1A44-8EB5-11F1BBE20B9C}" srcOrd="0" destOrd="0" presId="urn:microsoft.com/office/officeart/2005/8/layout/vProcess5"/>
    <dgm:cxn modelId="{5E2DD07C-D534-0B40-85DC-EA513D2A697E}" type="presOf" srcId="{3AEA8CF4-B8C7-174C-8BE1-CD6FDD53C6CC}" destId="{5C8CD49D-8445-ED48-8612-9CD0543D011E}" srcOrd="0" destOrd="0" presId="urn:microsoft.com/office/officeart/2005/8/layout/vProcess5"/>
    <dgm:cxn modelId="{2F975B9E-0DA0-254A-9D25-DD4A21DB115E}" srcId="{22F23D20-6A14-674E-B6D6-8B66F85A0ABB}" destId="{FE36C655-AB5D-1C40-9E82-4FA7A06FD4B1}" srcOrd="2" destOrd="0" parTransId="{FC0C4DCD-4C90-484D-8AE1-A530F41FB495}" sibTransId="{B2E37556-E343-0649-A231-23A5197D3770}"/>
    <dgm:cxn modelId="{B3E48DA0-0A8B-BF4C-B81C-EF924F4B9522}" type="presOf" srcId="{FE36C655-AB5D-1C40-9E82-4FA7A06FD4B1}" destId="{6CA029BC-E4DD-8547-AE05-DB0AB8485C63}" srcOrd="1" destOrd="0" presId="urn:microsoft.com/office/officeart/2005/8/layout/vProcess5"/>
    <dgm:cxn modelId="{95D31BC6-17C6-B748-8A8C-FDABE9BE5B0E}" type="presOf" srcId="{3AEA8CF4-B8C7-174C-8BE1-CD6FDD53C6CC}" destId="{4FE6DA27-2228-2B43-866E-75B0D93D6110}" srcOrd="1" destOrd="0" presId="urn:microsoft.com/office/officeart/2005/8/layout/vProcess5"/>
    <dgm:cxn modelId="{F9D085D9-85C2-6A4E-B805-F79A1798DFEF}" type="presOf" srcId="{FE36C655-AB5D-1C40-9E82-4FA7A06FD4B1}" destId="{14A9E761-A704-9D45-97F3-7DDAAD2CA219}" srcOrd="0" destOrd="0" presId="urn:microsoft.com/office/officeart/2005/8/layout/vProcess5"/>
    <dgm:cxn modelId="{440C5DDA-5B5A-DF44-A236-F3C3500DD893}" type="presOf" srcId="{AB5C3048-5188-774A-8352-F30AE11FEA56}" destId="{F9958D6F-A52E-D74D-B6C9-BBF60731B6D6}" srcOrd="0" destOrd="0" presId="urn:microsoft.com/office/officeart/2005/8/layout/vProcess5"/>
    <dgm:cxn modelId="{69AEBFF6-CA4E-9F4A-986A-76807DB4C9B5}" srcId="{22F23D20-6A14-674E-B6D6-8B66F85A0ABB}" destId="{9BDC8DD8-2BEF-0D44-B3FD-F10FF323D508}" srcOrd="0" destOrd="0" parTransId="{67571D37-1C43-A54D-B437-FA582D8E126E}" sibTransId="{AB5C3048-5188-774A-8352-F30AE11FEA56}"/>
    <dgm:cxn modelId="{53C0651D-CF9E-1648-906F-424AB212AEB9}" type="presParOf" srcId="{BEB39D7B-6116-E64C-828F-A61218AD4393}" destId="{969D51A2-6736-CE4B-839E-C8A118515E23}" srcOrd="0" destOrd="0" presId="urn:microsoft.com/office/officeart/2005/8/layout/vProcess5"/>
    <dgm:cxn modelId="{CC176D99-A86D-EA43-B35C-486625684963}" type="presParOf" srcId="{BEB39D7B-6116-E64C-828F-A61218AD4393}" destId="{E8D1DE22-603A-104B-8A42-06870C11B649}" srcOrd="1" destOrd="0" presId="urn:microsoft.com/office/officeart/2005/8/layout/vProcess5"/>
    <dgm:cxn modelId="{76E85440-4CB5-154F-A08B-0F58551A34E2}" type="presParOf" srcId="{BEB39D7B-6116-E64C-828F-A61218AD4393}" destId="{5C8CD49D-8445-ED48-8612-9CD0543D011E}" srcOrd="2" destOrd="0" presId="urn:microsoft.com/office/officeart/2005/8/layout/vProcess5"/>
    <dgm:cxn modelId="{645E0767-9FB8-7B46-BD99-3BD80AE258C2}" type="presParOf" srcId="{BEB39D7B-6116-E64C-828F-A61218AD4393}" destId="{14A9E761-A704-9D45-97F3-7DDAAD2CA219}" srcOrd="3" destOrd="0" presId="urn:microsoft.com/office/officeart/2005/8/layout/vProcess5"/>
    <dgm:cxn modelId="{45F7338B-CD78-274A-8685-8DFF9A363C42}" type="presParOf" srcId="{BEB39D7B-6116-E64C-828F-A61218AD4393}" destId="{F9958D6F-A52E-D74D-B6C9-BBF60731B6D6}" srcOrd="4" destOrd="0" presId="urn:microsoft.com/office/officeart/2005/8/layout/vProcess5"/>
    <dgm:cxn modelId="{D596A572-7039-0442-9DFC-376BBD8D5D27}" type="presParOf" srcId="{BEB39D7B-6116-E64C-828F-A61218AD4393}" destId="{4CD229B7-B658-1A44-8EB5-11F1BBE20B9C}" srcOrd="5" destOrd="0" presId="urn:microsoft.com/office/officeart/2005/8/layout/vProcess5"/>
    <dgm:cxn modelId="{685E1BA9-1032-6748-8F24-4C481FEFBE58}" type="presParOf" srcId="{BEB39D7B-6116-E64C-828F-A61218AD4393}" destId="{4E64D902-C1E2-C545-82AA-EFCE7EDA6622}" srcOrd="6" destOrd="0" presId="urn:microsoft.com/office/officeart/2005/8/layout/vProcess5"/>
    <dgm:cxn modelId="{C6DCF27F-883D-6E4E-8F79-6E9110045A05}" type="presParOf" srcId="{BEB39D7B-6116-E64C-828F-A61218AD4393}" destId="{4FE6DA27-2228-2B43-866E-75B0D93D6110}" srcOrd="7" destOrd="0" presId="urn:microsoft.com/office/officeart/2005/8/layout/vProcess5"/>
    <dgm:cxn modelId="{9BFE46A7-A243-4C4A-8A02-EBCA0D7AD58C}" type="presParOf" srcId="{BEB39D7B-6116-E64C-828F-A61218AD4393}" destId="{6CA029BC-E4DD-8547-AE05-DB0AB8485C63}"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D1DE22-603A-104B-8A42-06870C11B649}">
      <dsp:nvSpPr>
        <dsp:cNvPr id="0" name=""/>
        <dsp:cNvSpPr/>
      </dsp:nvSpPr>
      <dsp:spPr>
        <a:xfrm>
          <a:off x="0" y="0"/>
          <a:ext cx="6464505" cy="156633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dirty="0"/>
            <a:t>Idea Generation</a:t>
          </a:r>
        </a:p>
      </dsp:txBody>
      <dsp:txXfrm>
        <a:off x="45876" y="45876"/>
        <a:ext cx="4774311" cy="1474581"/>
      </dsp:txXfrm>
    </dsp:sp>
    <dsp:sp modelId="{5C8CD49D-8445-ED48-8612-9CD0543D011E}">
      <dsp:nvSpPr>
        <dsp:cNvPr id="0" name=""/>
        <dsp:cNvSpPr/>
      </dsp:nvSpPr>
      <dsp:spPr>
        <a:xfrm>
          <a:off x="570397" y="1827388"/>
          <a:ext cx="6464505" cy="156633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dirty="0"/>
            <a:t>Idea Grouping</a:t>
          </a:r>
        </a:p>
      </dsp:txBody>
      <dsp:txXfrm>
        <a:off x="616273" y="1873264"/>
        <a:ext cx="4784239" cy="1474581"/>
      </dsp:txXfrm>
    </dsp:sp>
    <dsp:sp modelId="{14A9E761-A704-9D45-97F3-7DDAAD2CA219}">
      <dsp:nvSpPr>
        <dsp:cNvPr id="0" name=""/>
        <dsp:cNvSpPr/>
      </dsp:nvSpPr>
      <dsp:spPr>
        <a:xfrm>
          <a:off x="1140795" y="3654777"/>
          <a:ext cx="6464505" cy="156633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dirty="0">
              <a:solidFill>
                <a:schemeClr val="tx1"/>
              </a:solidFill>
            </a:rPr>
            <a:t>Idea Review</a:t>
          </a:r>
        </a:p>
      </dsp:txBody>
      <dsp:txXfrm>
        <a:off x="1186671" y="3700653"/>
        <a:ext cx="4784239" cy="1474581"/>
      </dsp:txXfrm>
    </dsp:sp>
    <dsp:sp modelId="{F9958D6F-A52E-D74D-B6C9-BBF60731B6D6}">
      <dsp:nvSpPr>
        <dsp:cNvPr id="0" name=""/>
        <dsp:cNvSpPr/>
      </dsp:nvSpPr>
      <dsp:spPr>
        <a:xfrm>
          <a:off x="5446389" y="1187802"/>
          <a:ext cx="1018116" cy="1018116"/>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675465" y="1187802"/>
        <a:ext cx="559964" cy="766132"/>
      </dsp:txXfrm>
    </dsp:sp>
    <dsp:sp modelId="{4CD229B7-B658-1A44-8EB5-11F1BBE20B9C}">
      <dsp:nvSpPr>
        <dsp:cNvPr id="0" name=""/>
        <dsp:cNvSpPr/>
      </dsp:nvSpPr>
      <dsp:spPr>
        <a:xfrm>
          <a:off x="6016786" y="3004748"/>
          <a:ext cx="1018116" cy="1018116"/>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245862" y="3004748"/>
        <a:ext cx="559964" cy="76613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5B9A22E-4825-D146-B837-BE28AC8DD911}"/>
              </a:ext>
            </a:extLst>
          </p:cNvPr>
          <p:cNvSpPr>
            <a:spLocks noGrp="1" noChangeArrowheads="1"/>
          </p:cNvSpPr>
          <p:nvPr>
            <p:ph type="hdr" sz="quarter"/>
          </p:nvPr>
        </p:nvSpPr>
        <p:spPr bwMode="auto">
          <a:xfrm>
            <a:off x="0" y="0"/>
            <a:ext cx="2971800" cy="48736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GB"/>
          </a:p>
        </p:txBody>
      </p:sp>
      <p:sp>
        <p:nvSpPr>
          <p:cNvPr id="10243" name="Rectangle 3">
            <a:extLst>
              <a:ext uri="{FF2B5EF4-FFF2-40B4-BE49-F238E27FC236}">
                <a16:creationId xmlns:a16="http://schemas.microsoft.com/office/drawing/2014/main" id="{A86686AB-BCCC-AD4E-B7C7-629F4EDA5A71}"/>
              </a:ext>
            </a:extLst>
          </p:cNvPr>
          <p:cNvSpPr>
            <a:spLocks noGrp="1" noChangeArrowheads="1"/>
          </p:cNvSpPr>
          <p:nvPr>
            <p:ph type="dt" sz="quarter" idx="1"/>
          </p:nvPr>
        </p:nvSpPr>
        <p:spPr bwMode="auto">
          <a:xfrm>
            <a:off x="3886200" y="0"/>
            <a:ext cx="2971800" cy="48736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charset="0"/>
                <a:ea typeface="ＭＳ Ｐゴシック" charset="0"/>
                <a:cs typeface="+mn-cs"/>
              </a:defRPr>
            </a:lvl1pPr>
          </a:lstStyle>
          <a:p>
            <a:pPr>
              <a:defRPr/>
            </a:pPr>
            <a:endParaRPr lang="en-GB"/>
          </a:p>
        </p:txBody>
      </p:sp>
      <p:sp>
        <p:nvSpPr>
          <p:cNvPr id="10244" name="Rectangle 4">
            <a:extLst>
              <a:ext uri="{FF2B5EF4-FFF2-40B4-BE49-F238E27FC236}">
                <a16:creationId xmlns:a16="http://schemas.microsoft.com/office/drawing/2014/main" id="{6E73BFA1-C992-0D45-A64D-704FCAB46B76}"/>
              </a:ext>
            </a:extLst>
          </p:cNvPr>
          <p:cNvSpPr>
            <a:spLocks noGrp="1" noChangeArrowheads="1"/>
          </p:cNvSpPr>
          <p:nvPr>
            <p:ph type="ftr" sz="quarter" idx="2"/>
          </p:nvPr>
        </p:nvSpPr>
        <p:spPr bwMode="auto">
          <a:xfrm>
            <a:off x="0" y="9250363"/>
            <a:ext cx="2971800" cy="48736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GB"/>
          </a:p>
        </p:txBody>
      </p:sp>
      <p:sp>
        <p:nvSpPr>
          <p:cNvPr id="10245" name="Rectangle 5">
            <a:extLst>
              <a:ext uri="{FF2B5EF4-FFF2-40B4-BE49-F238E27FC236}">
                <a16:creationId xmlns:a16="http://schemas.microsoft.com/office/drawing/2014/main" id="{0A198C1A-572F-3C4B-9113-A52221B6FF72}"/>
              </a:ext>
            </a:extLst>
          </p:cNvPr>
          <p:cNvSpPr>
            <a:spLocks noGrp="1" noChangeArrowheads="1"/>
          </p:cNvSpPr>
          <p:nvPr>
            <p:ph type="sldNum" sz="quarter" idx="3"/>
          </p:nvPr>
        </p:nvSpPr>
        <p:spPr bwMode="auto">
          <a:xfrm>
            <a:off x="3886200" y="9250363"/>
            <a:ext cx="2971800" cy="48736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charset="0"/>
                <a:ea typeface="ＭＳ Ｐゴシック" charset="0"/>
                <a:cs typeface="+mn-cs"/>
              </a:defRPr>
            </a:lvl1pPr>
          </a:lstStyle>
          <a:p>
            <a:pPr>
              <a:defRPr/>
            </a:pPr>
            <a:fld id="{1AE77934-16AC-CD4E-9949-C82AAE988FEA}"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CBDDB2E4-C081-6346-959E-1C4021C94197}"/>
              </a:ext>
            </a:extLst>
          </p:cNvPr>
          <p:cNvSpPr>
            <a:spLocks noGrp="1" noChangeArrowheads="1"/>
          </p:cNvSpPr>
          <p:nvPr>
            <p:ph type="hdr" sz="quarter"/>
          </p:nvPr>
        </p:nvSpPr>
        <p:spPr bwMode="auto">
          <a:xfrm>
            <a:off x="0" y="0"/>
            <a:ext cx="2971800" cy="48736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GB"/>
          </a:p>
        </p:txBody>
      </p:sp>
      <p:sp>
        <p:nvSpPr>
          <p:cNvPr id="75779" name="Rectangle 3">
            <a:extLst>
              <a:ext uri="{FF2B5EF4-FFF2-40B4-BE49-F238E27FC236}">
                <a16:creationId xmlns:a16="http://schemas.microsoft.com/office/drawing/2014/main" id="{0C73F294-99E2-4248-A9A2-84541174B3F6}"/>
              </a:ext>
            </a:extLst>
          </p:cNvPr>
          <p:cNvSpPr>
            <a:spLocks noGrp="1" noChangeArrowheads="1"/>
          </p:cNvSpPr>
          <p:nvPr>
            <p:ph type="dt" idx="1"/>
          </p:nvPr>
        </p:nvSpPr>
        <p:spPr bwMode="auto">
          <a:xfrm>
            <a:off x="3884613" y="0"/>
            <a:ext cx="2971800" cy="48736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charset="0"/>
                <a:ea typeface="ＭＳ Ｐゴシック" charset="0"/>
                <a:cs typeface="+mn-cs"/>
              </a:defRPr>
            </a:lvl1pPr>
          </a:lstStyle>
          <a:p>
            <a:pPr>
              <a:defRPr/>
            </a:pPr>
            <a:endParaRPr lang="en-GB"/>
          </a:p>
        </p:txBody>
      </p:sp>
      <p:sp>
        <p:nvSpPr>
          <p:cNvPr id="3076" name="Rectangle 4">
            <a:extLst>
              <a:ext uri="{FF2B5EF4-FFF2-40B4-BE49-F238E27FC236}">
                <a16:creationId xmlns:a16="http://schemas.microsoft.com/office/drawing/2014/main" id="{F7E2805C-542F-294C-8841-C4226E33A835}"/>
              </a:ext>
            </a:extLst>
          </p:cNvPr>
          <p:cNvSpPr>
            <a:spLocks noGrp="1" noRot="1" noChangeAspect="1" noChangeArrowheads="1" noTextEdit="1"/>
          </p:cNvSpPr>
          <p:nvPr>
            <p:ph type="sldImg" idx="2"/>
          </p:nvPr>
        </p:nvSpPr>
        <p:spPr bwMode="auto">
          <a:xfrm>
            <a:off x="790575" y="728663"/>
            <a:ext cx="5278438"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a:extLst>
              <a:ext uri="{FF2B5EF4-FFF2-40B4-BE49-F238E27FC236}">
                <a16:creationId xmlns:a16="http://schemas.microsoft.com/office/drawing/2014/main" id="{E26EF1C4-B6C2-D540-8979-79C361F29128}"/>
              </a:ext>
            </a:extLst>
          </p:cNvPr>
          <p:cNvSpPr>
            <a:spLocks noGrp="1" noChangeArrowheads="1"/>
          </p:cNvSpPr>
          <p:nvPr>
            <p:ph type="body" sz="quarter" idx="3"/>
          </p:nvPr>
        </p:nvSpPr>
        <p:spPr bwMode="auto">
          <a:xfrm>
            <a:off x="685800" y="4868863"/>
            <a:ext cx="5486400" cy="4140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75782" name="Rectangle 6">
            <a:extLst>
              <a:ext uri="{FF2B5EF4-FFF2-40B4-BE49-F238E27FC236}">
                <a16:creationId xmlns:a16="http://schemas.microsoft.com/office/drawing/2014/main" id="{BB89941B-4D6E-E642-A4DE-6EC5CE2A979E}"/>
              </a:ext>
            </a:extLst>
          </p:cNvPr>
          <p:cNvSpPr>
            <a:spLocks noGrp="1" noChangeArrowheads="1"/>
          </p:cNvSpPr>
          <p:nvPr>
            <p:ph type="ftr" sz="quarter" idx="4"/>
          </p:nvPr>
        </p:nvSpPr>
        <p:spPr bwMode="auto">
          <a:xfrm>
            <a:off x="0" y="9248775"/>
            <a:ext cx="2971800" cy="48736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GB"/>
          </a:p>
        </p:txBody>
      </p:sp>
      <p:sp>
        <p:nvSpPr>
          <p:cNvPr id="75783" name="Rectangle 7">
            <a:extLst>
              <a:ext uri="{FF2B5EF4-FFF2-40B4-BE49-F238E27FC236}">
                <a16:creationId xmlns:a16="http://schemas.microsoft.com/office/drawing/2014/main" id="{3329F854-1FF3-EE4C-A386-D83E6FD63F32}"/>
              </a:ext>
            </a:extLst>
          </p:cNvPr>
          <p:cNvSpPr>
            <a:spLocks noGrp="1" noChangeArrowheads="1"/>
          </p:cNvSpPr>
          <p:nvPr>
            <p:ph type="sldNum" sz="quarter" idx="5"/>
          </p:nvPr>
        </p:nvSpPr>
        <p:spPr bwMode="auto">
          <a:xfrm>
            <a:off x="3884613" y="9248775"/>
            <a:ext cx="2971800" cy="48736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000">
                <a:latin typeface="Verdana" charset="0"/>
                <a:ea typeface="ＭＳ Ｐゴシック" charset="0"/>
                <a:cs typeface="+mn-cs"/>
              </a:defRPr>
            </a:lvl1pPr>
          </a:lstStyle>
          <a:p>
            <a:pPr>
              <a:defRPr/>
            </a:pPr>
            <a:fld id="{4036997C-491F-674A-869A-54A069945402}" type="slidenum">
              <a:rPr lang="en-GB"/>
              <a:pPr>
                <a:defRPr/>
              </a:pPr>
              <a:t>‹#›</a:t>
            </a:fld>
            <a:endParaRPr lang="en-GB"/>
          </a:p>
        </p:txBody>
      </p:sp>
      <p:sp>
        <p:nvSpPr>
          <p:cNvPr id="3080" name="Rectangle 8">
            <a:extLst>
              <a:ext uri="{FF2B5EF4-FFF2-40B4-BE49-F238E27FC236}">
                <a16:creationId xmlns:a16="http://schemas.microsoft.com/office/drawing/2014/main" id="{34DDBA9B-2F8B-834B-8049-32095CC1B0A5}"/>
              </a:ext>
            </a:extLst>
          </p:cNvPr>
          <p:cNvSpPr>
            <a:spLocks noChangeArrowheads="1"/>
          </p:cNvSpPr>
          <p:nvPr/>
        </p:nvSpPr>
        <p:spPr bwMode="auto">
          <a:xfrm>
            <a:off x="790575" y="4625975"/>
            <a:ext cx="1295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1000" b="1">
                <a:solidFill>
                  <a:srgbClr val="202368"/>
                </a:solidFill>
                <a:latin typeface="Verdana" panose="020B0604030504040204" pitchFamily="34" charset="0"/>
              </a:rPr>
              <a:t>Notes</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18A7AB5-1B66-DC4D-AFE3-A9ED91CDE375}"/>
              </a:ext>
            </a:extLst>
          </p:cNvPr>
          <p:cNvSpPr>
            <a:spLocks noGrp="1" noChangeArrowheads="1"/>
          </p:cNvSpPr>
          <p:nvPr>
            <p:ph type="sldNum" sz="quarter" idx="5"/>
          </p:nvPr>
        </p:nvSpPr>
        <p:spPr/>
        <p:txBody>
          <a:bodyPr/>
          <a:lstStyle/>
          <a:p>
            <a:pPr>
              <a:defRPr/>
            </a:pPr>
            <a:fld id="{552DEB9E-065A-4F40-B202-719860109FE9}" type="slidenum">
              <a:rPr lang="en-GB"/>
              <a:pPr>
                <a:defRPr/>
              </a:pPr>
              <a:t>1</a:t>
            </a:fld>
            <a:endParaRPr lang="en-GB"/>
          </a:p>
        </p:txBody>
      </p:sp>
      <p:sp>
        <p:nvSpPr>
          <p:cNvPr id="6146" name="Rectangle 2">
            <a:extLst>
              <a:ext uri="{FF2B5EF4-FFF2-40B4-BE49-F238E27FC236}">
                <a16:creationId xmlns:a16="http://schemas.microsoft.com/office/drawing/2014/main" id="{7A4EC7E6-C551-9649-BA1D-05B6B6D347D6}"/>
              </a:ext>
            </a:extLst>
          </p:cNvPr>
          <p:cNvSpPr>
            <a:spLocks noGrp="1" noRot="1" noChangeAspect="1" noChangeArrowheads="1" noTextEdit="1"/>
          </p:cNvSpPr>
          <p:nvPr>
            <p:ph type="sldImg"/>
          </p:nvPr>
        </p:nvSpPr>
        <p:spPr>
          <a:xfrm>
            <a:off x="792163" y="730250"/>
            <a:ext cx="5273675" cy="3651250"/>
          </a:xfrm>
          <a:ln/>
        </p:spPr>
      </p:sp>
      <p:sp>
        <p:nvSpPr>
          <p:cNvPr id="609283" name="Rectangle 3">
            <a:extLst>
              <a:ext uri="{FF2B5EF4-FFF2-40B4-BE49-F238E27FC236}">
                <a16:creationId xmlns:a16="http://schemas.microsoft.com/office/drawing/2014/main" id="{7E371BC1-9F8D-3A48-B5B9-7BF2461EF533}"/>
              </a:ext>
            </a:extLst>
          </p:cNvPr>
          <p:cNvSpPr>
            <a:spLocks noGrp="1" noChangeArrowheads="1"/>
          </p:cNvSpPr>
          <p:nvPr>
            <p:ph type="body" idx="1"/>
          </p:nvPr>
        </p:nvSpPr>
        <p:spPr>
          <a:xfrm>
            <a:off x="914400" y="4625975"/>
            <a:ext cx="5029200" cy="4381500"/>
          </a:xfrm>
        </p:spPr>
        <p:txBody>
          <a:bodyPr/>
          <a:lstStyle/>
          <a:p>
            <a:pPr eaLnBrk="1" hangingPunct="1">
              <a:defRPr/>
            </a:pPr>
            <a:endParaRPr lang="en-US">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0029844B-1E7B-CE48-9DE9-6DE72B146F77}"/>
              </a:ext>
            </a:extLst>
          </p:cNvPr>
          <p:cNvSpPr>
            <a:spLocks noGrp="1" noRot="1" noChangeAspect="1" noChangeArrowheads="1" noTextEdit="1"/>
          </p:cNvSpPr>
          <p:nvPr>
            <p:ph type="sldImg"/>
          </p:nvPr>
        </p:nvSpPr>
        <p:spPr>
          <a:ln/>
        </p:spPr>
      </p:sp>
      <p:sp>
        <p:nvSpPr>
          <p:cNvPr id="40962" name="Notes Placeholder 2">
            <a:extLst>
              <a:ext uri="{FF2B5EF4-FFF2-40B4-BE49-F238E27FC236}">
                <a16:creationId xmlns:a16="http://schemas.microsoft.com/office/drawing/2014/main" id="{DC83A511-57F6-0041-B819-0E552F4603E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F95F9A69-E802-A348-8759-8D874F7A75EA}"/>
              </a:ext>
            </a:extLst>
          </p:cNvPr>
          <p:cNvSpPr>
            <a:spLocks noGrp="1"/>
          </p:cNvSpPr>
          <p:nvPr>
            <p:ph type="sldNum" sz="quarter" idx="5"/>
          </p:nvPr>
        </p:nvSpPr>
        <p:spPr/>
        <p:txBody>
          <a:bodyPr/>
          <a:lstStyle/>
          <a:p>
            <a:pPr>
              <a:defRPr/>
            </a:pPr>
            <a:fld id="{094219F1-C7B5-6345-A2E1-6FBE7EECB813}" type="slidenum">
              <a:rPr lang="en-GB" smtClean="0"/>
              <a:pPr>
                <a:defRPr/>
              </a:pPr>
              <a:t>26</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51A100D-8159-1B4F-B7B7-7AF3FFDCF906}"/>
              </a:ext>
            </a:extLst>
          </p:cNvPr>
          <p:cNvSpPr>
            <a:spLocks noGrp="1" noChangeArrowheads="1"/>
          </p:cNvSpPr>
          <p:nvPr>
            <p:ph type="sldNum" sz="quarter" idx="5"/>
          </p:nvPr>
        </p:nvSpPr>
        <p:spPr/>
        <p:txBody>
          <a:bodyPr/>
          <a:lstStyle/>
          <a:p>
            <a:pPr>
              <a:defRPr/>
            </a:pPr>
            <a:fld id="{A9450E81-3A29-A341-A2BE-ED652AB552D0}" type="slidenum">
              <a:rPr lang="en-GB"/>
              <a:pPr>
                <a:defRPr/>
              </a:pPr>
              <a:t>27</a:t>
            </a:fld>
            <a:endParaRPr lang="en-GB"/>
          </a:p>
        </p:txBody>
      </p:sp>
      <p:sp>
        <p:nvSpPr>
          <p:cNvPr id="43010" name="Rectangle 2">
            <a:extLst>
              <a:ext uri="{FF2B5EF4-FFF2-40B4-BE49-F238E27FC236}">
                <a16:creationId xmlns:a16="http://schemas.microsoft.com/office/drawing/2014/main" id="{4CCFE9B3-EF1A-504C-9D2C-32C4EC20D0AC}"/>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43C484DD-67CA-2240-BB21-72E2C00B89C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76CC21-AC99-0D49-9C3A-BF99041275B4}"/>
              </a:ext>
            </a:extLst>
          </p:cNvPr>
          <p:cNvSpPr>
            <a:spLocks noGrp="1" noChangeArrowheads="1"/>
          </p:cNvSpPr>
          <p:nvPr>
            <p:ph type="sldNum" sz="quarter" idx="5"/>
          </p:nvPr>
        </p:nvSpPr>
        <p:spPr/>
        <p:txBody>
          <a:bodyPr/>
          <a:lstStyle/>
          <a:p>
            <a:pPr>
              <a:defRPr/>
            </a:pPr>
            <a:fld id="{DD7348FC-8F13-0E42-9DFB-264541F8C203}" type="slidenum">
              <a:rPr lang="en-GB"/>
              <a:pPr>
                <a:defRPr/>
              </a:pPr>
              <a:t>28</a:t>
            </a:fld>
            <a:endParaRPr lang="en-GB"/>
          </a:p>
        </p:txBody>
      </p:sp>
      <p:sp>
        <p:nvSpPr>
          <p:cNvPr id="45058" name="Rectangle 2">
            <a:extLst>
              <a:ext uri="{FF2B5EF4-FFF2-40B4-BE49-F238E27FC236}">
                <a16:creationId xmlns:a16="http://schemas.microsoft.com/office/drawing/2014/main" id="{FFCBA26D-4C4C-1549-AAF9-54FD04783430}"/>
              </a:ext>
            </a:extLst>
          </p:cNvPr>
          <p:cNvSpPr>
            <a:spLocks noGrp="1" noRot="1" noChangeAspect="1" noChangeArrowheads="1" noTextEdit="1"/>
          </p:cNvSpPr>
          <p:nvPr>
            <p:ph type="sldImg"/>
          </p:nvPr>
        </p:nvSpPr>
        <p:spPr>
          <a:ln/>
        </p:spPr>
      </p:sp>
      <p:sp>
        <p:nvSpPr>
          <p:cNvPr id="529411" name="Rectangle 3">
            <a:extLst>
              <a:ext uri="{FF2B5EF4-FFF2-40B4-BE49-F238E27FC236}">
                <a16:creationId xmlns:a16="http://schemas.microsoft.com/office/drawing/2014/main" id="{46DE047D-0A12-094C-8355-37EE9D38FE01}"/>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a:extLst>
              <a:ext uri="{FF2B5EF4-FFF2-40B4-BE49-F238E27FC236}">
                <a16:creationId xmlns:a16="http://schemas.microsoft.com/office/drawing/2014/main" id="{3CADBCDE-8FEA-DB4C-90EE-5CBF14AD496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C6005F77-24D3-CE41-9E3F-2CCDBF27D1FF}" type="slidenum">
              <a:rPr lang="en-GB" altLang="en-US" smtClean="0">
                <a:latin typeface="Calibri" panose="020F0502020204030204" pitchFamily="34" charset="0"/>
              </a:rPr>
              <a:pPr>
                <a:spcBef>
                  <a:spcPct val="0"/>
                </a:spcBef>
              </a:pPr>
              <a:t>30</a:t>
            </a:fld>
            <a:endParaRPr lang="en-GB" altLang="en-US">
              <a:latin typeface="Calibri" panose="020F0502020204030204" pitchFamily="34" charset="0"/>
            </a:endParaRPr>
          </a:p>
        </p:txBody>
      </p:sp>
      <p:sp>
        <p:nvSpPr>
          <p:cNvPr id="48130" name="Rectangle 2">
            <a:extLst>
              <a:ext uri="{FF2B5EF4-FFF2-40B4-BE49-F238E27FC236}">
                <a16:creationId xmlns:a16="http://schemas.microsoft.com/office/drawing/2014/main" id="{10E33BF5-039E-5C41-9E86-2FC87E322D6E}"/>
              </a:ext>
            </a:extLst>
          </p:cNvPr>
          <p:cNvSpPr>
            <a:spLocks noGrp="1" noRot="1" noChangeAspect="1" noChangeArrowheads="1" noTextEdit="1"/>
          </p:cNvSpPr>
          <p:nvPr>
            <p:ph type="sldImg"/>
          </p:nvPr>
        </p:nvSpPr>
        <p:spPr>
          <a:ln/>
        </p:spPr>
      </p:sp>
      <p:sp>
        <p:nvSpPr>
          <p:cNvPr id="48131" name="Rectangle 3">
            <a:extLst>
              <a:ext uri="{FF2B5EF4-FFF2-40B4-BE49-F238E27FC236}">
                <a16:creationId xmlns:a16="http://schemas.microsoft.com/office/drawing/2014/main" id="{64AD7D17-60BD-094D-AFC2-7F3C2952110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a:extLst>
              <a:ext uri="{FF2B5EF4-FFF2-40B4-BE49-F238E27FC236}">
                <a16:creationId xmlns:a16="http://schemas.microsoft.com/office/drawing/2014/main" id="{54FC6AD4-A1DF-FA4C-A534-7B176F5ED4B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A73A6A77-BEB5-034B-9CDD-0940CF849001}" type="slidenum">
              <a:rPr lang="en-GB" altLang="en-US" smtClean="0">
                <a:latin typeface="Calibri" panose="020F0502020204030204" pitchFamily="34" charset="0"/>
              </a:rPr>
              <a:pPr>
                <a:spcBef>
                  <a:spcPct val="0"/>
                </a:spcBef>
              </a:pPr>
              <a:t>33</a:t>
            </a:fld>
            <a:endParaRPr lang="en-GB" altLang="en-US">
              <a:latin typeface="Calibri" panose="020F0502020204030204" pitchFamily="34" charset="0"/>
            </a:endParaRPr>
          </a:p>
        </p:txBody>
      </p:sp>
      <p:sp>
        <p:nvSpPr>
          <p:cNvPr id="52226" name="Rectangle 2">
            <a:extLst>
              <a:ext uri="{FF2B5EF4-FFF2-40B4-BE49-F238E27FC236}">
                <a16:creationId xmlns:a16="http://schemas.microsoft.com/office/drawing/2014/main" id="{B7CCF1DA-9AAE-5F48-98E1-E81EEA16C880}"/>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6E10D63C-483D-0A4F-830E-D1CF0AFA304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a:extLst>
              <a:ext uri="{FF2B5EF4-FFF2-40B4-BE49-F238E27FC236}">
                <a16:creationId xmlns:a16="http://schemas.microsoft.com/office/drawing/2014/main" id="{C4B04BEE-EC7E-924C-A571-C15FAA27FE9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FAA45B20-7A2E-9C4D-BC7E-E59904665DF6}" type="slidenum">
              <a:rPr lang="en-GB" altLang="en-US" smtClean="0">
                <a:latin typeface="Calibri" panose="020F0502020204030204" pitchFamily="34" charset="0"/>
              </a:rPr>
              <a:pPr>
                <a:spcBef>
                  <a:spcPct val="0"/>
                </a:spcBef>
              </a:pPr>
              <a:t>34</a:t>
            </a:fld>
            <a:endParaRPr lang="en-GB" altLang="en-US">
              <a:latin typeface="Calibri" panose="020F0502020204030204" pitchFamily="34" charset="0"/>
            </a:endParaRPr>
          </a:p>
        </p:txBody>
      </p:sp>
      <p:sp>
        <p:nvSpPr>
          <p:cNvPr id="54274" name="Rectangle 2">
            <a:extLst>
              <a:ext uri="{FF2B5EF4-FFF2-40B4-BE49-F238E27FC236}">
                <a16:creationId xmlns:a16="http://schemas.microsoft.com/office/drawing/2014/main" id="{7F7A891A-24AA-C94C-8B1E-E9EFD15420BF}"/>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57981785-A225-7043-95DA-D9ABCB3A263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a:extLst>
              <a:ext uri="{FF2B5EF4-FFF2-40B4-BE49-F238E27FC236}">
                <a16:creationId xmlns:a16="http://schemas.microsoft.com/office/drawing/2014/main" id="{0FB428BD-7437-2644-B6ED-EB3041CBCAF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38ABE9E8-BCB1-134E-86AA-DBD2C1B6FCE3}" type="slidenum">
              <a:rPr lang="en-GB" altLang="en-US" smtClean="0">
                <a:latin typeface="Calibri" panose="020F0502020204030204" pitchFamily="34" charset="0"/>
              </a:rPr>
              <a:pPr>
                <a:spcBef>
                  <a:spcPct val="0"/>
                </a:spcBef>
              </a:pPr>
              <a:t>35</a:t>
            </a:fld>
            <a:endParaRPr lang="en-GB" altLang="en-US">
              <a:latin typeface="Calibri" panose="020F0502020204030204" pitchFamily="34" charset="0"/>
            </a:endParaRPr>
          </a:p>
        </p:txBody>
      </p:sp>
      <p:sp>
        <p:nvSpPr>
          <p:cNvPr id="56322" name="Rectangle 2">
            <a:extLst>
              <a:ext uri="{FF2B5EF4-FFF2-40B4-BE49-F238E27FC236}">
                <a16:creationId xmlns:a16="http://schemas.microsoft.com/office/drawing/2014/main" id="{6A8D133D-A82C-9142-BEA3-F9F73F595A81}"/>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2E689EF1-EC68-8047-994B-802C03AF008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7031E3A-AF07-594A-94C3-FED02BC3A787}"/>
              </a:ext>
            </a:extLst>
          </p:cNvPr>
          <p:cNvSpPr>
            <a:spLocks noGrp="1" noChangeArrowheads="1"/>
          </p:cNvSpPr>
          <p:nvPr>
            <p:ph type="sldNum" sz="quarter" idx="5"/>
          </p:nvPr>
        </p:nvSpPr>
        <p:spPr/>
        <p:txBody>
          <a:bodyPr/>
          <a:lstStyle/>
          <a:p>
            <a:pPr>
              <a:defRPr/>
            </a:pPr>
            <a:fld id="{EE2A4847-42EE-5743-B285-46FF914342D4}" type="slidenum">
              <a:rPr lang="en-GB"/>
              <a:pPr>
                <a:defRPr/>
              </a:pPr>
              <a:t>37</a:t>
            </a:fld>
            <a:endParaRPr lang="en-GB"/>
          </a:p>
        </p:txBody>
      </p:sp>
      <p:sp>
        <p:nvSpPr>
          <p:cNvPr id="59394" name="Rectangle 2">
            <a:extLst>
              <a:ext uri="{FF2B5EF4-FFF2-40B4-BE49-F238E27FC236}">
                <a16:creationId xmlns:a16="http://schemas.microsoft.com/office/drawing/2014/main" id="{6D20D8ED-896F-0B43-9A9D-FB816A524274}"/>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336916FA-D496-3041-84F0-150855BC3B2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a:extLst>
              <a:ext uri="{FF2B5EF4-FFF2-40B4-BE49-F238E27FC236}">
                <a16:creationId xmlns:a16="http://schemas.microsoft.com/office/drawing/2014/main" id="{373AC8B7-B8BB-E445-8231-81E8E5E2A0D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1DF88126-744B-8749-9F80-E29CE1D9F157}" type="slidenum">
              <a:rPr lang="en-GB" altLang="en-US" smtClean="0">
                <a:latin typeface="Calibri" panose="020F0502020204030204" pitchFamily="34" charset="0"/>
              </a:rPr>
              <a:pPr>
                <a:spcBef>
                  <a:spcPct val="0"/>
                </a:spcBef>
              </a:pPr>
              <a:t>44</a:t>
            </a:fld>
            <a:endParaRPr lang="en-GB" altLang="en-US">
              <a:latin typeface="Calibri" panose="020F0502020204030204" pitchFamily="34" charset="0"/>
            </a:endParaRPr>
          </a:p>
        </p:txBody>
      </p:sp>
      <p:sp>
        <p:nvSpPr>
          <p:cNvPr id="67586" name="Rectangle 2">
            <a:extLst>
              <a:ext uri="{FF2B5EF4-FFF2-40B4-BE49-F238E27FC236}">
                <a16:creationId xmlns:a16="http://schemas.microsoft.com/office/drawing/2014/main" id="{96BBBBCD-D313-FE4B-BDC2-194777723727}"/>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C91DCC2-1B57-D945-98E3-B4E043BF9EC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90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a:extLst>
              <a:ext uri="{FF2B5EF4-FFF2-40B4-BE49-F238E27FC236}">
                <a16:creationId xmlns:a16="http://schemas.microsoft.com/office/drawing/2014/main" id="{285666A4-09FB-504A-86CE-5661F3C1E83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6BAFE974-E685-3048-9220-9781E159E3EA}" type="slidenum">
              <a:rPr lang="en-GB" altLang="en-US" smtClean="0">
                <a:latin typeface="Calibri" panose="020F0502020204030204" pitchFamily="34" charset="0"/>
              </a:rPr>
              <a:pPr>
                <a:spcBef>
                  <a:spcPct val="0"/>
                </a:spcBef>
              </a:pPr>
              <a:t>45</a:t>
            </a:fld>
            <a:endParaRPr lang="en-GB" altLang="en-US">
              <a:latin typeface="Calibri" panose="020F0502020204030204" pitchFamily="34" charset="0"/>
            </a:endParaRPr>
          </a:p>
        </p:txBody>
      </p:sp>
      <p:sp>
        <p:nvSpPr>
          <p:cNvPr id="69634" name="Rectangle 2">
            <a:extLst>
              <a:ext uri="{FF2B5EF4-FFF2-40B4-BE49-F238E27FC236}">
                <a16:creationId xmlns:a16="http://schemas.microsoft.com/office/drawing/2014/main" id="{9F5EEF7F-2559-574A-A7BA-6475DFB0CE7E}"/>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ADF37673-2EC7-7D40-8728-F806120CAB5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90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87FC581-2AE8-3944-AD98-D1F68B83E582}"/>
              </a:ext>
            </a:extLst>
          </p:cNvPr>
          <p:cNvSpPr>
            <a:spLocks noGrp="1" noChangeArrowheads="1"/>
          </p:cNvSpPr>
          <p:nvPr>
            <p:ph type="sldNum" sz="quarter" idx="5"/>
          </p:nvPr>
        </p:nvSpPr>
        <p:spPr/>
        <p:txBody>
          <a:bodyPr/>
          <a:lstStyle/>
          <a:p>
            <a:pPr>
              <a:defRPr/>
            </a:pPr>
            <a:fld id="{FBE03600-890C-FF4C-BF31-1D7510B0EDA1}" type="slidenum">
              <a:rPr lang="en-GB"/>
              <a:pPr>
                <a:defRPr/>
              </a:pPr>
              <a:t>2</a:t>
            </a:fld>
            <a:endParaRPr lang="en-GB"/>
          </a:p>
        </p:txBody>
      </p:sp>
      <p:sp>
        <p:nvSpPr>
          <p:cNvPr id="8194" name="Rectangle 2">
            <a:extLst>
              <a:ext uri="{FF2B5EF4-FFF2-40B4-BE49-F238E27FC236}">
                <a16:creationId xmlns:a16="http://schemas.microsoft.com/office/drawing/2014/main" id="{50985475-4064-4B40-9234-16A76D1C80ED}"/>
              </a:ext>
            </a:extLst>
          </p:cNvPr>
          <p:cNvSpPr>
            <a:spLocks noGrp="1" noRot="1" noChangeAspect="1" noChangeArrowheads="1" noTextEdit="1"/>
          </p:cNvSpPr>
          <p:nvPr>
            <p:ph type="sldImg"/>
          </p:nvPr>
        </p:nvSpPr>
        <p:spPr>
          <a:ln/>
        </p:spPr>
      </p:sp>
      <p:sp>
        <p:nvSpPr>
          <p:cNvPr id="612355" name="Rectangle 3">
            <a:extLst>
              <a:ext uri="{FF2B5EF4-FFF2-40B4-BE49-F238E27FC236}">
                <a16:creationId xmlns:a16="http://schemas.microsoft.com/office/drawing/2014/main" id="{DBA1A393-E934-D84D-AB81-790F2F97C0B4}"/>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9C1BF3C-8499-7E4C-BDA8-C10321390D1E}"/>
              </a:ext>
            </a:extLst>
          </p:cNvPr>
          <p:cNvSpPr>
            <a:spLocks noGrp="1" noChangeArrowheads="1"/>
          </p:cNvSpPr>
          <p:nvPr>
            <p:ph type="sldNum" sz="quarter" idx="5"/>
          </p:nvPr>
        </p:nvSpPr>
        <p:spPr/>
        <p:txBody>
          <a:bodyPr/>
          <a:lstStyle/>
          <a:p>
            <a:pPr>
              <a:defRPr/>
            </a:pPr>
            <a:fld id="{C896062E-5BDA-E149-86B9-4E08DCDF8F54}" type="slidenum">
              <a:rPr lang="en-GB"/>
              <a:pPr>
                <a:defRPr/>
              </a:pPr>
              <a:t>54</a:t>
            </a:fld>
            <a:endParaRPr lang="en-GB"/>
          </a:p>
        </p:txBody>
      </p:sp>
      <p:sp>
        <p:nvSpPr>
          <p:cNvPr id="79874" name="Rectangle 2">
            <a:extLst>
              <a:ext uri="{FF2B5EF4-FFF2-40B4-BE49-F238E27FC236}">
                <a16:creationId xmlns:a16="http://schemas.microsoft.com/office/drawing/2014/main" id="{F86D40AD-86EB-3149-B089-AE00EF4146EB}"/>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93A62443-FE73-C442-BC5F-5C861A845CD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3189CE47-2467-2D44-98D8-C6F1E27447F4}"/>
              </a:ext>
            </a:extLst>
          </p:cNvPr>
          <p:cNvSpPr>
            <a:spLocks noGrp="1" noChangeArrowheads="1"/>
          </p:cNvSpPr>
          <p:nvPr>
            <p:ph type="sldNum" sz="quarter" idx="5"/>
          </p:nvPr>
        </p:nvSpPr>
        <p:spPr/>
        <p:txBody>
          <a:bodyPr/>
          <a:lstStyle/>
          <a:p>
            <a:pPr>
              <a:defRPr/>
            </a:pPr>
            <a:fld id="{134953CB-86BB-9745-A720-BC64614BA761}" type="slidenum">
              <a:rPr lang="en-GB"/>
              <a:pPr>
                <a:defRPr/>
              </a:pPr>
              <a:t>59</a:t>
            </a:fld>
            <a:endParaRPr lang="en-GB"/>
          </a:p>
        </p:txBody>
      </p:sp>
      <p:sp>
        <p:nvSpPr>
          <p:cNvPr id="86018" name="Rectangle 2">
            <a:extLst>
              <a:ext uri="{FF2B5EF4-FFF2-40B4-BE49-F238E27FC236}">
                <a16:creationId xmlns:a16="http://schemas.microsoft.com/office/drawing/2014/main" id="{D8EE045D-5BBE-9344-B4D9-5DAE1C00CB34}"/>
              </a:ext>
            </a:extLst>
          </p:cNvPr>
          <p:cNvSpPr>
            <a:spLocks noGrp="1" noRot="1" noChangeAspect="1" noChangeArrowheads="1" noTextEdit="1"/>
          </p:cNvSpPr>
          <p:nvPr>
            <p:ph type="sldImg"/>
          </p:nvPr>
        </p:nvSpPr>
        <p:spPr>
          <a:xfrm>
            <a:off x="792163" y="730250"/>
            <a:ext cx="5273675" cy="3651250"/>
          </a:xfrm>
          <a:ln/>
        </p:spPr>
      </p:sp>
      <p:sp>
        <p:nvSpPr>
          <p:cNvPr id="560131" name="Rectangle 3">
            <a:extLst>
              <a:ext uri="{FF2B5EF4-FFF2-40B4-BE49-F238E27FC236}">
                <a16:creationId xmlns:a16="http://schemas.microsoft.com/office/drawing/2014/main" id="{F79B2DC0-1D40-A140-B129-E569016A9369}"/>
              </a:ext>
            </a:extLst>
          </p:cNvPr>
          <p:cNvSpPr>
            <a:spLocks noGrp="1" noChangeArrowheads="1"/>
          </p:cNvSpPr>
          <p:nvPr>
            <p:ph type="body" idx="1"/>
          </p:nvPr>
        </p:nvSpPr>
        <p:spPr>
          <a:xfrm>
            <a:off x="914400" y="4625975"/>
            <a:ext cx="5029200" cy="4381500"/>
          </a:xfrm>
        </p:spPr>
        <p:txBody>
          <a:bodyPr/>
          <a:lstStyle/>
          <a:p>
            <a:pPr eaLnBrk="1" hangingPunct="1">
              <a:defRPr/>
            </a:pPr>
            <a:endParaRPr lang="en-US" sz="1000">
              <a:cs typeface="+mn-cs"/>
            </a:endParaRPr>
          </a:p>
        </p:txBody>
      </p:sp>
      <p:sp>
        <p:nvSpPr>
          <p:cNvPr id="560132" name="Line 4">
            <a:extLst>
              <a:ext uri="{FF2B5EF4-FFF2-40B4-BE49-F238E27FC236}">
                <a16:creationId xmlns:a16="http://schemas.microsoft.com/office/drawing/2014/main" id="{07475428-E279-9543-B787-8592B4953E00}"/>
              </a:ext>
            </a:extLst>
          </p:cNvPr>
          <p:cNvSpPr>
            <a:spLocks noChangeShapeType="1"/>
          </p:cNvSpPr>
          <p:nvPr/>
        </p:nvSpPr>
        <p:spPr bwMode="auto">
          <a:xfrm>
            <a:off x="990600" y="5111750"/>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33" name="Line 5">
            <a:extLst>
              <a:ext uri="{FF2B5EF4-FFF2-40B4-BE49-F238E27FC236}">
                <a16:creationId xmlns:a16="http://schemas.microsoft.com/office/drawing/2014/main" id="{23939348-03AB-F340-83F6-7A91116DF478}"/>
              </a:ext>
            </a:extLst>
          </p:cNvPr>
          <p:cNvSpPr>
            <a:spLocks noChangeShapeType="1"/>
          </p:cNvSpPr>
          <p:nvPr/>
        </p:nvSpPr>
        <p:spPr bwMode="auto">
          <a:xfrm>
            <a:off x="990600" y="5437188"/>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34" name="Line 6">
            <a:extLst>
              <a:ext uri="{FF2B5EF4-FFF2-40B4-BE49-F238E27FC236}">
                <a16:creationId xmlns:a16="http://schemas.microsoft.com/office/drawing/2014/main" id="{AE444532-7AB2-3B47-AE17-608BDE35331B}"/>
              </a:ext>
            </a:extLst>
          </p:cNvPr>
          <p:cNvSpPr>
            <a:spLocks noChangeShapeType="1"/>
          </p:cNvSpPr>
          <p:nvPr/>
        </p:nvSpPr>
        <p:spPr bwMode="auto">
          <a:xfrm>
            <a:off x="990600" y="5761038"/>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35" name="Line 7">
            <a:extLst>
              <a:ext uri="{FF2B5EF4-FFF2-40B4-BE49-F238E27FC236}">
                <a16:creationId xmlns:a16="http://schemas.microsoft.com/office/drawing/2014/main" id="{E95AB800-8AC0-774B-A808-4CC8D9CA0205}"/>
              </a:ext>
            </a:extLst>
          </p:cNvPr>
          <p:cNvSpPr>
            <a:spLocks noChangeShapeType="1"/>
          </p:cNvSpPr>
          <p:nvPr/>
        </p:nvSpPr>
        <p:spPr bwMode="auto">
          <a:xfrm>
            <a:off x="990600" y="6086475"/>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36" name="Line 8">
            <a:extLst>
              <a:ext uri="{FF2B5EF4-FFF2-40B4-BE49-F238E27FC236}">
                <a16:creationId xmlns:a16="http://schemas.microsoft.com/office/drawing/2014/main" id="{220FE9D5-B95F-2E46-BBE3-FD0180057C19}"/>
              </a:ext>
            </a:extLst>
          </p:cNvPr>
          <p:cNvSpPr>
            <a:spLocks noChangeShapeType="1"/>
          </p:cNvSpPr>
          <p:nvPr/>
        </p:nvSpPr>
        <p:spPr bwMode="auto">
          <a:xfrm>
            <a:off x="990600" y="6410325"/>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37" name="Line 9">
            <a:extLst>
              <a:ext uri="{FF2B5EF4-FFF2-40B4-BE49-F238E27FC236}">
                <a16:creationId xmlns:a16="http://schemas.microsoft.com/office/drawing/2014/main" id="{098ACD81-BBE0-CD42-A32F-CD10981C7DD6}"/>
              </a:ext>
            </a:extLst>
          </p:cNvPr>
          <p:cNvSpPr>
            <a:spLocks noChangeShapeType="1"/>
          </p:cNvSpPr>
          <p:nvPr/>
        </p:nvSpPr>
        <p:spPr bwMode="auto">
          <a:xfrm>
            <a:off x="990600" y="6735763"/>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38" name="Line 10">
            <a:extLst>
              <a:ext uri="{FF2B5EF4-FFF2-40B4-BE49-F238E27FC236}">
                <a16:creationId xmlns:a16="http://schemas.microsoft.com/office/drawing/2014/main" id="{3DDC4A76-1229-3543-AC98-F3E1225875C4}"/>
              </a:ext>
            </a:extLst>
          </p:cNvPr>
          <p:cNvSpPr>
            <a:spLocks noChangeShapeType="1"/>
          </p:cNvSpPr>
          <p:nvPr/>
        </p:nvSpPr>
        <p:spPr bwMode="auto">
          <a:xfrm>
            <a:off x="990600" y="7059613"/>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39" name="Line 11">
            <a:extLst>
              <a:ext uri="{FF2B5EF4-FFF2-40B4-BE49-F238E27FC236}">
                <a16:creationId xmlns:a16="http://schemas.microsoft.com/office/drawing/2014/main" id="{51136C83-D31C-0D48-A53E-640296E998F3}"/>
              </a:ext>
            </a:extLst>
          </p:cNvPr>
          <p:cNvSpPr>
            <a:spLocks noChangeShapeType="1"/>
          </p:cNvSpPr>
          <p:nvPr/>
        </p:nvSpPr>
        <p:spPr bwMode="auto">
          <a:xfrm>
            <a:off x="990600" y="7385050"/>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40" name="Line 12">
            <a:extLst>
              <a:ext uri="{FF2B5EF4-FFF2-40B4-BE49-F238E27FC236}">
                <a16:creationId xmlns:a16="http://schemas.microsoft.com/office/drawing/2014/main" id="{76D8EC14-3384-0C42-B7C4-6474A7AE25D5}"/>
              </a:ext>
            </a:extLst>
          </p:cNvPr>
          <p:cNvSpPr>
            <a:spLocks noChangeShapeType="1"/>
          </p:cNvSpPr>
          <p:nvPr/>
        </p:nvSpPr>
        <p:spPr bwMode="auto">
          <a:xfrm>
            <a:off x="990600" y="7708900"/>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41" name="Line 13">
            <a:extLst>
              <a:ext uri="{FF2B5EF4-FFF2-40B4-BE49-F238E27FC236}">
                <a16:creationId xmlns:a16="http://schemas.microsoft.com/office/drawing/2014/main" id="{01744CD7-463D-634D-892A-5357CA434A7C}"/>
              </a:ext>
            </a:extLst>
          </p:cNvPr>
          <p:cNvSpPr>
            <a:spLocks noChangeShapeType="1"/>
          </p:cNvSpPr>
          <p:nvPr/>
        </p:nvSpPr>
        <p:spPr bwMode="auto">
          <a:xfrm>
            <a:off x="990600" y="8034338"/>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42" name="Line 14">
            <a:extLst>
              <a:ext uri="{FF2B5EF4-FFF2-40B4-BE49-F238E27FC236}">
                <a16:creationId xmlns:a16="http://schemas.microsoft.com/office/drawing/2014/main" id="{C5CD3EF4-1418-E84C-B630-448810667460}"/>
              </a:ext>
            </a:extLst>
          </p:cNvPr>
          <p:cNvSpPr>
            <a:spLocks noChangeShapeType="1"/>
          </p:cNvSpPr>
          <p:nvPr/>
        </p:nvSpPr>
        <p:spPr bwMode="auto">
          <a:xfrm>
            <a:off x="990600" y="8358188"/>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43" name="Line 15">
            <a:extLst>
              <a:ext uri="{FF2B5EF4-FFF2-40B4-BE49-F238E27FC236}">
                <a16:creationId xmlns:a16="http://schemas.microsoft.com/office/drawing/2014/main" id="{B3A02B92-67BB-C043-B587-20E0234CC8FD}"/>
              </a:ext>
            </a:extLst>
          </p:cNvPr>
          <p:cNvSpPr>
            <a:spLocks noChangeShapeType="1"/>
          </p:cNvSpPr>
          <p:nvPr/>
        </p:nvSpPr>
        <p:spPr bwMode="auto">
          <a:xfrm>
            <a:off x="990600" y="8682038"/>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
        <p:nvSpPr>
          <p:cNvPr id="560144" name="Line 16">
            <a:extLst>
              <a:ext uri="{FF2B5EF4-FFF2-40B4-BE49-F238E27FC236}">
                <a16:creationId xmlns:a16="http://schemas.microsoft.com/office/drawing/2014/main" id="{363C8CA9-BD0C-2F4A-914E-5325824229D2}"/>
              </a:ext>
            </a:extLst>
          </p:cNvPr>
          <p:cNvSpPr>
            <a:spLocks noChangeShapeType="1"/>
          </p:cNvSpPr>
          <p:nvPr/>
        </p:nvSpPr>
        <p:spPr bwMode="auto">
          <a:xfrm>
            <a:off x="990600" y="9007475"/>
            <a:ext cx="4876800" cy="0"/>
          </a:xfrm>
          <a:prstGeom prst="line">
            <a:avLst/>
          </a:prstGeom>
          <a:noFill/>
          <a:ln w="9525">
            <a:solidFill>
              <a:schemeClr val="accent2"/>
            </a:solidFill>
            <a:round/>
            <a:headEnd/>
            <a:tailEnd/>
          </a:ln>
          <a:effectLst/>
          <a:extLst>
            <a:ext uri="{909E8E84-426E-40dd-AFC4-6F175D3DCCD1}"/>
            <a:ext uri="{AF507438-7753-43e0-B8FC-AC1667EBCBE1}"/>
          </a:extLst>
        </p:spPr>
        <p:txBody>
          <a:bodyPr wrap="none" anchor="ctr"/>
          <a:lstStyle/>
          <a:p>
            <a:pPr eaLnBrk="1" hangingPunct="1">
              <a:defRPr/>
            </a:pPr>
            <a:endParaRPr lang="en-US">
              <a:latin typeface="Times" charset="0"/>
              <a:ea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11676DC-CB7E-3E4C-B78D-C671F032D4FD}"/>
              </a:ext>
            </a:extLst>
          </p:cNvPr>
          <p:cNvSpPr>
            <a:spLocks noGrp="1" noChangeArrowheads="1"/>
          </p:cNvSpPr>
          <p:nvPr>
            <p:ph type="sldNum" sz="quarter" idx="5"/>
          </p:nvPr>
        </p:nvSpPr>
        <p:spPr/>
        <p:txBody>
          <a:bodyPr/>
          <a:lstStyle/>
          <a:p>
            <a:pPr>
              <a:defRPr/>
            </a:pPr>
            <a:fld id="{05758B9E-84AE-F94E-B99A-45E26139C0A1}" type="slidenum">
              <a:rPr lang="en-GB"/>
              <a:pPr>
                <a:defRPr/>
              </a:pPr>
              <a:t>60</a:t>
            </a:fld>
            <a:endParaRPr lang="en-GB"/>
          </a:p>
        </p:txBody>
      </p:sp>
      <p:sp>
        <p:nvSpPr>
          <p:cNvPr id="88066" name="Rectangle 2">
            <a:extLst>
              <a:ext uri="{FF2B5EF4-FFF2-40B4-BE49-F238E27FC236}">
                <a16:creationId xmlns:a16="http://schemas.microsoft.com/office/drawing/2014/main" id="{AB6C59BD-8511-2A43-84A9-A69AC94E07AF}"/>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B7983F85-0522-E349-9CE1-5E6B52BEB45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B035084-8998-E84E-9ABD-C235A90F48F2}"/>
              </a:ext>
            </a:extLst>
          </p:cNvPr>
          <p:cNvSpPr>
            <a:spLocks noGrp="1" noChangeArrowheads="1"/>
          </p:cNvSpPr>
          <p:nvPr>
            <p:ph type="sldNum" sz="quarter" idx="5"/>
          </p:nvPr>
        </p:nvSpPr>
        <p:spPr/>
        <p:txBody>
          <a:bodyPr/>
          <a:lstStyle/>
          <a:p>
            <a:pPr>
              <a:defRPr/>
            </a:pPr>
            <a:fld id="{FBAB57AE-C272-F34D-AE90-2D5BF28810F2}" type="slidenum">
              <a:rPr lang="en-GB"/>
              <a:pPr>
                <a:defRPr/>
              </a:pPr>
              <a:t>67</a:t>
            </a:fld>
            <a:endParaRPr lang="en-GB"/>
          </a:p>
        </p:txBody>
      </p:sp>
      <p:sp>
        <p:nvSpPr>
          <p:cNvPr id="96258" name="Rectangle 2">
            <a:extLst>
              <a:ext uri="{FF2B5EF4-FFF2-40B4-BE49-F238E27FC236}">
                <a16:creationId xmlns:a16="http://schemas.microsoft.com/office/drawing/2014/main" id="{0129DE9A-E0F7-8E4B-9F38-78A034166596}"/>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C5139878-5741-A546-8283-C84B980F306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EFF8897-071E-0F4B-B740-5F83F4C48F28}"/>
              </a:ext>
            </a:extLst>
          </p:cNvPr>
          <p:cNvSpPr>
            <a:spLocks noGrp="1" noChangeArrowheads="1"/>
          </p:cNvSpPr>
          <p:nvPr>
            <p:ph type="sldNum" sz="quarter" idx="5"/>
          </p:nvPr>
        </p:nvSpPr>
        <p:spPr/>
        <p:txBody>
          <a:bodyPr/>
          <a:lstStyle/>
          <a:p>
            <a:pPr>
              <a:defRPr/>
            </a:pPr>
            <a:fld id="{C85F8417-E3EB-FC47-A565-27B79D506A02}" type="slidenum">
              <a:rPr lang="en-GB"/>
              <a:pPr>
                <a:defRPr/>
              </a:pPr>
              <a:t>81</a:t>
            </a:fld>
            <a:endParaRPr lang="en-GB"/>
          </a:p>
        </p:txBody>
      </p:sp>
      <p:sp>
        <p:nvSpPr>
          <p:cNvPr id="111618" name="Rectangle 2">
            <a:extLst>
              <a:ext uri="{FF2B5EF4-FFF2-40B4-BE49-F238E27FC236}">
                <a16:creationId xmlns:a16="http://schemas.microsoft.com/office/drawing/2014/main" id="{8065548C-3F44-2446-9CFA-F97E5AC2C808}"/>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7B2E7EE2-C7F7-814B-8DB4-413A33DD13D2}"/>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CDA60F8-5AB1-F843-8890-DFA0F98805A6}"/>
              </a:ext>
            </a:extLst>
          </p:cNvPr>
          <p:cNvSpPr>
            <a:spLocks noGrp="1" noChangeArrowheads="1"/>
          </p:cNvSpPr>
          <p:nvPr>
            <p:ph type="sldNum" sz="quarter" idx="5"/>
          </p:nvPr>
        </p:nvSpPr>
        <p:spPr/>
        <p:txBody>
          <a:bodyPr/>
          <a:lstStyle/>
          <a:p>
            <a:pPr>
              <a:defRPr/>
            </a:pPr>
            <a:fld id="{F636D09D-DEA1-1C4A-85F6-679C21C809E3}" type="slidenum">
              <a:rPr lang="en-GB"/>
              <a:pPr>
                <a:defRPr/>
              </a:pPr>
              <a:t>89</a:t>
            </a:fld>
            <a:endParaRPr lang="en-GB"/>
          </a:p>
        </p:txBody>
      </p:sp>
      <p:sp>
        <p:nvSpPr>
          <p:cNvPr id="120834" name="Rectangle 2">
            <a:extLst>
              <a:ext uri="{FF2B5EF4-FFF2-40B4-BE49-F238E27FC236}">
                <a16:creationId xmlns:a16="http://schemas.microsoft.com/office/drawing/2014/main" id="{043501B3-2F72-414E-8DE6-D3F35183805E}"/>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4981B7D0-A62B-3B47-97CD-2779BDCFFAA1}"/>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a:extLst>
              <a:ext uri="{FF2B5EF4-FFF2-40B4-BE49-F238E27FC236}">
                <a16:creationId xmlns:a16="http://schemas.microsoft.com/office/drawing/2014/main" id="{994F1370-2F78-CA49-ADF4-53220F76E2D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6C0C2D95-DD09-1740-AB7F-96C229F12F78}" type="slidenum">
              <a:rPr lang="en-GB" altLang="en-US" sz="1000" smtClean="0">
                <a:latin typeface="Arial" panose="020B0604020202020204" pitchFamily="34" charset="0"/>
              </a:rPr>
              <a:pPr>
                <a:spcBef>
                  <a:spcPct val="0"/>
                </a:spcBef>
              </a:pPr>
              <a:t>94</a:t>
            </a:fld>
            <a:endParaRPr lang="en-GB" altLang="en-US" sz="1000">
              <a:latin typeface="Arial" panose="020B0604020202020204" pitchFamily="34" charset="0"/>
            </a:endParaRPr>
          </a:p>
        </p:txBody>
      </p:sp>
      <p:sp>
        <p:nvSpPr>
          <p:cNvPr id="126978" name="Rectangle 2">
            <a:extLst>
              <a:ext uri="{FF2B5EF4-FFF2-40B4-BE49-F238E27FC236}">
                <a16:creationId xmlns:a16="http://schemas.microsoft.com/office/drawing/2014/main" id="{8B24A211-E038-1D4B-B857-0D24F283CAD7}"/>
              </a:ext>
            </a:extLst>
          </p:cNvPr>
          <p:cNvSpPr>
            <a:spLocks noGrp="1" noRot="1" noChangeAspect="1" noChangeArrowheads="1" noTextEdit="1"/>
          </p:cNvSpPr>
          <p:nvPr>
            <p:ph type="sldImg"/>
          </p:nvPr>
        </p:nvSpPr>
        <p:spPr>
          <a:ln/>
        </p:spPr>
      </p:sp>
      <p:sp>
        <p:nvSpPr>
          <p:cNvPr id="126979" name="Rectangle 3">
            <a:extLst>
              <a:ext uri="{FF2B5EF4-FFF2-40B4-BE49-F238E27FC236}">
                <a16:creationId xmlns:a16="http://schemas.microsoft.com/office/drawing/2014/main" id="{29630A1B-0221-D840-A4AB-B47CC663AC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a:extLst>
              <a:ext uri="{FF2B5EF4-FFF2-40B4-BE49-F238E27FC236}">
                <a16:creationId xmlns:a16="http://schemas.microsoft.com/office/drawing/2014/main" id="{764AFC6E-2A7A-4C47-A8E1-5192BE4DBFE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C74F9D69-9217-A44A-BB60-03E89FC50209}" type="slidenum">
              <a:rPr lang="en-GB" altLang="en-US" sz="1000" smtClean="0">
                <a:latin typeface="Arial" panose="020B0604020202020204" pitchFamily="34" charset="0"/>
              </a:rPr>
              <a:pPr>
                <a:spcBef>
                  <a:spcPct val="0"/>
                </a:spcBef>
              </a:pPr>
              <a:t>96</a:t>
            </a:fld>
            <a:endParaRPr lang="en-GB" altLang="en-US" sz="1000">
              <a:latin typeface="Arial" panose="020B0604020202020204" pitchFamily="34" charset="0"/>
            </a:endParaRPr>
          </a:p>
        </p:txBody>
      </p:sp>
      <p:sp>
        <p:nvSpPr>
          <p:cNvPr id="130050" name="Rectangle 2">
            <a:extLst>
              <a:ext uri="{FF2B5EF4-FFF2-40B4-BE49-F238E27FC236}">
                <a16:creationId xmlns:a16="http://schemas.microsoft.com/office/drawing/2014/main" id="{5A954F58-91FD-A74A-AF20-9DD77B73E2FA}"/>
              </a:ext>
            </a:extLst>
          </p:cNvPr>
          <p:cNvSpPr>
            <a:spLocks noGrp="1" noRot="1" noChangeAspect="1" noChangeArrowheads="1" noTextEdit="1"/>
          </p:cNvSpPr>
          <p:nvPr>
            <p:ph type="sldImg"/>
          </p:nvPr>
        </p:nvSpPr>
        <p:spPr>
          <a:ln/>
        </p:spPr>
      </p:sp>
      <p:sp>
        <p:nvSpPr>
          <p:cNvPr id="130051" name="Rectangle 3">
            <a:extLst>
              <a:ext uri="{FF2B5EF4-FFF2-40B4-BE49-F238E27FC236}">
                <a16:creationId xmlns:a16="http://schemas.microsoft.com/office/drawing/2014/main" id="{16BCA2CE-FF0B-2044-AEA4-0421057EF20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51E9895A-3220-E543-9B41-15D5141EB9A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5321227F-57E0-D94C-B324-1007448B8F00}" type="slidenum">
              <a:rPr lang="en-GB" altLang="en-US" sz="1000" smtClean="0">
                <a:latin typeface="Arial" panose="020B0604020202020204" pitchFamily="34" charset="0"/>
              </a:rPr>
              <a:pPr>
                <a:spcBef>
                  <a:spcPct val="0"/>
                </a:spcBef>
              </a:pPr>
              <a:t>98</a:t>
            </a:fld>
            <a:endParaRPr lang="en-GB" altLang="en-US" sz="1000">
              <a:latin typeface="Arial" panose="020B0604020202020204" pitchFamily="34" charset="0"/>
            </a:endParaRPr>
          </a:p>
        </p:txBody>
      </p:sp>
      <p:sp>
        <p:nvSpPr>
          <p:cNvPr id="133122" name="Rectangle 2">
            <a:extLst>
              <a:ext uri="{FF2B5EF4-FFF2-40B4-BE49-F238E27FC236}">
                <a16:creationId xmlns:a16="http://schemas.microsoft.com/office/drawing/2014/main" id="{9BF7299F-F995-1F4D-B5B1-1D85EB66ED96}"/>
              </a:ext>
            </a:extLst>
          </p:cNvPr>
          <p:cNvSpPr>
            <a:spLocks noGrp="1" noRot="1" noChangeAspect="1" noChangeArrowheads="1" noTextEdit="1"/>
          </p:cNvSpPr>
          <p:nvPr>
            <p:ph type="sldImg"/>
          </p:nvPr>
        </p:nvSpPr>
        <p:spPr>
          <a:ln/>
        </p:spPr>
      </p:sp>
      <p:sp>
        <p:nvSpPr>
          <p:cNvPr id="133123" name="Rectangle 3">
            <a:extLst>
              <a:ext uri="{FF2B5EF4-FFF2-40B4-BE49-F238E27FC236}">
                <a16:creationId xmlns:a16="http://schemas.microsoft.com/office/drawing/2014/main" id="{925BDD1C-ACAD-644B-93AD-B4EAE4734E5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7">
            <a:extLst>
              <a:ext uri="{FF2B5EF4-FFF2-40B4-BE49-F238E27FC236}">
                <a16:creationId xmlns:a16="http://schemas.microsoft.com/office/drawing/2014/main" id="{009C282E-98D8-9149-90D4-CD4C9E7DD02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E591CC0B-0D62-9D47-AAAF-CBAF8A7EE151}" type="slidenum">
              <a:rPr lang="en-GB" altLang="en-US" sz="1000" smtClean="0">
                <a:latin typeface="Arial" panose="020B0604020202020204" pitchFamily="34" charset="0"/>
              </a:rPr>
              <a:pPr>
                <a:spcBef>
                  <a:spcPct val="0"/>
                </a:spcBef>
              </a:pPr>
              <a:t>100</a:t>
            </a:fld>
            <a:endParaRPr lang="en-GB" altLang="en-US" sz="1000">
              <a:latin typeface="Arial" panose="020B0604020202020204" pitchFamily="34" charset="0"/>
            </a:endParaRPr>
          </a:p>
        </p:txBody>
      </p:sp>
      <p:sp>
        <p:nvSpPr>
          <p:cNvPr id="136194" name="Rectangle 2">
            <a:extLst>
              <a:ext uri="{FF2B5EF4-FFF2-40B4-BE49-F238E27FC236}">
                <a16:creationId xmlns:a16="http://schemas.microsoft.com/office/drawing/2014/main" id="{BF703281-FBCB-7541-B106-84D1336C23DA}"/>
              </a:ext>
            </a:extLst>
          </p:cNvPr>
          <p:cNvSpPr>
            <a:spLocks noGrp="1" noRot="1" noChangeAspect="1" noChangeArrowheads="1" noTextEdit="1"/>
          </p:cNvSpPr>
          <p:nvPr>
            <p:ph type="sldImg"/>
          </p:nvPr>
        </p:nvSpPr>
        <p:spPr>
          <a:ln/>
        </p:spPr>
      </p:sp>
      <p:sp>
        <p:nvSpPr>
          <p:cNvPr id="136195" name="Rectangle 3">
            <a:extLst>
              <a:ext uri="{FF2B5EF4-FFF2-40B4-BE49-F238E27FC236}">
                <a16:creationId xmlns:a16="http://schemas.microsoft.com/office/drawing/2014/main" id="{03A9C98E-4680-9B4E-9B37-291D9D36193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3496ACB-FE59-8846-AAE7-EA322A327FC3}"/>
              </a:ext>
            </a:extLst>
          </p:cNvPr>
          <p:cNvSpPr>
            <a:spLocks noGrp="1" noChangeArrowheads="1"/>
          </p:cNvSpPr>
          <p:nvPr>
            <p:ph type="sldNum" sz="quarter" idx="5"/>
          </p:nvPr>
        </p:nvSpPr>
        <p:spPr/>
        <p:txBody>
          <a:bodyPr/>
          <a:lstStyle/>
          <a:p>
            <a:pPr>
              <a:defRPr/>
            </a:pPr>
            <a:fld id="{ACD5D6F2-A4AE-1841-8965-A225A9EBDE08}" type="slidenum">
              <a:rPr lang="en-GB"/>
              <a:pPr>
                <a:defRPr/>
              </a:pPr>
              <a:t>5</a:t>
            </a:fld>
            <a:endParaRPr lang="en-GB"/>
          </a:p>
        </p:txBody>
      </p:sp>
      <p:sp>
        <p:nvSpPr>
          <p:cNvPr id="12290" name="Rectangle 2">
            <a:extLst>
              <a:ext uri="{FF2B5EF4-FFF2-40B4-BE49-F238E27FC236}">
                <a16:creationId xmlns:a16="http://schemas.microsoft.com/office/drawing/2014/main" id="{AFE9BB77-2D1F-CC40-9FA6-FA976D46BB26}"/>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D015FD0A-1650-4244-8869-EAEBD33D016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F3F6553F-9BDA-5141-9083-892DA080AAD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B9EF07AD-C1AF-EC41-B935-B2C43EEA7EAD}" type="slidenum">
              <a:rPr lang="en-GB" altLang="en-US" sz="1000" smtClean="0">
                <a:latin typeface="Arial" panose="020B0604020202020204" pitchFamily="34" charset="0"/>
              </a:rPr>
              <a:pPr>
                <a:spcBef>
                  <a:spcPct val="0"/>
                </a:spcBef>
              </a:pPr>
              <a:t>102</a:t>
            </a:fld>
            <a:endParaRPr lang="en-GB" altLang="en-US" sz="1000">
              <a:latin typeface="Arial" panose="020B0604020202020204" pitchFamily="34" charset="0"/>
            </a:endParaRPr>
          </a:p>
        </p:txBody>
      </p:sp>
      <p:sp>
        <p:nvSpPr>
          <p:cNvPr id="139266" name="Rectangle 2">
            <a:extLst>
              <a:ext uri="{FF2B5EF4-FFF2-40B4-BE49-F238E27FC236}">
                <a16:creationId xmlns:a16="http://schemas.microsoft.com/office/drawing/2014/main" id="{90FEFDD3-B78E-0B4B-A2EB-2F1BFE87CA6D}"/>
              </a:ext>
            </a:extLst>
          </p:cNvPr>
          <p:cNvSpPr>
            <a:spLocks noGrp="1" noRot="1" noChangeAspect="1" noChangeArrowheads="1" noTextEdit="1"/>
          </p:cNvSpPr>
          <p:nvPr>
            <p:ph type="sldImg"/>
          </p:nvPr>
        </p:nvSpPr>
        <p:spPr>
          <a:ln/>
        </p:spPr>
      </p:sp>
      <p:sp>
        <p:nvSpPr>
          <p:cNvPr id="139267" name="Rectangle 3">
            <a:extLst>
              <a:ext uri="{FF2B5EF4-FFF2-40B4-BE49-F238E27FC236}">
                <a16:creationId xmlns:a16="http://schemas.microsoft.com/office/drawing/2014/main" id="{5C9ECECB-BB68-E44E-AA2C-3C80FE8AC9D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A2EBD8E-2061-DF49-8E2D-7528CE9FBF47}"/>
              </a:ext>
            </a:extLst>
          </p:cNvPr>
          <p:cNvSpPr>
            <a:spLocks noGrp="1" noChangeArrowheads="1"/>
          </p:cNvSpPr>
          <p:nvPr>
            <p:ph type="sldNum" sz="quarter" idx="5"/>
          </p:nvPr>
        </p:nvSpPr>
        <p:spPr/>
        <p:txBody>
          <a:bodyPr/>
          <a:lstStyle/>
          <a:p>
            <a:pPr>
              <a:defRPr/>
            </a:pPr>
            <a:fld id="{27A30851-1706-E643-BE39-14397304308B}" type="slidenum">
              <a:rPr lang="en-GB"/>
              <a:pPr>
                <a:defRPr/>
              </a:pPr>
              <a:t>105</a:t>
            </a:fld>
            <a:endParaRPr lang="en-GB"/>
          </a:p>
        </p:txBody>
      </p:sp>
      <p:sp>
        <p:nvSpPr>
          <p:cNvPr id="143362" name="Rectangle 2">
            <a:extLst>
              <a:ext uri="{FF2B5EF4-FFF2-40B4-BE49-F238E27FC236}">
                <a16:creationId xmlns:a16="http://schemas.microsoft.com/office/drawing/2014/main" id="{7C7C2541-81DE-F04A-90A5-BDAD2C9A7BBF}"/>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F54EC41F-287F-BA4E-8412-FDB3049B6D4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FC1DBF3-A76E-954D-A2C7-3FCF49D5D4F7}"/>
              </a:ext>
            </a:extLst>
          </p:cNvPr>
          <p:cNvSpPr>
            <a:spLocks noGrp="1" noChangeArrowheads="1"/>
          </p:cNvSpPr>
          <p:nvPr>
            <p:ph type="sldNum" sz="quarter" idx="5"/>
          </p:nvPr>
        </p:nvSpPr>
        <p:spPr/>
        <p:txBody>
          <a:bodyPr/>
          <a:lstStyle/>
          <a:p>
            <a:pPr>
              <a:defRPr/>
            </a:pPr>
            <a:fld id="{6B067FF9-67A1-BD44-A4C7-F2701E4B5FD1}" type="slidenum">
              <a:rPr lang="en-GB"/>
              <a:pPr>
                <a:defRPr/>
              </a:pPr>
              <a:t>6</a:t>
            </a:fld>
            <a:endParaRPr lang="en-GB"/>
          </a:p>
        </p:txBody>
      </p:sp>
      <p:sp>
        <p:nvSpPr>
          <p:cNvPr id="14338" name="Rectangle 4">
            <a:extLst>
              <a:ext uri="{FF2B5EF4-FFF2-40B4-BE49-F238E27FC236}">
                <a16:creationId xmlns:a16="http://schemas.microsoft.com/office/drawing/2014/main" id="{C35D6CEB-8312-0E45-983F-CC7F8008CC5C}"/>
              </a:ext>
            </a:extLst>
          </p:cNvPr>
          <p:cNvSpPr>
            <a:spLocks noGrp="1" noRot="1" noChangeAspect="1" noChangeArrowheads="1" noTextEdit="1"/>
          </p:cNvSpPr>
          <p:nvPr>
            <p:ph type="sldImg"/>
          </p:nvPr>
        </p:nvSpPr>
        <p:spPr>
          <a:ln/>
        </p:spPr>
      </p:sp>
      <p:sp>
        <p:nvSpPr>
          <p:cNvPr id="498693" name="Rectangle 5">
            <a:extLst>
              <a:ext uri="{FF2B5EF4-FFF2-40B4-BE49-F238E27FC236}">
                <a16:creationId xmlns:a16="http://schemas.microsoft.com/office/drawing/2014/main" id="{993F1036-BF42-A14F-B2FE-D0DC9E1BBB4A}"/>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2A08D55-8E7E-E842-8566-5790D94D5190}"/>
              </a:ext>
            </a:extLst>
          </p:cNvPr>
          <p:cNvSpPr>
            <a:spLocks noGrp="1" noChangeArrowheads="1"/>
          </p:cNvSpPr>
          <p:nvPr>
            <p:ph type="sldNum" sz="quarter" idx="5"/>
          </p:nvPr>
        </p:nvSpPr>
        <p:spPr/>
        <p:txBody>
          <a:bodyPr/>
          <a:lstStyle/>
          <a:p>
            <a:pPr>
              <a:defRPr/>
            </a:pPr>
            <a:fld id="{B4034F56-FFEF-D946-A3DD-A119DCE957C9}" type="slidenum">
              <a:rPr lang="en-GB"/>
              <a:pPr>
                <a:defRPr/>
              </a:pPr>
              <a:t>7</a:t>
            </a:fld>
            <a:endParaRPr lang="en-GB"/>
          </a:p>
        </p:txBody>
      </p:sp>
      <p:sp>
        <p:nvSpPr>
          <p:cNvPr id="16386" name="Rectangle 4">
            <a:extLst>
              <a:ext uri="{FF2B5EF4-FFF2-40B4-BE49-F238E27FC236}">
                <a16:creationId xmlns:a16="http://schemas.microsoft.com/office/drawing/2014/main" id="{251D51C5-6D05-F04A-91A3-D5805E34489E}"/>
              </a:ext>
            </a:extLst>
          </p:cNvPr>
          <p:cNvSpPr>
            <a:spLocks noGrp="1" noRot="1" noChangeAspect="1" noChangeArrowheads="1" noTextEdit="1"/>
          </p:cNvSpPr>
          <p:nvPr>
            <p:ph type="sldImg"/>
          </p:nvPr>
        </p:nvSpPr>
        <p:spPr>
          <a:ln/>
        </p:spPr>
      </p:sp>
      <p:sp>
        <p:nvSpPr>
          <p:cNvPr id="500741" name="Rectangle 5">
            <a:extLst>
              <a:ext uri="{FF2B5EF4-FFF2-40B4-BE49-F238E27FC236}">
                <a16:creationId xmlns:a16="http://schemas.microsoft.com/office/drawing/2014/main" id="{89709E77-92C9-FF4E-B332-D61BB017324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D60E73FF-E859-AE48-92FB-3E9FA5E1FA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CFBD2BDA-9BAC-F846-B4E0-FF3E60DEB7F3}" type="slidenum">
              <a:rPr lang="en-GB" altLang="en-US" smtClean="0">
                <a:latin typeface="Calibri" panose="020F0502020204030204" pitchFamily="34" charset="0"/>
              </a:rPr>
              <a:pPr>
                <a:spcBef>
                  <a:spcPct val="0"/>
                </a:spcBef>
              </a:pPr>
              <a:t>8</a:t>
            </a:fld>
            <a:endParaRPr lang="en-GB" altLang="en-US">
              <a:latin typeface="Calibri" panose="020F0502020204030204" pitchFamily="34" charset="0"/>
            </a:endParaRPr>
          </a:p>
        </p:txBody>
      </p:sp>
      <p:sp>
        <p:nvSpPr>
          <p:cNvPr id="18434" name="Rectangle 2">
            <a:extLst>
              <a:ext uri="{FF2B5EF4-FFF2-40B4-BE49-F238E27FC236}">
                <a16:creationId xmlns:a16="http://schemas.microsoft.com/office/drawing/2014/main" id="{05DEA889-DBE7-804B-BA3E-70075C9C4410}"/>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F98B684C-9BB6-A34F-8896-3A66FEA4B97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CD40DFB5-D017-AB47-A0C6-16E47D6DAE2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38735601-62E1-AC4B-A9F8-75762245FC0B}" type="slidenum">
              <a:rPr lang="en-GB" altLang="en-US" smtClean="0">
                <a:latin typeface="Calibri" panose="020F0502020204030204" pitchFamily="34" charset="0"/>
              </a:rPr>
              <a:pPr>
                <a:spcBef>
                  <a:spcPct val="0"/>
                </a:spcBef>
              </a:pPr>
              <a:t>9</a:t>
            </a:fld>
            <a:endParaRPr lang="en-GB" altLang="en-US">
              <a:latin typeface="Calibri" panose="020F0502020204030204" pitchFamily="34" charset="0"/>
            </a:endParaRPr>
          </a:p>
        </p:txBody>
      </p:sp>
      <p:sp>
        <p:nvSpPr>
          <p:cNvPr id="20482" name="Rectangle 4">
            <a:extLst>
              <a:ext uri="{FF2B5EF4-FFF2-40B4-BE49-F238E27FC236}">
                <a16:creationId xmlns:a16="http://schemas.microsoft.com/office/drawing/2014/main" id="{BCE9D25F-8206-F149-A2C9-0E52118002F0}"/>
              </a:ext>
            </a:extLst>
          </p:cNvPr>
          <p:cNvSpPr>
            <a:spLocks noGrp="1" noRot="1" noChangeAspect="1" noChangeArrowheads="1" noTextEdit="1"/>
          </p:cNvSpPr>
          <p:nvPr>
            <p:ph type="sldImg"/>
          </p:nvPr>
        </p:nvSpPr>
        <p:spPr>
          <a:ln/>
        </p:spPr>
      </p:sp>
      <p:sp>
        <p:nvSpPr>
          <p:cNvPr id="20483" name="Rectangle 5">
            <a:extLst>
              <a:ext uri="{FF2B5EF4-FFF2-40B4-BE49-F238E27FC236}">
                <a16:creationId xmlns:a16="http://schemas.microsoft.com/office/drawing/2014/main" id="{3687D81E-3795-5744-9179-FA08C3C525C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a:extLst>
              <a:ext uri="{FF2B5EF4-FFF2-40B4-BE49-F238E27FC236}">
                <a16:creationId xmlns:a16="http://schemas.microsoft.com/office/drawing/2014/main" id="{AC6BF540-7A2A-094D-9ED8-1A855BB62AD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77BF2D20-C17D-C24A-9588-A994C256BBB6}" type="slidenum">
              <a:rPr lang="en-GB" altLang="en-US" smtClean="0">
                <a:latin typeface="Calibri" panose="020F0502020204030204" pitchFamily="34" charset="0"/>
              </a:rPr>
              <a:pPr>
                <a:spcBef>
                  <a:spcPct val="0"/>
                </a:spcBef>
              </a:pPr>
              <a:t>10</a:t>
            </a:fld>
            <a:endParaRPr lang="en-GB" altLang="en-US">
              <a:latin typeface="Calibri" panose="020F0502020204030204" pitchFamily="34" charset="0"/>
            </a:endParaRPr>
          </a:p>
        </p:txBody>
      </p:sp>
      <p:sp>
        <p:nvSpPr>
          <p:cNvPr id="22530" name="Rectangle 4">
            <a:extLst>
              <a:ext uri="{FF2B5EF4-FFF2-40B4-BE49-F238E27FC236}">
                <a16:creationId xmlns:a16="http://schemas.microsoft.com/office/drawing/2014/main" id="{7DCB3E72-AA2B-7B4B-93CF-0F05DEBF01EE}"/>
              </a:ext>
            </a:extLst>
          </p:cNvPr>
          <p:cNvSpPr>
            <a:spLocks noGrp="1" noRot="1" noChangeAspect="1" noChangeArrowheads="1" noTextEdit="1"/>
          </p:cNvSpPr>
          <p:nvPr>
            <p:ph type="sldImg"/>
          </p:nvPr>
        </p:nvSpPr>
        <p:spPr>
          <a:ln/>
        </p:spPr>
      </p:sp>
      <p:sp>
        <p:nvSpPr>
          <p:cNvPr id="22531" name="Rectangle 5">
            <a:extLst>
              <a:ext uri="{FF2B5EF4-FFF2-40B4-BE49-F238E27FC236}">
                <a16:creationId xmlns:a16="http://schemas.microsoft.com/office/drawing/2014/main" id="{02AB6023-9FAE-1941-BD14-FBF63134BC2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0EA52E1-0477-7A4C-B960-61E8716A0090}"/>
              </a:ext>
            </a:extLst>
          </p:cNvPr>
          <p:cNvSpPr>
            <a:spLocks noGrp="1" noChangeArrowheads="1"/>
          </p:cNvSpPr>
          <p:nvPr>
            <p:ph type="sldNum" sz="quarter" idx="5"/>
          </p:nvPr>
        </p:nvSpPr>
        <p:spPr/>
        <p:txBody>
          <a:bodyPr/>
          <a:lstStyle/>
          <a:p>
            <a:pPr>
              <a:defRPr/>
            </a:pPr>
            <a:fld id="{6BF7E4A0-9801-FE4B-BB32-18F4DE252D7A}" type="slidenum">
              <a:rPr lang="en-GB"/>
              <a:pPr>
                <a:defRPr/>
              </a:pPr>
              <a:t>13</a:t>
            </a:fld>
            <a:endParaRPr lang="en-GB"/>
          </a:p>
        </p:txBody>
      </p:sp>
      <p:sp>
        <p:nvSpPr>
          <p:cNvPr id="26626" name="Rectangle 2">
            <a:extLst>
              <a:ext uri="{FF2B5EF4-FFF2-40B4-BE49-F238E27FC236}">
                <a16:creationId xmlns:a16="http://schemas.microsoft.com/office/drawing/2014/main" id="{56C383FC-1896-2A46-A203-5AAC52FEAF7A}"/>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F26B6351-D66A-2843-8BF1-33ACF8551187}"/>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da-DK"/>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Click to edit Master subtitle style</a:t>
            </a:r>
            <a:endParaRPr lang="en-US"/>
          </a:p>
        </p:txBody>
      </p:sp>
    </p:spTree>
    <p:extLst>
      <p:ext uri="{BB962C8B-B14F-4D97-AF65-F5344CB8AC3E}">
        <p14:creationId xmlns:p14="http://schemas.microsoft.com/office/powerpoint/2010/main" val="43900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Tree>
    <p:extLst>
      <p:ext uri="{BB962C8B-B14F-4D97-AF65-F5344CB8AC3E}">
        <p14:creationId xmlns:p14="http://schemas.microsoft.com/office/powerpoint/2010/main" val="90852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da-DK"/>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Tree>
    <p:extLst>
      <p:ext uri="{BB962C8B-B14F-4D97-AF65-F5344CB8AC3E}">
        <p14:creationId xmlns:p14="http://schemas.microsoft.com/office/powerpoint/2010/main" val="2147581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60400" y="228600"/>
            <a:ext cx="8636000" cy="685800"/>
          </a:xfrm>
        </p:spPr>
        <p:txBody>
          <a:bodyPr/>
          <a:lstStyle/>
          <a:p>
            <a:r>
              <a:rPr lang="da-DK"/>
              <a:t>Click to edit Master title style</a:t>
            </a:r>
            <a:endParaRPr lang="en-US"/>
          </a:p>
        </p:txBody>
      </p:sp>
      <p:sp>
        <p:nvSpPr>
          <p:cNvPr id="3" name="Table Placeholder 2"/>
          <p:cNvSpPr>
            <a:spLocks noGrp="1"/>
          </p:cNvSpPr>
          <p:nvPr>
            <p:ph type="tbl" idx="1"/>
          </p:nvPr>
        </p:nvSpPr>
        <p:spPr>
          <a:xfrm>
            <a:off x="658813" y="1522413"/>
            <a:ext cx="8637587" cy="4268787"/>
          </a:xfrm>
        </p:spPr>
        <p:txBody>
          <a:bodyPr/>
          <a:lstStyle/>
          <a:p>
            <a:pPr lvl="0"/>
            <a:endParaRPr lang="en-US" noProof="0" dirty="0"/>
          </a:p>
        </p:txBody>
      </p:sp>
    </p:spTree>
    <p:extLst>
      <p:ext uri="{BB962C8B-B14F-4D97-AF65-F5344CB8AC3E}">
        <p14:creationId xmlns:p14="http://schemas.microsoft.com/office/powerpoint/2010/main" val="1594094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lstStyle>
            <a:lvl1pPr>
              <a:defRPr lang="en-US"/>
            </a:lvl1pPr>
          </a:lstStyle>
          <a:p>
            <a:pPr lvl="0"/>
            <a:r>
              <a:rPr lang="da-DK"/>
              <a:t>Click to edit Master title style</a:t>
            </a:r>
            <a:endParaRPr lang="en-US" dirty="0"/>
          </a:p>
        </p:txBody>
      </p:sp>
      <p:sp>
        <p:nvSpPr>
          <p:cNvPr id="3" name="Content Placeholder 2"/>
          <p:cNvSpPr>
            <a:spLocks noGrp="1"/>
          </p:cNvSpPr>
          <p:nvPr>
            <p:ph idx="1"/>
          </p:nvPr>
        </p:nvSpPr>
        <p:spPr/>
        <p:txBody>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dirty="0"/>
          </a:p>
        </p:txBody>
      </p:sp>
    </p:spTree>
    <p:extLst>
      <p:ext uri="{BB962C8B-B14F-4D97-AF65-F5344CB8AC3E}">
        <p14:creationId xmlns:p14="http://schemas.microsoft.com/office/powerpoint/2010/main" val="65584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da-DK"/>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Click to edit Master text styles</a:t>
            </a:r>
          </a:p>
        </p:txBody>
      </p:sp>
    </p:spTree>
    <p:extLst>
      <p:ext uri="{BB962C8B-B14F-4D97-AF65-F5344CB8AC3E}">
        <p14:creationId xmlns:p14="http://schemas.microsoft.com/office/powerpoint/2010/main" val="297901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Click to edit Master title style</a:t>
            </a:r>
            <a:endParaRPr lang="en-US" dirty="0"/>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Tree>
    <p:extLst>
      <p:ext uri="{BB962C8B-B14F-4D97-AF65-F5344CB8AC3E}">
        <p14:creationId xmlns:p14="http://schemas.microsoft.com/office/powerpoint/2010/main" val="4223218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Tree>
    <p:extLst>
      <p:ext uri="{BB962C8B-B14F-4D97-AF65-F5344CB8AC3E}">
        <p14:creationId xmlns:p14="http://schemas.microsoft.com/office/powerpoint/2010/main" val="211430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Click to edit Master title style</a:t>
            </a:r>
            <a:endParaRPr lang="en-US"/>
          </a:p>
        </p:txBody>
      </p:sp>
    </p:spTree>
    <p:extLst>
      <p:ext uri="{BB962C8B-B14F-4D97-AF65-F5344CB8AC3E}">
        <p14:creationId xmlns:p14="http://schemas.microsoft.com/office/powerpoint/2010/main" val="216085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2385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da-DK"/>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Tree>
    <p:extLst>
      <p:ext uri="{BB962C8B-B14F-4D97-AF65-F5344CB8AC3E}">
        <p14:creationId xmlns:p14="http://schemas.microsoft.com/office/powerpoint/2010/main" val="1847874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da-DK"/>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a:t>Drag picture to placeholder or click icon to add</a:t>
            </a:r>
            <a:endParaRPr lang="en-US"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Tree>
    <p:extLst>
      <p:ext uri="{BB962C8B-B14F-4D97-AF65-F5344CB8AC3E}">
        <p14:creationId xmlns:p14="http://schemas.microsoft.com/office/powerpoint/2010/main" val="173946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44BC62D-58EC-3D42-80BE-B98FF2FE5459}"/>
              </a:ext>
            </a:extLst>
          </p:cNvPr>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altLang="en-US"/>
              <a:t>Click to edit Master title style</a:t>
            </a:r>
            <a:endParaRPr lang="en-US" altLang="en-US"/>
          </a:p>
        </p:txBody>
      </p:sp>
      <p:sp>
        <p:nvSpPr>
          <p:cNvPr id="1027" name="Text Placeholder 2">
            <a:extLst>
              <a:ext uri="{FF2B5EF4-FFF2-40B4-BE49-F238E27FC236}">
                <a16:creationId xmlns:a16="http://schemas.microsoft.com/office/drawing/2014/main" id="{5571A713-3033-2741-AF22-9DCAF5338999}"/>
              </a:ext>
            </a:extLst>
          </p:cNvPr>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a:t>Click to edit Master text styles</a:t>
            </a:r>
          </a:p>
          <a:p>
            <a:pPr lvl="1"/>
            <a:r>
              <a:rPr lang="da-DK" altLang="en-US"/>
              <a:t>Second level</a:t>
            </a:r>
          </a:p>
          <a:p>
            <a:pPr lvl="2"/>
            <a:r>
              <a:rPr lang="da-DK" altLang="en-US"/>
              <a:t>Third level</a:t>
            </a:r>
          </a:p>
          <a:p>
            <a:pPr lvl="3"/>
            <a:r>
              <a:rPr lang="da-DK" altLang="en-US"/>
              <a:t>Fourth level</a:t>
            </a:r>
          </a:p>
          <a:p>
            <a:pPr lvl="4"/>
            <a:r>
              <a:rPr lang="da-DK" altLang="en-US"/>
              <a:t>Fifth level</a:t>
            </a:r>
            <a:endParaRPr lang="en-US" altLang="en-US"/>
          </a:p>
        </p:txBody>
      </p:sp>
    </p:spTree>
  </p:cSld>
  <p:clrMap bg1="lt1" tx1="dk1" bg2="lt2" tx2="dk2" accent1="accent1" accent2="accent2" accent3="accent3" accent4="accent4" accent5="accent5" accent6="accent6" hlink="hlink" folHlink="folHlink"/>
  <p:sldLayoutIdLst>
    <p:sldLayoutId id="2147483768"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hf hdr="0" ftr="0" dt="0"/>
  <p:txStyles>
    <p:titleStyle>
      <a:lvl1pPr algn="ctr" defTabSz="457200" rtl="0" eaLnBrk="0" fontAlgn="base" hangingPunct="0">
        <a:spcBef>
          <a:spcPct val="0"/>
        </a:spcBef>
        <a:spcAft>
          <a:spcPct val="0"/>
        </a:spcAft>
        <a:defRPr sz="4400" kern="1200">
          <a:solidFill>
            <a:schemeClr val="tx1"/>
          </a:solidFill>
          <a:latin typeface="Source Sans Pro"/>
          <a:ea typeface="ＭＳ Ｐゴシック" panose="020B0600070205080204" pitchFamily="34" charset="-128"/>
          <a:cs typeface="Source Sans Pro"/>
        </a:defRPr>
      </a:lvl1pPr>
      <a:lvl2pPr algn="ctr" defTabSz="457200" rtl="0" eaLnBrk="0" fontAlgn="base" hangingPunct="0">
        <a:spcBef>
          <a:spcPct val="0"/>
        </a:spcBef>
        <a:spcAft>
          <a:spcPct val="0"/>
        </a:spcAft>
        <a:defRPr sz="4400">
          <a:solidFill>
            <a:schemeClr val="tx1"/>
          </a:solidFill>
          <a:latin typeface="Source Sans Pro" charset="0"/>
          <a:ea typeface="ＭＳ Ｐゴシック" panose="020B0600070205080204" pitchFamily="34" charset="-128"/>
          <a:cs typeface="Source Sans Pro" panose="020B0503030403020204" pitchFamily="34" charset="0"/>
        </a:defRPr>
      </a:lvl2pPr>
      <a:lvl3pPr algn="ctr" defTabSz="457200" rtl="0" eaLnBrk="0" fontAlgn="base" hangingPunct="0">
        <a:spcBef>
          <a:spcPct val="0"/>
        </a:spcBef>
        <a:spcAft>
          <a:spcPct val="0"/>
        </a:spcAft>
        <a:defRPr sz="4400">
          <a:solidFill>
            <a:schemeClr val="tx1"/>
          </a:solidFill>
          <a:latin typeface="Source Sans Pro" charset="0"/>
          <a:ea typeface="ＭＳ Ｐゴシック" panose="020B0600070205080204" pitchFamily="34" charset="-128"/>
          <a:cs typeface="Source Sans Pro" panose="020B0503030403020204" pitchFamily="34" charset="0"/>
        </a:defRPr>
      </a:lvl3pPr>
      <a:lvl4pPr algn="ctr" defTabSz="457200" rtl="0" eaLnBrk="0" fontAlgn="base" hangingPunct="0">
        <a:spcBef>
          <a:spcPct val="0"/>
        </a:spcBef>
        <a:spcAft>
          <a:spcPct val="0"/>
        </a:spcAft>
        <a:defRPr sz="4400">
          <a:solidFill>
            <a:schemeClr val="tx1"/>
          </a:solidFill>
          <a:latin typeface="Source Sans Pro" charset="0"/>
          <a:ea typeface="ＭＳ Ｐゴシック" panose="020B0600070205080204" pitchFamily="34" charset="-128"/>
          <a:cs typeface="Source Sans Pro" panose="020B0503030403020204" pitchFamily="34" charset="0"/>
        </a:defRPr>
      </a:lvl4pPr>
      <a:lvl5pPr algn="ctr" defTabSz="457200" rtl="0" eaLnBrk="0" fontAlgn="base" hangingPunct="0">
        <a:spcBef>
          <a:spcPct val="0"/>
        </a:spcBef>
        <a:spcAft>
          <a:spcPct val="0"/>
        </a:spcAft>
        <a:defRPr sz="4400">
          <a:solidFill>
            <a:schemeClr val="tx1"/>
          </a:solidFill>
          <a:latin typeface="Source Sans Pro" charset="0"/>
          <a:ea typeface="ＭＳ Ｐゴシック" panose="020B0600070205080204" pitchFamily="34" charset="-128"/>
          <a:cs typeface="Source Sans Pro" panose="020B0503030403020204" pitchFamily="34"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lnSpc>
          <a:spcPct val="110000"/>
        </a:lnSpc>
        <a:spcBef>
          <a:spcPct val="20000"/>
        </a:spcBef>
        <a:spcAft>
          <a:spcPct val="0"/>
        </a:spcAft>
        <a:buFont typeface="Arial" panose="020B0604020202020204" pitchFamily="34" charset="0"/>
        <a:buChar char="•"/>
        <a:defRPr sz="3200" kern="1200">
          <a:solidFill>
            <a:schemeClr val="tx1"/>
          </a:solidFill>
          <a:latin typeface="Source Sans Pro Light"/>
          <a:ea typeface="ＭＳ Ｐゴシック" panose="020B0600070205080204" pitchFamily="34" charset="-128"/>
          <a:cs typeface="Source Sans Pro Light"/>
        </a:defRPr>
      </a:lvl1pPr>
      <a:lvl2pPr marL="742950" indent="-285750" algn="l" defTabSz="457200" rtl="0" eaLnBrk="0" fontAlgn="base" hangingPunct="0">
        <a:lnSpc>
          <a:spcPct val="110000"/>
        </a:lnSpc>
        <a:spcBef>
          <a:spcPct val="20000"/>
        </a:spcBef>
        <a:spcAft>
          <a:spcPct val="0"/>
        </a:spcAft>
        <a:buFont typeface="Arial" panose="020B0604020202020204" pitchFamily="34" charset="0"/>
        <a:buChar char="–"/>
        <a:defRPr sz="2800" kern="1200">
          <a:solidFill>
            <a:schemeClr val="tx1"/>
          </a:solidFill>
          <a:latin typeface="Source Sans Pro Light"/>
          <a:ea typeface="ＭＳ Ｐゴシック" panose="020B0600070205080204" pitchFamily="34" charset="-128"/>
          <a:cs typeface="Source Sans Pro Light"/>
        </a:defRPr>
      </a:lvl2pPr>
      <a:lvl3pPr marL="1143000" indent="-228600" algn="l" defTabSz="457200" rtl="0" eaLnBrk="0" fontAlgn="base" hangingPunct="0">
        <a:lnSpc>
          <a:spcPct val="110000"/>
        </a:lnSpc>
        <a:spcBef>
          <a:spcPct val="20000"/>
        </a:spcBef>
        <a:spcAft>
          <a:spcPct val="0"/>
        </a:spcAft>
        <a:buFont typeface="Arial" panose="020B0604020202020204" pitchFamily="34" charset="0"/>
        <a:buChar char="•"/>
        <a:defRPr sz="2400" kern="1200">
          <a:solidFill>
            <a:schemeClr val="tx1"/>
          </a:solidFill>
          <a:latin typeface="Source Sans Pro Light"/>
          <a:ea typeface="ＭＳ Ｐゴシック" panose="020B0600070205080204" pitchFamily="34" charset="-128"/>
          <a:cs typeface="Source Sans Pro Light"/>
        </a:defRPr>
      </a:lvl3pPr>
      <a:lvl4pPr marL="1600200" indent="-228600" algn="l" defTabSz="457200" rtl="0" eaLnBrk="0" fontAlgn="base" hangingPunct="0">
        <a:lnSpc>
          <a:spcPct val="110000"/>
        </a:lnSpc>
        <a:spcBef>
          <a:spcPct val="20000"/>
        </a:spcBef>
        <a:spcAft>
          <a:spcPct val="0"/>
        </a:spcAft>
        <a:buFont typeface="Arial" panose="020B0604020202020204" pitchFamily="34" charset="0"/>
        <a:buChar char="–"/>
        <a:defRPr sz="2000" kern="1200">
          <a:solidFill>
            <a:schemeClr val="tx1"/>
          </a:solidFill>
          <a:latin typeface="Source Sans Pro Light"/>
          <a:ea typeface="ＭＳ Ｐゴシック" panose="020B0600070205080204" pitchFamily="34" charset="-128"/>
          <a:cs typeface="Source Sans Pro Light"/>
        </a:defRPr>
      </a:lvl4pPr>
      <a:lvl5pPr marL="2057400" indent="-228600" algn="l" defTabSz="457200" rtl="0" eaLnBrk="0" fontAlgn="base" hangingPunct="0">
        <a:lnSpc>
          <a:spcPct val="110000"/>
        </a:lnSpc>
        <a:spcBef>
          <a:spcPct val="20000"/>
        </a:spcBef>
        <a:spcAft>
          <a:spcPct val="0"/>
        </a:spcAft>
        <a:buFont typeface="Arial" panose="020B0604020202020204" pitchFamily="34" charset="0"/>
        <a:buChar char="»"/>
        <a:defRPr sz="2000" kern="1200">
          <a:solidFill>
            <a:schemeClr val="tx1"/>
          </a:solidFill>
          <a:latin typeface="Source Sans Pro Light"/>
          <a:ea typeface="ＭＳ Ｐゴシック" panose="020B0600070205080204" pitchFamily="34" charset="-128"/>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orkshopbank.com/vip"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8258" name="Rectangle 2">
            <a:extLst>
              <a:ext uri="{FF2B5EF4-FFF2-40B4-BE49-F238E27FC236}">
                <a16:creationId xmlns:a16="http://schemas.microsoft.com/office/drawing/2014/main" id="{775559FD-EA6C-C945-A991-B5990759261F}"/>
              </a:ext>
            </a:extLst>
          </p:cNvPr>
          <p:cNvSpPr>
            <a:spLocks noGrp="1" noChangeArrowheads="1"/>
          </p:cNvSpPr>
          <p:nvPr>
            <p:ph type="ctrTitle"/>
          </p:nvPr>
        </p:nvSpPr>
        <p:spPr>
          <a:xfrm>
            <a:off x="742950" y="2555875"/>
            <a:ext cx="8420100" cy="1470025"/>
          </a:xfrm>
        </p:spPr>
        <p:txBody>
          <a:bodyPr/>
          <a:lstStyle/>
          <a:p>
            <a:pPr eaLnBrk="1" hangingPunct="1">
              <a:lnSpc>
                <a:spcPct val="110000"/>
              </a:lnSpc>
              <a:defRPr/>
            </a:pPr>
            <a:r>
              <a:rPr lang="en-US" sz="7200" dirty="0">
                <a:solidFill>
                  <a:schemeClr val="bg1"/>
                </a:solidFill>
                <a:latin typeface="Source Sans Pro Semibold"/>
                <a:ea typeface="MS PGothic" pitchFamily="34" charset="-128"/>
                <a:cs typeface="Source Sans Pro Semibold"/>
              </a:rPr>
              <a:t>Ultimate</a:t>
            </a:r>
            <a:br>
              <a:rPr lang="en-US" sz="6600" dirty="0">
                <a:solidFill>
                  <a:schemeClr val="bg1"/>
                </a:solidFill>
                <a:ea typeface="MS PGothic" pitchFamily="34" charset="-128"/>
                <a:cs typeface="+mj-cs"/>
              </a:rPr>
            </a:br>
            <a:r>
              <a:rPr lang="en-US" sz="6600" dirty="0">
                <a:solidFill>
                  <a:schemeClr val="bg1"/>
                </a:solidFill>
                <a:latin typeface="Source Sans Pro Light"/>
                <a:ea typeface="MS PGothic" pitchFamily="34" charset="-128"/>
                <a:cs typeface="Source Sans Pro Light"/>
              </a:rPr>
              <a:t>Team Workshop</a:t>
            </a:r>
            <a:br>
              <a:rPr lang="en-US" sz="6600" dirty="0">
                <a:solidFill>
                  <a:schemeClr val="bg1"/>
                </a:solidFill>
                <a:latin typeface="Source Sans Pro Light"/>
                <a:ea typeface="MS PGothic" pitchFamily="34" charset="-128"/>
                <a:cs typeface="Source Sans Pro Light"/>
              </a:rPr>
            </a:br>
            <a:r>
              <a:rPr lang="en-US" sz="6600" dirty="0">
                <a:solidFill>
                  <a:schemeClr val="bg1"/>
                </a:solidFill>
                <a:latin typeface="Source Sans Pro Light"/>
                <a:ea typeface="MS PGothic" pitchFamily="34" charset="-128"/>
                <a:cs typeface="Source Sans Pro Light"/>
              </a:rPr>
              <a:t>Activities Pack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a:extLst>
              <a:ext uri="{FF2B5EF4-FFF2-40B4-BE49-F238E27FC236}">
                <a16:creationId xmlns:a16="http://schemas.microsoft.com/office/drawing/2014/main" id="{D41F167E-687B-774D-A532-4D1077BDA19E}"/>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Process</a:t>
            </a:r>
          </a:p>
        </p:txBody>
      </p:sp>
      <p:sp>
        <p:nvSpPr>
          <p:cNvPr id="504837" name="Rectangle 5">
            <a:extLst>
              <a:ext uri="{FF2B5EF4-FFF2-40B4-BE49-F238E27FC236}">
                <a16:creationId xmlns:a16="http://schemas.microsoft.com/office/drawing/2014/main" id="{8573CCDF-BD67-0D40-9A8F-5E36618B8F35}"/>
              </a:ext>
            </a:extLst>
          </p:cNvPr>
          <p:cNvSpPr>
            <a:spLocks noGrp="1" noChangeArrowheads="1"/>
          </p:cNvSpPr>
          <p:nvPr>
            <p:ph type="body" idx="1"/>
          </p:nvPr>
        </p:nvSpPr>
        <p:spPr>
          <a:xfrm>
            <a:off x="495300" y="1600200"/>
            <a:ext cx="8915400" cy="4905375"/>
          </a:xfrm>
        </p:spPr>
        <p:txBody>
          <a:bodyPr>
            <a:normAutofit fontScale="85000" lnSpcReduction="10000"/>
          </a:bodyPr>
          <a:lstStyle/>
          <a:p>
            <a:pPr marL="400050" eaLnBrk="1" hangingPunct="1">
              <a:lnSpc>
                <a:spcPct val="130000"/>
              </a:lnSpc>
              <a:spcBef>
                <a:spcPct val="0"/>
              </a:spcBef>
              <a:buFont typeface="+mj-lt"/>
              <a:buAutoNum type="arabicPeriod"/>
              <a:defRPr/>
            </a:pPr>
            <a:r>
              <a:rPr lang="en-GB" sz="1700" dirty="0">
                <a:ea typeface="MS PGothic" pitchFamily="34" charset="-128"/>
              </a:rPr>
              <a:t>The Facilitator should run and control the process and should capture ideas with no judgements and contribute few ideas themselves.</a:t>
            </a:r>
          </a:p>
          <a:p>
            <a:pPr marL="400050" eaLnBrk="1" hangingPunct="1">
              <a:lnSpc>
                <a:spcPct val="130000"/>
              </a:lnSpc>
              <a:spcBef>
                <a:spcPct val="0"/>
              </a:spcBef>
              <a:buFont typeface="+mj-lt"/>
              <a:buAutoNum type="arabicPeriod"/>
              <a:defRPr/>
            </a:pPr>
            <a:r>
              <a:rPr lang="en-GB" sz="1700" dirty="0">
                <a:ea typeface="MS PGothic" pitchFamily="34" charset="-128"/>
              </a:rPr>
              <a:t>The Facilitator kicks off the session by clearly stating the problem or issue and ensures there is a shared understanding of the situation.</a:t>
            </a:r>
          </a:p>
          <a:p>
            <a:pPr marL="400050" eaLnBrk="1" hangingPunct="1">
              <a:lnSpc>
                <a:spcPct val="130000"/>
              </a:lnSpc>
              <a:spcBef>
                <a:spcPct val="0"/>
              </a:spcBef>
              <a:buFont typeface="+mj-lt"/>
              <a:buAutoNum type="arabicPeriod"/>
              <a:defRPr/>
            </a:pPr>
            <a:r>
              <a:rPr lang="en-GB" sz="1700" dirty="0">
                <a:ea typeface="MS PGothic" pitchFamily="34" charset="-128"/>
              </a:rPr>
              <a:t>The Facilitator explains the process / structure of the session paying special attention to the time limit and what is likely to happen next as a result.</a:t>
            </a:r>
          </a:p>
          <a:p>
            <a:pPr marL="400050" eaLnBrk="1" hangingPunct="1">
              <a:lnSpc>
                <a:spcPct val="130000"/>
              </a:lnSpc>
              <a:spcBef>
                <a:spcPct val="0"/>
              </a:spcBef>
              <a:buFont typeface="+mj-lt"/>
              <a:buAutoNum type="arabicPeriod"/>
              <a:defRPr/>
            </a:pPr>
            <a:r>
              <a:rPr lang="en-GB" sz="1700" dirty="0">
                <a:ea typeface="MS PGothic" pitchFamily="34" charset="-128"/>
              </a:rPr>
              <a:t>Phase 1 </a:t>
            </a:r>
            <a:r>
              <a:rPr lang="mr-IN" sz="1700" dirty="0">
                <a:ea typeface="MS PGothic" pitchFamily="34" charset="-128"/>
              </a:rPr>
              <a:t>–</a:t>
            </a:r>
            <a:r>
              <a:rPr lang="en-GB" sz="1700" dirty="0">
                <a:ea typeface="MS PGothic" pitchFamily="34" charset="-128"/>
              </a:rPr>
              <a:t> Idea Generation (objective = volume of ideas)</a:t>
            </a:r>
          </a:p>
          <a:p>
            <a:pPr marL="800100" lvl="1" eaLnBrk="1" hangingPunct="1">
              <a:lnSpc>
                <a:spcPct val="130000"/>
              </a:lnSpc>
              <a:spcBef>
                <a:spcPct val="0"/>
              </a:spcBef>
              <a:buFont typeface="Arial" charset="0"/>
              <a:buChar char="–"/>
              <a:defRPr/>
            </a:pPr>
            <a:r>
              <a:rPr lang="en-GB" sz="1700" dirty="0">
                <a:ea typeface="MS PGothic" pitchFamily="34" charset="-128"/>
              </a:rPr>
              <a:t>The Participants are encouraged to start contributing ideas.</a:t>
            </a:r>
          </a:p>
          <a:p>
            <a:pPr marL="800100" lvl="1" eaLnBrk="1" hangingPunct="1">
              <a:lnSpc>
                <a:spcPct val="130000"/>
              </a:lnSpc>
              <a:spcBef>
                <a:spcPct val="0"/>
              </a:spcBef>
              <a:buFont typeface="Arial" charset="0"/>
              <a:buChar char="–"/>
              <a:defRPr/>
            </a:pPr>
            <a:r>
              <a:rPr lang="en-GB" sz="1700" dirty="0">
                <a:ea typeface="MS PGothic" pitchFamily="34" charset="-128"/>
              </a:rPr>
              <a:t>The scribe should note ALL ideas as given </a:t>
            </a:r>
            <a:r>
              <a:rPr lang="mr-IN" sz="1700" dirty="0">
                <a:ea typeface="MS PGothic" pitchFamily="34" charset="-128"/>
              </a:rPr>
              <a:t>–</a:t>
            </a:r>
            <a:r>
              <a:rPr lang="en-GB" sz="1700" dirty="0">
                <a:ea typeface="MS PGothic" pitchFamily="34" charset="-128"/>
              </a:rPr>
              <a:t> in the words of the Participants - no judgements should be made.</a:t>
            </a:r>
          </a:p>
          <a:p>
            <a:pPr marL="800100" lvl="1" eaLnBrk="1" hangingPunct="1">
              <a:lnSpc>
                <a:spcPct val="130000"/>
              </a:lnSpc>
              <a:spcBef>
                <a:spcPct val="0"/>
              </a:spcBef>
              <a:buFont typeface="Arial" charset="0"/>
              <a:buChar char="–"/>
              <a:defRPr/>
            </a:pPr>
            <a:r>
              <a:rPr lang="en-GB" sz="1700" dirty="0">
                <a:ea typeface="MS PGothic" pitchFamily="34" charset="-128"/>
              </a:rPr>
              <a:t>After the brainstorming time is up points of clarification can be requested.</a:t>
            </a:r>
          </a:p>
          <a:p>
            <a:pPr marL="400050" eaLnBrk="1" hangingPunct="1">
              <a:lnSpc>
                <a:spcPct val="130000"/>
              </a:lnSpc>
              <a:spcBef>
                <a:spcPct val="0"/>
              </a:spcBef>
              <a:buFont typeface="+mj-lt"/>
              <a:buAutoNum type="arabicPeriod"/>
              <a:defRPr/>
            </a:pPr>
            <a:r>
              <a:rPr lang="en-GB" sz="1700" dirty="0">
                <a:ea typeface="MS PGothic" pitchFamily="34" charset="-128"/>
              </a:rPr>
              <a:t>Phase 2 </a:t>
            </a:r>
            <a:r>
              <a:rPr lang="mr-IN" sz="1700" dirty="0">
                <a:ea typeface="MS PGothic" pitchFamily="34" charset="-128"/>
              </a:rPr>
              <a:t>–</a:t>
            </a:r>
            <a:r>
              <a:rPr lang="en-GB" sz="1700" dirty="0">
                <a:ea typeface="MS PGothic" pitchFamily="34" charset="-128"/>
              </a:rPr>
              <a:t> Idea Grouping (objective = structure ideas into common themes)</a:t>
            </a:r>
          </a:p>
          <a:p>
            <a:pPr marL="800100" lvl="1" eaLnBrk="1" hangingPunct="1">
              <a:lnSpc>
                <a:spcPct val="130000"/>
              </a:lnSpc>
              <a:spcBef>
                <a:spcPct val="0"/>
              </a:spcBef>
              <a:buFont typeface="Arial" charset="0"/>
              <a:buChar char="–"/>
              <a:defRPr/>
            </a:pPr>
            <a:r>
              <a:rPr lang="en-GB" sz="1600" dirty="0">
                <a:ea typeface="MS PGothic" pitchFamily="34" charset="-128"/>
              </a:rPr>
              <a:t>The Participants examine the ideas one by one and either expand, combine or eliminate some.</a:t>
            </a:r>
          </a:p>
          <a:p>
            <a:pPr marL="800100" lvl="1" eaLnBrk="1" hangingPunct="1">
              <a:lnSpc>
                <a:spcPct val="130000"/>
              </a:lnSpc>
              <a:spcBef>
                <a:spcPct val="0"/>
              </a:spcBef>
              <a:buFont typeface="Arial" charset="0"/>
              <a:buChar char="–"/>
              <a:defRPr/>
            </a:pPr>
            <a:r>
              <a:rPr lang="en-GB" sz="1700" dirty="0">
                <a:ea typeface="MS PGothic" pitchFamily="34" charset="-128"/>
              </a:rPr>
              <a:t>Ideas can be grouped if they are saying the same thing.</a:t>
            </a:r>
          </a:p>
          <a:p>
            <a:pPr marL="400050" eaLnBrk="1" hangingPunct="1">
              <a:lnSpc>
                <a:spcPct val="130000"/>
              </a:lnSpc>
              <a:spcBef>
                <a:spcPct val="0"/>
              </a:spcBef>
              <a:buFont typeface="+mj-lt"/>
              <a:buAutoNum type="arabicPeriod"/>
              <a:defRPr/>
            </a:pPr>
            <a:r>
              <a:rPr lang="en-GB" sz="1700" dirty="0">
                <a:ea typeface="MS PGothic" pitchFamily="34" charset="-128"/>
              </a:rPr>
              <a:t>Phase 3 </a:t>
            </a:r>
            <a:r>
              <a:rPr lang="mr-IN" sz="1700" dirty="0">
                <a:ea typeface="MS PGothic" pitchFamily="34" charset="-128"/>
              </a:rPr>
              <a:t>–</a:t>
            </a:r>
            <a:r>
              <a:rPr lang="en-GB" sz="1700" dirty="0">
                <a:ea typeface="MS PGothic" pitchFamily="34" charset="-128"/>
              </a:rPr>
              <a:t> Idea Review (objective = identify “nugget” ideas that run across groups/themes)</a:t>
            </a:r>
          </a:p>
          <a:p>
            <a:pPr marL="800100" lvl="1" eaLnBrk="1" hangingPunct="1">
              <a:lnSpc>
                <a:spcPct val="130000"/>
              </a:lnSpc>
              <a:spcBef>
                <a:spcPct val="0"/>
              </a:spcBef>
              <a:buFont typeface="Arial" charset="0"/>
              <a:buChar char="–"/>
              <a:defRPr/>
            </a:pPr>
            <a:r>
              <a:rPr lang="en-GB" sz="1600" dirty="0">
                <a:ea typeface="MS PGothic" pitchFamily="34" charset="-128"/>
              </a:rPr>
              <a:t>If the ideas require prioritising, Participants may then be invited to place Post-It notes on the resulting flipcharts with their personal votes for the first, second and third highest positions.</a:t>
            </a:r>
          </a:p>
          <a:p>
            <a:pPr marL="400050" eaLnBrk="1" hangingPunct="1">
              <a:lnSpc>
                <a:spcPct val="130000"/>
              </a:lnSpc>
              <a:spcBef>
                <a:spcPct val="0"/>
              </a:spcBef>
              <a:buFont typeface="+mj-lt"/>
              <a:buAutoNum type="arabicPeriod"/>
              <a:defRPr/>
            </a:pPr>
            <a:r>
              <a:rPr lang="en-GB" sz="1700" dirty="0">
                <a:ea typeface="MS PGothic" pitchFamily="34" charset="-128"/>
              </a:rPr>
              <a:t>If required, a visible output (e.g. a series of flipcharts) can then summarised into typed or graphical format and distributed to the appropriate stakeholders.</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Line 3">
            <a:extLst>
              <a:ext uri="{FF2B5EF4-FFF2-40B4-BE49-F238E27FC236}">
                <a16:creationId xmlns:a16="http://schemas.microsoft.com/office/drawing/2014/main" id="{BDD77286-F293-A44F-8366-271E586E9A3B}"/>
              </a:ext>
            </a:extLst>
          </p:cNvPr>
          <p:cNvSpPr>
            <a:spLocks noChangeShapeType="1"/>
          </p:cNvSpPr>
          <p:nvPr/>
        </p:nvSpPr>
        <p:spPr bwMode="auto">
          <a:xfrm>
            <a:off x="744538" y="5859463"/>
            <a:ext cx="841375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5170" name="Line 4">
            <a:extLst>
              <a:ext uri="{FF2B5EF4-FFF2-40B4-BE49-F238E27FC236}">
                <a16:creationId xmlns:a16="http://schemas.microsoft.com/office/drawing/2014/main" id="{BEFCAB84-4C49-9343-9D57-51B17AFBDE35}"/>
              </a:ext>
            </a:extLst>
          </p:cNvPr>
          <p:cNvSpPr>
            <a:spLocks noChangeShapeType="1"/>
          </p:cNvSpPr>
          <p:nvPr/>
        </p:nvSpPr>
        <p:spPr bwMode="auto">
          <a:xfrm flipV="1">
            <a:off x="4922838" y="1755775"/>
            <a:ext cx="28575" cy="40878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5171" name="Text Box 5">
            <a:extLst>
              <a:ext uri="{FF2B5EF4-FFF2-40B4-BE49-F238E27FC236}">
                <a16:creationId xmlns:a16="http://schemas.microsoft.com/office/drawing/2014/main" id="{1B20EE55-8BA5-4643-A19B-06A49145F7CC}"/>
              </a:ext>
            </a:extLst>
          </p:cNvPr>
          <p:cNvSpPr txBox="1">
            <a:spLocks noChangeArrowheads="1"/>
          </p:cNvSpPr>
          <p:nvPr/>
        </p:nvSpPr>
        <p:spPr bwMode="auto">
          <a:xfrm>
            <a:off x="4194175" y="1169988"/>
            <a:ext cx="1493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Source Sans Pro" panose="020B0503030403020204" pitchFamily="34" charset="0"/>
                <a:cs typeface="Source Sans Pro" panose="020B0503030403020204" pitchFamily="34" charset="0"/>
              </a:rPr>
              <a:t>Involvement</a:t>
            </a:r>
          </a:p>
        </p:txBody>
      </p:sp>
      <p:sp>
        <p:nvSpPr>
          <p:cNvPr id="135172" name="Text Box 6">
            <a:extLst>
              <a:ext uri="{FF2B5EF4-FFF2-40B4-BE49-F238E27FC236}">
                <a16:creationId xmlns:a16="http://schemas.microsoft.com/office/drawing/2014/main" id="{1154CBD2-0E4E-A04A-82D3-0472A89285A9}"/>
              </a:ext>
            </a:extLst>
          </p:cNvPr>
          <p:cNvSpPr txBox="1">
            <a:spLocks noChangeArrowheads="1"/>
          </p:cNvSpPr>
          <p:nvPr/>
        </p:nvSpPr>
        <p:spPr bwMode="auto">
          <a:xfrm>
            <a:off x="1814513" y="5967413"/>
            <a:ext cx="966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Source Sans Pro" panose="020B0503030403020204" pitchFamily="34" charset="0"/>
                <a:cs typeface="Source Sans Pro" panose="020B0503030403020204" pitchFamily="34" charset="0"/>
              </a:rPr>
              <a:t>Against</a:t>
            </a:r>
          </a:p>
        </p:txBody>
      </p:sp>
      <p:sp>
        <p:nvSpPr>
          <p:cNvPr id="135173" name="Text Box 7">
            <a:extLst>
              <a:ext uri="{FF2B5EF4-FFF2-40B4-BE49-F238E27FC236}">
                <a16:creationId xmlns:a16="http://schemas.microsoft.com/office/drawing/2014/main" id="{F1170819-9FD7-4748-8299-0786B48CF213}"/>
              </a:ext>
            </a:extLst>
          </p:cNvPr>
          <p:cNvSpPr txBox="1">
            <a:spLocks noChangeArrowheads="1"/>
          </p:cNvSpPr>
          <p:nvPr/>
        </p:nvSpPr>
        <p:spPr bwMode="auto">
          <a:xfrm>
            <a:off x="7199313" y="5967413"/>
            <a:ext cx="530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Source Sans Pro" panose="020B0503030403020204" pitchFamily="34" charset="0"/>
                <a:cs typeface="Source Sans Pro" panose="020B0503030403020204" pitchFamily="34" charset="0"/>
              </a:rPr>
              <a:t>For</a:t>
            </a:r>
          </a:p>
        </p:txBody>
      </p:sp>
      <p:sp>
        <p:nvSpPr>
          <p:cNvPr id="135174" name="Text Box 8">
            <a:extLst>
              <a:ext uri="{FF2B5EF4-FFF2-40B4-BE49-F238E27FC236}">
                <a16:creationId xmlns:a16="http://schemas.microsoft.com/office/drawing/2014/main" id="{FFAA2700-B8F3-E44C-938A-C37BC17BE03E}"/>
              </a:ext>
            </a:extLst>
          </p:cNvPr>
          <p:cNvSpPr txBox="1">
            <a:spLocks noChangeArrowheads="1"/>
          </p:cNvSpPr>
          <p:nvPr/>
        </p:nvSpPr>
        <p:spPr bwMode="auto">
          <a:xfrm>
            <a:off x="9117013" y="5694363"/>
            <a:ext cx="47291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Source Sans Pro" panose="020B0503030403020204" pitchFamily="34" charset="0"/>
                <a:cs typeface="Source Sans Pro" panose="020B0503030403020204" pitchFamily="34" charset="0"/>
              </a:rPr>
              <a:t>+5</a:t>
            </a:r>
          </a:p>
        </p:txBody>
      </p:sp>
      <p:sp>
        <p:nvSpPr>
          <p:cNvPr id="135175" name="Text Box 9">
            <a:extLst>
              <a:ext uri="{FF2B5EF4-FFF2-40B4-BE49-F238E27FC236}">
                <a16:creationId xmlns:a16="http://schemas.microsoft.com/office/drawing/2014/main" id="{2BF4BEF2-8478-A542-AA4E-761DD81E8760}"/>
              </a:ext>
            </a:extLst>
          </p:cNvPr>
          <p:cNvSpPr txBox="1">
            <a:spLocks noChangeArrowheads="1"/>
          </p:cNvSpPr>
          <p:nvPr/>
        </p:nvSpPr>
        <p:spPr bwMode="auto">
          <a:xfrm>
            <a:off x="379413" y="5664200"/>
            <a:ext cx="468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Source Sans Pro" panose="020B0503030403020204" pitchFamily="34" charset="0"/>
                <a:cs typeface="Source Sans Pro" panose="020B0503030403020204" pitchFamily="34" charset="0"/>
              </a:rPr>
              <a:t>-5</a:t>
            </a:r>
          </a:p>
        </p:txBody>
      </p:sp>
      <p:sp>
        <p:nvSpPr>
          <p:cNvPr id="135176" name="Text Box 10">
            <a:extLst>
              <a:ext uri="{FF2B5EF4-FFF2-40B4-BE49-F238E27FC236}">
                <a16:creationId xmlns:a16="http://schemas.microsoft.com/office/drawing/2014/main" id="{F1C54C29-9D40-3347-95D1-C26C6C2691D4}"/>
              </a:ext>
            </a:extLst>
          </p:cNvPr>
          <p:cNvSpPr txBox="1">
            <a:spLocks noChangeArrowheads="1"/>
          </p:cNvSpPr>
          <p:nvPr/>
        </p:nvSpPr>
        <p:spPr bwMode="auto">
          <a:xfrm>
            <a:off x="4722813" y="5865813"/>
            <a:ext cx="4611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Source Sans Pro" panose="020B0503030403020204" pitchFamily="34" charset="0"/>
                <a:cs typeface="Source Sans Pro" panose="020B0503030403020204" pitchFamily="34" charset="0"/>
              </a:rPr>
              <a:t>0</a:t>
            </a:r>
          </a:p>
        </p:txBody>
      </p:sp>
      <p:sp>
        <p:nvSpPr>
          <p:cNvPr id="135177" name="Text Box 11">
            <a:extLst>
              <a:ext uri="{FF2B5EF4-FFF2-40B4-BE49-F238E27FC236}">
                <a16:creationId xmlns:a16="http://schemas.microsoft.com/office/drawing/2014/main" id="{526A603B-5CD7-444B-A1A9-A4E5FD474548}"/>
              </a:ext>
            </a:extLst>
          </p:cNvPr>
          <p:cNvSpPr txBox="1">
            <a:spLocks noChangeArrowheads="1"/>
          </p:cNvSpPr>
          <p:nvPr/>
        </p:nvSpPr>
        <p:spPr bwMode="auto">
          <a:xfrm>
            <a:off x="4710113" y="1427163"/>
            <a:ext cx="441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Source Sans Pro" panose="020B0503030403020204" pitchFamily="34" charset="0"/>
                <a:cs typeface="Source Sans Pro" panose="020B0503030403020204" pitchFamily="34" charset="0"/>
              </a:rPr>
              <a:t>10</a:t>
            </a:r>
          </a:p>
        </p:txBody>
      </p:sp>
      <p:cxnSp>
        <p:nvCxnSpPr>
          <p:cNvPr id="135178" name="AutoShape 12">
            <a:extLst>
              <a:ext uri="{FF2B5EF4-FFF2-40B4-BE49-F238E27FC236}">
                <a16:creationId xmlns:a16="http://schemas.microsoft.com/office/drawing/2014/main" id="{4A8A40A7-37D0-1A4C-8D84-F2891BF25BA6}"/>
              </a:ext>
            </a:extLst>
          </p:cNvPr>
          <p:cNvCxnSpPr>
            <a:cxnSpLocks noChangeShapeType="1"/>
            <a:stCxn id="135197" idx="2"/>
            <a:endCxn id="135198" idx="6"/>
          </p:cNvCxnSpPr>
          <p:nvPr/>
        </p:nvCxnSpPr>
        <p:spPr bwMode="auto">
          <a:xfrm>
            <a:off x="2190750" y="2752725"/>
            <a:ext cx="612775" cy="25082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79" name="AutoShape 13">
            <a:extLst>
              <a:ext uri="{FF2B5EF4-FFF2-40B4-BE49-F238E27FC236}">
                <a16:creationId xmlns:a16="http://schemas.microsoft.com/office/drawing/2014/main" id="{8783D999-833C-8140-B695-360F6209BB66}"/>
              </a:ext>
            </a:extLst>
          </p:cNvPr>
          <p:cNvCxnSpPr>
            <a:cxnSpLocks noChangeShapeType="1"/>
          </p:cNvCxnSpPr>
          <p:nvPr/>
        </p:nvCxnSpPr>
        <p:spPr bwMode="auto">
          <a:xfrm flipV="1">
            <a:off x="2606675" y="3409950"/>
            <a:ext cx="661988" cy="9048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0" name="AutoShape 14">
            <a:extLst>
              <a:ext uri="{FF2B5EF4-FFF2-40B4-BE49-F238E27FC236}">
                <a16:creationId xmlns:a16="http://schemas.microsoft.com/office/drawing/2014/main" id="{BE033D2A-50F7-BB44-BA45-DF0BA573F0A9}"/>
              </a:ext>
            </a:extLst>
          </p:cNvPr>
          <p:cNvCxnSpPr>
            <a:cxnSpLocks noChangeShapeType="1"/>
            <a:stCxn id="135197" idx="4"/>
            <a:endCxn id="135203" idx="6"/>
          </p:cNvCxnSpPr>
          <p:nvPr/>
        </p:nvCxnSpPr>
        <p:spPr bwMode="auto">
          <a:xfrm>
            <a:off x="1725613" y="3160713"/>
            <a:ext cx="6046787" cy="1770062"/>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1" name="AutoShape 15">
            <a:extLst>
              <a:ext uri="{FF2B5EF4-FFF2-40B4-BE49-F238E27FC236}">
                <a16:creationId xmlns:a16="http://schemas.microsoft.com/office/drawing/2014/main" id="{F1177B1E-1804-794E-B50F-310688EA6A8A}"/>
              </a:ext>
            </a:extLst>
          </p:cNvPr>
          <p:cNvCxnSpPr>
            <a:cxnSpLocks noChangeShapeType="1"/>
            <a:stCxn id="135198" idx="3"/>
            <a:endCxn id="15394" idx="6"/>
          </p:cNvCxnSpPr>
          <p:nvPr/>
        </p:nvCxnSpPr>
        <p:spPr bwMode="auto">
          <a:xfrm>
            <a:off x="3597275" y="3290888"/>
            <a:ext cx="893763" cy="2222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2" name="AutoShape 16">
            <a:extLst>
              <a:ext uri="{FF2B5EF4-FFF2-40B4-BE49-F238E27FC236}">
                <a16:creationId xmlns:a16="http://schemas.microsoft.com/office/drawing/2014/main" id="{598EA655-0249-524B-8606-8E385A004DD5}"/>
              </a:ext>
            </a:extLst>
          </p:cNvPr>
          <p:cNvCxnSpPr>
            <a:cxnSpLocks noChangeShapeType="1"/>
          </p:cNvCxnSpPr>
          <p:nvPr/>
        </p:nvCxnSpPr>
        <p:spPr bwMode="auto">
          <a:xfrm flipV="1">
            <a:off x="5281613" y="2346325"/>
            <a:ext cx="2192337" cy="677863"/>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3" name="AutoShape 17">
            <a:extLst>
              <a:ext uri="{FF2B5EF4-FFF2-40B4-BE49-F238E27FC236}">
                <a16:creationId xmlns:a16="http://schemas.microsoft.com/office/drawing/2014/main" id="{E898C41E-EFC3-204F-BB9C-E50A9F1F7BDE}"/>
              </a:ext>
            </a:extLst>
          </p:cNvPr>
          <p:cNvCxnSpPr>
            <a:cxnSpLocks noChangeShapeType="1"/>
            <a:stCxn id="15394" idx="2"/>
            <a:endCxn id="135194" idx="6"/>
          </p:cNvCxnSpPr>
          <p:nvPr/>
        </p:nvCxnSpPr>
        <p:spPr bwMode="auto">
          <a:xfrm>
            <a:off x="5419725" y="3313113"/>
            <a:ext cx="1211263" cy="176212"/>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4" name="AutoShape 18">
            <a:extLst>
              <a:ext uri="{FF2B5EF4-FFF2-40B4-BE49-F238E27FC236}">
                <a16:creationId xmlns:a16="http://schemas.microsoft.com/office/drawing/2014/main" id="{22747A11-CE43-ED42-9FB0-B9A3D3FFCE02}"/>
              </a:ext>
            </a:extLst>
          </p:cNvPr>
          <p:cNvCxnSpPr>
            <a:cxnSpLocks noChangeShapeType="1"/>
          </p:cNvCxnSpPr>
          <p:nvPr/>
        </p:nvCxnSpPr>
        <p:spPr bwMode="auto">
          <a:xfrm flipV="1">
            <a:off x="2743200" y="4040188"/>
            <a:ext cx="2678113" cy="5619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5" name="AutoShape 19">
            <a:extLst>
              <a:ext uri="{FF2B5EF4-FFF2-40B4-BE49-F238E27FC236}">
                <a16:creationId xmlns:a16="http://schemas.microsoft.com/office/drawing/2014/main" id="{1B4DA405-7648-914A-9B13-BEA5DA96F0BD}"/>
              </a:ext>
            </a:extLst>
          </p:cNvPr>
          <p:cNvCxnSpPr>
            <a:cxnSpLocks noChangeShapeType="1"/>
          </p:cNvCxnSpPr>
          <p:nvPr/>
        </p:nvCxnSpPr>
        <p:spPr bwMode="auto">
          <a:xfrm flipV="1">
            <a:off x="2606675" y="4654550"/>
            <a:ext cx="2676525" cy="23653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6" name="AutoShape 20">
            <a:extLst>
              <a:ext uri="{FF2B5EF4-FFF2-40B4-BE49-F238E27FC236}">
                <a16:creationId xmlns:a16="http://schemas.microsoft.com/office/drawing/2014/main" id="{32C65347-5EA6-CA42-991E-B90E3EF8CEC1}"/>
              </a:ext>
            </a:extLst>
          </p:cNvPr>
          <p:cNvCxnSpPr>
            <a:cxnSpLocks noChangeShapeType="1"/>
            <a:stCxn id="15394" idx="3"/>
            <a:endCxn id="135200" idx="1"/>
          </p:cNvCxnSpPr>
          <p:nvPr/>
        </p:nvCxnSpPr>
        <p:spPr bwMode="auto">
          <a:xfrm flipH="1">
            <a:off x="5132388" y="3600450"/>
            <a:ext cx="150812" cy="11842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7" name="AutoShape 21">
            <a:extLst>
              <a:ext uri="{FF2B5EF4-FFF2-40B4-BE49-F238E27FC236}">
                <a16:creationId xmlns:a16="http://schemas.microsoft.com/office/drawing/2014/main" id="{34E7C753-119D-BB45-A3CA-37588520F3C0}"/>
              </a:ext>
            </a:extLst>
          </p:cNvPr>
          <p:cNvCxnSpPr>
            <a:cxnSpLocks noChangeShapeType="1"/>
            <a:stCxn id="135203" idx="5"/>
            <a:endCxn id="135200" idx="2"/>
          </p:cNvCxnSpPr>
          <p:nvPr/>
        </p:nvCxnSpPr>
        <p:spPr bwMode="auto">
          <a:xfrm flipH="1" flipV="1">
            <a:off x="5227638" y="4984750"/>
            <a:ext cx="2679700" cy="233363"/>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8" name="AutoShape 22">
            <a:extLst>
              <a:ext uri="{FF2B5EF4-FFF2-40B4-BE49-F238E27FC236}">
                <a16:creationId xmlns:a16="http://schemas.microsoft.com/office/drawing/2014/main" id="{DCE447FB-BF29-3044-AC3F-BEAC72B4C293}"/>
              </a:ext>
            </a:extLst>
          </p:cNvPr>
          <p:cNvCxnSpPr>
            <a:cxnSpLocks noChangeShapeType="1"/>
            <a:stCxn id="135202" idx="2"/>
            <a:endCxn id="135204" idx="6"/>
          </p:cNvCxnSpPr>
          <p:nvPr/>
        </p:nvCxnSpPr>
        <p:spPr bwMode="auto">
          <a:xfrm>
            <a:off x="6037263" y="4002088"/>
            <a:ext cx="2801937" cy="1143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89" name="AutoShape 23">
            <a:extLst>
              <a:ext uri="{FF2B5EF4-FFF2-40B4-BE49-F238E27FC236}">
                <a16:creationId xmlns:a16="http://schemas.microsoft.com/office/drawing/2014/main" id="{4F3477B3-B2EE-4A44-8887-397CE50481F1}"/>
              </a:ext>
            </a:extLst>
          </p:cNvPr>
          <p:cNvCxnSpPr>
            <a:cxnSpLocks noChangeShapeType="1"/>
            <a:stCxn id="135194" idx="3"/>
            <a:endCxn id="135203" idx="7"/>
          </p:cNvCxnSpPr>
          <p:nvPr/>
        </p:nvCxnSpPr>
        <p:spPr bwMode="auto">
          <a:xfrm>
            <a:off x="7629525" y="3851275"/>
            <a:ext cx="277813" cy="7905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90" name="AutoShape 24">
            <a:extLst>
              <a:ext uri="{FF2B5EF4-FFF2-40B4-BE49-F238E27FC236}">
                <a16:creationId xmlns:a16="http://schemas.microsoft.com/office/drawing/2014/main" id="{4B25AC14-4BD7-4C42-980A-95326A2EC256}"/>
              </a:ext>
            </a:extLst>
          </p:cNvPr>
          <p:cNvCxnSpPr>
            <a:cxnSpLocks noChangeShapeType="1"/>
          </p:cNvCxnSpPr>
          <p:nvPr/>
        </p:nvCxnSpPr>
        <p:spPr bwMode="auto">
          <a:xfrm>
            <a:off x="8769350" y="2817813"/>
            <a:ext cx="333375" cy="10683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91" name="AutoShape 25">
            <a:extLst>
              <a:ext uri="{FF2B5EF4-FFF2-40B4-BE49-F238E27FC236}">
                <a16:creationId xmlns:a16="http://schemas.microsoft.com/office/drawing/2014/main" id="{564818C6-C1E0-AA4B-BB0D-475A040AD725}"/>
              </a:ext>
            </a:extLst>
          </p:cNvPr>
          <p:cNvCxnSpPr>
            <a:cxnSpLocks noChangeShapeType="1"/>
          </p:cNvCxnSpPr>
          <p:nvPr/>
        </p:nvCxnSpPr>
        <p:spPr bwMode="auto">
          <a:xfrm flipH="1">
            <a:off x="7629525" y="2817813"/>
            <a:ext cx="65088" cy="3079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92" name="AutoShape 26">
            <a:extLst>
              <a:ext uri="{FF2B5EF4-FFF2-40B4-BE49-F238E27FC236}">
                <a16:creationId xmlns:a16="http://schemas.microsoft.com/office/drawing/2014/main" id="{01C1C72C-7265-C346-9A60-BD4667B321F9}"/>
              </a:ext>
            </a:extLst>
          </p:cNvPr>
          <p:cNvCxnSpPr>
            <a:cxnSpLocks noChangeShapeType="1"/>
            <a:stCxn id="135195" idx="4"/>
            <a:endCxn id="135203" idx="0"/>
          </p:cNvCxnSpPr>
          <p:nvPr/>
        </p:nvCxnSpPr>
        <p:spPr bwMode="auto">
          <a:xfrm>
            <a:off x="8232775" y="3013075"/>
            <a:ext cx="4763" cy="1509713"/>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5193" name="AutoShape 27">
            <a:extLst>
              <a:ext uri="{FF2B5EF4-FFF2-40B4-BE49-F238E27FC236}">
                <a16:creationId xmlns:a16="http://schemas.microsoft.com/office/drawing/2014/main" id="{2523A061-C50D-8E4B-A80E-4AE8128D2CF3}"/>
              </a:ext>
            </a:extLst>
          </p:cNvPr>
          <p:cNvCxnSpPr>
            <a:cxnSpLocks noChangeShapeType="1"/>
            <a:stCxn id="135203" idx="1"/>
            <a:endCxn id="135204" idx="5"/>
          </p:cNvCxnSpPr>
          <p:nvPr/>
        </p:nvCxnSpPr>
        <p:spPr bwMode="auto">
          <a:xfrm flipV="1">
            <a:off x="8566150" y="4279900"/>
            <a:ext cx="349250" cy="36195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135194" name="Oval 28">
            <a:extLst>
              <a:ext uri="{FF2B5EF4-FFF2-40B4-BE49-F238E27FC236}">
                <a16:creationId xmlns:a16="http://schemas.microsoft.com/office/drawing/2014/main" id="{4445272F-2176-D34D-9C14-1504D2952BE3}"/>
              </a:ext>
            </a:extLst>
          </p:cNvPr>
          <p:cNvSpPr>
            <a:spLocks noChangeArrowheads="1"/>
          </p:cNvSpPr>
          <p:nvPr/>
        </p:nvSpPr>
        <p:spPr bwMode="auto">
          <a:xfrm flipH="1">
            <a:off x="6629400" y="2976563"/>
            <a:ext cx="1169988" cy="102552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Deputy head</a:t>
            </a:r>
          </a:p>
        </p:txBody>
      </p:sp>
      <p:sp>
        <p:nvSpPr>
          <p:cNvPr id="135195" name="Oval 29">
            <a:extLst>
              <a:ext uri="{FF2B5EF4-FFF2-40B4-BE49-F238E27FC236}">
                <a16:creationId xmlns:a16="http://schemas.microsoft.com/office/drawing/2014/main" id="{B590F7FB-5BB4-9340-B334-13C84822619F}"/>
              </a:ext>
            </a:extLst>
          </p:cNvPr>
          <p:cNvSpPr>
            <a:spLocks noChangeArrowheads="1"/>
          </p:cNvSpPr>
          <p:nvPr/>
        </p:nvSpPr>
        <p:spPr bwMode="auto">
          <a:xfrm flipH="1">
            <a:off x="7473950" y="1681163"/>
            <a:ext cx="1517650" cy="1331912"/>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Headteacher</a:t>
            </a:r>
          </a:p>
        </p:txBody>
      </p:sp>
      <p:sp>
        <p:nvSpPr>
          <p:cNvPr id="135196" name="Oval 30">
            <a:extLst>
              <a:ext uri="{FF2B5EF4-FFF2-40B4-BE49-F238E27FC236}">
                <a16:creationId xmlns:a16="http://schemas.microsoft.com/office/drawing/2014/main" id="{7009197B-CB67-6841-B939-2D81A85793F5}"/>
              </a:ext>
            </a:extLst>
          </p:cNvPr>
          <p:cNvSpPr>
            <a:spLocks noChangeArrowheads="1"/>
          </p:cNvSpPr>
          <p:nvPr/>
        </p:nvSpPr>
        <p:spPr bwMode="auto">
          <a:xfrm flipH="1">
            <a:off x="1812925" y="4195763"/>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Admin 1</a:t>
            </a:r>
          </a:p>
        </p:txBody>
      </p:sp>
      <p:sp>
        <p:nvSpPr>
          <p:cNvPr id="135197" name="Oval 31">
            <a:extLst>
              <a:ext uri="{FF2B5EF4-FFF2-40B4-BE49-F238E27FC236}">
                <a16:creationId xmlns:a16="http://schemas.microsoft.com/office/drawing/2014/main" id="{2922D387-DFF4-A74B-982C-CB21BCA4918D}"/>
              </a:ext>
            </a:extLst>
          </p:cNvPr>
          <p:cNvSpPr>
            <a:spLocks noChangeArrowheads="1"/>
          </p:cNvSpPr>
          <p:nvPr/>
        </p:nvSpPr>
        <p:spPr bwMode="auto">
          <a:xfrm flipH="1">
            <a:off x="1260475" y="2344738"/>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Part-time </a:t>
            </a:r>
            <a:br>
              <a:rPr lang="en-GB" altLang="en-US" sz="1100">
                <a:solidFill>
                  <a:schemeClr val="bg1"/>
                </a:solidFill>
                <a:latin typeface="Source Sans Pro" panose="020B0503030403020204" pitchFamily="34" charset="0"/>
                <a:cs typeface="Source Sans Pro" panose="020B0503030403020204" pitchFamily="34" charset="0"/>
              </a:rPr>
            </a:br>
            <a:r>
              <a:rPr lang="en-GB" altLang="en-US" sz="1100">
                <a:solidFill>
                  <a:schemeClr val="bg1"/>
                </a:solidFill>
                <a:latin typeface="Source Sans Pro" panose="020B0503030403020204" pitchFamily="34" charset="0"/>
                <a:cs typeface="Source Sans Pro" panose="020B0503030403020204" pitchFamily="34" charset="0"/>
              </a:rPr>
              <a:t>teacher</a:t>
            </a:r>
          </a:p>
        </p:txBody>
      </p:sp>
      <p:sp>
        <p:nvSpPr>
          <p:cNvPr id="135198" name="Oval 32">
            <a:extLst>
              <a:ext uri="{FF2B5EF4-FFF2-40B4-BE49-F238E27FC236}">
                <a16:creationId xmlns:a16="http://schemas.microsoft.com/office/drawing/2014/main" id="{39EAFA67-4540-AE45-B0B5-0E7842C24E87}"/>
              </a:ext>
            </a:extLst>
          </p:cNvPr>
          <p:cNvSpPr>
            <a:spLocks noChangeArrowheads="1"/>
          </p:cNvSpPr>
          <p:nvPr/>
        </p:nvSpPr>
        <p:spPr bwMode="auto">
          <a:xfrm flipH="1">
            <a:off x="2803525" y="2595563"/>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Parents</a:t>
            </a:r>
          </a:p>
        </p:txBody>
      </p:sp>
      <p:sp>
        <p:nvSpPr>
          <p:cNvPr id="15394" name="Oval 33">
            <a:extLst>
              <a:ext uri="{FF2B5EF4-FFF2-40B4-BE49-F238E27FC236}">
                <a16:creationId xmlns:a16="http://schemas.microsoft.com/office/drawing/2014/main" id="{CC4A5BB9-76B6-F942-9C2A-16C31C929905}"/>
              </a:ext>
            </a:extLst>
          </p:cNvPr>
          <p:cNvSpPr>
            <a:spLocks noChangeArrowheads="1"/>
          </p:cNvSpPr>
          <p:nvPr/>
        </p:nvSpPr>
        <p:spPr bwMode="auto">
          <a:xfrm flipH="1">
            <a:off x="4487863" y="2905125"/>
            <a:ext cx="930275" cy="815975"/>
          </a:xfrm>
          <a:prstGeom prst="ellipse">
            <a:avLst/>
          </a:prstGeom>
          <a:solidFill>
            <a:srgbClr val="C13B17"/>
          </a:solidFill>
          <a:ln>
            <a:noFill/>
          </a:ln>
        </p:spPr>
        <p:txBody>
          <a:bodyPr wrap="none" lIns="0" tIns="44450" rIns="0" bIns="44450" anchor="ctr"/>
          <a:lstStyle/>
          <a:p>
            <a:pPr>
              <a:defRPr/>
            </a:pPr>
            <a:r>
              <a:rPr lang="en-GB" sz="1050">
                <a:solidFill>
                  <a:schemeClr val="bg1"/>
                </a:solidFill>
                <a:latin typeface="Source Sans Pro"/>
                <a:ea typeface="ＭＳ Ｐゴシック" charset="0"/>
                <a:cs typeface="Source Sans Pro"/>
              </a:rPr>
              <a:t>Chair of </a:t>
            </a:r>
          </a:p>
          <a:p>
            <a:pPr>
              <a:defRPr/>
            </a:pPr>
            <a:r>
              <a:rPr lang="en-GB" sz="1050">
                <a:solidFill>
                  <a:schemeClr val="bg1"/>
                </a:solidFill>
                <a:latin typeface="Source Sans Pro"/>
                <a:ea typeface="ＭＳ Ｐゴシック" charset="0"/>
                <a:cs typeface="Source Sans Pro"/>
              </a:rPr>
              <a:t>Governors</a:t>
            </a:r>
          </a:p>
        </p:txBody>
      </p:sp>
      <p:sp>
        <p:nvSpPr>
          <p:cNvPr id="135200" name="Oval 34">
            <a:extLst>
              <a:ext uri="{FF2B5EF4-FFF2-40B4-BE49-F238E27FC236}">
                <a16:creationId xmlns:a16="http://schemas.microsoft.com/office/drawing/2014/main" id="{E2523423-B1CA-4547-A5D5-D08B252FDE62}"/>
              </a:ext>
            </a:extLst>
          </p:cNvPr>
          <p:cNvSpPr>
            <a:spLocks noChangeArrowheads="1"/>
          </p:cNvSpPr>
          <p:nvPr/>
        </p:nvSpPr>
        <p:spPr bwMode="auto">
          <a:xfrm flipH="1">
            <a:off x="4583113" y="4703763"/>
            <a:ext cx="642937" cy="563562"/>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90000"/>
              </a:lnSpc>
            </a:pPr>
            <a:r>
              <a:rPr lang="en-GB" altLang="en-US" sz="700">
                <a:solidFill>
                  <a:schemeClr val="bg1"/>
                </a:solidFill>
                <a:latin typeface="Source Sans Pro" panose="020B0503030403020204" pitchFamily="34" charset="0"/>
                <a:cs typeface="Source Sans Pro" panose="020B0503030403020204" pitchFamily="34" charset="0"/>
              </a:rPr>
              <a:t>Governing </a:t>
            </a:r>
            <a:br>
              <a:rPr lang="en-GB" altLang="en-US" sz="700">
                <a:solidFill>
                  <a:schemeClr val="bg1"/>
                </a:solidFill>
                <a:latin typeface="Source Sans Pro" panose="020B0503030403020204" pitchFamily="34" charset="0"/>
                <a:cs typeface="Source Sans Pro" panose="020B0503030403020204" pitchFamily="34" charset="0"/>
              </a:rPr>
            </a:br>
            <a:r>
              <a:rPr lang="en-GB" altLang="en-US" sz="700">
                <a:solidFill>
                  <a:schemeClr val="bg1"/>
                </a:solidFill>
                <a:latin typeface="Source Sans Pro" panose="020B0503030403020204" pitchFamily="34" charset="0"/>
                <a:cs typeface="Source Sans Pro" panose="020B0503030403020204" pitchFamily="34" charset="0"/>
              </a:rPr>
              <a:t>body</a:t>
            </a:r>
          </a:p>
        </p:txBody>
      </p:sp>
      <p:sp>
        <p:nvSpPr>
          <p:cNvPr id="135201" name="Oval 35">
            <a:extLst>
              <a:ext uri="{FF2B5EF4-FFF2-40B4-BE49-F238E27FC236}">
                <a16:creationId xmlns:a16="http://schemas.microsoft.com/office/drawing/2014/main" id="{38CE94A4-9338-7E45-874B-3955BF24BC56}"/>
              </a:ext>
            </a:extLst>
          </p:cNvPr>
          <p:cNvSpPr>
            <a:spLocks noChangeArrowheads="1"/>
          </p:cNvSpPr>
          <p:nvPr/>
        </p:nvSpPr>
        <p:spPr bwMode="auto">
          <a:xfrm flipH="1">
            <a:off x="5283200" y="4424363"/>
            <a:ext cx="527050" cy="463550"/>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SMT</a:t>
            </a:r>
          </a:p>
        </p:txBody>
      </p:sp>
      <p:sp>
        <p:nvSpPr>
          <p:cNvPr id="135202" name="Oval 36">
            <a:extLst>
              <a:ext uri="{FF2B5EF4-FFF2-40B4-BE49-F238E27FC236}">
                <a16:creationId xmlns:a16="http://schemas.microsoft.com/office/drawing/2014/main" id="{F82BB175-6415-5A41-AEAE-0386CC87E639}"/>
              </a:ext>
            </a:extLst>
          </p:cNvPr>
          <p:cNvSpPr>
            <a:spLocks noChangeArrowheads="1"/>
          </p:cNvSpPr>
          <p:nvPr/>
        </p:nvSpPr>
        <p:spPr bwMode="auto">
          <a:xfrm flipH="1">
            <a:off x="5421313" y="3733800"/>
            <a:ext cx="615950" cy="538163"/>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900">
                <a:solidFill>
                  <a:schemeClr val="bg1"/>
                </a:solidFill>
                <a:latin typeface="Source Sans Pro" panose="020B0503030403020204" pitchFamily="34" charset="0"/>
                <a:cs typeface="Source Sans Pro" panose="020B0503030403020204" pitchFamily="34" charset="0"/>
              </a:rPr>
              <a:t>Admin 2</a:t>
            </a:r>
          </a:p>
        </p:txBody>
      </p:sp>
      <p:sp>
        <p:nvSpPr>
          <p:cNvPr id="135203" name="Oval 37">
            <a:extLst>
              <a:ext uri="{FF2B5EF4-FFF2-40B4-BE49-F238E27FC236}">
                <a16:creationId xmlns:a16="http://schemas.microsoft.com/office/drawing/2014/main" id="{54150948-D141-834B-8720-D24D9DA00C01}"/>
              </a:ext>
            </a:extLst>
          </p:cNvPr>
          <p:cNvSpPr>
            <a:spLocks noChangeArrowheads="1"/>
          </p:cNvSpPr>
          <p:nvPr/>
        </p:nvSpPr>
        <p:spPr bwMode="auto">
          <a:xfrm flipH="1">
            <a:off x="7772400" y="4522788"/>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Full-time</a:t>
            </a:r>
          </a:p>
          <a:p>
            <a:r>
              <a:rPr lang="en-GB" altLang="en-US" sz="1100">
                <a:solidFill>
                  <a:schemeClr val="bg1"/>
                </a:solidFill>
                <a:latin typeface="Source Sans Pro" panose="020B0503030403020204" pitchFamily="34" charset="0"/>
                <a:cs typeface="Source Sans Pro" panose="020B0503030403020204" pitchFamily="34" charset="0"/>
              </a:rPr>
              <a:t>teaching</a:t>
            </a:r>
          </a:p>
          <a:p>
            <a:r>
              <a:rPr lang="en-GB" altLang="en-US" sz="1100">
                <a:solidFill>
                  <a:schemeClr val="bg1"/>
                </a:solidFill>
                <a:latin typeface="Source Sans Pro" panose="020B0503030403020204" pitchFamily="34" charset="0"/>
                <a:cs typeface="Source Sans Pro" panose="020B0503030403020204" pitchFamily="34" charset="0"/>
              </a:rPr>
              <a:t> staff</a:t>
            </a:r>
          </a:p>
        </p:txBody>
      </p:sp>
      <p:sp>
        <p:nvSpPr>
          <p:cNvPr id="135204" name="Oval 38">
            <a:extLst>
              <a:ext uri="{FF2B5EF4-FFF2-40B4-BE49-F238E27FC236}">
                <a16:creationId xmlns:a16="http://schemas.microsoft.com/office/drawing/2014/main" id="{F4F46F73-0DAB-F940-82F1-8A3D3B0C407D}"/>
              </a:ext>
            </a:extLst>
          </p:cNvPr>
          <p:cNvSpPr>
            <a:spLocks noChangeArrowheads="1"/>
          </p:cNvSpPr>
          <p:nvPr/>
        </p:nvSpPr>
        <p:spPr bwMode="auto">
          <a:xfrm flipH="1">
            <a:off x="8839200" y="3886200"/>
            <a:ext cx="527050" cy="461963"/>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44450" rIns="0" bIns="4445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Source Sans Pro" panose="020B0503030403020204" pitchFamily="34" charset="0"/>
                <a:cs typeface="Source Sans Pro" panose="020B0503030403020204" pitchFamily="34" charset="0"/>
              </a:rPr>
              <a:t>LSA</a:t>
            </a:r>
          </a:p>
        </p:txBody>
      </p:sp>
      <p:sp>
        <p:nvSpPr>
          <p:cNvPr id="135205" name="Text Box 39">
            <a:extLst>
              <a:ext uri="{FF2B5EF4-FFF2-40B4-BE49-F238E27FC236}">
                <a16:creationId xmlns:a16="http://schemas.microsoft.com/office/drawing/2014/main" id="{F12EE99B-6F5E-6145-BEA1-F6AC4035092B}"/>
              </a:ext>
            </a:extLst>
          </p:cNvPr>
          <p:cNvSpPr txBox="1">
            <a:spLocks noChangeArrowheads="1"/>
          </p:cNvSpPr>
          <p:nvPr/>
        </p:nvSpPr>
        <p:spPr bwMode="auto">
          <a:xfrm>
            <a:off x="612775" y="630238"/>
            <a:ext cx="39544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400" b="1">
                <a:latin typeface="Source Sans Pro" panose="020B0503030403020204" pitchFamily="34" charset="0"/>
                <a:cs typeface="Source Sans Pro" panose="020B0503030403020204" pitchFamily="34" charset="0"/>
              </a:rPr>
              <a:t>Key:  </a:t>
            </a:r>
            <a:r>
              <a:rPr lang="en-GB" altLang="en-US" sz="1400">
                <a:latin typeface="Source Sans Pro" panose="020B0503030403020204" pitchFamily="34" charset="0"/>
                <a:cs typeface="Source Sans Pro" panose="020B0503030403020204" pitchFamily="34" charset="0"/>
              </a:rPr>
              <a:t>Size of circle = degree of influence on change</a:t>
            </a:r>
            <a:endParaRPr lang="en-GB" altLang="en-US" sz="1400" b="1">
              <a:latin typeface="Source Sans Pro" panose="020B0503030403020204" pitchFamily="34" charset="0"/>
              <a:cs typeface="Source Sans Pro" panose="020B0503030403020204"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1">
            <a:extLst>
              <a:ext uri="{FF2B5EF4-FFF2-40B4-BE49-F238E27FC236}">
                <a16:creationId xmlns:a16="http://schemas.microsoft.com/office/drawing/2014/main" id="{458037B0-5D4D-1647-947F-17AF47AD2E27}"/>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Stakeholder Mapping Process</a:t>
            </a:r>
          </a:p>
        </p:txBody>
      </p:sp>
      <p:sp>
        <p:nvSpPr>
          <p:cNvPr id="23554" name="Content Placeholder 2">
            <a:extLst>
              <a:ext uri="{FF2B5EF4-FFF2-40B4-BE49-F238E27FC236}">
                <a16:creationId xmlns:a16="http://schemas.microsoft.com/office/drawing/2014/main" id="{A042422B-CA1C-D14E-A998-E9DADB07B45C}"/>
              </a:ext>
            </a:extLst>
          </p:cNvPr>
          <p:cNvSpPr>
            <a:spLocks noGrp="1"/>
          </p:cNvSpPr>
          <p:nvPr>
            <p:ph idx="1"/>
          </p:nvPr>
        </p:nvSpPr>
        <p:spPr>
          <a:xfrm>
            <a:off x="495300" y="1600200"/>
            <a:ext cx="8915400" cy="5022850"/>
          </a:xfrm>
        </p:spPr>
        <p:txBody>
          <a:bodyPr>
            <a:normAutofit fontScale="62500" lnSpcReduction="20000"/>
          </a:bodyPr>
          <a:lstStyle/>
          <a:p>
            <a:pPr marL="742950" indent="-742950" eaLnBrk="1" hangingPunct="1">
              <a:lnSpc>
                <a:spcPct val="130000"/>
              </a:lnSpc>
              <a:spcBef>
                <a:spcPct val="0"/>
              </a:spcBef>
              <a:spcAft>
                <a:spcPts val="1200"/>
              </a:spcAft>
              <a:buFont typeface="+mj-lt"/>
              <a:buAutoNum type="arabicPeriod" startAt="5"/>
              <a:defRPr/>
            </a:pPr>
            <a:r>
              <a:rPr lang="en-US" sz="3600" dirty="0">
                <a:latin typeface="Source Sans Pro Light" charset="0"/>
                <a:ea typeface="MS PGothic" charset="0"/>
              </a:rPr>
              <a:t>The last step in the mapping exercise is to add a final dimension: this is the relationships that exist between stakeholders.</a:t>
            </a:r>
          </a:p>
          <a:p>
            <a:pPr marL="742950" indent="-742950" eaLnBrk="1" hangingPunct="1">
              <a:lnSpc>
                <a:spcPct val="130000"/>
              </a:lnSpc>
              <a:spcBef>
                <a:spcPct val="0"/>
              </a:spcBef>
              <a:spcAft>
                <a:spcPts val="1200"/>
              </a:spcAft>
              <a:buFont typeface="+mj-lt"/>
              <a:buAutoNum type="arabicPeriod" startAt="5"/>
              <a:defRPr/>
            </a:pPr>
            <a:r>
              <a:rPr lang="en-US" sz="3600" dirty="0">
                <a:latin typeface="Source Sans Pro Light" charset="0"/>
                <a:ea typeface="MS PGothic" charset="0"/>
              </a:rPr>
              <a:t>Draw lines that connect two stakeholders in your map where a relationship currently exists.  The thickness of the line can indicate your rating of the relative strength of that relationship – the closer the relationship, the thicker the line. This represents another aspect of the underlying political situation and is helpful to know.</a:t>
            </a:r>
          </a:p>
          <a:p>
            <a:pPr marL="742950" indent="-742950" eaLnBrk="1" hangingPunct="1">
              <a:lnSpc>
                <a:spcPct val="130000"/>
              </a:lnSpc>
              <a:spcBef>
                <a:spcPct val="0"/>
              </a:spcBef>
              <a:spcAft>
                <a:spcPts val="1200"/>
              </a:spcAft>
              <a:buFont typeface="+mj-lt"/>
              <a:buAutoNum type="arabicPeriod" startAt="5"/>
              <a:defRPr/>
            </a:pPr>
            <a:r>
              <a:rPr lang="en-US" sz="3600" dirty="0">
                <a:latin typeface="Source Sans Pro Light" charset="0"/>
                <a:ea typeface="MS PGothic" charset="0"/>
              </a:rPr>
              <a:t>In the effort to shift dispositions to a more favorable situation you might want to exploit the relationship that exists, say, between a strong supporter of your project and someone else who remains skeptical or even cynical.</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2">
            <a:extLst>
              <a:ext uri="{FF2B5EF4-FFF2-40B4-BE49-F238E27FC236}">
                <a16:creationId xmlns:a16="http://schemas.microsoft.com/office/drawing/2014/main" id="{A1BE0D5D-097F-4248-AF8D-63CC331B8434}"/>
              </a:ext>
            </a:extLst>
          </p:cNvPr>
          <p:cNvSpPr>
            <a:spLocks noChangeShapeType="1"/>
          </p:cNvSpPr>
          <p:nvPr/>
        </p:nvSpPr>
        <p:spPr bwMode="auto">
          <a:xfrm>
            <a:off x="5791200" y="4702175"/>
            <a:ext cx="1989138" cy="2032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42" name="Line 3">
            <a:extLst>
              <a:ext uri="{FF2B5EF4-FFF2-40B4-BE49-F238E27FC236}">
                <a16:creationId xmlns:a16="http://schemas.microsoft.com/office/drawing/2014/main" id="{DB427189-19AB-594D-9B05-91468F8CD786}"/>
              </a:ext>
            </a:extLst>
          </p:cNvPr>
          <p:cNvSpPr>
            <a:spLocks noChangeShapeType="1"/>
          </p:cNvSpPr>
          <p:nvPr/>
        </p:nvSpPr>
        <p:spPr bwMode="auto">
          <a:xfrm flipV="1">
            <a:off x="4951413" y="1755775"/>
            <a:ext cx="0" cy="41179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243" name="Line 4">
            <a:extLst>
              <a:ext uri="{FF2B5EF4-FFF2-40B4-BE49-F238E27FC236}">
                <a16:creationId xmlns:a16="http://schemas.microsoft.com/office/drawing/2014/main" id="{10B01E45-50A5-474D-9A22-210F89D78979}"/>
              </a:ext>
            </a:extLst>
          </p:cNvPr>
          <p:cNvSpPr>
            <a:spLocks noChangeShapeType="1"/>
          </p:cNvSpPr>
          <p:nvPr/>
        </p:nvSpPr>
        <p:spPr bwMode="auto">
          <a:xfrm flipV="1">
            <a:off x="7559675" y="2860675"/>
            <a:ext cx="234950" cy="257175"/>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44" name="Line 5">
            <a:extLst>
              <a:ext uri="{FF2B5EF4-FFF2-40B4-BE49-F238E27FC236}">
                <a16:creationId xmlns:a16="http://schemas.microsoft.com/office/drawing/2014/main" id="{AEA0326D-0652-B749-A3BF-19FBDF5D0B33}"/>
              </a:ext>
            </a:extLst>
          </p:cNvPr>
          <p:cNvSpPr>
            <a:spLocks noChangeShapeType="1"/>
          </p:cNvSpPr>
          <p:nvPr/>
        </p:nvSpPr>
        <p:spPr bwMode="auto">
          <a:xfrm flipV="1">
            <a:off x="5384800" y="2554288"/>
            <a:ext cx="2162175" cy="623887"/>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45" name="Line 6">
            <a:extLst>
              <a:ext uri="{FF2B5EF4-FFF2-40B4-BE49-F238E27FC236}">
                <a16:creationId xmlns:a16="http://schemas.microsoft.com/office/drawing/2014/main" id="{09664385-59A3-7643-BD53-55802ABFD90A}"/>
              </a:ext>
            </a:extLst>
          </p:cNvPr>
          <p:cNvSpPr>
            <a:spLocks noChangeShapeType="1"/>
          </p:cNvSpPr>
          <p:nvPr/>
        </p:nvSpPr>
        <p:spPr bwMode="auto">
          <a:xfrm flipV="1">
            <a:off x="3730625" y="2395538"/>
            <a:ext cx="3759200" cy="522287"/>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46" name="Line 7">
            <a:extLst>
              <a:ext uri="{FF2B5EF4-FFF2-40B4-BE49-F238E27FC236}">
                <a16:creationId xmlns:a16="http://schemas.microsoft.com/office/drawing/2014/main" id="{73F6FF78-A130-7D4A-8049-5757D14BA68D}"/>
              </a:ext>
            </a:extLst>
          </p:cNvPr>
          <p:cNvSpPr>
            <a:spLocks noChangeShapeType="1"/>
          </p:cNvSpPr>
          <p:nvPr/>
        </p:nvSpPr>
        <p:spPr bwMode="auto">
          <a:xfrm flipV="1">
            <a:off x="2743200" y="4064000"/>
            <a:ext cx="2684463" cy="479425"/>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47" name="Line 8">
            <a:extLst>
              <a:ext uri="{FF2B5EF4-FFF2-40B4-BE49-F238E27FC236}">
                <a16:creationId xmlns:a16="http://schemas.microsoft.com/office/drawing/2014/main" id="{38089EB6-75D1-0A4A-9304-D35D279D910A}"/>
              </a:ext>
            </a:extLst>
          </p:cNvPr>
          <p:cNvSpPr>
            <a:spLocks noChangeShapeType="1"/>
          </p:cNvSpPr>
          <p:nvPr/>
        </p:nvSpPr>
        <p:spPr bwMode="auto">
          <a:xfrm flipH="1" flipV="1">
            <a:off x="7504113" y="3917950"/>
            <a:ext cx="463550" cy="696913"/>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48" name="Line 9">
            <a:extLst>
              <a:ext uri="{FF2B5EF4-FFF2-40B4-BE49-F238E27FC236}">
                <a16:creationId xmlns:a16="http://schemas.microsoft.com/office/drawing/2014/main" id="{39DA4505-C286-9D44-A190-27F8532E0796}"/>
              </a:ext>
            </a:extLst>
          </p:cNvPr>
          <p:cNvSpPr>
            <a:spLocks noChangeShapeType="1"/>
          </p:cNvSpPr>
          <p:nvPr/>
        </p:nvSpPr>
        <p:spPr bwMode="auto">
          <a:xfrm flipV="1">
            <a:off x="8215313" y="3005138"/>
            <a:ext cx="42862" cy="1508125"/>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49" name="Line 10">
            <a:extLst>
              <a:ext uri="{FF2B5EF4-FFF2-40B4-BE49-F238E27FC236}">
                <a16:creationId xmlns:a16="http://schemas.microsoft.com/office/drawing/2014/main" id="{CBF88F37-6418-C743-9AD6-E947E41BD5B9}"/>
              </a:ext>
            </a:extLst>
          </p:cNvPr>
          <p:cNvSpPr>
            <a:spLocks noChangeShapeType="1"/>
          </p:cNvSpPr>
          <p:nvPr/>
        </p:nvSpPr>
        <p:spPr bwMode="auto">
          <a:xfrm flipV="1">
            <a:off x="5748338" y="3802063"/>
            <a:ext cx="1016000" cy="727075"/>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50" name="Line 11">
            <a:extLst>
              <a:ext uri="{FF2B5EF4-FFF2-40B4-BE49-F238E27FC236}">
                <a16:creationId xmlns:a16="http://schemas.microsoft.com/office/drawing/2014/main" id="{1E1EABA1-B4AC-8343-A049-50D658CE4135}"/>
              </a:ext>
            </a:extLst>
          </p:cNvPr>
          <p:cNvSpPr>
            <a:spLocks noChangeShapeType="1"/>
          </p:cNvSpPr>
          <p:nvPr/>
        </p:nvSpPr>
        <p:spPr bwMode="auto">
          <a:xfrm flipV="1">
            <a:off x="8562975" y="4295775"/>
            <a:ext cx="363538" cy="319088"/>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51" name="Line 12">
            <a:extLst>
              <a:ext uri="{FF2B5EF4-FFF2-40B4-BE49-F238E27FC236}">
                <a16:creationId xmlns:a16="http://schemas.microsoft.com/office/drawing/2014/main" id="{0EA78E3D-8273-4C42-8DE5-79A13B5B1564}"/>
              </a:ext>
            </a:extLst>
          </p:cNvPr>
          <p:cNvSpPr>
            <a:spLocks noChangeShapeType="1"/>
          </p:cNvSpPr>
          <p:nvPr/>
        </p:nvSpPr>
        <p:spPr bwMode="auto">
          <a:xfrm flipV="1">
            <a:off x="2670175" y="3440113"/>
            <a:ext cx="3962400" cy="928687"/>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52" name="Line 13">
            <a:extLst>
              <a:ext uri="{FF2B5EF4-FFF2-40B4-BE49-F238E27FC236}">
                <a16:creationId xmlns:a16="http://schemas.microsoft.com/office/drawing/2014/main" id="{82C2AE75-C31E-CF42-820B-44ECFF789658}"/>
              </a:ext>
            </a:extLst>
          </p:cNvPr>
          <p:cNvSpPr>
            <a:spLocks noChangeShapeType="1"/>
          </p:cNvSpPr>
          <p:nvPr/>
        </p:nvSpPr>
        <p:spPr bwMode="auto">
          <a:xfrm>
            <a:off x="5399088" y="3352800"/>
            <a:ext cx="126365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8253" name="Freeform 14">
            <a:extLst>
              <a:ext uri="{FF2B5EF4-FFF2-40B4-BE49-F238E27FC236}">
                <a16:creationId xmlns:a16="http://schemas.microsoft.com/office/drawing/2014/main" id="{008BA8F4-BEC7-824C-AF84-B9F41F785BF1}"/>
              </a:ext>
            </a:extLst>
          </p:cNvPr>
          <p:cNvSpPr>
            <a:spLocks/>
          </p:cNvSpPr>
          <p:nvPr/>
        </p:nvSpPr>
        <p:spPr bwMode="auto">
          <a:xfrm>
            <a:off x="4383088" y="3556000"/>
            <a:ext cx="333375" cy="1219200"/>
          </a:xfrm>
          <a:custGeom>
            <a:avLst/>
            <a:gdLst>
              <a:gd name="T0" fmla="*/ 2147483646 w 210"/>
              <a:gd name="T1" fmla="*/ 2147483646 h 768"/>
              <a:gd name="T2" fmla="*/ 2147483646 w 210"/>
              <a:gd name="T3" fmla="*/ 2147483646 h 768"/>
              <a:gd name="T4" fmla="*/ 2147483646 w 210"/>
              <a:gd name="T5" fmla="*/ 2147483646 h 768"/>
              <a:gd name="T6" fmla="*/ 0 w 210"/>
              <a:gd name="T7" fmla="*/ 2147483646 h 768"/>
              <a:gd name="T8" fmla="*/ 2147483646 w 210"/>
              <a:gd name="T9" fmla="*/ 2147483646 h 768"/>
              <a:gd name="T10" fmla="*/ 2147483646 w 210"/>
              <a:gd name="T11" fmla="*/ 2147483646 h 768"/>
              <a:gd name="T12" fmla="*/ 2147483646 w 210"/>
              <a:gd name="T13" fmla="*/ 0 h 768"/>
              <a:gd name="T14" fmla="*/ 0 60000 65536"/>
              <a:gd name="T15" fmla="*/ 0 60000 65536"/>
              <a:gd name="T16" fmla="*/ 0 60000 65536"/>
              <a:gd name="T17" fmla="*/ 0 60000 65536"/>
              <a:gd name="T18" fmla="*/ 0 60000 65536"/>
              <a:gd name="T19" fmla="*/ 0 60000 65536"/>
              <a:gd name="T20" fmla="*/ 0 60000 65536"/>
              <a:gd name="T21" fmla="*/ 0 w 210"/>
              <a:gd name="T22" fmla="*/ 0 h 768"/>
              <a:gd name="T23" fmla="*/ 210 w 210"/>
              <a:gd name="T24" fmla="*/ 768 h 7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0" h="768">
                <a:moveTo>
                  <a:pt x="210" y="768"/>
                </a:moveTo>
                <a:cubicBezTo>
                  <a:pt x="174" y="740"/>
                  <a:pt x="139" y="712"/>
                  <a:pt x="110" y="677"/>
                </a:cubicBezTo>
                <a:cubicBezTo>
                  <a:pt x="81" y="642"/>
                  <a:pt x="55" y="613"/>
                  <a:pt x="37" y="558"/>
                </a:cubicBezTo>
                <a:cubicBezTo>
                  <a:pt x="19" y="503"/>
                  <a:pt x="0" y="411"/>
                  <a:pt x="0" y="347"/>
                </a:cubicBezTo>
                <a:cubicBezTo>
                  <a:pt x="0" y="283"/>
                  <a:pt x="19" y="223"/>
                  <a:pt x="37" y="174"/>
                </a:cubicBezTo>
                <a:cubicBezTo>
                  <a:pt x="55" y="125"/>
                  <a:pt x="92" y="84"/>
                  <a:pt x="110" y="55"/>
                </a:cubicBezTo>
                <a:cubicBezTo>
                  <a:pt x="128" y="26"/>
                  <a:pt x="137" y="13"/>
                  <a:pt x="146" y="0"/>
                </a:cubicBezTo>
              </a:path>
            </a:pathLst>
          </a:custGeom>
          <a:noFill/>
          <a:ln w="38100" cmpd="sng">
            <a:solidFill>
              <a:schemeClr va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8254" name="Line 16">
            <a:extLst>
              <a:ext uri="{FF2B5EF4-FFF2-40B4-BE49-F238E27FC236}">
                <a16:creationId xmlns:a16="http://schemas.microsoft.com/office/drawing/2014/main" id="{152D9048-F672-524B-B4C9-EEA6B12A5017}"/>
              </a:ext>
            </a:extLst>
          </p:cNvPr>
          <p:cNvSpPr>
            <a:spLocks noChangeShapeType="1"/>
          </p:cNvSpPr>
          <p:nvPr/>
        </p:nvSpPr>
        <p:spPr bwMode="auto">
          <a:xfrm>
            <a:off x="744538" y="5875338"/>
            <a:ext cx="841375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255" name="Text Box 17">
            <a:extLst>
              <a:ext uri="{FF2B5EF4-FFF2-40B4-BE49-F238E27FC236}">
                <a16:creationId xmlns:a16="http://schemas.microsoft.com/office/drawing/2014/main" id="{8C7DCE2C-F72E-F74A-B5DE-EE3000A1A63E}"/>
              </a:ext>
            </a:extLst>
          </p:cNvPr>
          <p:cNvSpPr txBox="1">
            <a:spLocks noChangeArrowheads="1"/>
          </p:cNvSpPr>
          <p:nvPr/>
        </p:nvSpPr>
        <p:spPr bwMode="auto">
          <a:xfrm>
            <a:off x="4194175" y="1169988"/>
            <a:ext cx="1531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Arial" panose="020B0604020202020204" pitchFamily="34" charset="0"/>
              </a:rPr>
              <a:t>Involvement</a:t>
            </a:r>
          </a:p>
        </p:txBody>
      </p:sp>
      <p:sp>
        <p:nvSpPr>
          <p:cNvPr id="138256" name="Text Box 18">
            <a:extLst>
              <a:ext uri="{FF2B5EF4-FFF2-40B4-BE49-F238E27FC236}">
                <a16:creationId xmlns:a16="http://schemas.microsoft.com/office/drawing/2014/main" id="{4243AE2F-944A-844B-BC5E-771B765D2F50}"/>
              </a:ext>
            </a:extLst>
          </p:cNvPr>
          <p:cNvSpPr txBox="1">
            <a:spLocks noChangeArrowheads="1"/>
          </p:cNvSpPr>
          <p:nvPr/>
        </p:nvSpPr>
        <p:spPr bwMode="auto">
          <a:xfrm>
            <a:off x="1814513" y="5967413"/>
            <a:ext cx="10302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Arial" panose="020B0604020202020204" pitchFamily="34" charset="0"/>
              </a:rPr>
              <a:t>Against</a:t>
            </a:r>
          </a:p>
        </p:txBody>
      </p:sp>
      <p:sp>
        <p:nvSpPr>
          <p:cNvPr id="138257" name="Text Box 19">
            <a:extLst>
              <a:ext uri="{FF2B5EF4-FFF2-40B4-BE49-F238E27FC236}">
                <a16:creationId xmlns:a16="http://schemas.microsoft.com/office/drawing/2014/main" id="{674F1917-9C55-DE4A-83E3-FF8D5BCE1A1F}"/>
              </a:ext>
            </a:extLst>
          </p:cNvPr>
          <p:cNvSpPr txBox="1">
            <a:spLocks noChangeArrowheads="1"/>
          </p:cNvSpPr>
          <p:nvPr/>
        </p:nvSpPr>
        <p:spPr bwMode="auto">
          <a:xfrm>
            <a:off x="7199313" y="5967413"/>
            <a:ext cx="55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Arial" panose="020B0604020202020204" pitchFamily="34" charset="0"/>
              </a:rPr>
              <a:t>For</a:t>
            </a:r>
          </a:p>
        </p:txBody>
      </p:sp>
      <p:sp>
        <p:nvSpPr>
          <p:cNvPr id="138258" name="Text Box 20">
            <a:extLst>
              <a:ext uri="{FF2B5EF4-FFF2-40B4-BE49-F238E27FC236}">
                <a16:creationId xmlns:a16="http://schemas.microsoft.com/office/drawing/2014/main" id="{6C0C8E9E-0864-E44A-8B7C-648C7775CB6B}"/>
              </a:ext>
            </a:extLst>
          </p:cNvPr>
          <p:cNvSpPr txBox="1">
            <a:spLocks noChangeArrowheads="1"/>
          </p:cNvSpPr>
          <p:nvPr/>
        </p:nvSpPr>
        <p:spPr bwMode="auto">
          <a:xfrm>
            <a:off x="9117013" y="5680075"/>
            <a:ext cx="44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Arial" panose="020B0604020202020204" pitchFamily="34" charset="0"/>
              </a:rPr>
              <a:t>+5</a:t>
            </a:r>
          </a:p>
        </p:txBody>
      </p:sp>
      <p:sp>
        <p:nvSpPr>
          <p:cNvPr id="138259" name="Text Box 21">
            <a:extLst>
              <a:ext uri="{FF2B5EF4-FFF2-40B4-BE49-F238E27FC236}">
                <a16:creationId xmlns:a16="http://schemas.microsoft.com/office/drawing/2014/main" id="{B2FB9D7C-01EB-A248-BF7C-5B146882F178}"/>
              </a:ext>
            </a:extLst>
          </p:cNvPr>
          <p:cNvSpPr txBox="1">
            <a:spLocks noChangeArrowheads="1"/>
          </p:cNvSpPr>
          <p:nvPr/>
        </p:nvSpPr>
        <p:spPr bwMode="auto">
          <a:xfrm>
            <a:off x="393700" y="5708650"/>
            <a:ext cx="44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Arial" panose="020B0604020202020204" pitchFamily="34" charset="0"/>
              </a:rPr>
              <a:t>-5</a:t>
            </a:r>
          </a:p>
        </p:txBody>
      </p:sp>
      <p:cxnSp>
        <p:nvCxnSpPr>
          <p:cNvPr id="138260" name="AutoShape 24">
            <a:extLst>
              <a:ext uri="{FF2B5EF4-FFF2-40B4-BE49-F238E27FC236}">
                <a16:creationId xmlns:a16="http://schemas.microsoft.com/office/drawing/2014/main" id="{1E5D7C19-73A0-274B-8DBF-6174B6509946}"/>
              </a:ext>
            </a:extLst>
          </p:cNvPr>
          <p:cNvCxnSpPr>
            <a:cxnSpLocks noChangeShapeType="1"/>
            <a:stCxn id="138279" idx="2"/>
            <a:endCxn id="138280" idx="6"/>
          </p:cNvCxnSpPr>
          <p:nvPr/>
        </p:nvCxnSpPr>
        <p:spPr bwMode="auto">
          <a:xfrm>
            <a:off x="2190750" y="2752725"/>
            <a:ext cx="612775" cy="25082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1" name="AutoShape 25">
            <a:extLst>
              <a:ext uri="{FF2B5EF4-FFF2-40B4-BE49-F238E27FC236}">
                <a16:creationId xmlns:a16="http://schemas.microsoft.com/office/drawing/2014/main" id="{EC279257-76DF-7544-8080-90BD2DB7E9A6}"/>
              </a:ext>
            </a:extLst>
          </p:cNvPr>
          <p:cNvCxnSpPr>
            <a:cxnSpLocks noChangeShapeType="1"/>
          </p:cNvCxnSpPr>
          <p:nvPr/>
        </p:nvCxnSpPr>
        <p:spPr bwMode="auto">
          <a:xfrm flipV="1">
            <a:off x="2606675" y="3409950"/>
            <a:ext cx="661988" cy="9048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2" name="AutoShape 26">
            <a:extLst>
              <a:ext uri="{FF2B5EF4-FFF2-40B4-BE49-F238E27FC236}">
                <a16:creationId xmlns:a16="http://schemas.microsoft.com/office/drawing/2014/main" id="{5680054D-043E-5249-8D22-3FB40916EA44}"/>
              </a:ext>
            </a:extLst>
          </p:cNvPr>
          <p:cNvCxnSpPr>
            <a:cxnSpLocks noChangeShapeType="1"/>
            <a:stCxn id="138279" idx="4"/>
            <a:endCxn id="138285" idx="6"/>
          </p:cNvCxnSpPr>
          <p:nvPr/>
        </p:nvCxnSpPr>
        <p:spPr bwMode="auto">
          <a:xfrm>
            <a:off x="1725613" y="3160713"/>
            <a:ext cx="6046787" cy="1770062"/>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3" name="AutoShape 27">
            <a:extLst>
              <a:ext uri="{FF2B5EF4-FFF2-40B4-BE49-F238E27FC236}">
                <a16:creationId xmlns:a16="http://schemas.microsoft.com/office/drawing/2014/main" id="{2FA9C42F-3AAB-F748-98F2-13B89BD60785}"/>
              </a:ext>
            </a:extLst>
          </p:cNvPr>
          <p:cNvCxnSpPr>
            <a:cxnSpLocks noChangeShapeType="1"/>
            <a:stCxn id="138280" idx="3"/>
            <a:endCxn id="16430" idx="6"/>
          </p:cNvCxnSpPr>
          <p:nvPr/>
        </p:nvCxnSpPr>
        <p:spPr bwMode="auto">
          <a:xfrm>
            <a:off x="3597275" y="3290888"/>
            <a:ext cx="893763" cy="2222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4" name="AutoShape 28">
            <a:extLst>
              <a:ext uri="{FF2B5EF4-FFF2-40B4-BE49-F238E27FC236}">
                <a16:creationId xmlns:a16="http://schemas.microsoft.com/office/drawing/2014/main" id="{21C958F5-DB2B-0E4F-BDC0-D0120C9A9685}"/>
              </a:ext>
            </a:extLst>
          </p:cNvPr>
          <p:cNvCxnSpPr>
            <a:cxnSpLocks noChangeShapeType="1"/>
          </p:cNvCxnSpPr>
          <p:nvPr/>
        </p:nvCxnSpPr>
        <p:spPr bwMode="auto">
          <a:xfrm flipV="1">
            <a:off x="5281613" y="2346325"/>
            <a:ext cx="2192337" cy="677863"/>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5" name="AutoShape 29">
            <a:extLst>
              <a:ext uri="{FF2B5EF4-FFF2-40B4-BE49-F238E27FC236}">
                <a16:creationId xmlns:a16="http://schemas.microsoft.com/office/drawing/2014/main" id="{4BFD8558-9D9F-3D4B-B0A0-986FACFB1D67}"/>
              </a:ext>
            </a:extLst>
          </p:cNvPr>
          <p:cNvCxnSpPr>
            <a:cxnSpLocks noChangeShapeType="1"/>
            <a:stCxn id="16430" idx="2"/>
            <a:endCxn id="138276" idx="6"/>
          </p:cNvCxnSpPr>
          <p:nvPr/>
        </p:nvCxnSpPr>
        <p:spPr bwMode="auto">
          <a:xfrm>
            <a:off x="5419725" y="3313113"/>
            <a:ext cx="1211263" cy="176212"/>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6" name="AutoShape 30">
            <a:extLst>
              <a:ext uri="{FF2B5EF4-FFF2-40B4-BE49-F238E27FC236}">
                <a16:creationId xmlns:a16="http://schemas.microsoft.com/office/drawing/2014/main" id="{FDE9D6DB-37E4-4742-B82E-B6335E012E21}"/>
              </a:ext>
            </a:extLst>
          </p:cNvPr>
          <p:cNvCxnSpPr>
            <a:cxnSpLocks noChangeShapeType="1"/>
          </p:cNvCxnSpPr>
          <p:nvPr/>
        </p:nvCxnSpPr>
        <p:spPr bwMode="auto">
          <a:xfrm flipV="1">
            <a:off x="2743200" y="4040188"/>
            <a:ext cx="2678113" cy="5619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7" name="AutoShape 31">
            <a:extLst>
              <a:ext uri="{FF2B5EF4-FFF2-40B4-BE49-F238E27FC236}">
                <a16:creationId xmlns:a16="http://schemas.microsoft.com/office/drawing/2014/main" id="{5814F46A-3BF5-D34E-AD3C-A03BB61B3778}"/>
              </a:ext>
            </a:extLst>
          </p:cNvPr>
          <p:cNvCxnSpPr>
            <a:cxnSpLocks noChangeShapeType="1"/>
          </p:cNvCxnSpPr>
          <p:nvPr/>
        </p:nvCxnSpPr>
        <p:spPr bwMode="auto">
          <a:xfrm flipV="1">
            <a:off x="2606675" y="4654550"/>
            <a:ext cx="2676525" cy="23653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8" name="AutoShape 32">
            <a:extLst>
              <a:ext uri="{FF2B5EF4-FFF2-40B4-BE49-F238E27FC236}">
                <a16:creationId xmlns:a16="http://schemas.microsoft.com/office/drawing/2014/main" id="{BEF66D45-8491-5947-9FDE-70FCA048246E}"/>
              </a:ext>
            </a:extLst>
          </p:cNvPr>
          <p:cNvCxnSpPr>
            <a:cxnSpLocks noChangeShapeType="1"/>
            <a:stCxn id="16430" idx="3"/>
            <a:endCxn id="138282" idx="1"/>
          </p:cNvCxnSpPr>
          <p:nvPr/>
        </p:nvCxnSpPr>
        <p:spPr bwMode="auto">
          <a:xfrm flipH="1">
            <a:off x="5132388" y="3600450"/>
            <a:ext cx="150812" cy="11842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69" name="AutoShape 33">
            <a:extLst>
              <a:ext uri="{FF2B5EF4-FFF2-40B4-BE49-F238E27FC236}">
                <a16:creationId xmlns:a16="http://schemas.microsoft.com/office/drawing/2014/main" id="{CE46E801-963C-4741-ADA5-212DD0E46640}"/>
              </a:ext>
            </a:extLst>
          </p:cNvPr>
          <p:cNvCxnSpPr>
            <a:cxnSpLocks noChangeShapeType="1"/>
            <a:stCxn id="138285" idx="5"/>
            <a:endCxn id="138282" idx="2"/>
          </p:cNvCxnSpPr>
          <p:nvPr/>
        </p:nvCxnSpPr>
        <p:spPr bwMode="auto">
          <a:xfrm flipH="1" flipV="1">
            <a:off x="5227638" y="4984750"/>
            <a:ext cx="2679700" cy="233363"/>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70" name="AutoShape 34">
            <a:extLst>
              <a:ext uri="{FF2B5EF4-FFF2-40B4-BE49-F238E27FC236}">
                <a16:creationId xmlns:a16="http://schemas.microsoft.com/office/drawing/2014/main" id="{F2065C8A-F12F-3D46-B5E9-26E97FAFCD8F}"/>
              </a:ext>
            </a:extLst>
          </p:cNvPr>
          <p:cNvCxnSpPr>
            <a:cxnSpLocks noChangeShapeType="1"/>
            <a:stCxn id="138284" idx="2"/>
            <a:endCxn id="138286" idx="6"/>
          </p:cNvCxnSpPr>
          <p:nvPr/>
        </p:nvCxnSpPr>
        <p:spPr bwMode="auto">
          <a:xfrm>
            <a:off x="6037263" y="4002088"/>
            <a:ext cx="2801937" cy="1143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71" name="AutoShape 35">
            <a:extLst>
              <a:ext uri="{FF2B5EF4-FFF2-40B4-BE49-F238E27FC236}">
                <a16:creationId xmlns:a16="http://schemas.microsoft.com/office/drawing/2014/main" id="{FF15778B-28BB-0D43-B720-1AFE4A78CB82}"/>
              </a:ext>
            </a:extLst>
          </p:cNvPr>
          <p:cNvCxnSpPr>
            <a:cxnSpLocks noChangeShapeType="1"/>
            <a:stCxn id="138276" idx="3"/>
            <a:endCxn id="138285" idx="7"/>
          </p:cNvCxnSpPr>
          <p:nvPr/>
        </p:nvCxnSpPr>
        <p:spPr bwMode="auto">
          <a:xfrm>
            <a:off x="7629525" y="3851275"/>
            <a:ext cx="277813" cy="7905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72" name="AutoShape 36">
            <a:extLst>
              <a:ext uri="{FF2B5EF4-FFF2-40B4-BE49-F238E27FC236}">
                <a16:creationId xmlns:a16="http://schemas.microsoft.com/office/drawing/2014/main" id="{0C68B288-BF36-3D42-B4E5-3D3FE6EEFA29}"/>
              </a:ext>
            </a:extLst>
          </p:cNvPr>
          <p:cNvCxnSpPr>
            <a:cxnSpLocks noChangeShapeType="1"/>
          </p:cNvCxnSpPr>
          <p:nvPr/>
        </p:nvCxnSpPr>
        <p:spPr bwMode="auto">
          <a:xfrm>
            <a:off x="8769350" y="2817813"/>
            <a:ext cx="333375" cy="10683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73" name="AutoShape 37">
            <a:extLst>
              <a:ext uri="{FF2B5EF4-FFF2-40B4-BE49-F238E27FC236}">
                <a16:creationId xmlns:a16="http://schemas.microsoft.com/office/drawing/2014/main" id="{57FEB510-3397-D540-92D5-5F7504C004EE}"/>
              </a:ext>
            </a:extLst>
          </p:cNvPr>
          <p:cNvCxnSpPr>
            <a:cxnSpLocks noChangeShapeType="1"/>
          </p:cNvCxnSpPr>
          <p:nvPr/>
        </p:nvCxnSpPr>
        <p:spPr bwMode="auto">
          <a:xfrm flipH="1">
            <a:off x="7629525" y="2817813"/>
            <a:ext cx="65088" cy="30797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74" name="AutoShape 38">
            <a:extLst>
              <a:ext uri="{FF2B5EF4-FFF2-40B4-BE49-F238E27FC236}">
                <a16:creationId xmlns:a16="http://schemas.microsoft.com/office/drawing/2014/main" id="{894ADE82-B971-2848-A9AF-CD93ECBC7CAD}"/>
              </a:ext>
            </a:extLst>
          </p:cNvPr>
          <p:cNvCxnSpPr>
            <a:cxnSpLocks noChangeShapeType="1"/>
            <a:stCxn id="138277" idx="4"/>
            <a:endCxn id="138285" idx="0"/>
          </p:cNvCxnSpPr>
          <p:nvPr/>
        </p:nvCxnSpPr>
        <p:spPr bwMode="auto">
          <a:xfrm>
            <a:off x="8232775" y="3013075"/>
            <a:ext cx="4763" cy="1509713"/>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38275" name="AutoShape 39">
            <a:extLst>
              <a:ext uri="{FF2B5EF4-FFF2-40B4-BE49-F238E27FC236}">
                <a16:creationId xmlns:a16="http://schemas.microsoft.com/office/drawing/2014/main" id="{3F27DEB1-BF56-B247-8DD6-63E0772D20A6}"/>
              </a:ext>
            </a:extLst>
          </p:cNvPr>
          <p:cNvCxnSpPr>
            <a:cxnSpLocks noChangeShapeType="1"/>
            <a:stCxn id="138285" idx="1"/>
            <a:endCxn id="138286" idx="5"/>
          </p:cNvCxnSpPr>
          <p:nvPr/>
        </p:nvCxnSpPr>
        <p:spPr bwMode="auto">
          <a:xfrm flipV="1">
            <a:off x="8566150" y="4279900"/>
            <a:ext cx="349250" cy="36195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138276" name="Oval 40">
            <a:extLst>
              <a:ext uri="{FF2B5EF4-FFF2-40B4-BE49-F238E27FC236}">
                <a16:creationId xmlns:a16="http://schemas.microsoft.com/office/drawing/2014/main" id="{3550FF05-B904-F34B-9F7D-497E8C30EB1B}"/>
              </a:ext>
            </a:extLst>
          </p:cNvPr>
          <p:cNvSpPr>
            <a:spLocks noChangeArrowheads="1"/>
          </p:cNvSpPr>
          <p:nvPr/>
        </p:nvSpPr>
        <p:spPr bwMode="auto">
          <a:xfrm flipH="1">
            <a:off x="6629400" y="2976563"/>
            <a:ext cx="1169988" cy="102552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Verdana" panose="020B0604030504040204" pitchFamily="34" charset="0"/>
              </a:rPr>
              <a:t>Deputy head</a:t>
            </a:r>
          </a:p>
        </p:txBody>
      </p:sp>
      <p:sp>
        <p:nvSpPr>
          <p:cNvPr id="138277" name="Oval 41">
            <a:extLst>
              <a:ext uri="{FF2B5EF4-FFF2-40B4-BE49-F238E27FC236}">
                <a16:creationId xmlns:a16="http://schemas.microsoft.com/office/drawing/2014/main" id="{928A0210-1E6D-3248-8159-AB7B8ABD9FD7}"/>
              </a:ext>
            </a:extLst>
          </p:cNvPr>
          <p:cNvSpPr>
            <a:spLocks noChangeArrowheads="1"/>
          </p:cNvSpPr>
          <p:nvPr/>
        </p:nvSpPr>
        <p:spPr bwMode="auto">
          <a:xfrm flipH="1">
            <a:off x="7473950" y="1681163"/>
            <a:ext cx="1517650" cy="1331912"/>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200">
                <a:solidFill>
                  <a:schemeClr val="bg1"/>
                </a:solidFill>
                <a:latin typeface="Verdana" panose="020B0604030504040204" pitchFamily="34" charset="0"/>
              </a:rPr>
              <a:t>Headteacher</a:t>
            </a:r>
          </a:p>
        </p:txBody>
      </p:sp>
      <p:sp>
        <p:nvSpPr>
          <p:cNvPr id="138278" name="Oval 42">
            <a:extLst>
              <a:ext uri="{FF2B5EF4-FFF2-40B4-BE49-F238E27FC236}">
                <a16:creationId xmlns:a16="http://schemas.microsoft.com/office/drawing/2014/main" id="{58A410AA-4D7D-4D41-B904-6C904763837B}"/>
              </a:ext>
            </a:extLst>
          </p:cNvPr>
          <p:cNvSpPr>
            <a:spLocks noChangeArrowheads="1"/>
          </p:cNvSpPr>
          <p:nvPr/>
        </p:nvSpPr>
        <p:spPr bwMode="auto">
          <a:xfrm flipH="1">
            <a:off x="1812925" y="4195763"/>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Verdana" panose="020B0604030504040204" pitchFamily="34" charset="0"/>
              </a:rPr>
              <a:t>Admin 1</a:t>
            </a:r>
          </a:p>
        </p:txBody>
      </p:sp>
      <p:sp>
        <p:nvSpPr>
          <p:cNvPr id="138279" name="Oval 43">
            <a:extLst>
              <a:ext uri="{FF2B5EF4-FFF2-40B4-BE49-F238E27FC236}">
                <a16:creationId xmlns:a16="http://schemas.microsoft.com/office/drawing/2014/main" id="{66F0809B-6EAD-6C49-8A91-1E776678AFF1}"/>
              </a:ext>
            </a:extLst>
          </p:cNvPr>
          <p:cNvSpPr>
            <a:spLocks noChangeArrowheads="1"/>
          </p:cNvSpPr>
          <p:nvPr/>
        </p:nvSpPr>
        <p:spPr bwMode="auto">
          <a:xfrm flipH="1">
            <a:off x="1260475" y="2344738"/>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Verdana" panose="020B0604030504040204" pitchFamily="34" charset="0"/>
              </a:rPr>
              <a:t>Part-time </a:t>
            </a:r>
            <a:br>
              <a:rPr lang="en-GB" altLang="en-US" sz="1100">
                <a:solidFill>
                  <a:schemeClr val="bg1"/>
                </a:solidFill>
                <a:latin typeface="Verdana" panose="020B0604030504040204" pitchFamily="34" charset="0"/>
              </a:rPr>
            </a:br>
            <a:r>
              <a:rPr lang="en-GB" altLang="en-US" sz="1100">
                <a:solidFill>
                  <a:schemeClr val="bg1"/>
                </a:solidFill>
                <a:latin typeface="Verdana" panose="020B0604030504040204" pitchFamily="34" charset="0"/>
              </a:rPr>
              <a:t>teacher</a:t>
            </a:r>
          </a:p>
        </p:txBody>
      </p:sp>
      <p:sp>
        <p:nvSpPr>
          <p:cNvPr id="138280" name="Oval 44">
            <a:extLst>
              <a:ext uri="{FF2B5EF4-FFF2-40B4-BE49-F238E27FC236}">
                <a16:creationId xmlns:a16="http://schemas.microsoft.com/office/drawing/2014/main" id="{E942732A-0633-9642-BC76-F1060D5BF2C1}"/>
              </a:ext>
            </a:extLst>
          </p:cNvPr>
          <p:cNvSpPr>
            <a:spLocks noChangeArrowheads="1"/>
          </p:cNvSpPr>
          <p:nvPr/>
        </p:nvSpPr>
        <p:spPr bwMode="auto">
          <a:xfrm flipH="1">
            <a:off x="2803525" y="2595563"/>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Verdana" panose="020B0604030504040204" pitchFamily="34" charset="0"/>
              </a:rPr>
              <a:t>Parents</a:t>
            </a:r>
          </a:p>
        </p:txBody>
      </p:sp>
      <p:sp>
        <p:nvSpPr>
          <p:cNvPr id="16430" name="Oval 45">
            <a:extLst>
              <a:ext uri="{FF2B5EF4-FFF2-40B4-BE49-F238E27FC236}">
                <a16:creationId xmlns:a16="http://schemas.microsoft.com/office/drawing/2014/main" id="{D041024D-BB3D-BB43-BB0F-EB899AFBBC34}"/>
              </a:ext>
            </a:extLst>
          </p:cNvPr>
          <p:cNvSpPr>
            <a:spLocks noChangeArrowheads="1"/>
          </p:cNvSpPr>
          <p:nvPr/>
        </p:nvSpPr>
        <p:spPr bwMode="auto">
          <a:xfrm flipH="1">
            <a:off x="4487863" y="2905125"/>
            <a:ext cx="930275" cy="815975"/>
          </a:xfrm>
          <a:prstGeom prst="ellipse">
            <a:avLst/>
          </a:prstGeom>
          <a:solidFill>
            <a:srgbClr val="C13B17"/>
          </a:solidFill>
          <a:ln>
            <a:noFill/>
          </a:ln>
        </p:spPr>
        <p:txBody>
          <a:bodyPr wrap="none" lIns="0" tIns="0" rIns="0" bIns="0" anchor="ctr"/>
          <a:lstStyle/>
          <a:p>
            <a:pPr>
              <a:defRPr/>
            </a:pPr>
            <a:r>
              <a:rPr lang="en-GB" sz="1050">
                <a:solidFill>
                  <a:schemeClr val="bg1"/>
                </a:solidFill>
                <a:latin typeface="Verdana" charset="0"/>
                <a:ea typeface="ＭＳ Ｐゴシック" charset="0"/>
                <a:cs typeface="ＭＳ Ｐゴシック" charset="0"/>
              </a:rPr>
              <a:t>Chair of </a:t>
            </a:r>
          </a:p>
          <a:p>
            <a:pPr>
              <a:defRPr/>
            </a:pPr>
            <a:r>
              <a:rPr lang="en-GB" sz="1050">
                <a:solidFill>
                  <a:schemeClr val="bg1"/>
                </a:solidFill>
                <a:latin typeface="Verdana" charset="0"/>
                <a:ea typeface="ＭＳ Ｐゴシック" charset="0"/>
                <a:cs typeface="ＭＳ Ｐゴシック" charset="0"/>
              </a:rPr>
              <a:t>Governors</a:t>
            </a:r>
          </a:p>
        </p:txBody>
      </p:sp>
      <p:sp>
        <p:nvSpPr>
          <p:cNvPr id="138282" name="Oval 46">
            <a:extLst>
              <a:ext uri="{FF2B5EF4-FFF2-40B4-BE49-F238E27FC236}">
                <a16:creationId xmlns:a16="http://schemas.microsoft.com/office/drawing/2014/main" id="{31AEF7A8-B73F-EB4C-82AA-0C8587536010}"/>
              </a:ext>
            </a:extLst>
          </p:cNvPr>
          <p:cNvSpPr>
            <a:spLocks noChangeArrowheads="1"/>
          </p:cNvSpPr>
          <p:nvPr/>
        </p:nvSpPr>
        <p:spPr bwMode="auto">
          <a:xfrm flipH="1">
            <a:off x="4583113" y="4703763"/>
            <a:ext cx="642937" cy="563562"/>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90000"/>
              </a:lnSpc>
            </a:pPr>
            <a:r>
              <a:rPr lang="en-GB" altLang="en-US" sz="700">
                <a:solidFill>
                  <a:schemeClr val="bg1"/>
                </a:solidFill>
                <a:latin typeface="Verdana" panose="020B0604030504040204" pitchFamily="34" charset="0"/>
              </a:rPr>
              <a:t>Governing </a:t>
            </a:r>
            <a:br>
              <a:rPr lang="en-GB" altLang="en-US" sz="700">
                <a:solidFill>
                  <a:schemeClr val="bg1"/>
                </a:solidFill>
                <a:latin typeface="Verdana" panose="020B0604030504040204" pitchFamily="34" charset="0"/>
              </a:rPr>
            </a:br>
            <a:r>
              <a:rPr lang="en-GB" altLang="en-US" sz="700">
                <a:solidFill>
                  <a:schemeClr val="bg1"/>
                </a:solidFill>
                <a:latin typeface="Verdana" panose="020B0604030504040204" pitchFamily="34" charset="0"/>
              </a:rPr>
              <a:t>body</a:t>
            </a:r>
          </a:p>
        </p:txBody>
      </p:sp>
      <p:sp>
        <p:nvSpPr>
          <p:cNvPr id="138283" name="Oval 47">
            <a:extLst>
              <a:ext uri="{FF2B5EF4-FFF2-40B4-BE49-F238E27FC236}">
                <a16:creationId xmlns:a16="http://schemas.microsoft.com/office/drawing/2014/main" id="{C8E72F76-C2A1-844E-897A-8C0B88410812}"/>
              </a:ext>
            </a:extLst>
          </p:cNvPr>
          <p:cNvSpPr>
            <a:spLocks noChangeArrowheads="1"/>
          </p:cNvSpPr>
          <p:nvPr/>
        </p:nvSpPr>
        <p:spPr bwMode="auto">
          <a:xfrm flipH="1">
            <a:off x="5283200" y="4424363"/>
            <a:ext cx="527050" cy="463550"/>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Verdana" panose="020B0604030504040204" pitchFamily="34" charset="0"/>
              </a:rPr>
              <a:t>SMT</a:t>
            </a:r>
          </a:p>
        </p:txBody>
      </p:sp>
      <p:sp>
        <p:nvSpPr>
          <p:cNvPr id="138284" name="Oval 48">
            <a:extLst>
              <a:ext uri="{FF2B5EF4-FFF2-40B4-BE49-F238E27FC236}">
                <a16:creationId xmlns:a16="http://schemas.microsoft.com/office/drawing/2014/main" id="{0D031FD4-15DD-994B-A6BF-79398308313D}"/>
              </a:ext>
            </a:extLst>
          </p:cNvPr>
          <p:cNvSpPr>
            <a:spLocks noChangeArrowheads="1"/>
          </p:cNvSpPr>
          <p:nvPr/>
        </p:nvSpPr>
        <p:spPr bwMode="auto">
          <a:xfrm flipH="1">
            <a:off x="5421313" y="3733800"/>
            <a:ext cx="615950" cy="538163"/>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800">
                <a:solidFill>
                  <a:schemeClr val="bg1"/>
                </a:solidFill>
                <a:latin typeface="Verdana" panose="020B0604030504040204" pitchFamily="34" charset="0"/>
              </a:rPr>
              <a:t>Admin 2</a:t>
            </a:r>
          </a:p>
        </p:txBody>
      </p:sp>
      <p:sp>
        <p:nvSpPr>
          <p:cNvPr id="138285" name="Oval 49">
            <a:extLst>
              <a:ext uri="{FF2B5EF4-FFF2-40B4-BE49-F238E27FC236}">
                <a16:creationId xmlns:a16="http://schemas.microsoft.com/office/drawing/2014/main" id="{CB21640C-A27B-1049-B6DC-0A629C8D255D}"/>
              </a:ext>
            </a:extLst>
          </p:cNvPr>
          <p:cNvSpPr>
            <a:spLocks noChangeArrowheads="1"/>
          </p:cNvSpPr>
          <p:nvPr/>
        </p:nvSpPr>
        <p:spPr bwMode="auto">
          <a:xfrm flipH="1">
            <a:off x="7772400" y="4522788"/>
            <a:ext cx="930275" cy="815975"/>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Verdana" panose="020B0604030504040204" pitchFamily="34" charset="0"/>
              </a:rPr>
              <a:t>Full-time</a:t>
            </a:r>
          </a:p>
          <a:p>
            <a:r>
              <a:rPr lang="en-GB" altLang="en-US" sz="1100">
                <a:solidFill>
                  <a:schemeClr val="bg1"/>
                </a:solidFill>
                <a:latin typeface="Verdana" panose="020B0604030504040204" pitchFamily="34" charset="0"/>
              </a:rPr>
              <a:t>teaching</a:t>
            </a:r>
          </a:p>
          <a:p>
            <a:r>
              <a:rPr lang="en-GB" altLang="en-US" sz="1100">
                <a:solidFill>
                  <a:schemeClr val="bg1"/>
                </a:solidFill>
                <a:latin typeface="Verdana" panose="020B0604030504040204" pitchFamily="34" charset="0"/>
              </a:rPr>
              <a:t> staff</a:t>
            </a:r>
          </a:p>
        </p:txBody>
      </p:sp>
      <p:sp>
        <p:nvSpPr>
          <p:cNvPr id="138286" name="Oval 50">
            <a:extLst>
              <a:ext uri="{FF2B5EF4-FFF2-40B4-BE49-F238E27FC236}">
                <a16:creationId xmlns:a16="http://schemas.microsoft.com/office/drawing/2014/main" id="{3B03102A-1275-C140-A6B0-DDA6BEDF6C7F}"/>
              </a:ext>
            </a:extLst>
          </p:cNvPr>
          <p:cNvSpPr>
            <a:spLocks noChangeArrowheads="1"/>
          </p:cNvSpPr>
          <p:nvPr/>
        </p:nvSpPr>
        <p:spPr bwMode="auto">
          <a:xfrm flipH="1">
            <a:off x="8839200" y="3886200"/>
            <a:ext cx="527050" cy="461963"/>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100">
                <a:solidFill>
                  <a:schemeClr val="bg1"/>
                </a:solidFill>
                <a:latin typeface="Verdana" panose="020B0604030504040204" pitchFamily="34" charset="0"/>
              </a:rPr>
              <a:t>LSA</a:t>
            </a:r>
          </a:p>
        </p:txBody>
      </p:sp>
      <p:sp>
        <p:nvSpPr>
          <p:cNvPr id="138287" name="Text Box 51">
            <a:extLst>
              <a:ext uri="{FF2B5EF4-FFF2-40B4-BE49-F238E27FC236}">
                <a16:creationId xmlns:a16="http://schemas.microsoft.com/office/drawing/2014/main" id="{F130648F-519C-924F-B8C0-C851A2DFA289}"/>
              </a:ext>
            </a:extLst>
          </p:cNvPr>
          <p:cNvSpPr txBox="1">
            <a:spLocks noChangeArrowheads="1"/>
          </p:cNvSpPr>
          <p:nvPr/>
        </p:nvSpPr>
        <p:spPr bwMode="auto">
          <a:xfrm>
            <a:off x="641350" y="719138"/>
            <a:ext cx="3482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200" b="1">
                <a:latin typeface="Arial" panose="020B0604020202020204" pitchFamily="34" charset="0"/>
                <a:cs typeface="Arial" panose="020B0604020202020204" pitchFamily="34" charset="0"/>
              </a:rPr>
              <a:t>Key:  </a:t>
            </a:r>
            <a:r>
              <a:rPr lang="en-GB" altLang="en-US" sz="1200">
                <a:latin typeface="Arial" panose="020B0604020202020204" pitchFamily="34" charset="0"/>
                <a:cs typeface="Arial" panose="020B0604020202020204" pitchFamily="34" charset="0"/>
              </a:rPr>
              <a:t>Thickness of line = strength of relationship</a:t>
            </a:r>
            <a:endParaRPr lang="en-GB" altLang="en-US" sz="1200" b="1">
              <a:latin typeface="Arial" panose="020B0604020202020204" pitchFamily="34" charset="0"/>
              <a:cs typeface="Arial" panose="020B0604020202020204" pitchFamily="34" charset="0"/>
            </a:endParaRPr>
          </a:p>
        </p:txBody>
      </p:sp>
      <p:sp>
        <p:nvSpPr>
          <p:cNvPr id="138288" name="Text Box 10">
            <a:extLst>
              <a:ext uri="{FF2B5EF4-FFF2-40B4-BE49-F238E27FC236}">
                <a16:creationId xmlns:a16="http://schemas.microsoft.com/office/drawing/2014/main" id="{CC4B8D3B-9AEC-6B43-BB7B-E4EAC588B710}"/>
              </a:ext>
            </a:extLst>
          </p:cNvPr>
          <p:cNvSpPr txBox="1">
            <a:spLocks noChangeArrowheads="1"/>
          </p:cNvSpPr>
          <p:nvPr/>
        </p:nvSpPr>
        <p:spPr bwMode="auto">
          <a:xfrm>
            <a:off x="4722813" y="5865813"/>
            <a:ext cx="3667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Arial" panose="020B0604020202020204" pitchFamily="34" charset="0"/>
              </a:rPr>
              <a:t>0</a:t>
            </a:r>
          </a:p>
        </p:txBody>
      </p:sp>
      <p:sp>
        <p:nvSpPr>
          <p:cNvPr id="138289" name="Text Box 11">
            <a:extLst>
              <a:ext uri="{FF2B5EF4-FFF2-40B4-BE49-F238E27FC236}">
                <a16:creationId xmlns:a16="http://schemas.microsoft.com/office/drawing/2014/main" id="{7BB2CA42-F531-944C-B49C-5EA8348B952F}"/>
              </a:ext>
            </a:extLst>
          </p:cNvPr>
          <p:cNvSpPr txBox="1">
            <a:spLocks noChangeArrowheads="1"/>
          </p:cNvSpPr>
          <p:nvPr/>
        </p:nvSpPr>
        <p:spPr bwMode="auto">
          <a:xfrm>
            <a:off x="4710113" y="1427163"/>
            <a:ext cx="441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Arial" panose="020B0604020202020204" pitchFamily="34" charset="0"/>
              </a:rPr>
              <a:t>10</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a:extLst>
              <a:ext uri="{FF2B5EF4-FFF2-40B4-BE49-F238E27FC236}">
                <a16:creationId xmlns:a16="http://schemas.microsoft.com/office/drawing/2014/main" id="{CBBA8C97-888C-894C-92EA-12A25FBC70A8}"/>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Stakeholder Mapping Secret Sauce</a:t>
            </a:r>
          </a:p>
        </p:txBody>
      </p:sp>
      <p:sp>
        <p:nvSpPr>
          <p:cNvPr id="24578" name="Content Placeholder 2">
            <a:extLst>
              <a:ext uri="{FF2B5EF4-FFF2-40B4-BE49-F238E27FC236}">
                <a16:creationId xmlns:a16="http://schemas.microsoft.com/office/drawing/2014/main" id="{0824B48B-7598-0846-B4A5-40E0DE9FBBF1}"/>
              </a:ext>
            </a:extLst>
          </p:cNvPr>
          <p:cNvSpPr>
            <a:spLocks noGrp="1"/>
          </p:cNvSpPr>
          <p:nvPr>
            <p:ph idx="1"/>
          </p:nvPr>
        </p:nvSpPr>
        <p:spPr/>
        <p:txBody>
          <a:bodyPr>
            <a:normAutofit fontScale="700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It is wise to know how each of the broad groups of stakeholders is disposed towards your change project, e.g. are they actively supportive, or unsure, skeptical or even against the change? Stakeholder mapping illustrates these dispositions – so that you can determine what action you need to take in order to shift unfavorable dispositions more positively.</a:t>
            </a:r>
          </a:p>
          <a:p>
            <a:pPr eaLnBrk="1" hangingPunct="1">
              <a:lnSpc>
                <a:spcPct val="130000"/>
              </a:lnSpc>
              <a:spcBef>
                <a:spcPct val="0"/>
              </a:spcBef>
              <a:spcAft>
                <a:spcPts val="1200"/>
              </a:spcAft>
              <a:buFont typeface="Arial" charset="0"/>
              <a:buChar char="•"/>
              <a:defRPr/>
            </a:pPr>
            <a:r>
              <a:rPr lang="en-GB" sz="3600" dirty="0">
                <a:latin typeface="Source Sans Pro Light" charset="0"/>
                <a:ea typeface="MS PGothic" charset="0"/>
              </a:rPr>
              <a:t>The size of the circle is important dimension to the success of change. You want the most influential stakeholders on the right of your map and migrating to the top so if they’re not you need to work out a way to get them there.</a:t>
            </a:r>
            <a:endParaRPr lang="en-US" sz="3600" dirty="0">
              <a:latin typeface="Source Sans Pro Light" charset="0"/>
              <a:ea typeface="MS PGothic"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a:extLst>
              <a:ext uri="{FF2B5EF4-FFF2-40B4-BE49-F238E27FC236}">
                <a16:creationId xmlns:a16="http://schemas.microsoft.com/office/drawing/2014/main" id="{D4A9E31C-E5F5-304E-8F9B-E25CB9C3C2E1}"/>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Stakeholder Mapping Secret Sauce</a:t>
            </a:r>
          </a:p>
        </p:txBody>
      </p:sp>
      <p:sp>
        <p:nvSpPr>
          <p:cNvPr id="24578" name="Content Placeholder 2">
            <a:extLst>
              <a:ext uri="{FF2B5EF4-FFF2-40B4-BE49-F238E27FC236}">
                <a16:creationId xmlns:a16="http://schemas.microsoft.com/office/drawing/2014/main" id="{68B61482-34C0-B54A-9305-FDA424C9C12C}"/>
              </a:ext>
            </a:extLst>
          </p:cNvPr>
          <p:cNvSpPr>
            <a:spLocks noGrp="1"/>
          </p:cNvSpPr>
          <p:nvPr>
            <p:ph idx="1"/>
          </p:nvPr>
        </p:nvSpPr>
        <p:spPr/>
        <p:txBody>
          <a:bodyPr>
            <a:normAutofit fontScale="775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Note that a relationship can be negative as well as positive. The assumption can be that all relationships are positive ones. If you think it is relevant, you might want to illustrate a negative relationship by a broken line.</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Be careful, because stakeholder maps can contain the  identities of individuals. There are legal ramifications for maintaining information about individuals.</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32A7A533-A0CA-FC43-BB27-E9D392F79950}"/>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142338" name="Rectangle 3">
            <a:extLst>
              <a:ext uri="{FF2B5EF4-FFF2-40B4-BE49-F238E27FC236}">
                <a16:creationId xmlns:a16="http://schemas.microsoft.com/office/drawing/2014/main" id="{95556065-8307-AB43-92C3-ADADBB965685}"/>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42339" name="Rectangle 8">
            <a:extLst>
              <a:ext uri="{FF2B5EF4-FFF2-40B4-BE49-F238E27FC236}">
                <a16:creationId xmlns:a16="http://schemas.microsoft.com/office/drawing/2014/main" id="{29507094-7173-4549-8E20-59EBC577F76F}"/>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42340" name="Rectangle 10">
            <a:extLst>
              <a:ext uri="{FF2B5EF4-FFF2-40B4-BE49-F238E27FC236}">
                <a16:creationId xmlns:a16="http://schemas.microsoft.com/office/drawing/2014/main" id="{17D24C39-7537-8B47-B690-828A87C19EF3}"/>
              </a:ext>
            </a:extLst>
          </p:cNvPr>
          <p:cNvSpPr>
            <a:spLocks noChangeArrowheads="1"/>
          </p:cNvSpPr>
          <p:nvPr/>
        </p:nvSpPr>
        <p:spPr bwMode="auto">
          <a:xfrm>
            <a:off x="5030788" y="4686300"/>
            <a:ext cx="4602162" cy="696913"/>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42341" name="Rectangle 5">
            <a:extLst>
              <a:ext uri="{FF2B5EF4-FFF2-40B4-BE49-F238E27FC236}">
                <a16:creationId xmlns:a16="http://schemas.microsoft.com/office/drawing/2014/main" id="{28AE3569-B2DE-F04F-88F8-E23E3873B1E8}"/>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&amp; </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 pitchFamily="34" charset="0"/>
              </a:rPr>
              <a:t>Force-field Analysis</a:t>
            </a: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142342" name="Rectangle 7">
            <a:extLst>
              <a:ext uri="{FF2B5EF4-FFF2-40B4-BE49-F238E27FC236}">
                <a16:creationId xmlns:a16="http://schemas.microsoft.com/office/drawing/2014/main" id="{6B15688E-B85B-7F4F-847A-E725D2AE33FB}"/>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 pitchFamily="34" charset="0"/>
              </a:rPr>
              <a:t>Stakeholder Mapping</a:t>
            </a:r>
          </a:p>
          <a:p>
            <a:pPr>
              <a:spcAft>
                <a:spcPct val="100000"/>
              </a:spcAft>
            </a:pPr>
            <a:r>
              <a:rPr lang="en-GB" altLang="en-US" sz="2000" b="1">
                <a:latin typeface="Source Sans Pro" panose="020B0503030403020204" pitchFamily="34" charset="0"/>
                <a:cs typeface="Source Sans Pro" panose="020B0503030403020204" pitchFamily="34" charset="0"/>
              </a:rPr>
              <a:t>SWOT</a:t>
            </a: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3">
            <a:extLst>
              <a:ext uri="{FF2B5EF4-FFF2-40B4-BE49-F238E27FC236}">
                <a16:creationId xmlns:a16="http://schemas.microsoft.com/office/drawing/2014/main" id="{100E336D-F8C5-EC4E-B357-FAC4A6AEAE26}"/>
              </a:ext>
            </a:extLst>
          </p:cNvPr>
          <p:cNvSpPr>
            <a:spLocks noGrp="1" noChangeArrowheads="1"/>
          </p:cNvSpPr>
          <p:nvPr>
            <p:ph type="title"/>
          </p:nvPr>
        </p:nvSpPr>
        <p:spPr/>
        <p:txBody>
          <a:bodyPr/>
          <a:lstStyle/>
          <a:p>
            <a:pPr eaLnBrk="1" hangingPunct="1"/>
            <a:r>
              <a:rPr lang="en-GB" altLang="en-US">
                <a:latin typeface="Source Sans Pro" panose="020B0503030403020204" pitchFamily="34" charset="0"/>
                <a:cs typeface="Source Sans Pro" panose="020B0503030403020204" pitchFamily="34" charset="0"/>
              </a:rPr>
              <a:t>When would you use it?</a:t>
            </a:r>
            <a:endParaRPr altLang="en-US">
              <a:latin typeface="Source Sans Pro" panose="020B0503030403020204" pitchFamily="34" charset="0"/>
              <a:cs typeface="Source Sans Pro" panose="020B0503030403020204" pitchFamily="34" charset="0"/>
            </a:endParaRPr>
          </a:p>
        </p:txBody>
      </p:sp>
      <p:sp>
        <p:nvSpPr>
          <p:cNvPr id="10242" name="Rectangle 4">
            <a:extLst>
              <a:ext uri="{FF2B5EF4-FFF2-40B4-BE49-F238E27FC236}">
                <a16:creationId xmlns:a16="http://schemas.microsoft.com/office/drawing/2014/main" id="{57994C8B-80CC-CB4B-A546-9D6E2D0033BB}"/>
              </a:ext>
            </a:extLst>
          </p:cNvPr>
          <p:cNvSpPr>
            <a:spLocks noGrp="1" noChangeArrowheads="1"/>
          </p:cNvSpPr>
          <p:nvPr>
            <p:ph idx="1"/>
          </p:nvPr>
        </p:nvSpPr>
        <p:spPr/>
        <p:txBody>
          <a:bodyPr>
            <a:normAutofit fontScale="85000" lnSpcReduction="10000"/>
          </a:bodyPr>
          <a:lstStyle/>
          <a:p>
            <a:pPr eaLnBrk="1" hangingPunct="1">
              <a:lnSpc>
                <a:spcPct val="130000"/>
              </a:lnSpc>
              <a:buFont typeface="Arial" charset="0"/>
              <a:buChar char="•"/>
              <a:defRPr/>
            </a:pPr>
            <a:r>
              <a:rPr lang="en-GB" dirty="0">
                <a:latin typeface="Source Sans Pro Light" charset="0"/>
                <a:ea typeface="MS PGothic" charset="0"/>
              </a:rPr>
              <a:t>It is a good activity to use early in a project or program to highlight what currently works and what doesn’t so you get an accurate feel of the situation before moving on.</a:t>
            </a:r>
          </a:p>
          <a:p>
            <a:pPr eaLnBrk="1" hangingPunct="1">
              <a:lnSpc>
                <a:spcPct val="130000"/>
              </a:lnSpc>
              <a:buFont typeface="Arial" charset="0"/>
              <a:buChar char="•"/>
              <a:defRPr/>
            </a:pPr>
            <a:r>
              <a:rPr lang="en-GB" dirty="0">
                <a:latin typeface="Source Sans Pro Light" charset="0"/>
                <a:ea typeface="MS PGothic" charset="0"/>
              </a:rPr>
              <a:t>It can also be used operationally as part of a quarterly team / organization review process.</a:t>
            </a:r>
          </a:p>
          <a:p>
            <a:pPr eaLnBrk="1" hangingPunct="1">
              <a:lnSpc>
                <a:spcPct val="130000"/>
              </a:lnSpc>
              <a:buFont typeface="Arial" charset="0"/>
              <a:buChar char="•"/>
              <a:defRPr/>
            </a:pPr>
            <a:r>
              <a:rPr lang="en-GB" dirty="0">
                <a:latin typeface="Source Sans Pro Light" charset="0"/>
                <a:ea typeface="MS PGothic" charset="0"/>
              </a:rPr>
              <a:t>You can also use it as a good icebreaker to bring your Participants together and achieve some quick shared understanding of the landscape.</a:t>
            </a:r>
          </a:p>
        </p:txBody>
      </p:sp>
      <p:sp>
        <p:nvSpPr>
          <p:cNvPr id="605186" name="Text Box 2">
            <a:extLst>
              <a:ext uri="{FF2B5EF4-FFF2-40B4-BE49-F238E27FC236}">
                <a16:creationId xmlns:a16="http://schemas.microsoft.com/office/drawing/2014/main" id="{4E48A41F-36BB-7F41-8E36-EE5D46ED156D}"/>
              </a:ext>
            </a:extLst>
          </p:cNvPr>
          <p:cNvSpPr txBox="1">
            <a:spLocks noChangeArrowheads="1"/>
          </p:cNvSpPr>
          <p:nvPr/>
        </p:nvSpPr>
        <p:spPr bwMode="auto">
          <a:xfrm>
            <a:off x="4592638" y="3716338"/>
            <a:ext cx="184150" cy="517525"/>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endParaRPr lang="en-GB" sz="1400">
              <a:latin typeface="Arial" charset="0"/>
              <a:ea typeface="ＭＳ Ｐゴシック" charset="0"/>
            </a:endParaRPr>
          </a:p>
          <a:p>
            <a:pPr eaLnBrk="1" hangingPunct="1">
              <a:defRPr/>
            </a:pPr>
            <a:endParaRPr lang="en-GB" sz="1400">
              <a:latin typeface="Arial" charset="0"/>
              <a:ea typeface="ＭＳ Ｐゴシック"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a:extLst>
              <a:ext uri="{FF2B5EF4-FFF2-40B4-BE49-F238E27FC236}">
                <a16:creationId xmlns:a16="http://schemas.microsoft.com/office/drawing/2014/main" id="{428AB71E-B720-FD42-9A58-5D5F3C2853D0}"/>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SWOT Process</a:t>
            </a:r>
          </a:p>
        </p:txBody>
      </p:sp>
      <p:sp>
        <p:nvSpPr>
          <p:cNvPr id="606211" name="Rectangle 3">
            <a:extLst>
              <a:ext uri="{FF2B5EF4-FFF2-40B4-BE49-F238E27FC236}">
                <a16:creationId xmlns:a16="http://schemas.microsoft.com/office/drawing/2014/main" id="{CEBC7B2D-185D-494E-9C9F-A4CC9749D30E}"/>
              </a:ext>
            </a:extLst>
          </p:cNvPr>
          <p:cNvSpPr>
            <a:spLocks noGrp="1" noChangeArrowheads="1"/>
          </p:cNvSpPr>
          <p:nvPr>
            <p:ph idx="1"/>
          </p:nvPr>
        </p:nvSpPr>
        <p:spPr>
          <a:xfrm>
            <a:off x="495300" y="1600200"/>
            <a:ext cx="8915400" cy="4968875"/>
          </a:xfrm>
        </p:spPr>
        <p:txBody>
          <a:bodyPr>
            <a:normAutofit fontScale="47500" lnSpcReduction="20000"/>
          </a:bodyPr>
          <a:lstStyle/>
          <a:p>
            <a:pPr marL="514350" indent="-514350" eaLnBrk="1" hangingPunct="1">
              <a:lnSpc>
                <a:spcPct val="130000"/>
              </a:lnSpc>
              <a:buFont typeface="+mj-lt"/>
              <a:buAutoNum type="arabicPeriod"/>
              <a:defRPr/>
            </a:pPr>
            <a:r>
              <a:rPr lang="en-GB" dirty="0">
                <a:ea typeface="MS PGothic" pitchFamily="34" charset="-128"/>
              </a:rPr>
              <a:t>The Facilitator agrees the scope of the SWOT with the Participants being careful to also define what’s out-of-scope for the exercise as well as what’s in-scope, e.g. </a:t>
            </a:r>
          </a:p>
          <a:p>
            <a:pPr lvl="2" eaLnBrk="1" hangingPunct="1">
              <a:lnSpc>
                <a:spcPct val="130000"/>
              </a:lnSpc>
              <a:buFont typeface="Arial" charset="0"/>
              <a:buChar char="•"/>
              <a:defRPr/>
            </a:pPr>
            <a:r>
              <a:rPr lang="en-GB" dirty="0">
                <a:ea typeface="MS PGothic" pitchFamily="34" charset="-128"/>
              </a:rPr>
              <a:t>‘the merger between our two companies / departments’.</a:t>
            </a:r>
          </a:p>
          <a:p>
            <a:pPr lvl="2" eaLnBrk="1" hangingPunct="1">
              <a:lnSpc>
                <a:spcPct val="130000"/>
              </a:lnSpc>
              <a:buFont typeface="Arial" charset="0"/>
              <a:buChar char="•"/>
              <a:defRPr/>
            </a:pPr>
            <a:r>
              <a:rPr lang="en-GB" dirty="0">
                <a:ea typeface="MS PGothic" pitchFamily="34" charset="-128"/>
              </a:rPr>
              <a:t>‘our transformation from a “command and control culture” to a more collaborative, people-focused leadership approach’.</a:t>
            </a:r>
          </a:p>
          <a:p>
            <a:pPr marL="514350" indent="-514350" eaLnBrk="1" hangingPunct="1">
              <a:lnSpc>
                <a:spcPct val="130000"/>
              </a:lnSpc>
              <a:buFont typeface="+mj-lt"/>
              <a:buAutoNum type="arabicPeriod"/>
              <a:defRPr/>
            </a:pPr>
            <a:r>
              <a:rPr lang="en-GB" dirty="0">
                <a:ea typeface="MS PGothic" pitchFamily="34" charset="-128"/>
              </a:rPr>
              <a:t>The Facilitator asks the Participants to brainstorm all the Strengths they can see and write each one on a single post-it and stick it in the appropriate quadrant. Or on a flipchart if you prefer.</a:t>
            </a:r>
          </a:p>
          <a:p>
            <a:pPr marL="514350" indent="-514350" eaLnBrk="1" hangingPunct="1">
              <a:lnSpc>
                <a:spcPct val="130000"/>
              </a:lnSpc>
              <a:buFont typeface="+mj-lt"/>
              <a:buAutoNum type="arabicPeriod"/>
              <a:defRPr/>
            </a:pPr>
            <a:r>
              <a:rPr lang="en-GB" dirty="0">
                <a:ea typeface="MS PGothic" pitchFamily="34" charset="-128"/>
              </a:rPr>
              <a:t>Repeat step 2 for each of the other aspects Weaknesses, Opportunities and Threats.</a:t>
            </a:r>
          </a:p>
          <a:p>
            <a:pPr marL="514350" indent="-514350" eaLnBrk="1" hangingPunct="1">
              <a:lnSpc>
                <a:spcPct val="130000"/>
              </a:lnSpc>
              <a:buFont typeface="+mj-lt"/>
              <a:buAutoNum type="arabicPeriod"/>
              <a:defRPr/>
            </a:pPr>
            <a:r>
              <a:rPr lang="en-GB" dirty="0">
                <a:ea typeface="MS PGothic" pitchFamily="34" charset="-128"/>
              </a:rPr>
              <a:t>Once each aspect has been covered, the Facilitator asks the Participants to identify any links , e.g. there may be a strength that links with an opportunity (good) or a weakness that is linked to a threat (not so good).</a:t>
            </a:r>
          </a:p>
          <a:p>
            <a:pPr marL="514350" indent="-514350" eaLnBrk="1" hangingPunct="1">
              <a:lnSpc>
                <a:spcPct val="130000"/>
              </a:lnSpc>
              <a:buFont typeface="+mj-lt"/>
              <a:buAutoNum type="arabicPeriod"/>
              <a:defRPr/>
            </a:pPr>
            <a:r>
              <a:rPr lang="en-GB" dirty="0">
                <a:ea typeface="MS PGothic" pitchFamily="34" charset="-128"/>
              </a:rPr>
              <a:t>On a new piece of flipchart paper create an Action Plan looking to:</a:t>
            </a:r>
          </a:p>
          <a:p>
            <a:pPr lvl="2" eaLnBrk="1" hangingPunct="1">
              <a:lnSpc>
                <a:spcPct val="130000"/>
              </a:lnSpc>
              <a:buFont typeface="Arial" charset="0"/>
              <a:buChar char="•"/>
              <a:defRPr/>
            </a:pPr>
            <a:r>
              <a:rPr lang="en-GB" dirty="0">
                <a:ea typeface="MS PGothic" pitchFamily="34" charset="-128"/>
              </a:rPr>
              <a:t>Turn Weaknesses into a Strengths (e.g. something ‘small’ could be redefined as being ‘nimble’ instead).</a:t>
            </a:r>
          </a:p>
          <a:p>
            <a:pPr lvl="2" eaLnBrk="1" hangingPunct="1">
              <a:lnSpc>
                <a:spcPct val="130000"/>
              </a:lnSpc>
              <a:buFont typeface="Arial" charset="0"/>
              <a:buChar char="•"/>
              <a:defRPr/>
            </a:pPr>
            <a:r>
              <a:rPr lang="en-GB" dirty="0">
                <a:ea typeface="MS PGothic" pitchFamily="34" charset="-128"/>
              </a:rPr>
              <a:t>Turn Threats into Opportunities.</a:t>
            </a:r>
          </a:p>
          <a:p>
            <a:pPr marL="514350" indent="-514350" eaLnBrk="1" hangingPunct="1">
              <a:lnSpc>
                <a:spcPct val="130000"/>
              </a:lnSpc>
              <a:buFont typeface="+mj-lt"/>
              <a:buAutoNum type="arabicPeriod"/>
              <a:defRPr/>
            </a:pPr>
            <a:r>
              <a:rPr lang="en-GB" dirty="0">
                <a:ea typeface="MS PGothic" pitchFamily="34" charset="-128"/>
              </a:rPr>
              <a:t>Agree how the outputs are to be published to wider stakeholder groups (e.g. the board or a project sponsor).</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2">
            <a:extLst>
              <a:ext uri="{FF2B5EF4-FFF2-40B4-BE49-F238E27FC236}">
                <a16:creationId xmlns:a16="http://schemas.microsoft.com/office/drawing/2014/main" id="{5EF6E6D0-58D7-0F41-A8D4-E4C0A911E842}"/>
              </a:ext>
            </a:extLst>
          </p:cNvPr>
          <p:cNvSpPr>
            <a:spLocks noGrp="1" noChangeArrowheads="1"/>
          </p:cNvSpPr>
          <p:nvPr>
            <p:ph type="title"/>
          </p:nvPr>
        </p:nvSpPr>
        <p:spPr/>
        <p:txBody>
          <a:bodyPr/>
          <a:lstStyle/>
          <a:p>
            <a:pPr eaLnBrk="1" hangingPunct="1"/>
            <a:r>
              <a:rPr lang="en-US" altLang="en-US" sz="3200">
                <a:latin typeface="Source Sans Pro" panose="020B0503030403020204" pitchFamily="34" charset="0"/>
                <a:cs typeface="Source Sans Pro" panose="020B0503030403020204" pitchFamily="34" charset="0"/>
              </a:rPr>
              <a:t>Questions to help stimulate your conversation</a:t>
            </a:r>
          </a:p>
        </p:txBody>
      </p:sp>
      <p:sp>
        <p:nvSpPr>
          <p:cNvPr id="606211" name="Rectangle 3">
            <a:extLst>
              <a:ext uri="{FF2B5EF4-FFF2-40B4-BE49-F238E27FC236}">
                <a16:creationId xmlns:a16="http://schemas.microsoft.com/office/drawing/2014/main" id="{9D083ADF-FC19-B841-A73F-865BED62F983}"/>
              </a:ext>
            </a:extLst>
          </p:cNvPr>
          <p:cNvSpPr>
            <a:spLocks noGrp="1" noChangeArrowheads="1"/>
          </p:cNvSpPr>
          <p:nvPr>
            <p:ph sz="half" idx="1"/>
          </p:nvPr>
        </p:nvSpPr>
        <p:spPr>
          <a:xfrm>
            <a:off x="495300" y="1600200"/>
            <a:ext cx="4375150" cy="4525963"/>
          </a:xfrm>
        </p:spPr>
        <p:txBody>
          <a:bodyPr>
            <a:normAutofit fontScale="55000" lnSpcReduction="20000"/>
          </a:bodyPr>
          <a:lstStyle/>
          <a:p>
            <a:pPr marL="0" indent="0" eaLnBrk="1" hangingPunct="1">
              <a:lnSpc>
                <a:spcPct val="130000"/>
              </a:lnSpc>
              <a:buFont typeface="Arial" charset="0"/>
              <a:buNone/>
              <a:defRPr/>
            </a:pPr>
            <a:r>
              <a:rPr lang="en-GB" sz="3300" dirty="0">
                <a:latin typeface="Source Sans Pro"/>
                <a:ea typeface="MS PGothic" pitchFamily="34" charset="-128"/>
                <a:cs typeface="Source Sans Pro"/>
              </a:rPr>
              <a:t>Strengths</a:t>
            </a:r>
            <a:endParaRPr lang="en-GB" dirty="0">
              <a:latin typeface="Source Sans Pro"/>
              <a:ea typeface="MS PGothic" pitchFamily="34" charset="-128"/>
              <a:cs typeface="Source Sans Pro"/>
            </a:endParaRPr>
          </a:p>
          <a:p>
            <a:pPr eaLnBrk="1" hangingPunct="1">
              <a:lnSpc>
                <a:spcPct val="130000"/>
              </a:lnSpc>
              <a:buFont typeface="Arial" charset="0"/>
              <a:buChar char="•"/>
              <a:defRPr/>
            </a:pPr>
            <a:r>
              <a:rPr lang="en-GB" dirty="0">
                <a:ea typeface="MS PGothic" pitchFamily="34" charset="-128"/>
              </a:rPr>
              <a:t>What do you know works well?</a:t>
            </a:r>
          </a:p>
          <a:p>
            <a:pPr eaLnBrk="1" hangingPunct="1">
              <a:lnSpc>
                <a:spcPct val="130000"/>
              </a:lnSpc>
              <a:buFont typeface="Arial" charset="0"/>
              <a:buChar char="•"/>
              <a:defRPr/>
            </a:pPr>
            <a:r>
              <a:rPr lang="en-GB" dirty="0">
                <a:ea typeface="MS PGothic" pitchFamily="34" charset="-128"/>
              </a:rPr>
              <a:t>What do you do better than others?</a:t>
            </a:r>
          </a:p>
          <a:p>
            <a:pPr eaLnBrk="1" hangingPunct="1">
              <a:lnSpc>
                <a:spcPct val="130000"/>
              </a:lnSpc>
              <a:buFont typeface="Arial" charset="0"/>
              <a:buChar char="•"/>
              <a:defRPr/>
            </a:pPr>
            <a:r>
              <a:rPr lang="en-GB" dirty="0">
                <a:ea typeface="MS PGothic" pitchFamily="34" charset="-128"/>
              </a:rPr>
              <a:t>What do others outside view as your strengths?</a:t>
            </a:r>
          </a:p>
          <a:p>
            <a:pPr eaLnBrk="1" hangingPunct="1">
              <a:lnSpc>
                <a:spcPct val="130000"/>
              </a:lnSpc>
              <a:buFont typeface="Arial" charset="0"/>
              <a:buChar char="•"/>
              <a:defRPr/>
            </a:pPr>
            <a:r>
              <a:rPr lang="en-GB" dirty="0">
                <a:ea typeface="MS PGothic" pitchFamily="34" charset="-128"/>
              </a:rPr>
              <a:t>How do you achieve your success currently?</a:t>
            </a:r>
          </a:p>
          <a:p>
            <a:pPr marL="0" indent="0" eaLnBrk="1" hangingPunct="1">
              <a:lnSpc>
                <a:spcPct val="130000"/>
              </a:lnSpc>
              <a:buFont typeface="Arial" charset="0"/>
              <a:buNone/>
              <a:defRPr/>
            </a:pPr>
            <a:endParaRPr lang="en-GB" dirty="0">
              <a:latin typeface="Source Sans Pro "/>
              <a:ea typeface="MS PGothic" pitchFamily="34" charset="-128"/>
              <a:cs typeface="Source Sans Pro "/>
            </a:endParaRPr>
          </a:p>
          <a:p>
            <a:pPr marL="0" indent="0" eaLnBrk="1" hangingPunct="1">
              <a:lnSpc>
                <a:spcPct val="130000"/>
              </a:lnSpc>
              <a:buFont typeface="Arial" charset="0"/>
              <a:buNone/>
              <a:defRPr/>
            </a:pPr>
            <a:r>
              <a:rPr lang="en-GB" sz="3300" dirty="0">
                <a:latin typeface="Source Sans Pro "/>
                <a:ea typeface="MS PGothic" pitchFamily="34" charset="-128"/>
                <a:cs typeface="Source Sans Pro "/>
              </a:rPr>
              <a:t>Opportunities</a:t>
            </a:r>
            <a:endParaRPr lang="en-GB" dirty="0">
              <a:latin typeface="Source Sans Pro "/>
              <a:ea typeface="MS PGothic" pitchFamily="34" charset="-128"/>
              <a:cs typeface="Source Sans Pro "/>
            </a:endParaRPr>
          </a:p>
          <a:p>
            <a:pPr eaLnBrk="1" hangingPunct="1">
              <a:lnSpc>
                <a:spcPct val="130000"/>
              </a:lnSpc>
              <a:buFont typeface="Arial" charset="0"/>
              <a:buChar char="•"/>
              <a:defRPr/>
            </a:pPr>
            <a:r>
              <a:rPr lang="en-GB" dirty="0">
                <a:ea typeface="MS PGothic" pitchFamily="34" charset="-128"/>
              </a:rPr>
              <a:t>What are you not doing yet but could easily see yourself doing with the right momentum?</a:t>
            </a:r>
          </a:p>
          <a:p>
            <a:pPr eaLnBrk="1" hangingPunct="1">
              <a:lnSpc>
                <a:spcPct val="130000"/>
              </a:lnSpc>
              <a:buFont typeface="Arial" charset="0"/>
              <a:buChar char="•"/>
              <a:defRPr/>
            </a:pPr>
            <a:r>
              <a:rPr lang="en-GB" dirty="0">
                <a:ea typeface="MS PGothic" pitchFamily="34" charset="-128"/>
              </a:rPr>
              <a:t>Are there any of your strengths that could represent a new opportunity for you?</a:t>
            </a:r>
          </a:p>
          <a:p>
            <a:pPr eaLnBrk="1" hangingPunct="1">
              <a:lnSpc>
                <a:spcPct val="130000"/>
              </a:lnSpc>
              <a:buFont typeface="Arial" charset="0"/>
              <a:buChar char="•"/>
              <a:defRPr/>
            </a:pPr>
            <a:r>
              <a:rPr lang="en-GB" dirty="0">
                <a:ea typeface="MS PGothic" pitchFamily="34" charset="-128"/>
              </a:rPr>
              <a:t>Are there any changes in political policy on the horizon that could help you?</a:t>
            </a:r>
          </a:p>
          <a:p>
            <a:pPr marL="0" indent="0" eaLnBrk="1" hangingPunct="1">
              <a:lnSpc>
                <a:spcPct val="130000"/>
              </a:lnSpc>
              <a:buFont typeface="Arial" charset="0"/>
              <a:buNone/>
              <a:defRPr/>
            </a:pPr>
            <a:endParaRPr lang="en-GB" dirty="0">
              <a:ea typeface="MS PGothic" pitchFamily="34" charset="-128"/>
            </a:endParaRPr>
          </a:p>
        </p:txBody>
      </p:sp>
      <p:sp>
        <p:nvSpPr>
          <p:cNvPr id="2" name="Content Placeholder 1">
            <a:extLst>
              <a:ext uri="{FF2B5EF4-FFF2-40B4-BE49-F238E27FC236}">
                <a16:creationId xmlns:a16="http://schemas.microsoft.com/office/drawing/2014/main" id="{7D67C58B-08ED-D04E-84C4-C26B1D1E062C}"/>
              </a:ext>
            </a:extLst>
          </p:cNvPr>
          <p:cNvSpPr>
            <a:spLocks noGrp="1"/>
          </p:cNvSpPr>
          <p:nvPr>
            <p:ph sz="half" idx="2"/>
          </p:nvPr>
        </p:nvSpPr>
        <p:spPr>
          <a:xfrm>
            <a:off x="5035550" y="1600200"/>
            <a:ext cx="4375150" cy="4525963"/>
          </a:xfrm>
        </p:spPr>
        <p:txBody>
          <a:bodyPr>
            <a:normAutofit fontScale="55000" lnSpcReduction="20000"/>
          </a:bodyPr>
          <a:lstStyle/>
          <a:p>
            <a:pPr marL="0" indent="0" eaLnBrk="1" hangingPunct="1">
              <a:lnSpc>
                <a:spcPct val="130000"/>
              </a:lnSpc>
              <a:buFont typeface="Arial" charset="0"/>
              <a:buNone/>
              <a:defRPr/>
            </a:pPr>
            <a:r>
              <a:rPr lang="en-GB" sz="3300" dirty="0">
                <a:latin typeface="Source Sans Pro "/>
                <a:ea typeface="MS PGothic" pitchFamily="34" charset="-128"/>
                <a:cs typeface="Source Sans Pro "/>
              </a:rPr>
              <a:t>Weaknesses</a:t>
            </a:r>
            <a:endParaRPr lang="en-GB" dirty="0">
              <a:latin typeface="Source Sans Pro "/>
              <a:ea typeface="MS PGothic" pitchFamily="34" charset="-128"/>
              <a:cs typeface="Source Sans Pro "/>
            </a:endParaRPr>
          </a:p>
          <a:p>
            <a:pPr eaLnBrk="1" hangingPunct="1">
              <a:lnSpc>
                <a:spcPct val="130000"/>
              </a:lnSpc>
              <a:buFont typeface="Arial" charset="0"/>
              <a:buChar char="•"/>
              <a:defRPr/>
            </a:pPr>
            <a:r>
              <a:rPr lang="en-GB" dirty="0">
                <a:ea typeface="MS PGothic" pitchFamily="34" charset="-128"/>
              </a:rPr>
              <a:t>What doesn’t work so well?</a:t>
            </a:r>
          </a:p>
          <a:p>
            <a:pPr eaLnBrk="1" hangingPunct="1">
              <a:lnSpc>
                <a:spcPct val="130000"/>
              </a:lnSpc>
              <a:buFont typeface="Arial" charset="0"/>
              <a:buChar char="•"/>
              <a:defRPr/>
            </a:pPr>
            <a:r>
              <a:rPr lang="en-GB" dirty="0">
                <a:ea typeface="MS PGothic" pitchFamily="34" charset="-128"/>
              </a:rPr>
              <a:t>What could you improve?</a:t>
            </a:r>
          </a:p>
          <a:p>
            <a:pPr eaLnBrk="1" hangingPunct="1">
              <a:lnSpc>
                <a:spcPct val="130000"/>
              </a:lnSpc>
              <a:buFont typeface="Arial" charset="0"/>
              <a:buChar char="•"/>
              <a:defRPr/>
            </a:pPr>
            <a:r>
              <a:rPr lang="en-GB" dirty="0">
                <a:ea typeface="MS PGothic" pitchFamily="34" charset="-128"/>
              </a:rPr>
              <a:t>What should you stop doing?</a:t>
            </a:r>
          </a:p>
          <a:p>
            <a:pPr eaLnBrk="1" hangingPunct="1">
              <a:lnSpc>
                <a:spcPct val="130000"/>
              </a:lnSpc>
              <a:buFont typeface="Arial" charset="0"/>
              <a:buChar char="•"/>
              <a:defRPr/>
            </a:pPr>
            <a:r>
              <a:rPr lang="en-GB" dirty="0">
                <a:ea typeface="MS PGothic" pitchFamily="34" charset="-128"/>
              </a:rPr>
              <a:t>What do others outside do badly that you also do?</a:t>
            </a:r>
          </a:p>
          <a:p>
            <a:pPr marL="0" indent="0" eaLnBrk="1" hangingPunct="1">
              <a:lnSpc>
                <a:spcPct val="130000"/>
              </a:lnSpc>
              <a:buFont typeface="Arial" charset="0"/>
              <a:buNone/>
              <a:defRPr/>
            </a:pPr>
            <a:endParaRPr lang="en-US" dirty="0">
              <a:latin typeface="Source Sans Pro "/>
              <a:ea typeface="MS PGothic" pitchFamily="34" charset="-128"/>
              <a:cs typeface="Source Sans Pro "/>
            </a:endParaRPr>
          </a:p>
          <a:p>
            <a:pPr marL="0" indent="0" eaLnBrk="1" hangingPunct="1">
              <a:lnSpc>
                <a:spcPct val="130000"/>
              </a:lnSpc>
              <a:buFont typeface="Arial" charset="0"/>
              <a:buNone/>
              <a:defRPr/>
            </a:pPr>
            <a:r>
              <a:rPr lang="en-US" sz="3300" dirty="0">
                <a:latin typeface="Source Sans Pro "/>
                <a:ea typeface="MS PGothic" pitchFamily="34" charset="-128"/>
                <a:cs typeface="Source Sans Pro "/>
              </a:rPr>
              <a:t>Threats</a:t>
            </a:r>
            <a:endParaRPr lang="en-US" dirty="0">
              <a:latin typeface="Source Sans Pro "/>
              <a:ea typeface="MS PGothic" pitchFamily="34" charset="-128"/>
              <a:cs typeface="Source Sans Pro "/>
            </a:endParaRPr>
          </a:p>
          <a:p>
            <a:pPr eaLnBrk="1" hangingPunct="1">
              <a:lnSpc>
                <a:spcPct val="130000"/>
              </a:lnSpc>
              <a:buFont typeface="Arial" charset="0"/>
              <a:buChar char="•"/>
              <a:defRPr/>
            </a:pPr>
            <a:r>
              <a:rPr lang="en-US" dirty="0">
                <a:ea typeface="MS PGothic" pitchFamily="34" charset="-128"/>
              </a:rPr>
              <a:t>What is your competition doing much better than you?</a:t>
            </a:r>
          </a:p>
          <a:p>
            <a:pPr eaLnBrk="1" hangingPunct="1">
              <a:lnSpc>
                <a:spcPct val="130000"/>
              </a:lnSpc>
              <a:buFont typeface="Arial" charset="0"/>
              <a:buChar char="•"/>
              <a:defRPr/>
            </a:pPr>
            <a:r>
              <a:rPr lang="en-US" dirty="0">
                <a:ea typeface="MS PGothic" pitchFamily="34" charset="-128"/>
              </a:rPr>
              <a:t>Are you lacking resources (people and/or money) meaning your progress is inhibited?</a:t>
            </a:r>
          </a:p>
          <a:p>
            <a:pPr eaLnBrk="1" hangingPunct="1">
              <a:lnSpc>
                <a:spcPct val="130000"/>
              </a:lnSpc>
              <a:buFont typeface="Arial" charset="0"/>
              <a:buChar char="•"/>
              <a:defRPr/>
            </a:pPr>
            <a:r>
              <a:rPr lang="en-US" dirty="0">
                <a:ea typeface="MS PGothic" pitchFamily="34" charset="-128"/>
              </a:rPr>
              <a:t>Are there any regulatory issues that could stop or hinder progress?</a:t>
            </a:r>
          </a:p>
          <a:p>
            <a:pPr eaLnBrk="1" hangingPunct="1">
              <a:lnSpc>
                <a:spcPct val="130000"/>
              </a:lnSpc>
              <a:buFont typeface="Arial" charset="0"/>
              <a:buChar char="•"/>
              <a:defRPr/>
            </a:pPr>
            <a:r>
              <a:rPr lang="en-US" dirty="0">
                <a:ea typeface="MS PGothic" pitchFamily="34" charset="-128"/>
              </a:rPr>
              <a:t>Are any weaknesses a real threat to your organization / project? </a:t>
            </a:r>
          </a:p>
          <a:p>
            <a:pPr eaLnBrk="1" hangingPunct="1">
              <a:lnSpc>
                <a:spcPct val="130000"/>
              </a:lnSpc>
              <a:buFont typeface="Arial" charset="0"/>
              <a:buChar char="•"/>
              <a:defRPr/>
            </a:pPr>
            <a:endParaRPr lang="en-US" dirty="0">
              <a:ea typeface="MS PGothic" pitchFamily="34" charset="-128"/>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7457" name="Group 2">
            <a:extLst>
              <a:ext uri="{FF2B5EF4-FFF2-40B4-BE49-F238E27FC236}">
                <a16:creationId xmlns:a16="http://schemas.microsoft.com/office/drawing/2014/main" id="{048D17AC-F454-674E-86A6-D6D600EC6D07}"/>
              </a:ext>
            </a:extLst>
          </p:cNvPr>
          <p:cNvGrpSpPr>
            <a:grpSpLocks noRot="1"/>
          </p:cNvGrpSpPr>
          <p:nvPr/>
        </p:nvGrpSpPr>
        <p:grpSpPr bwMode="auto">
          <a:xfrm>
            <a:off x="541338" y="582613"/>
            <a:ext cx="8677275" cy="5638800"/>
            <a:chOff x="1488" y="1584"/>
            <a:chExt cx="3434" cy="1872"/>
          </a:xfrm>
        </p:grpSpPr>
        <p:sp>
          <p:nvSpPr>
            <p:cNvPr id="147458" name="Rectangle 3">
              <a:extLst>
                <a:ext uri="{FF2B5EF4-FFF2-40B4-BE49-F238E27FC236}">
                  <a16:creationId xmlns:a16="http://schemas.microsoft.com/office/drawing/2014/main" id="{C42D83A6-6AFB-8C4D-9834-B789EE89558D}"/>
                </a:ext>
              </a:extLst>
            </p:cNvPr>
            <p:cNvSpPr>
              <a:spLocks noChangeArrowheads="1"/>
            </p:cNvSpPr>
            <p:nvPr/>
          </p:nvSpPr>
          <p:spPr bwMode="auto">
            <a:xfrm>
              <a:off x="3205" y="2520"/>
              <a:ext cx="1717" cy="936"/>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3200">
                  <a:solidFill>
                    <a:schemeClr val="bg1"/>
                  </a:solidFill>
                  <a:latin typeface="Source Sans Pro Light" panose="020B0403030403020204" pitchFamily="34" charset="0"/>
                  <a:cs typeface="Source Sans Pro Light" panose="020B0403030403020204" pitchFamily="34" charset="0"/>
                </a:rPr>
                <a:t>Threats</a:t>
              </a:r>
              <a:endParaRPr lang="en-GB" altLang="en-US" sz="1800">
                <a:solidFill>
                  <a:schemeClr val="bg1"/>
                </a:solidFill>
                <a:latin typeface="Source Sans Pro Light" panose="020B0403030403020204" pitchFamily="34" charset="0"/>
                <a:cs typeface="Source Sans Pro Light" panose="020B0403030403020204" pitchFamily="34" charset="0"/>
              </a:endParaRPr>
            </a:p>
          </p:txBody>
        </p:sp>
        <p:sp>
          <p:nvSpPr>
            <p:cNvPr id="147459" name="Rectangle 4">
              <a:extLst>
                <a:ext uri="{FF2B5EF4-FFF2-40B4-BE49-F238E27FC236}">
                  <a16:creationId xmlns:a16="http://schemas.microsoft.com/office/drawing/2014/main" id="{5F947749-0A9F-D849-B7BA-7D89073E82A8}"/>
                </a:ext>
              </a:extLst>
            </p:cNvPr>
            <p:cNvSpPr>
              <a:spLocks noChangeArrowheads="1"/>
            </p:cNvSpPr>
            <p:nvPr/>
          </p:nvSpPr>
          <p:spPr bwMode="auto">
            <a:xfrm>
              <a:off x="1488" y="2520"/>
              <a:ext cx="1717" cy="936"/>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3200">
                  <a:solidFill>
                    <a:schemeClr val="bg1"/>
                  </a:solidFill>
                  <a:latin typeface="Source Sans Pro Light" panose="020B0403030403020204" pitchFamily="34" charset="0"/>
                  <a:cs typeface="Source Sans Pro Light" panose="020B0403030403020204" pitchFamily="34" charset="0"/>
                </a:rPr>
                <a:t>Opportunities</a:t>
              </a:r>
            </a:p>
          </p:txBody>
        </p:sp>
        <p:sp>
          <p:nvSpPr>
            <p:cNvPr id="147460" name="Rectangle 5">
              <a:extLst>
                <a:ext uri="{FF2B5EF4-FFF2-40B4-BE49-F238E27FC236}">
                  <a16:creationId xmlns:a16="http://schemas.microsoft.com/office/drawing/2014/main" id="{6E25A771-B358-074B-A5C6-D4432BA05DAD}"/>
                </a:ext>
              </a:extLst>
            </p:cNvPr>
            <p:cNvSpPr>
              <a:spLocks noChangeArrowheads="1"/>
            </p:cNvSpPr>
            <p:nvPr/>
          </p:nvSpPr>
          <p:spPr bwMode="auto">
            <a:xfrm>
              <a:off x="3205" y="1584"/>
              <a:ext cx="1717" cy="936"/>
            </a:xfrm>
            <a:prstGeom prst="rect">
              <a:avLst/>
            </a:prstGeom>
            <a:solidFill>
              <a:srgbClr val="F2C20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3200">
                  <a:latin typeface="Source Sans Pro Light" panose="020B0403030403020204" pitchFamily="34" charset="0"/>
                  <a:cs typeface="Source Sans Pro Light" panose="020B0403030403020204" pitchFamily="34" charset="0"/>
                </a:rPr>
                <a:t>Weaknesses</a:t>
              </a:r>
            </a:p>
          </p:txBody>
        </p:sp>
        <p:sp>
          <p:nvSpPr>
            <p:cNvPr id="147461" name="Rectangle 6">
              <a:extLst>
                <a:ext uri="{FF2B5EF4-FFF2-40B4-BE49-F238E27FC236}">
                  <a16:creationId xmlns:a16="http://schemas.microsoft.com/office/drawing/2014/main" id="{948DF307-D072-3245-8608-2199C8A291EB}"/>
                </a:ext>
              </a:extLst>
            </p:cNvPr>
            <p:cNvSpPr>
              <a:spLocks noChangeArrowheads="1"/>
            </p:cNvSpPr>
            <p:nvPr/>
          </p:nvSpPr>
          <p:spPr bwMode="auto">
            <a:xfrm>
              <a:off x="1490" y="1586"/>
              <a:ext cx="1717" cy="936"/>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3200">
                  <a:solidFill>
                    <a:schemeClr val="bg1"/>
                  </a:solidFill>
                  <a:latin typeface="Source Sans Pro Light" panose="020B0403030403020204" pitchFamily="34" charset="0"/>
                  <a:cs typeface="Source Sans Pro Light" panose="020B0403030403020204" pitchFamily="34" charset="0"/>
                </a:rPr>
                <a:t>Strengths</a:t>
              </a:r>
            </a:p>
          </p:txBody>
        </p:sp>
        <p:sp>
          <p:nvSpPr>
            <p:cNvPr id="607239" name="Line 7">
              <a:extLst>
                <a:ext uri="{FF2B5EF4-FFF2-40B4-BE49-F238E27FC236}">
                  <a16:creationId xmlns:a16="http://schemas.microsoft.com/office/drawing/2014/main" id="{3855F770-2AE8-1D49-9EC6-D616B4EBB388}"/>
                </a:ext>
              </a:extLst>
            </p:cNvPr>
            <p:cNvSpPr>
              <a:spLocks noChangeShapeType="1"/>
            </p:cNvSpPr>
            <p:nvPr/>
          </p:nvSpPr>
          <p:spPr bwMode="auto">
            <a:xfrm>
              <a:off x="1488" y="1584"/>
              <a:ext cx="3434" cy="0"/>
            </a:xfrm>
            <a:prstGeom prst="line">
              <a:avLst/>
            </a:prstGeom>
            <a:noFill/>
            <a:ln w="28575" cap="sq">
              <a:solidFill>
                <a:schemeClr val="tx1"/>
              </a:solidFill>
              <a:round/>
              <a:headEnd/>
              <a:tailEnd/>
            </a:ln>
            <a:effectLst/>
            <a:extLst>
              <a:ext uri="{909E8E84-426E-40dd-AFC4-6F175D3DCCD1}"/>
              <a:ext uri="{AF507438-7753-43e0-B8FC-AC1667EBCBE1}"/>
            </a:extLst>
          </p:spPr>
          <p:txBody>
            <a:bodyPr anchor="ctr"/>
            <a:lstStyle/>
            <a:p>
              <a:pPr eaLnBrk="1" hangingPunct="1">
                <a:defRPr/>
              </a:pPr>
              <a:endParaRPr lang="en-US">
                <a:latin typeface="Times" charset="0"/>
                <a:ea typeface="ＭＳ Ｐゴシック" charset="0"/>
              </a:endParaRPr>
            </a:p>
          </p:txBody>
        </p:sp>
        <p:sp>
          <p:nvSpPr>
            <p:cNvPr id="607240" name="Line 8">
              <a:extLst>
                <a:ext uri="{FF2B5EF4-FFF2-40B4-BE49-F238E27FC236}">
                  <a16:creationId xmlns:a16="http://schemas.microsoft.com/office/drawing/2014/main" id="{EABF7B0D-A6A3-F449-96F4-1A852E24B7D6}"/>
                </a:ext>
              </a:extLst>
            </p:cNvPr>
            <p:cNvSpPr>
              <a:spLocks noChangeShapeType="1"/>
            </p:cNvSpPr>
            <p:nvPr/>
          </p:nvSpPr>
          <p:spPr bwMode="auto">
            <a:xfrm>
              <a:off x="1488" y="2520"/>
              <a:ext cx="3434" cy="0"/>
            </a:xfrm>
            <a:prstGeom prst="line">
              <a:avLst/>
            </a:prstGeom>
            <a:noFill/>
            <a:ln w="12700">
              <a:solidFill>
                <a:schemeClr val="tx1"/>
              </a:solidFill>
              <a:round/>
              <a:headEnd/>
              <a:tailEnd/>
            </a:ln>
            <a:effectLst/>
            <a:extLst>
              <a:ext uri="{909E8E84-426E-40dd-AFC4-6F175D3DCCD1}"/>
              <a:ext uri="{AF507438-7753-43e0-B8FC-AC1667EBCBE1}"/>
            </a:extLst>
          </p:spPr>
          <p:txBody>
            <a:bodyPr anchor="ctr"/>
            <a:lstStyle/>
            <a:p>
              <a:pPr eaLnBrk="1" hangingPunct="1">
                <a:defRPr/>
              </a:pPr>
              <a:endParaRPr lang="en-US">
                <a:latin typeface="Times" charset="0"/>
                <a:ea typeface="ＭＳ Ｐゴシック" charset="0"/>
              </a:endParaRPr>
            </a:p>
          </p:txBody>
        </p:sp>
        <p:sp>
          <p:nvSpPr>
            <p:cNvPr id="607241" name="Line 9">
              <a:extLst>
                <a:ext uri="{FF2B5EF4-FFF2-40B4-BE49-F238E27FC236}">
                  <a16:creationId xmlns:a16="http://schemas.microsoft.com/office/drawing/2014/main" id="{E99DB392-A4A8-1D4B-B15D-01C54AB6835A}"/>
                </a:ext>
              </a:extLst>
            </p:cNvPr>
            <p:cNvSpPr>
              <a:spLocks noChangeShapeType="1"/>
            </p:cNvSpPr>
            <p:nvPr/>
          </p:nvSpPr>
          <p:spPr bwMode="auto">
            <a:xfrm>
              <a:off x="1488" y="3456"/>
              <a:ext cx="3434" cy="0"/>
            </a:xfrm>
            <a:prstGeom prst="line">
              <a:avLst/>
            </a:prstGeom>
            <a:noFill/>
            <a:ln w="28575" cap="sq">
              <a:solidFill>
                <a:schemeClr val="tx1"/>
              </a:solidFill>
              <a:round/>
              <a:headEnd/>
              <a:tailEnd/>
            </a:ln>
            <a:effectLst/>
            <a:extLst>
              <a:ext uri="{909E8E84-426E-40dd-AFC4-6F175D3DCCD1}"/>
              <a:ext uri="{AF507438-7753-43e0-B8FC-AC1667EBCBE1}"/>
            </a:extLst>
          </p:spPr>
          <p:txBody>
            <a:bodyPr anchor="ctr"/>
            <a:lstStyle/>
            <a:p>
              <a:pPr eaLnBrk="1" hangingPunct="1">
                <a:defRPr/>
              </a:pPr>
              <a:endParaRPr lang="en-US">
                <a:latin typeface="Times" charset="0"/>
                <a:ea typeface="ＭＳ Ｐゴシック" charset="0"/>
              </a:endParaRPr>
            </a:p>
          </p:txBody>
        </p:sp>
        <p:sp>
          <p:nvSpPr>
            <p:cNvPr id="607242" name="Line 10">
              <a:extLst>
                <a:ext uri="{FF2B5EF4-FFF2-40B4-BE49-F238E27FC236}">
                  <a16:creationId xmlns:a16="http://schemas.microsoft.com/office/drawing/2014/main" id="{DE027DF8-68B4-6948-BD01-9A404142820E}"/>
                </a:ext>
              </a:extLst>
            </p:cNvPr>
            <p:cNvSpPr>
              <a:spLocks noChangeShapeType="1"/>
            </p:cNvSpPr>
            <p:nvPr/>
          </p:nvSpPr>
          <p:spPr bwMode="auto">
            <a:xfrm>
              <a:off x="1488" y="1584"/>
              <a:ext cx="0" cy="1872"/>
            </a:xfrm>
            <a:prstGeom prst="line">
              <a:avLst/>
            </a:prstGeom>
            <a:noFill/>
            <a:ln w="28575" cap="sq">
              <a:solidFill>
                <a:schemeClr val="tx1"/>
              </a:solidFill>
              <a:round/>
              <a:headEnd/>
              <a:tailEnd/>
            </a:ln>
            <a:effectLst/>
            <a:extLst>
              <a:ext uri="{909E8E84-426E-40dd-AFC4-6F175D3DCCD1}"/>
              <a:ext uri="{AF507438-7753-43e0-B8FC-AC1667EBCBE1}"/>
            </a:extLst>
          </p:spPr>
          <p:txBody>
            <a:bodyPr anchor="ctr"/>
            <a:lstStyle/>
            <a:p>
              <a:pPr eaLnBrk="1" hangingPunct="1">
                <a:defRPr/>
              </a:pPr>
              <a:endParaRPr lang="en-US">
                <a:latin typeface="Times" charset="0"/>
                <a:ea typeface="ＭＳ Ｐゴシック" charset="0"/>
              </a:endParaRPr>
            </a:p>
          </p:txBody>
        </p:sp>
        <p:sp>
          <p:nvSpPr>
            <p:cNvPr id="607243" name="Line 11">
              <a:extLst>
                <a:ext uri="{FF2B5EF4-FFF2-40B4-BE49-F238E27FC236}">
                  <a16:creationId xmlns:a16="http://schemas.microsoft.com/office/drawing/2014/main" id="{E284D858-C5E2-5245-9C81-639E4E1051B3}"/>
                </a:ext>
              </a:extLst>
            </p:cNvPr>
            <p:cNvSpPr>
              <a:spLocks noChangeShapeType="1"/>
            </p:cNvSpPr>
            <p:nvPr/>
          </p:nvSpPr>
          <p:spPr bwMode="auto">
            <a:xfrm>
              <a:off x="3205" y="1584"/>
              <a:ext cx="0" cy="1872"/>
            </a:xfrm>
            <a:prstGeom prst="line">
              <a:avLst/>
            </a:prstGeom>
            <a:noFill/>
            <a:ln w="12700">
              <a:solidFill>
                <a:schemeClr val="tx1"/>
              </a:solidFill>
              <a:round/>
              <a:headEnd/>
              <a:tailEnd/>
            </a:ln>
            <a:effectLst/>
            <a:extLst>
              <a:ext uri="{909E8E84-426E-40dd-AFC4-6F175D3DCCD1}"/>
              <a:ext uri="{AF507438-7753-43e0-B8FC-AC1667EBCBE1}"/>
            </a:extLst>
          </p:spPr>
          <p:txBody>
            <a:bodyPr anchor="ctr"/>
            <a:lstStyle/>
            <a:p>
              <a:pPr eaLnBrk="1" hangingPunct="1">
                <a:defRPr/>
              </a:pPr>
              <a:endParaRPr lang="en-US">
                <a:latin typeface="Times" charset="0"/>
                <a:ea typeface="ＭＳ Ｐゴシック" charset="0"/>
              </a:endParaRPr>
            </a:p>
          </p:txBody>
        </p:sp>
        <p:sp>
          <p:nvSpPr>
            <p:cNvPr id="607244" name="Line 12">
              <a:extLst>
                <a:ext uri="{FF2B5EF4-FFF2-40B4-BE49-F238E27FC236}">
                  <a16:creationId xmlns:a16="http://schemas.microsoft.com/office/drawing/2014/main" id="{E77A4321-219E-AA4C-B29D-60893B9EB8AA}"/>
                </a:ext>
              </a:extLst>
            </p:cNvPr>
            <p:cNvSpPr>
              <a:spLocks noChangeShapeType="1"/>
            </p:cNvSpPr>
            <p:nvPr/>
          </p:nvSpPr>
          <p:spPr bwMode="auto">
            <a:xfrm>
              <a:off x="4922" y="1584"/>
              <a:ext cx="0" cy="1872"/>
            </a:xfrm>
            <a:prstGeom prst="line">
              <a:avLst/>
            </a:prstGeom>
            <a:noFill/>
            <a:ln w="28575" cap="sq">
              <a:solidFill>
                <a:schemeClr val="tx1"/>
              </a:solidFill>
              <a:round/>
              <a:headEnd/>
              <a:tailEnd/>
            </a:ln>
            <a:effectLst/>
            <a:extLst>
              <a:ext uri="{909E8E84-426E-40dd-AFC4-6F175D3DCCD1}"/>
              <a:ext uri="{AF507438-7753-43e0-B8FC-AC1667EBCBE1}"/>
            </a:extLst>
          </p:spPr>
          <p:txBody>
            <a:bodyPr anchor="ctr"/>
            <a:lstStyle/>
            <a:p>
              <a:pPr eaLnBrk="1" hangingPunct="1">
                <a:defRPr/>
              </a:pPr>
              <a:endParaRPr lang="en-US">
                <a:latin typeface="Times" charset="0"/>
                <a:ea typeface="ＭＳ Ｐゴシック"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FA259EAB-8D3D-6D4D-9EE1-66A32992707D}"/>
              </a:ext>
            </a:extLst>
          </p:cNvPr>
          <p:cNvGraphicFramePr/>
          <p:nvPr/>
        </p:nvGraphicFramePr>
        <p:xfrm>
          <a:off x="1154172" y="811390"/>
          <a:ext cx="7605301" cy="5221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3">
            <a:extLst>
              <a:ext uri="{FF2B5EF4-FFF2-40B4-BE49-F238E27FC236}">
                <a16:creationId xmlns:a16="http://schemas.microsoft.com/office/drawing/2014/main" id="{0E35B300-382D-634A-BF28-54CDCBD6C052}"/>
              </a:ext>
            </a:extLst>
          </p:cNvPr>
          <p:cNvSpPr>
            <a:spLocks noGrp="1" noChangeArrowheads="1"/>
          </p:cNvSpPr>
          <p:nvPr>
            <p:ph type="title"/>
          </p:nvPr>
        </p:nvSpPr>
        <p:spPr/>
        <p:txBody>
          <a:bodyPr/>
          <a:lstStyle/>
          <a:p>
            <a:pPr eaLnBrk="1" hangingPunct="1"/>
            <a:r>
              <a:rPr lang="en-GB" altLang="en-US">
                <a:latin typeface="Source Sans Pro" panose="020B0503030403020204" pitchFamily="34" charset="0"/>
                <a:cs typeface="Source Sans Pro" panose="020B0503030403020204" pitchFamily="34" charset="0"/>
              </a:rPr>
              <a:t>SWOT Secret Sauce</a:t>
            </a:r>
            <a:endParaRPr altLang="en-US">
              <a:latin typeface="Source Sans Pro" panose="020B0503030403020204" pitchFamily="34" charset="0"/>
              <a:cs typeface="Source Sans Pro" panose="020B0503030403020204" pitchFamily="34" charset="0"/>
            </a:endParaRPr>
          </a:p>
        </p:txBody>
      </p:sp>
      <p:sp>
        <p:nvSpPr>
          <p:cNvPr id="14338" name="Rectangle 4">
            <a:extLst>
              <a:ext uri="{FF2B5EF4-FFF2-40B4-BE49-F238E27FC236}">
                <a16:creationId xmlns:a16="http://schemas.microsoft.com/office/drawing/2014/main" id="{EF8324D9-8AC2-6B40-AAC5-DD9A44581C5B}"/>
              </a:ext>
            </a:extLst>
          </p:cNvPr>
          <p:cNvSpPr>
            <a:spLocks noGrp="1" noChangeArrowheads="1"/>
          </p:cNvSpPr>
          <p:nvPr>
            <p:ph idx="1"/>
          </p:nvPr>
        </p:nvSpPr>
        <p:spPr/>
        <p:txBody>
          <a:bodyPr>
            <a:normAutofit fontScale="92500" lnSpcReduction="10000"/>
          </a:bodyPr>
          <a:lstStyle/>
          <a:p>
            <a:pPr eaLnBrk="1" hangingPunct="1">
              <a:buFont typeface="Arial" charset="0"/>
              <a:buChar char="•"/>
              <a:defRPr/>
            </a:pPr>
            <a:r>
              <a:rPr lang="en-GB" dirty="0">
                <a:latin typeface="Source Sans Pro Light" charset="0"/>
                <a:ea typeface="MS PGothic" charset="0"/>
              </a:rPr>
              <a:t>Consider all possibilities – this is where brainstorming works well with this tool e.g. there will be many INTERNAL opportunities as well as EXTERNAL.</a:t>
            </a:r>
          </a:p>
          <a:p>
            <a:pPr eaLnBrk="1" hangingPunct="1">
              <a:buFont typeface="Arial" charset="0"/>
              <a:buChar char="•"/>
              <a:defRPr/>
            </a:pPr>
            <a:r>
              <a:rPr lang="en-GB" dirty="0">
                <a:latin typeface="Source Sans Pro Light" charset="0"/>
                <a:ea typeface="MS PGothic" charset="0"/>
              </a:rPr>
              <a:t>All statements added to the chart should be confirmable and universally accepted to be seen as valid.</a:t>
            </a:r>
          </a:p>
          <a:p>
            <a:pPr eaLnBrk="1" hangingPunct="1">
              <a:buFont typeface="Arial" charset="0"/>
              <a:buChar char="•"/>
              <a:defRPr/>
            </a:pPr>
            <a:r>
              <a:rPr lang="en-GB" dirty="0">
                <a:latin typeface="Source Sans Pro Light" charset="0"/>
                <a:ea typeface="MS PGothic" charset="0"/>
              </a:rPr>
              <a:t>Consider using the Prioritization Matrix if you end up with a long list in any of the categories so you focus on the ones most likely to have the greatest impact.</a:t>
            </a:r>
          </a:p>
          <a:p>
            <a:pPr eaLnBrk="1" hangingPunct="1">
              <a:buFont typeface="Arial" charset="0"/>
              <a:buChar char="•"/>
              <a:defRPr/>
            </a:pPr>
            <a:endParaRPr lang="en-GB" dirty="0">
              <a:latin typeface="Source Sans Pro Light" charset="0"/>
              <a:ea typeface="MS PGothic" charset="0"/>
            </a:endParaRPr>
          </a:p>
        </p:txBody>
      </p:sp>
      <p:sp>
        <p:nvSpPr>
          <p:cNvPr id="605186" name="Text Box 2">
            <a:extLst>
              <a:ext uri="{FF2B5EF4-FFF2-40B4-BE49-F238E27FC236}">
                <a16:creationId xmlns:a16="http://schemas.microsoft.com/office/drawing/2014/main" id="{6BB3EE09-2A80-A145-B6AE-A89FE7C7D3FC}"/>
              </a:ext>
            </a:extLst>
          </p:cNvPr>
          <p:cNvSpPr txBox="1">
            <a:spLocks noChangeArrowheads="1"/>
          </p:cNvSpPr>
          <p:nvPr/>
        </p:nvSpPr>
        <p:spPr bwMode="auto">
          <a:xfrm>
            <a:off x="4592638" y="3716338"/>
            <a:ext cx="184150" cy="517525"/>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endParaRPr lang="en-GB" sz="1400">
              <a:latin typeface="Arial" charset="0"/>
              <a:ea typeface="ＭＳ Ｐゴシック" charset="0"/>
            </a:endParaRPr>
          </a:p>
          <a:p>
            <a:pPr eaLnBrk="1" hangingPunct="1">
              <a:defRPr/>
            </a:pPr>
            <a:endParaRPr lang="en-GB" sz="1400">
              <a:latin typeface="Arial" charset="0"/>
              <a:ea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C25C245A-48A9-C942-8FB7-B9D1AB0E6394}"/>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Brainstorming Secret Sauce</a:t>
            </a:r>
          </a:p>
        </p:txBody>
      </p:sp>
      <p:sp>
        <p:nvSpPr>
          <p:cNvPr id="20482" name="Content Placeholder 2">
            <a:extLst>
              <a:ext uri="{FF2B5EF4-FFF2-40B4-BE49-F238E27FC236}">
                <a16:creationId xmlns:a16="http://schemas.microsoft.com/office/drawing/2014/main" id="{7D0CF77F-64A5-C640-A958-C1E89C6578FB}"/>
              </a:ext>
            </a:extLst>
          </p:cNvPr>
          <p:cNvSpPr>
            <a:spLocks noGrp="1"/>
          </p:cNvSpPr>
          <p:nvPr>
            <p:ph idx="1"/>
          </p:nvPr>
        </p:nvSpPr>
        <p:spPr/>
        <p:txBody>
          <a:bodyPr>
            <a:normAutofit fontScale="625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cs typeface="Source Sans Pro Light" charset="0"/>
              </a:rPr>
              <a:t>If the group is very large, you may split the group into sub-groups and combine the results at a later stage.</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cs typeface="Source Sans Pro Light" charset="0"/>
              </a:rPr>
              <a:t>People will naturally comment on other people’s ideas. It’s human nature. As the Facilitator your main job in Phase 1 is to make sure this doesn’t happen by politely reminding people of the rules. Try and do that in a humorous way so you keep the atmosphere light and creative.</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cs typeface="Source Sans Pro Light" charset="0"/>
              </a:rPr>
              <a:t>Make sure something happens after the session with the ideas and output. When nothing happens as a result after a brainstorming session it makes it much harder to effectively run sessions like this in the future.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AB57F7C3-C5F9-EF45-8FF6-18BD1BBB5680}"/>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25602" name="Rectangle 3">
            <a:extLst>
              <a:ext uri="{FF2B5EF4-FFF2-40B4-BE49-F238E27FC236}">
                <a16:creationId xmlns:a16="http://schemas.microsoft.com/office/drawing/2014/main" id="{2C4504A2-F7F5-8044-913C-AF782D00A3B1}"/>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25603" name="Rectangle 8">
            <a:extLst>
              <a:ext uri="{FF2B5EF4-FFF2-40B4-BE49-F238E27FC236}">
                <a16:creationId xmlns:a16="http://schemas.microsoft.com/office/drawing/2014/main" id="{439B48F6-80B6-F148-8566-886991464374}"/>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25604" name="Rectangle 10">
            <a:extLst>
              <a:ext uri="{FF2B5EF4-FFF2-40B4-BE49-F238E27FC236}">
                <a16:creationId xmlns:a16="http://schemas.microsoft.com/office/drawing/2014/main" id="{DDE49758-1F84-6649-8DB2-D49D4C6D7220}"/>
              </a:ext>
            </a:extLst>
          </p:cNvPr>
          <p:cNvSpPr>
            <a:spLocks noChangeArrowheads="1"/>
          </p:cNvSpPr>
          <p:nvPr/>
        </p:nvSpPr>
        <p:spPr bwMode="auto">
          <a:xfrm>
            <a:off x="404813" y="2562225"/>
            <a:ext cx="4602162" cy="696913"/>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25605" name="Rectangle 5">
            <a:extLst>
              <a:ext uri="{FF2B5EF4-FFF2-40B4-BE49-F238E27FC236}">
                <a16:creationId xmlns:a16="http://schemas.microsoft.com/office/drawing/2014/main" id="{F415F52E-F742-374A-9C19-985C27D9439F}"/>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Semibold" panose="020B0503030403020204" pitchFamily="34" charset="0"/>
                <a:cs typeface="Source Sans Pro Semibold" panose="020B0503030403020204" pitchFamily="34" charset="0"/>
              </a:rPr>
              <a:t>Brownpaper Technique</a:t>
            </a:r>
          </a:p>
          <a:p>
            <a:pPr>
              <a:spcAft>
                <a:spcPct val="100000"/>
              </a:spcAft>
            </a:pPr>
            <a:r>
              <a:rPr lang="en-GB" altLang="en-US" sz="2000">
                <a:latin typeface="Source Sans Pro" panose="020B0503030403020204" pitchFamily="34" charset="0"/>
                <a:cs typeface="Source Sans Pro" panose="020B0503030403020204"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and</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panose="020B0503030403020204" pitchFamily="34" charset="0"/>
                <a:cs typeface="Source Sans Pro" panose="020B0503030403020204" pitchFamily="34" charset="0"/>
              </a:rPr>
              <a:t>Force-field Analysis</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25606" name="Rectangle 7">
            <a:extLst>
              <a:ext uri="{FF2B5EF4-FFF2-40B4-BE49-F238E27FC236}">
                <a16:creationId xmlns:a16="http://schemas.microsoft.com/office/drawing/2014/main" id="{FD7A19F0-B7CB-DB4E-8DF8-6ABEAF07DCE2}"/>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panose="020B0503030403020204" pitchFamily="34" charset="0"/>
                <a:cs typeface="Source Sans Pro" panose="020B0503030403020204"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a:extLst>
              <a:ext uri="{FF2B5EF4-FFF2-40B4-BE49-F238E27FC236}">
                <a16:creationId xmlns:a16="http://schemas.microsoft.com/office/drawing/2014/main" id="{84BBF5F1-3B51-6044-9E1D-4A3D3D49C79A}"/>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Brownpaper Technique </a:t>
            </a:r>
            <a:r>
              <a:rPr lang="mr-IN" dirty="0">
                <a:ea typeface="MS PGothic" pitchFamily="34" charset="-128"/>
                <a:cs typeface="+mj-cs"/>
              </a:rPr>
              <a:t>–</a:t>
            </a:r>
            <a:r>
              <a:rPr lang="en-GB" dirty="0">
                <a:ea typeface="MS PGothic" pitchFamily="34" charset="-128"/>
                <a:cs typeface="+mj-cs"/>
              </a:rPr>
              <a:t> What is it?</a:t>
            </a:r>
          </a:p>
        </p:txBody>
      </p:sp>
      <p:sp>
        <p:nvSpPr>
          <p:cNvPr id="510979" name="Rectangle 3">
            <a:extLst>
              <a:ext uri="{FF2B5EF4-FFF2-40B4-BE49-F238E27FC236}">
                <a16:creationId xmlns:a16="http://schemas.microsoft.com/office/drawing/2014/main" id="{1ED4AC89-4818-E848-9D39-54100330C423}"/>
              </a:ext>
            </a:extLst>
          </p:cNvPr>
          <p:cNvSpPr>
            <a:spLocks noGrp="1" noChangeArrowheads="1"/>
          </p:cNvSpPr>
          <p:nvPr>
            <p:ph idx="1"/>
          </p:nvPr>
        </p:nvSpPr>
        <p:spPr/>
        <p:txBody>
          <a:bodyPr>
            <a:normAutofit fontScale="77500" lnSpcReduction="20000"/>
          </a:bodyPr>
          <a:lstStyle/>
          <a:p>
            <a:pPr eaLnBrk="1" hangingPunct="1">
              <a:lnSpc>
                <a:spcPct val="120000"/>
              </a:lnSpc>
              <a:buFont typeface="Arial" charset="0"/>
              <a:buChar char="•"/>
              <a:defRPr/>
            </a:pPr>
            <a:r>
              <a:rPr lang="en-US" dirty="0">
                <a:ea typeface="MS PGothic" pitchFamily="34" charset="-128"/>
                <a:cs typeface="+mn-cs"/>
              </a:rPr>
              <a:t>The Brownpaper Technique demonstrates a team building approach that uses the power of the team to develop views on where workload issues might be.</a:t>
            </a:r>
            <a:endParaRPr lang="en-GB" dirty="0">
              <a:ea typeface="MS PGothic" pitchFamily="34" charset="-128"/>
              <a:cs typeface="+mn-cs"/>
            </a:endParaRPr>
          </a:p>
          <a:p>
            <a:pPr eaLnBrk="1" hangingPunct="1">
              <a:lnSpc>
                <a:spcPct val="120000"/>
              </a:lnSpc>
              <a:buFont typeface="Arial" charset="0"/>
              <a:buChar char="•"/>
              <a:defRPr/>
            </a:pPr>
            <a:r>
              <a:rPr lang="en-GB" dirty="0">
                <a:ea typeface="MS PGothic" pitchFamily="34" charset="-128"/>
                <a:cs typeface="+mn-cs"/>
              </a:rPr>
              <a:t>A </a:t>
            </a:r>
            <a:r>
              <a:rPr lang="en-GB" dirty="0" err="1">
                <a:ea typeface="MS PGothic" pitchFamily="34" charset="-128"/>
                <a:cs typeface="+mn-cs"/>
              </a:rPr>
              <a:t>brownpaper</a:t>
            </a:r>
            <a:r>
              <a:rPr lang="en-GB" dirty="0">
                <a:ea typeface="MS PGothic" pitchFamily="34" charset="-128"/>
                <a:cs typeface="+mn-cs"/>
              </a:rPr>
              <a:t> is a visual wall display (usually created on brown wrapping paper typically 3ft high and up to 60 </a:t>
            </a:r>
            <a:r>
              <a:rPr lang="en-GB" dirty="0" err="1">
                <a:ea typeface="MS PGothic" pitchFamily="34" charset="-128"/>
                <a:cs typeface="+mn-cs"/>
              </a:rPr>
              <a:t>ft</a:t>
            </a:r>
            <a:r>
              <a:rPr lang="en-GB" dirty="0">
                <a:ea typeface="MS PGothic" pitchFamily="34" charset="-128"/>
                <a:cs typeface="+mn-cs"/>
              </a:rPr>
              <a:t> long).</a:t>
            </a:r>
          </a:p>
          <a:p>
            <a:pPr eaLnBrk="1" hangingPunct="1">
              <a:lnSpc>
                <a:spcPct val="120000"/>
              </a:lnSpc>
              <a:buFont typeface="Arial" charset="0"/>
              <a:buChar char="•"/>
              <a:defRPr/>
            </a:pPr>
            <a:r>
              <a:rPr lang="en-GB" dirty="0">
                <a:ea typeface="MS PGothic" pitchFamily="34" charset="-128"/>
                <a:cs typeface="+mn-cs"/>
              </a:rPr>
              <a:t>It documents an entire process or situation.</a:t>
            </a:r>
          </a:p>
          <a:p>
            <a:pPr eaLnBrk="1" hangingPunct="1">
              <a:lnSpc>
                <a:spcPct val="120000"/>
              </a:lnSpc>
              <a:buFont typeface="Arial" charset="0"/>
              <a:buChar char="•"/>
              <a:defRPr/>
            </a:pPr>
            <a:r>
              <a:rPr lang="en-GB" dirty="0">
                <a:ea typeface="MS PGothic" pitchFamily="34" charset="-128"/>
                <a:cs typeface="+mn-cs"/>
              </a:rPr>
              <a:t>It provides a “high touch” visual of an entire process.</a:t>
            </a:r>
          </a:p>
          <a:p>
            <a:pPr eaLnBrk="1" hangingPunct="1">
              <a:lnSpc>
                <a:spcPct val="120000"/>
              </a:lnSpc>
              <a:buFont typeface="Arial" charset="0"/>
              <a:buChar char="•"/>
              <a:defRPr/>
            </a:pPr>
            <a:r>
              <a:rPr lang="en-GB" dirty="0">
                <a:ea typeface="MS PGothic" pitchFamily="34" charset="-128"/>
                <a:cs typeface="+mn-cs"/>
              </a:rPr>
              <a:t>It details the actual steps taken and highlights all activities, interfaces, decision points and information sources.</a:t>
            </a:r>
            <a:endParaRPr lang="en-US" dirty="0">
              <a:ea typeface="MS PGothic"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Rectangle 2">
            <a:extLst>
              <a:ext uri="{FF2B5EF4-FFF2-40B4-BE49-F238E27FC236}">
                <a16:creationId xmlns:a16="http://schemas.microsoft.com/office/drawing/2014/main" id="{2758C84F-755E-6844-8DDF-C75BE79FD452}"/>
              </a:ext>
            </a:extLst>
          </p:cNvPr>
          <p:cNvSpPr>
            <a:spLocks noGrp="1" noChangeArrowheads="1"/>
          </p:cNvSpPr>
          <p:nvPr>
            <p:ph type="title"/>
          </p:nvPr>
        </p:nvSpPr>
        <p:spPr/>
        <p:txBody>
          <a:bodyPr/>
          <a:lstStyle/>
          <a:p>
            <a:pPr eaLnBrk="1" hangingPunct="1">
              <a:defRPr/>
            </a:pPr>
            <a:r>
              <a:rPr lang="en-GB" sz="3200" dirty="0">
                <a:ea typeface="MS PGothic" pitchFamily="34" charset="-128"/>
                <a:cs typeface="+mj-cs"/>
              </a:rPr>
              <a:t>The Brownpaper Technique can be applied to a variety of processes and in a variety of situations</a:t>
            </a:r>
          </a:p>
        </p:txBody>
      </p:sp>
      <p:sp>
        <p:nvSpPr>
          <p:cNvPr id="512003" name="Rectangle 3">
            <a:extLst>
              <a:ext uri="{FF2B5EF4-FFF2-40B4-BE49-F238E27FC236}">
                <a16:creationId xmlns:a16="http://schemas.microsoft.com/office/drawing/2014/main" id="{EDD0E1F7-ACD3-8D48-9E7B-439EB255E58E}"/>
              </a:ext>
            </a:extLst>
          </p:cNvPr>
          <p:cNvSpPr>
            <a:spLocks noGrp="1" noChangeArrowheads="1"/>
          </p:cNvSpPr>
          <p:nvPr>
            <p:ph idx="1"/>
          </p:nvPr>
        </p:nvSpPr>
        <p:spPr/>
        <p:txBody>
          <a:bodyPr>
            <a:normAutofit fontScale="85000" lnSpcReduction="10000"/>
          </a:bodyPr>
          <a:lstStyle/>
          <a:p>
            <a:pPr eaLnBrk="1" hangingPunct="1">
              <a:lnSpc>
                <a:spcPct val="130000"/>
              </a:lnSpc>
              <a:buFont typeface="Arial" charset="0"/>
              <a:buChar char="•"/>
              <a:defRPr/>
            </a:pPr>
            <a:r>
              <a:rPr lang="en-GB" sz="2000" dirty="0">
                <a:ea typeface="MS PGothic" pitchFamily="34" charset="-128"/>
                <a:cs typeface="+mn-cs"/>
              </a:rPr>
              <a:t>For example:</a:t>
            </a:r>
          </a:p>
          <a:p>
            <a:pPr lvl="1" eaLnBrk="1" hangingPunct="1">
              <a:lnSpc>
                <a:spcPct val="130000"/>
              </a:lnSpc>
              <a:buFont typeface="Arial" charset="0"/>
              <a:buChar char="–"/>
              <a:defRPr/>
            </a:pPr>
            <a:r>
              <a:rPr lang="en-GB" sz="2000" dirty="0">
                <a:latin typeface="Source Sans Pro"/>
                <a:ea typeface="MS PGothic" pitchFamily="34" charset="-128"/>
                <a:cs typeface="Source Sans Pro"/>
              </a:rPr>
              <a:t>As is</a:t>
            </a:r>
            <a:r>
              <a:rPr lang="en-GB" sz="2000" dirty="0">
                <a:ea typeface="MS PGothic" pitchFamily="34" charset="-128"/>
              </a:rPr>
              <a:t> – actual process in use today</a:t>
            </a:r>
          </a:p>
          <a:p>
            <a:pPr lvl="1" eaLnBrk="1" hangingPunct="1">
              <a:lnSpc>
                <a:spcPct val="130000"/>
              </a:lnSpc>
              <a:buFont typeface="Arial" charset="0"/>
              <a:buChar char="–"/>
              <a:defRPr/>
            </a:pPr>
            <a:r>
              <a:rPr lang="en-GB" sz="2000" dirty="0">
                <a:latin typeface="Source Sans Pro"/>
                <a:ea typeface="MS PGothic" pitchFamily="34" charset="-128"/>
                <a:cs typeface="Source Sans Pro"/>
              </a:rPr>
              <a:t>Should be </a:t>
            </a:r>
            <a:r>
              <a:rPr lang="en-GB" sz="2000" dirty="0">
                <a:ea typeface="MS PGothic" pitchFamily="34" charset="-128"/>
              </a:rPr>
              <a:t>– process or group of activities according to new idea or proposal</a:t>
            </a:r>
          </a:p>
          <a:p>
            <a:pPr lvl="1" eaLnBrk="1" hangingPunct="1">
              <a:lnSpc>
                <a:spcPct val="130000"/>
              </a:lnSpc>
              <a:buFont typeface="Arial" charset="0"/>
              <a:buChar char="–"/>
              <a:defRPr/>
            </a:pPr>
            <a:r>
              <a:rPr lang="en-GB" sz="2000" dirty="0">
                <a:latin typeface="Source Sans Pro"/>
                <a:ea typeface="MS PGothic" pitchFamily="34" charset="-128"/>
                <a:cs typeface="Source Sans Pro"/>
              </a:rPr>
              <a:t>Could be </a:t>
            </a:r>
            <a:r>
              <a:rPr lang="en-GB" sz="2000" dirty="0">
                <a:ea typeface="MS PGothic" pitchFamily="34" charset="-128"/>
              </a:rPr>
              <a:t>– desired activities/process</a:t>
            </a:r>
          </a:p>
          <a:p>
            <a:pPr lvl="1" eaLnBrk="1" hangingPunct="1">
              <a:lnSpc>
                <a:spcPct val="130000"/>
              </a:lnSpc>
              <a:buFont typeface="Arial" charset="0"/>
              <a:buChar char="–"/>
              <a:defRPr/>
            </a:pPr>
            <a:r>
              <a:rPr lang="en-GB" sz="2000" dirty="0">
                <a:latin typeface="Source Sans Pro"/>
                <a:ea typeface="MS PGothic" pitchFamily="34" charset="-128"/>
                <a:cs typeface="Source Sans Pro"/>
              </a:rPr>
              <a:t>To be </a:t>
            </a:r>
            <a:r>
              <a:rPr lang="en-GB" sz="2000" dirty="0">
                <a:ea typeface="MS PGothic" pitchFamily="34" charset="-128"/>
              </a:rPr>
              <a:t>– model for implementation</a:t>
            </a:r>
          </a:p>
          <a:p>
            <a:pPr eaLnBrk="1" hangingPunct="1">
              <a:lnSpc>
                <a:spcPct val="130000"/>
              </a:lnSpc>
              <a:buFont typeface="Arial" charset="0"/>
              <a:buChar char="•"/>
              <a:defRPr/>
            </a:pPr>
            <a:r>
              <a:rPr lang="en-GB" sz="2000" dirty="0">
                <a:ea typeface="MS PGothic" pitchFamily="34" charset="-128"/>
                <a:cs typeface="+mn-cs"/>
              </a:rPr>
              <a:t>A key objective of the Brownpaper Technique is that the team / organization explore together the processes or sets of activities under review and their associated strengths and opportunities.  </a:t>
            </a:r>
          </a:p>
          <a:p>
            <a:pPr eaLnBrk="1" hangingPunct="1">
              <a:lnSpc>
                <a:spcPct val="130000"/>
              </a:lnSpc>
              <a:buFont typeface="Arial" charset="0"/>
              <a:buChar char="•"/>
              <a:defRPr/>
            </a:pPr>
            <a:r>
              <a:rPr lang="en-GB" sz="2000" dirty="0">
                <a:ea typeface="MS PGothic" pitchFamily="34" charset="-128"/>
                <a:cs typeface="+mn-cs"/>
              </a:rPr>
              <a:t>Working in this way increases the buy-in and ownership in the results.</a:t>
            </a:r>
          </a:p>
          <a:p>
            <a:pPr eaLnBrk="1" hangingPunct="1">
              <a:lnSpc>
                <a:spcPct val="130000"/>
              </a:lnSpc>
              <a:buFont typeface="Arial" charset="0"/>
              <a:buChar char="•"/>
              <a:defRPr/>
            </a:pPr>
            <a:r>
              <a:rPr lang="en-GB" sz="2000" dirty="0">
                <a:ea typeface="MS PGothic" pitchFamily="34" charset="-128"/>
                <a:cs typeface="+mn-cs"/>
              </a:rPr>
              <a:t>The Brownpaper Technique can be one of the most powerful and important techniques to build momentum in a change process.</a:t>
            </a:r>
          </a:p>
          <a:p>
            <a:pPr eaLnBrk="1" hangingPunct="1">
              <a:lnSpc>
                <a:spcPct val="130000"/>
              </a:lnSpc>
              <a:buFont typeface="Arial" charset="0"/>
              <a:buChar char="•"/>
              <a:defRPr/>
            </a:pPr>
            <a:r>
              <a:rPr lang="en-GB" sz="2000" dirty="0">
                <a:ea typeface="MS PGothic" pitchFamily="34" charset="-128"/>
                <a:cs typeface="+mn-cs"/>
              </a:rPr>
              <a:t>The technique can also be used to portray the various parties or roles involved in the process (sometimes called </a:t>
            </a:r>
            <a:r>
              <a:rPr lang="ja-JP" altLang="en-GB" sz="2000" dirty="0">
                <a:latin typeface="Arial"/>
                <a:ea typeface="MS PGothic" pitchFamily="34" charset="-128"/>
                <a:cs typeface="+mn-cs"/>
              </a:rPr>
              <a:t>“</a:t>
            </a:r>
            <a:r>
              <a:rPr lang="en-GB" sz="2000" dirty="0">
                <a:ea typeface="MS PGothic" pitchFamily="34" charset="-128"/>
                <a:cs typeface="+mn-cs"/>
              </a:rPr>
              <a:t>swim lanes</a:t>
            </a:r>
            <a:r>
              <a:rPr lang="ja-JP" altLang="en-GB" sz="2000" dirty="0">
                <a:latin typeface="Arial"/>
                <a:ea typeface="MS PGothic" pitchFamily="34" charset="-128"/>
                <a:cs typeface="+mn-cs"/>
              </a:rPr>
              <a:t>”</a:t>
            </a:r>
            <a:r>
              <a:rPr lang="en-GB" sz="2000" dirty="0">
                <a:ea typeface="MS PGothic" pitchFamily="34" charset="-128"/>
                <a:cs typeface="+mn-cs"/>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a:extLst>
              <a:ext uri="{FF2B5EF4-FFF2-40B4-BE49-F238E27FC236}">
                <a16:creationId xmlns:a16="http://schemas.microsoft.com/office/drawing/2014/main" id="{4900B652-4B75-8243-9E94-FEB87D096208}"/>
              </a:ext>
            </a:extLst>
          </p:cNvPr>
          <p:cNvSpPr>
            <a:spLocks noGrp="1" noChangeArrowheads="1"/>
          </p:cNvSpPr>
          <p:nvPr>
            <p:ph type="title"/>
          </p:nvPr>
        </p:nvSpPr>
        <p:spPr/>
        <p:txBody>
          <a:bodyPr/>
          <a:lstStyle/>
          <a:p>
            <a:pPr eaLnBrk="1" hangingPunct="1">
              <a:defRPr/>
            </a:pPr>
            <a:r>
              <a:rPr lang="en-GB" sz="3600" dirty="0">
                <a:ea typeface="MS PGothic" pitchFamily="34" charset="-128"/>
                <a:cs typeface="+mj-cs"/>
              </a:rPr>
              <a:t>Brownpaper creation has two distinct phases: Development and Evaluation</a:t>
            </a:r>
          </a:p>
        </p:txBody>
      </p:sp>
      <p:sp>
        <p:nvSpPr>
          <p:cNvPr id="513027" name="Rectangle 3">
            <a:extLst>
              <a:ext uri="{FF2B5EF4-FFF2-40B4-BE49-F238E27FC236}">
                <a16:creationId xmlns:a16="http://schemas.microsoft.com/office/drawing/2014/main" id="{0C1C4CB6-C792-504B-A07C-6D5A7A306193}"/>
              </a:ext>
            </a:extLst>
          </p:cNvPr>
          <p:cNvSpPr>
            <a:spLocks noGrp="1" noChangeArrowheads="1"/>
          </p:cNvSpPr>
          <p:nvPr>
            <p:ph idx="1"/>
          </p:nvPr>
        </p:nvSpPr>
        <p:spPr/>
        <p:txBody>
          <a:bodyPr>
            <a:normAutofit lnSpcReduction="10000"/>
          </a:bodyPr>
          <a:lstStyle/>
          <a:p>
            <a:pPr eaLnBrk="1" hangingPunct="1">
              <a:buFontTx/>
              <a:buNone/>
              <a:defRPr/>
            </a:pPr>
            <a:r>
              <a:rPr lang="en-GB" sz="2000" b="1" dirty="0">
                <a:ea typeface="MS PGothic" pitchFamily="34" charset="-128"/>
                <a:cs typeface="+mn-cs"/>
              </a:rPr>
              <a:t>Development</a:t>
            </a:r>
            <a:endParaRPr lang="en-GB" sz="2000" dirty="0">
              <a:ea typeface="MS PGothic" pitchFamily="34" charset="-128"/>
              <a:cs typeface="+mn-cs"/>
            </a:endParaRPr>
          </a:p>
          <a:p>
            <a:pPr eaLnBrk="1" hangingPunct="1">
              <a:buFont typeface="Arial" charset="0"/>
              <a:buChar char="•"/>
              <a:defRPr/>
            </a:pPr>
            <a:r>
              <a:rPr lang="en-GB" sz="2000" dirty="0">
                <a:ea typeface="MS PGothic" pitchFamily="34" charset="-128"/>
                <a:cs typeface="+mn-cs"/>
              </a:rPr>
              <a:t>Brownpaper development is a fact-gathering exercise and as such, all ideas are good ideas.</a:t>
            </a:r>
          </a:p>
          <a:p>
            <a:pPr eaLnBrk="1" hangingPunct="1">
              <a:buFont typeface="Arial" charset="0"/>
              <a:buChar char="•"/>
              <a:defRPr/>
            </a:pPr>
            <a:r>
              <a:rPr lang="en-GB" sz="2000" dirty="0">
                <a:ea typeface="MS PGothic" pitchFamily="34" charset="-128"/>
                <a:cs typeface="+mn-cs"/>
              </a:rPr>
              <a:t>No value judgements are made while the </a:t>
            </a:r>
            <a:r>
              <a:rPr lang="en-GB" sz="2000" dirty="0" err="1">
                <a:ea typeface="MS PGothic" pitchFamily="34" charset="-128"/>
                <a:cs typeface="+mn-cs"/>
              </a:rPr>
              <a:t>brownpaper</a:t>
            </a:r>
            <a:r>
              <a:rPr lang="en-GB" sz="2000" dirty="0">
                <a:ea typeface="MS PGothic" pitchFamily="34" charset="-128"/>
                <a:cs typeface="+mn-cs"/>
              </a:rPr>
              <a:t> is being developed and it is acceptable for participants to disagree on their interpretation of the process. </a:t>
            </a:r>
          </a:p>
          <a:p>
            <a:pPr eaLnBrk="1" hangingPunct="1">
              <a:buFont typeface="Arial" charset="0"/>
              <a:buChar char="•"/>
              <a:defRPr/>
            </a:pPr>
            <a:endParaRPr lang="en-GB" sz="2000" dirty="0">
              <a:ea typeface="MS PGothic" pitchFamily="34" charset="-128"/>
              <a:cs typeface="+mn-cs"/>
            </a:endParaRPr>
          </a:p>
          <a:p>
            <a:pPr eaLnBrk="1" hangingPunct="1">
              <a:buFontTx/>
              <a:buNone/>
              <a:defRPr/>
            </a:pPr>
            <a:r>
              <a:rPr lang="en-GB" sz="2000" b="1" dirty="0">
                <a:ea typeface="MS PGothic" pitchFamily="34" charset="-128"/>
                <a:cs typeface="+mn-cs"/>
              </a:rPr>
              <a:t>Evaluation</a:t>
            </a:r>
            <a:endParaRPr lang="en-GB" sz="2000" dirty="0">
              <a:ea typeface="MS PGothic" pitchFamily="34" charset="-128"/>
              <a:cs typeface="+mn-cs"/>
            </a:endParaRPr>
          </a:p>
          <a:p>
            <a:pPr eaLnBrk="1" hangingPunct="1">
              <a:buFont typeface="Arial" charset="0"/>
              <a:buChar char="•"/>
              <a:defRPr/>
            </a:pPr>
            <a:r>
              <a:rPr lang="en-GB" sz="2000" dirty="0">
                <a:ea typeface="MS PGothic" pitchFamily="34" charset="-128"/>
                <a:cs typeface="+mn-cs"/>
              </a:rPr>
              <a:t>Evaluation of the </a:t>
            </a:r>
            <a:r>
              <a:rPr lang="en-GB" sz="2000" dirty="0" err="1">
                <a:ea typeface="MS PGothic" pitchFamily="34" charset="-128"/>
                <a:cs typeface="+mn-cs"/>
              </a:rPr>
              <a:t>brownpaper</a:t>
            </a:r>
            <a:r>
              <a:rPr lang="en-GB" sz="2000" dirty="0">
                <a:ea typeface="MS PGothic" pitchFamily="34" charset="-128"/>
                <a:cs typeface="+mn-cs"/>
              </a:rPr>
              <a:t> is performed after the process/activity flow has been finalised.</a:t>
            </a:r>
          </a:p>
          <a:p>
            <a:pPr eaLnBrk="1" hangingPunct="1">
              <a:buFont typeface="Arial" charset="0"/>
              <a:buChar char="•"/>
              <a:defRPr/>
            </a:pPr>
            <a:r>
              <a:rPr lang="en-GB" sz="2000" dirty="0">
                <a:ea typeface="MS PGothic" pitchFamily="34" charset="-128"/>
                <a:cs typeface="+mn-cs"/>
              </a:rPr>
              <a:t>The results are evaluated for completeness, scale and scope of activities and participation in the processes/activities being investigated.</a:t>
            </a:r>
          </a:p>
          <a:p>
            <a:pPr eaLnBrk="1" hangingPunct="1">
              <a:buFont typeface="Arial" charset="0"/>
              <a:buChar char="•"/>
              <a:defRPr/>
            </a:pPr>
            <a:r>
              <a:rPr lang="en-GB" sz="2000" dirty="0">
                <a:ea typeface="MS PGothic" pitchFamily="34" charset="-128"/>
                <a:cs typeface="+mn-cs"/>
              </a:rPr>
              <a:t>It is imperative that the </a:t>
            </a:r>
            <a:r>
              <a:rPr lang="en-GB" sz="2000" u="sng" dirty="0" err="1">
                <a:ea typeface="MS PGothic" pitchFamily="34" charset="-128"/>
                <a:cs typeface="+mn-cs"/>
              </a:rPr>
              <a:t>brownpaper</a:t>
            </a:r>
            <a:r>
              <a:rPr lang="en-GB" sz="2000" u="sng" dirty="0">
                <a:ea typeface="MS PGothic" pitchFamily="34" charset="-128"/>
                <a:cs typeface="+mn-cs"/>
              </a:rPr>
              <a:t> is signed off</a:t>
            </a:r>
            <a:r>
              <a:rPr lang="en-GB" sz="2000" dirty="0">
                <a:ea typeface="MS PGothic" pitchFamily="34" charset="-128"/>
                <a:cs typeface="+mn-cs"/>
              </a:rPr>
              <a:t> by the steering committee or management as an accurate picture of the process or activities under review.</a:t>
            </a:r>
          </a:p>
          <a:p>
            <a:pPr eaLnBrk="1" hangingPunct="1">
              <a:buFont typeface="Arial" charset="0"/>
              <a:buChar char="•"/>
              <a:defRPr/>
            </a:pPr>
            <a:endParaRPr lang="en-GB" sz="2000" dirty="0">
              <a:ea typeface="MS PGothic"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2339D682-8EE3-DE43-82BF-E7368A18CDFE}"/>
              </a:ext>
            </a:extLst>
          </p:cNvPr>
          <p:cNvSpPr>
            <a:spLocks noGrp="1" noChangeArrowheads="1"/>
          </p:cNvSpPr>
          <p:nvPr>
            <p:ph type="title"/>
          </p:nvPr>
        </p:nvSpPr>
        <p:spPr/>
        <p:txBody>
          <a:bodyPr/>
          <a:lstStyle/>
          <a:p>
            <a:pPr eaLnBrk="1" hangingPunct="1">
              <a:defRPr/>
            </a:pPr>
            <a:r>
              <a:rPr lang="en-GB" sz="3600" dirty="0">
                <a:ea typeface="MS PGothic" pitchFamily="34" charset="-128"/>
                <a:cs typeface="+mj-cs"/>
              </a:rPr>
              <a:t>Brownpaper Technique Process</a:t>
            </a:r>
          </a:p>
        </p:txBody>
      </p:sp>
      <p:sp>
        <p:nvSpPr>
          <p:cNvPr id="514051" name="Rectangle 3">
            <a:extLst>
              <a:ext uri="{FF2B5EF4-FFF2-40B4-BE49-F238E27FC236}">
                <a16:creationId xmlns:a16="http://schemas.microsoft.com/office/drawing/2014/main" id="{BF6C466E-AE77-D444-8B87-E452A88E79D5}"/>
              </a:ext>
            </a:extLst>
          </p:cNvPr>
          <p:cNvSpPr>
            <a:spLocks noGrp="1" noChangeArrowheads="1"/>
          </p:cNvSpPr>
          <p:nvPr>
            <p:ph idx="1"/>
          </p:nvPr>
        </p:nvSpPr>
        <p:spPr/>
        <p:txBody>
          <a:bodyPr/>
          <a:lstStyle/>
          <a:p>
            <a:pPr marL="0" indent="0" eaLnBrk="1" hangingPunct="1">
              <a:buFont typeface="Arial" charset="0"/>
              <a:buNone/>
              <a:defRPr/>
            </a:pPr>
            <a:r>
              <a:rPr lang="en-GB" sz="1800" dirty="0">
                <a:ea typeface="MS PGothic" pitchFamily="34" charset="-128"/>
                <a:cs typeface="Times New Roman" charset="0"/>
              </a:rPr>
              <a:t>Brownpaper creation is iterative; the process flows should be mapped out first in draft using pencil (or with Post-Its) and verified before a final </a:t>
            </a:r>
            <a:r>
              <a:rPr lang="en-GB" sz="1800" dirty="0" err="1">
                <a:ea typeface="MS PGothic" pitchFamily="34" charset="-128"/>
                <a:cs typeface="Times New Roman" charset="0"/>
              </a:rPr>
              <a:t>brownpaper</a:t>
            </a:r>
            <a:r>
              <a:rPr lang="en-GB" sz="1800" dirty="0">
                <a:ea typeface="MS PGothic" pitchFamily="34" charset="-128"/>
                <a:cs typeface="Times New Roman" charset="0"/>
              </a:rPr>
              <a:t> is produced.  </a:t>
            </a:r>
          </a:p>
          <a:p>
            <a:pPr eaLnBrk="1" hangingPunct="1">
              <a:buFontTx/>
              <a:buNone/>
              <a:defRPr/>
            </a:pPr>
            <a:endParaRPr lang="en-GB" sz="1000" b="1" dirty="0">
              <a:ea typeface="MS PGothic" pitchFamily="34" charset="-128"/>
              <a:cs typeface="Times New Roman" charset="0"/>
            </a:endParaRPr>
          </a:p>
          <a:p>
            <a:pPr eaLnBrk="1" hangingPunct="1">
              <a:buFontTx/>
              <a:buNone/>
              <a:defRPr/>
            </a:pPr>
            <a:r>
              <a:rPr lang="en-GB" sz="1200" b="1" dirty="0">
                <a:latin typeface="Source Sans Pro "/>
                <a:ea typeface="MS PGothic" pitchFamily="34" charset="-128"/>
                <a:cs typeface="Source Sans Pro "/>
              </a:rPr>
              <a:t>Four stages are normally used to document a process:</a:t>
            </a:r>
          </a:p>
        </p:txBody>
      </p:sp>
      <p:sp>
        <p:nvSpPr>
          <p:cNvPr id="30723" name="Rectangle 4">
            <a:extLst>
              <a:ext uri="{FF2B5EF4-FFF2-40B4-BE49-F238E27FC236}">
                <a16:creationId xmlns:a16="http://schemas.microsoft.com/office/drawing/2014/main" id="{BFA7DD34-5775-CE41-BF79-F16BD7E6C28F}"/>
              </a:ext>
            </a:extLst>
          </p:cNvPr>
          <p:cNvSpPr>
            <a:spLocks noChangeArrowheads="1"/>
          </p:cNvSpPr>
          <p:nvPr/>
        </p:nvSpPr>
        <p:spPr bwMode="auto">
          <a:xfrm>
            <a:off x="501650" y="2863850"/>
            <a:ext cx="8913813" cy="808038"/>
          </a:xfrm>
          <a:prstGeom prst="rect">
            <a:avLst/>
          </a:prstGeom>
          <a:solidFill>
            <a:srgbClr val="F2C209">
              <a:alpha val="30196"/>
            </a:srgbClr>
          </a:solidFill>
          <a:ln w="6350">
            <a:solidFill>
              <a:srgbClr val="1369D1"/>
            </a:solidFill>
            <a:miter lim="800000"/>
            <a:headEnd/>
            <a:tailEnd/>
          </a:ln>
        </p:spPr>
        <p:txBody>
          <a:bodyPr anchor="ctr"/>
          <a:lstStyle>
            <a:lvl1pPr marL="893763" indent="-893763">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b="1">
                <a:latin typeface="Source Sans Pro" panose="020B0503030403020204" pitchFamily="34" charset="0"/>
                <a:cs typeface="Source Sans Pro" panose="020B0503030403020204" pitchFamily="34" charset="0"/>
              </a:rPr>
              <a:t>Step 1</a:t>
            </a:r>
            <a:r>
              <a:rPr lang="en-GB" altLang="en-US" sz="1400">
                <a:latin typeface="Source Sans Pro" panose="020B0503030403020204" pitchFamily="34" charset="0"/>
                <a:cs typeface="Source Sans Pro" panose="020B0503030403020204" pitchFamily="34" charset="0"/>
              </a:rPr>
              <a:t>	Initial Briefing – oral walkthrough by knowledgeable resource. Take notes and get a good understanding.</a:t>
            </a:r>
            <a:endParaRPr lang="en-US" altLang="en-US" sz="1400">
              <a:latin typeface="Source Sans Pro" panose="020B0503030403020204" pitchFamily="34" charset="0"/>
              <a:cs typeface="Source Sans Pro" panose="020B0503030403020204" pitchFamily="34" charset="0"/>
            </a:endParaRPr>
          </a:p>
        </p:txBody>
      </p:sp>
      <p:sp>
        <p:nvSpPr>
          <p:cNvPr id="30724" name="Rectangle 5">
            <a:extLst>
              <a:ext uri="{FF2B5EF4-FFF2-40B4-BE49-F238E27FC236}">
                <a16:creationId xmlns:a16="http://schemas.microsoft.com/office/drawing/2014/main" id="{1B3C41C6-26A6-A442-88A6-31B6B432E1EE}"/>
              </a:ext>
            </a:extLst>
          </p:cNvPr>
          <p:cNvSpPr>
            <a:spLocks noChangeArrowheads="1"/>
          </p:cNvSpPr>
          <p:nvPr/>
        </p:nvSpPr>
        <p:spPr bwMode="auto">
          <a:xfrm>
            <a:off x="501650" y="3705225"/>
            <a:ext cx="8913813" cy="806450"/>
          </a:xfrm>
          <a:prstGeom prst="rect">
            <a:avLst/>
          </a:prstGeom>
          <a:solidFill>
            <a:srgbClr val="F2C209">
              <a:alpha val="50195"/>
            </a:srgbClr>
          </a:solidFill>
          <a:ln w="6350">
            <a:solidFill>
              <a:srgbClr val="1369D1"/>
            </a:solidFill>
            <a:miter lim="800000"/>
            <a:headEnd/>
            <a:tailEnd/>
          </a:ln>
        </p:spPr>
        <p:txBody>
          <a:bodyPr anchor="ctr"/>
          <a:lstStyle>
            <a:lvl1pPr marL="893763" indent="-893763">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b="1">
                <a:latin typeface="Source Sans Pro" panose="020B0503030403020204" pitchFamily="34" charset="0"/>
                <a:cs typeface="Source Sans Pro" panose="020B0503030403020204" pitchFamily="34" charset="0"/>
              </a:rPr>
              <a:t>Step 2</a:t>
            </a:r>
            <a:r>
              <a:rPr lang="en-GB" altLang="en-US" sz="1400">
                <a:latin typeface="Source Sans Pro" panose="020B0503030403020204" pitchFamily="34" charset="0"/>
                <a:cs typeface="Source Sans Pro" panose="020B0503030403020204" pitchFamily="34" charset="0"/>
              </a:rPr>
              <a:t>	Rough Draft – block out the major flow in pencil on brownpaper with the knowledgeable resource. Use Post-It notes with details on to increase flexibility and reduce rework time. Check for accuracy.</a:t>
            </a:r>
            <a:endParaRPr lang="en-US" altLang="en-US" sz="1400">
              <a:latin typeface="Source Sans Pro" panose="020B0503030403020204" pitchFamily="34" charset="0"/>
              <a:cs typeface="Source Sans Pro" panose="020B0503030403020204" pitchFamily="34" charset="0"/>
            </a:endParaRPr>
          </a:p>
        </p:txBody>
      </p:sp>
      <p:sp>
        <p:nvSpPr>
          <p:cNvPr id="30725" name="Rectangle 6">
            <a:extLst>
              <a:ext uri="{FF2B5EF4-FFF2-40B4-BE49-F238E27FC236}">
                <a16:creationId xmlns:a16="http://schemas.microsoft.com/office/drawing/2014/main" id="{E9F87764-1F97-9A41-BD69-20DBBC89A4AD}"/>
              </a:ext>
            </a:extLst>
          </p:cNvPr>
          <p:cNvSpPr>
            <a:spLocks noChangeArrowheads="1"/>
          </p:cNvSpPr>
          <p:nvPr/>
        </p:nvSpPr>
        <p:spPr bwMode="auto">
          <a:xfrm>
            <a:off x="501650" y="4545013"/>
            <a:ext cx="8913813" cy="808037"/>
          </a:xfrm>
          <a:prstGeom prst="rect">
            <a:avLst/>
          </a:prstGeom>
          <a:solidFill>
            <a:srgbClr val="F2C209">
              <a:alpha val="70195"/>
            </a:srgbClr>
          </a:solidFill>
          <a:ln w="6350">
            <a:solidFill>
              <a:srgbClr val="1369D1"/>
            </a:solidFill>
            <a:miter lim="800000"/>
            <a:headEnd/>
            <a:tailEnd/>
          </a:ln>
        </p:spPr>
        <p:txBody>
          <a:bodyPr anchor="ctr"/>
          <a:lstStyle>
            <a:lvl1pPr marL="893763" indent="-893763">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b="1">
                <a:latin typeface="Source Sans Pro" panose="020B0503030403020204" pitchFamily="34" charset="0"/>
                <a:cs typeface="Source Sans Pro" panose="020B0503030403020204" pitchFamily="34" charset="0"/>
              </a:rPr>
              <a:t>Step 3</a:t>
            </a:r>
            <a:r>
              <a:rPr lang="en-GB" altLang="en-US" sz="1400">
                <a:latin typeface="Source Sans Pro" panose="020B0503030403020204" pitchFamily="34" charset="0"/>
                <a:cs typeface="Source Sans Pro" panose="020B0503030403020204" pitchFamily="34" charset="0"/>
              </a:rPr>
              <a:t>	Brownpaper – use coloured markers to draw the process flow on the brownpaper. Augment the process flow with examples of documents and explanatory narrative.</a:t>
            </a:r>
            <a:endParaRPr lang="en-US" altLang="en-US" sz="1400">
              <a:latin typeface="Source Sans Pro" panose="020B0503030403020204" pitchFamily="34" charset="0"/>
              <a:cs typeface="Source Sans Pro" panose="020B0503030403020204" pitchFamily="34" charset="0"/>
            </a:endParaRPr>
          </a:p>
        </p:txBody>
      </p:sp>
      <p:sp>
        <p:nvSpPr>
          <p:cNvPr id="30726" name="Rectangle 7">
            <a:extLst>
              <a:ext uri="{FF2B5EF4-FFF2-40B4-BE49-F238E27FC236}">
                <a16:creationId xmlns:a16="http://schemas.microsoft.com/office/drawing/2014/main" id="{9AC99929-1F2B-F847-A975-A0B71012AF24}"/>
              </a:ext>
            </a:extLst>
          </p:cNvPr>
          <p:cNvSpPr>
            <a:spLocks noChangeArrowheads="1"/>
          </p:cNvSpPr>
          <p:nvPr/>
        </p:nvSpPr>
        <p:spPr bwMode="auto">
          <a:xfrm>
            <a:off x="501650" y="5386388"/>
            <a:ext cx="8913813" cy="806450"/>
          </a:xfrm>
          <a:prstGeom prst="rect">
            <a:avLst/>
          </a:prstGeom>
          <a:solidFill>
            <a:srgbClr val="F2C209"/>
          </a:solidFill>
          <a:ln w="6350">
            <a:solidFill>
              <a:srgbClr val="1369D1"/>
            </a:solidFill>
            <a:miter lim="800000"/>
            <a:headEnd/>
            <a:tailEnd/>
          </a:ln>
        </p:spPr>
        <p:txBody>
          <a:bodyPr anchor="ctr"/>
          <a:lstStyle>
            <a:lvl1pPr marL="893763" indent="-893763">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400" b="1">
                <a:latin typeface="Source Sans Pro" panose="020B0503030403020204" pitchFamily="34" charset="0"/>
                <a:cs typeface="Source Sans Pro" panose="020B0503030403020204" pitchFamily="34" charset="0"/>
              </a:rPr>
              <a:t>Step 4</a:t>
            </a:r>
            <a:r>
              <a:rPr lang="en-US" altLang="en-US" sz="1400">
                <a:latin typeface="Source Sans Pro" panose="020B0503030403020204" pitchFamily="34" charset="0"/>
                <a:cs typeface="Source Sans Pro" panose="020B0503030403020204" pitchFamily="34" charset="0"/>
              </a:rPr>
              <a:t>	Evaluate – creatively display strengths, problems and opportunities that appear in the rough draft (e.g. rework loops, time lags, multiple approvals). Get sign-off by appropriate members of the management and other stakeholders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633C48F7-7D9F-A740-9F5F-343DC555173D}"/>
              </a:ext>
            </a:extLst>
          </p:cNvPr>
          <p:cNvSpPr>
            <a:spLocks noGrp="1" noChangeArrowheads="1"/>
          </p:cNvSpPr>
          <p:nvPr>
            <p:ph type="title"/>
          </p:nvPr>
        </p:nvSpPr>
        <p:spPr/>
        <p:txBody>
          <a:bodyPr/>
          <a:lstStyle/>
          <a:p>
            <a:pPr eaLnBrk="1" hangingPunct="1"/>
            <a:r>
              <a:rPr lang="en-GB" altLang="en-US" sz="3200">
                <a:latin typeface="Source Sans Pro" panose="020B0503030403020204" pitchFamily="34" charset="0"/>
                <a:cs typeface="Times New Roman" panose="02020603050405020304" pitchFamily="18" charset="0"/>
              </a:rPr>
              <a:t>Each stage of the brownpaper development should phase-in more staff involvement</a:t>
            </a:r>
          </a:p>
        </p:txBody>
      </p:sp>
      <p:sp>
        <p:nvSpPr>
          <p:cNvPr id="31746" name="Rectangle 3">
            <a:extLst>
              <a:ext uri="{FF2B5EF4-FFF2-40B4-BE49-F238E27FC236}">
                <a16:creationId xmlns:a16="http://schemas.microsoft.com/office/drawing/2014/main" id="{6720BA7F-89F2-7B41-BF5F-C449286B3DD7}"/>
              </a:ext>
            </a:extLst>
          </p:cNvPr>
          <p:cNvSpPr>
            <a:spLocks noChangeArrowheads="1"/>
          </p:cNvSpPr>
          <p:nvPr/>
        </p:nvSpPr>
        <p:spPr bwMode="auto">
          <a:xfrm>
            <a:off x="649288" y="2316163"/>
            <a:ext cx="8610600" cy="687387"/>
          </a:xfrm>
          <a:prstGeom prst="rect">
            <a:avLst/>
          </a:prstGeom>
          <a:solidFill>
            <a:srgbClr val="F2C209">
              <a:alpha val="30196"/>
            </a:srgbClr>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b="1">
                <a:solidFill>
                  <a:srgbClr val="000000"/>
                </a:solidFill>
                <a:latin typeface="Source Sans Pro" panose="020B0503030403020204" pitchFamily="34" charset="0"/>
                <a:cs typeface="Source Sans Pro" panose="020B0503030403020204" pitchFamily="34" charset="0"/>
              </a:rPr>
              <a:t>Steps 1 &amp; 2	  </a:t>
            </a:r>
            <a:r>
              <a:rPr lang="en-GB" altLang="en-US" sz="1400">
                <a:solidFill>
                  <a:srgbClr val="000000"/>
                </a:solidFill>
                <a:latin typeface="Source Sans Pro" panose="020B0503030403020204" pitchFamily="34" charset="0"/>
                <a:cs typeface="Source Sans Pro" panose="020B0503030403020204" pitchFamily="34" charset="0"/>
              </a:rPr>
              <a:t>Start with as few people as possible, specify those people closest to the related work activities</a:t>
            </a:r>
            <a:endParaRPr lang="en-US" altLang="en-US" sz="1400">
              <a:solidFill>
                <a:srgbClr val="000000"/>
              </a:solidFill>
              <a:latin typeface="Source Sans Pro" panose="020B0503030403020204" pitchFamily="34" charset="0"/>
              <a:cs typeface="Source Sans Pro" panose="020B0503030403020204" pitchFamily="34" charset="0"/>
            </a:endParaRPr>
          </a:p>
        </p:txBody>
      </p:sp>
      <p:sp>
        <p:nvSpPr>
          <p:cNvPr id="31747" name="Rectangle 4">
            <a:extLst>
              <a:ext uri="{FF2B5EF4-FFF2-40B4-BE49-F238E27FC236}">
                <a16:creationId xmlns:a16="http://schemas.microsoft.com/office/drawing/2014/main" id="{400D14AF-4B5B-C741-A3FE-59CBC089094F}"/>
              </a:ext>
            </a:extLst>
          </p:cNvPr>
          <p:cNvSpPr>
            <a:spLocks noChangeArrowheads="1"/>
          </p:cNvSpPr>
          <p:nvPr/>
        </p:nvSpPr>
        <p:spPr bwMode="auto">
          <a:xfrm>
            <a:off x="649288" y="3068638"/>
            <a:ext cx="8610600" cy="687387"/>
          </a:xfrm>
          <a:prstGeom prst="rect">
            <a:avLst/>
          </a:prstGeom>
          <a:solidFill>
            <a:srgbClr val="F2C209">
              <a:alpha val="50195"/>
            </a:srgbClr>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90000"/>
              </a:lnSpc>
              <a:spcBef>
                <a:spcPct val="50000"/>
              </a:spcBef>
              <a:buClr>
                <a:srgbClr val="FF9900"/>
              </a:buClr>
            </a:pPr>
            <a:r>
              <a:rPr lang="en-GB" altLang="en-US" sz="1400" b="1">
                <a:solidFill>
                  <a:srgbClr val="000000"/>
                </a:solidFill>
                <a:latin typeface="Source Sans Pro" panose="020B0503030403020204" pitchFamily="34" charset="0"/>
                <a:cs typeface="Source Sans Pro" panose="020B0503030403020204" pitchFamily="34" charset="0"/>
              </a:rPr>
              <a:t>Step 3    	  </a:t>
            </a:r>
            <a:r>
              <a:rPr lang="en-GB" altLang="en-US" sz="1400">
                <a:solidFill>
                  <a:srgbClr val="000000"/>
                </a:solidFill>
                <a:latin typeface="Source Sans Pro" panose="020B0503030403020204" pitchFamily="34" charset="0"/>
                <a:cs typeface="Source Sans Pro" panose="020B0503030403020204" pitchFamily="34" charset="0"/>
              </a:rPr>
              <a:t>Check accuracy with a few different people</a:t>
            </a:r>
          </a:p>
        </p:txBody>
      </p:sp>
      <p:sp>
        <p:nvSpPr>
          <p:cNvPr id="31748" name="Rectangle 5">
            <a:extLst>
              <a:ext uri="{FF2B5EF4-FFF2-40B4-BE49-F238E27FC236}">
                <a16:creationId xmlns:a16="http://schemas.microsoft.com/office/drawing/2014/main" id="{337454A5-E558-1C46-AB3A-92FB5F3653B2}"/>
              </a:ext>
            </a:extLst>
          </p:cNvPr>
          <p:cNvSpPr>
            <a:spLocks noChangeArrowheads="1"/>
          </p:cNvSpPr>
          <p:nvPr/>
        </p:nvSpPr>
        <p:spPr bwMode="auto">
          <a:xfrm>
            <a:off x="649288" y="3819525"/>
            <a:ext cx="8610600" cy="687388"/>
          </a:xfrm>
          <a:prstGeom prst="rect">
            <a:avLst/>
          </a:prstGeom>
          <a:solidFill>
            <a:srgbClr val="F2C209">
              <a:alpha val="70195"/>
            </a:srgbClr>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r>
              <a:rPr lang="en-GB" altLang="en-US" sz="1400" b="1">
                <a:solidFill>
                  <a:srgbClr val="000000"/>
                </a:solidFill>
                <a:latin typeface="Source Sans Pro" panose="020B0503030403020204" pitchFamily="34" charset="0"/>
                <a:cs typeface="Source Sans Pro" panose="020B0503030403020204" pitchFamily="34" charset="0"/>
              </a:rPr>
              <a:t>Step 4 	  </a:t>
            </a:r>
            <a:r>
              <a:rPr lang="en-GB" altLang="en-US" sz="1400">
                <a:solidFill>
                  <a:srgbClr val="000000"/>
                </a:solidFill>
                <a:latin typeface="Source Sans Pro" panose="020B0503030403020204" pitchFamily="34" charset="0"/>
                <a:cs typeface="Source Sans Pro" panose="020B0503030403020204" pitchFamily="34" charset="0"/>
              </a:rPr>
              <a:t>Get strength and opportunity input from a few more people</a:t>
            </a:r>
            <a:endParaRPr lang="en-US" altLang="en-US" sz="1400">
              <a:solidFill>
                <a:srgbClr val="000000"/>
              </a:solidFill>
              <a:latin typeface="Source Sans Pro" panose="020B0503030403020204" pitchFamily="34" charset="0"/>
              <a:cs typeface="Source Sans Pro" panose="020B0503030403020204" pitchFamily="34" charset="0"/>
            </a:endParaRPr>
          </a:p>
        </p:txBody>
      </p:sp>
      <p:sp>
        <p:nvSpPr>
          <p:cNvPr id="31749" name="Rectangle 6">
            <a:extLst>
              <a:ext uri="{FF2B5EF4-FFF2-40B4-BE49-F238E27FC236}">
                <a16:creationId xmlns:a16="http://schemas.microsoft.com/office/drawing/2014/main" id="{611AC336-8582-4143-9C47-CE2E1AD3998F}"/>
              </a:ext>
            </a:extLst>
          </p:cNvPr>
          <p:cNvSpPr>
            <a:spLocks noChangeArrowheads="1"/>
          </p:cNvSpPr>
          <p:nvPr/>
        </p:nvSpPr>
        <p:spPr bwMode="auto">
          <a:xfrm>
            <a:off x="649288" y="4572000"/>
            <a:ext cx="8610600" cy="687388"/>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r>
              <a:rPr lang="en-GB" altLang="en-US" sz="1400" b="1">
                <a:solidFill>
                  <a:srgbClr val="000000"/>
                </a:solidFill>
                <a:latin typeface="Source Sans Pro" panose="020B0503030403020204" pitchFamily="34" charset="0"/>
                <a:cs typeface="Source Sans Pro" panose="020B0503030403020204" pitchFamily="34" charset="0"/>
              </a:rPr>
              <a:t>Step 4 	  </a:t>
            </a:r>
            <a:r>
              <a:rPr lang="en-GB" altLang="en-US" sz="1400">
                <a:solidFill>
                  <a:srgbClr val="000000"/>
                </a:solidFill>
                <a:latin typeface="Source Sans Pro" panose="020B0503030403020204" pitchFamily="34" charset="0"/>
                <a:cs typeface="Source Sans Pro" panose="020B0503030403020204" pitchFamily="34" charset="0"/>
              </a:rPr>
              <a:t>Final review and sign-off on the brownpaper by participants and key individuals</a:t>
            </a:r>
            <a:endParaRPr lang="en-US" altLang="en-US" sz="1400">
              <a:solidFill>
                <a:srgbClr val="000000"/>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a:extLst>
              <a:ext uri="{FF2B5EF4-FFF2-40B4-BE49-F238E27FC236}">
                <a16:creationId xmlns:a16="http://schemas.microsoft.com/office/drawing/2014/main" id="{6524A176-216B-E242-8610-B46D7275DBBB}"/>
              </a:ext>
            </a:extLst>
          </p:cNvPr>
          <p:cNvSpPr>
            <a:spLocks noGrp="1" noChangeArrowheads="1"/>
          </p:cNvSpPr>
          <p:nvPr>
            <p:ph type="title"/>
          </p:nvPr>
        </p:nvSpPr>
        <p:spPr/>
        <p:txBody>
          <a:bodyPr/>
          <a:lstStyle/>
          <a:p>
            <a:pPr eaLnBrk="1" hangingPunct="1">
              <a:defRPr/>
            </a:pPr>
            <a:r>
              <a:rPr lang="en-GB" sz="2000" dirty="0">
                <a:ea typeface="MS PGothic" pitchFamily="34" charset="-128"/>
                <a:cs typeface="+mj-cs"/>
              </a:rPr>
              <a:t>Conducting initial briefings allows you to gain a good understanding of either the parts or whole of a process under review and identify issues and opportunities </a:t>
            </a:r>
          </a:p>
        </p:txBody>
      </p:sp>
      <p:sp>
        <p:nvSpPr>
          <p:cNvPr id="516099" name="Rectangle 3">
            <a:extLst>
              <a:ext uri="{FF2B5EF4-FFF2-40B4-BE49-F238E27FC236}">
                <a16:creationId xmlns:a16="http://schemas.microsoft.com/office/drawing/2014/main" id="{8232D7FD-1059-1B43-862B-A742880BB2BE}"/>
              </a:ext>
            </a:extLst>
          </p:cNvPr>
          <p:cNvSpPr>
            <a:spLocks noGrp="1" noChangeArrowheads="1"/>
          </p:cNvSpPr>
          <p:nvPr>
            <p:ph idx="1"/>
          </p:nvPr>
        </p:nvSpPr>
        <p:spPr/>
        <p:txBody>
          <a:bodyPr>
            <a:normAutofit fontScale="92500"/>
          </a:bodyPr>
          <a:lstStyle/>
          <a:p>
            <a:pPr eaLnBrk="1" hangingPunct="1">
              <a:lnSpc>
                <a:spcPct val="120000"/>
              </a:lnSpc>
              <a:spcBef>
                <a:spcPct val="10000"/>
              </a:spcBef>
              <a:buFont typeface="Arial" charset="0"/>
              <a:buChar char="•"/>
              <a:defRPr/>
            </a:pPr>
            <a:r>
              <a:rPr lang="en-GB" sz="1700" dirty="0">
                <a:ea typeface="MS PGothic" pitchFamily="34" charset="-128"/>
              </a:rPr>
              <a:t>When opening the briefing session, make the appropriate introductions and explain the purpose of the session.</a:t>
            </a:r>
          </a:p>
          <a:p>
            <a:pPr eaLnBrk="1" hangingPunct="1">
              <a:lnSpc>
                <a:spcPct val="120000"/>
              </a:lnSpc>
              <a:spcBef>
                <a:spcPct val="10000"/>
              </a:spcBef>
              <a:buFont typeface="Arial" charset="0"/>
              <a:buChar char="•"/>
              <a:defRPr/>
            </a:pPr>
            <a:r>
              <a:rPr lang="en-GB" sz="1700" dirty="0">
                <a:ea typeface="MS PGothic" pitchFamily="34" charset="-128"/>
              </a:rPr>
              <a:t>It is difficult to draw an ordered process flowchart from scratch when learning about the process. Therefore explain that diagrams and notes produced during the process will probably be messy but that a re-drawn version of the process will be given to them for approval.</a:t>
            </a:r>
          </a:p>
          <a:p>
            <a:pPr eaLnBrk="1" hangingPunct="1">
              <a:lnSpc>
                <a:spcPct val="120000"/>
              </a:lnSpc>
              <a:spcBef>
                <a:spcPct val="10000"/>
              </a:spcBef>
              <a:buFont typeface="Arial" charset="0"/>
              <a:buChar char="•"/>
              <a:defRPr/>
            </a:pPr>
            <a:r>
              <a:rPr lang="en-GB" sz="1700" dirty="0">
                <a:ea typeface="MS PGothic" pitchFamily="34" charset="-128"/>
              </a:rPr>
              <a:t>The following list shows the types of questions that might be asked during an initial briefing session:</a:t>
            </a:r>
          </a:p>
          <a:p>
            <a:pPr lvl="1" eaLnBrk="1" hangingPunct="1">
              <a:lnSpc>
                <a:spcPct val="120000"/>
              </a:lnSpc>
              <a:spcBef>
                <a:spcPct val="10000"/>
              </a:spcBef>
              <a:buFont typeface="Arial" charset="0"/>
              <a:buChar char="–"/>
              <a:defRPr/>
            </a:pPr>
            <a:r>
              <a:rPr lang="ja-JP" altLang="en-GB" sz="1700" dirty="0">
                <a:latin typeface="Source Sans Pro"/>
                <a:ea typeface="MS PGothic" pitchFamily="34" charset="-128"/>
                <a:cs typeface="Source Sans Pro"/>
              </a:rPr>
              <a:t>“</a:t>
            </a:r>
            <a:r>
              <a:rPr lang="en-GB" sz="1700" dirty="0">
                <a:ea typeface="MS PGothic" pitchFamily="34" charset="-128"/>
              </a:rPr>
              <a:t>Can you please elaborate on your role and the responsibilities that you have within that role?</a:t>
            </a:r>
            <a:r>
              <a:rPr lang="ja-JP" altLang="en-GB" sz="1700" dirty="0">
                <a:ea typeface="MS PGothic" pitchFamily="34" charset="-128"/>
              </a:rPr>
              <a:t>”</a:t>
            </a:r>
            <a:endParaRPr lang="en-GB" sz="1700" dirty="0">
              <a:ea typeface="MS PGothic" pitchFamily="34" charset="-128"/>
            </a:endParaRPr>
          </a:p>
          <a:p>
            <a:pPr lvl="1" eaLnBrk="1" hangingPunct="1">
              <a:lnSpc>
                <a:spcPct val="120000"/>
              </a:lnSpc>
              <a:spcBef>
                <a:spcPct val="10000"/>
              </a:spcBef>
              <a:buFont typeface="Arial" charset="0"/>
              <a:buChar char="–"/>
              <a:defRPr/>
            </a:pPr>
            <a:r>
              <a:rPr lang="ja-JP" altLang="en-GB" sz="1700" dirty="0">
                <a:ea typeface="MS PGothic" pitchFamily="34" charset="-128"/>
              </a:rPr>
              <a:t>“</a:t>
            </a:r>
            <a:r>
              <a:rPr lang="en-GB" sz="1700" dirty="0">
                <a:ea typeface="MS PGothic" pitchFamily="34" charset="-128"/>
              </a:rPr>
              <a:t> Please take me through the process that you perform, manage, oversee.</a:t>
            </a:r>
            <a:r>
              <a:rPr lang="ja-JP" altLang="en-GB" sz="1700" dirty="0">
                <a:ea typeface="MS PGothic" pitchFamily="34" charset="-128"/>
              </a:rPr>
              <a:t>”</a:t>
            </a:r>
            <a:endParaRPr lang="en-GB" sz="1700" dirty="0">
              <a:ea typeface="MS PGothic" pitchFamily="34" charset="-128"/>
            </a:endParaRPr>
          </a:p>
          <a:p>
            <a:pPr lvl="1" eaLnBrk="1" hangingPunct="1">
              <a:lnSpc>
                <a:spcPct val="120000"/>
              </a:lnSpc>
              <a:spcBef>
                <a:spcPct val="10000"/>
              </a:spcBef>
              <a:buFont typeface="Arial" charset="0"/>
              <a:buChar char="–"/>
              <a:defRPr/>
            </a:pPr>
            <a:r>
              <a:rPr lang="ja-JP" altLang="en-GB" sz="1700" dirty="0">
                <a:ea typeface="MS PGothic" pitchFamily="34" charset="-128"/>
              </a:rPr>
              <a:t>“</a:t>
            </a:r>
            <a:r>
              <a:rPr lang="en-GB" sz="1700" dirty="0">
                <a:ea typeface="MS PGothic" pitchFamily="34" charset="-128"/>
              </a:rPr>
              <a:t> What are the timescales, volumes, costs?</a:t>
            </a:r>
            <a:r>
              <a:rPr lang="ja-JP" altLang="en-GB" sz="1700" dirty="0">
                <a:ea typeface="MS PGothic" pitchFamily="34" charset="-128"/>
              </a:rPr>
              <a:t>”</a:t>
            </a:r>
            <a:endParaRPr lang="en-GB" sz="1700" dirty="0">
              <a:ea typeface="MS PGothic" pitchFamily="34" charset="-128"/>
            </a:endParaRPr>
          </a:p>
          <a:p>
            <a:pPr lvl="1" eaLnBrk="1" hangingPunct="1">
              <a:lnSpc>
                <a:spcPct val="120000"/>
              </a:lnSpc>
              <a:spcBef>
                <a:spcPct val="10000"/>
              </a:spcBef>
              <a:buFont typeface="Arial" charset="0"/>
              <a:buChar char="–"/>
              <a:defRPr/>
            </a:pPr>
            <a:r>
              <a:rPr lang="ja-JP" altLang="en-GB" sz="1700" dirty="0">
                <a:ea typeface="MS PGothic" pitchFamily="34" charset="-128"/>
              </a:rPr>
              <a:t>“</a:t>
            </a:r>
            <a:r>
              <a:rPr lang="en-GB" sz="1700" dirty="0">
                <a:ea typeface="MS PGothic" pitchFamily="34" charset="-128"/>
              </a:rPr>
              <a:t> What review activities do you undertake?</a:t>
            </a:r>
            <a:r>
              <a:rPr lang="ja-JP" altLang="en-GB" sz="1700" dirty="0">
                <a:ea typeface="MS PGothic" pitchFamily="34" charset="-128"/>
              </a:rPr>
              <a:t>”</a:t>
            </a:r>
            <a:endParaRPr lang="en-GB" sz="1700" dirty="0">
              <a:ea typeface="MS PGothic" pitchFamily="34" charset="-128"/>
            </a:endParaRPr>
          </a:p>
          <a:p>
            <a:pPr lvl="1" eaLnBrk="1" hangingPunct="1">
              <a:lnSpc>
                <a:spcPct val="120000"/>
              </a:lnSpc>
              <a:spcBef>
                <a:spcPct val="10000"/>
              </a:spcBef>
              <a:buFont typeface="Arial" charset="0"/>
              <a:buChar char="–"/>
              <a:defRPr/>
            </a:pPr>
            <a:r>
              <a:rPr lang="ja-JP" altLang="en-GB" sz="1700" dirty="0">
                <a:ea typeface="MS PGothic" pitchFamily="34" charset="-128"/>
              </a:rPr>
              <a:t>“</a:t>
            </a:r>
            <a:r>
              <a:rPr lang="en-GB" sz="1700" dirty="0">
                <a:ea typeface="MS PGothic" pitchFamily="34" charset="-128"/>
              </a:rPr>
              <a:t> What review processes are you subject to?</a:t>
            </a:r>
            <a:r>
              <a:rPr lang="ja-JP" altLang="en-GB" sz="1700" dirty="0">
                <a:ea typeface="MS PGothic" pitchFamily="34" charset="-128"/>
              </a:rPr>
              <a:t>”</a:t>
            </a:r>
            <a:endParaRPr lang="en-GB" sz="1700" dirty="0">
              <a:ea typeface="MS PGothic" pitchFamily="34" charset="-128"/>
            </a:endParaRPr>
          </a:p>
          <a:p>
            <a:pPr lvl="1" eaLnBrk="1" hangingPunct="1">
              <a:lnSpc>
                <a:spcPct val="120000"/>
              </a:lnSpc>
              <a:spcBef>
                <a:spcPct val="10000"/>
              </a:spcBef>
              <a:buFont typeface="Arial" charset="0"/>
              <a:buChar char="–"/>
              <a:defRPr/>
            </a:pPr>
            <a:r>
              <a:rPr lang="ja-JP" altLang="en-GB" sz="1700" dirty="0">
                <a:ea typeface="MS PGothic" pitchFamily="34" charset="-128"/>
              </a:rPr>
              <a:t>“</a:t>
            </a:r>
            <a:r>
              <a:rPr lang="en-GB" sz="1700" dirty="0">
                <a:ea typeface="MS PGothic" pitchFamily="34" charset="-128"/>
              </a:rPr>
              <a:t> Does this diagram represent everything you perform, manage, oversee?</a:t>
            </a:r>
            <a:r>
              <a:rPr lang="ja-JP" altLang="en-GB" sz="1700" dirty="0">
                <a:ea typeface="MS PGothic" pitchFamily="34" charset="-128"/>
              </a:rPr>
              <a:t>”</a:t>
            </a:r>
            <a:endParaRPr lang="en-GB" sz="1700" dirty="0">
              <a:ea typeface="MS PGothic" pitchFamily="34" charset="-128"/>
            </a:endParaRPr>
          </a:p>
          <a:p>
            <a:pPr lvl="1" eaLnBrk="1" hangingPunct="1">
              <a:lnSpc>
                <a:spcPct val="120000"/>
              </a:lnSpc>
              <a:spcBef>
                <a:spcPct val="10000"/>
              </a:spcBef>
              <a:buFont typeface="Arial" charset="0"/>
              <a:buChar char="–"/>
              <a:defRPr/>
            </a:pPr>
            <a:r>
              <a:rPr lang="ja-JP" altLang="en-GB" sz="1700" dirty="0">
                <a:ea typeface="MS PGothic" pitchFamily="34" charset="-128"/>
              </a:rPr>
              <a:t>“</a:t>
            </a:r>
            <a:r>
              <a:rPr lang="en-GB" sz="1700" dirty="0">
                <a:ea typeface="MS PGothic" pitchFamily="34" charset="-128"/>
              </a:rPr>
              <a:t> What are the issues that worry you about this process?</a:t>
            </a:r>
            <a:r>
              <a:rPr lang="ja-JP" altLang="en-GB" sz="1700" dirty="0">
                <a:ea typeface="MS PGothic" pitchFamily="34" charset="-128"/>
              </a:rPr>
              <a:t>”</a:t>
            </a:r>
            <a:endParaRPr lang="en-GB" sz="1700" dirty="0">
              <a:ea typeface="MS PGothic" pitchFamily="34" charset="-128"/>
            </a:endParaRPr>
          </a:p>
          <a:p>
            <a:pPr lvl="1" eaLnBrk="1" hangingPunct="1">
              <a:lnSpc>
                <a:spcPct val="120000"/>
              </a:lnSpc>
              <a:spcBef>
                <a:spcPct val="10000"/>
              </a:spcBef>
              <a:buFont typeface="Arial" charset="0"/>
              <a:buChar char="–"/>
              <a:defRPr/>
            </a:pPr>
            <a:r>
              <a:rPr lang="ja-JP" altLang="en-GB" sz="1700" dirty="0">
                <a:ea typeface="MS PGothic" pitchFamily="34" charset="-128"/>
              </a:rPr>
              <a:t>“</a:t>
            </a:r>
            <a:r>
              <a:rPr lang="en-GB" sz="1700" dirty="0">
                <a:ea typeface="MS PGothic" pitchFamily="34" charset="-128"/>
              </a:rPr>
              <a:t> What opportunities for improvement do you think exist in this process?</a:t>
            </a:r>
            <a:r>
              <a:rPr lang="ja-JP" altLang="en-GB" sz="1700" dirty="0">
                <a:ea typeface="MS PGothic" pitchFamily="34" charset="-128"/>
              </a:rPr>
              <a:t>”</a:t>
            </a:r>
            <a:endParaRPr lang="en-GB" sz="1700" dirty="0">
              <a:ea typeface="MS PGothic"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a:extLst>
              <a:ext uri="{FF2B5EF4-FFF2-40B4-BE49-F238E27FC236}">
                <a16:creationId xmlns:a16="http://schemas.microsoft.com/office/drawing/2014/main" id="{5252F8E1-3312-7747-9B8F-AD57B45ACAC1}"/>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Purpose &amp; Audience</a:t>
            </a:r>
            <a:endParaRPr dirty="0">
              <a:ea typeface="MS PGothic" pitchFamily="34" charset="-128"/>
              <a:cs typeface="+mj-cs"/>
            </a:endParaRPr>
          </a:p>
        </p:txBody>
      </p:sp>
      <p:sp>
        <p:nvSpPr>
          <p:cNvPr id="611331" name="Rectangle 3">
            <a:extLst>
              <a:ext uri="{FF2B5EF4-FFF2-40B4-BE49-F238E27FC236}">
                <a16:creationId xmlns:a16="http://schemas.microsoft.com/office/drawing/2014/main" id="{DE946B21-D516-5C44-B95E-34D4D6B3A7A9}"/>
              </a:ext>
            </a:extLst>
          </p:cNvPr>
          <p:cNvSpPr>
            <a:spLocks noGrp="1" noChangeArrowheads="1"/>
          </p:cNvSpPr>
          <p:nvPr>
            <p:ph idx="1"/>
          </p:nvPr>
        </p:nvSpPr>
        <p:spPr/>
        <p:txBody>
          <a:bodyPr>
            <a:normAutofit fontScale="62500" lnSpcReduction="20000"/>
          </a:bodyPr>
          <a:lstStyle/>
          <a:p>
            <a:pPr eaLnBrk="1" hangingPunct="1">
              <a:lnSpc>
                <a:spcPct val="130000"/>
              </a:lnSpc>
              <a:buFontTx/>
              <a:buNone/>
              <a:defRPr/>
            </a:pPr>
            <a:r>
              <a:rPr lang="en-GB" b="1" dirty="0">
                <a:ea typeface="MS PGothic" pitchFamily="34" charset="-128"/>
                <a:cs typeface="+mn-cs"/>
              </a:rPr>
              <a:t>Purpose</a:t>
            </a:r>
            <a:endParaRPr lang="en-GB" dirty="0">
              <a:ea typeface="MS PGothic" pitchFamily="34" charset="-128"/>
              <a:cs typeface="+mn-cs"/>
            </a:endParaRPr>
          </a:p>
          <a:p>
            <a:pPr eaLnBrk="1" hangingPunct="1">
              <a:lnSpc>
                <a:spcPct val="130000"/>
              </a:lnSpc>
              <a:buFont typeface="Arial" charset="0"/>
              <a:buChar char="•"/>
              <a:defRPr/>
            </a:pPr>
            <a:r>
              <a:rPr lang="en-GB" dirty="0">
                <a:ea typeface="MS PGothic" pitchFamily="34" charset="-128"/>
                <a:cs typeface="+mn-cs"/>
              </a:rPr>
              <a:t>This pack of activities contains descriptions of a number of tools that may provide valuable help to you and your organization; they have been successfully deployed in thousands of workshops around the world.</a:t>
            </a:r>
          </a:p>
          <a:p>
            <a:pPr eaLnBrk="1" hangingPunct="1">
              <a:lnSpc>
                <a:spcPct val="130000"/>
              </a:lnSpc>
              <a:buFont typeface="Arial" charset="0"/>
              <a:buChar char="•"/>
              <a:defRPr/>
            </a:pPr>
            <a:r>
              <a:rPr lang="en-GB" dirty="0">
                <a:ea typeface="MS PGothic" pitchFamily="34" charset="-128"/>
                <a:cs typeface="+mn-cs"/>
              </a:rPr>
              <a:t>The tools help teams to work more effectively; they create inclusion and build commitment.</a:t>
            </a:r>
          </a:p>
          <a:p>
            <a:pPr eaLnBrk="1" hangingPunct="1">
              <a:lnSpc>
                <a:spcPct val="130000"/>
              </a:lnSpc>
              <a:buFont typeface="Arial" charset="0"/>
              <a:buChar char="•"/>
              <a:defRPr/>
            </a:pPr>
            <a:r>
              <a:rPr lang="en-GB" dirty="0">
                <a:ea typeface="MS PGothic" pitchFamily="34" charset="-128"/>
                <a:cs typeface="+mn-cs"/>
              </a:rPr>
              <a:t>Each tool is described clearly and succinctly so that you are able to use them readily without the need for training.</a:t>
            </a:r>
          </a:p>
          <a:p>
            <a:pPr eaLnBrk="1" hangingPunct="1">
              <a:lnSpc>
                <a:spcPct val="130000"/>
              </a:lnSpc>
              <a:buFont typeface="Arial" charset="0"/>
              <a:buChar char="•"/>
              <a:defRPr/>
            </a:pPr>
            <a:endParaRPr lang="en-GB" dirty="0">
              <a:ea typeface="MS PGothic" pitchFamily="34" charset="-128"/>
              <a:cs typeface="+mn-cs"/>
            </a:endParaRPr>
          </a:p>
          <a:p>
            <a:pPr eaLnBrk="1" hangingPunct="1">
              <a:lnSpc>
                <a:spcPct val="130000"/>
              </a:lnSpc>
              <a:buFontTx/>
              <a:buNone/>
              <a:defRPr/>
            </a:pPr>
            <a:r>
              <a:rPr lang="en-GB" b="1" dirty="0">
                <a:ea typeface="MS PGothic" pitchFamily="34" charset="-128"/>
                <a:cs typeface="+mn-cs"/>
              </a:rPr>
              <a:t>Audience</a:t>
            </a:r>
            <a:endParaRPr lang="en-GB" dirty="0">
              <a:ea typeface="MS PGothic" pitchFamily="34" charset="-128"/>
              <a:cs typeface="+mn-cs"/>
            </a:endParaRPr>
          </a:p>
          <a:p>
            <a:pPr eaLnBrk="1" hangingPunct="1">
              <a:lnSpc>
                <a:spcPct val="130000"/>
              </a:lnSpc>
              <a:buFont typeface="Arial" charset="0"/>
              <a:buChar char="•"/>
              <a:defRPr/>
            </a:pPr>
            <a:r>
              <a:rPr lang="en-GB" dirty="0">
                <a:ea typeface="MS PGothic" pitchFamily="34" charset="-128"/>
                <a:cs typeface="+mn-cs"/>
              </a:rPr>
              <a:t>These tools are useful to you if you are involved in project or operational work where change and improvements are required and/or expected.</a:t>
            </a:r>
            <a:endParaRPr lang="en-US" dirty="0">
              <a:ea typeface="MS PGothic" pitchFamily="34" charset="-128"/>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a:extLst>
              <a:ext uri="{FF2B5EF4-FFF2-40B4-BE49-F238E27FC236}">
                <a16:creationId xmlns:a16="http://schemas.microsoft.com/office/drawing/2014/main" id="{DFA6AC89-E4E5-F640-BE33-2A4F514D5605}"/>
              </a:ext>
            </a:extLst>
          </p:cNvPr>
          <p:cNvSpPr>
            <a:spLocks noGrp="1" noChangeArrowheads="1"/>
          </p:cNvSpPr>
          <p:nvPr>
            <p:ph type="title"/>
          </p:nvPr>
        </p:nvSpPr>
        <p:spPr/>
        <p:txBody>
          <a:bodyPr/>
          <a:lstStyle/>
          <a:p>
            <a:pPr eaLnBrk="1" hangingPunct="1">
              <a:defRPr/>
            </a:pPr>
            <a:r>
              <a:rPr lang="en-US" sz="4000" dirty="0">
                <a:ea typeface="MS PGothic" pitchFamily="34" charset="-128"/>
                <a:cs typeface="+mj-cs"/>
              </a:rPr>
              <a:t>Constructing the process flowchart</a:t>
            </a:r>
          </a:p>
        </p:txBody>
      </p:sp>
      <p:sp>
        <p:nvSpPr>
          <p:cNvPr id="33794" name="Rectangle 3">
            <a:extLst>
              <a:ext uri="{FF2B5EF4-FFF2-40B4-BE49-F238E27FC236}">
                <a16:creationId xmlns:a16="http://schemas.microsoft.com/office/drawing/2014/main" id="{BD50C3C7-8C20-B140-853D-939A3BB02312}"/>
              </a:ext>
            </a:extLst>
          </p:cNvPr>
          <p:cNvSpPr>
            <a:spLocks noChangeArrowheads="1"/>
          </p:cNvSpPr>
          <p:nvPr/>
        </p:nvSpPr>
        <p:spPr bwMode="auto">
          <a:xfrm>
            <a:off x="1792288" y="2408238"/>
            <a:ext cx="1524000" cy="768350"/>
          </a:xfrm>
          <a:prstGeom prst="rect">
            <a:avLst/>
          </a:prstGeom>
          <a:solidFill>
            <a:srgbClr val="F2C209"/>
          </a:solidFill>
          <a:ln w="6350">
            <a:solidFill>
              <a:schemeClr val="tx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1000" b="1">
                <a:solidFill>
                  <a:srgbClr val="1369D1"/>
                </a:solidFill>
                <a:latin typeface="Source Sans Pro" panose="020B0503030403020204" pitchFamily="34" charset="0"/>
                <a:cs typeface="Source Sans Pro" panose="020B0503030403020204" pitchFamily="34" charset="0"/>
              </a:rPr>
              <a:t>Review a Form</a:t>
            </a:r>
          </a:p>
        </p:txBody>
      </p:sp>
      <p:sp>
        <p:nvSpPr>
          <p:cNvPr id="33795" name="AutoShape 4">
            <a:extLst>
              <a:ext uri="{FF2B5EF4-FFF2-40B4-BE49-F238E27FC236}">
                <a16:creationId xmlns:a16="http://schemas.microsoft.com/office/drawing/2014/main" id="{BD926DDC-DAB7-9A4D-93E5-DD1D9E03C7FA}"/>
              </a:ext>
            </a:extLst>
          </p:cNvPr>
          <p:cNvSpPr>
            <a:spLocks noChangeArrowheads="1"/>
          </p:cNvSpPr>
          <p:nvPr/>
        </p:nvSpPr>
        <p:spPr bwMode="auto">
          <a:xfrm>
            <a:off x="1716088" y="4508500"/>
            <a:ext cx="1676400" cy="685800"/>
          </a:xfrm>
          <a:prstGeom prst="cloudCallout">
            <a:avLst>
              <a:gd name="adj1" fmla="val -43750"/>
              <a:gd name="adj2" fmla="val 64120"/>
            </a:avLst>
          </a:prstGeom>
          <a:solidFill>
            <a:srgbClr val="F2C209"/>
          </a:solidFill>
          <a:ln w="6350">
            <a:solidFill>
              <a:schemeClr val="tx1"/>
            </a:solidFill>
            <a:round/>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1000" b="1">
                <a:solidFill>
                  <a:srgbClr val="1369D1"/>
                </a:solidFill>
                <a:latin typeface="Source Sans Pro" panose="020B0503030403020204" pitchFamily="34" charset="0"/>
                <a:cs typeface="Source Sans Pro" panose="020B0503030403020204" pitchFamily="34" charset="0"/>
              </a:rPr>
              <a:t>Assessment</a:t>
            </a:r>
          </a:p>
        </p:txBody>
      </p:sp>
      <p:sp>
        <p:nvSpPr>
          <p:cNvPr id="33796" name="Rectangle 5">
            <a:extLst>
              <a:ext uri="{FF2B5EF4-FFF2-40B4-BE49-F238E27FC236}">
                <a16:creationId xmlns:a16="http://schemas.microsoft.com/office/drawing/2014/main" id="{0A6E5643-7924-5949-9088-62535CBA99F0}"/>
              </a:ext>
            </a:extLst>
          </p:cNvPr>
          <p:cNvSpPr>
            <a:spLocks noChangeArrowheads="1"/>
          </p:cNvSpPr>
          <p:nvPr/>
        </p:nvSpPr>
        <p:spPr bwMode="auto">
          <a:xfrm>
            <a:off x="5029200" y="5365750"/>
            <a:ext cx="4652963"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Black or dark blue markers are used for lines and text</a:t>
            </a:r>
          </a:p>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Green ink is used to identify strengths</a:t>
            </a:r>
          </a:p>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Red ink is used to identify opportunities and concerns</a:t>
            </a:r>
          </a:p>
        </p:txBody>
      </p:sp>
      <p:sp>
        <p:nvSpPr>
          <p:cNvPr id="33797" name="Rectangle 6">
            <a:extLst>
              <a:ext uri="{FF2B5EF4-FFF2-40B4-BE49-F238E27FC236}">
                <a16:creationId xmlns:a16="http://schemas.microsoft.com/office/drawing/2014/main" id="{71C9D8F7-AA65-4547-A537-E83758E2B332}"/>
              </a:ext>
            </a:extLst>
          </p:cNvPr>
          <p:cNvSpPr>
            <a:spLocks noChangeArrowheads="1"/>
          </p:cNvSpPr>
          <p:nvPr/>
        </p:nvSpPr>
        <p:spPr bwMode="auto">
          <a:xfrm>
            <a:off x="381000" y="3367088"/>
            <a:ext cx="4376738"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Squares show a task  </a:t>
            </a:r>
          </a:p>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An activity description should be five words or less</a:t>
            </a:r>
          </a:p>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Start the description with an action verb</a:t>
            </a:r>
          </a:p>
        </p:txBody>
      </p:sp>
      <p:sp>
        <p:nvSpPr>
          <p:cNvPr id="33798" name="Rectangle 7">
            <a:extLst>
              <a:ext uri="{FF2B5EF4-FFF2-40B4-BE49-F238E27FC236}">
                <a16:creationId xmlns:a16="http://schemas.microsoft.com/office/drawing/2014/main" id="{A2E1E2E5-6CC1-5342-8763-C0436FE16636}"/>
              </a:ext>
            </a:extLst>
          </p:cNvPr>
          <p:cNvSpPr>
            <a:spLocks noChangeArrowheads="1"/>
          </p:cNvSpPr>
          <p:nvPr/>
        </p:nvSpPr>
        <p:spPr bwMode="auto">
          <a:xfrm>
            <a:off x="381000" y="5522913"/>
            <a:ext cx="43767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8925" indent="-288925">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buClr>
                <a:srgbClr val="FF9900"/>
              </a:buClr>
              <a:buFontTx/>
              <a:buChar char="•"/>
            </a:pPr>
            <a:r>
              <a:rPr lang="en-GB" altLang="en-US" sz="1200">
                <a:latin typeface="Source Sans Pro" panose="020B0503030403020204" pitchFamily="34" charset="0"/>
                <a:cs typeface="Source Sans Pro" panose="020B0503030403020204" pitchFamily="34" charset="0"/>
              </a:rPr>
              <a:t>Clouds show information stores between activity/ information flows</a:t>
            </a:r>
            <a:endParaRPr lang="en-GB" altLang="en-US" sz="1400">
              <a:latin typeface="Source Sans Pro" panose="020B0503030403020204" pitchFamily="34" charset="0"/>
              <a:cs typeface="Source Sans Pro" panose="020B0503030403020204" pitchFamily="34" charset="0"/>
            </a:endParaRPr>
          </a:p>
        </p:txBody>
      </p:sp>
      <p:sp>
        <p:nvSpPr>
          <p:cNvPr id="33799" name="Rectangle 8">
            <a:extLst>
              <a:ext uri="{FF2B5EF4-FFF2-40B4-BE49-F238E27FC236}">
                <a16:creationId xmlns:a16="http://schemas.microsoft.com/office/drawing/2014/main" id="{0D6D2D4C-1E6E-F64F-B745-2675CFE032CA}"/>
              </a:ext>
            </a:extLst>
          </p:cNvPr>
          <p:cNvSpPr>
            <a:spLocks noChangeArrowheads="1"/>
          </p:cNvSpPr>
          <p:nvPr/>
        </p:nvSpPr>
        <p:spPr bwMode="auto">
          <a:xfrm>
            <a:off x="228600" y="2170113"/>
            <a:ext cx="4652963" cy="1993900"/>
          </a:xfrm>
          <a:prstGeom prst="rect">
            <a:avLst/>
          </a:prstGeom>
          <a:noFill/>
          <a:ln w="28575">
            <a:solidFill>
              <a:srgbClr val="1369D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endParaRPr lang="en-US" altLang="en-US" sz="900" b="1">
              <a:latin typeface="Source Sans Pro" panose="020B0503030403020204" pitchFamily="34" charset="0"/>
              <a:cs typeface="Source Sans Pro" panose="020B0503030403020204" pitchFamily="34" charset="0"/>
            </a:endParaRPr>
          </a:p>
        </p:txBody>
      </p:sp>
      <p:grpSp>
        <p:nvGrpSpPr>
          <p:cNvPr id="32777" name="Group 9">
            <a:extLst>
              <a:ext uri="{FF2B5EF4-FFF2-40B4-BE49-F238E27FC236}">
                <a16:creationId xmlns:a16="http://schemas.microsoft.com/office/drawing/2014/main" id="{91F87F8B-F838-7847-BE17-220DBA09B311}"/>
              </a:ext>
            </a:extLst>
          </p:cNvPr>
          <p:cNvGrpSpPr>
            <a:grpSpLocks/>
          </p:cNvGrpSpPr>
          <p:nvPr/>
        </p:nvGrpSpPr>
        <p:grpSpPr bwMode="auto">
          <a:xfrm>
            <a:off x="6642101" y="2245560"/>
            <a:ext cx="2379663" cy="1093788"/>
            <a:chOff x="3459" y="1296"/>
            <a:chExt cx="1499" cy="689"/>
          </a:xfrm>
          <a:solidFill>
            <a:srgbClr val="F2C209"/>
          </a:solidFill>
        </p:grpSpPr>
        <p:sp>
          <p:nvSpPr>
            <p:cNvPr id="517130" name="Line 10">
              <a:extLst>
                <a:ext uri="{FF2B5EF4-FFF2-40B4-BE49-F238E27FC236}">
                  <a16:creationId xmlns:a16="http://schemas.microsoft.com/office/drawing/2014/main" id="{468D0DD8-CC50-3A45-B8A3-0A6BBFA20E35}"/>
                </a:ext>
              </a:extLst>
            </p:cNvPr>
            <p:cNvSpPr>
              <a:spLocks noChangeShapeType="1"/>
            </p:cNvSpPr>
            <p:nvPr/>
          </p:nvSpPr>
          <p:spPr bwMode="auto">
            <a:xfrm>
              <a:off x="3893" y="1737"/>
              <a:ext cx="0" cy="248"/>
            </a:xfrm>
            <a:prstGeom prst="line">
              <a:avLst/>
            </a:prstGeom>
            <a:grpFill/>
            <a:ln w="9525">
              <a:solidFill>
                <a:schemeClr val="tx1"/>
              </a:solidFill>
              <a:round/>
              <a:headEnd/>
              <a:tailEnd type="triangle" w="med" len="med"/>
            </a:ln>
            <a:effectLst/>
            <a:extLst>
              <a:ext uri="{AF507438-7753-43e0-B8FC-AC1667EBCBE1}"/>
            </a:extLst>
          </p:spPr>
          <p:txBody>
            <a:bodyPr/>
            <a:lstStyle/>
            <a:p>
              <a:pPr eaLnBrk="1" hangingPunct="1">
                <a:defRPr/>
              </a:pPr>
              <a:endParaRPr lang="en-US">
                <a:solidFill>
                  <a:srgbClr val="1369D1"/>
                </a:solidFill>
                <a:latin typeface="Source Sans Pro"/>
                <a:ea typeface="ＭＳ Ｐゴシック" charset="0"/>
                <a:cs typeface="Source Sans Pro"/>
              </a:endParaRPr>
            </a:p>
          </p:txBody>
        </p:sp>
        <p:sp>
          <p:nvSpPr>
            <p:cNvPr id="517131" name="Line 11">
              <a:extLst>
                <a:ext uri="{FF2B5EF4-FFF2-40B4-BE49-F238E27FC236}">
                  <a16:creationId xmlns:a16="http://schemas.microsoft.com/office/drawing/2014/main" id="{407AEF43-BCD2-E546-8F4D-2381CA9FD38A}"/>
                </a:ext>
              </a:extLst>
            </p:cNvPr>
            <p:cNvSpPr>
              <a:spLocks noChangeShapeType="1"/>
            </p:cNvSpPr>
            <p:nvPr/>
          </p:nvSpPr>
          <p:spPr bwMode="auto">
            <a:xfrm>
              <a:off x="4244" y="1520"/>
              <a:ext cx="289" cy="0"/>
            </a:xfrm>
            <a:prstGeom prst="line">
              <a:avLst/>
            </a:prstGeom>
            <a:grpFill/>
            <a:ln w="9525">
              <a:solidFill>
                <a:schemeClr val="tx1"/>
              </a:solidFill>
              <a:round/>
              <a:headEnd/>
              <a:tailEnd type="triangle" w="med" len="med"/>
            </a:ln>
            <a:effectLst/>
            <a:extLst>
              <a:ext uri="{AF507438-7753-43e0-B8FC-AC1667EBCBE1}"/>
            </a:extLst>
          </p:spPr>
          <p:txBody>
            <a:bodyPr/>
            <a:lstStyle/>
            <a:p>
              <a:pPr eaLnBrk="1" hangingPunct="1">
                <a:defRPr/>
              </a:pPr>
              <a:endParaRPr lang="en-US">
                <a:solidFill>
                  <a:srgbClr val="1369D1"/>
                </a:solidFill>
                <a:latin typeface="Source Sans Pro"/>
                <a:ea typeface="ＭＳ Ｐゴシック" charset="0"/>
                <a:cs typeface="Source Sans Pro"/>
              </a:endParaRPr>
            </a:p>
          </p:txBody>
        </p:sp>
        <p:sp>
          <p:nvSpPr>
            <p:cNvPr id="517132" name="AutoShape 12">
              <a:extLst>
                <a:ext uri="{FF2B5EF4-FFF2-40B4-BE49-F238E27FC236}">
                  <a16:creationId xmlns:a16="http://schemas.microsoft.com/office/drawing/2014/main" id="{B57F4F5E-7DB4-3842-A16B-B8E7C11DFED9}"/>
                </a:ext>
              </a:extLst>
            </p:cNvPr>
            <p:cNvSpPr>
              <a:spLocks noChangeArrowheads="1"/>
            </p:cNvSpPr>
            <p:nvPr/>
          </p:nvSpPr>
          <p:spPr bwMode="auto">
            <a:xfrm>
              <a:off x="3459" y="1296"/>
              <a:ext cx="867" cy="454"/>
            </a:xfrm>
            <a:prstGeom prst="diamond">
              <a:avLst/>
            </a:prstGeom>
            <a:grpFill/>
            <a:ln w="6350">
              <a:solidFill>
                <a:schemeClr val="tx1"/>
              </a:solidFill>
              <a:miter lim="800000"/>
              <a:headEnd/>
              <a:tailEnd/>
            </a:ln>
            <a:effectLst/>
            <a:extLst>
              <a:ext uri="{AF507438-7753-43e0-B8FC-AC1667EBCBE1}"/>
            </a:extLst>
          </p:spPr>
          <p:txBody>
            <a:bodyPr lIns="0" tIns="0" rIns="0" bIns="0" anchor="ctr"/>
            <a:lstStyle/>
            <a:p>
              <a:pPr algn="ctr">
                <a:spcBef>
                  <a:spcPct val="50000"/>
                </a:spcBef>
                <a:buClr>
                  <a:srgbClr val="FF9900"/>
                </a:buClr>
                <a:defRPr/>
              </a:pPr>
              <a:r>
                <a:rPr lang="en-GB" sz="900" b="1">
                  <a:solidFill>
                    <a:srgbClr val="1369D1"/>
                  </a:solidFill>
                  <a:latin typeface="Source Sans Pro"/>
                  <a:ea typeface="ＭＳ Ｐゴシック" charset="0"/>
                  <a:cs typeface="Source Sans Pro"/>
                </a:rPr>
                <a:t>Is this Form complete?</a:t>
              </a:r>
            </a:p>
          </p:txBody>
        </p:sp>
        <p:sp>
          <p:nvSpPr>
            <p:cNvPr id="517133" name="Text Box 13">
              <a:extLst>
                <a:ext uri="{FF2B5EF4-FFF2-40B4-BE49-F238E27FC236}">
                  <a16:creationId xmlns:a16="http://schemas.microsoft.com/office/drawing/2014/main" id="{C2C4C571-91A0-9F46-88AB-5F10DD87F25E}"/>
                </a:ext>
              </a:extLst>
            </p:cNvPr>
            <p:cNvSpPr txBox="1">
              <a:spLocks noChangeArrowheads="1"/>
            </p:cNvSpPr>
            <p:nvPr/>
          </p:nvSpPr>
          <p:spPr bwMode="auto">
            <a:xfrm>
              <a:off x="4527" y="1431"/>
              <a:ext cx="431" cy="155"/>
            </a:xfrm>
            <a:prstGeom prst="rect">
              <a:avLst/>
            </a:prstGeom>
            <a:noFill/>
            <a:ln>
              <a:noFill/>
            </a:ln>
            <a:effectLst/>
            <a:extLst>
              <a:ext uri="{91240B29-F687-4f45-9708-019B960494DF}"/>
              <a:ext uri="{AF507438-7753-43e0-B8FC-AC1667EBCBE1}"/>
            </a:extLst>
          </p:spPr>
          <p:txBody>
            <a:bodyPr wrap="none">
              <a:spAutoFit/>
            </a:bodyPr>
            <a:lstStyle/>
            <a:p>
              <a:pPr eaLnBrk="1" hangingPunct="1">
                <a:defRPr/>
              </a:pPr>
              <a:r>
                <a:rPr lang="en-GB" sz="1000" b="1" dirty="0">
                  <a:solidFill>
                    <a:srgbClr val="1369D1"/>
                  </a:solidFill>
                  <a:latin typeface="Source Sans Pro"/>
                  <a:ea typeface="ＭＳ Ｐゴシック" charset="0"/>
                  <a:cs typeface="Source Sans Pro"/>
                </a:rPr>
                <a:t>Yes, 70%</a:t>
              </a:r>
            </a:p>
          </p:txBody>
        </p:sp>
        <p:sp>
          <p:nvSpPr>
            <p:cNvPr id="517134" name="Text Box 14">
              <a:extLst>
                <a:ext uri="{FF2B5EF4-FFF2-40B4-BE49-F238E27FC236}">
                  <a16:creationId xmlns:a16="http://schemas.microsoft.com/office/drawing/2014/main" id="{7A5AAEDF-5148-3944-B55C-DE8699A6B8A8}"/>
                </a:ext>
              </a:extLst>
            </p:cNvPr>
            <p:cNvSpPr txBox="1">
              <a:spLocks noChangeArrowheads="1"/>
            </p:cNvSpPr>
            <p:nvPr/>
          </p:nvSpPr>
          <p:spPr bwMode="auto">
            <a:xfrm>
              <a:off x="3903" y="1763"/>
              <a:ext cx="426" cy="154"/>
            </a:xfrm>
            <a:prstGeom prst="rect">
              <a:avLst/>
            </a:prstGeom>
            <a:noFill/>
            <a:ln>
              <a:noFill/>
            </a:ln>
            <a:effectLst/>
            <a:extLst>
              <a:ext uri="{91240B29-F687-4f45-9708-019B960494DF}"/>
              <a:ext uri="{AF507438-7753-43e0-B8FC-AC1667EBCBE1}"/>
            </a:extLst>
          </p:spPr>
          <p:txBody>
            <a:bodyPr wrap="none">
              <a:spAutoFit/>
            </a:bodyPr>
            <a:lstStyle/>
            <a:p>
              <a:pPr eaLnBrk="1" hangingPunct="1">
                <a:defRPr/>
              </a:pPr>
              <a:r>
                <a:rPr lang="en-GB" sz="1000" b="1" dirty="0">
                  <a:solidFill>
                    <a:srgbClr val="1369D1"/>
                  </a:solidFill>
                  <a:latin typeface="Source Sans Pro"/>
                  <a:ea typeface="ＭＳ Ｐゴシック" charset="0"/>
                  <a:cs typeface="Source Sans Pro"/>
                </a:rPr>
                <a:t>No, 30%</a:t>
              </a:r>
            </a:p>
          </p:txBody>
        </p:sp>
      </p:grpSp>
      <p:sp>
        <p:nvSpPr>
          <p:cNvPr id="33801" name="Rectangle 15">
            <a:extLst>
              <a:ext uri="{FF2B5EF4-FFF2-40B4-BE49-F238E27FC236}">
                <a16:creationId xmlns:a16="http://schemas.microsoft.com/office/drawing/2014/main" id="{C5CA1370-403D-364B-A9B0-0AFD987283A8}"/>
              </a:ext>
            </a:extLst>
          </p:cNvPr>
          <p:cNvSpPr>
            <a:spLocks noChangeArrowheads="1"/>
          </p:cNvSpPr>
          <p:nvPr/>
        </p:nvSpPr>
        <p:spPr bwMode="auto">
          <a:xfrm>
            <a:off x="5008563" y="2170113"/>
            <a:ext cx="4652962" cy="1993900"/>
          </a:xfrm>
          <a:prstGeom prst="rect">
            <a:avLst/>
          </a:prstGeom>
          <a:noFill/>
          <a:ln w="28575">
            <a:solidFill>
              <a:srgbClr val="1369D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endParaRPr lang="en-US" altLang="en-US" sz="900" b="1">
              <a:latin typeface="Source Sans Pro" panose="020B0503030403020204" pitchFamily="34" charset="0"/>
              <a:cs typeface="Source Sans Pro" panose="020B0503030403020204" pitchFamily="34" charset="0"/>
            </a:endParaRPr>
          </a:p>
        </p:txBody>
      </p:sp>
      <p:sp>
        <p:nvSpPr>
          <p:cNvPr id="33802" name="Rectangle 16">
            <a:extLst>
              <a:ext uri="{FF2B5EF4-FFF2-40B4-BE49-F238E27FC236}">
                <a16:creationId xmlns:a16="http://schemas.microsoft.com/office/drawing/2014/main" id="{E0D84BF6-C941-8049-8CFF-BC94E28FA855}"/>
              </a:ext>
            </a:extLst>
          </p:cNvPr>
          <p:cNvSpPr>
            <a:spLocks noChangeArrowheads="1"/>
          </p:cNvSpPr>
          <p:nvPr/>
        </p:nvSpPr>
        <p:spPr bwMode="auto">
          <a:xfrm>
            <a:off x="5008563" y="3367088"/>
            <a:ext cx="4652962"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Diamonds show decisions</a:t>
            </a:r>
          </a:p>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Descriptions prompt a Yes/No answer</a:t>
            </a:r>
          </a:p>
          <a:p>
            <a:pPr>
              <a:spcBef>
                <a:spcPct val="20000"/>
              </a:spcBef>
              <a:buClr>
                <a:srgbClr val="FF9900"/>
              </a:buClr>
              <a:buFontTx/>
              <a:buChar char="•"/>
            </a:pPr>
            <a:r>
              <a:rPr lang="en-GB" altLang="en-US" sz="1200">
                <a:latin typeface="Source Sans Pro" panose="020B0503030403020204" pitchFamily="34" charset="0"/>
                <a:cs typeface="Source Sans Pro" panose="020B0503030403020204" pitchFamily="34" charset="0"/>
              </a:rPr>
              <a:t>Indicate what percentage of activity takes which path</a:t>
            </a:r>
            <a:endParaRPr lang="en-US" altLang="en-US" sz="1200">
              <a:latin typeface="Source Sans Pro" panose="020B0503030403020204" pitchFamily="34" charset="0"/>
              <a:cs typeface="Source Sans Pro" panose="020B0503030403020204" pitchFamily="34" charset="0"/>
            </a:endParaRPr>
          </a:p>
        </p:txBody>
      </p:sp>
      <p:sp>
        <p:nvSpPr>
          <p:cNvPr id="33803" name="Rectangle 17">
            <a:extLst>
              <a:ext uri="{FF2B5EF4-FFF2-40B4-BE49-F238E27FC236}">
                <a16:creationId xmlns:a16="http://schemas.microsoft.com/office/drawing/2014/main" id="{4C040CD5-C955-0D42-A88C-271A91C2FB9A}"/>
              </a:ext>
            </a:extLst>
          </p:cNvPr>
          <p:cNvSpPr>
            <a:spLocks noChangeArrowheads="1"/>
          </p:cNvSpPr>
          <p:nvPr/>
        </p:nvSpPr>
        <p:spPr bwMode="auto">
          <a:xfrm>
            <a:off x="228600" y="4240213"/>
            <a:ext cx="4652963" cy="1925637"/>
          </a:xfrm>
          <a:prstGeom prst="rect">
            <a:avLst/>
          </a:prstGeom>
          <a:noFill/>
          <a:ln w="28575">
            <a:solidFill>
              <a:srgbClr val="1369D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endParaRPr lang="en-US" altLang="en-US" sz="900" b="1">
              <a:latin typeface="Source Sans Pro" panose="020B0503030403020204" pitchFamily="34" charset="0"/>
              <a:cs typeface="Source Sans Pro" panose="020B0503030403020204" pitchFamily="34" charset="0"/>
            </a:endParaRPr>
          </a:p>
        </p:txBody>
      </p:sp>
      <p:sp>
        <p:nvSpPr>
          <p:cNvPr id="33804" name="Rectangle 18">
            <a:extLst>
              <a:ext uri="{FF2B5EF4-FFF2-40B4-BE49-F238E27FC236}">
                <a16:creationId xmlns:a16="http://schemas.microsoft.com/office/drawing/2014/main" id="{40A15210-F3DD-A84D-9AE5-F47654F49F6A}"/>
              </a:ext>
            </a:extLst>
          </p:cNvPr>
          <p:cNvSpPr>
            <a:spLocks noChangeArrowheads="1"/>
          </p:cNvSpPr>
          <p:nvPr/>
        </p:nvSpPr>
        <p:spPr bwMode="auto">
          <a:xfrm>
            <a:off x="5008563" y="4240213"/>
            <a:ext cx="4652962" cy="1925637"/>
          </a:xfrm>
          <a:prstGeom prst="rect">
            <a:avLst/>
          </a:prstGeom>
          <a:noFill/>
          <a:ln w="28575">
            <a:solidFill>
              <a:srgbClr val="1369D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endParaRPr lang="en-US" altLang="en-US" sz="900" b="1">
              <a:latin typeface="Source Sans Pro" panose="020B0503030403020204" pitchFamily="34" charset="0"/>
              <a:cs typeface="Source Sans Pro" panose="020B0503030403020204" pitchFamily="34" charset="0"/>
            </a:endParaRPr>
          </a:p>
        </p:txBody>
      </p:sp>
      <p:sp>
        <p:nvSpPr>
          <p:cNvPr id="33805" name="Rectangle 19">
            <a:extLst>
              <a:ext uri="{FF2B5EF4-FFF2-40B4-BE49-F238E27FC236}">
                <a16:creationId xmlns:a16="http://schemas.microsoft.com/office/drawing/2014/main" id="{6D84E9AA-1ABA-A24D-A5B3-F011097B2768}"/>
              </a:ext>
            </a:extLst>
          </p:cNvPr>
          <p:cNvSpPr>
            <a:spLocks noChangeArrowheads="1"/>
          </p:cNvSpPr>
          <p:nvPr/>
        </p:nvSpPr>
        <p:spPr bwMode="auto">
          <a:xfrm>
            <a:off x="641350" y="1557338"/>
            <a:ext cx="876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400" b="1">
                <a:solidFill>
                  <a:srgbClr val="000000"/>
                </a:solidFill>
                <a:latin typeface="Source Sans Pro" panose="020B0503030403020204" pitchFamily="34" charset="0"/>
                <a:cs typeface="Source Sans Pro" panose="020B0503030403020204" pitchFamily="34" charset="0"/>
              </a:rPr>
              <a:t>The major part of the process flowchart are the flowcharting symbols and a defined colour scheme:</a:t>
            </a:r>
            <a:endParaRPr lang="en-US" altLang="en-US" sz="1400" b="1">
              <a:solidFill>
                <a:srgbClr val="000000"/>
              </a:solidFill>
              <a:latin typeface="Source Sans Pro" panose="020B0503030403020204" pitchFamily="34" charset="0"/>
              <a:cs typeface="Source Sans Pro" panose="020B0503030403020204" pitchFamily="34" charset="0"/>
            </a:endParaRPr>
          </a:p>
        </p:txBody>
      </p:sp>
      <p:sp>
        <p:nvSpPr>
          <p:cNvPr id="33806" name="Line 20">
            <a:extLst>
              <a:ext uri="{FF2B5EF4-FFF2-40B4-BE49-F238E27FC236}">
                <a16:creationId xmlns:a16="http://schemas.microsoft.com/office/drawing/2014/main" id="{448150DE-0962-BB43-B130-0BA7C3B5BC3F}"/>
              </a:ext>
            </a:extLst>
          </p:cNvPr>
          <p:cNvSpPr>
            <a:spLocks noChangeShapeType="1"/>
          </p:cNvSpPr>
          <p:nvPr/>
        </p:nvSpPr>
        <p:spPr bwMode="auto">
          <a:xfrm>
            <a:off x="6035675" y="4591050"/>
            <a:ext cx="25987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07" name="Line 21">
            <a:extLst>
              <a:ext uri="{FF2B5EF4-FFF2-40B4-BE49-F238E27FC236}">
                <a16:creationId xmlns:a16="http://schemas.microsoft.com/office/drawing/2014/main" id="{51DF838A-34AD-A74B-B527-A2050BD7C1C1}"/>
              </a:ext>
            </a:extLst>
          </p:cNvPr>
          <p:cNvSpPr>
            <a:spLocks noChangeShapeType="1"/>
          </p:cNvSpPr>
          <p:nvPr/>
        </p:nvSpPr>
        <p:spPr bwMode="auto">
          <a:xfrm>
            <a:off x="6035675" y="4851400"/>
            <a:ext cx="2598738" cy="0"/>
          </a:xfrm>
          <a:prstGeom prst="line">
            <a:avLst/>
          </a:prstGeom>
          <a:noFill/>
          <a:ln w="25400">
            <a:solidFill>
              <a:srgbClr val="33993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08" name="Line 22">
            <a:extLst>
              <a:ext uri="{FF2B5EF4-FFF2-40B4-BE49-F238E27FC236}">
                <a16:creationId xmlns:a16="http://schemas.microsoft.com/office/drawing/2014/main" id="{1F5AA55F-C3F8-C04D-A594-6C667A0C1199}"/>
              </a:ext>
            </a:extLst>
          </p:cNvPr>
          <p:cNvSpPr>
            <a:spLocks noChangeShapeType="1"/>
          </p:cNvSpPr>
          <p:nvPr/>
        </p:nvSpPr>
        <p:spPr bwMode="auto">
          <a:xfrm>
            <a:off x="6035675" y="5113338"/>
            <a:ext cx="2598738" cy="0"/>
          </a:xfrm>
          <a:prstGeom prst="line">
            <a:avLst/>
          </a:prstGeom>
          <a:noFill/>
          <a:ln w="2540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09" name="Rectangle 23">
            <a:extLst>
              <a:ext uri="{FF2B5EF4-FFF2-40B4-BE49-F238E27FC236}">
                <a16:creationId xmlns:a16="http://schemas.microsoft.com/office/drawing/2014/main" id="{9A9F1AF5-3E1B-E340-A0BC-F7AD2B948A06}"/>
              </a:ext>
            </a:extLst>
          </p:cNvPr>
          <p:cNvSpPr>
            <a:spLocks noChangeArrowheads="1"/>
          </p:cNvSpPr>
          <p:nvPr/>
        </p:nvSpPr>
        <p:spPr bwMode="auto">
          <a:xfrm>
            <a:off x="6945313" y="4468813"/>
            <a:ext cx="777875" cy="733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70000"/>
              </a:spcBef>
              <a:buClr>
                <a:srgbClr val="FF9900"/>
              </a:buClr>
            </a:pPr>
            <a:r>
              <a:rPr lang="en-GB" altLang="en-US" sz="1000" b="1">
                <a:solidFill>
                  <a:srgbClr val="000000"/>
                </a:solidFill>
                <a:latin typeface="Source Sans Pro" panose="020B0503030403020204" pitchFamily="34" charset="0"/>
                <a:cs typeface="Source Sans Pro" panose="020B0503030403020204" pitchFamily="34" charset="0"/>
              </a:rPr>
              <a:t>BLACK</a:t>
            </a:r>
          </a:p>
          <a:p>
            <a:pPr algn="ctr">
              <a:spcBef>
                <a:spcPct val="70000"/>
              </a:spcBef>
              <a:buClr>
                <a:srgbClr val="FF9900"/>
              </a:buClr>
            </a:pPr>
            <a:r>
              <a:rPr lang="en-GB" altLang="en-US" sz="1000" b="1">
                <a:solidFill>
                  <a:srgbClr val="339933"/>
                </a:solidFill>
                <a:latin typeface="Source Sans Pro" panose="020B0503030403020204" pitchFamily="34" charset="0"/>
                <a:cs typeface="Source Sans Pro" panose="020B0503030403020204" pitchFamily="34" charset="0"/>
              </a:rPr>
              <a:t>GREEN</a:t>
            </a:r>
            <a:endParaRPr lang="en-GB" altLang="en-US" sz="1000" b="1">
              <a:solidFill>
                <a:srgbClr val="202368"/>
              </a:solidFill>
              <a:latin typeface="Source Sans Pro" panose="020B0503030403020204" pitchFamily="34" charset="0"/>
              <a:cs typeface="Source Sans Pro" panose="020B0503030403020204" pitchFamily="34" charset="0"/>
            </a:endParaRPr>
          </a:p>
          <a:p>
            <a:pPr algn="ctr">
              <a:spcBef>
                <a:spcPct val="70000"/>
              </a:spcBef>
              <a:buClr>
                <a:srgbClr val="FF9900"/>
              </a:buClr>
            </a:pPr>
            <a:r>
              <a:rPr lang="en-GB" altLang="en-US" sz="1000" b="1">
                <a:solidFill>
                  <a:srgbClr val="CC0000"/>
                </a:solidFill>
                <a:latin typeface="Source Sans Pro" panose="020B0503030403020204" pitchFamily="34" charset="0"/>
                <a:cs typeface="Source Sans Pro" panose="020B0503030403020204" pitchFamily="34" charset="0"/>
              </a:rPr>
              <a:t>RED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a:extLst>
              <a:ext uri="{FF2B5EF4-FFF2-40B4-BE49-F238E27FC236}">
                <a16:creationId xmlns:a16="http://schemas.microsoft.com/office/drawing/2014/main" id="{CCE6C41B-A3C5-A647-9EB3-7F2D2ED5B273}"/>
              </a:ext>
            </a:extLst>
          </p:cNvPr>
          <p:cNvSpPr>
            <a:spLocks noGrp="1" noChangeArrowheads="1"/>
          </p:cNvSpPr>
          <p:nvPr>
            <p:ph type="title"/>
          </p:nvPr>
        </p:nvSpPr>
        <p:spPr/>
        <p:txBody>
          <a:bodyPr/>
          <a:lstStyle/>
          <a:p>
            <a:pPr eaLnBrk="1" hangingPunct="1">
              <a:defRPr/>
            </a:pPr>
            <a:r>
              <a:rPr lang="en-GB" sz="3600" dirty="0">
                <a:ea typeface="MS PGothic" pitchFamily="34" charset="-128"/>
                <a:cs typeface="+mj-cs"/>
              </a:rPr>
              <a:t>An example of a simple process flowchart</a:t>
            </a:r>
          </a:p>
        </p:txBody>
      </p:sp>
      <p:sp>
        <p:nvSpPr>
          <p:cNvPr id="34818" name="Rectangle 3">
            <a:extLst>
              <a:ext uri="{FF2B5EF4-FFF2-40B4-BE49-F238E27FC236}">
                <a16:creationId xmlns:a16="http://schemas.microsoft.com/office/drawing/2014/main" id="{A5764253-B008-2C47-AA35-F631AC62CF28}"/>
              </a:ext>
            </a:extLst>
          </p:cNvPr>
          <p:cNvSpPr>
            <a:spLocks noChangeArrowheads="1"/>
          </p:cNvSpPr>
          <p:nvPr/>
        </p:nvSpPr>
        <p:spPr bwMode="auto">
          <a:xfrm>
            <a:off x="373063" y="4100513"/>
            <a:ext cx="1163637" cy="581025"/>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Eat Breakfast</a:t>
            </a:r>
          </a:p>
        </p:txBody>
      </p:sp>
      <p:sp>
        <p:nvSpPr>
          <p:cNvPr id="34819" name="Rectangle 4">
            <a:extLst>
              <a:ext uri="{FF2B5EF4-FFF2-40B4-BE49-F238E27FC236}">
                <a16:creationId xmlns:a16="http://schemas.microsoft.com/office/drawing/2014/main" id="{21837044-E29D-2B4C-82BA-6D4E78FCD707}"/>
              </a:ext>
            </a:extLst>
          </p:cNvPr>
          <p:cNvSpPr>
            <a:spLocks noChangeArrowheads="1"/>
          </p:cNvSpPr>
          <p:nvPr/>
        </p:nvSpPr>
        <p:spPr bwMode="auto">
          <a:xfrm>
            <a:off x="1951038" y="2147888"/>
            <a:ext cx="1163637" cy="581025"/>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Ask partner for money</a:t>
            </a:r>
          </a:p>
        </p:txBody>
      </p:sp>
      <p:sp>
        <p:nvSpPr>
          <p:cNvPr id="34820" name="Rectangle 5">
            <a:extLst>
              <a:ext uri="{FF2B5EF4-FFF2-40B4-BE49-F238E27FC236}">
                <a16:creationId xmlns:a16="http://schemas.microsoft.com/office/drawing/2014/main" id="{ED70BE59-AFE0-6B45-B4E5-56F77854DF94}"/>
              </a:ext>
            </a:extLst>
          </p:cNvPr>
          <p:cNvSpPr>
            <a:spLocks noChangeArrowheads="1"/>
          </p:cNvSpPr>
          <p:nvPr/>
        </p:nvSpPr>
        <p:spPr bwMode="auto">
          <a:xfrm>
            <a:off x="3695700" y="2147888"/>
            <a:ext cx="1163638" cy="581025"/>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Get money</a:t>
            </a:r>
          </a:p>
        </p:txBody>
      </p:sp>
      <p:sp>
        <p:nvSpPr>
          <p:cNvPr id="34821" name="Rectangle 6">
            <a:extLst>
              <a:ext uri="{FF2B5EF4-FFF2-40B4-BE49-F238E27FC236}">
                <a16:creationId xmlns:a16="http://schemas.microsoft.com/office/drawing/2014/main" id="{7364E6D0-63B5-1E4D-BE57-2AB361559A6C}"/>
              </a:ext>
            </a:extLst>
          </p:cNvPr>
          <p:cNvSpPr>
            <a:spLocks noChangeArrowheads="1"/>
          </p:cNvSpPr>
          <p:nvPr/>
        </p:nvSpPr>
        <p:spPr bwMode="auto">
          <a:xfrm>
            <a:off x="5356225" y="2147888"/>
            <a:ext cx="1163638" cy="581025"/>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Kiss partner </a:t>
            </a:r>
          </a:p>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goodbye</a:t>
            </a:r>
          </a:p>
        </p:txBody>
      </p:sp>
      <p:sp>
        <p:nvSpPr>
          <p:cNvPr id="34822" name="Rectangle 7">
            <a:extLst>
              <a:ext uri="{FF2B5EF4-FFF2-40B4-BE49-F238E27FC236}">
                <a16:creationId xmlns:a16="http://schemas.microsoft.com/office/drawing/2014/main" id="{EC4066AA-8A46-974E-BA2D-3AE42005037D}"/>
              </a:ext>
            </a:extLst>
          </p:cNvPr>
          <p:cNvSpPr>
            <a:spLocks noChangeArrowheads="1"/>
          </p:cNvSpPr>
          <p:nvPr/>
        </p:nvSpPr>
        <p:spPr bwMode="auto">
          <a:xfrm>
            <a:off x="5356225" y="4100513"/>
            <a:ext cx="1163638" cy="581025"/>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Leave</a:t>
            </a:r>
          </a:p>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house</a:t>
            </a:r>
          </a:p>
        </p:txBody>
      </p:sp>
      <p:sp>
        <p:nvSpPr>
          <p:cNvPr id="34823" name="Rectangle 8">
            <a:extLst>
              <a:ext uri="{FF2B5EF4-FFF2-40B4-BE49-F238E27FC236}">
                <a16:creationId xmlns:a16="http://schemas.microsoft.com/office/drawing/2014/main" id="{7A244820-65D7-F044-9654-D133C1971AC8}"/>
              </a:ext>
            </a:extLst>
          </p:cNvPr>
          <p:cNvSpPr>
            <a:spLocks noChangeArrowheads="1"/>
          </p:cNvSpPr>
          <p:nvPr/>
        </p:nvSpPr>
        <p:spPr bwMode="auto">
          <a:xfrm>
            <a:off x="8429625" y="4100513"/>
            <a:ext cx="1163638" cy="581025"/>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Drive to work</a:t>
            </a:r>
          </a:p>
        </p:txBody>
      </p:sp>
      <p:sp>
        <p:nvSpPr>
          <p:cNvPr id="34824" name="AutoShape 9">
            <a:extLst>
              <a:ext uri="{FF2B5EF4-FFF2-40B4-BE49-F238E27FC236}">
                <a16:creationId xmlns:a16="http://schemas.microsoft.com/office/drawing/2014/main" id="{96496EEC-5045-EB40-936B-55375A5A9E2E}"/>
              </a:ext>
            </a:extLst>
          </p:cNvPr>
          <p:cNvSpPr>
            <a:spLocks noChangeArrowheads="1"/>
          </p:cNvSpPr>
          <p:nvPr/>
        </p:nvSpPr>
        <p:spPr bwMode="auto">
          <a:xfrm>
            <a:off x="1868488" y="4059238"/>
            <a:ext cx="1328737" cy="665162"/>
          </a:xfrm>
          <a:prstGeom prst="diamond">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Have enough money</a:t>
            </a:r>
          </a:p>
        </p:txBody>
      </p:sp>
      <p:sp>
        <p:nvSpPr>
          <p:cNvPr id="34825" name="AutoShape 10">
            <a:extLst>
              <a:ext uri="{FF2B5EF4-FFF2-40B4-BE49-F238E27FC236}">
                <a16:creationId xmlns:a16="http://schemas.microsoft.com/office/drawing/2014/main" id="{10AF016C-EDB6-5349-BF39-BE7DA9ECAAC0}"/>
              </a:ext>
            </a:extLst>
          </p:cNvPr>
          <p:cNvSpPr>
            <a:spLocks noChangeArrowheads="1"/>
          </p:cNvSpPr>
          <p:nvPr/>
        </p:nvSpPr>
        <p:spPr bwMode="auto">
          <a:xfrm>
            <a:off x="3613150" y="4059238"/>
            <a:ext cx="1328738" cy="665162"/>
          </a:xfrm>
          <a:prstGeom prst="diamond">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With partner over 10 years</a:t>
            </a:r>
          </a:p>
        </p:txBody>
      </p:sp>
      <p:sp>
        <p:nvSpPr>
          <p:cNvPr id="34826" name="AutoShape 11">
            <a:extLst>
              <a:ext uri="{FF2B5EF4-FFF2-40B4-BE49-F238E27FC236}">
                <a16:creationId xmlns:a16="http://schemas.microsoft.com/office/drawing/2014/main" id="{D574336C-DA9D-D44B-ADDC-107F14576260}"/>
              </a:ext>
            </a:extLst>
          </p:cNvPr>
          <p:cNvSpPr>
            <a:spLocks noChangeArrowheads="1"/>
          </p:cNvSpPr>
          <p:nvPr/>
        </p:nvSpPr>
        <p:spPr bwMode="auto">
          <a:xfrm>
            <a:off x="6851650" y="4059238"/>
            <a:ext cx="1328738" cy="665162"/>
          </a:xfrm>
          <a:prstGeom prst="diamond">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Have car keys</a:t>
            </a:r>
          </a:p>
        </p:txBody>
      </p:sp>
      <p:cxnSp>
        <p:nvCxnSpPr>
          <p:cNvPr id="34827" name="AutoShape 12">
            <a:extLst>
              <a:ext uri="{FF2B5EF4-FFF2-40B4-BE49-F238E27FC236}">
                <a16:creationId xmlns:a16="http://schemas.microsoft.com/office/drawing/2014/main" id="{EBABFCA3-67F6-4A4C-A395-C2C0A8FFCDEE}"/>
              </a:ext>
            </a:extLst>
          </p:cNvPr>
          <p:cNvCxnSpPr>
            <a:cxnSpLocks noChangeShapeType="1"/>
            <a:stCxn id="34818" idx="3"/>
            <a:endCxn id="34824" idx="1"/>
          </p:cNvCxnSpPr>
          <p:nvPr/>
        </p:nvCxnSpPr>
        <p:spPr bwMode="auto">
          <a:xfrm>
            <a:off x="1536700" y="4391025"/>
            <a:ext cx="331788" cy="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828" name="AutoShape 13">
            <a:extLst>
              <a:ext uri="{FF2B5EF4-FFF2-40B4-BE49-F238E27FC236}">
                <a16:creationId xmlns:a16="http://schemas.microsoft.com/office/drawing/2014/main" id="{DF88F0EF-4B0C-184F-B725-67C84F794B7A}"/>
              </a:ext>
            </a:extLst>
          </p:cNvPr>
          <p:cNvCxnSpPr>
            <a:cxnSpLocks noChangeShapeType="1"/>
            <a:stCxn id="34824" idx="0"/>
            <a:endCxn id="34819" idx="2"/>
          </p:cNvCxnSpPr>
          <p:nvPr/>
        </p:nvCxnSpPr>
        <p:spPr bwMode="auto">
          <a:xfrm flipV="1">
            <a:off x="2532063" y="2728913"/>
            <a:ext cx="0" cy="1330325"/>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829" name="AutoShape 14">
            <a:extLst>
              <a:ext uri="{FF2B5EF4-FFF2-40B4-BE49-F238E27FC236}">
                <a16:creationId xmlns:a16="http://schemas.microsoft.com/office/drawing/2014/main" id="{62FF790F-0770-B74E-9239-EAB452D75939}"/>
              </a:ext>
            </a:extLst>
          </p:cNvPr>
          <p:cNvCxnSpPr>
            <a:cxnSpLocks noChangeShapeType="1"/>
            <a:stCxn id="34824" idx="3"/>
            <a:endCxn id="34825" idx="1"/>
          </p:cNvCxnSpPr>
          <p:nvPr/>
        </p:nvCxnSpPr>
        <p:spPr bwMode="auto">
          <a:xfrm>
            <a:off x="3197225" y="4391025"/>
            <a:ext cx="415925" cy="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830" name="AutoShape 15">
            <a:extLst>
              <a:ext uri="{FF2B5EF4-FFF2-40B4-BE49-F238E27FC236}">
                <a16:creationId xmlns:a16="http://schemas.microsoft.com/office/drawing/2014/main" id="{B54F62A3-8F9A-584B-9E0B-5FB7E9993C39}"/>
              </a:ext>
            </a:extLst>
          </p:cNvPr>
          <p:cNvCxnSpPr>
            <a:cxnSpLocks noChangeShapeType="1"/>
            <a:stCxn id="34819" idx="3"/>
            <a:endCxn id="34820" idx="1"/>
          </p:cNvCxnSpPr>
          <p:nvPr/>
        </p:nvCxnSpPr>
        <p:spPr bwMode="auto">
          <a:xfrm>
            <a:off x="3114675" y="2438400"/>
            <a:ext cx="581025" cy="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831" name="AutoShape 16">
            <a:extLst>
              <a:ext uri="{FF2B5EF4-FFF2-40B4-BE49-F238E27FC236}">
                <a16:creationId xmlns:a16="http://schemas.microsoft.com/office/drawing/2014/main" id="{67CC2EE4-3DCE-464A-B7C3-3AD3E21D6135}"/>
              </a:ext>
            </a:extLst>
          </p:cNvPr>
          <p:cNvCxnSpPr>
            <a:cxnSpLocks noChangeShapeType="1"/>
            <a:stCxn id="34820" idx="3"/>
            <a:endCxn id="34821" idx="1"/>
          </p:cNvCxnSpPr>
          <p:nvPr/>
        </p:nvCxnSpPr>
        <p:spPr bwMode="auto">
          <a:xfrm>
            <a:off x="4859338" y="2438400"/>
            <a:ext cx="496887" cy="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832" name="AutoShape 17">
            <a:extLst>
              <a:ext uri="{FF2B5EF4-FFF2-40B4-BE49-F238E27FC236}">
                <a16:creationId xmlns:a16="http://schemas.microsoft.com/office/drawing/2014/main" id="{35D4C76C-93A2-3D41-A176-46233528099E}"/>
              </a:ext>
            </a:extLst>
          </p:cNvPr>
          <p:cNvCxnSpPr>
            <a:cxnSpLocks noChangeShapeType="1"/>
            <a:stCxn id="34825" idx="0"/>
            <a:endCxn id="34821" idx="2"/>
          </p:cNvCxnSpPr>
          <p:nvPr/>
        </p:nvCxnSpPr>
        <p:spPr bwMode="auto">
          <a:xfrm rot="-5400000">
            <a:off x="4442619" y="2563019"/>
            <a:ext cx="1330325" cy="1662113"/>
          </a:xfrm>
          <a:prstGeom prst="bentConnector3">
            <a:avLst>
              <a:gd name="adj1" fmla="val 63556"/>
            </a:avLst>
          </a:prstGeom>
          <a:noFill/>
          <a:ln w="63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4833" name="AutoShape 18">
            <a:extLst>
              <a:ext uri="{FF2B5EF4-FFF2-40B4-BE49-F238E27FC236}">
                <a16:creationId xmlns:a16="http://schemas.microsoft.com/office/drawing/2014/main" id="{E2EDFE35-9C4A-2E4D-9807-14B11F938E98}"/>
              </a:ext>
            </a:extLst>
          </p:cNvPr>
          <p:cNvCxnSpPr>
            <a:cxnSpLocks noChangeShapeType="1"/>
            <a:stCxn id="34821" idx="3"/>
            <a:endCxn id="34822" idx="0"/>
          </p:cNvCxnSpPr>
          <p:nvPr/>
        </p:nvCxnSpPr>
        <p:spPr bwMode="auto">
          <a:xfrm flipH="1">
            <a:off x="5938838" y="2438400"/>
            <a:ext cx="581025" cy="1662113"/>
          </a:xfrm>
          <a:prstGeom prst="bentConnector4">
            <a:avLst>
              <a:gd name="adj1" fmla="val -42856"/>
              <a:gd name="adj2" fmla="val 69597"/>
            </a:avLst>
          </a:prstGeom>
          <a:noFill/>
          <a:ln w="63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4834" name="AutoShape 19">
            <a:extLst>
              <a:ext uri="{FF2B5EF4-FFF2-40B4-BE49-F238E27FC236}">
                <a16:creationId xmlns:a16="http://schemas.microsoft.com/office/drawing/2014/main" id="{6CAC15C1-A0E5-5344-B147-9D0C5A76F552}"/>
              </a:ext>
            </a:extLst>
          </p:cNvPr>
          <p:cNvCxnSpPr>
            <a:cxnSpLocks noChangeShapeType="1"/>
            <a:stCxn id="34825" idx="3"/>
            <a:endCxn id="34822" idx="1"/>
          </p:cNvCxnSpPr>
          <p:nvPr/>
        </p:nvCxnSpPr>
        <p:spPr bwMode="auto">
          <a:xfrm>
            <a:off x="4941888" y="4391025"/>
            <a:ext cx="414337" cy="0"/>
          </a:xfrm>
          <a:prstGeom prst="straightConnector1">
            <a:avLst/>
          </a:prstGeom>
          <a:noFill/>
          <a:ln w="63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4835" name="AutoShape 20">
            <a:extLst>
              <a:ext uri="{FF2B5EF4-FFF2-40B4-BE49-F238E27FC236}">
                <a16:creationId xmlns:a16="http://schemas.microsoft.com/office/drawing/2014/main" id="{369B2588-4CD4-1F45-986D-A465D2A1C4C3}"/>
              </a:ext>
            </a:extLst>
          </p:cNvPr>
          <p:cNvCxnSpPr>
            <a:cxnSpLocks noChangeShapeType="1"/>
            <a:stCxn id="34822" idx="3"/>
            <a:endCxn id="34826" idx="1"/>
          </p:cNvCxnSpPr>
          <p:nvPr/>
        </p:nvCxnSpPr>
        <p:spPr bwMode="auto">
          <a:xfrm>
            <a:off x="6519863" y="4391025"/>
            <a:ext cx="331787" cy="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836" name="AutoShape 21">
            <a:extLst>
              <a:ext uri="{FF2B5EF4-FFF2-40B4-BE49-F238E27FC236}">
                <a16:creationId xmlns:a16="http://schemas.microsoft.com/office/drawing/2014/main" id="{9461876C-EB27-CC46-A2C0-AC6073FED69A}"/>
              </a:ext>
            </a:extLst>
          </p:cNvPr>
          <p:cNvCxnSpPr>
            <a:cxnSpLocks noChangeShapeType="1"/>
            <a:stCxn id="34826" idx="3"/>
            <a:endCxn id="34823" idx="1"/>
          </p:cNvCxnSpPr>
          <p:nvPr/>
        </p:nvCxnSpPr>
        <p:spPr bwMode="auto">
          <a:xfrm>
            <a:off x="8180388" y="4391025"/>
            <a:ext cx="249237" cy="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837" name="AutoShape 22">
            <a:extLst>
              <a:ext uri="{FF2B5EF4-FFF2-40B4-BE49-F238E27FC236}">
                <a16:creationId xmlns:a16="http://schemas.microsoft.com/office/drawing/2014/main" id="{DC208857-A229-094F-AC15-6DA4B872AD64}"/>
              </a:ext>
            </a:extLst>
          </p:cNvPr>
          <p:cNvCxnSpPr>
            <a:cxnSpLocks noChangeShapeType="1"/>
            <a:stCxn id="34826" idx="2"/>
            <a:endCxn id="34822" idx="2"/>
          </p:cNvCxnSpPr>
          <p:nvPr/>
        </p:nvCxnSpPr>
        <p:spPr bwMode="auto">
          <a:xfrm rot="5400000" flipH="1">
            <a:off x="6706395" y="3913981"/>
            <a:ext cx="42862" cy="1577975"/>
          </a:xfrm>
          <a:prstGeom prst="bentConnector3">
            <a:avLst>
              <a:gd name="adj1" fmla="val -533338"/>
            </a:avLst>
          </a:prstGeom>
          <a:noFill/>
          <a:ln w="63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4838" name="Text Box 23">
            <a:extLst>
              <a:ext uri="{FF2B5EF4-FFF2-40B4-BE49-F238E27FC236}">
                <a16:creationId xmlns:a16="http://schemas.microsoft.com/office/drawing/2014/main" id="{B095F119-F47A-8D40-A358-D7598EB4BDB1}"/>
              </a:ext>
            </a:extLst>
          </p:cNvPr>
          <p:cNvSpPr txBox="1">
            <a:spLocks noChangeArrowheads="1"/>
          </p:cNvSpPr>
          <p:nvPr/>
        </p:nvSpPr>
        <p:spPr bwMode="auto">
          <a:xfrm>
            <a:off x="2514600" y="3624263"/>
            <a:ext cx="3857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202368"/>
                </a:solidFill>
                <a:latin typeface="Source Sans Pro" panose="020B0503030403020204" pitchFamily="34" charset="0"/>
                <a:cs typeface="Source Sans Pro" panose="020B0503030403020204" pitchFamily="34" charset="0"/>
              </a:rPr>
              <a:t>No</a:t>
            </a:r>
          </a:p>
        </p:txBody>
      </p:sp>
      <p:sp>
        <p:nvSpPr>
          <p:cNvPr id="34839" name="Text Box 24">
            <a:extLst>
              <a:ext uri="{FF2B5EF4-FFF2-40B4-BE49-F238E27FC236}">
                <a16:creationId xmlns:a16="http://schemas.microsoft.com/office/drawing/2014/main" id="{CE81E49C-B437-B340-9F45-14CA803256A5}"/>
              </a:ext>
            </a:extLst>
          </p:cNvPr>
          <p:cNvSpPr txBox="1">
            <a:spLocks noChangeArrowheads="1"/>
          </p:cNvSpPr>
          <p:nvPr/>
        </p:nvSpPr>
        <p:spPr bwMode="auto">
          <a:xfrm>
            <a:off x="3141663" y="4154488"/>
            <a:ext cx="444500"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202368"/>
                </a:solidFill>
                <a:latin typeface="Source Sans Pro" panose="020B0503030403020204" pitchFamily="34" charset="0"/>
                <a:cs typeface="Source Sans Pro" panose="020B0503030403020204" pitchFamily="34" charset="0"/>
              </a:rPr>
              <a:t>Yes</a:t>
            </a:r>
          </a:p>
        </p:txBody>
      </p:sp>
      <p:sp>
        <p:nvSpPr>
          <p:cNvPr id="34840" name="Text Box 25">
            <a:extLst>
              <a:ext uri="{FF2B5EF4-FFF2-40B4-BE49-F238E27FC236}">
                <a16:creationId xmlns:a16="http://schemas.microsoft.com/office/drawing/2014/main" id="{506EFA01-C418-5345-B177-D397F9AABEF2}"/>
              </a:ext>
            </a:extLst>
          </p:cNvPr>
          <p:cNvSpPr txBox="1">
            <a:spLocks noChangeArrowheads="1"/>
          </p:cNvSpPr>
          <p:nvPr/>
        </p:nvSpPr>
        <p:spPr bwMode="auto">
          <a:xfrm>
            <a:off x="4875213" y="4154488"/>
            <a:ext cx="444500"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000000"/>
                </a:solidFill>
                <a:latin typeface="Source Sans Pro" panose="020B0503030403020204" pitchFamily="34" charset="0"/>
                <a:cs typeface="Source Sans Pro" panose="020B0503030403020204" pitchFamily="34" charset="0"/>
              </a:rPr>
              <a:t>Yes</a:t>
            </a:r>
          </a:p>
        </p:txBody>
      </p:sp>
      <p:sp>
        <p:nvSpPr>
          <p:cNvPr id="34841" name="Text Box 26">
            <a:extLst>
              <a:ext uri="{FF2B5EF4-FFF2-40B4-BE49-F238E27FC236}">
                <a16:creationId xmlns:a16="http://schemas.microsoft.com/office/drawing/2014/main" id="{75B04AED-8B23-E943-A560-7709563672D8}"/>
              </a:ext>
            </a:extLst>
          </p:cNvPr>
          <p:cNvSpPr txBox="1">
            <a:spLocks noChangeArrowheads="1"/>
          </p:cNvSpPr>
          <p:nvPr/>
        </p:nvSpPr>
        <p:spPr bwMode="auto">
          <a:xfrm>
            <a:off x="4306888" y="3625850"/>
            <a:ext cx="3857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202368"/>
                </a:solidFill>
                <a:latin typeface="Source Sans Pro" panose="020B0503030403020204" pitchFamily="34" charset="0"/>
                <a:cs typeface="Source Sans Pro" panose="020B0503030403020204" pitchFamily="34" charset="0"/>
              </a:rPr>
              <a:t>No</a:t>
            </a:r>
          </a:p>
        </p:txBody>
      </p:sp>
      <p:sp>
        <p:nvSpPr>
          <p:cNvPr id="34842" name="Text Box 27">
            <a:extLst>
              <a:ext uri="{FF2B5EF4-FFF2-40B4-BE49-F238E27FC236}">
                <a16:creationId xmlns:a16="http://schemas.microsoft.com/office/drawing/2014/main" id="{C36AD8B5-B369-044E-99D5-404CE2CCD801}"/>
              </a:ext>
            </a:extLst>
          </p:cNvPr>
          <p:cNvSpPr txBox="1">
            <a:spLocks noChangeArrowheads="1"/>
          </p:cNvSpPr>
          <p:nvPr/>
        </p:nvSpPr>
        <p:spPr bwMode="auto">
          <a:xfrm>
            <a:off x="7046913" y="4724400"/>
            <a:ext cx="38735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202368"/>
                </a:solidFill>
                <a:latin typeface="Source Sans Pro" panose="020B0503030403020204" pitchFamily="34" charset="0"/>
                <a:cs typeface="Source Sans Pro" panose="020B0503030403020204" pitchFamily="34" charset="0"/>
              </a:rPr>
              <a:t>No</a:t>
            </a:r>
          </a:p>
        </p:txBody>
      </p:sp>
      <p:sp>
        <p:nvSpPr>
          <p:cNvPr id="34843" name="Text Box 28">
            <a:extLst>
              <a:ext uri="{FF2B5EF4-FFF2-40B4-BE49-F238E27FC236}">
                <a16:creationId xmlns:a16="http://schemas.microsoft.com/office/drawing/2014/main" id="{B058884D-9EE3-8548-914B-53A5477EFD2B}"/>
              </a:ext>
            </a:extLst>
          </p:cNvPr>
          <p:cNvSpPr txBox="1">
            <a:spLocks noChangeArrowheads="1"/>
          </p:cNvSpPr>
          <p:nvPr/>
        </p:nvSpPr>
        <p:spPr bwMode="auto">
          <a:xfrm>
            <a:off x="7902575" y="4078288"/>
            <a:ext cx="444500"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GB" altLang="en-US" sz="900">
                <a:solidFill>
                  <a:srgbClr val="202368"/>
                </a:solidFill>
                <a:latin typeface="Source Sans Pro" panose="020B0503030403020204" pitchFamily="34" charset="0"/>
                <a:cs typeface="Source Sans Pro" panose="020B0503030403020204" pitchFamily="34" charset="0"/>
              </a:rPr>
              <a:t>Yes</a:t>
            </a:r>
          </a:p>
        </p:txBody>
      </p:sp>
      <p:sp>
        <p:nvSpPr>
          <p:cNvPr id="518173" name="Rectangle 29">
            <a:extLst>
              <a:ext uri="{FF2B5EF4-FFF2-40B4-BE49-F238E27FC236}">
                <a16:creationId xmlns:a16="http://schemas.microsoft.com/office/drawing/2014/main" id="{2AC11CC4-35D0-F54D-AA83-7E4AFA9D0B41}"/>
              </a:ext>
            </a:extLst>
          </p:cNvPr>
          <p:cNvSpPr>
            <a:spLocks noChangeArrowheads="1"/>
          </p:cNvSpPr>
          <p:nvPr/>
        </p:nvSpPr>
        <p:spPr bwMode="auto">
          <a:xfrm>
            <a:off x="268288" y="1931988"/>
            <a:ext cx="9440862" cy="3352800"/>
          </a:xfrm>
          <a:prstGeom prst="rect">
            <a:avLst/>
          </a:prstGeom>
          <a:noFill/>
          <a:ln w="28575">
            <a:solidFill>
              <a:srgbClr val="1369D1"/>
            </a:solidFill>
            <a:prstDash val="sysDot"/>
            <a:miter lim="800000"/>
            <a:headEnd/>
            <a:tailEnd/>
          </a:ln>
          <a:effectLst/>
          <a:extLst>
            <a:ext uri="{909E8E84-426E-40dd-AFC4-6F175D3DCCD1}"/>
            <a:ext uri="{AF507438-7753-43e0-B8FC-AC1667EBCBE1}"/>
          </a:extLst>
        </p:spPr>
        <p:txBody>
          <a:bodyPr wrap="none" anchor="ctr"/>
          <a:lstStyle/>
          <a:p>
            <a:pPr algn="ctr" eaLnBrk="1" hangingPunct="1">
              <a:defRPr/>
            </a:pPr>
            <a:endParaRPr lang="en-US" sz="1050">
              <a:latin typeface="Source Sans Pro"/>
              <a:ea typeface="ＭＳ Ｐゴシック" charset="0"/>
              <a:cs typeface="Source Sans Pr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a:extLst>
              <a:ext uri="{FF2B5EF4-FFF2-40B4-BE49-F238E27FC236}">
                <a16:creationId xmlns:a16="http://schemas.microsoft.com/office/drawing/2014/main" id="{5A8D59C2-1AB5-9647-A982-168BCFEBE551}"/>
              </a:ext>
            </a:extLst>
          </p:cNvPr>
          <p:cNvSpPr>
            <a:spLocks noGrp="1" noChangeArrowheads="1"/>
          </p:cNvSpPr>
          <p:nvPr>
            <p:ph type="title"/>
          </p:nvPr>
        </p:nvSpPr>
        <p:spPr/>
        <p:txBody>
          <a:bodyPr/>
          <a:lstStyle/>
          <a:p>
            <a:pPr eaLnBrk="1" hangingPunct="1">
              <a:defRPr/>
            </a:pPr>
            <a:r>
              <a:rPr sz="2800" dirty="0">
                <a:ea typeface="MS PGothic" pitchFamily="34" charset="-128"/>
                <a:cs typeface="+mj-cs"/>
              </a:rPr>
              <a:t>An example of a simple “swim lane” process flowchart</a:t>
            </a:r>
          </a:p>
        </p:txBody>
      </p:sp>
      <p:sp>
        <p:nvSpPr>
          <p:cNvPr id="519171" name="Rectangle 3">
            <a:extLst>
              <a:ext uri="{FF2B5EF4-FFF2-40B4-BE49-F238E27FC236}">
                <a16:creationId xmlns:a16="http://schemas.microsoft.com/office/drawing/2014/main" id="{BA6F6D77-779C-7844-A598-EE4855E99A3D}"/>
              </a:ext>
            </a:extLst>
          </p:cNvPr>
          <p:cNvSpPr>
            <a:spLocks noChangeArrowheads="1"/>
          </p:cNvSpPr>
          <p:nvPr/>
        </p:nvSpPr>
        <p:spPr bwMode="auto">
          <a:xfrm>
            <a:off x="88900" y="2516188"/>
            <a:ext cx="1466850" cy="715962"/>
          </a:xfrm>
          <a:prstGeom prst="rect">
            <a:avLst/>
          </a:prstGeom>
          <a:noFill/>
          <a:ln>
            <a:noFill/>
          </a:ln>
          <a:effectLst/>
          <a:extLst>
            <a:ext uri="{909E8E84-426E-40dd-AFC4-6F175D3DCCD1}"/>
            <a:ext uri="{91240B29-F687-4f45-9708-019B960494DF}"/>
            <a:ext uri="{AF507438-7753-43e0-B8FC-AC1667EBCBE1}"/>
          </a:extLst>
        </p:spPr>
        <p:txBody>
          <a:bodyPr wrap="none"/>
          <a:lstStyle/>
          <a:p>
            <a:pPr eaLnBrk="1" hangingPunct="1">
              <a:defRPr/>
            </a:pPr>
            <a:r>
              <a:rPr lang="en-US" sz="1050" b="1" dirty="0">
                <a:solidFill>
                  <a:srgbClr val="000000"/>
                </a:solidFill>
                <a:latin typeface="Source Sans Pro"/>
                <a:ea typeface="ＭＳ Ｐゴシック" charset="0"/>
                <a:cs typeface="Source Sans Pro"/>
              </a:rPr>
              <a:t>Partner 1</a:t>
            </a:r>
          </a:p>
        </p:txBody>
      </p:sp>
      <p:sp>
        <p:nvSpPr>
          <p:cNvPr id="35843" name="AutoShape 4">
            <a:extLst>
              <a:ext uri="{FF2B5EF4-FFF2-40B4-BE49-F238E27FC236}">
                <a16:creationId xmlns:a16="http://schemas.microsoft.com/office/drawing/2014/main" id="{DCBC3081-8E3E-EF43-B050-4FB4B34A8FEE}"/>
              </a:ext>
            </a:extLst>
          </p:cNvPr>
          <p:cNvSpPr>
            <a:spLocks noChangeArrowheads="1"/>
          </p:cNvSpPr>
          <p:nvPr/>
        </p:nvSpPr>
        <p:spPr bwMode="auto">
          <a:xfrm>
            <a:off x="1231900" y="2305050"/>
            <a:ext cx="809625" cy="715963"/>
          </a:xfrm>
          <a:prstGeom prst="diamond">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Is breakfast good</a:t>
            </a:r>
          </a:p>
        </p:txBody>
      </p:sp>
      <p:sp>
        <p:nvSpPr>
          <p:cNvPr id="35844" name="Rectangle 5">
            <a:extLst>
              <a:ext uri="{FF2B5EF4-FFF2-40B4-BE49-F238E27FC236}">
                <a16:creationId xmlns:a16="http://schemas.microsoft.com/office/drawing/2014/main" id="{78459528-9DEE-9F4B-AE08-E93B3082933C}"/>
              </a:ext>
            </a:extLst>
          </p:cNvPr>
          <p:cNvSpPr>
            <a:spLocks noChangeArrowheads="1"/>
          </p:cNvSpPr>
          <p:nvPr/>
        </p:nvSpPr>
        <p:spPr bwMode="auto">
          <a:xfrm>
            <a:off x="2185988" y="2305050"/>
            <a:ext cx="811212" cy="715963"/>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Eat breakfast</a:t>
            </a:r>
          </a:p>
        </p:txBody>
      </p:sp>
      <p:sp>
        <p:nvSpPr>
          <p:cNvPr id="35845" name="AutoShape 6">
            <a:extLst>
              <a:ext uri="{FF2B5EF4-FFF2-40B4-BE49-F238E27FC236}">
                <a16:creationId xmlns:a16="http://schemas.microsoft.com/office/drawing/2014/main" id="{0E923AA6-8C77-6D4D-ADC4-A64F4382E848}"/>
              </a:ext>
            </a:extLst>
          </p:cNvPr>
          <p:cNvSpPr>
            <a:spLocks noChangeArrowheads="1"/>
          </p:cNvSpPr>
          <p:nvPr/>
        </p:nvSpPr>
        <p:spPr bwMode="auto">
          <a:xfrm>
            <a:off x="3140075" y="2305050"/>
            <a:ext cx="811213" cy="715963"/>
          </a:xfrm>
          <a:prstGeom prst="diamond">
            <a:avLst/>
          </a:prstGeom>
          <a:solidFill>
            <a:srgbClr val="F2C209"/>
          </a:solidFill>
          <a:ln w="952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Enough cash</a:t>
            </a:r>
          </a:p>
        </p:txBody>
      </p:sp>
      <p:sp>
        <p:nvSpPr>
          <p:cNvPr id="35846" name="Rectangle 7">
            <a:extLst>
              <a:ext uri="{FF2B5EF4-FFF2-40B4-BE49-F238E27FC236}">
                <a16:creationId xmlns:a16="http://schemas.microsoft.com/office/drawing/2014/main" id="{80AB009D-A0AB-8348-B322-21D95A2FE0AB}"/>
              </a:ext>
            </a:extLst>
          </p:cNvPr>
          <p:cNvSpPr>
            <a:spLocks noChangeArrowheads="1"/>
          </p:cNvSpPr>
          <p:nvPr/>
        </p:nvSpPr>
        <p:spPr bwMode="auto">
          <a:xfrm>
            <a:off x="4095750" y="2305050"/>
            <a:ext cx="809625" cy="715963"/>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Ask partner for cash</a:t>
            </a:r>
          </a:p>
        </p:txBody>
      </p:sp>
      <p:sp>
        <p:nvSpPr>
          <p:cNvPr id="35847" name="Rectangle 8">
            <a:extLst>
              <a:ext uri="{FF2B5EF4-FFF2-40B4-BE49-F238E27FC236}">
                <a16:creationId xmlns:a16="http://schemas.microsoft.com/office/drawing/2014/main" id="{19D2A5EF-B56F-AC44-B9FD-9EAA7BE65089}"/>
              </a:ext>
            </a:extLst>
          </p:cNvPr>
          <p:cNvSpPr>
            <a:spLocks noChangeArrowheads="1"/>
          </p:cNvSpPr>
          <p:nvPr/>
        </p:nvSpPr>
        <p:spPr bwMode="auto">
          <a:xfrm>
            <a:off x="5049838" y="2305050"/>
            <a:ext cx="809625" cy="715963"/>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Put cash in wallet</a:t>
            </a:r>
          </a:p>
        </p:txBody>
      </p:sp>
      <p:sp>
        <p:nvSpPr>
          <p:cNvPr id="35848" name="Rectangle 9">
            <a:extLst>
              <a:ext uri="{FF2B5EF4-FFF2-40B4-BE49-F238E27FC236}">
                <a16:creationId xmlns:a16="http://schemas.microsoft.com/office/drawing/2014/main" id="{56F998C6-1353-5541-9277-4CDDC224CD72}"/>
              </a:ext>
            </a:extLst>
          </p:cNvPr>
          <p:cNvSpPr>
            <a:spLocks noChangeArrowheads="1"/>
          </p:cNvSpPr>
          <p:nvPr/>
        </p:nvSpPr>
        <p:spPr bwMode="auto">
          <a:xfrm>
            <a:off x="6003925" y="2305050"/>
            <a:ext cx="809625" cy="715963"/>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Leave home</a:t>
            </a:r>
          </a:p>
        </p:txBody>
      </p:sp>
      <p:sp>
        <p:nvSpPr>
          <p:cNvPr id="35849" name="AutoShape 10">
            <a:extLst>
              <a:ext uri="{FF2B5EF4-FFF2-40B4-BE49-F238E27FC236}">
                <a16:creationId xmlns:a16="http://schemas.microsoft.com/office/drawing/2014/main" id="{1B01649D-1C69-9F40-A116-52A18D38BA68}"/>
              </a:ext>
            </a:extLst>
          </p:cNvPr>
          <p:cNvSpPr>
            <a:spLocks noChangeArrowheads="1"/>
          </p:cNvSpPr>
          <p:nvPr/>
        </p:nvSpPr>
        <p:spPr bwMode="auto">
          <a:xfrm>
            <a:off x="6958013" y="2305050"/>
            <a:ext cx="811212" cy="715963"/>
          </a:xfrm>
          <a:prstGeom prst="diamond">
            <a:avLst/>
          </a:prstGeom>
          <a:solidFill>
            <a:srgbClr val="F2C209"/>
          </a:solidFill>
          <a:ln w="952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Enough </a:t>
            </a:r>
            <a:br>
              <a:rPr lang="en-US" altLang="en-US" sz="800">
                <a:solidFill>
                  <a:srgbClr val="000000"/>
                </a:solidFill>
                <a:latin typeface="Source Sans Pro" panose="020B0503030403020204" pitchFamily="34" charset="0"/>
                <a:cs typeface="Source Sans Pro" panose="020B0503030403020204" pitchFamily="34" charset="0"/>
              </a:rPr>
            </a:br>
            <a:r>
              <a:rPr lang="en-US" altLang="en-US" sz="800">
                <a:solidFill>
                  <a:srgbClr val="000000"/>
                </a:solidFill>
                <a:latin typeface="Source Sans Pro" panose="020B0503030403020204" pitchFamily="34" charset="0"/>
                <a:cs typeface="Source Sans Pro" panose="020B0503030403020204" pitchFamily="34" charset="0"/>
              </a:rPr>
              <a:t>petrol </a:t>
            </a:r>
            <a:br>
              <a:rPr lang="en-US" altLang="en-US" sz="800">
                <a:solidFill>
                  <a:srgbClr val="000000"/>
                </a:solidFill>
                <a:latin typeface="Source Sans Pro" panose="020B0503030403020204" pitchFamily="34" charset="0"/>
                <a:cs typeface="Source Sans Pro" panose="020B0503030403020204" pitchFamily="34" charset="0"/>
              </a:rPr>
            </a:br>
            <a:r>
              <a:rPr lang="en-US" altLang="en-US" sz="800">
                <a:solidFill>
                  <a:srgbClr val="000000"/>
                </a:solidFill>
                <a:latin typeface="Source Sans Pro" panose="020B0503030403020204" pitchFamily="34" charset="0"/>
                <a:cs typeface="Source Sans Pro" panose="020B0503030403020204" pitchFamily="34" charset="0"/>
              </a:rPr>
              <a:t>in car</a:t>
            </a:r>
          </a:p>
        </p:txBody>
      </p:sp>
      <p:sp>
        <p:nvSpPr>
          <p:cNvPr id="35850" name="Rectangle 11">
            <a:extLst>
              <a:ext uri="{FF2B5EF4-FFF2-40B4-BE49-F238E27FC236}">
                <a16:creationId xmlns:a16="http://schemas.microsoft.com/office/drawing/2014/main" id="{0FCF0770-153A-AB49-93DA-9BB1000F5DAA}"/>
              </a:ext>
            </a:extLst>
          </p:cNvPr>
          <p:cNvSpPr>
            <a:spLocks noChangeArrowheads="1"/>
          </p:cNvSpPr>
          <p:nvPr/>
        </p:nvSpPr>
        <p:spPr bwMode="auto">
          <a:xfrm>
            <a:off x="7912100" y="2305050"/>
            <a:ext cx="811213" cy="715963"/>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Call at petrol station</a:t>
            </a:r>
          </a:p>
        </p:txBody>
      </p:sp>
      <p:sp>
        <p:nvSpPr>
          <p:cNvPr id="35851" name="Rectangle 12">
            <a:extLst>
              <a:ext uri="{FF2B5EF4-FFF2-40B4-BE49-F238E27FC236}">
                <a16:creationId xmlns:a16="http://schemas.microsoft.com/office/drawing/2014/main" id="{2777ECAA-D3F9-CE49-AAB1-D9AA44AEBE97}"/>
              </a:ext>
            </a:extLst>
          </p:cNvPr>
          <p:cNvSpPr>
            <a:spLocks noChangeArrowheads="1"/>
          </p:cNvSpPr>
          <p:nvPr/>
        </p:nvSpPr>
        <p:spPr bwMode="auto">
          <a:xfrm>
            <a:off x="8867775" y="2305050"/>
            <a:ext cx="809625" cy="715963"/>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Drive to work</a:t>
            </a:r>
          </a:p>
        </p:txBody>
      </p:sp>
      <p:sp>
        <p:nvSpPr>
          <p:cNvPr id="519181" name="Rectangle 13">
            <a:extLst>
              <a:ext uri="{FF2B5EF4-FFF2-40B4-BE49-F238E27FC236}">
                <a16:creationId xmlns:a16="http://schemas.microsoft.com/office/drawing/2014/main" id="{03BBEDBB-135E-BE4A-B87B-CE39301A2C3B}"/>
              </a:ext>
            </a:extLst>
          </p:cNvPr>
          <p:cNvSpPr>
            <a:spLocks noChangeArrowheads="1"/>
          </p:cNvSpPr>
          <p:nvPr/>
        </p:nvSpPr>
        <p:spPr bwMode="auto">
          <a:xfrm>
            <a:off x="88900" y="3925888"/>
            <a:ext cx="1466850" cy="715962"/>
          </a:xfrm>
          <a:prstGeom prst="rect">
            <a:avLst/>
          </a:prstGeom>
          <a:noFill/>
          <a:ln>
            <a:noFill/>
          </a:ln>
          <a:effectLst/>
          <a:extLst>
            <a:ext uri="{909E8E84-426E-40dd-AFC4-6F175D3DCCD1}"/>
            <a:ext uri="{91240B29-F687-4f45-9708-019B960494DF}"/>
            <a:ext uri="{AF507438-7753-43e0-B8FC-AC1667EBCBE1}"/>
          </a:extLst>
        </p:spPr>
        <p:txBody>
          <a:bodyPr wrap="none"/>
          <a:lstStyle/>
          <a:p>
            <a:pPr eaLnBrk="1" hangingPunct="1">
              <a:defRPr/>
            </a:pPr>
            <a:r>
              <a:rPr lang="en-US" sz="1050" b="1" dirty="0">
                <a:solidFill>
                  <a:srgbClr val="000000"/>
                </a:solidFill>
                <a:latin typeface="Source Sans Pro"/>
                <a:ea typeface="ＭＳ Ｐゴシック" charset="0"/>
                <a:cs typeface="Source Sans Pro"/>
              </a:rPr>
              <a:t>Partner 2</a:t>
            </a:r>
          </a:p>
        </p:txBody>
      </p:sp>
      <p:sp>
        <p:nvSpPr>
          <p:cNvPr id="35853" name="Rectangle 14">
            <a:extLst>
              <a:ext uri="{FF2B5EF4-FFF2-40B4-BE49-F238E27FC236}">
                <a16:creationId xmlns:a16="http://schemas.microsoft.com/office/drawing/2014/main" id="{08DFA6EF-D2CB-C649-A083-45DB766F9D83}"/>
              </a:ext>
            </a:extLst>
          </p:cNvPr>
          <p:cNvSpPr>
            <a:spLocks noChangeArrowheads="1"/>
          </p:cNvSpPr>
          <p:nvPr/>
        </p:nvSpPr>
        <p:spPr bwMode="auto">
          <a:xfrm>
            <a:off x="1231900" y="3722688"/>
            <a:ext cx="809625" cy="715962"/>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Prepare breakfast</a:t>
            </a:r>
          </a:p>
        </p:txBody>
      </p:sp>
      <p:sp>
        <p:nvSpPr>
          <p:cNvPr id="35854" name="Rectangle 15">
            <a:extLst>
              <a:ext uri="{FF2B5EF4-FFF2-40B4-BE49-F238E27FC236}">
                <a16:creationId xmlns:a16="http://schemas.microsoft.com/office/drawing/2014/main" id="{7CFCB592-2F89-AD48-A6E0-E228A4479F34}"/>
              </a:ext>
            </a:extLst>
          </p:cNvPr>
          <p:cNvSpPr>
            <a:spLocks noChangeArrowheads="1"/>
          </p:cNvSpPr>
          <p:nvPr/>
        </p:nvSpPr>
        <p:spPr bwMode="auto">
          <a:xfrm>
            <a:off x="4095750" y="3722688"/>
            <a:ext cx="809625" cy="715962"/>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Give partner cash</a:t>
            </a:r>
          </a:p>
        </p:txBody>
      </p:sp>
      <p:sp>
        <p:nvSpPr>
          <p:cNvPr id="519184" name="Rectangle 16">
            <a:extLst>
              <a:ext uri="{FF2B5EF4-FFF2-40B4-BE49-F238E27FC236}">
                <a16:creationId xmlns:a16="http://schemas.microsoft.com/office/drawing/2014/main" id="{C540D058-2E83-9A43-85DC-3F25B1D124C3}"/>
              </a:ext>
            </a:extLst>
          </p:cNvPr>
          <p:cNvSpPr>
            <a:spLocks noChangeArrowheads="1"/>
          </p:cNvSpPr>
          <p:nvPr/>
        </p:nvSpPr>
        <p:spPr bwMode="auto">
          <a:xfrm>
            <a:off x="88900" y="5386388"/>
            <a:ext cx="1466850" cy="715962"/>
          </a:xfrm>
          <a:prstGeom prst="rect">
            <a:avLst/>
          </a:prstGeom>
          <a:noFill/>
          <a:ln>
            <a:noFill/>
          </a:ln>
          <a:effectLst/>
          <a:extLst>
            <a:ext uri="{909E8E84-426E-40dd-AFC4-6F175D3DCCD1}"/>
            <a:ext uri="{91240B29-F687-4f45-9708-019B960494DF}"/>
            <a:ext uri="{AF507438-7753-43e0-B8FC-AC1667EBCBE1}"/>
          </a:extLst>
        </p:spPr>
        <p:txBody>
          <a:bodyPr wrap="none"/>
          <a:lstStyle/>
          <a:p>
            <a:pPr eaLnBrk="1" hangingPunct="1">
              <a:defRPr/>
            </a:pPr>
            <a:r>
              <a:rPr lang="en-US" sz="1050" b="1" dirty="0">
                <a:solidFill>
                  <a:srgbClr val="000000"/>
                </a:solidFill>
                <a:latin typeface="Source Sans Pro"/>
                <a:ea typeface="ＭＳ Ｐゴシック" charset="0"/>
                <a:cs typeface="Source Sans Pro"/>
              </a:rPr>
              <a:t>Garage attendant</a:t>
            </a:r>
          </a:p>
        </p:txBody>
      </p:sp>
      <p:sp>
        <p:nvSpPr>
          <p:cNvPr id="35856" name="Rectangle 17">
            <a:extLst>
              <a:ext uri="{FF2B5EF4-FFF2-40B4-BE49-F238E27FC236}">
                <a16:creationId xmlns:a16="http://schemas.microsoft.com/office/drawing/2014/main" id="{0809BE34-9491-694F-AB77-B33E163E1BDB}"/>
              </a:ext>
            </a:extLst>
          </p:cNvPr>
          <p:cNvSpPr>
            <a:spLocks noChangeArrowheads="1"/>
          </p:cNvSpPr>
          <p:nvPr/>
        </p:nvSpPr>
        <p:spPr bwMode="auto">
          <a:xfrm>
            <a:off x="7912100" y="5159375"/>
            <a:ext cx="811213" cy="715963"/>
          </a:xfrm>
          <a:prstGeom prst="rect">
            <a:avLst/>
          </a:prstGeom>
          <a:solidFill>
            <a:srgbClr val="F2C209"/>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800">
                <a:solidFill>
                  <a:srgbClr val="000000"/>
                </a:solidFill>
                <a:latin typeface="Source Sans Pro" panose="020B0503030403020204" pitchFamily="34" charset="0"/>
                <a:cs typeface="Source Sans Pro" panose="020B0503030403020204" pitchFamily="34" charset="0"/>
              </a:rPr>
              <a:t>Fill car up with petrol</a:t>
            </a:r>
          </a:p>
        </p:txBody>
      </p:sp>
      <p:cxnSp>
        <p:nvCxnSpPr>
          <p:cNvPr id="35857" name="AutoShape 18">
            <a:extLst>
              <a:ext uri="{FF2B5EF4-FFF2-40B4-BE49-F238E27FC236}">
                <a16:creationId xmlns:a16="http://schemas.microsoft.com/office/drawing/2014/main" id="{D599C6A1-AA67-E346-A14D-F492C745D4B6}"/>
              </a:ext>
            </a:extLst>
          </p:cNvPr>
          <p:cNvCxnSpPr>
            <a:cxnSpLocks noChangeShapeType="1"/>
            <a:stCxn id="35843" idx="1"/>
            <a:endCxn id="35853" idx="1"/>
          </p:cNvCxnSpPr>
          <p:nvPr/>
        </p:nvCxnSpPr>
        <p:spPr bwMode="auto">
          <a:xfrm rot="10800000" flipH="1" flipV="1">
            <a:off x="1231900" y="2663825"/>
            <a:ext cx="1588" cy="1417638"/>
          </a:xfrm>
          <a:prstGeom prst="bentConnector3">
            <a:avLst>
              <a:gd name="adj1" fmla="val -1440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5858" name="AutoShape 19">
            <a:extLst>
              <a:ext uri="{FF2B5EF4-FFF2-40B4-BE49-F238E27FC236}">
                <a16:creationId xmlns:a16="http://schemas.microsoft.com/office/drawing/2014/main" id="{82BBFF88-818F-C04C-A6C4-517551D66FEA}"/>
              </a:ext>
            </a:extLst>
          </p:cNvPr>
          <p:cNvCxnSpPr>
            <a:cxnSpLocks noChangeShapeType="1"/>
            <a:stCxn id="35853" idx="0"/>
            <a:endCxn id="35843" idx="2"/>
          </p:cNvCxnSpPr>
          <p:nvPr/>
        </p:nvCxnSpPr>
        <p:spPr bwMode="auto">
          <a:xfrm flipV="1">
            <a:off x="1636713" y="3021013"/>
            <a:ext cx="0" cy="7016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59" name="AutoShape 20">
            <a:extLst>
              <a:ext uri="{FF2B5EF4-FFF2-40B4-BE49-F238E27FC236}">
                <a16:creationId xmlns:a16="http://schemas.microsoft.com/office/drawing/2014/main" id="{98B8903B-E918-7B4D-A037-369A877C19B9}"/>
              </a:ext>
            </a:extLst>
          </p:cNvPr>
          <p:cNvCxnSpPr>
            <a:cxnSpLocks noChangeShapeType="1"/>
            <a:stCxn id="35843" idx="3"/>
            <a:endCxn id="35844" idx="1"/>
          </p:cNvCxnSpPr>
          <p:nvPr/>
        </p:nvCxnSpPr>
        <p:spPr bwMode="auto">
          <a:xfrm>
            <a:off x="2041525" y="2663825"/>
            <a:ext cx="144463"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0" name="AutoShape 21">
            <a:extLst>
              <a:ext uri="{FF2B5EF4-FFF2-40B4-BE49-F238E27FC236}">
                <a16:creationId xmlns:a16="http://schemas.microsoft.com/office/drawing/2014/main" id="{33D29F4B-00A6-9147-A295-7A03F13A5732}"/>
              </a:ext>
            </a:extLst>
          </p:cNvPr>
          <p:cNvCxnSpPr>
            <a:cxnSpLocks noChangeShapeType="1"/>
            <a:stCxn id="35844" idx="3"/>
            <a:endCxn id="35845" idx="1"/>
          </p:cNvCxnSpPr>
          <p:nvPr/>
        </p:nvCxnSpPr>
        <p:spPr bwMode="auto">
          <a:xfrm>
            <a:off x="2997200" y="2663825"/>
            <a:ext cx="142875"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1" name="AutoShape 22">
            <a:extLst>
              <a:ext uri="{FF2B5EF4-FFF2-40B4-BE49-F238E27FC236}">
                <a16:creationId xmlns:a16="http://schemas.microsoft.com/office/drawing/2014/main" id="{438EAD15-6888-0541-9E12-EB15F9318456}"/>
              </a:ext>
            </a:extLst>
          </p:cNvPr>
          <p:cNvCxnSpPr>
            <a:cxnSpLocks noChangeShapeType="1"/>
          </p:cNvCxnSpPr>
          <p:nvPr/>
        </p:nvCxnSpPr>
        <p:spPr bwMode="auto">
          <a:xfrm>
            <a:off x="3952875" y="2663825"/>
            <a:ext cx="142875"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2" name="AutoShape 23">
            <a:extLst>
              <a:ext uri="{FF2B5EF4-FFF2-40B4-BE49-F238E27FC236}">
                <a16:creationId xmlns:a16="http://schemas.microsoft.com/office/drawing/2014/main" id="{4921A33B-BACD-744E-9E06-38F4E689E206}"/>
              </a:ext>
            </a:extLst>
          </p:cNvPr>
          <p:cNvCxnSpPr>
            <a:cxnSpLocks noChangeShapeType="1"/>
          </p:cNvCxnSpPr>
          <p:nvPr/>
        </p:nvCxnSpPr>
        <p:spPr bwMode="auto">
          <a:xfrm>
            <a:off x="5864225" y="2663825"/>
            <a:ext cx="142875"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3" name="AutoShape 24">
            <a:extLst>
              <a:ext uri="{FF2B5EF4-FFF2-40B4-BE49-F238E27FC236}">
                <a16:creationId xmlns:a16="http://schemas.microsoft.com/office/drawing/2014/main" id="{914C7B90-A53B-7E43-8D1E-4A31644141FE}"/>
              </a:ext>
            </a:extLst>
          </p:cNvPr>
          <p:cNvCxnSpPr>
            <a:cxnSpLocks noChangeShapeType="1"/>
          </p:cNvCxnSpPr>
          <p:nvPr/>
        </p:nvCxnSpPr>
        <p:spPr bwMode="auto">
          <a:xfrm>
            <a:off x="6819900" y="2663825"/>
            <a:ext cx="142875"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4" name="AutoShape 25">
            <a:extLst>
              <a:ext uri="{FF2B5EF4-FFF2-40B4-BE49-F238E27FC236}">
                <a16:creationId xmlns:a16="http://schemas.microsoft.com/office/drawing/2014/main" id="{266AF6A0-ED9C-3440-9EF0-C3FE25DE6157}"/>
              </a:ext>
            </a:extLst>
          </p:cNvPr>
          <p:cNvCxnSpPr>
            <a:cxnSpLocks noChangeShapeType="1"/>
          </p:cNvCxnSpPr>
          <p:nvPr/>
        </p:nvCxnSpPr>
        <p:spPr bwMode="auto">
          <a:xfrm>
            <a:off x="7775575" y="2663825"/>
            <a:ext cx="142875"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5" name="AutoShape 26">
            <a:extLst>
              <a:ext uri="{FF2B5EF4-FFF2-40B4-BE49-F238E27FC236}">
                <a16:creationId xmlns:a16="http://schemas.microsoft.com/office/drawing/2014/main" id="{2DF51651-1E43-2A41-B293-A7E4586514F4}"/>
              </a:ext>
            </a:extLst>
          </p:cNvPr>
          <p:cNvCxnSpPr>
            <a:cxnSpLocks noChangeShapeType="1"/>
            <a:stCxn id="35846" idx="2"/>
            <a:endCxn id="35854" idx="0"/>
          </p:cNvCxnSpPr>
          <p:nvPr/>
        </p:nvCxnSpPr>
        <p:spPr bwMode="auto">
          <a:xfrm>
            <a:off x="4500563" y="3021013"/>
            <a:ext cx="0" cy="7016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6" name="AutoShape 27">
            <a:extLst>
              <a:ext uri="{FF2B5EF4-FFF2-40B4-BE49-F238E27FC236}">
                <a16:creationId xmlns:a16="http://schemas.microsoft.com/office/drawing/2014/main" id="{A106DEA1-5350-AD4F-AAB5-D9BEE104CDB6}"/>
              </a:ext>
            </a:extLst>
          </p:cNvPr>
          <p:cNvCxnSpPr>
            <a:cxnSpLocks noChangeShapeType="1"/>
            <a:stCxn id="35845" idx="0"/>
            <a:endCxn id="35848" idx="0"/>
          </p:cNvCxnSpPr>
          <p:nvPr/>
        </p:nvCxnSpPr>
        <p:spPr bwMode="auto">
          <a:xfrm rot="5400000" flipV="1">
            <a:off x="4976813" y="874712"/>
            <a:ext cx="1588" cy="2862263"/>
          </a:xfrm>
          <a:prstGeom prst="bentConnector3">
            <a:avLst>
              <a:gd name="adj1" fmla="val -1440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5867" name="AutoShape 28">
            <a:extLst>
              <a:ext uri="{FF2B5EF4-FFF2-40B4-BE49-F238E27FC236}">
                <a16:creationId xmlns:a16="http://schemas.microsoft.com/office/drawing/2014/main" id="{70E35D4A-6199-804A-A239-326C2046FAAF}"/>
              </a:ext>
            </a:extLst>
          </p:cNvPr>
          <p:cNvCxnSpPr>
            <a:cxnSpLocks noChangeShapeType="1"/>
            <a:stCxn id="35850" idx="2"/>
            <a:endCxn id="35856" idx="0"/>
          </p:cNvCxnSpPr>
          <p:nvPr/>
        </p:nvCxnSpPr>
        <p:spPr bwMode="auto">
          <a:xfrm>
            <a:off x="8318500" y="3021013"/>
            <a:ext cx="0" cy="21383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868" name="AutoShape 29">
            <a:extLst>
              <a:ext uri="{FF2B5EF4-FFF2-40B4-BE49-F238E27FC236}">
                <a16:creationId xmlns:a16="http://schemas.microsoft.com/office/drawing/2014/main" id="{4E76A68F-FEA4-5A44-8308-0252155513B4}"/>
              </a:ext>
            </a:extLst>
          </p:cNvPr>
          <p:cNvCxnSpPr>
            <a:cxnSpLocks noChangeShapeType="1"/>
            <a:stCxn id="35856" idx="3"/>
            <a:endCxn id="35851" idx="2"/>
          </p:cNvCxnSpPr>
          <p:nvPr/>
        </p:nvCxnSpPr>
        <p:spPr bwMode="auto">
          <a:xfrm flipV="1">
            <a:off x="8723313" y="3021013"/>
            <a:ext cx="549275" cy="2497137"/>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5869" name="AutoShape 30">
            <a:extLst>
              <a:ext uri="{FF2B5EF4-FFF2-40B4-BE49-F238E27FC236}">
                <a16:creationId xmlns:a16="http://schemas.microsoft.com/office/drawing/2014/main" id="{E90A2F96-CE89-E144-9EF6-5CB9FC536D65}"/>
              </a:ext>
            </a:extLst>
          </p:cNvPr>
          <p:cNvCxnSpPr>
            <a:cxnSpLocks noChangeShapeType="1"/>
            <a:stCxn id="35854" idx="3"/>
            <a:endCxn id="35847" idx="2"/>
          </p:cNvCxnSpPr>
          <p:nvPr/>
        </p:nvCxnSpPr>
        <p:spPr bwMode="auto">
          <a:xfrm flipV="1">
            <a:off x="4905375" y="3021013"/>
            <a:ext cx="549275" cy="106045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5870" name="Line 31">
            <a:extLst>
              <a:ext uri="{FF2B5EF4-FFF2-40B4-BE49-F238E27FC236}">
                <a16:creationId xmlns:a16="http://schemas.microsoft.com/office/drawing/2014/main" id="{B1FF98D9-7CA7-4640-8A8D-DE70122F5126}"/>
              </a:ext>
            </a:extLst>
          </p:cNvPr>
          <p:cNvSpPr>
            <a:spLocks noChangeShapeType="1"/>
          </p:cNvSpPr>
          <p:nvPr/>
        </p:nvSpPr>
        <p:spPr bwMode="auto">
          <a:xfrm>
            <a:off x="250825" y="3360738"/>
            <a:ext cx="9448800" cy="0"/>
          </a:xfrm>
          <a:prstGeom prst="line">
            <a:avLst/>
          </a:prstGeom>
          <a:noFill/>
          <a:ln w="9525">
            <a:solidFill>
              <a:srgbClr val="1369D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71" name="Line 32">
            <a:extLst>
              <a:ext uri="{FF2B5EF4-FFF2-40B4-BE49-F238E27FC236}">
                <a16:creationId xmlns:a16="http://schemas.microsoft.com/office/drawing/2014/main" id="{D144B7D5-2A50-6740-B385-85BA7950FD78}"/>
              </a:ext>
            </a:extLst>
          </p:cNvPr>
          <p:cNvSpPr>
            <a:spLocks noChangeShapeType="1"/>
          </p:cNvSpPr>
          <p:nvPr/>
        </p:nvSpPr>
        <p:spPr bwMode="auto">
          <a:xfrm>
            <a:off x="236538" y="4732338"/>
            <a:ext cx="9448800" cy="0"/>
          </a:xfrm>
          <a:prstGeom prst="line">
            <a:avLst/>
          </a:prstGeom>
          <a:noFill/>
          <a:ln w="9525">
            <a:solidFill>
              <a:srgbClr val="1369D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72" name="Rectangle 33">
            <a:extLst>
              <a:ext uri="{FF2B5EF4-FFF2-40B4-BE49-F238E27FC236}">
                <a16:creationId xmlns:a16="http://schemas.microsoft.com/office/drawing/2014/main" id="{0F91E9E8-8E2F-E14E-91AD-58599DD11A67}"/>
              </a:ext>
            </a:extLst>
          </p:cNvPr>
          <p:cNvSpPr>
            <a:spLocks noChangeArrowheads="1"/>
          </p:cNvSpPr>
          <p:nvPr/>
        </p:nvSpPr>
        <p:spPr bwMode="auto">
          <a:xfrm>
            <a:off x="1006475" y="2449513"/>
            <a:ext cx="322263"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800">
                <a:solidFill>
                  <a:srgbClr val="000000"/>
                </a:solidFill>
                <a:latin typeface="Source Sans Pro" panose="020B0503030403020204" pitchFamily="34" charset="0"/>
                <a:cs typeface="Source Sans Pro" panose="020B0503030403020204" pitchFamily="34" charset="0"/>
              </a:rPr>
              <a:t>No</a:t>
            </a:r>
          </a:p>
        </p:txBody>
      </p:sp>
      <p:sp>
        <p:nvSpPr>
          <p:cNvPr id="35873" name="Rectangle 34">
            <a:extLst>
              <a:ext uri="{FF2B5EF4-FFF2-40B4-BE49-F238E27FC236}">
                <a16:creationId xmlns:a16="http://schemas.microsoft.com/office/drawing/2014/main" id="{18648376-894A-9347-BC86-068C43944B19}"/>
              </a:ext>
            </a:extLst>
          </p:cNvPr>
          <p:cNvSpPr>
            <a:spLocks noChangeArrowheads="1"/>
          </p:cNvSpPr>
          <p:nvPr/>
        </p:nvSpPr>
        <p:spPr bwMode="auto">
          <a:xfrm>
            <a:off x="1911350" y="2449513"/>
            <a:ext cx="35877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800">
                <a:solidFill>
                  <a:srgbClr val="000000"/>
                </a:solidFill>
                <a:latin typeface="Source Sans Pro" panose="020B0503030403020204" pitchFamily="34" charset="0"/>
                <a:cs typeface="Source Sans Pro" panose="020B0503030403020204" pitchFamily="34" charset="0"/>
              </a:rPr>
              <a:t>Yes</a:t>
            </a:r>
          </a:p>
        </p:txBody>
      </p:sp>
      <p:sp>
        <p:nvSpPr>
          <p:cNvPr id="35874" name="Rectangle 35">
            <a:extLst>
              <a:ext uri="{FF2B5EF4-FFF2-40B4-BE49-F238E27FC236}">
                <a16:creationId xmlns:a16="http://schemas.microsoft.com/office/drawing/2014/main" id="{A0908F63-CF62-1D47-BE3B-CCDAF519FEA6}"/>
              </a:ext>
            </a:extLst>
          </p:cNvPr>
          <p:cNvSpPr>
            <a:spLocks noChangeArrowheads="1"/>
          </p:cNvSpPr>
          <p:nvPr/>
        </p:nvSpPr>
        <p:spPr bwMode="auto">
          <a:xfrm>
            <a:off x="3546475" y="2092325"/>
            <a:ext cx="3587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800">
                <a:solidFill>
                  <a:srgbClr val="000000"/>
                </a:solidFill>
                <a:latin typeface="Source Sans Pro" panose="020B0503030403020204" pitchFamily="34" charset="0"/>
                <a:cs typeface="Source Sans Pro" panose="020B0503030403020204" pitchFamily="34" charset="0"/>
              </a:rPr>
              <a:t>Yes</a:t>
            </a:r>
          </a:p>
        </p:txBody>
      </p:sp>
      <p:sp>
        <p:nvSpPr>
          <p:cNvPr id="35875" name="Rectangle 36">
            <a:extLst>
              <a:ext uri="{FF2B5EF4-FFF2-40B4-BE49-F238E27FC236}">
                <a16:creationId xmlns:a16="http://schemas.microsoft.com/office/drawing/2014/main" id="{216873DC-CDD9-FA46-A76A-B0F7640F4557}"/>
              </a:ext>
            </a:extLst>
          </p:cNvPr>
          <p:cNvSpPr>
            <a:spLocks noChangeArrowheads="1"/>
          </p:cNvSpPr>
          <p:nvPr/>
        </p:nvSpPr>
        <p:spPr bwMode="auto">
          <a:xfrm>
            <a:off x="3844925" y="2441575"/>
            <a:ext cx="32226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800">
                <a:solidFill>
                  <a:srgbClr val="000000"/>
                </a:solidFill>
                <a:latin typeface="Source Sans Pro" panose="020B0503030403020204" pitchFamily="34" charset="0"/>
                <a:cs typeface="Source Sans Pro" panose="020B0503030403020204" pitchFamily="34" charset="0"/>
              </a:rPr>
              <a:t>No</a:t>
            </a:r>
          </a:p>
        </p:txBody>
      </p:sp>
      <p:cxnSp>
        <p:nvCxnSpPr>
          <p:cNvPr id="35876" name="AutoShape 37">
            <a:extLst>
              <a:ext uri="{FF2B5EF4-FFF2-40B4-BE49-F238E27FC236}">
                <a16:creationId xmlns:a16="http://schemas.microsoft.com/office/drawing/2014/main" id="{4EC2F400-24DD-C842-97D1-E8299B9AAE4E}"/>
              </a:ext>
            </a:extLst>
          </p:cNvPr>
          <p:cNvCxnSpPr>
            <a:cxnSpLocks noChangeShapeType="1"/>
            <a:stCxn id="35849" idx="0"/>
            <a:endCxn id="35851" idx="0"/>
          </p:cNvCxnSpPr>
          <p:nvPr/>
        </p:nvCxnSpPr>
        <p:spPr bwMode="auto">
          <a:xfrm rot="5400000" flipV="1">
            <a:off x="8317707" y="1351756"/>
            <a:ext cx="1588" cy="1908175"/>
          </a:xfrm>
          <a:prstGeom prst="bentConnector3">
            <a:avLst>
              <a:gd name="adj1" fmla="val -1440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5877" name="Rectangle 38">
            <a:extLst>
              <a:ext uri="{FF2B5EF4-FFF2-40B4-BE49-F238E27FC236}">
                <a16:creationId xmlns:a16="http://schemas.microsoft.com/office/drawing/2014/main" id="{9598B3DF-58E8-EB4B-9622-D766CF522BED}"/>
              </a:ext>
            </a:extLst>
          </p:cNvPr>
          <p:cNvSpPr>
            <a:spLocks noChangeArrowheads="1"/>
          </p:cNvSpPr>
          <p:nvPr/>
        </p:nvSpPr>
        <p:spPr bwMode="auto">
          <a:xfrm>
            <a:off x="7364413" y="2092325"/>
            <a:ext cx="3587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800">
                <a:solidFill>
                  <a:srgbClr val="000000"/>
                </a:solidFill>
                <a:latin typeface="Source Sans Pro" panose="020B0503030403020204" pitchFamily="34" charset="0"/>
                <a:cs typeface="Source Sans Pro" panose="020B0503030403020204" pitchFamily="34" charset="0"/>
              </a:rPr>
              <a:t>Yes</a:t>
            </a:r>
          </a:p>
        </p:txBody>
      </p:sp>
      <p:sp>
        <p:nvSpPr>
          <p:cNvPr id="35878" name="Rectangle 39">
            <a:extLst>
              <a:ext uri="{FF2B5EF4-FFF2-40B4-BE49-F238E27FC236}">
                <a16:creationId xmlns:a16="http://schemas.microsoft.com/office/drawing/2014/main" id="{840FD5F2-82C1-0740-9816-DC6A4D939E20}"/>
              </a:ext>
            </a:extLst>
          </p:cNvPr>
          <p:cNvSpPr>
            <a:spLocks noChangeArrowheads="1"/>
          </p:cNvSpPr>
          <p:nvPr/>
        </p:nvSpPr>
        <p:spPr bwMode="auto">
          <a:xfrm>
            <a:off x="7661275" y="2433638"/>
            <a:ext cx="322263"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800">
                <a:solidFill>
                  <a:srgbClr val="000000"/>
                </a:solidFill>
                <a:latin typeface="Source Sans Pro" panose="020B0503030403020204" pitchFamily="34" charset="0"/>
                <a:cs typeface="Source Sans Pro" panose="020B0503030403020204" pitchFamily="34" charset="0"/>
              </a:rPr>
              <a:t>No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a:extLst>
              <a:ext uri="{FF2B5EF4-FFF2-40B4-BE49-F238E27FC236}">
                <a16:creationId xmlns:a16="http://schemas.microsoft.com/office/drawing/2014/main" id="{FDCA95DF-8B65-844A-8CB6-D8AF8DA35499}"/>
              </a:ext>
            </a:extLst>
          </p:cNvPr>
          <p:cNvSpPr>
            <a:spLocks noGrp="1" noChangeArrowheads="1"/>
          </p:cNvSpPr>
          <p:nvPr>
            <p:ph type="title"/>
          </p:nvPr>
        </p:nvSpPr>
        <p:spPr/>
        <p:txBody>
          <a:bodyPr/>
          <a:lstStyle/>
          <a:p>
            <a:pPr eaLnBrk="1" hangingPunct="1">
              <a:defRPr/>
            </a:pPr>
            <a:r>
              <a:rPr lang="en-GB" sz="3200" dirty="0">
                <a:ea typeface="MS PGothic" pitchFamily="34" charset="-128"/>
                <a:cs typeface="+mj-cs"/>
              </a:rPr>
              <a:t>Your final </a:t>
            </a:r>
            <a:r>
              <a:rPr lang="en-GB" sz="3200" dirty="0" err="1">
                <a:ea typeface="MS PGothic" pitchFamily="34" charset="-128"/>
                <a:cs typeface="+mj-cs"/>
              </a:rPr>
              <a:t>brownpaper</a:t>
            </a:r>
            <a:r>
              <a:rPr lang="en-GB" sz="3200" dirty="0">
                <a:ea typeface="MS PGothic" pitchFamily="34" charset="-128"/>
                <a:cs typeface="+mj-cs"/>
              </a:rPr>
              <a:t> will look something like this</a:t>
            </a:r>
          </a:p>
        </p:txBody>
      </p:sp>
      <p:sp>
        <p:nvSpPr>
          <p:cNvPr id="36866" name="Rectangle 3">
            <a:extLst>
              <a:ext uri="{FF2B5EF4-FFF2-40B4-BE49-F238E27FC236}">
                <a16:creationId xmlns:a16="http://schemas.microsoft.com/office/drawing/2014/main" id="{53A73779-164F-744E-B5D3-B597204ABA0D}"/>
              </a:ext>
            </a:extLst>
          </p:cNvPr>
          <p:cNvSpPr>
            <a:spLocks noChangeArrowheads="1"/>
          </p:cNvSpPr>
          <p:nvPr/>
        </p:nvSpPr>
        <p:spPr bwMode="auto">
          <a:xfrm>
            <a:off x="454025" y="2366963"/>
            <a:ext cx="8961438" cy="2290762"/>
          </a:xfrm>
          <a:prstGeom prst="rect">
            <a:avLst/>
          </a:prstGeom>
          <a:noFill/>
          <a:ln w="28575">
            <a:solidFill>
              <a:srgbClr val="1369D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algn="ct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algn="ct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algn="ct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endParaRPr lang="en-US" altLang="en-US" sz="1200" b="1">
              <a:solidFill>
                <a:srgbClr val="000000"/>
              </a:solidFill>
              <a:latin typeface="Source Sans Pro" panose="020B0503030403020204" pitchFamily="34" charset="0"/>
              <a:cs typeface="Source Sans Pro" panose="020B0503030403020204" pitchFamily="34" charset="0"/>
            </a:endParaRPr>
          </a:p>
        </p:txBody>
      </p:sp>
      <p:sp>
        <p:nvSpPr>
          <p:cNvPr id="36867" name="Rectangle 4">
            <a:extLst>
              <a:ext uri="{FF2B5EF4-FFF2-40B4-BE49-F238E27FC236}">
                <a16:creationId xmlns:a16="http://schemas.microsoft.com/office/drawing/2014/main" id="{59D46DB8-77B1-914E-A8C1-FA72F89AE100}"/>
              </a:ext>
            </a:extLst>
          </p:cNvPr>
          <p:cNvSpPr>
            <a:spLocks noChangeArrowheads="1"/>
          </p:cNvSpPr>
          <p:nvPr/>
        </p:nvSpPr>
        <p:spPr bwMode="auto">
          <a:xfrm>
            <a:off x="762000" y="28416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68" name="Rectangle 5">
            <a:extLst>
              <a:ext uri="{FF2B5EF4-FFF2-40B4-BE49-F238E27FC236}">
                <a16:creationId xmlns:a16="http://schemas.microsoft.com/office/drawing/2014/main" id="{62F1A296-D19F-7543-BA4A-FA561EB541CA}"/>
              </a:ext>
            </a:extLst>
          </p:cNvPr>
          <p:cNvSpPr>
            <a:spLocks noChangeArrowheads="1"/>
          </p:cNvSpPr>
          <p:nvPr/>
        </p:nvSpPr>
        <p:spPr bwMode="auto">
          <a:xfrm>
            <a:off x="1752600" y="28416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69" name="Rectangle 6">
            <a:extLst>
              <a:ext uri="{FF2B5EF4-FFF2-40B4-BE49-F238E27FC236}">
                <a16:creationId xmlns:a16="http://schemas.microsoft.com/office/drawing/2014/main" id="{3AF298DD-AF95-7147-9CFA-191309CD30F1}"/>
              </a:ext>
            </a:extLst>
          </p:cNvPr>
          <p:cNvSpPr>
            <a:spLocks noChangeArrowheads="1"/>
          </p:cNvSpPr>
          <p:nvPr/>
        </p:nvSpPr>
        <p:spPr bwMode="auto">
          <a:xfrm>
            <a:off x="2895600" y="39084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70" name="Rectangle 7">
            <a:extLst>
              <a:ext uri="{FF2B5EF4-FFF2-40B4-BE49-F238E27FC236}">
                <a16:creationId xmlns:a16="http://schemas.microsoft.com/office/drawing/2014/main" id="{C84487BB-44AE-6E46-9A9F-B47CD45C3E3C}"/>
              </a:ext>
            </a:extLst>
          </p:cNvPr>
          <p:cNvSpPr>
            <a:spLocks noChangeArrowheads="1"/>
          </p:cNvSpPr>
          <p:nvPr/>
        </p:nvSpPr>
        <p:spPr bwMode="auto">
          <a:xfrm>
            <a:off x="3886200" y="39084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71" name="Rectangle 8">
            <a:extLst>
              <a:ext uri="{FF2B5EF4-FFF2-40B4-BE49-F238E27FC236}">
                <a16:creationId xmlns:a16="http://schemas.microsoft.com/office/drawing/2014/main" id="{D64D98CA-73E6-084E-B22F-B1380A6AC9F8}"/>
              </a:ext>
            </a:extLst>
          </p:cNvPr>
          <p:cNvSpPr>
            <a:spLocks noChangeArrowheads="1"/>
          </p:cNvSpPr>
          <p:nvPr/>
        </p:nvSpPr>
        <p:spPr bwMode="auto">
          <a:xfrm>
            <a:off x="5486400" y="39084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72" name="Rectangle 9">
            <a:extLst>
              <a:ext uri="{FF2B5EF4-FFF2-40B4-BE49-F238E27FC236}">
                <a16:creationId xmlns:a16="http://schemas.microsoft.com/office/drawing/2014/main" id="{D18F73D1-62E2-F64E-B554-A5555968BACD}"/>
              </a:ext>
            </a:extLst>
          </p:cNvPr>
          <p:cNvSpPr>
            <a:spLocks noChangeArrowheads="1"/>
          </p:cNvSpPr>
          <p:nvPr/>
        </p:nvSpPr>
        <p:spPr bwMode="auto">
          <a:xfrm>
            <a:off x="5105400" y="27654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73" name="Rectangle 10">
            <a:extLst>
              <a:ext uri="{FF2B5EF4-FFF2-40B4-BE49-F238E27FC236}">
                <a16:creationId xmlns:a16="http://schemas.microsoft.com/office/drawing/2014/main" id="{A9430F42-3C58-D74A-AD37-DD84B6956240}"/>
              </a:ext>
            </a:extLst>
          </p:cNvPr>
          <p:cNvSpPr>
            <a:spLocks noChangeArrowheads="1"/>
          </p:cNvSpPr>
          <p:nvPr/>
        </p:nvSpPr>
        <p:spPr bwMode="auto">
          <a:xfrm>
            <a:off x="6096000" y="27654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74" name="Rectangle 11">
            <a:extLst>
              <a:ext uri="{FF2B5EF4-FFF2-40B4-BE49-F238E27FC236}">
                <a16:creationId xmlns:a16="http://schemas.microsoft.com/office/drawing/2014/main" id="{E67E3155-9021-8F4C-AB70-32B6C6C4F904}"/>
              </a:ext>
            </a:extLst>
          </p:cNvPr>
          <p:cNvSpPr>
            <a:spLocks noChangeArrowheads="1"/>
          </p:cNvSpPr>
          <p:nvPr/>
        </p:nvSpPr>
        <p:spPr bwMode="auto">
          <a:xfrm>
            <a:off x="7162800" y="27654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75" name="Rectangle 12">
            <a:extLst>
              <a:ext uri="{FF2B5EF4-FFF2-40B4-BE49-F238E27FC236}">
                <a16:creationId xmlns:a16="http://schemas.microsoft.com/office/drawing/2014/main" id="{9236CC48-B047-CC42-8A5D-7F66C8392E6A}"/>
              </a:ext>
            </a:extLst>
          </p:cNvPr>
          <p:cNvSpPr>
            <a:spLocks noChangeArrowheads="1"/>
          </p:cNvSpPr>
          <p:nvPr/>
        </p:nvSpPr>
        <p:spPr bwMode="auto">
          <a:xfrm>
            <a:off x="8229600" y="2765425"/>
            <a:ext cx="762000" cy="457200"/>
          </a:xfrm>
          <a:prstGeom prst="rect">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876" name="AutoShape 13">
            <a:extLst>
              <a:ext uri="{FF2B5EF4-FFF2-40B4-BE49-F238E27FC236}">
                <a16:creationId xmlns:a16="http://schemas.microsoft.com/office/drawing/2014/main" id="{EF89B7D0-D68A-6949-B0E0-38671D00B898}"/>
              </a:ext>
            </a:extLst>
          </p:cNvPr>
          <p:cNvSpPr>
            <a:spLocks noChangeArrowheads="1"/>
          </p:cNvSpPr>
          <p:nvPr/>
        </p:nvSpPr>
        <p:spPr bwMode="auto">
          <a:xfrm>
            <a:off x="1447800" y="3908425"/>
            <a:ext cx="685800" cy="457200"/>
          </a:xfrm>
          <a:prstGeom prst="diamond">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700" b="1">
              <a:solidFill>
                <a:srgbClr val="000000"/>
              </a:solidFill>
              <a:latin typeface="Source Sans Pro" panose="020B0503030403020204" pitchFamily="34" charset="0"/>
              <a:cs typeface="Source Sans Pro" panose="020B0503030403020204" pitchFamily="34" charset="0"/>
            </a:endParaRPr>
          </a:p>
        </p:txBody>
      </p:sp>
      <p:sp>
        <p:nvSpPr>
          <p:cNvPr id="36877" name="AutoShape 14">
            <a:extLst>
              <a:ext uri="{FF2B5EF4-FFF2-40B4-BE49-F238E27FC236}">
                <a16:creationId xmlns:a16="http://schemas.microsoft.com/office/drawing/2014/main" id="{70C1135B-AFBF-994F-BEC6-380A3EF4A983}"/>
              </a:ext>
            </a:extLst>
          </p:cNvPr>
          <p:cNvSpPr>
            <a:spLocks noChangeArrowheads="1"/>
          </p:cNvSpPr>
          <p:nvPr/>
        </p:nvSpPr>
        <p:spPr bwMode="auto">
          <a:xfrm>
            <a:off x="3886200" y="2765425"/>
            <a:ext cx="685800" cy="457200"/>
          </a:xfrm>
          <a:prstGeom prst="diamond">
            <a:avLst/>
          </a:prstGeom>
          <a:solidFill>
            <a:srgbClr val="F2C209"/>
          </a:solidFill>
          <a:ln w="6350">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700" b="1">
              <a:solidFill>
                <a:srgbClr val="000000"/>
              </a:solidFill>
              <a:latin typeface="Source Sans Pro" panose="020B0503030403020204" pitchFamily="34" charset="0"/>
              <a:cs typeface="Source Sans Pro" panose="020B0503030403020204" pitchFamily="34" charset="0"/>
            </a:endParaRPr>
          </a:p>
        </p:txBody>
      </p:sp>
      <p:sp>
        <p:nvSpPr>
          <p:cNvPr id="36878" name="AutoShape 15">
            <a:extLst>
              <a:ext uri="{FF2B5EF4-FFF2-40B4-BE49-F238E27FC236}">
                <a16:creationId xmlns:a16="http://schemas.microsoft.com/office/drawing/2014/main" id="{9E6FBE11-C3C4-4542-9326-5D1E347DE9EA}"/>
              </a:ext>
            </a:extLst>
          </p:cNvPr>
          <p:cNvSpPr>
            <a:spLocks noChangeArrowheads="1"/>
          </p:cNvSpPr>
          <p:nvPr/>
        </p:nvSpPr>
        <p:spPr bwMode="auto">
          <a:xfrm flipH="1">
            <a:off x="2895600" y="2917825"/>
            <a:ext cx="685800" cy="381000"/>
          </a:xfrm>
          <a:prstGeom prst="cloudCallout">
            <a:avLst>
              <a:gd name="adj1" fmla="val -81250"/>
              <a:gd name="adj2" fmla="val -51671"/>
            </a:avLst>
          </a:prstGeom>
          <a:solidFill>
            <a:srgbClr val="F2C209"/>
          </a:solidFill>
          <a:ln w="6350">
            <a:solidFill>
              <a:srgbClr val="1369D1"/>
            </a:solidFill>
            <a:round/>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700" b="1">
              <a:solidFill>
                <a:srgbClr val="000000"/>
              </a:solidFill>
              <a:latin typeface="Source Sans Pro" panose="020B0503030403020204" pitchFamily="34" charset="0"/>
              <a:cs typeface="Source Sans Pro" panose="020B0503030403020204" pitchFamily="34" charset="0"/>
            </a:endParaRPr>
          </a:p>
        </p:txBody>
      </p:sp>
      <p:sp>
        <p:nvSpPr>
          <p:cNvPr id="36879" name="AutoShape 16">
            <a:extLst>
              <a:ext uri="{FF2B5EF4-FFF2-40B4-BE49-F238E27FC236}">
                <a16:creationId xmlns:a16="http://schemas.microsoft.com/office/drawing/2014/main" id="{7D8A5CC9-1DEC-124D-B92F-5FC7EDF33CB2}"/>
              </a:ext>
            </a:extLst>
          </p:cNvPr>
          <p:cNvSpPr>
            <a:spLocks noChangeArrowheads="1"/>
          </p:cNvSpPr>
          <p:nvPr/>
        </p:nvSpPr>
        <p:spPr bwMode="auto">
          <a:xfrm flipH="1">
            <a:off x="8305800" y="3908425"/>
            <a:ext cx="685800" cy="381000"/>
          </a:xfrm>
          <a:prstGeom prst="cloudCallout">
            <a:avLst>
              <a:gd name="adj1" fmla="val -81250"/>
              <a:gd name="adj2" fmla="val -51671"/>
            </a:avLst>
          </a:prstGeom>
          <a:solidFill>
            <a:srgbClr val="F2C209"/>
          </a:solidFill>
          <a:ln w="6350">
            <a:solidFill>
              <a:srgbClr val="1369D1"/>
            </a:solidFill>
            <a:round/>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700" b="1">
              <a:solidFill>
                <a:srgbClr val="000000"/>
              </a:solidFill>
              <a:latin typeface="Source Sans Pro" panose="020B0503030403020204" pitchFamily="34" charset="0"/>
              <a:cs typeface="Source Sans Pro" panose="020B0503030403020204" pitchFamily="34" charset="0"/>
            </a:endParaRPr>
          </a:p>
        </p:txBody>
      </p:sp>
      <p:cxnSp>
        <p:nvCxnSpPr>
          <p:cNvPr id="36880" name="AutoShape 17">
            <a:extLst>
              <a:ext uri="{FF2B5EF4-FFF2-40B4-BE49-F238E27FC236}">
                <a16:creationId xmlns:a16="http://schemas.microsoft.com/office/drawing/2014/main" id="{0C390B99-0CD7-3644-95A2-8C9EC28FF14F}"/>
              </a:ext>
            </a:extLst>
          </p:cNvPr>
          <p:cNvCxnSpPr>
            <a:cxnSpLocks noChangeShapeType="1"/>
            <a:stCxn id="36867" idx="3"/>
            <a:endCxn id="36868" idx="1"/>
          </p:cNvCxnSpPr>
          <p:nvPr/>
        </p:nvCxnSpPr>
        <p:spPr bwMode="auto">
          <a:xfrm>
            <a:off x="1524000" y="3070225"/>
            <a:ext cx="2286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6881" name="AutoShape 18">
            <a:extLst>
              <a:ext uri="{FF2B5EF4-FFF2-40B4-BE49-F238E27FC236}">
                <a16:creationId xmlns:a16="http://schemas.microsoft.com/office/drawing/2014/main" id="{60E560BA-8097-5E42-AEAD-CAA31B706AAD}"/>
              </a:ext>
            </a:extLst>
          </p:cNvPr>
          <p:cNvCxnSpPr>
            <a:cxnSpLocks noChangeShapeType="1"/>
            <a:stCxn id="36867" idx="2"/>
            <a:endCxn id="36876" idx="1"/>
          </p:cNvCxnSpPr>
          <p:nvPr/>
        </p:nvCxnSpPr>
        <p:spPr bwMode="auto">
          <a:xfrm rot="16200000" flipH="1">
            <a:off x="876300" y="3565525"/>
            <a:ext cx="838200" cy="304800"/>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36882" name="AutoShape 19">
            <a:extLst>
              <a:ext uri="{FF2B5EF4-FFF2-40B4-BE49-F238E27FC236}">
                <a16:creationId xmlns:a16="http://schemas.microsoft.com/office/drawing/2014/main" id="{46E812F1-7C80-2140-8BC6-6BDAF0FF8E39}"/>
              </a:ext>
            </a:extLst>
          </p:cNvPr>
          <p:cNvCxnSpPr>
            <a:cxnSpLocks noChangeShapeType="1"/>
            <a:stCxn id="36876" idx="3"/>
            <a:endCxn id="36868" idx="2"/>
          </p:cNvCxnSpPr>
          <p:nvPr/>
        </p:nvCxnSpPr>
        <p:spPr bwMode="auto">
          <a:xfrm flipV="1">
            <a:off x="2133600" y="3298825"/>
            <a:ext cx="1588" cy="838200"/>
          </a:xfrm>
          <a:prstGeom prst="bentConnector4">
            <a:avLst>
              <a:gd name="adj1" fmla="val 14400000"/>
              <a:gd name="adj2" fmla="val 63634"/>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36883" name="AutoShape 20">
            <a:extLst>
              <a:ext uri="{FF2B5EF4-FFF2-40B4-BE49-F238E27FC236}">
                <a16:creationId xmlns:a16="http://schemas.microsoft.com/office/drawing/2014/main" id="{6536ADB7-D061-A04E-8530-934FBCA5E5E6}"/>
              </a:ext>
            </a:extLst>
          </p:cNvPr>
          <p:cNvCxnSpPr>
            <a:cxnSpLocks noChangeShapeType="1"/>
            <a:stCxn id="36868" idx="3"/>
            <a:endCxn id="36878" idx="2"/>
          </p:cNvCxnSpPr>
          <p:nvPr/>
        </p:nvCxnSpPr>
        <p:spPr bwMode="auto">
          <a:xfrm>
            <a:off x="2514600" y="3070225"/>
            <a:ext cx="381000" cy="36513"/>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36884" name="AutoShape 21">
            <a:extLst>
              <a:ext uri="{FF2B5EF4-FFF2-40B4-BE49-F238E27FC236}">
                <a16:creationId xmlns:a16="http://schemas.microsoft.com/office/drawing/2014/main" id="{8427AFB2-6514-2A47-BC32-FB52395C485F}"/>
              </a:ext>
            </a:extLst>
          </p:cNvPr>
          <p:cNvCxnSpPr>
            <a:cxnSpLocks noChangeShapeType="1"/>
            <a:stCxn id="36878" idx="1"/>
            <a:endCxn id="36869" idx="0"/>
          </p:cNvCxnSpPr>
          <p:nvPr/>
        </p:nvCxnSpPr>
        <p:spPr bwMode="auto">
          <a:xfrm>
            <a:off x="3238500" y="3297238"/>
            <a:ext cx="38100" cy="6111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6885" name="AutoShape 22">
            <a:extLst>
              <a:ext uri="{FF2B5EF4-FFF2-40B4-BE49-F238E27FC236}">
                <a16:creationId xmlns:a16="http://schemas.microsoft.com/office/drawing/2014/main" id="{1D762538-D791-E741-843E-0132648F10A8}"/>
              </a:ext>
            </a:extLst>
          </p:cNvPr>
          <p:cNvCxnSpPr>
            <a:cxnSpLocks noChangeShapeType="1"/>
            <a:stCxn id="36869" idx="3"/>
            <a:endCxn id="36870" idx="1"/>
          </p:cNvCxnSpPr>
          <p:nvPr/>
        </p:nvCxnSpPr>
        <p:spPr bwMode="auto">
          <a:xfrm>
            <a:off x="3657600" y="4137025"/>
            <a:ext cx="2286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6886" name="AutoShape 23">
            <a:extLst>
              <a:ext uri="{FF2B5EF4-FFF2-40B4-BE49-F238E27FC236}">
                <a16:creationId xmlns:a16="http://schemas.microsoft.com/office/drawing/2014/main" id="{4AC84CA4-4DFF-9C49-8CC5-7C0FC3A870C2}"/>
              </a:ext>
            </a:extLst>
          </p:cNvPr>
          <p:cNvCxnSpPr>
            <a:cxnSpLocks noChangeShapeType="1"/>
            <a:stCxn id="36870" idx="0"/>
            <a:endCxn id="36877" idx="2"/>
          </p:cNvCxnSpPr>
          <p:nvPr/>
        </p:nvCxnSpPr>
        <p:spPr bwMode="auto">
          <a:xfrm flipH="1" flipV="1">
            <a:off x="4229100" y="3222625"/>
            <a:ext cx="38100" cy="6858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6887" name="AutoShape 24">
            <a:extLst>
              <a:ext uri="{FF2B5EF4-FFF2-40B4-BE49-F238E27FC236}">
                <a16:creationId xmlns:a16="http://schemas.microsoft.com/office/drawing/2014/main" id="{AF1ECD33-3017-4C4E-9087-0E9C112B860A}"/>
              </a:ext>
            </a:extLst>
          </p:cNvPr>
          <p:cNvCxnSpPr>
            <a:cxnSpLocks noChangeShapeType="1"/>
            <a:stCxn id="36877" idx="3"/>
            <a:endCxn id="36872" idx="1"/>
          </p:cNvCxnSpPr>
          <p:nvPr/>
        </p:nvCxnSpPr>
        <p:spPr bwMode="auto">
          <a:xfrm>
            <a:off x="4572000" y="2994025"/>
            <a:ext cx="5334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6888" name="AutoShape 25">
            <a:extLst>
              <a:ext uri="{FF2B5EF4-FFF2-40B4-BE49-F238E27FC236}">
                <a16:creationId xmlns:a16="http://schemas.microsoft.com/office/drawing/2014/main" id="{D9A1A4EC-8068-E140-B02A-271883C7916E}"/>
              </a:ext>
            </a:extLst>
          </p:cNvPr>
          <p:cNvCxnSpPr>
            <a:cxnSpLocks noChangeShapeType="1"/>
            <a:stCxn id="36872" idx="2"/>
            <a:endCxn id="36871" idx="1"/>
          </p:cNvCxnSpPr>
          <p:nvPr/>
        </p:nvCxnSpPr>
        <p:spPr bwMode="auto">
          <a:xfrm rot="16200000" flipH="1">
            <a:off x="5029994" y="3679031"/>
            <a:ext cx="914400" cy="1588"/>
          </a:xfrm>
          <a:prstGeom prst="bentConnector4">
            <a:avLst>
              <a:gd name="adj1" fmla="val 37500"/>
              <a:gd name="adj2" fmla="val -1440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36889" name="AutoShape 26">
            <a:extLst>
              <a:ext uri="{FF2B5EF4-FFF2-40B4-BE49-F238E27FC236}">
                <a16:creationId xmlns:a16="http://schemas.microsoft.com/office/drawing/2014/main" id="{7DC9A5AB-AB0C-2745-B02E-510371C08B08}"/>
              </a:ext>
            </a:extLst>
          </p:cNvPr>
          <p:cNvCxnSpPr>
            <a:cxnSpLocks noChangeShapeType="1"/>
            <a:stCxn id="36871" idx="3"/>
            <a:endCxn id="36873" idx="2"/>
          </p:cNvCxnSpPr>
          <p:nvPr/>
        </p:nvCxnSpPr>
        <p:spPr bwMode="auto">
          <a:xfrm flipV="1">
            <a:off x="6248400" y="3222625"/>
            <a:ext cx="228600" cy="914400"/>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36890" name="AutoShape 27">
            <a:extLst>
              <a:ext uri="{FF2B5EF4-FFF2-40B4-BE49-F238E27FC236}">
                <a16:creationId xmlns:a16="http://schemas.microsoft.com/office/drawing/2014/main" id="{45E2379B-3C1C-2741-8D47-965B4B9A546F}"/>
              </a:ext>
            </a:extLst>
          </p:cNvPr>
          <p:cNvCxnSpPr>
            <a:cxnSpLocks noChangeShapeType="1"/>
            <a:stCxn id="36873" idx="3"/>
            <a:endCxn id="36874" idx="1"/>
          </p:cNvCxnSpPr>
          <p:nvPr/>
        </p:nvCxnSpPr>
        <p:spPr bwMode="auto">
          <a:xfrm>
            <a:off x="6858000" y="2994025"/>
            <a:ext cx="3048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6891" name="AutoShape 28">
            <a:extLst>
              <a:ext uri="{FF2B5EF4-FFF2-40B4-BE49-F238E27FC236}">
                <a16:creationId xmlns:a16="http://schemas.microsoft.com/office/drawing/2014/main" id="{38DD5859-91A3-314C-8CE8-61B74A116E59}"/>
              </a:ext>
            </a:extLst>
          </p:cNvPr>
          <p:cNvCxnSpPr>
            <a:cxnSpLocks noChangeShapeType="1"/>
            <a:stCxn id="36874" idx="3"/>
            <a:endCxn id="36875" idx="1"/>
          </p:cNvCxnSpPr>
          <p:nvPr/>
        </p:nvCxnSpPr>
        <p:spPr bwMode="auto">
          <a:xfrm>
            <a:off x="7924800" y="2994025"/>
            <a:ext cx="3048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6892" name="AutoShape 29">
            <a:extLst>
              <a:ext uri="{FF2B5EF4-FFF2-40B4-BE49-F238E27FC236}">
                <a16:creationId xmlns:a16="http://schemas.microsoft.com/office/drawing/2014/main" id="{CFAEEB7E-8C32-B94C-BCB1-143056AF8479}"/>
              </a:ext>
            </a:extLst>
          </p:cNvPr>
          <p:cNvCxnSpPr>
            <a:cxnSpLocks noChangeShapeType="1"/>
          </p:cNvCxnSpPr>
          <p:nvPr/>
        </p:nvCxnSpPr>
        <p:spPr bwMode="auto">
          <a:xfrm rot="5400000">
            <a:off x="8276431" y="3556794"/>
            <a:ext cx="706438" cy="38100"/>
          </a:xfrm>
          <a:prstGeom prst="bentConnector3">
            <a:avLst>
              <a:gd name="adj1" fmla="val 48537"/>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grpSp>
        <p:nvGrpSpPr>
          <p:cNvPr id="35870" name="Group 30">
            <a:extLst>
              <a:ext uri="{FF2B5EF4-FFF2-40B4-BE49-F238E27FC236}">
                <a16:creationId xmlns:a16="http://schemas.microsoft.com/office/drawing/2014/main" id="{5335EF74-3773-8149-AFA5-858B77C970E5}"/>
              </a:ext>
            </a:extLst>
          </p:cNvPr>
          <p:cNvGrpSpPr>
            <a:grpSpLocks/>
          </p:cNvGrpSpPr>
          <p:nvPr/>
        </p:nvGrpSpPr>
        <p:grpSpPr bwMode="auto">
          <a:xfrm>
            <a:off x="609600" y="3222680"/>
            <a:ext cx="365125" cy="228600"/>
            <a:chOff x="1200" y="2976"/>
            <a:chExt cx="384" cy="240"/>
          </a:xfrm>
          <a:solidFill>
            <a:srgbClr val="D8D8D8"/>
          </a:solidFill>
        </p:grpSpPr>
        <p:sp>
          <p:nvSpPr>
            <p:cNvPr id="520223" name="Rectangle 31">
              <a:extLst>
                <a:ext uri="{FF2B5EF4-FFF2-40B4-BE49-F238E27FC236}">
                  <a16:creationId xmlns:a16="http://schemas.microsoft.com/office/drawing/2014/main" id="{541CADFD-A7F9-4241-840E-7D4E59E079FE}"/>
                </a:ext>
              </a:extLst>
            </p:cNvPr>
            <p:cNvSpPr>
              <a:spLocks noChangeArrowheads="1"/>
            </p:cNvSpPr>
            <p:nvPr/>
          </p:nvSpPr>
          <p:spPr bwMode="auto">
            <a:xfrm>
              <a:off x="1200" y="2976"/>
              <a:ext cx="384" cy="240"/>
            </a:xfrm>
            <a:prstGeom prst="rect">
              <a:avLst/>
            </a:prstGeom>
            <a:grpFill/>
            <a:ln w="6350">
              <a:solidFill>
                <a:srgbClr val="1369D1"/>
              </a:solidFill>
              <a:miter lim="800000"/>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24" name="Line 32">
              <a:extLst>
                <a:ext uri="{FF2B5EF4-FFF2-40B4-BE49-F238E27FC236}">
                  <a16:creationId xmlns:a16="http://schemas.microsoft.com/office/drawing/2014/main" id="{79876FA3-9BF0-BB49-9C6D-73EA5EC10D7B}"/>
                </a:ext>
              </a:extLst>
            </p:cNvPr>
            <p:cNvSpPr>
              <a:spLocks noChangeShapeType="1"/>
            </p:cNvSpPr>
            <p:nvPr/>
          </p:nvSpPr>
          <p:spPr bwMode="auto">
            <a:xfrm>
              <a:off x="1248" y="3024"/>
              <a:ext cx="240"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25" name="Line 33">
              <a:extLst>
                <a:ext uri="{FF2B5EF4-FFF2-40B4-BE49-F238E27FC236}">
                  <a16:creationId xmlns:a16="http://schemas.microsoft.com/office/drawing/2014/main" id="{F9AA4A32-DEB0-0B41-BE0B-D1B4D9524874}"/>
                </a:ext>
              </a:extLst>
            </p:cNvPr>
            <p:cNvSpPr>
              <a:spLocks noChangeShapeType="1"/>
            </p:cNvSpPr>
            <p:nvPr/>
          </p:nvSpPr>
          <p:spPr bwMode="auto">
            <a:xfrm>
              <a:off x="1248" y="3073"/>
              <a:ext cx="144"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26" name="Line 34">
              <a:extLst>
                <a:ext uri="{FF2B5EF4-FFF2-40B4-BE49-F238E27FC236}">
                  <a16:creationId xmlns:a16="http://schemas.microsoft.com/office/drawing/2014/main" id="{8AEF82F9-4C3B-014B-8997-82FBDB2FE580}"/>
                </a:ext>
              </a:extLst>
            </p:cNvPr>
            <p:cNvSpPr>
              <a:spLocks noChangeShapeType="1"/>
            </p:cNvSpPr>
            <p:nvPr/>
          </p:nvSpPr>
          <p:spPr bwMode="auto">
            <a:xfrm>
              <a:off x="1248" y="3119"/>
              <a:ext cx="192"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27" name="Line 35">
              <a:extLst>
                <a:ext uri="{FF2B5EF4-FFF2-40B4-BE49-F238E27FC236}">
                  <a16:creationId xmlns:a16="http://schemas.microsoft.com/office/drawing/2014/main" id="{AD2FFEC0-6105-6C4C-8952-28B05505A056}"/>
                </a:ext>
              </a:extLst>
            </p:cNvPr>
            <p:cNvSpPr>
              <a:spLocks noChangeShapeType="1"/>
            </p:cNvSpPr>
            <p:nvPr/>
          </p:nvSpPr>
          <p:spPr bwMode="auto">
            <a:xfrm>
              <a:off x="1248" y="3168"/>
              <a:ext cx="95"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28" name="Line 36">
              <a:extLst>
                <a:ext uri="{FF2B5EF4-FFF2-40B4-BE49-F238E27FC236}">
                  <a16:creationId xmlns:a16="http://schemas.microsoft.com/office/drawing/2014/main" id="{C202CF43-7B72-0246-AD98-33EC94156D98}"/>
                </a:ext>
              </a:extLst>
            </p:cNvPr>
            <p:cNvSpPr>
              <a:spLocks noChangeShapeType="1"/>
            </p:cNvSpPr>
            <p:nvPr/>
          </p:nvSpPr>
          <p:spPr bwMode="auto">
            <a:xfrm flipH="1">
              <a:off x="1489" y="3119"/>
              <a:ext cx="95" cy="97"/>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grpSp>
      <p:grpSp>
        <p:nvGrpSpPr>
          <p:cNvPr id="35871" name="Group 37">
            <a:extLst>
              <a:ext uri="{FF2B5EF4-FFF2-40B4-BE49-F238E27FC236}">
                <a16:creationId xmlns:a16="http://schemas.microsoft.com/office/drawing/2014/main" id="{61AEE455-B852-8449-AEF2-60E19A787353}"/>
              </a:ext>
            </a:extLst>
          </p:cNvPr>
          <p:cNvGrpSpPr>
            <a:grpSpLocks/>
          </p:cNvGrpSpPr>
          <p:nvPr/>
        </p:nvGrpSpPr>
        <p:grpSpPr bwMode="auto">
          <a:xfrm>
            <a:off x="930275" y="3984680"/>
            <a:ext cx="365125" cy="228600"/>
            <a:chOff x="1200" y="2976"/>
            <a:chExt cx="384" cy="240"/>
          </a:xfrm>
          <a:solidFill>
            <a:srgbClr val="D8D8D8"/>
          </a:solidFill>
        </p:grpSpPr>
        <p:sp>
          <p:nvSpPr>
            <p:cNvPr id="520230" name="Rectangle 38">
              <a:extLst>
                <a:ext uri="{FF2B5EF4-FFF2-40B4-BE49-F238E27FC236}">
                  <a16:creationId xmlns:a16="http://schemas.microsoft.com/office/drawing/2014/main" id="{552CB2D7-D9C4-DA4E-B5BF-BF3243E9FBFD}"/>
                </a:ext>
              </a:extLst>
            </p:cNvPr>
            <p:cNvSpPr>
              <a:spLocks noChangeArrowheads="1"/>
            </p:cNvSpPr>
            <p:nvPr/>
          </p:nvSpPr>
          <p:spPr bwMode="auto">
            <a:xfrm>
              <a:off x="1200" y="2976"/>
              <a:ext cx="384" cy="240"/>
            </a:xfrm>
            <a:prstGeom prst="rect">
              <a:avLst/>
            </a:prstGeom>
            <a:grpFill/>
            <a:ln w="6350">
              <a:solidFill>
                <a:srgbClr val="1369D1"/>
              </a:solidFill>
              <a:miter lim="800000"/>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31" name="Line 39">
              <a:extLst>
                <a:ext uri="{FF2B5EF4-FFF2-40B4-BE49-F238E27FC236}">
                  <a16:creationId xmlns:a16="http://schemas.microsoft.com/office/drawing/2014/main" id="{515A3CA1-C23A-BF4D-ABFC-A86D502E34C4}"/>
                </a:ext>
              </a:extLst>
            </p:cNvPr>
            <p:cNvSpPr>
              <a:spLocks noChangeShapeType="1"/>
            </p:cNvSpPr>
            <p:nvPr/>
          </p:nvSpPr>
          <p:spPr bwMode="auto">
            <a:xfrm>
              <a:off x="1248" y="3024"/>
              <a:ext cx="240"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32" name="Line 40">
              <a:extLst>
                <a:ext uri="{FF2B5EF4-FFF2-40B4-BE49-F238E27FC236}">
                  <a16:creationId xmlns:a16="http://schemas.microsoft.com/office/drawing/2014/main" id="{EA6DC76C-A106-934D-A666-65CAA77DAD4F}"/>
                </a:ext>
              </a:extLst>
            </p:cNvPr>
            <p:cNvSpPr>
              <a:spLocks noChangeShapeType="1"/>
            </p:cNvSpPr>
            <p:nvPr/>
          </p:nvSpPr>
          <p:spPr bwMode="auto">
            <a:xfrm>
              <a:off x="1248" y="3073"/>
              <a:ext cx="144"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33" name="Line 41">
              <a:extLst>
                <a:ext uri="{FF2B5EF4-FFF2-40B4-BE49-F238E27FC236}">
                  <a16:creationId xmlns:a16="http://schemas.microsoft.com/office/drawing/2014/main" id="{DB0AF2E7-8535-C94F-AEB3-92D8FDBF5F37}"/>
                </a:ext>
              </a:extLst>
            </p:cNvPr>
            <p:cNvSpPr>
              <a:spLocks noChangeShapeType="1"/>
            </p:cNvSpPr>
            <p:nvPr/>
          </p:nvSpPr>
          <p:spPr bwMode="auto">
            <a:xfrm>
              <a:off x="1248" y="3119"/>
              <a:ext cx="192"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34" name="Line 42">
              <a:extLst>
                <a:ext uri="{FF2B5EF4-FFF2-40B4-BE49-F238E27FC236}">
                  <a16:creationId xmlns:a16="http://schemas.microsoft.com/office/drawing/2014/main" id="{F15E7AC0-C968-9A49-A3D0-D2F8FDC6241F}"/>
                </a:ext>
              </a:extLst>
            </p:cNvPr>
            <p:cNvSpPr>
              <a:spLocks noChangeShapeType="1"/>
            </p:cNvSpPr>
            <p:nvPr/>
          </p:nvSpPr>
          <p:spPr bwMode="auto">
            <a:xfrm>
              <a:off x="1248" y="3168"/>
              <a:ext cx="95"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35" name="Line 43">
              <a:extLst>
                <a:ext uri="{FF2B5EF4-FFF2-40B4-BE49-F238E27FC236}">
                  <a16:creationId xmlns:a16="http://schemas.microsoft.com/office/drawing/2014/main" id="{48AEF211-1C9E-F043-8B9A-C65F90578CF5}"/>
                </a:ext>
              </a:extLst>
            </p:cNvPr>
            <p:cNvSpPr>
              <a:spLocks noChangeShapeType="1"/>
            </p:cNvSpPr>
            <p:nvPr/>
          </p:nvSpPr>
          <p:spPr bwMode="auto">
            <a:xfrm flipH="1">
              <a:off x="1489" y="3119"/>
              <a:ext cx="95" cy="97"/>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grpSp>
      <p:grpSp>
        <p:nvGrpSpPr>
          <p:cNvPr id="35872" name="Group 44">
            <a:extLst>
              <a:ext uri="{FF2B5EF4-FFF2-40B4-BE49-F238E27FC236}">
                <a16:creationId xmlns:a16="http://schemas.microsoft.com/office/drawing/2014/main" id="{22C5B50C-7C30-7645-B5B9-56B63DC0626E}"/>
              </a:ext>
            </a:extLst>
          </p:cNvPr>
          <p:cNvGrpSpPr>
            <a:grpSpLocks/>
          </p:cNvGrpSpPr>
          <p:nvPr/>
        </p:nvGrpSpPr>
        <p:grpSpPr bwMode="auto">
          <a:xfrm>
            <a:off x="2149475" y="3756080"/>
            <a:ext cx="365125" cy="228600"/>
            <a:chOff x="1200" y="2976"/>
            <a:chExt cx="384" cy="240"/>
          </a:xfrm>
          <a:solidFill>
            <a:srgbClr val="D8D8D8"/>
          </a:solidFill>
        </p:grpSpPr>
        <p:sp>
          <p:nvSpPr>
            <p:cNvPr id="520237" name="Rectangle 45">
              <a:extLst>
                <a:ext uri="{FF2B5EF4-FFF2-40B4-BE49-F238E27FC236}">
                  <a16:creationId xmlns:a16="http://schemas.microsoft.com/office/drawing/2014/main" id="{664DCF5B-213F-E046-9EB0-89988A4C6AD1}"/>
                </a:ext>
              </a:extLst>
            </p:cNvPr>
            <p:cNvSpPr>
              <a:spLocks noChangeArrowheads="1"/>
            </p:cNvSpPr>
            <p:nvPr/>
          </p:nvSpPr>
          <p:spPr bwMode="auto">
            <a:xfrm>
              <a:off x="1200" y="2976"/>
              <a:ext cx="384" cy="240"/>
            </a:xfrm>
            <a:prstGeom prst="rect">
              <a:avLst/>
            </a:prstGeom>
            <a:grpFill/>
            <a:ln w="6350">
              <a:solidFill>
                <a:srgbClr val="1369D1"/>
              </a:solidFill>
              <a:miter lim="800000"/>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38" name="Line 46">
              <a:extLst>
                <a:ext uri="{FF2B5EF4-FFF2-40B4-BE49-F238E27FC236}">
                  <a16:creationId xmlns:a16="http://schemas.microsoft.com/office/drawing/2014/main" id="{2A58FFC0-2000-6249-B883-801B7F4A1E88}"/>
                </a:ext>
              </a:extLst>
            </p:cNvPr>
            <p:cNvSpPr>
              <a:spLocks noChangeShapeType="1"/>
            </p:cNvSpPr>
            <p:nvPr/>
          </p:nvSpPr>
          <p:spPr bwMode="auto">
            <a:xfrm>
              <a:off x="1248" y="3024"/>
              <a:ext cx="240"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39" name="Line 47">
              <a:extLst>
                <a:ext uri="{FF2B5EF4-FFF2-40B4-BE49-F238E27FC236}">
                  <a16:creationId xmlns:a16="http://schemas.microsoft.com/office/drawing/2014/main" id="{3A36FF95-FFC1-414B-B9E1-27A4E5C7C4C7}"/>
                </a:ext>
              </a:extLst>
            </p:cNvPr>
            <p:cNvSpPr>
              <a:spLocks noChangeShapeType="1"/>
            </p:cNvSpPr>
            <p:nvPr/>
          </p:nvSpPr>
          <p:spPr bwMode="auto">
            <a:xfrm>
              <a:off x="1248" y="3073"/>
              <a:ext cx="144"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0" name="Line 48">
              <a:extLst>
                <a:ext uri="{FF2B5EF4-FFF2-40B4-BE49-F238E27FC236}">
                  <a16:creationId xmlns:a16="http://schemas.microsoft.com/office/drawing/2014/main" id="{FAC10B6D-8541-A048-BF1D-F57BE81A980E}"/>
                </a:ext>
              </a:extLst>
            </p:cNvPr>
            <p:cNvSpPr>
              <a:spLocks noChangeShapeType="1"/>
            </p:cNvSpPr>
            <p:nvPr/>
          </p:nvSpPr>
          <p:spPr bwMode="auto">
            <a:xfrm>
              <a:off x="1248" y="3119"/>
              <a:ext cx="192"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1" name="Line 49">
              <a:extLst>
                <a:ext uri="{FF2B5EF4-FFF2-40B4-BE49-F238E27FC236}">
                  <a16:creationId xmlns:a16="http://schemas.microsoft.com/office/drawing/2014/main" id="{9F907D04-0946-804A-BE2A-82A33289AEC6}"/>
                </a:ext>
              </a:extLst>
            </p:cNvPr>
            <p:cNvSpPr>
              <a:spLocks noChangeShapeType="1"/>
            </p:cNvSpPr>
            <p:nvPr/>
          </p:nvSpPr>
          <p:spPr bwMode="auto">
            <a:xfrm>
              <a:off x="1248" y="3168"/>
              <a:ext cx="95"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2" name="Line 50">
              <a:extLst>
                <a:ext uri="{FF2B5EF4-FFF2-40B4-BE49-F238E27FC236}">
                  <a16:creationId xmlns:a16="http://schemas.microsoft.com/office/drawing/2014/main" id="{3B6FE906-7AD0-994B-9C7F-4902DA6214A8}"/>
                </a:ext>
              </a:extLst>
            </p:cNvPr>
            <p:cNvSpPr>
              <a:spLocks noChangeShapeType="1"/>
            </p:cNvSpPr>
            <p:nvPr/>
          </p:nvSpPr>
          <p:spPr bwMode="auto">
            <a:xfrm flipH="1">
              <a:off x="1489" y="3119"/>
              <a:ext cx="95" cy="97"/>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grpSp>
      <p:grpSp>
        <p:nvGrpSpPr>
          <p:cNvPr id="35873" name="Group 51">
            <a:extLst>
              <a:ext uri="{FF2B5EF4-FFF2-40B4-BE49-F238E27FC236}">
                <a16:creationId xmlns:a16="http://schemas.microsoft.com/office/drawing/2014/main" id="{CFB76CA9-1089-2445-B391-1F05FF152DAB}"/>
              </a:ext>
            </a:extLst>
          </p:cNvPr>
          <p:cNvGrpSpPr>
            <a:grpSpLocks/>
          </p:cNvGrpSpPr>
          <p:nvPr/>
        </p:nvGrpSpPr>
        <p:grpSpPr bwMode="auto">
          <a:xfrm>
            <a:off x="3368675" y="3984680"/>
            <a:ext cx="365125" cy="228600"/>
            <a:chOff x="1200" y="2976"/>
            <a:chExt cx="384" cy="240"/>
          </a:xfrm>
          <a:solidFill>
            <a:srgbClr val="D8D8D8"/>
          </a:solidFill>
        </p:grpSpPr>
        <p:sp>
          <p:nvSpPr>
            <p:cNvPr id="520244" name="Rectangle 52">
              <a:extLst>
                <a:ext uri="{FF2B5EF4-FFF2-40B4-BE49-F238E27FC236}">
                  <a16:creationId xmlns:a16="http://schemas.microsoft.com/office/drawing/2014/main" id="{ECD9B845-C360-0447-99C3-463A8FE7B1A3}"/>
                </a:ext>
              </a:extLst>
            </p:cNvPr>
            <p:cNvSpPr>
              <a:spLocks noChangeArrowheads="1"/>
            </p:cNvSpPr>
            <p:nvPr/>
          </p:nvSpPr>
          <p:spPr bwMode="auto">
            <a:xfrm>
              <a:off x="1200" y="2976"/>
              <a:ext cx="384" cy="240"/>
            </a:xfrm>
            <a:prstGeom prst="rect">
              <a:avLst/>
            </a:prstGeom>
            <a:grpFill/>
            <a:ln w="6350">
              <a:solidFill>
                <a:srgbClr val="1369D1"/>
              </a:solidFill>
              <a:miter lim="800000"/>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5" name="Line 53">
              <a:extLst>
                <a:ext uri="{FF2B5EF4-FFF2-40B4-BE49-F238E27FC236}">
                  <a16:creationId xmlns:a16="http://schemas.microsoft.com/office/drawing/2014/main" id="{BC7BAAE8-EA87-C04B-9939-39A399EB9848}"/>
                </a:ext>
              </a:extLst>
            </p:cNvPr>
            <p:cNvSpPr>
              <a:spLocks noChangeShapeType="1"/>
            </p:cNvSpPr>
            <p:nvPr/>
          </p:nvSpPr>
          <p:spPr bwMode="auto">
            <a:xfrm>
              <a:off x="1248" y="3024"/>
              <a:ext cx="240"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6" name="Line 54">
              <a:extLst>
                <a:ext uri="{FF2B5EF4-FFF2-40B4-BE49-F238E27FC236}">
                  <a16:creationId xmlns:a16="http://schemas.microsoft.com/office/drawing/2014/main" id="{55A33522-BDEF-2745-BAC1-E24517359317}"/>
                </a:ext>
              </a:extLst>
            </p:cNvPr>
            <p:cNvSpPr>
              <a:spLocks noChangeShapeType="1"/>
            </p:cNvSpPr>
            <p:nvPr/>
          </p:nvSpPr>
          <p:spPr bwMode="auto">
            <a:xfrm>
              <a:off x="1248" y="3073"/>
              <a:ext cx="144"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7" name="Line 55">
              <a:extLst>
                <a:ext uri="{FF2B5EF4-FFF2-40B4-BE49-F238E27FC236}">
                  <a16:creationId xmlns:a16="http://schemas.microsoft.com/office/drawing/2014/main" id="{61F7201B-1E0A-384D-93EF-FDA75C10A31F}"/>
                </a:ext>
              </a:extLst>
            </p:cNvPr>
            <p:cNvSpPr>
              <a:spLocks noChangeShapeType="1"/>
            </p:cNvSpPr>
            <p:nvPr/>
          </p:nvSpPr>
          <p:spPr bwMode="auto">
            <a:xfrm>
              <a:off x="1248" y="3119"/>
              <a:ext cx="192"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8" name="Line 56">
              <a:extLst>
                <a:ext uri="{FF2B5EF4-FFF2-40B4-BE49-F238E27FC236}">
                  <a16:creationId xmlns:a16="http://schemas.microsoft.com/office/drawing/2014/main" id="{E5154585-BB84-6A46-902E-E1D1BE16F14B}"/>
                </a:ext>
              </a:extLst>
            </p:cNvPr>
            <p:cNvSpPr>
              <a:spLocks noChangeShapeType="1"/>
            </p:cNvSpPr>
            <p:nvPr/>
          </p:nvSpPr>
          <p:spPr bwMode="auto">
            <a:xfrm>
              <a:off x="1248" y="3168"/>
              <a:ext cx="95"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49" name="Line 57">
              <a:extLst>
                <a:ext uri="{FF2B5EF4-FFF2-40B4-BE49-F238E27FC236}">
                  <a16:creationId xmlns:a16="http://schemas.microsoft.com/office/drawing/2014/main" id="{2DE1B07B-E87C-7A4F-A0FC-FA59F04EC24B}"/>
                </a:ext>
              </a:extLst>
            </p:cNvPr>
            <p:cNvSpPr>
              <a:spLocks noChangeShapeType="1"/>
            </p:cNvSpPr>
            <p:nvPr/>
          </p:nvSpPr>
          <p:spPr bwMode="auto">
            <a:xfrm flipH="1">
              <a:off x="1489" y="3119"/>
              <a:ext cx="95" cy="97"/>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grpSp>
      <p:grpSp>
        <p:nvGrpSpPr>
          <p:cNvPr id="35874" name="Group 58">
            <a:extLst>
              <a:ext uri="{FF2B5EF4-FFF2-40B4-BE49-F238E27FC236}">
                <a16:creationId xmlns:a16="http://schemas.microsoft.com/office/drawing/2014/main" id="{3C755D3A-8048-154D-B37D-30D34E634EE6}"/>
              </a:ext>
            </a:extLst>
          </p:cNvPr>
          <p:cNvGrpSpPr>
            <a:grpSpLocks/>
          </p:cNvGrpSpPr>
          <p:nvPr/>
        </p:nvGrpSpPr>
        <p:grpSpPr bwMode="auto">
          <a:xfrm>
            <a:off x="4495800" y="2613080"/>
            <a:ext cx="365125" cy="228600"/>
            <a:chOff x="1200" y="2976"/>
            <a:chExt cx="384" cy="240"/>
          </a:xfrm>
          <a:solidFill>
            <a:srgbClr val="D8D8D8"/>
          </a:solidFill>
        </p:grpSpPr>
        <p:sp>
          <p:nvSpPr>
            <p:cNvPr id="520251" name="Rectangle 59">
              <a:extLst>
                <a:ext uri="{FF2B5EF4-FFF2-40B4-BE49-F238E27FC236}">
                  <a16:creationId xmlns:a16="http://schemas.microsoft.com/office/drawing/2014/main" id="{3C169488-0E4F-754F-AFF6-F5F5591B3EC8}"/>
                </a:ext>
              </a:extLst>
            </p:cNvPr>
            <p:cNvSpPr>
              <a:spLocks noChangeArrowheads="1"/>
            </p:cNvSpPr>
            <p:nvPr/>
          </p:nvSpPr>
          <p:spPr bwMode="auto">
            <a:xfrm>
              <a:off x="1200" y="2976"/>
              <a:ext cx="384" cy="240"/>
            </a:xfrm>
            <a:prstGeom prst="rect">
              <a:avLst/>
            </a:prstGeom>
            <a:grpFill/>
            <a:ln w="6350">
              <a:solidFill>
                <a:srgbClr val="1369D1"/>
              </a:solidFill>
              <a:miter lim="800000"/>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52" name="Line 60">
              <a:extLst>
                <a:ext uri="{FF2B5EF4-FFF2-40B4-BE49-F238E27FC236}">
                  <a16:creationId xmlns:a16="http://schemas.microsoft.com/office/drawing/2014/main" id="{566A6BC8-5A6F-264F-A677-D609F1430384}"/>
                </a:ext>
              </a:extLst>
            </p:cNvPr>
            <p:cNvSpPr>
              <a:spLocks noChangeShapeType="1"/>
            </p:cNvSpPr>
            <p:nvPr/>
          </p:nvSpPr>
          <p:spPr bwMode="auto">
            <a:xfrm>
              <a:off x="1248" y="3024"/>
              <a:ext cx="240"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53" name="Line 61">
              <a:extLst>
                <a:ext uri="{FF2B5EF4-FFF2-40B4-BE49-F238E27FC236}">
                  <a16:creationId xmlns:a16="http://schemas.microsoft.com/office/drawing/2014/main" id="{676EA36B-025E-6841-9670-B33EFAD665DF}"/>
                </a:ext>
              </a:extLst>
            </p:cNvPr>
            <p:cNvSpPr>
              <a:spLocks noChangeShapeType="1"/>
            </p:cNvSpPr>
            <p:nvPr/>
          </p:nvSpPr>
          <p:spPr bwMode="auto">
            <a:xfrm>
              <a:off x="1248" y="3073"/>
              <a:ext cx="144"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54" name="Line 62">
              <a:extLst>
                <a:ext uri="{FF2B5EF4-FFF2-40B4-BE49-F238E27FC236}">
                  <a16:creationId xmlns:a16="http://schemas.microsoft.com/office/drawing/2014/main" id="{6A2155CA-76B6-FE43-B0C7-A927D2C13DCC}"/>
                </a:ext>
              </a:extLst>
            </p:cNvPr>
            <p:cNvSpPr>
              <a:spLocks noChangeShapeType="1"/>
            </p:cNvSpPr>
            <p:nvPr/>
          </p:nvSpPr>
          <p:spPr bwMode="auto">
            <a:xfrm>
              <a:off x="1248" y="3119"/>
              <a:ext cx="192"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55" name="Line 63">
              <a:extLst>
                <a:ext uri="{FF2B5EF4-FFF2-40B4-BE49-F238E27FC236}">
                  <a16:creationId xmlns:a16="http://schemas.microsoft.com/office/drawing/2014/main" id="{E22231ED-96B2-CD41-81CB-5E4E8CDFD4B6}"/>
                </a:ext>
              </a:extLst>
            </p:cNvPr>
            <p:cNvSpPr>
              <a:spLocks noChangeShapeType="1"/>
            </p:cNvSpPr>
            <p:nvPr/>
          </p:nvSpPr>
          <p:spPr bwMode="auto">
            <a:xfrm>
              <a:off x="1248" y="3168"/>
              <a:ext cx="95"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56" name="Line 64">
              <a:extLst>
                <a:ext uri="{FF2B5EF4-FFF2-40B4-BE49-F238E27FC236}">
                  <a16:creationId xmlns:a16="http://schemas.microsoft.com/office/drawing/2014/main" id="{C5887404-8507-5941-A83C-96CC02D42897}"/>
                </a:ext>
              </a:extLst>
            </p:cNvPr>
            <p:cNvSpPr>
              <a:spLocks noChangeShapeType="1"/>
            </p:cNvSpPr>
            <p:nvPr/>
          </p:nvSpPr>
          <p:spPr bwMode="auto">
            <a:xfrm flipH="1">
              <a:off x="1489" y="3119"/>
              <a:ext cx="95" cy="97"/>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grpSp>
      <p:grpSp>
        <p:nvGrpSpPr>
          <p:cNvPr id="36898" name="Group 65">
            <a:extLst>
              <a:ext uri="{FF2B5EF4-FFF2-40B4-BE49-F238E27FC236}">
                <a16:creationId xmlns:a16="http://schemas.microsoft.com/office/drawing/2014/main" id="{99720461-8E6F-814E-AF66-31144264F364}"/>
              </a:ext>
            </a:extLst>
          </p:cNvPr>
          <p:cNvGrpSpPr>
            <a:grpSpLocks/>
          </p:cNvGrpSpPr>
          <p:nvPr/>
        </p:nvGrpSpPr>
        <p:grpSpPr bwMode="auto">
          <a:xfrm>
            <a:off x="7483475" y="3146425"/>
            <a:ext cx="365125" cy="228600"/>
            <a:chOff x="1200" y="2976"/>
            <a:chExt cx="384" cy="240"/>
          </a:xfrm>
        </p:grpSpPr>
        <p:sp>
          <p:nvSpPr>
            <p:cNvPr id="36937" name="Rectangle 66">
              <a:extLst>
                <a:ext uri="{FF2B5EF4-FFF2-40B4-BE49-F238E27FC236}">
                  <a16:creationId xmlns:a16="http://schemas.microsoft.com/office/drawing/2014/main" id="{E6A4A3D0-12FB-8246-BCF2-4B2657CD80C0}"/>
                </a:ext>
              </a:extLst>
            </p:cNvPr>
            <p:cNvSpPr>
              <a:spLocks noChangeArrowheads="1"/>
            </p:cNvSpPr>
            <p:nvPr/>
          </p:nvSpPr>
          <p:spPr bwMode="auto">
            <a:xfrm>
              <a:off x="1200" y="2976"/>
              <a:ext cx="384" cy="240"/>
            </a:xfrm>
            <a:prstGeom prst="rect">
              <a:avLst/>
            </a:prstGeom>
            <a:solidFill>
              <a:schemeClr val="accent1"/>
            </a:solidFill>
            <a:ln w="6350">
              <a:solidFill>
                <a:schemeClr val="accent2"/>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938" name="Line 67">
              <a:extLst>
                <a:ext uri="{FF2B5EF4-FFF2-40B4-BE49-F238E27FC236}">
                  <a16:creationId xmlns:a16="http://schemas.microsoft.com/office/drawing/2014/main" id="{A0DB3276-3884-2A43-BE40-9979BCCE58BA}"/>
                </a:ext>
              </a:extLst>
            </p:cNvPr>
            <p:cNvSpPr>
              <a:spLocks noChangeShapeType="1"/>
            </p:cNvSpPr>
            <p:nvPr/>
          </p:nvSpPr>
          <p:spPr bwMode="auto">
            <a:xfrm>
              <a:off x="1248" y="3024"/>
              <a:ext cx="240" cy="0"/>
            </a:xfrm>
            <a:prstGeom prst="line">
              <a:avLst/>
            </a:prstGeom>
            <a:noFill/>
            <a:ln w="635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6939" name="Line 68">
              <a:extLst>
                <a:ext uri="{FF2B5EF4-FFF2-40B4-BE49-F238E27FC236}">
                  <a16:creationId xmlns:a16="http://schemas.microsoft.com/office/drawing/2014/main" id="{6610F833-DA82-6E45-8D60-C428381712D2}"/>
                </a:ext>
              </a:extLst>
            </p:cNvPr>
            <p:cNvSpPr>
              <a:spLocks noChangeShapeType="1"/>
            </p:cNvSpPr>
            <p:nvPr/>
          </p:nvSpPr>
          <p:spPr bwMode="auto">
            <a:xfrm>
              <a:off x="1248" y="3073"/>
              <a:ext cx="144" cy="0"/>
            </a:xfrm>
            <a:prstGeom prst="line">
              <a:avLst/>
            </a:prstGeom>
            <a:noFill/>
            <a:ln w="635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6940" name="Line 69">
              <a:extLst>
                <a:ext uri="{FF2B5EF4-FFF2-40B4-BE49-F238E27FC236}">
                  <a16:creationId xmlns:a16="http://schemas.microsoft.com/office/drawing/2014/main" id="{51B974BD-3053-D945-8E63-7E70C320A6B2}"/>
                </a:ext>
              </a:extLst>
            </p:cNvPr>
            <p:cNvSpPr>
              <a:spLocks noChangeShapeType="1"/>
            </p:cNvSpPr>
            <p:nvPr/>
          </p:nvSpPr>
          <p:spPr bwMode="auto">
            <a:xfrm>
              <a:off x="1248" y="3119"/>
              <a:ext cx="192" cy="0"/>
            </a:xfrm>
            <a:prstGeom prst="line">
              <a:avLst/>
            </a:prstGeom>
            <a:noFill/>
            <a:ln w="635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6941" name="Line 70">
              <a:extLst>
                <a:ext uri="{FF2B5EF4-FFF2-40B4-BE49-F238E27FC236}">
                  <a16:creationId xmlns:a16="http://schemas.microsoft.com/office/drawing/2014/main" id="{2400AA5E-135E-8546-8485-FF0B9B1C1467}"/>
                </a:ext>
              </a:extLst>
            </p:cNvPr>
            <p:cNvSpPr>
              <a:spLocks noChangeShapeType="1"/>
            </p:cNvSpPr>
            <p:nvPr/>
          </p:nvSpPr>
          <p:spPr bwMode="auto">
            <a:xfrm>
              <a:off x="1248" y="3168"/>
              <a:ext cx="95" cy="0"/>
            </a:xfrm>
            <a:prstGeom prst="line">
              <a:avLst/>
            </a:prstGeom>
            <a:noFill/>
            <a:ln w="635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6942" name="Line 71">
              <a:extLst>
                <a:ext uri="{FF2B5EF4-FFF2-40B4-BE49-F238E27FC236}">
                  <a16:creationId xmlns:a16="http://schemas.microsoft.com/office/drawing/2014/main" id="{865C33C1-B84F-3D4C-9A80-C1DDAFCDF53E}"/>
                </a:ext>
              </a:extLst>
            </p:cNvPr>
            <p:cNvSpPr>
              <a:spLocks noChangeShapeType="1"/>
            </p:cNvSpPr>
            <p:nvPr/>
          </p:nvSpPr>
          <p:spPr bwMode="auto">
            <a:xfrm flipH="1">
              <a:off x="1489" y="3119"/>
              <a:ext cx="95" cy="97"/>
            </a:xfrm>
            <a:prstGeom prst="line">
              <a:avLst/>
            </a:prstGeom>
            <a:noFill/>
            <a:ln w="635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grpSp>
        <p:nvGrpSpPr>
          <p:cNvPr id="35876" name="Group 72">
            <a:extLst>
              <a:ext uri="{FF2B5EF4-FFF2-40B4-BE49-F238E27FC236}">
                <a16:creationId xmlns:a16="http://schemas.microsoft.com/office/drawing/2014/main" id="{CB0EFB21-4B68-FC45-8038-39C22CA42AB0}"/>
              </a:ext>
            </a:extLst>
          </p:cNvPr>
          <p:cNvGrpSpPr>
            <a:grpSpLocks/>
          </p:cNvGrpSpPr>
          <p:nvPr/>
        </p:nvGrpSpPr>
        <p:grpSpPr bwMode="auto">
          <a:xfrm>
            <a:off x="8763000" y="3832280"/>
            <a:ext cx="365125" cy="228600"/>
            <a:chOff x="1200" y="2976"/>
            <a:chExt cx="384" cy="240"/>
          </a:xfrm>
          <a:solidFill>
            <a:srgbClr val="D8D8D8"/>
          </a:solidFill>
        </p:grpSpPr>
        <p:sp>
          <p:nvSpPr>
            <p:cNvPr id="520265" name="Rectangle 73">
              <a:extLst>
                <a:ext uri="{FF2B5EF4-FFF2-40B4-BE49-F238E27FC236}">
                  <a16:creationId xmlns:a16="http://schemas.microsoft.com/office/drawing/2014/main" id="{C95E52A7-0E6B-5D41-80AF-4548A776D350}"/>
                </a:ext>
              </a:extLst>
            </p:cNvPr>
            <p:cNvSpPr>
              <a:spLocks noChangeArrowheads="1"/>
            </p:cNvSpPr>
            <p:nvPr/>
          </p:nvSpPr>
          <p:spPr bwMode="auto">
            <a:xfrm>
              <a:off x="1200" y="2976"/>
              <a:ext cx="384" cy="240"/>
            </a:xfrm>
            <a:prstGeom prst="rect">
              <a:avLst/>
            </a:prstGeom>
            <a:grpFill/>
            <a:ln w="6350">
              <a:solidFill>
                <a:srgbClr val="1369D1"/>
              </a:solidFill>
              <a:miter lim="800000"/>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66" name="Line 74">
              <a:extLst>
                <a:ext uri="{FF2B5EF4-FFF2-40B4-BE49-F238E27FC236}">
                  <a16:creationId xmlns:a16="http://schemas.microsoft.com/office/drawing/2014/main" id="{C828310E-98CC-BE4C-9154-18D748D6C91D}"/>
                </a:ext>
              </a:extLst>
            </p:cNvPr>
            <p:cNvSpPr>
              <a:spLocks noChangeShapeType="1"/>
            </p:cNvSpPr>
            <p:nvPr/>
          </p:nvSpPr>
          <p:spPr bwMode="auto">
            <a:xfrm>
              <a:off x="1248" y="3024"/>
              <a:ext cx="240"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67" name="Line 75">
              <a:extLst>
                <a:ext uri="{FF2B5EF4-FFF2-40B4-BE49-F238E27FC236}">
                  <a16:creationId xmlns:a16="http://schemas.microsoft.com/office/drawing/2014/main" id="{D8325220-3CF6-EB48-853A-317B3196D3E5}"/>
                </a:ext>
              </a:extLst>
            </p:cNvPr>
            <p:cNvSpPr>
              <a:spLocks noChangeShapeType="1"/>
            </p:cNvSpPr>
            <p:nvPr/>
          </p:nvSpPr>
          <p:spPr bwMode="auto">
            <a:xfrm>
              <a:off x="1248" y="3073"/>
              <a:ext cx="144"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68" name="Line 76">
              <a:extLst>
                <a:ext uri="{FF2B5EF4-FFF2-40B4-BE49-F238E27FC236}">
                  <a16:creationId xmlns:a16="http://schemas.microsoft.com/office/drawing/2014/main" id="{9BE99EA9-6C2F-874F-AE50-2C95792120F2}"/>
                </a:ext>
              </a:extLst>
            </p:cNvPr>
            <p:cNvSpPr>
              <a:spLocks noChangeShapeType="1"/>
            </p:cNvSpPr>
            <p:nvPr/>
          </p:nvSpPr>
          <p:spPr bwMode="auto">
            <a:xfrm>
              <a:off x="1248" y="3119"/>
              <a:ext cx="192"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69" name="Line 77">
              <a:extLst>
                <a:ext uri="{FF2B5EF4-FFF2-40B4-BE49-F238E27FC236}">
                  <a16:creationId xmlns:a16="http://schemas.microsoft.com/office/drawing/2014/main" id="{BBEE26EF-40DC-4645-9D72-F4C10789CCAA}"/>
                </a:ext>
              </a:extLst>
            </p:cNvPr>
            <p:cNvSpPr>
              <a:spLocks noChangeShapeType="1"/>
            </p:cNvSpPr>
            <p:nvPr/>
          </p:nvSpPr>
          <p:spPr bwMode="auto">
            <a:xfrm>
              <a:off x="1248" y="3168"/>
              <a:ext cx="95"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70" name="Line 78">
              <a:extLst>
                <a:ext uri="{FF2B5EF4-FFF2-40B4-BE49-F238E27FC236}">
                  <a16:creationId xmlns:a16="http://schemas.microsoft.com/office/drawing/2014/main" id="{B2C75938-28B7-5D49-8818-A07D21BB1FFC}"/>
                </a:ext>
              </a:extLst>
            </p:cNvPr>
            <p:cNvSpPr>
              <a:spLocks noChangeShapeType="1"/>
            </p:cNvSpPr>
            <p:nvPr/>
          </p:nvSpPr>
          <p:spPr bwMode="auto">
            <a:xfrm flipH="1">
              <a:off x="1489" y="3119"/>
              <a:ext cx="95" cy="97"/>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grpSp>
      <p:grpSp>
        <p:nvGrpSpPr>
          <p:cNvPr id="35877" name="Group 79">
            <a:extLst>
              <a:ext uri="{FF2B5EF4-FFF2-40B4-BE49-F238E27FC236}">
                <a16:creationId xmlns:a16="http://schemas.microsoft.com/office/drawing/2014/main" id="{ECBA80BD-CDAA-4644-9EF5-31FFB22D2A82}"/>
              </a:ext>
            </a:extLst>
          </p:cNvPr>
          <p:cNvGrpSpPr>
            <a:grpSpLocks/>
          </p:cNvGrpSpPr>
          <p:nvPr/>
        </p:nvGrpSpPr>
        <p:grpSpPr bwMode="auto">
          <a:xfrm>
            <a:off x="8686800" y="2613080"/>
            <a:ext cx="365125" cy="228600"/>
            <a:chOff x="1200" y="2976"/>
            <a:chExt cx="384" cy="240"/>
          </a:xfrm>
          <a:solidFill>
            <a:srgbClr val="D8D8D8"/>
          </a:solidFill>
        </p:grpSpPr>
        <p:sp>
          <p:nvSpPr>
            <p:cNvPr id="520272" name="Rectangle 80">
              <a:extLst>
                <a:ext uri="{FF2B5EF4-FFF2-40B4-BE49-F238E27FC236}">
                  <a16:creationId xmlns:a16="http://schemas.microsoft.com/office/drawing/2014/main" id="{9DE73214-6386-6541-AD85-ECB51D2D5277}"/>
                </a:ext>
              </a:extLst>
            </p:cNvPr>
            <p:cNvSpPr>
              <a:spLocks noChangeArrowheads="1"/>
            </p:cNvSpPr>
            <p:nvPr/>
          </p:nvSpPr>
          <p:spPr bwMode="auto">
            <a:xfrm>
              <a:off x="1200" y="2976"/>
              <a:ext cx="384" cy="240"/>
            </a:xfrm>
            <a:prstGeom prst="rect">
              <a:avLst/>
            </a:prstGeom>
            <a:grpFill/>
            <a:ln w="6350">
              <a:solidFill>
                <a:srgbClr val="1369D1"/>
              </a:solidFill>
              <a:miter lim="800000"/>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73" name="Line 81">
              <a:extLst>
                <a:ext uri="{FF2B5EF4-FFF2-40B4-BE49-F238E27FC236}">
                  <a16:creationId xmlns:a16="http://schemas.microsoft.com/office/drawing/2014/main" id="{49D202C3-E505-0943-BC91-72F65F2F960A}"/>
                </a:ext>
              </a:extLst>
            </p:cNvPr>
            <p:cNvSpPr>
              <a:spLocks noChangeShapeType="1"/>
            </p:cNvSpPr>
            <p:nvPr/>
          </p:nvSpPr>
          <p:spPr bwMode="auto">
            <a:xfrm>
              <a:off x="1248" y="3024"/>
              <a:ext cx="240"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74" name="Line 82">
              <a:extLst>
                <a:ext uri="{FF2B5EF4-FFF2-40B4-BE49-F238E27FC236}">
                  <a16:creationId xmlns:a16="http://schemas.microsoft.com/office/drawing/2014/main" id="{B60D8A59-089B-AE42-A23B-CC0DBC0ECD13}"/>
                </a:ext>
              </a:extLst>
            </p:cNvPr>
            <p:cNvSpPr>
              <a:spLocks noChangeShapeType="1"/>
            </p:cNvSpPr>
            <p:nvPr/>
          </p:nvSpPr>
          <p:spPr bwMode="auto">
            <a:xfrm>
              <a:off x="1248" y="3073"/>
              <a:ext cx="144"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75" name="Line 83">
              <a:extLst>
                <a:ext uri="{FF2B5EF4-FFF2-40B4-BE49-F238E27FC236}">
                  <a16:creationId xmlns:a16="http://schemas.microsoft.com/office/drawing/2014/main" id="{D478368C-8C4E-C542-8C6F-52D8E3548DF3}"/>
                </a:ext>
              </a:extLst>
            </p:cNvPr>
            <p:cNvSpPr>
              <a:spLocks noChangeShapeType="1"/>
            </p:cNvSpPr>
            <p:nvPr/>
          </p:nvSpPr>
          <p:spPr bwMode="auto">
            <a:xfrm>
              <a:off x="1248" y="3119"/>
              <a:ext cx="192"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76" name="Line 84">
              <a:extLst>
                <a:ext uri="{FF2B5EF4-FFF2-40B4-BE49-F238E27FC236}">
                  <a16:creationId xmlns:a16="http://schemas.microsoft.com/office/drawing/2014/main" id="{037947F6-67F2-E148-BC44-92B60C30993E}"/>
                </a:ext>
              </a:extLst>
            </p:cNvPr>
            <p:cNvSpPr>
              <a:spLocks noChangeShapeType="1"/>
            </p:cNvSpPr>
            <p:nvPr/>
          </p:nvSpPr>
          <p:spPr bwMode="auto">
            <a:xfrm>
              <a:off x="1248" y="3168"/>
              <a:ext cx="95" cy="0"/>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sp>
          <p:nvSpPr>
            <p:cNvPr id="520277" name="Line 85">
              <a:extLst>
                <a:ext uri="{FF2B5EF4-FFF2-40B4-BE49-F238E27FC236}">
                  <a16:creationId xmlns:a16="http://schemas.microsoft.com/office/drawing/2014/main" id="{299CC1FB-B613-EC4B-BFC8-EB30C124D00E}"/>
                </a:ext>
              </a:extLst>
            </p:cNvPr>
            <p:cNvSpPr>
              <a:spLocks noChangeShapeType="1"/>
            </p:cNvSpPr>
            <p:nvPr/>
          </p:nvSpPr>
          <p:spPr bwMode="auto">
            <a:xfrm flipH="1">
              <a:off x="1489" y="3119"/>
              <a:ext cx="95" cy="97"/>
            </a:xfrm>
            <a:prstGeom prst="line">
              <a:avLst/>
            </a:prstGeom>
            <a:grpFill/>
            <a:ln w="6350">
              <a:solidFill>
                <a:srgbClr val="1369D1"/>
              </a:solidFill>
              <a:round/>
              <a:headEnd/>
              <a:tailEnd/>
            </a:ln>
            <a:effectLst/>
            <a:extLst>
              <a:ext uri="{AF507438-7753-43e0-B8FC-AC1667EBCBE1}"/>
            </a:extLst>
          </p:spPr>
          <p:txBody>
            <a:bodyPr anchor="ctr"/>
            <a:lstStyle/>
            <a:p>
              <a:pPr eaLnBrk="1" hangingPunct="1">
                <a:defRPr/>
              </a:pPr>
              <a:endParaRPr lang="en-US">
                <a:solidFill>
                  <a:srgbClr val="000000"/>
                </a:solidFill>
                <a:latin typeface="Source Sans Pro"/>
                <a:ea typeface="ＭＳ Ｐゴシック" charset="0"/>
                <a:cs typeface="Source Sans Pro"/>
              </a:endParaRPr>
            </a:p>
          </p:txBody>
        </p:sp>
      </p:grpSp>
      <p:sp>
        <p:nvSpPr>
          <p:cNvPr id="36901" name="Rectangle 86">
            <a:extLst>
              <a:ext uri="{FF2B5EF4-FFF2-40B4-BE49-F238E27FC236}">
                <a16:creationId xmlns:a16="http://schemas.microsoft.com/office/drawing/2014/main" id="{A55FF16B-25B0-D64E-9586-425119293ED4}"/>
              </a:ext>
            </a:extLst>
          </p:cNvPr>
          <p:cNvSpPr>
            <a:spLocks noChangeArrowheads="1"/>
          </p:cNvSpPr>
          <p:nvPr/>
        </p:nvSpPr>
        <p:spPr bwMode="auto">
          <a:xfrm>
            <a:off x="4495800" y="3832225"/>
            <a:ext cx="152400" cy="152400"/>
          </a:xfrm>
          <a:prstGeom prst="rect">
            <a:avLst/>
          </a:prstGeom>
          <a:solidFill>
            <a:srgbClr val="227E01"/>
          </a:solidFill>
          <a:ln w="952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902" name="Rectangle 87">
            <a:extLst>
              <a:ext uri="{FF2B5EF4-FFF2-40B4-BE49-F238E27FC236}">
                <a16:creationId xmlns:a16="http://schemas.microsoft.com/office/drawing/2014/main" id="{90479FEA-ACFA-CA47-BF35-A89F7E8A4476}"/>
              </a:ext>
            </a:extLst>
          </p:cNvPr>
          <p:cNvSpPr>
            <a:spLocks noChangeArrowheads="1"/>
          </p:cNvSpPr>
          <p:nvPr/>
        </p:nvSpPr>
        <p:spPr bwMode="auto">
          <a:xfrm>
            <a:off x="6019800" y="2689225"/>
            <a:ext cx="152400" cy="152400"/>
          </a:xfrm>
          <a:prstGeom prst="rect">
            <a:avLst/>
          </a:prstGeom>
          <a:solidFill>
            <a:srgbClr val="227E01"/>
          </a:solidFill>
          <a:ln w="952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903" name="Rectangle 88">
            <a:extLst>
              <a:ext uri="{FF2B5EF4-FFF2-40B4-BE49-F238E27FC236}">
                <a16:creationId xmlns:a16="http://schemas.microsoft.com/office/drawing/2014/main" id="{5D00CEF6-890C-F944-90E6-F79FDD96E919}"/>
              </a:ext>
            </a:extLst>
          </p:cNvPr>
          <p:cNvSpPr>
            <a:spLocks noChangeArrowheads="1"/>
          </p:cNvSpPr>
          <p:nvPr/>
        </p:nvSpPr>
        <p:spPr bwMode="auto">
          <a:xfrm>
            <a:off x="8001000" y="3984625"/>
            <a:ext cx="152400" cy="152400"/>
          </a:xfrm>
          <a:prstGeom prst="rect">
            <a:avLst/>
          </a:prstGeom>
          <a:solidFill>
            <a:srgbClr val="227E01"/>
          </a:solidFill>
          <a:ln w="952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904" name="Rectangle 89">
            <a:extLst>
              <a:ext uri="{FF2B5EF4-FFF2-40B4-BE49-F238E27FC236}">
                <a16:creationId xmlns:a16="http://schemas.microsoft.com/office/drawing/2014/main" id="{0D5BAC44-23AF-D84F-B7D2-C5B78A4C3C6F}"/>
              </a:ext>
            </a:extLst>
          </p:cNvPr>
          <p:cNvSpPr>
            <a:spLocks noChangeArrowheads="1"/>
          </p:cNvSpPr>
          <p:nvPr/>
        </p:nvSpPr>
        <p:spPr bwMode="auto">
          <a:xfrm>
            <a:off x="2895600" y="3146425"/>
            <a:ext cx="152400" cy="152400"/>
          </a:xfrm>
          <a:prstGeom prst="rect">
            <a:avLst/>
          </a:prstGeom>
          <a:solidFill>
            <a:srgbClr val="227E01"/>
          </a:solidFill>
          <a:ln w="952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grpSp>
        <p:nvGrpSpPr>
          <p:cNvPr id="36905" name="Group 90">
            <a:extLst>
              <a:ext uri="{FF2B5EF4-FFF2-40B4-BE49-F238E27FC236}">
                <a16:creationId xmlns:a16="http://schemas.microsoft.com/office/drawing/2014/main" id="{25ED8DFF-679B-254C-BBA3-B9F0959A9F93}"/>
              </a:ext>
            </a:extLst>
          </p:cNvPr>
          <p:cNvGrpSpPr>
            <a:grpSpLocks/>
          </p:cNvGrpSpPr>
          <p:nvPr/>
        </p:nvGrpSpPr>
        <p:grpSpPr bwMode="auto">
          <a:xfrm>
            <a:off x="2667000" y="2536825"/>
            <a:ext cx="603250" cy="608013"/>
            <a:chOff x="2308" y="2545"/>
            <a:chExt cx="1240" cy="1219"/>
          </a:xfrm>
        </p:grpSpPr>
        <p:sp>
          <p:nvSpPr>
            <p:cNvPr id="36934" name="Freeform 91">
              <a:extLst>
                <a:ext uri="{FF2B5EF4-FFF2-40B4-BE49-F238E27FC236}">
                  <a16:creationId xmlns:a16="http://schemas.microsoft.com/office/drawing/2014/main" id="{379F75BF-DAF8-4245-9962-460662129B09}"/>
                </a:ext>
              </a:extLst>
            </p:cNvPr>
            <p:cNvSpPr>
              <a:spLocks/>
            </p:cNvSpPr>
            <p:nvPr/>
          </p:nvSpPr>
          <p:spPr bwMode="auto">
            <a:xfrm>
              <a:off x="2354" y="2545"/>
              <a:ext cx="1194" cy="744"/>
            </a:xfrm>
            <a:custGeom>
              <a:avLst/>
              <a:gdLst>
                <a:gd name="T0" fmla="*/ 0 w 3581"/>
                <a:gd name="T1" fmla="*/ 0 h 2233"/>
                <a:gd name="T2" fmla="*/ 0 w 3581"/>
                <a:gd name="T3" fmla="*/ 0 h 2233"/>
                <a:gd name="T4" fmla="*/ 0 w 3581"/>
                <a:gd name="T5" fmla="*/ 0 h 2233"/>
                <a:gd name="T6" fmla="*/ 0 w 3581"/>
                <a:gd name="T7" fmla="*/ 0 h 2233"/>
                <a:gd name="T8" fmla="*/ 0 w 3581"/>
                <a:gd name="T9" fmla="*/ 0 h 2233"/>
                <a:gd name="T10" fmla="*/ 0 w 3581"/>
                <a:gd name="T11" fmla="*/ 0 h 2233"/>
                <a:gd name="T12" fmla="*/ 0 w 3581"/>
                <a:gd name="T13" fmla="*/ 0 h 2233"/>
                <a:gd name="T14" fmla="*/ 0 w 3581"/>
                <a:gd name="T15" fmla="*/ 0 h 2233"/>
                <a:gd name="T16" fmla="*/ 0 w 3581"/>
                <a:gd name="T17" fmla="*/ 0 h 2233"/>
                <a:gd name="T18" fmla="*/ 0 w 3581"/>
                <a:gd name="T19" fmla="*/ 0 h 2233"/>
                <a:gd name="T20" fmla="*/ 0 w 3581"/>
                <a:gd name="T21" fmla="*/ 0 h 2233"/>
                <a:gd name="T22" fmla="*/ 0 w 3581"/>
                <a:gd name="T23" fmla="*/ 0 h 2233"/>
                <a:gd name="T24" fmla="*/ 0 w 3581"/>
                <a:gd name="T25" fmla="*/ 0 h 2233"/>
                <a:gd name="T26" fmla="*/ 0 w 3581"/>
                <a:gd name="T27" fmla="*/ 0 h 2233"/>
                <a:gd name="T28" fmla="*/ 0 w 3581"/>
                <a:gd name="T29" fmla="*/ 0 h 2233"/>
                <a:gd name="T30" fmla="*/ 0 w 3581"/>
                <a:gd name="T31" fmla="*/ 0 h 2233"/>
                <a:gd name="T32" fmla="*/ 0 w 3581"/>
                <a:gd name="T33" fmla="*/ 0 h 2233"/>
                <a:gd name="T34" fmla="*/ 0 w 3581"/>
                <a:gd name="T35" fmla="*/ 0 h 2233"/>
                <a:gd name="T36" fmla="*/ 0 w 3581"/>
                <a:gd name="T37" fmla="*/ 0 h 2233"/>
                <a:gd name="T38" fmla="*/ 0 w 3581"/>
                <a:gd name="T39" fmla="*/ 0 h 2233"/>
                <a:gd name="T40" fmla="*/ 0 w 3581"/>
                <a:gd name="T41" fmla="*/ 0 h 2233"/>
                <a:gd name="T42" fmla="*/ 0 w 3581"/>
                <a:gd name="T43" fmla="*/ 0 h 2233"/>
                <a:gd name="T44" fmla="*/ 0 w 3581"/>
                <a:gd name="T45" fmla="*/ 0 h 2233"/>
                <a:gd name="T46" fmla="*/ 0 w 3581"/>
                <a:gd name="T47" fmla="*/ 0 h 2233"/>
                <a:gd name="T48" fmla="*/ 0 w 3581"/>
                <a:gd name="T49" fmla="*/ 0 h 2233"/>
                <a:gd name="T50" fmla="*/ 0 w 3581"/>
                <a:gd name="T51" fmla="*/ 0 h 2233"/>
                <a:gd name="T52" fmla="*/ 0 w 3581"/>
                <a:gd name="T53" fmla="*/ 0 h 2233"/>
                <a:gd name="T54" fmla="*/ 0 w 3581"/>
                <a:gd name="T55" fmla="*/ 0 h 2233"/>
                <a:gd name="T56" fmla="*/ 0 w 3581"/>
                <a:gd name="T57" fmla="*/ 0 h 2233"/>
                <a:gd name="T58" fmla="*/ 0 w 3581"/>
                <a:gd name="T59" fmla="*/ 0 h 2233"/>
                <a:gd name="T60" fmla="*/ 0 w 3581"/>
                <a:gd name="T61" fmla="*/ 0 h 2233"/>
                <a:gd name="T62" fmla="*/ 0 w 3581"/>
                <a:gd name="T63" fmla="*/ 0 h 2233"/>
                <a:gd name="T64" fmla="*/ 0 w 3581"/>
                <a:gd name="T65" fmla="*/ 0 h 2233"/>
                <a:gd name="T66" fmla="*/ 0 w 3581"/>
                <a:gd name="T67" fmla="*/ 0 h 2233"/>
                <a:gd name="T68" fmla="*/ 0 w 3581"/>
                <a:gd name="T69" fmla="*/ 0 h 2233"/>
                <a:gd name="T70" fmla="*/ 0 w 3581"/>
                <a:gd name="T71" fmla="*/ 0 h 2233"/>
                <a:gd name="T72" fmla="*/ 0 w 3581"/>
                <a:gd name="T73" fmla="*/ 0 h 2233"/>
                <a:gd name="T74" fmla="*/ 0 w 3581"/>
                <a:gd name="T75" fmla="*/ 0 h 2233"/>
                <a:gd name="T76" fmla="*/ 0 w 3581"/>
                <a:gd name="T77" fmla="*/ 0 h 2233"/>
                <a:gd name="T78" fmla="*/ 0 w 3581"/>
                <a:gd name="T79" fmla="*/ 0 h 2233"/>
                <a:gd name="T80" fmla="*/ 0 w 3581"/>
                <a:gd name="T81" fmla="*/ 0 h 2233"/>
                <a:gd name="T82" fmla="*/ 0 w 3581"/>
                <a:gd name="T83" fmla="*/ 0 h 2233"/>
                <a:gd name="T84" fmla="*/ 0 w 3581"/>
                <a:gd name="T85" fmla="*/ 0 h 2233"/>
                <a:gd name="T86" fmla="*/ 0 w 3581"/>
                <a:gd name="T87" fmla="*/ 0 h 2233"/>
                <a:gd name="T88" fmla="*/ 0 w 3581"/>
                <a:gd name="T89" fmla="*/ 0 h 2233"/>
                <a:gd name="T90" fmla="*/ 0 w 3581"/>
                <a:gd name="T91" fmla="*/ 0 h 2233"/>
                <a:gd name="T92" fmla="*/ 0 w 3581"/>
                <a:gd name="T93" fmla="*/ 0 h 2233"/>
                <a:gd name="T94" fmla="*/ 0 w 3581"/>
                <a:gd name="T95" fmla="*/ 0 h 2233"/>
                <a:gd name="T96" fmla="*/ 0 w 3581"/>
                <a:gd name="T97" fmla="*/ 0 h 2233"/>
                <a:gd name="T98" fmla="*/ 0 w 3581"/>
                <a:gd name="T99" fmla="*/ 0 h 2233"/>
                <a:gd name="T100" fmla="*/ 0 w 3581"/>
                <a:gd name="T101" fmla="*/ 0 h 2233"/>
                <a:gd name="T102" fmla="*/ 0 w 3581"/>
                <a:gd name="T103" fmla="*/ 0 h 2233"/>
                <a:gd name="T104" fmla="*/ 0 w 3581"/>
                <a:gd name="T105" fmla="*/ 0 h 2233"/>
                <a:gd name="T106" fmla="*/ 0 w 3581"/>
                <a:gd name="T107" fmla="*/ 0 h 223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581" h="2233">
                  <a:moveTo>
                    <a:pt x="625" y="2083"/>
                  </a:moveTo>
                  <a:lnTo>
                    <a:pt x="829" y="2024"/>
                  </a:lnTo>
                  <a:lnTo>
                    <a:pt x="1020" y="1974"/>
                  </a:lnTo>
                  <a:lnTo>
                    <a:pt x="1202" y="1933"/>
                  </a:lnTo>
                  <a:lnTo>
                    <a:pt x="1372" y="1902"/>
                  </a:lnTo>
                  <a:lnTo>
                    <a:pt x="1532" y="1877"/>
                  </a:lnTo>
                  <a:lnTo>
                    <a:pt x="1683" y="1863"/>
                  </a:lnTo>
                  <a:lnTo>
                    <a:pt x="1826" y="1857"/>
                  </a:lnTo>
                  <a:lnTo>
                    <a:pt x="1962" y="1862"/>
                  </a:lnTo>
                  <a:lnTo>
                    <a:pt x="2091" y="1874"/>
                  </a:lnTo>
                  <a:lnTo>
                    <a:pt x="2212" y="1896"/>
                  </a:lnTo>
                  <a:lnTo>
                    <a:pt x="2368" y="1936"/>
                  </a:lnTo>
                  <a:lnTo>
                    <a:pt x="2521" y="1982"/>
                  </a:lnTo>
                  <a:lnTo>
                    <a:pt x="2671" y="2030"/>
                  </a:lnTo>
                  <a:lnTo>
                    <a:pt x="2818" y="2079"/>
                  </a:lnTo>
                  <a:lnTo>
                    <a:pt x="2961" y="2126"/>
                  </a:lnTo>
                  <a:lnTo>
                    <a:pt x="3098" y="2167"/>
                  </a:lnTo>
                  <a:lnTo>
                    <a:pt x="3230" y="2202"/>
                  </a:lnTo>
                  <a:lnTo>
                    <a:pt x="3355" y="2224"/>
                  </a:lnTo>
                  <a:lnTo>
                    <a:pt x="3473" y="2233"/>
                  </a:lnTo>
                  <a:lnTo>
                    <a:pt x="3581" y="2224"/>
                  </a:lnTo>
                  <a:lnTo>
                    <a:pt x="3524" y="2114"/>
                  </a:lnTo>
                  <a:lnTo>
                    <a:pt x="3450" y="1957"/>
                  </a:lnTo>
                  <a:lnTo>
                    <a:pt x="3363" y="1766"/>
                  </a:lnTo>
                  <a:lnTo>
                    <a:pt x="3271" y="1554"/>
                  </a:lnTo>
                  <a:lnTo>
                    <a:pt x="3178" y="1337"/>
                  </a:lnTo>
                  <a:lnTo>
                    <a:pt x="3091" y="1127"/>
                  </a:lnTo>
                  <a:lnTo>
                    <a:pt x="3014" y="940"/>
                  </a:lnTo>
                  <a:lnTo>
                    <a:pt x="2951" y="790"/>
                  </a:lnTo>
                  <a:lnTo>
                    <a:pt x="2910" y="689"/>
                  </a:lnTo>
                  <a:lnTo>
                    <a:pt x="2895" y="651"/>
                  </a:lnTo>
                  <a:lnTo>
                    <a:pt x="2775" y="651"/>
                  </a:lnTo>
                  <a:lnTo>
                    <a:pt x="2659" y="627"/>
                  </a:lnTo>
                  <a:lnTo>
                    <a:pt x="2545" y="584"/>
                  </a:lnTo>
                  <a:lnTo>
                    <a:pt x="2432" y="526"/>
                  </a:lnTo>
                  <a:lnTo>
                    <a:pt x="2321" y="456"/>
                  </a:lnTo>
                  <a:lnTo>
                    <a:pt x="2206" y="381"/>
                  </a:lnTo>
                  <a:lnTo>
                    <a:pt x="2091" y="306"/>
                  </a:lnTo>
                  <a:lnTo>
                    <a:pt x="1972" y="231"/>
                  </a:lnTo>
                  <a:lnTo>
                    <a:pt x="1848" y="166"/>
                  </a:lnTo>
                  <a:lnTo>
                    <a:pt x="1718" y="113"/>
                  </a:lnTo>
                  <a:lnTo>
                    <a:pt x="1615" y="78"/>
                  </a:lnTo>
                  <a:lnTo>
                    <a:pt x="1502" y="44"/>
                  </a:lnTo>
                  <a:lnTo>
                    <a:pt x="1376" y="17"/>
                  </a:lnTo>
                  <a:lnTo>
                    <a:pt x="1238" y="0"/>
                  </a:lnTo>
                  <a:lnTo>
                    <a:pt x="1083" y="1"/>
                  </a:lnTo>
                  <a:lnTo>
                    <a:pt x="910" y="23"/>
                  </a:lnTo>
                  <a:lnTo>
                    <a:pt x="719" y="70"/>
                  </a:lnTo>
                  <a:lnTo>
                    <a:pt x="503" y="150"/>
                  </a:lnTo>
                  <a:lnTo>
                    <a:pt x="264" y="266"/>
                  </a:lnTo>
                  <a:lnTo>
                    <a:pt x="0" y="423"/>
                  </a:lnTo>
                  <a:lnTo>
                    <a:pt x="626" y="2083"/>
                  </a:lnTo>
                  <a:lnTo>
                    <a:pt x="625" y="208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935" name="Freeform 92">
              <a:extLst>
                <a:ext uri="{FF2B5EF4-FFF2-40B4-BE49-F238E27FC236}">
                  <a16:creationId xmlns:a16="http://schemas.microsoft.com/office/drawing/2014/main" id="{675C0F8A-BDF5-4948-BDF2-5A5A6DDB91B9}"/>
                </a:ext>
              </a:extLst>
            </p:cNvPr>
            <p:cNvSpPr>
              <a:spLocks/>
            </p:cNvSpPr>
            <p:nvPr/>
          </p:nvSpPr>
          <p:spPr bwMode="auto">
            <a:xfrm>
              <a:off x="2308" y="2662"/>
              <a:ext cx="492" cy="1102"/>
            </a:xfrm>
            <a:custGeom>
              <a:avLst/>
              <a:gdLst>
                <a:gd name="T0" fmla="*/ 0 w 1475"/>
                <a:gd name="T1" fmla="*/ 0 h 3306"/>
                <a:gd name="T2" fmla="*/ 0 w 1475"/>
                <a:gd name="T3" fmla="*/ 0 h 3306"/>
                <a:gd name="T4" fmla="*/ 0 w 1475"/>
                <a:gd name="T5" fmla="*/ 0 h 3306"/>
                <a:gd name="T6" fmla="*/ 0 w 1475"/>
                <a:gd name="T7" fmla="*/ 0 h 3306"/>
                <a:gd name="T8" fmla="*/ 0 w 1475"/>
                <a:gd name="T9" fmla="*/ 0 h 3306"/>
                <a:gd name="T10" fmla="*/ 0 w 1475"/>
                <a:gd name="T11" fmla="*/ 0 h 3306"/>
                <a:gd name="T12" fmla="*/ 0 w 1475"/>
                <a:gd name="T13" fmla="*/ 0 h 33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75" h="3306">
                  <a:moveTo>
                    <a:pt x="1473" y="3258"/>
                  </a:moveTo>
                  <a:lnTo>
                    <a:pt x="127" y="0"/>
                  </a:lnTo>
                  <a:lnTo>
                    <a:pt x="0" y="48"/>
                  </a:lnTo>
                  <a:lnTo>
                    <a:pt x="1347" y="3306"/>
                  </a:lnTo>
                  <a:lnTo>
                    <a:pt x="1475" y="3259"/>
                  </a:lnTo>
                  <a:lnTo>
                    <a:pt x="1473" y="32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936" name="Freeform 93">
              <a:extLst>
                <a:ext uri="{FF2B5EF4-FFF2-40B4-BE49-F238E27FC236}">
                  <a16:creationId xmlns:a16="http://schemas.microsoft.com/office/drawing/2014/main" id="{7AA790D8-A4A1-0C4D-98B9-FA0A84225A24}"/>
                </a:ext>
              </a:extLst>
            </p:cNvPr>
            <p:cNvSpPr>
              <a:spLocks/>
            </p:cNvSpPr>
            <p:nvPr/>
          </p:nvSpPr>
          <p:spPr bwMode="auto">
            <a:xfrm>
              <a:off x="2315" y="2672"/>
              <a:ext cx="459" cy="1089"/>
            </a:xfrm>
            <a:custGeom>
              <a:avLst/>
              <a:gdLst>
                <a:gd name="T0" fmla="*/ 0 w 1375"/>
                <a:gd name="T1" fmla="*/ 0 h 3268"/>
                <a:gd name="T2" fmla="*/ 0 w 1375"/>
                <a:gd name="T3" fmla="*/ 0 h 3268"/>
                <a:gd name="T4" fmla="*/ 0 w 1375"/>
                <a:gd name="T5" fmla="*/ 0 h 3268"/>
                <a:gd name="T6" fmla="*/ 0 w 1375"/>
                <a:gd name="T7" fmla="*/ 0 h 3268"/>
                <a:gd name="T8" fmla="*/ 0 w 1375"/>
                <a:gd name="T9" fmla="*/ 0 h 3268"/>
                <a:gd name="T10" fmla="*/ 0 w 1375"/>
                <a:gd name="T11" fmla="*/ 0 h 3268"/>
                <a:gd name="T12" fmla="*/ 0 w 1375"/>
                <a:gd name="T13" fmla="*/ 0 h 32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75" h="3268">
                  <a:moveTo>
                    <a:pt x="1375" y="3263"/>
                  </a:moveTo>
                  <a:lnTo>
                    <a:pt x="25" y="0"/>
                  </a:lnTo>
                  <a:lnTo>
                    <a:pt x="0" y="8"/>
                  </a:lnTo>
                  <a:lnTo>
                    <a:pt x="1352" y="3268"/>
                  </a:lnTo>
                  <a:lnTo>
                    <a:pt x="1375" y="3265"/>
                  </a:lnTo>
                  <a:lnTo>
                    <a:pt x="1375" y="326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6906" name="Group 94">
            <a:extLst>
              <a:ext uri="{FF2B5EF4-FFF2-40B4-BE49-F238E27FC236}">
                <a16:creationId xmlns:a16="http://schemas.microsoft.com/office/drawing/2014/main" id="{D1745CD0-C096-DF49-A0A4-A0AA0E4AF79E}"/>
              </a:ext>
            </a:extLst>
          </p:cNvPr>
          <p:cNvGrpSpPr>
            <a:grpSpLocks/>
          </p:cNvGrpSpPr>
          <p:nvPr/>
        </p:nvGrpSpPr>
        <p:grpSpPr bwMode="auto">
          <a:xfrm>
            <a:off x="5264150" y="2460625"/>
            <a:ext cx="603250" cy="608013"/>
            <a:chOff x="2308" y="2545"/>
            <a:chExt cx="1240" cy="1219"/>
          </a:xfrm>
        </p:grpSpPr>
        <p:sp>
          <p:nvSpPr>
            <p:cNvPr id="36931" name="Freeform 95">
              <a:extLst>
                <a:ext uri="{FF2B5EF4-FFF2-40B4-BE49-F238E27FC236}">
                  <a16:creationId xmlns:a16="http://schemas.microsoft.com/office/drawing/2014/main" id="{93217234-2606-CB45-A0D6-698270860263}"/>
                </a:ext>
              </a:extLst>
            </p:cNvPr>
            <p:cNvSpPr>
              <a:spLocks/>
            </p:cNvSpPr>
            <p:nvPr/>
          </p:nvSpPr>
          <p:spPr bwMode="auto">
            <a:xfrm>
              <a:off x="2354" y="2545"/>
              <a:ext cx="1194" cy="744"/>
            </a:xfrm>
            <a:custGeom>
              <a:avLst/>
              <a:gdLst>
                <a:gd name="T0" fmla="*/ 0 w 3581"/>
                <a:gd name="T1" fmla="*/ 0 h 2233"/>
                <a:gd name="T2" fmla="*/ 0 w 3581"/>
                <a:gd name="T3" fmla="*/ 0 h 2233"/>
                <a:gd name="T4" fmla="*/ 0 w 3581"/>
                <a:gd name="T5" fmla="*/ 0 h 2233"/>
                <a:gd name="T6" fmla="*/ 0 w 3581"/>
                <a:gd name="T7" fmla="*/ 0 h 2233"/>
                <a:gd name="T8" fmla="*/ 0 w 3581"/>
                <a:gd name="T9" fmla="*/ 0 h 2233"/>
                <a:gd name="T10" fmla="*/ 0 w 3581"/>
                <a:gd name="T11" fmla="*/ 0 h 2233"/>
                <a:gd name="T12" fmla="*/ 0 w 3581"/>
                <a:gd name="T13" fmla="*/ 0 h 2233"/>
                <a:gd name="T14" fmla="*/ 0 w 3581"/>
                <a:gd name="T15" fmla="*/ 0 h 2233"/>
                <a:gd name="T16" fmla="*/ 0 w 3581"/>
                <a:gd name="T17" fmla="*/ 0 h 2233"/>
                <a:gd name="T18" fmla="*/ 0 w 3581"/>
                <a:gd name="T19" fmla="*/ 0 h 2233"/>
                <a:gd name="T20" fmla="*/ 0 w 3581"/>
                <a:gd name="T21" fmla="*/ 0 h 2233"/>
                <a:gd name="T22" fmla="*/ 0 w 3581"/>
                <a:gd name="T23" fmla="*/ 0 h 2233"/>
                <a:gd name="T24" fmla="*/ 0 w 3581"/>
                <a:gd name="T25" fmla="*/ 0 h 2233"/>
                <a:gd name="T26" fmla="*/ 0 w 3581"/>
                <a:gd name="T27" fmla="*/ 0 h 2233"/>
                <a:gd name="T28" fmla="*/ 0 w 3581"/>
                <a:gd name="T29" fmla="*/ 0 h 2233"/>
                <a:gd name="T30" fmla="*/ 0 w 3581"/>
                <a:gd name="T31" fmla="*/ 0 h 2233"/>
                <a:gd name="T32" fmla="*/ 0 w 3581"/>
                <a:gd name="T33" fmla="*/ 0 h 2233"/>
                <a:gd name="T34" fmla="*/ 0 w 3581"/>
                <a:gd name="T35" fmla="*/ 0 h 2233"/>
                <a:gd name="T36" fmla="*/ 0 w 3581"/>
                <a:gd name="T37" fmla="*/ 0 h 2233"/>
                <a:gd name="T38" fmla="*/ 0 w 3581"/>
                <a:gd name="T39" fmla="*/ 0 h 2233"/>
                <a:gd name="T40" fmla="*/ 0 w 3581"/>
                <a:gd name="T41" fmla="*/ 0 h 2233"/>
                <a:gd name="T42" fmla="*/ 0 w 3581"/>
                <a:gd name="T43" fmla="*/ 0 h 2233"/>
                <a:gd name="T44" fmla="*/ 0 w 3581"/>
                <a:gd name="T45" fmla="*/ 0 h 2233"/>
                <a:gd name="T46" fmla="*/ 0 w 3581"/>
                <a:gd name="T47" fmla="*/ 0 h 2233"/>
                <a:gd name="T48" fmla="*/ 0 w 3581"/>
                <a:gd name="T49" fmla="*/ 0 h 2233"/>
                <a:gd name="T50" fmla="*/ 0 w 3581"/>
                <a:gd name="T51" fmla="*/ 0 h 2233"/>
                <a:gd name="T52" fmla="*/ 0 w 3581"/>
                <a:gd name="T53" fmla="*/ 0 h 2233"/>
                <a:gd name="T54" fmla="*/ 0 w 3581"/>
                <a:gd name="T55" fmla="*/ 0 h 2233"/>
                <a:gd name="T56" fmla="*/ 0 w 3581"/>
                <a:gd name="T57" fmla="*/ 0 h 2233"/>
                <a:gd name="T58" fmla="*/ 0 w 3581"/>
                <a:gd name="T59" fmla="*/ 0 h 2233"/>
                <a:gd name="T60" fmla="*/ 0 w 3581"/>
                <a:gd name="T61" fmla="*/ 0 h 2233"/>
                <a:gd name="T62" fmla="*/ 0 w 3581"/>
                <a:gd name="T63" fmla="*/ 0 h 2233"/>
                <a:gd name="T64" fmla="*/ 0 w 3581"/>
                <a:gd name="T65" fmla="*/ 0 h 2233"/>
                <a:gd name="T66" fmla="*/ 0 w 3581"/>
                <a:gd name="T67" fmla="*/ 0 h 2233"/>
                <a:gd name="T68" fmla="*/ 0 w 3581"/>
                <a:gd name="T69" fmla="*/ 0 h 2233"/>
                <a:gd name="T70" fmla="*/ 0 w 3581"/>
                <a:gd name="T71" fmla="*/ 0 h 2233"/>
                <a:gd name="T72" fmla="*/ 0 w 3581"/>
                <a:gd name="T73" fmla="*/ 0 h 2233"/>
                <a:gd name="T74" fmla="*/ 0 w 3581"/>
                <a:gd name="T75" fmla="*/ 0 h 2233"/>
                <a:gd name="T76" fmla="*/ 0 w 3581"/>
                <a:gd name="T77" fmla="*/ 0 h 2233"/>
                <a:gd name="T78" fmla="*/ 0 w 3581"/>
                <a:gd name="T79" fmla="*/ 0 h 2233"/>
                <a:gd name="T80" fmla="*/ 0 w 3581"/>
                <a:gd name="T81" fmla="*/ 0 h 2233"/>
                <a:gd name="T82" fmla="*/ 0 w 3581"/>
                <a:gd name="T83" fmla="*/ 0 h 2233"/>
                <a:gd name="T84" fmla="*/ 0 w 3581"/>
                <a:gd name="T85" fmla="*/ 0 h 2233"/>
                <a:gd name="T86" fmla="*/ 0 w 3581"/>
                <a:gd name="T87" fmla="*/ 0 h 2233"/>
                <a:gd name="T88" fmla="*/ 0 w 3581"/>
                <a:gd name="T89" fmla="*/ 0 h 2233"/>
                <a:gd name="T90" fmla="*/ 0 w 3581"/>
                <a:gd name="T91" fmla="*/ 0 h 2233"/>
                <a:gd name="T92" fmla="*/ 0 w 3581"/>
                <a:gd name="T93" fmla="*/ 0 h 2233"/>
                <a:gd name="T94" fmla="*/ 0 w 3581"/>
                <a:gd name="T95" fmla="*/ 0 h 2233"/>
                <a:gd name="T96" fmla="*/ 0 w 3581"/>
                <a:gd name="T97" fmla="*/ 0 h 2233"/>
                <a:gd name="T98" fmla="*/ 0 w 3581"/>
                <a:gd name="T99" fmla="*/ 0 h 2233"/>
                <a:gd name="T100" fmla="*/ 0 w 3581"/>
                <a:gd name="T101" fmla="*/ 0 h 2233"/>
                <a:gd name="T102" fmla="*/ 0 w 3581"/>
                <a:gd name="T103" fmla="*/ 0 h 2233"/>
                <a:gd name="T104" fmla="*/ 0 w 3581"/>
                <a:gd name="T105" fmla="*/ 0 h 2233"/>
                <a:gd name="T106" fmla="*/ 0 w 3581"/>
                <a:gd name="T107" fmla="*/ 0 h 223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581" h="2233">
                  <a:moveTo>
                    <a:pt x="625" y="2083"/>
                  </a:moveTo>
                  <a:lnTo>
                    <a:pt x="829" y="2024"/>
                  </a:lnTo>
                  <a:lnTo>
                    <a:pt x="1020" y="1974"/>
                  </a:lnTo>
                  <a:lnTo>
                    <a:pt x="1202" y="1933"/>
                  </a:lnTo>
                  <a:lnTo>
                    <a:pt x="1372" y="1902"/>
                  </a:lnTo>
                  <a:lnTo>
                    <a:pt x="1532" y="1877"/>
                  </a:lnTo>
                  <a:lnTo>
                    <a:pt x="1683" y="1863"/>
                  </a:lnTo>
                  <a:lnTo>
                    <a:pt x="1826" y="1857"/>
                  </a:lnTo>
                  <a:lnTo>
                    <a:pt x="1962" y="1862"/>
                  </a:lnTo>
                  <a:lnTo>
                    <a:pt x="2091" y="1874"/>
                  </a:lnTo>
                  <a:lnTo>
                    <a:pt x="2212" y="1896"/>
                  </a:lnTo>
                  <a:lnTo>
                    <a:pt x="2368" y="1936"/>
                  </a:lnTo>
                  <a:lnTo>
                    <a:pt x="2521" y="1982"/>
                  </a:lnTo>
                  <a:lnTo>
                    <a:pt x="2671" y="2030"/>
                  </a:lnTo>
                  <a:lnTo>
                    <a:pt x="2818" y="2079"/>
                  </a:lnTo>
                  <a:lnTo>
                    <a:pt x="2961" y="2126"/>
                  </a:lnTo>
                  <a:lnTo>
                    <a:pt x="3098" y="2167"/>
                  </a:lnTo>
                  <a:lnTo>
                    <a:pt x="3230" y="2202"/>
                  </a:lnTo>
                  <a:lnTo>
                    <a:pt x="3355" y="2224"/>
                  </a:lnTo>
                  <a:lnTo>
                    <a:pt x="3473" y="2233"/>
                  </a:lnTo>
                  <a:lnTo>
                    <a:pt x="3581" y="2224"/>
                  </a:lnTo>
                  <a:lnTo>
                    <a:pt x="3524" y="2114"/>
                  </a:lnTo>
                  <a:lnTo>
                    <a:pt x="3450" y="1957"/>
                  </a:lnTo>
                  <a:lnTo>
                    <a:pt x="3363" y="1766"/>
                  </a:lnTo>
                  <a:lnTo>
                    <a:pt x="3271" y="1554"/>
                  </a:lnTo>
                  <a:lnTo>
                    <a:pt x="3178" y="1337"/>
                  </a:lnTo>
                  <a:lnTo>
                    <a:pt x="3091" y="1127"/>
                  </a:lnTo>
                  <a:lnTo>
                    <a:pt x="3014" y="940"/>
                  </a:lnTo>
                  <a:lnTo>
                    <a:pt x="2951" y="790"/>
                  </a:lnTo>
                  <a:lnTo>
                    <a:pt x="2910" y="689"/>
                  </a:lnTo>
                  <a:lnTo>
                    <a:pt x="2895" y="651"/>
                  </a:lnTo>
                  <a:lnTo>
                    <a:pt x="2775" y="651"/>
                  </a:lnTo>
                  <a:lnTo>
                    <a:pt x="2659" y="627"/>
                  </a:lnTo>
                  <a:lnTo>
                    <a:pt x="2545" y="584"/>
                  </a:lnTo>
                  <a:lnTo>
                    <a:pt x="2432" y="526"/>
                  </a:lnTo>
                  <a:lnTo>
                    <a:pt x="2321" y="456"/>
                  </a:lnTo>
                  <a:lnTo>
                    <a:pt x="2206" y="381"/>
                  </a:lnTo>
                  <a:lnTo>
                    <a:pt x="2091" y="306"/>
                  </a:lnTo>
                  <a:lnTo>
                    <a:pt x="1972" y="231"/>
                  </a:lnTo>
                  <a:lnTo>
                    <a:pt x="1848" y="166"/>
                  </a:lnTo>
                  <a:lnTo>
                    <a:pt x="1718" y="113"/>
                  </a:lnTo>
                  <a:lnTo>
                    <a:pt x="1615" y="78"/>
                  </a:lnTo>
                  <a:lnTo>
                    <a:pt x="1502" y="44"/>
                  </a:lnTo>
                  <a:lnTo>
                    <a:pt x="1376" y="17"/>
                  </a:lnTo>
                  <a:lnTo>
                    <a:pt x="1238" y="0"/>
                  </a:lnTo>
                  <a:lnTo>
                    <a:pt x="1083" y="1"/>
                  </a:lnTo>
                  <a:lnTo>
                    <a:pt x="910" y="23"/>
                  </a:lnTo>
                  <a:lnTo>
                    <a:pt x="719" y="70"/>
                  </a:lnTo>
                  <a:lnTo>
                    <a:pt x="503" y="150"/>
                  </a:lnTo>
                  <a:lnTo>
                    <a:pt x="264" y="266"/>
                  </a:lnTo>
                  <a:lnTo>
                    <a:pt x="0" y="423"/>
                  </a:lnTo>
                  <a:lnTo>
                    <a:pt x="626" y="2083"/>
                  </a:lnTo>
                  <a:lnTo>
                    <a:pt x="625" y="208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932" name="Freeform 96">
              <a:extLst>
                <a:ext uri="{FF2B5EF4-FFF2-40B4-BE49-F238E27FC236}">
                  <a16:creationId xmlns:a16="http://schemas.microsoft.com/office/drawing/2014/main" id="{25B309E0-BEDA-7F4E-96CB-ADB7BF52B7DA}"/>
                </a:ext>
              </a:extLst>
            </p:cNvPr>
            <p:cNvSpPr>
              <a:spLocks/>
            </p:cNvSpPr>
            <p:nvPr/>
          </p:nvSpPr>
          <p:spPr bwMode="auto">
            <a:xfrm>
              <a:off x="2308" y="2662"/>
              <a:ext cx="492" cy="1102"/>
            </a:xfrm>
            <a:custGeom>
              <a:avLst/>
              <a:gdLst>
                <a:gd name="T0" fmla="*/ 0 w 1475"/>
                <a:gd name="T1" fmla="*/ 0 h 3306"/>
                <a:gd name="T2" fmla="*/ 0 w 1475"/>
                <a:gd name="T3" fmla="*/ 0 h 3306"/>
                <a:gd name="T4" fmla="*/ 0 w 1475"/>
                <a:gd name="T5" fmla="*/ 0 h 3306"/>
                <a:gd name="T6" fmla="*/ 0 w 1475"/>
                <a:gd name="T7" fmla="*/ 0 h 3306"/>
                <a:gd name="T8" fmla="*/ 0 w 1475"/>
                <a:gd name="T9" fmla="*/ 0 h 3306"/>
                <a:gd name="T10" fmla="*/ 0 w 1475"/>
                <a:gd name="T11" fmla="*/ 0 h 3306"/>
                <a:gd name="T12" fmla="*/ 0 w 1475"/>
                <a:gd name="T13" fmla="*/ 0 h 33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75" h="3306">
                  <a:moveTo>
                    <a:pt x="1473" y="3258"/>
                  </a:moveTo>
                  <a:lnTo>
                    <a:pt x="127" y="0"/>
                  </a:lnTo>
                  <a:lnTo>
                    <a:pt x="0" y="48"/>
                  </a:lnTo>
                  <a:lnTo>
                    <a:pt x="1347" y="3306"/>
                  </a:lnTo>
                  <a:lnTo>
                    <a:pt x="1475" y="3259"/>
                  </a:lnTo>
                  <a:lnTo>
                    <a:pt x="1473" y="32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933" name="Freeform 97">
              <a:extLst>
                <a:ext uri="{FF2B5EF4-FFF2-40B4-BE49-F238E27FC236}">
                  <a16:creationId xmlns:a16="http://schemas.microsoft.com/office/drawing/2014/main" id="{2D852680-0DCC-CE4D-A334-ACAF83A01BA7}"/>
                </a:ext>
              </a:extLst>
            </p:cNvPr>
            <p:cNvSpPr>
              <a:spLocks/>
            </p:cNvSpPr>
            <p:nvPr/>
          </p:nvSpPr>
          <p:spPr bwMode="auto">
            <a:xfrm>
              <a:off x="2315" y="2672"/>
              <a:ext cx="459" cy="1089"/>
            </a:xfrm>
            <a:custGeom>
              <a:avLst/>
              <a:gdLst>
                <a:gd name="T0" fmla="*/ 0 w 1375"/>
                <a:gd name="T1" fmla="*/ 0 h 3268"/>
                <a:gd name="T2" fmla="*/ 0 w 1375"/>
                <a:gd name="T3" fmla="*/ 0 h 3268"/>
                <a:gd name="T4" fmla="*/ 0 w 1375"/>
                <a:gd name="T5" fmla="*/ 0 h 3268"/>
                <a:gd name="T6" fmla="*/ 0 w 1375"/>
                <a:gd name="T7" fmla="*/ 0 h 3268"/>
                <a:gd name="T8" fmla="*/ 0 w 1375"/>
                <a:gd name="T9" fmla="*/ 0 h 3268"/>
                <a:gd name="T10" fmla="*/ 0 w 1375"/>
                <a:gd name="T11" fmla="*/ 0 h 3268"/>
                <a:gd name="T12" fmla="*/ 0 w 1375"/>
                <a:gd name="T13" fmla="*/ 0 h 32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75" h="3268">
                  <a:moveTo>
                    <a:pt x="1375" y="3263"/>
                  </a:moveTo>
                  <a:lnTo>
                    <a:pt x="25" y="0"/>
                  </a:lnTo>
                  <a:lnTo>
                    <a:pt x="0" y="8"/>
                  </a:lnTo>
                  <a:lnTo>
                    <a:pt x="1352" y="3268"/>
                  </a:lnTo>
                  <a:lnTo>
                    <a:pt x="1375" y="3265"/>
                  </a:lnTo>
                  <a:lnTo>
                    <a:pt x="1375" y="326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6907" name="Group 98">
            <a:extLst>
              <a:ext uri="{FF2B5EF4-FFF2-40B4-BE49-F238E27FC236}">
                <a16:creationId xmlns:a16="http://schemas.microsoft.com/office/drawing/2014/main" id="{9988A14E-A18E-894D-8251-6052090D08A3}"/>
              </a:ext>
            </a:extLst>
          </p:cNvPr>
          <p:cNvGrpSpPr>
            <a:grpSpLocks/>
          </p:cNvGrpSpPr>
          <p:nvPr/>
        </p:nvGrpSpPr>
        <p:grpSpPr bwMode="auto">
          <a:xfrm>
            <a:off x="7861300" y="3376613"/>
            <a:ext cx="603250" cy="608012"/>
            <a:chOff x="2308" y="2545"/>
            <a:chExt cx="1240" cy="1219"/>
          </a:xfrm>
        </p:grpSpPr>
        <p:sp>
          <p:nvSpPr>
            <p:cNvPr id="36928" name="Freeform 99">
              <a:extLst>
                <a:ext uri="{FF2B5EF4-FFF2-40B4-BE49-F238E27FC236}">
                  <a16:creationId xmlns:a16="http://schemas.microsoft.com/office/drawing/2014/main" id="{1C96E2CD-5172-1049-BEBC-4100F43B1A48}"/>
                </a:ext>
              </a:extLst>
            </p:cNvPr>
            <p:cNvSpPr>
              <a:spLocks/>
            </p:cNvSpPr>
            <p:nvPr/>
          </p:nvSpPr>
          <p:spPr bwMode="auto">
            <a:xfrm>
              <a:off x="2354" y="2545"/>
              <a:ext cx="1194" cy="744"/>
            </a:xfrm>
            <a:custGeom>
              <a:avLst/>
              <a:gdLst>
                <a:gd name="T0" fmla="*/ 0 w 3581"/>
                <a:gd name="T1" fmla="*/ 0 h 2233"/>
                <a:gd name="T2" fmla="*/ 0 w 3581"/>
                <a:gd name="T3" fmla="*/ 0 h 2233"/>
                <a:gd name="T4" fmla="*/ 0 w 3581"/>
                <a:gd name="T5" fmla="*/ 0 h 2233"/>
                <a:gd name="T6" fmla="*/ 0 w 3581"/>
                <a:gd name="T7" fmla="*/ 0 h 2233"/>
                <a:gd name="T8" fmla="*/ 0 w 3581"/>
                <a:gd name="T9" fmla="*/ 0 h 2233"/>
                <a:gd name="T10" fmla="*/ 0 w 3581"/>
                <a:gd name="T11" fmla="*/ 0 h 2233"/>
                <a:gd name="T12" fmla="*/ 0 w 3581"/>
                <a:gd name="T13" fmla="*/ 0 h 2233"/>
                <a:gd name="T14" fmla="*/ 0 w 3581"/>
                <a:gd name="T15" fmla="*/ 0 h 2233"/>
                <a:gd name="T16" fmla="*/ 0 w 3581"/>
                <a:gd name="T17" fmla="*/ 0 h 2233"/>
                <a:gd name="T18" fmla="*/ 0 w 3581"/>
                <a:gd name="T19" fmla="*/ 0 h 2233"/>
                <a:gd name="T20" fmla="*/ 0 w 3581"/>
                <a:gd name="T21" fmla="*/ 0 h 2233"/>
                <a:gd name="T22" fmla="*/ 0 w 3581"/>
                <a:gd name="T23" fmla="*/ 0 h 2233"/>
                <a:gd name="T24" fmla="*/ 0 w 3581"/>
                <a:gd name="T25" fmla="*/ 0 h 2233"/>
                <a:gd name="T26" fmla="*/ 0 w 3581"/>
                <a:gd name="T27" fmla="*/ 0 h 2233"/>
                <a:gd name="T28" fmla="*/ 0 w 3581"/>
                <a:gd name="T29" fmla="*/ 0 h 2233"/>
                <a:gd name="T30" fmla="*/ 0 w 3581"/>
                <a:gd name="T31" fmla="*/ 0 h 2233"/>
                <a:gd name="T32" fmla="*/ 0 w 3581"/>
                <a:gd name="T33" fmla="*/ 0 h 2233"/>
                <a:gd name="T34" fmla="*/ 0 w 3581"/>
                <a:gd name="T35" fmla="*/ 0 h 2233"/>
                <a:gd name="T36" fmla="*/ 0 w 3581"/>
                <a:gd name="T37" fmla="*/ 0 h 2233"/>
                <a:gd name="T38" fmla="*/ 0 w 3581"/>
                <a:gd name="T39" fmla="*/ 0 h 2233"/>
                <a:gd name="T40" fmla="*/ 0 w 3581"/>
                <a:gd name="T41" fmla="*/ 0 h 2233"/>
                <a:gd name="T42" fmla="*/ 0 w 3581"/>
                <a:gd name="T43" fmla="*/ 0 h 2233"/>
                <a:gd name="T44" fmla="*/ 0 w 3581"/>
                <a:gd name="T45" fmla="*/ 0 h 2233"/>
                <a:gd name="T46" fmla="*/ 0 w 3581"/>
                <a:gd name="T47" fmla="*/ 0 h 2233"/>
                <a:gd name="T48" fmla="*/ 0 w 3581"/>
                <a:gd name="T49" fmla="*/ 0 h 2233"/>
                <a:gd name="T50" fmla="*/ 0 w 3581"/>
                <a:gd name="T51" fmla="*/ 0 h 2233"/>
                <a:gd name="T52" fmla="*/ 0 w 3581"/>
                <a:gd name="T53" fmla="*/ 0 h 2233"/>
                <a:gd name="T54" fmla="*/ 0 w 3581"/>
                <a:gd name="T55" fmla="*/ 0 h 2233"/>
                <a:gd name="T56" fmla="*/ 0 w 3581"/>
                <a:gd name="T57" fmla="*/ 0 h 2233"/>
                <a:gd name="T58" fmla="*/ 0 w 3581"/>
                <a:gd name="T59" fmla="*/ 0 h 2233"/>
                <a:gd name="T60" fmla="*/ 0 w 3581"/>
                <a:gd name="T61" fmla="*/ 0 h 2233"/>
                <a:gd name="T62" fmla="*/ 0 w 3581"/>
                <a:gd name="T63" fmla="*/ 0 h 2233"/>
                <a:gd name="T64" fmla="*/ 0 w 3581"/>
                <a:gd name="T65" fmla="*/ 0 h 2233"/>
                <a:gd name="T66" fmla="*/ 0 w 3581"/>
                <a:gd name="T67" fmla="*/ 0 h 2233"/>
                <a:gd name="T68" fmla="*/ 0 w 3581"/>
                <a:gd name="T69" fmla="*/ 0 h 2233"/>
                <a:gd name="T70" fmla="*/ 0 w 3581"/>
                <a:gd name="T71" fmla="*/ 0 h 2233"/>
                <a:gd name="T72" fmla="*/ 0 w 3581"/>
                <a:gd name="T73" fmla="*/ 0 h 2233"/>
                <a:gd name="T74" fmla="*/ 0 w 3581"/>
                <a:gd name="T75" fmla="*/ 0 h 2233"/>
                <a:gd name="T76" fmla="*/ 0 w 3581"/>
                <a:gd name="T77" fmla="*/ 0 h 2233"/>
                <a:gd name="T78" fmla="*/ 0 w 3581"/>
                <a:gd name="T79" fmla="*/ 0 h 2233"/>
                <a:gd name="T80" fmla="*/ 0 w 3581"/>
                <a:gd name="T81" fmla="*/ 0 h 2233"/>
                <a:gd name="T82" fmla="*/ 0 w 3581"/>
                <a:gd name="T83" fmla="*/ 0 h 2233"/>
                <a:gd name="T84" fmla="*/ 0 w 3581"/>
                <a:gd name="T85" fmla="*/ 0 h 2233"/>
                <a:gd name="T86" fmla="*/ 0 w 3581"/>
                <a:gd name="T87" fmla="*/ 0 h 2233"/>
                <a:gd name="T88" fmla="*/ 0 w 3581"/>
                <a:gd name="T89" fmla="*/ 0 h 2233"/>
                <a:gd name="T90" fmla="*/ 0 w 3581"/>
                <a:gd name="T91" fmla="*/ 0 h 2233"/>
                <a:gd name="T92" fmla="*/ 0 w 3581"/>
                <a:gd name="T93" fmla="*/ 0 h 2233"/>
                <a:gd name="T94" fmla="*/ 0 w 3581"/>
                <a:gd name="T95" fmla="*/ 0 h 2233"/>
                <a:gd name="T96" fmla="*/ 0 w 3581"/>
                <a:gd name="T97" fmla="*/ 0 h 2233"/>
                <a:gd name="T98" fmla="*/ 0 w 3581"/>
                <a:gd name="T99" fmla="*/ 0 h 2233"/>
                <a:gd name="T100" fmla="*/ 0 w 3581"/>
                <a:gd name="T101" fmla="*/ 0 h 2233"/>
                <a:gd name="T102" fmla="*/ 0 w 3581"/>
                <a:gd name="T103" fmla="*/ 0 h 2233"/>
                <a:gd name="T104" fmla="*/ 0 w 3581"/>
                <a:gd name="T105" fmla="*/ 0 h 2233"/>
                <a:gd name="T106" fmla="*/ 0 w 3581"/>
                <a:gd name="T107" fmla="*/ 0 h 223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581" h="2233">
                  <a:moveTo>
                    <a:pt x="625" y="2083"/>
                  </a:moveTo>
                  <a:lnTo>
                    <a:pt x="829" y="2024"/>
                  </a:lnTo>
                  <a:lnTo>
                    <a:pt x="1020" y="1974"/>
                  </a:lnTo>
                  <a:lnTo>
                    <a:pt x="1202" y="1933"/>
                  </a:lnTo>
                  <a:lnTo>
                    <a:pt x="1372" y="1902"/>
                  </a:lnTo>
                  <a:lnTo>
                    <a:pt x="1532" y="1877"/>
                  </a:lnTo>
                  <a:lnTo>
                    <a:pt x="1683" y="1863"/>
                  </a:lnTo>
                  <a:lnTo>
                    <a:pt x="1826" y="1857"/>
                  </a:lnTo>
                  <a:lnTo>
                    <a:pt x="1962" y="1862"/>
                  </a:lnTo>
                  <a:lnTo>
                    <a:pt x="2091" y="1874"/>
                  </a:lnTo>
                  <a:lnTo>
                    <a:pt x="2212" y="1896"/>
                  </a:lnTo>
                  <a:lnTo>
                    <a:pt x="2368" y="1936"/>
                  </a:lnTo>
                  <a:lnTo>
                    <a:pt x="2521" y="1982"/>
                  </a:lnTo>
                  <a:lnTo>
                    <a:pt x="2671" y="2030"/>
                  </a:lnTo>
                  <a:lnTo>
                    <a:pt x="2818" y="2079"/>
                  </a:lnTo>
                  <a:lnTo>
                    <a:pt x="2961" y="2126"/>
                  </a:lnTo>
                  <a:lnTo>
                    <a:pt x="3098" y="2167"/>
                  </a:lnTo>
                  <a:lnTo>
                    <a:pt x="3230" y="2202"/>
                  </a:lnTo>
                  <a:lnTo>
                    <a:pt x="3355" y="2224"/>
                  </a:lnTo>
                  <a:lnTo>
                    <a:pt x="3473" y="2233"/>
                  </a:lnTo>
                  <a:lnTo>
                    <a:pt x="3581" y="2224"/>
                  </a:lnTo>
                  <a:lnTo>
                    <a:pt x="3524" y="2114"/>
                  </a:lnTo>
                  <a:lnTo>
                    <a:pt x="3450" y="1957"/>
                  </a:lnTo>
                  <a:lnTo>
                    <a:pt x="3363" y="1766"/>
                  </a:lnTo>
                  <a:lnTo>
                    <a:pt x="3271" y="1554"/>
                  </a:lnTo>
                  <a:lnTo>
                    <a:pt x="3178" y="1337"/>
                  </a:lnTo>
                  <a:lnTo>
                    <a:pt x="3091" y="1127"/>
                  </a:lnTo>
                  <a:lnTo>
                    <a:pt x="3014" y="940"/>
                  </a:lnTo>
                  <a:lnTo>
                    <a:pt x="2951" y="790"/>
                  </a:lnTo>
                  <a:lnTo>
                    <a:pt x="2910" y="689"/>
                  </a:lnTo>
                  <a:lnTo>
                    <a:pt x="2895" y="651"/>
                  </a:lnTo>
                  <a:lnTo>
                    <a:pt x="2775" y="651"/>
                  </a:lnTo>
                  <a:lnTo>
                    <a:pt x="2659" y="627"/>
                  </a:lnTo>
                  <a:lnTo>
                    <a:pt x="2545" y="584"/>
                  </a:lnTo>
                  <a:lnTo>
                    <a:pt x="2432" y="526"/>
                  </a:lnTo>
                  <a:lnTo>
                    <a:pt x="2321" y="456"/>
                  </a:lnTo>
                  <a:lnTo>
                    <a:pt x="2206" y="381"/>
                  </a:lnTo>
                  <a:lnTo>
                    <a:pt x="2091" y="306"/>
                  </a:lnTo>
                  <a:lnTo>
                    <a:pt x="1972" y="231"/>
                  </a:lnTo>
                  <a:lnTo>
                    <a:pt x="1848" y="166"/>
                  </a:lnTo>
                  <a:lnTo>
                    <a:pt x="1718" y="113"/>
                  </a:lnTo>
                  <a:lnTo>
                    <a:pt x="1615" y="78"/>
                  </a:lnTo>
                  <a:lnTo>
                    <a:pt x="1502" y="44"/>
                  </a:lnTo>
                  <a:lnTo>
                    <a:pt x="1376" y="17"/>
                  </a:lnTo>
                  <a:lnTo>
                    <a:pt x="1238" y="0"/>
                  </a:lnTo>
                  <a:lnTo>
                    <a:pt x="1083" y="1"/>
                  </a:lnTo>
                  <a:lnTo>
                    <a:pt x="910" y="23"/>
                  </a:lnTo>
                  <a:lnTo>
                    <a:pt x="719" y="70"/>
                  </a:lnTo>
                  <a:lnTo>
                    <a:pt x="503" y="150"/>
                  </a:lnTo>
                  <a:lnTo>
                    <a:pt x="264" y="266"/>
                  </a:lnTo>
                  <a:lnTo>
                    <a:pt x="0" y="423"/>
                  </a:lnTo>
                  <a:lnTo>
                    <a:pt x="626" y="2083"/>
                  </a:lnTo>
                  <a:lnTo>
                    <a:pt x="625" y="208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929" name="Freeform 100">
              <a:extLst>
                <a:ext uri="{FF2B5EF4-FFF2-40B4-BE49-F238E27FC236}">
                  <a16:creationId xmlns:a16="http://schemas.microsoft.com/office/drawing/2014/main" id="{7C5BF7CD-7F3B-2C4D-90FD-FDCC2CD00AE7}"/>
                </a:ext>
              </a:extLst>
            </p:cNvPr>
            <p:cNvSpPr>
              <a:spLocks/>
            </p:cNvSpPr>
            <p:nvPr/>
          </p:nvSpPr>
          <p:spPr bwMode="auto">
            <a:xfrm>
              <a:off x="2308" y="2662"/>
              <a:ext cx="492" cy="1102"/>
            </a:xfrm>
            <a:custGeom>
              <a:avLst/>
              <a:gdLst>
                <a:gd name="T0" fmla="*/ 0 w 1475"/>
                <a:gd name="T1" fmla="*/ 0 h 3306"/>
                <a:gd name="T2" fmla="*/ 0 w 1475"/>
                <a:gd name="T3" fmla="*/ 0 h 3306"/>
                <a:gd name="T4" fmla="*/ 0 w 1475"/>
                <a:gd name="T5" fmla="*/ 0 h 3306"/>
                <a:gd name="T6" fmla="*/ 0 w 1475"/>
                <a:gd name="T7" fmla="*/ 0 h 3306"/>
                <a:gd name="T8" fmla="*/ 0 w 1475"/>
                <a:gd name="T9" fmla="*/ 0 h 3306"/>
                <a:gd name="T10" fmla="*/ 0 w 1475"/>
                <a:gd name="T11" fmla="*/ 0 h 3306"/>
                <a:gd name="T12" fmla="*/ 0 w 1475"/>
                <a:gd name="T13" fmla="*/ 0 h 33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75" h="3306">
                  <a:moveTo>
                    <a:pt x="1473" y="3258"/>
                  </a:moveTo>
                  <a:lnTo>
                    <a:pt x="127" y="0"/>
                  </a:lnTo>
                  <a:lnTo>
                    <a:pt x="0" y="48"/>
                  </a:lnTo>
                  <a:lnTo>
                    <a:pt x="1347" y="3306"/>
                  </a:lnTo>
                  <a:lnTo>
                    <a:pt x="1475" y="3259"/>
                  </a:lnTo>
                  <a:lnTo>
                    <a:pt x="1473" y="32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930" name="Freeform 101">
              <a:extLst>
                <a:ext uri="{FF2B5EF4-FFF2-40B4-BE49-F238E27FC236}">
                  <a16:creationId xmlns:a16="http://schemas.microsoft.com/office/drawing/2014/main" id="{CFDDACE6-3B2E-FB4E-BBC4-1D065DC4EA6B}"/>
                </a:ext>
              </a:extLst>
            </p:cNvPr>
            <p:cNvSpPr>
              <a:spLocks/>
            </p:cNvSpPr>
            <p:nvPr/>
          </p:nvSpPr>
          <p:spPr bwMode="auto">
            <a:xfrm>
              <a:off x="2315" y="2672"/>
              <a:ext cx="459" cy="1089"/>
            </a:xfrm>
            <a:custGeom>
              <a:avLst/>
              <a:gdLst>
                <a:gd name="T0" fmla="*/ 0 w 1375"/>
                <a:gd name="T1" fmla="*/ 0 h 3268"/>
                <a:gd name="T2" fmla="*/ 0 w 1375"/>
                <a:gd name="T3" fmla="*/ 0 h 3268"/>
                <a:gd name="T4" fmla="*/ 0 w 1375"/>
                <a:gd name="T5" fmla="*/ 0 h 3268"/>
                <a:gd name="T6" fmla="*/ 0 w 1375"/>
                <a:gd name="T7" fmla="*/ 0 h 3268"/>
                <a:gd name="T8" fmla="*/ 0 w 1375"/>
                <a:gd name="T9" fmla="*/ 0 h 3268"/>
                <a:gd name="T10" fmla="*/ 0 w 1375"/>
                <a:gd name="T11" fmla="*/ 0 h 3268"/>
                <a:gd name="T12" fmla="*/ 0 w 1375"/>
                <a:gd name="T13" fmla="*/ 0 h 32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75" h="3268">
                  <a:moveTo>
                    <a:pt x="1375" y="3263"/>
                  </a:moveTo>
                  <a:lnTo>
                    <a:pt x="25" y="0"/>
                  </a:lnTo>
                  <a:lnTo>
                    <a:pt x="0" y="8"/>
                  </a:lnTo>
                  <a:lnTo>
                    <a:pt x="1352" y="3268"/>
                  </a:lnTo>
                  <a:lnTo>
                    <a:pt x="1375" y="3265"/>
                  </a:lnTo>
                  <a:lnTo>
                    <a:pt x="1375" y="326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6908" name="Text Box 102">
            <a:extLst>
              <a:ext uri="{FF2B5EF4-FFF2-40B4-BE49-F238E27FC236}">
                <a16:creationId xmlns:a16="http://schemas.microsoft.com/office/drawing/2014/main" id="{56C11639-9F59-7E49-A4AE-B8C39CFC7BF9}"/>
              </a:ext>
            </a:extLst>
          </p:cNvPr>
          <p:cNvSpPr txBox="1">
            <a:spLocks noChangeArrowheads="1"/>
          </p:cNvSpPr>
          <p:nvPr/>
        </p:nvSpPr>
        <p:spPr bwMode="auto">
          <a:xfrm>
            <a:off x="1508125" y="4848225"/>
            <a:ext cx="1463675" cy="14017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0000"/>
                </a:solidFill>
                <a:latin typeface="Source Sans Pro" panose="020B0503030403020204" pitchFamily="34" charset="0"/>
                <a:cs typeface="Source Sans Pro" panose="020B0503030403020204" pitchFamily="34" charset="0"/>
              </a:rPr>
              <a:t>Strengths</a:t>
            </a:r>
            <a:endParaRPr lang="en-GB" altLang="en-US" sz="1200" b="1" u="sng">
              <a:solidFill>
                <a:srgbClr val="000000"/>
              </a:solidFill>
              <a:latin typeface="Source Sans Pro" panose="020B0503030403020204" pitchFamily="34" charset="0"/>
              <a:cs typeface="Source Sans Pro" panose="020B0503030403020204" pitchFamily="34" charset="0"/>
            </a:endParaRPr>
          </a:p>
          <a:p>
            <a:pPr eaLnBrk="1" hangingPunct="1"/>
            <a:endParaRPr lang="en-GB" altLang="en-US" sz="1200" b="1">
              <a:solidFill>
                <a:srgbClr val="000000"/>
              </a:solidFill>
              <a:latin typeface="Source Sans Pro" panose="020B0503030403020204" pitchFamily="34" charset="0"/>
              <a:cs typeface="Source Sans Pro" panose="020B0503030403020204" pitchFamily="34" charset="0"/>
            </a:endParaRP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FontTx/>
              <a:buChar char="•"/>
            </a:pPr>
            <a:endParaRPr lang="en-GB" altLang="en-US" sz="1200" b="1">
              <a:solidFill>
                <a:srgbClr val="000000"/>
              </a:solidFill>
              <a:latin typeface="Source Sans Pro" panose="020B0503030403020204" pitchFamily="34" charset="0"/>
              <a:cs typeface="Source Sans Pro" panose="020B0503030403020204" pitchFamily="34" charset="0"/>
            </a:endParaRPr>
          </a:p>
        </p:txBody>
      </p:sp>
      <p:sp>
        <p:nvSpPr>
          <p:cNvPr id="36909" name="Text Box 103">
            <a:extLst>
              <a:ext uri="{FF2B5EF4-FFF2-40B4-BE49-F238E27FC236}">
                <a16:creationId xmlns:a16="http://schemas.microsoft.com/office/drawing/2014/main" id="{953FADAE-9C69-9E44-94FB-9A57C2AD29C4}"/>
              </a:ext>
            </a:extLst>
          </p:cNvPr>
          <p:cNvSpPr txBox="1">
            <a:spLocks noChangeArrowheads="1"/>
          </p:cNvSpPr>
          <p:nvPr/>
        </p:nvSpPr>
        <p:spPr bwMode="auto">
          <a:xfrm>
            <a:off x="3489325" y="4848225"/>
            <a:ext cx="1463675" cy="14017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0000"/>
                </a:solidFill>
                <a:latin typeface="Source Sans Pro" panose="020B0503030403020204" pitchFamily="34" charset="0"/>
                <a:cs typeface="Source Sans Pro" panose="020B0503030403020204" pitchFamily="34" charset="0"/>
              </a:rPr>
              <a:t>Issues/Flags</a:t>
            </a:r>
          </a:p>
          <a:p>
            <a:pPr eaLnBrk="1" hangingPunct="1"/>
            <a:endParaRPr lang="en-GB" altLang="en-US" sz="1200" b="1">
              <a:solidFill>
                <a:srgbClr val="000000"/>
              </a:solidFill>
              <a:latin typeface="Source Sans Pro" panose="020B0503030403020204" pitchFamily="34" charset="0"/>
              <a:cs typeface="Source Sans Pro" panose="020B0503030403020204" pitchFamily="34" charset="0"/>
            </a:endParaRP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FontTx/>
              <a:buChar char="•"/>
            </a:pPr>
            <a:endParaRPr lang="en-GB" altLang="en-US" sz="1200" b="1">
              <a:solidFill>
                <a:srgbClr val="000000"/>
              </a:solidFill>
              <a:latin typeface="Source Sans Pro" panose="020B0503030403020204" pitchFamily="34" charset="0"/>
              <a:cs typeface="Source Sans Pro" panose="020B0503030403020204" pitchFamily="34" charset="0"/>
            </a:endParaRPr>
          </a:p>
        </p:txBody>
      </p:sp>
      <p:sp>
        <p:nvSpPr>
          <p:cNvPr id="36910" name="Text Box 104">
            <a:extLst>
              <a:ext uri="{FF2B5EF4-FFF2-40B4-BE49-F238E27FC236}">
                <a16:creationId xmlns:a16="http://schemas.microsoft.com/office/drawing/2014/main" id="{03CEED49-DCD6-BA4C-8BD2-52BF8B88E5A1}"/>
              </a:ext>
            </a:extLst>
          </p:cNvPr>
          <p:cNvSpPr txBox="1">
            <a:spLocks noChangeArrowheads="1"/>
          </p:cNvSpPr>
          <p:nvPr/>
        </p:nvSpPr>
        <p:spPr bwMode="auto">
          <a:xfrm>
            <a:off x="5470525" y="4848225"/>
            <a:ext cx="1463675" cy="14017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0000"/>
                </a:solidFill>
                <a:latin typeface="Source Sans Pro" panose="020B0503030403020204" pitchFamily="34" charset="0"/>
                <a:cs typeface="Source Sans Pro" panose="020B0503030403020204" pitchFamily="34" charset="0"/>
              </a:rPr>
              <a:t>Opportunities</a:t>
            </a:r>
          </a:p>
          <a:p>
            <a:pPr eaLnBrk="1" hangingPunct="1"/>
            <a:endParaRPr lang="en-GB" altLang="en-US" sz="1200" b="1">
              <a:solidFill>
                <a:srgbClr val="000000"/>
              </a:solidFill>
              <a:latin typeface="Source Sans Pro" panose="020B0503030403020204" pitchFamily="34" charset="0"/>
              <a:cs typeface="Source Sans Pro" panose="020B0503030403020204" pitchFamily="34" charset="0"/>
            </a:endParaRP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Clr>
                <a:schemeClr val="hlink"/>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a:t>
            </a:r>
          </a:p>
          <a:p>
            <a:pPr eaLnBrk="1" hangingPunct="1">
              <a:buFontTx/>
              <a:buChar char="•"/>
            </a:pPr>
            <a:endParaRPr lang="en-GB" altLang="en-US" sz="1200" b="1">
              <a:solidFill>
                <a:srgbClr val="000000"/>
              </a:solidFill>
              <a:latin typeface="Source Sans Pro" panose="020B0503030403020204" pitchFamily="34" charset="0"/>
              <a:cs typeface="Source Sans Pro" panose="020B0503030403020204" pitchFamily="34" charset="0"/>
            </a:endParaRPr>
          </a:p>
        </p:txBody>
      </p:sp>
      <p:sp>
        <p:nvSpPr>
          <p:cNvPr id="36911" name="Text Box 105">
            <a:extLst>
              <a:ext uri="{FF2B5EF4-FFF2-40B4-BE49-F238E27FC236}">
                <a16:creationId xmlns:a16="http://schemas.microsoft.com/office/drawing/2014/main" id="{773DACAB-CAED-9A42-B1C0-F638E2519853}"/>
              </a:ext>
            </a:extLst>
          </p:cNvPr>
          <p:cNvSpPr txBox="1">
            <a:spLocks noChangeArrowheads="1"/>
          </p:cNvSpPr>
          <p:nvPr/>
        </p:nvSpPr>
        <p:spPr bwMode="auto">
          <a:xfrm>
            <a:off x="2379663" y="1847850"/>
            <a:ext cx="4540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solidFill>
                  <a:srgbClr val="000000"/>
                </a:solidFill>
                <a:latin typeface="Source Sans Pro" panose="020B0503030403020204" pitchFamily="34" charset="0"/>
                <a:cs typeface="Source Sans Pro" panose="020B0503030403020204" pitchFamily="34" charset="0"/>
              </a:rPr>
              <a:t>Task</a:t>
            </a:r>
          </a:p>
        </p:txBody>
      </p:sp>
      <p:sp>
        <p:nvSpPr>
          <p:cNvPr id="36912" name="Text Box 106">
            <a:extLst>
              <a:ext uri="{FF2B5EF4-FFF2-40B4-BE49-F238E27FC236}">
                <a16:creationId xmlns:a16="http://schemas.microsoft.com/office/drawing/2014/main" id="{D080F393-E456-3F42-9414-7B19A2C867C1}"/>
              </a:ext>
            </a:extLst>
          </p:cNvPr>
          <p:cNvSpPr txBox="1">
            <a:spLocks noChangeArrowheads="1"/>
          </p:cNvSpPr>
          <p:nvPr/>
        </p:nvSpPr>
        <p:spPr bwMode="auto">
          <a:xfrm>
            <a:off x="3124200" y="1847850"/>
            <a:ext cx="4921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solidFill>
                  <a:srgbClr val="000000"/>
                </a:solidFill>
                <a:latin typeface="Source Sans Pro" panose="020B0503030403020204" pitchFamily="34" charset="0"/>
                <a:cs typeface="Source Sans Pro" panose="020B0503030403020204" pitchFamily="34" charset="0"/>
              </a:rPr>
              <a:t>Links</a:t>
            </a:r>
          </a:p>
        </p:txBody>
      </p:sp>
      <p:sp>
        <p:nvSpPr>
          <p:cNvPr id="36913" name="Text Box 107">
            <a:extLst>
              <a:ext uri="{FF2B5EF4-FFF2-40B4-BE49-F238E27FC236}">
                <a16:creationId xmlns:a16="http://schemas.microsoft.com/office/drawing/2014/main" id="{AE802D40-9E7C-9B41-A5AF-B8F6B520F4D0}"/>
              </a:ext>
            </a:extLst>
          </p:cNvPr>
          <p:cNvSpPr txBox="1">
            <a:spLocks noChangeArrowheads="1"/>
          </p:cNvSpPr>
          <p:nvPr/>
        </p:nvSpPr>
        <p:spPr bwMode="auto">
          <a:xfrm>
            <a:off x="3810000" y="1847850"/>
            <a:ext cx="1057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solidFill>
                  <a:srgbClr val="000000"/>
                </a:solidFill>
                <a:latin typeface="Source Sans Pro" panose="020B0503030403020204" pitchFamily="34" charset="0"/>
                <a:cs typeface="Source Sans Pro" panose="020B0503030403020204" pitchFamily="34" charset="0"/>
              </a:rPr>
              <a:t>Decision points</a:t>
            </a:r>
          </a:p>
        </p:txBody>
      </p:sp>
      <p:sp>
        <p:nvSpPr>
          <p:cNvPr id="36914" name="Text Box 108">
            <a:extLst>
              <a:ext uri="{FF2B5EF4-FFF2-40B4-BE49-F238E27FC236}">
                <a16:creationId xmlns:a16="http://schemas.microsoft.com/office/drawing/2014/main" id="{854317D3-C74F-1B47-A8F7-6464952BD473}"/>
              </a:ext>
            </a:extLst>
          </p:cNvPr>
          <p:cNvSpPr txBox="1">
            <a:spLocks noChangeArrowheads="1"/>
          </p:cNvSpPr>
          <p:nvPr/>
        </p:nvSpPr>
        <p:spPr bwMode="auto">
          <a:xfrm>
            <a:off x="5410200" y="1619250"/>
            <a:ext cx="10445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solidFill>
                  <a:srgbClr val="000000"/>
                </a:solidFill>
                <a:latin typeface="Source Sans Pro" panose="020B0503030403020204" pitchFamily="34" charset="0"/>
                <a:cs typeface="Source Sans Pro" panose="020B0503030403020204" pitchFamily="34" charset="0"/>
              </a:rPr>
              <a:t>Issue/Red flags</a:t>
            </a:r>
          </a:p>
        </p:txBody>
      </p:sp>
      <p:sp>
        <p:nvSpPr>
          <p:cNvPr id="36915" name="Text Box 109">
            <a:extLst>
              <a:ext uri="{FF2B5EF4-FFF2-40B4-BE49-F238E27FC236}">
                <a16:creationId xmlns:a16="http://schemas.microsoft.com/office/drawing/2014/main" id="{1E9C020D-4109-BD45-9F90-A52B26F81212}"/>
              </a:ext>
            </a:extLst>
          </p:cNvPr>
          <p:cNvSpPr txBox="1">
            <a:spLocks noChangeArrowheads="1"/>
          </p:cNvSpPr>
          <p:nvPr/>
        </p:nvSpPr>
        <p:spPr bwMode="auto">
          <a:xfrm>
            <a:off x="6248400" y="1847850"/>
            <a:ext cx="1030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solidFill>
                  <a:srgbClr val="000000"/>
                </a:solidFill>
                <a:latin typeface="Source Sans Pro" panose="020B0503030403020204" pitchFamily="34" charset="0"/>
                <a:cs typeface="Source Sans Pro" panose="020B0503030403020204" pitchFamily="34" charset="0"/>
              </a:rPr>
              <a:t>Live document</a:t>
            </a:r>
          </a:p>
        </p:txBody>
      </p:sp>
      <p:sp>
        <p:nvSpPr>
          <p:cNvPr id="36916" name="Text Box 110">
            <a:extLst>
              <a:ext uri="{FF2B5EF4-FFF2-40B4-BE49-F238E27FC236}">
                <a16:creationId xmlns:a16="http://schemas.microsoft.com/office/drawing/2014/main" id="{B9EE9A2E-FFA2-3F44-B569-A87A12C0B46D}"/>
              </a:ext>
            </a:extLst>
          </p:cNvPr>
          <p:cNvSpPr txBox="1">
            <a:spLocks noChangeArrowheads="1"/>
          </p:cNvSpPr>
          <p:nvPr/>
        </p:nvSpPr>
        <p:spPr bwMode="auto">
          <a:xfrm>
            <a:off x="7696200" y="1771650"/>
            <a:ext cx="14287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solidFill>
                  <a:srgbClr val="000000"/>
                </a:solidFill>
                <a:latin typeface="Source Sans Pro" panose="020B0503030403020204" pitchFamily="34" charset="0"/>
                <a:cs typeface="Source Sans Pro" panose="020B0503030403020204" pitchFamily="34" charset="0"/>
              </a:rPr>
              <a:t>Strength or weakness</a:t>
            </a:r>
          </a:p>
        </p:txBody>
      </p:sp>
      <p:sp>
        <p:nvSpPr>
          <p:cNvPr id="36917" name="Rectangle 111">
            <a:extLst>
              <a:ext uri="{FF2B5EF4-FFF2-40B4-BE49-F238E27FC236}">
                <a16:creationId xmlns:a16="http://schemas.microsoft.com/office/drawing/2014/main" id="{D8EEC55B-FDC7-664C-BB90-C3062BE7A110}"/>
              </a:ext>
            </a:extLst>
          </p:cNvPr>
          <p:cNvSpPr>
            <a:spLocks noChangeArrowheads="1"/>
          </p:cNvSpPr>
          <p:nvPr/>
        </p:nvSpPr>
        <p:spPr bwMode="auto">
          <a:xfrm>
            <a:off x="7315200" y="2689225"/>
            <a:ext cx="152400" cy="152400"/>
          </a:xfrm>
          <a:prstGeom prst="rect">
            <a:avLst/>
          </a:prstGeom>
          <a:solidFill>
            <a:srgbClr val="227E01"/>
          </a:solidFill>
          <a:ln w="952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000000"/>
              </a:solidFill>
              <a:latin typeface="Source Sans Pro" panose="020B0503030403020204" pitchFamily="34" charset="0"/>
              <a:cs typeface="Source Sans Pro" panose="020B0503030403020204" pitchFamily="34" charset="0"/>
            </a:endParaRPr>
          </a:p>
        </p:txBody>
      </p:sp>
      <p:sp>
        <p:nvSpPr>
          <p:cNvPr id="36918" name="Line 112">
            <a:extLst>
              <a:ext uri="{FF2B5EF4-FFF2-40B4-BE49-F238E27FC236}">
                <a16:creationId xmlns:a16="http://schemas.microsoft.com/office/drawing/2014/main" id="{A91D7698-9CC9-D043-89C7-0BBF8523059C}"/>
              </a:ext>
            </a:extLst>
          </p:cNvPr>
          <p:cNvSpPr>
            <a:spLocks noChangeShapeType="1"/>
          </p:cNvSpPr>
          <p:nvPr/>
        </p:nvSpPr>
        <p:spPr bwMode="auto">
          <a:xfrm flipH="1">
            <a:off x="2514600" y="2085975"/>
            <a:ext cx="87313" cy="6794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919" name="Line 113">
            <a:extLst>
              <a:ext uri="{FF2B5EF4-FFF2-40B4-BE49-F238E27FC236}">
                <a16:creationId xmlns:a16="http://schemas.microsoft.com/office/drawing/2014/main" id="{0E66B7CC-60E8-EB4C-9EB9-3F044755DC2A}"/>
              </a:ext>
            </a:extLst>
          </p:cNvPr>
          <p:cNvSpPr>
            <a:spLocks noChangeShapeType="1"/>
          </p:cNvSpPr>
          <p:nvPr/>
        </p:nvSpPr>
        <p:spPr bwMode="auto">
          <a:xfrm>
            <a:off x="3352800" y="2079625"/>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920" name="Line 114">
            <a:extLst>
              <a:ext uri="{FF2B5EF4-FFF2-40B4-BE49-F238E27FC236}">
                <a16:creationId xmlns:a16="http://schemas.microsoft.com/office/drawing/2014/main" id="{D51609AB-64C2-3A42-BEFB-702AC7822F65}"/>
              </a:ext>
            </a:extLst>
          </p:cNvPr>
          <p:cNvSpPr>
            <a:spLocks noChangeShapeType="1"/>
          </p:cNvSpPr>
          <p:nvPr/>
        </p:nvSpPr>
        <p:spPr bwMode="auto">
          <a:xfrm flipH="1">
            <a:off x="4114800" y="2101850"/>
            <a:ext cx="141288" cy="6635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921" name="Line 115">
            <a:extLst>
              <a:ext uri="{FF2B5EF4-FFF2-40B4-BE49-F238E27FC236}">
                <a16:creationId xmlns:a16="http://schemas.microsoft.com/office/drawing/2014/main" id="{D16C43F5-343C-104D-93C7-BF5DE9E1FCFB}"/>
              </a:ext>
            </a:extLst>
          </p:cNvPr>
          <p:cNvSpPr>
            <a:spLocks noChangeShapeType="1"/>
          </p:cNvSpPr>
          <p:nvPr/>
        </p:nvSpPr>
        <p:spPr bwMode="auto">
          <a:xfrm flipH="1">
            <a:off x="5557838" y="1912938"/>
            <a:ext cx="250825" cy="5175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922" name="Line 116">
            <a:extLst>
              <a:ext uri="{FF2B5EF4-FFF2-40B4-BE49-F238E27FC236}">
                <a16:creationId xmlns:a16="http://schemas.microsoft.com/office/drawing/2014/main" id="{36CF0DC1-0053-5A49-B49C-CCCD131DF029}"/>
              </a:ext>
            </a:extLst>
          </p:cNvPr>
          <p:cNvSpPr>
            <a:spLocks noChangeShapeType="1"/>
          </p:cNvSpPr>
          <p:nvPr/>
        </p:nvSpPr>
        <p:spPr bwMode="auto">
          <a:xfrm flipH="1">
            <a:off x="6172200" y="2079625"/>
            <a:ext cx="3048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923" name="Line 117">
            <a:extLst>
              <a:ext uri="{FF2B5EF4-FFF2-40B4-BE49-F238E27FC236}">
                <a16:creationId xmlns:a16="http://schemas.microsoft.com/office/drawing/2014/main" id="{CA003C50-EC96-EA49-A900-426053B7134C}"/>
              </a:ext>
            </a:extLst>
          </p:cNvPr>
          <p:cNvSpPr>
            <a:spLocks noChangeShapeType="1"/>
          </p:cNvSpPr>
          <p:nvPr/>
        </p:nvSpPr>
        <p:spPr bwMode="auto">
          <a:xfrm>
            <a:off x="8442325" y="2054225"/>
            <a:ext cx="320675" cy="482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924" name="Text Box 118">
            <a:extLst>
              <a:ext uri="{FF2B5EF4-FFF2-40B4-BE49-F238E27FC236}">
                <a16:creationId xmlns:a16="http://schemas.microsoft.com/office/drawing/2014/main" id="{D2CEE867-012E-7A4C-8B65-E3DC6ED9213C}"/>
              </a:ext>
            </a:extLst>
          </p:cNvPr>
          <p:cNvSpPr txBox="1">
            <a:spLocks noChangeArrowheads="1"/>
          </p:cNvSpPr>
          <p:nvPr/>
        </p:nvSpPr>
        <p:spPr bwMode="auto">
          <a:xfrm>
            <a:off x="7204075" y="5267325"/>
            <a:ext cx="225742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0000"/>
                </a:solidFill>
                <a:latin typeface="Source Sans Pro" panose="020B0503030403020204" pitchFamily="34" charset="0"/>
                <a:cs typeface="Source Sans Pro" panose="020B0503030403020204" pitchFamily="34" charset="0"/>
              </a:rPr>
              <a:t>Summaries of strengths, issues and opportunities</a:t>
            </a:r>
          </a:p>
        </p:txBody>
      </p:sp>
      <p:sp>
        <p:nvSpPr>
          <p:cNvPr id="36925" name="Text Box 119">
            <a:extLst>
              <a:ext uri="{FF2B5EF4-FFF2-40B4-BE49-F238E27FC236}">
                <a16:creationId xmlns:a16="http://schemas.microsoft.com/office/drawing/2014/main" id="{9E3F4F83-E0F3-5040-A6AE-843B652D502E}"/>
              </a:ext>
            </a:extLst>
          </p:cNvPr>
          <p:cNvSpPr txBox="1">
            <a:spLocks noChangeArrowheads="1"/>
          </p:cNvSpPr>
          <p:nvPr/>
        </p:nvSpPr>
        <p:spPr bwMode="auto">
          <a:xfrm>
            <a:off x="609600" y="2409825"/>
            <a:ext cx="12239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0000"/>
                </a:solidFill>
                <a:latin typeface="Source Sans Pro" panose="020B0503030403020204" pitchFamily="34" charset="0"/>
                <a:cs typeface="Source Sans Pro" panose="020B0503030403020204" pitchFamily="34" charset="0"/>
              </a:rPr>
              <a:t>&lt;Process Title&gt;</a:t>
            </a:r>
          </a:p>
        </p:txBody>
      </p:sp>
      <p:sp>
        <p:nvSpPr>
          <p:cNvPr id="36926" name="Text Box 120">
            <a:extLst>
              <a:ext uri="{FF2B5EF4-FFF2-40B4-BE49-F238E27FC236}">
                <a16:creationId xmlns:a16="http://schemas.microsoft.com/office/drawing/2014/main" id="{96F6F8B1-978A-DF46-9CC0-2230CF1BED52}"/>
              </a:ext>
            </a:extLst>
          </p:cNvPr>
          <p:cNvSpPr txBox="1">
            <a:spLocks noChangeArrowheads="1"/>
          </p:cNvSpPr>
          <p:nvPr/>
        </p:nvSpPr>
        <p:spPr bwMode="auto">
          <a:xfrm>
            <a:off x="7010400" y="4308475"/>
            <a:ext cx="774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0000"/>
                </a:solidFill>
                <a:latin typeface="Source Sans Pro" panose="020B0503030403020204" pitchFamily="34" charset="0"/>
                <a:cs typeface="Source Sans Pro" panose="020B0503030403020204" pitchFamily="34" charset="0"/>
              </a:rPr>
              <a:t>Sign-off:</a:t>
            </a:r>
          </a:p>
        </p:txBody>
      </p:sp>
      <p:sp>
        <p:nvSpPr>
          <p:cNvPr id="36927" name="Line 121">
            <a:extLst>
              <a:ext uri="{FF2B5EF4-FFF2-40B4-BE49-F238E27FC236}">
                <a16:creationId xmlns:a16="http://schemas.microsoft.com/office/drawing/2014/main" id="{58749F97-F805-3849-93BA-D940E54A9B4D}"/>
              </a:ext>
            </a:extLst>
          </p:cNvPr>
          <p:cNvSpPr>
            <a:spLocks noChangeShapeType="1"/>
          </p:cNvSpPr>
          <p:nvPr/>
        </p:nvSpPr>
        <p:spPr bwMode="auto">
          <a:xfrm>
            <a:off x="7924800" y="4489450"/>
            <a:ext cx="1127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0F142401-D1BD-2041-A961-3F7F8E7AE372}"/>
              </a:ext>
            </a:extLst>
          </p:cNvPr>
          <p:cNvSpPr>
            <a:spLocks noGrp="1" noChangeArrowheads="1"/>
          </p:cNvSpPr>
          <p:nvPr>
            <p:ph type="title"/>
          </p:nvPr>
        </p:nvSpPr>
        <p:spPr/>
        <p:txBody>
          <a:bodyPr/>
          <a:lstStyle/>
          <a:p>
            <a:pPr eaLnBrk="1" hangingPunct="1">
              <a:defRPr/>
            </a:pPr>
            <a:r>
              <a:rPr lang="en-GB" sz="2800" dirty="0">
                <a:ea typeface="MS PGothic" pitchFamily="34" charset="-128"/>
                <a:cs typeface="+mj-cs"/>
              </a:rPr>
              <a:t>Your </a:t>
            </a:r>
            <a:r>
              <a:rPr lang="en-GB" sz="2800" dirty="0" err="1">
                <a:ea typeface="MS PGothic" pitchFamily="34" charset="-128"/>
                <a:cs typeface="+mj-cs"/>
              </a:rPr>
              <a:t>brownpaper</a:t>
            </a:r>
            <a:r>
              <a:rPr lang="en-GB" sz="2800" dirty="0">
                <a:ea typeface="MS PGothic" pitchFamily="34" charset="-128"/>
                <a:cs typeface="+mj-cs"/>
              </a:rPr>
              <a:t> should be augmented by real examples</a:t>
            </a:r>
          </a:p>
        </p:txBody>
      </p:sp>
      <p:sp>
        <p:nvSpPr>
          <p:cNvPr id="521219" name="Rectangle 3">
            <a:extLst>
              <a:ext uri="{FF2B5EF4-FFF2-40B4-BE49-F238E27FC236}">
                <a16:creationId xmlns:a16="http://schemas.microsoft.com/office/drawing/2014/main" id="{A4F6B51A-B9A5-9046-9048-479825AF388E}"/>
              </a:ext>
            </a:extLst>
          </p:cNvPr>
          <p:cNvSpPr>
            <a:spLocks noGrp="1" noChangeArrowheads="1"/>
          </p:cNvSpPr>
          <p:nvPr>
            <p:ph idx="1"/>
          </p:nvPr>
        </p:nvSpPr>
        <p:spPr/>
        <p:txBody>
          <a:bodyPr/>
          <a:lstStyle/>
          <a:p>
            <a:pPr eaLnBrk="1" hangingPunct="1">
              <a:spcBef>
                <a:spcPct val="0"/>
              </a:spcBef>
              <a:spcAft>
                <a:spcPct val="40000"/>
              </a:spcAft>
              <a:buFont typeface="Arial" charset="0"/>
              <a:buChar char="•"/>
              <a:defRPr/>
            </a:pPr>
            <a:r>
              <a:rPr lang="en-GB" sz="1400" dirty="0">
                <a:ea typeface="MS PGothic" pitchFamily="34" charset="-128"/>
                <a:cs typeface="+mn-cs"/>
              </a:rPr>
              <a:t>Actual documents, computer printouts, reports, </a:t>
            </a:r>
            <a:r>
              <a:rPr lang="en-GB" sz="1400" dirty="0" err="1">
                <a:ea typeface="MS PGothic" pitchFamily="34" charset="-128"/>
                <a:cs typeface="+mn-cs"/>
              </a:rPr>
              <a:t>etc</a:t>
            </a:r>
            <a:r>
              <a:rPr lang="en-GB" sz="1400" dirty="0">
                <a:ea typeface="MS PGothic" pitchFamily="34" charset="-128"/>
                <a:cs typeface="+mn-cs"/>
              </a:rPr>
              <a:t>, must be used to illustrate data flow.</a:t>
            </a:r>
          </a:p>
          <a:p>
            <a:pPr eaLnBrk="1" hangingPunct="1">
              <a:spcBef>
                <a:spcPct val="0"/>
              </a:spcBef>
              <a:spcAft>
                <a:spcPct val="40000"/>
              </a:spcAft>
              <a:buFont typeface="Arial" charset="0"/>
              <a:buChar char="•"/>
              <a:defRPr/>
            </a:pPr>
            <a:r>
              <a:rPr lang="en-GB" sz="1400" dirty="0">
                <a:ea typeface="MS PGothic" pitchFamily="34" charset="-128"/>
                <a:cs typeface="+mn-cs"/>
              </a:rPr>
              <a:t>Augmenting the </a:t>
            </a:r>
            <a:r>
              <a:rPr lang="en-GB" sz="1400" dirty="0" err="1">
                <a:ea typeface="MS PGothic" pitchFamily="34" charset="-128"/>
                <a:cs typeface="+mn-cs"/>
              </a:rPr>
              <a:t>brownpaper</a:t>
            </a:r>
            <a:r>
              <a:rPr lang="en-GB" sz="1400" dirty="0">
                <a:ea typeface="MS PGothic" pitchFamily="34" charset="-128"/>
                <a:cs typeface="+mn-cs"/>
              </a:rPr>
              <a:t> with the documentation is a very effective way of highlighting the issues in a process or set of activities.</a:t>
            </a:r>
          </a:p>
          <a:p>
            <a:pPr eaLnBrk="1" hangingPunct="1">
              <a:spcBef>
                <a:spcPct val="0"/>
              </a:spcBef>
              <a:spcAft>
                <a:spcPct val="40000"/>
              </a:spcAft>
              <a:buFont typeface="Arial" charset="0"/>
              <a:buChar char="•"/>
              <a:defRPr/>
            </a:pPr>
            <a:r>
              <a:rPr lang="en-GB" sz="1400" dirty="0">
                <a:ea typeface="MS PGothic" pitchFamily="34" charset="-128"/>
                <a:cs typeface="+mn-cs"/>
              </a:rPr>
              <a:t>The flowchart can be augmented with explanations if necessary.</a:t>
            </a:r>
          </a:p>
          <a:p>
            <a:pPr eaLnBrk="1" hangingPunct="1">
              <a:spcBef>
                <a:spcPct val="0"/>
              </a:spcBef>
              <a:spcAft>
                <a:spcPct val="20000"/>
              </a:spcAft>
              <a:buFont typeface="Arial" charset="0"/>
              <a:buChar char="•"/>
              <a:defRPr/>
            </a:pPr>
            <a:r>
              <a:rPr lang="en-GB" sz="1400" dirty="0">
                <a:ea typeface="MS PGothic" pitchFamily="34" charset="-128"/>
                <a:cs typeface="+mn-cs"/>
              </a:rPr>
              <a:t>It is important that all data flows on the flowchart are broadly quantified:</a:t>
            </a:r>
          </a:p>
          <a:p>
            <a:pPr lvl="1" eaLnBrk="1" hangingPunct="1">
              <a:spcBef>
                <a:spcPct val="0"/>
              </a:spcBef>
              <a:spcAft>
                <a:spcPct val="20000"/>
              </a:spcAft>
              <a:buFont typeface="Arial" charset="0"/>
              <a:buChar char="–"/>
              <a:defRPr/>
            </a:pPr>
            <a:r>
              <a:rPr lang="en-GB" sz="1400" dirty="0">
                <a:ea typeface="MS PGothic" pitchFamily="34" charset="-128"/>
              </a:rPr>
              <a:t>Percentage of volume for various activities</a:t>
            </a:r>
          </a:p>
          <a:p>
            <a:pPr lvl="1" eaLnBrk="1" hangingPunct="1">
              <a:spcBef>
                <a:spcPct val="0"/>
              </a:spcBef>
              <a:spcAft>
                <a:spcPct val="20000"/>
              </a:spcAft>
              <a:buFont typeface="Arial" charset="0"/>
              <a:buChar char="–"/>
              <a:defRPr/>
            </a:pPr>
            <a:r>
              <a:rPr lang="en-GB" sz="1400" dirty="0">
                <a:ea typeface="MS PGothic" pitchFamily="34" charset="-128"/>
              </a:rPr>
              <a:t>Time frames for key steps</a:t>
            </a:r>
          </a:p>
          <a:p>
            <a:pPr lvl="1" eaLnBrk="1" hangingPunct="1">
              <a:spcBef>
                <a:spcPct val="0"/>
              </a:spcBef>
              <a:spcAft>
                <a:spcPct val="20000"/>
              </a:spcAft>
              <a:buFont typeface="Arial" charset="0"/>
              <a:buChar char="–"/>
              <a:defRPr/>
            </a:pPr>
            <a:r>
              <a:rPr lang="en-GB" sz="1400" dirty="0">
                <a:ea typeface="MS PGothic" pitchFamily="34" charset="-128"/>
              </a:rPr>
              <a:t>Number of people performing tasks</a:t>
            </a:r>
          </a:p>
          <a:p>
            <a:pPr lvl="1" eaLnBrk="1" hangingPunct="1">
              <a:spcBef>
                <a:spcPct val="0"/>
              </a:spcBef>
              <a:spcAft>
                <a:spcPct val="20000"/>
              </a:spcAft>
              <a:buFont typeface="Arial" charset="0"/>
              <a:buChar char="–"/>
              <a:defRPr/>
            </a:pPr>
            <a:r>
              <a:rPr lang="en-GB" sz="1400" dirty="0">
                <a:ea typeface="MS PGothic" pitchFamily="34" charset="-128"/>
              </a:rPr>
              <a:t>Work volumes/flows wherever possible</a:t>
            </a:r>
          </a:p>
          <a:p>
            <a:pPr lvl="1" eaLnBrk="1" hangingPunct="1">
              <a:spcBef>
                <a:spcPct val="0"/>
              </a:spcBef>
              <a:spcAft>
                <a:spcPct val="40000"/>
              </a:spcAft>
              <a:buFont typeface="Arial" charset="0"/>
              <a:buChar char="–"/>
              <a:defRPr/>
            </a:pPr>
            <a:r>
              <a:rPr lang="en-GB" sz="1400" dirty="0">
                <a:ea typeface="MS PGothic" pitchFamily="34" charset="-128"/>
              </a:rPr>
              <a:t>Costs</a:t>
            </a:r>
          </a:p>
          <a:p>
            <a:pPr eaLnBrk="1" hangingPunct="1">
              <a:spcBef>
                <a:spcPct val="0"/>
              </a:spcBef>
              <a:spcAft>
                <a:spcPct val="40000"/>
              </a:spcAft>
              <a:buFont typeface="Arial" charset="0"/>
              <a:buChar char="•"/>
              <a:defRPr/>
            </a:pPr>
            <a:r>
              <a:rPr lang="en-GB" sz="1400" dirty="0">
                <a:ea typeface="MS PGothic" pitchFamily="34" charset="-128"/>
                <a:cs typeface="+mn-cs"/>
              </a:rPr>
              <a:t>Management should review the </a:t>
            </a:r>
            <a:r>
              <a:rPr lang="en-GB" sz="1400" dirty="0" err="1">
                <a:ea typeface="MS PGothic" pitchFamily="34" charset="-128"/>
                <a:cs typeface="+mn-cs"/>
              </a:rPr>
              <a:t>brownpaper</a:t>
            </a:r>
            <a:r>
              <a:rPr lang="en-GB" sz="1400" dirty="0">
                <a:ea typeface="MS PGothic" pitchFamily="34" charset="-128"/>
                <a:cs typeface="+mn-cs"/>
              </a:rPr>
              <a:t> to see if the data is complete and to obtain information to support the proposal.</a:t>
            </a:r>
          </a:p>
          <a:p>
            <a:pPr eaLnBrk="1" hangingPunct="1">
              <a:spcBef>
                <a:spcPct val="0"/>
              </a:spcBef>
              <a:spcAft>
                <a:spcPct val="40000"/>
              </a:spcAft>
              <a:buFont typeface="Arial" charset="0"/>
              <a:buChar char="•"/>
              <a:defRPr/>
            </a:pPr>
            <a:r>
              <a:rPr lang="en-GB" sz="1400" dirty="0">
                <a:ea typeface="MS PGothic" pitchFamily="34" charset="-128"/>
                <a:cs typeface="+mn-cs"/>
              </a:rPr>
              <a:t>At the end of the paper, post summaries of the strengths, key findings and opportunities on individual sheets of white paper.</a:t>
            </a:r>
          </a:p>
          <a:p>
            <a:pPr eaLnBrk="1" hangingPunct="1">
              <a:spcBef>
                <a:spcPct val="0"/>
              </a:spcBef>
              <a:spcAft>
                <a:spcPct val="40000"/>
              </a:spcAft>
              <a:buFont typeface="Arial" charset="0"/>
              <a:buChar char="•"/>
              <a:defRPr/>
            </a:pPr>
            <a:r>
              <a:rPr lang="en-GB" sz="1400" dirty="0">
                <a:ea typeface="MS PGothic" pitchFamily="34" charset="-128"/>
                <a:cs typeface="+mn-cs"/>
              </a:rPr>
              <a:t>Make sure that the </a:t>
            </a:r>
            <a:r>
              <a:rPr lang="en-GB" sz="1400" dirty="0" err="1">
                <a:ea typeface="MS PGothic" pitchFamily="34" charset="-128"/>
                <a:cs typeface="+mn-cs"/>
              </a:rPr>
              <a:t>brownpaper</a:t>
            </a:r>
            <a:r>
              <a:rPr lang="en-GB" sz="1400" dirty="0">
                <a:ea typeface="MS PGothic" pitchFamily="34" charset="-128"/>
                <a:cs typeface="+mn-cs"/>
              </a:rPr>
              <a:t> is signed off by its participants and leadership to show the findings from the </a:t>
            </a:r>
            <a:r>
              <a:rPr lang="en-GB" sz="1400" dirty="0" err="1">
                <a:ea typeface="MS PGothic" pitchFamily="34" charset="-128"/>
                <a:cs typeface="+mn-cs"/>
              </a:rPr>
              <a:t>brownpaper</a:t>
            </a:r>
            <a:r>
              <a:rPr lang="en-GB" sz="1400" dirty="0">
                <a:ea typeface="MS PGothic" pitchFamily="34" charset="-128"/>
                <a:cs typeface="+mn-cs"/>
              </a:rPr>
              <a:t> have authority amongst staff.</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a:extLst>
              <a:ext uri="{FF2B5EF4-FFF2-40B4-BE49-F238E27FC236}">
                <a16:creationId xmlns:a16="http://schemas.microsoft.com/office/drawing/2014/main" id="{200142A8-1938-7D45-87EE-75CA5A8055FE}"/>
              </a:ext>
            </a:extLst>
          </p:cNvPr>
          <p:cNvSpPr>
            <a:spLocks noGrp="1" noChangeArrowheads="1"/>
          </p:cNvSpPr>
          <p:nvPr>
            <p:ph type="title"/>
          </p:nvPr>
        </p:nvSpPr>
        <p:spPr/>
        <p:txBody>
          <a:bodyPr/>
          <a:lstStyle/>
          <a:p>
            <a:pPr eaLnBrk="1" hangingPunct="1">
              <a:defRPr/>
            </a:pPr>
            <a:r>
              <a:rPr lang="en-GB" sz="3200" dirty="0">
                <a:ea typeface="MS PGothic" pitchFamily="34" charset="-128"/>
                <a:cs typeface="+mj-cs"/>
              </a:rPr>
              <a:t>Examples of </a:t>
            </a:r>
            <a:r>
              <a:rPr lang="en-GB" sz="3200" dirty="0" err="1">
                <a:ea typeface="MS PGothic" pitchFamily="34" charset="-128"/>
                <a:cs typeface="+mj-cs"/>
              </a:rPr>
              <a:t>brownpaper</a:t>
            </a:r>
            <a:r>
              <a:rPr lang="en-GB" sz="3200" dirty="0">
                <a:ea typeface="MS PGothic" pitchFamily="34" charset="-128"/>
                <a:cs typeface="+mj-cs"/>
              </a:rPr>
              <a:t> opportunities to look for</a:t>
            </a:r>
          </a:p>
        </p:txBody>
      </p:sp>
      <p:sp>
        <p:nvSpPr>
          <p:cNvPr id="525315" name="Rectangle 3">
            <a:extLst>
              <a:ext uri="{FF2B5EF4-FFF2-40B4-BE49-F238E27FC236}">
                <a16:creationId xmlns:a16="http://schemas.microsoft.com/office/drawing/2014/main" id="{97632957-1FAA-DF42-A9F2-CBF436D3F74E}"/>
              </a:ext>
            </a:extLst>
          </p:cNvPr>
          <p:cNvSpPr>
            <a:spLocks noGrp="1" noChangeArrowheads="1"/>
          </p:cNvSpPr>
          <p:nvPr>
            <p:ph idx="1"/>
          </p:nvPr>
        </p:nvSpPr>
        <p:spPr>
          <a:xfrm>
            <a:off x="495300" y="1600200"/>
            <a:ext cx="8915400" cy="4733925"/>
          </a:xfrm>
          <a:extLst>
            <a:ext uri="{91240B29-F687-4f45-9708-019B960494DF}"/>
            <a:ext uri="{AF507438-7753-43e0-B8FC-AC1667EBCBE1}"/>
          </a:extLst>
        </p:spPr>
        <p:txBody>
          <a:bodyPr/>
          <a:lstStyle/>
          <a:p>
            <a:pPr eaLnBrk="1" hangingPunct="1">
              <a:buFont typeface="Arial" charset="0"/>
              <a:buChar char="•"/>
              <a:defRPr/>
            </a:pPr>
            <a:r>
              <a:rPr lang="en-GB" sz="1400" b="1" dirty="0">
                <a:ea typeface="MS PGothic" pitchFamily="34" charset="-128"/>
                <a:cs typeface="+mn-cs"/>
              </a:rPr>
              <a:t>Duplication</a:t>
            </a:r>
            <a:r>
              <a:rPr lang="en-GB" sz="1400" dirty="0">
                <a:ea typeface="MS PGothic" pitchFamily="34" charset="-128"/>
                <a:cs typeface="+mn-cs"/>
              </a:rPr>
              <a:t> – eliminate duplication of work / processes</a:t>
            </a:r>
          </a:p>
          <a:p>
            <a:pPr eaLnBrk="1" hangingPunct="1">
              <a:buFont typeface="Arial" charset="0"/>
              <a:buChar char="•"/>
              <a:defRPr/>
            </a:pPr>
            <a:r>
              <a:rPr lang="en-GB" sz="1400" b="1" dirty="0">
                <a:ea typeface="MS PGothic" pitchFamily="34" charset="-128"/>
                <a:cs typeface="+mn-cs"/>
              </a:rPr>
              <a:t>Redundancy</a:t>
            </a:r>
            <a:r>
              <a:rPr lang="en-GB" sz="1400" dirty="0">
                <a:ea typeface="MS PGothic" pitchFamily="34" charset="-128"/>
                <a:cs typeface="+mn-cs"/>
              </a:rPr>
              <a:t> – eliminate situations where two people do the same activity</a:t>
            </a:r>
          </a:p>
          <a:p>
            <a:pPr eaLnBrk="1" hangingPunct="1">
              <a:buFont typeface="Arial" charset="0"/>
              <a:buChar char="•"/>
              <a:defRPr/>
            </a:pPr>
            <a:r>
              <a:rPr lang="en-GB" sz="1400" b="1" dirty="0">
                <a:ea typeface="MS PGothic" pitchFamily="34" charset="-128"/>
                <a:cs typeface="+mn-cs"/>
              </a:rPr>
              <a:t>Frequency</a:t>
            </a:r>
            <a:r>
              <a:rPr lang="en-GB" sz="1400" dirty="0">
                <a:ea typeface="MS PGothic" pitchFamily="34" charset="-128"/>
                <a:cs typeface="+mn-cs"/>
              </a:rPr>
              <a:t> </a:t>
            </a:r>
            <a:r>
              <a:rPr lang="en-GB" sz="1400" b="1" dirty="0">
                <a:ea typeface="MS PGothic" pitchFamily="34" charset="-128"/>
                <a:cs typeface="+mn-cs"/>
              </a:rPr>
              <a:t>of use</a:t>
            </a:r>
            <a:r>
              <a:rPr lang="en-GB" sz="1400" dirty="0">
                <a:ea typeface="MS PGothic" pitchFamily="34" charset="-128"/>
                <a:cs typeface="+mn-cs"/>
              </a:rPr>
              <a:t> – eliminate or reduce reports not read / used; match frequency with need</a:t>
            </a:r>
          </a:p>
          <a:p>
            <a:pPr eaLnBrk="1" hangingPunct="1">
              <a:buFont typeface="Arial" charset="0"/>
              <a:buChar char="•"/>
              <a:defRPr/>
            </a:pPr>
            <a:r>
              <a:rPr lang="en-GB" sz="1400" b="1" dirty="0">
                <a:ea typeface="MS PGothic" pitchFamily="34" charset="-128"/>
                <a:cs typeface="+mn-cs"/>
              </a:rPr>
              <a:t>Accuracy</a:t>
            </a:r>
            <a:r>
              <a:rPr lang="en-GB" sz="1400" dirty="0">
                <a:ea typeface="MS PGothic" pitchFamily="34" charset="-128"/>
                <a:cs typeface="+mn-cs"/>
              </a:rPr>
              <a:t> – match appropriate level of accuracy to need</a:t>
            </a:r>
          </a:p>
          <a:p>
            <a:pPr eaLnBrk="1" hangingPunct="1">
              <a:buFont typeface="Arial" charset="0"/>
              <a:buChar char="•"/>
              <a:defRPr/>
            </a:pPr>
            <a:r>
              <a:rPr lang="en-GB" sz="1400" b="1" dirty="0">
                <a:ea typeface="MS PGothic" pitchFamily="34" charset="-128"/>
                <a:cs typeface="+mn-cs"/>
              </a:rPr>
              <a:t>Timelines</a:t>
            </a:r>
            <a:r>
              <a:rPr lang="en-GB" sz="1400" dirty="0">
                <a:ea typeface="MS PGothic" pitchFamily="34" charset="-128"/>
                <a:cs typeface="+mn-cs"/>
              </a:rPr>
              <a:t> – the cost of waiting / not getting things on time</a:t>
            </a:r>
          </a:p>
          <a:p>
            <a:pPr eaLnBrk="1" hangingPunct="1">
              <a:buFont typeface="Arial" charset="0"/>
              <a:buChar char="•"/>
              <a:defRPr/>
            </a:pPr>
            <a:r>
              <a:rPr lang="en-GB" sz="1400" b="1" dirty="0">
                <a:ea typeface="MS PGothic" pitchFamily="34" charset="-128"/>
                <a:cs typeface="+mn-cs"/>
              </a:rPr>
              <a:t>Standardisation</a:t>
            </a:r>
            <a:r>
              <a:rPr lang="en-GB" sz="1400" dirty="0">
                <a:ea typeface="MS PGothic" pitchFamily="34" charset="-128"/>
                <a:cs typeface="+mn-cs"/>
              </a:rPr>
              <a:t> – the cost of not standardising when it makes sense to</a:t>
            </a:r>
          </a:p>
          <a:p>
            <a:pPr eaLnBrk="1" hangingPunct="1">
              <a:buFont typeface="Arial" charset="0"/>
              <a:buChar char="•"/>
              <a:defRPr/>
            </a:pPr>
            <a:r>
              <a:rPr lang="en-GB" sz="1400" b="1" dirty="0">
                <a:ea typeface="MS PGothic" pitchFamily="34" charset="-128"/>
                <a:cs typeface="+mn-cs"/>
              </a:rPr>
              <a:t>Procedures</a:t>
            </a:r>
            <a:r>
              <a:rPr lang="en-GB" sz="1400" dirty="0">
                <a:ea typeface="MS PGothic" pitchFamily="34" charset="-128"/>
                <a:cs typeface="+mn-cs"/>
              </a:rPr>
              <a:t> – the cost of documenting practices</a:t>
            </a:r>
          </a:p>
          <a:p>
            <a:pPr eaLnBrk="1" hangingPunct="1">
              <a:buFont typeface="Arial" charset="0"/>
              <a:buChar char="•"/>
              <a:defRPr/>
            </a:pPr>
            <a:r>
              <a:rPr lang="en-GB" sz="1400" b="1" dirty="0">
                <a:ea typeface="MS PGothic" pitchFamily="34" charset="-128"/>
                <a:cs typeface="+mn-cs"/>
              </a:rPr>
              <a:t>In-sourcing</a:t>
            </a:r>
            <a:r>
              <a:rPr lang="en-GB" sz="1400" dirty="0">
                <a:ea typeface="MS PGothic" pitchFamily="34" charset="-128"/>
                <a:cs typeface="+mn-cs"/>
              </a:rPr>
              <a:t> – the cost of making it yourself; making instead of buying</a:t>
            </a:r>
          </a:p>
          <a:p>
            <a:pPr eaLnBrk="1" hangingPunct="1">
              <a:buFont typeface="Arial" charset="0"/>
              <a:buChar char="•"/>
              <a:defRPr/>
            </a:pPr>
            <a:r>
              <a:rPr lang="en-GB" sz="1400" b="1" dirty="0">
                <a:ea typeface="MS PGothic" pitchFamily="34" charset="-128"/>
                <a:cs typeface="+mn-cs"/>
              </a:rPr>
              <a:t>Authorisation</a:t>
            </a:r>
            <a:r>
              <a:rPr lang="en-GB" sz="1400" dirty="0">
                <a:ea typeface="MS PGothic" pitchFamily="34" charset="-128"/>
                <a:cs typeface="+mn-cs"/>
              </a:rPr>
              <a:t> – the cost of consensus</a:t>
            </a:r>
          </a:p>
          <a:p>
            <a:pPr eaLnBrk="1" hangingPunct="1">
              <a:buFont typeface="Arial" charset="0"/>
              <a:buChar char="•"/>
              <a:defRPr/>
            </a:pPr>
            <a:r>
              <a:rPr lang="en-GB" sz="1400" b="1" dirty="0">
                <a:ea typeface="MS PGothic" pitchFamily="34" charset="-128"/>
                <a:cs typeface="+mn-cs"/>
              </a:rPr>
              <a:t>Validation</a:t>
            </a:r>
            <a:r>
              <a:rPr lang="en-GB" sz="1400" dirty="0">
                <a:ea typeface="MS PGothic" pitchFamily="34" charset="-128"/>
                <a:cs typeface="+mn-cs"/>
              </a:rPr>
              <a:t> – the cost of security checking</a:t>
            </a:r>
          </a:p>
          <a:p>
            <a:pPr eaLnBrk="1" hangingPunct="1">
              <a:buFont typeface="Arial" charset="0"/>
              <a:buChar char="•"/>
              <a:defRPr/>
            </a:pPr>
            <a:r>
              <a:rPr lang="en-GB" sz="1400" b="1" dirty="0">
                <a:ea typeface="MS PGothic" pitchFamily="34" charset="-128"/>
                <a:cs typeface="+mn-cs"/>
              </a:rPr>
              <a:t>Forecasting</a:t>
            </a:r>
            <a:r>
              <a:rPr lang="en-GB" sz="1400" dirty="0">
                <a:ea typeface="MS PGothic" pitchFamily="34" charset="-128"/>
                <a:cs typeface="+mn-cs"/>
              </a:rPr>
              <a:t> – the cost of prediction</a:t>
            </a:r>
          </a:p>
          <a:p>
            <a:pPr eaLnBrk="1" hangingPunct="1">
              <a:buFont typeface="Arial" charset="0"/>
              <a:buChar char="•"/>
              <a:defRPr/>
            </a:pPr>
            <a:r>
              <a:rPr lang="en-GB" sz="1400" b="1" dirty="0">
                <a:ea typeface="MS PGothic" pitchFamily="34" charset="-128"/>
                <a:cs typeface="+mn-cs"/>
              </a:rPr>
              <a:t>Waste</a:t>
            </a:r>
            <a:r>
              <a:rPr lang="en-GB" sz="1400" dirty="0">
                <a:ea typeface="MS PGothic" pitchFamily="34" charset="-128"/>
                <a:cs typeface="+mn-cs"/>
              </a:rPr>
              <a:t> – the cost of consumption</a:t>
            </a:r>
          </a:p>
          <a:p>
            <a:pPr eaLnBrk="1" hangingPunct="1">
              <a:buFont typeface="Arial" charset="0"/>
              <a:buChar char="•"/>
              <a:defRPr/>
            </a:pPr>
            <a:r>
              <a:rPr lang="en-GB" sz="1400" b="1" dirty="0">
                <a:ea typeface="MS PGothic" pitchFamily="34" charset="-128"/>
                <a:cs typeface="+mn-cs"/>
              </a:rPr>
              <a:t>Specification</a:t>
            </a:r>
            <a:r>
              <a:rPr lang="en-GB" sz="1400" dirty="0">
                <a:ea typeface="MS PGothic" pitchFamily="34" charset="-128"/>
                <a:cs typeface="+mn-cs"/>
              </a:rPr>
              <a:t> – the cost of customisation; unnecessary conformance</a:t>
            </a:r>
          </a:p>
          <a:p>
            <a:pPr eaLnBrk="1" hangingPunct="1">
              <a:buFont typeface="Arial" charset="0"/>
              <a:buChar char="•"/>
              <a:defRPr/>
            </a:pPr>
            <a:r>
              <a:rPr lang="en-GB" sz="1400" b="1" dirty="0">
                <a:ea typeface="MS PGothic" pitchFamily="34" charset="-128"/>
                <a:cs typeface="+mn-cs"/>
              </a:rPr>
              <a:t>Storage</a:t>
            </a:r>
            <a:r>
              <a:rPr lang="en-GB" sz="1400" dirty="0">
                <a:ea typeface="MS PGothic" pitchFamily="34" charset="-128"/>
                <a:cs typeface="+mn-cs"/>
              </a:rPr>
              <a:t> </a:t>
            </a:r>
            <a:r>
              <a:rPr lang="en-GB" sz="1400" b="1" dirty="0">
                <a:ea typeface="MS PGothic" pitchFamily="34" charset="-128"/>
                <a:cs typeface="+mn-cs"/>
              </a:rPr>
              <a:t>and</a:t>
            </a:r>
            <a:r>
              <a:rPr lang="en-GB" sz="1400" dirty="0">
                <a:ea typeface="MS PGothic" pitchFamily="34" charset="-128"/>
                <a:cs typeface="+mn-cs"/>
              </a:rPr>
              <a:t> </a:t>
            </a:r>
            <a:r>
              <a:rPr lang="en-GB" sz="1400" b="1" dirty="0">
                <a:ea typeface="MS PGothic" pitchFamily="34" charset="-128"/>
                <a:cs typeface="+mn-cs"/>
              </a:rPr>
              <a:t>surplus</a:t>
            </a:r>
            <a:r>
              <a:rPr lang="en-GB" sz="1400" dirty="0">
                <a:ea typeface="MS PGothic" pitchFamily="34" charset="-128"/>
                <a:cs typeface="+mn-cs"/>
              </a:rPr>
              <a:t> – the cost of holding / storing / archiving</a:t>
            </a:r>
          </a:p>
          <a:p>
            <a:pPr eaLnBrk="1" hangingPunct="1">
              <a:buFont typeface="Arial" charset="0"/>
              <a:buChar char="•"/>
              <a:defRPr/>
            </a:pPr>
            <a:r>
              <a:rPr lang="en-GB" sz="1400" b="1" dirty="0">
                <a:ea typeface="MS PGothic" pitchFamily="34" charset="-128"/>
                <a:cs typeface="+mn-cs"/>
              </a:rPr>
              <a:t>Best</a:t>
            </a:r>
            <a:r>
              <a:rPr lang="en-GB" sz="1400" dirty="0">
                <a:ea typeface="MS PGothic" pitchFamily="34" charset="-128"/>
                <a:cs typeface="+mn-cs"/>
              </a:rPr>
              <a:t> </a:t>
            </a:r>
            <a:r>
              <a:rPr lang="en-GB" sz="1400" b="1" dirty="0">
                <a:ea typeface="MS PGothic" pitchFamily="34" charset="-128"/>
                <a:cs typeface="+mn-cs"/>
              </a:rPr>
              <a:t>practices</a:t>
            </a:r>
            <a:r>
              <a:rPr lang="en-GB" sz="1400" dirty="0">
                <a:ea typeface="MS PGothic" pitchFamily="34" charset="-128"/>
                <a:cs typeface="+mn-cs"/>
              </a:rPr>
              <a:t> – the opportunity cost of knowledge / skill transfer</a:t>
            </a:r>
          </a:p>
          <a:p>
            <a:pPr eaLnBrk="1" hangingPunct="1">
              <a:buFont typeface="Arial" charset="0"/>
              <a:buChar char="•"/>
              <a:defRPr/>
            </a:pPr>
            <a:r>
              <a:rPr lang="en-GB" sz="1400" b="1" dirty="0">
                <a:ea typeface="MS PGothic" pitchFamily="34" charset="-128"/>
                <a:cs typeface="+mn-cs"/>
              </a:rPr>
              <a:t>Reconciliation</a:t>
            </a:r>
            <a:r>
              <a:rPr lang="en-GB" sz="1400" dirty="0">
                <a:ea typeface="MS PGothic" pitchFamily="34" charset="-128"/>
                <a:cs typeface="+mn-cs"/>
              </a:rPr>
              <a:t> – the cost of non-aligned information / data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a:extLst>
              <a:ext uri="{FF2B5EF4-FFF2-40B4-BE49-F238E27FC236}">
                <a16:creationId xmlns:a16="http://schemas.microsoft.com/office/drawing/2014/main" id="{F495D393-E28F-5344-8743-1624AB6B016A}"/>
              </a:ext>
            </a:extLst>
          </p:cNvPr>
          <p:cNvSpPr>
            <a:spLocks noGrp="1" noChangeArrowheads="1"/>
          </p:cNvSpPr>
          <p:nvPr>
            <p:ph type="title"/>
          </p:nvPr>
        </p:nvSpPr>
        <p:spPr/>
        <p:txBody>
          <a:bodyPr/>
          <a:lstStyle/>
          <a:p>
            <a:pPr eaLnBrk="1" hangingPunct="1">
              <a:defRPr/>
            </a:pPr>
            <a:r>
              <a:rPr lang="en-GB" sz="3600" dirty="0">
                <a:ea typeface="MS PGothic" pitchFamily="34" charset="-128"/>
                <a:cs typeface="+mj-cs"/>
              </a:rPr>
              <a:t>Brownpaper Technique Secret Sauce</a:t>
            </a:r>
          </a:p>
        </p:txBody>
      </p:sp>
      <p:sp>
        <p:nvSpPr>
          <p:cNvPr id="522243" name="Rectangle 3">
            <a:extLst>
              <a:ext uri="{FF2B5EF4-FFF2-40B4-BE49-F238E27FC236}">
                <a16:creationId xmlns:a16="http://schemas.microsoft.com/office/drawing/2014/main" id="{09E29DA1-B281-5D40-8F59-4E260B10FCCA}"/>
              </a:ext>
            </a:extLst>
          </p:cNvPr>
          <p:cNvSpPr>
            <a:spLocks noGrp="1" noChangeArrowheads="1"/>
          </p:cNvSpPr>
          <p:nvPr>
            <p:ph idx="1"/>
          </p:nvPr>
        </p:nvSpPr>
        <p:spPr>
          <a:xfrm>
            <a:off x="495300" y="1600200"/>
            <a:ext cx="8915400" cy="4829175"/>
          </a:xfrm>
        </p:spPr>
        <p:txBody>
          <a:bodyPr>
            <a:normAutofit fontScale="85000" lnSpcReduction="20000"/>
          </a:bodyPr>
          <a:lstStyle/>
          <a:p>
            <a:pPr marL="0" indent="0" eaLnBrk="1" hangingPunct="1">
              <a:lnSpc>
                <a:spcPct val="120000"/>
              </a:lnSpc>
              <a:spcBef>
                <a:spcPct val="30000"/>
              </a:spcBef>
              <a:buFont typeface="Arial" charset="0"/>
              <a:buNone/>
              <a:defRPr/>
            </a:pPr>
            <a:r>
              <a:rPr lang="en-GB" sz="1200" dirty="0">
                <a:latin typeface="Source Sans Pro "/>
                <a:ea typeface="MS PGothic" pitchFamily="34" charset="-128"/>
                <a:cs typeface="Source Sans Pro "/>
              </a:rPr>
              <a:t>Don’t create a finished </a:t>
            </a:r>
            <a:r>
              <a:rPr lang="en-GB" sz="1200" dirty="0" err="1">
                <a:latin typeface="Source Sans Pro "/>
                <a:ea typeface="MS PGothic" pitchFamily="34" charset="-128"/>
                <a:cs typeface="Source Sans Pro "/>
              </a:rPr>
              <a:t>brownpaper</a:t>
            </a:r>
            <a:r>
              <a:rPr lang="en-GB" sz="1200" dirty="0">
                <a:latin typeface="Source Sans Pro "/>
                <a:ea typeface="MS PGothic" pitchFamily="34" charset="-128"/>
                <a:cs typeface="Source Sans Pro "/>
              </a:rPr>
              <a:t> from scratch</a:t>
            </a:r>
          </a:p>
          <a:p>
            <a:pPr eaLnBrk="1" hangingPunct="1">
              <a:lnSpc>
                <a:spcPct val="120000"/>
              </a:lnSpc>
              <a:spcBef>
                <a:spcPct val="30000"/>
              </a:spcBef>
              <a:buFont typeface="Arial" charset="0"/>
              <a:buChar char="•"/>
              <a:defRPr/>
            </a:pPr>
            <a:r>
              <a:rPr lang="en-GB" sz="1200" dirty="0">
                <a:ea typeface="MS PGothic" pitchFamily="34" charset="-128"/>
              </a:rPr>
              <a:t>Use pencil to do a first draft – it makes it easier to correct mistakes, sends a message that this is not a “done deal”, but a “let’s discover this together” process – the use of Post-It notes produces greater flexibility.</a:t>
            </a:r>
          </a:p>
          <a:p>
            <a:pPr marL="0" indent="0" eaLnBrk="1" hangingPunct="1">
              <a:lnSpc>
                <a:spcPct val="120000"/>
              </a:lnSpc>
              <a:spcBef>
                <a:spcPct val="30000"/>
              </a:spcBef>
              <a:buFont typeface="Arial" charset="0"/>
              <a:buNone/>
              <a:defRPr/>
            </a:pPr>
            <a:endParaRPr lang="en-GB" sz="1200" dirty="0">
              <a:ea typeface="MS PGothic" pitchFamily="34" charset="-128"/>
            </a:endParaRPr>
          </a:p>
          <a:p>
            <a:pPr marL="0" indent="0" eaLnBrk="1" hangingPunct="1">
              <a:lnSpc>
                <a:spcPct val="120000"/>
              </a:lnSpc>
              <a:spcBef>
                <a:spcPct val="30000"/>
              </a:spcBef>
              <a:buFont typeface="Arial" charset="0"/>
              <a:buNone/>
              <a:defRPr/>
            </a:pPr>
            <a:r>
              <a:rPr lang="en-GB" sz="1200" dirty="0">
                <a:latin typeface="Source Sans Pro "/>
                <a:ea typeface="MS PGothic" pitchFamily="34" charset="-128"/>
                <a:cs typeface="Source Sans Pro "/>
              </a:rPr>
              <a:t>Disagreement about how the activity is completed is OK</a:t>
            </a:r>
          </a:p>
          <a:p>
            <a:pPr eaLnBrk="1" hangingPunct="1">
              <a:lnSpc>
                <a:spcPct val="120000"/>
              </a:lnSpc>
              <a:spcBef>
                <a:spcPct val="30000"/>
              </a:spcBef>
              <a:buFont typeface="Arial" charset="0"/>
              <a:buChar char="•"/>
              <a:defRPr/>
            </a:pPr>
            <a:r>
              <a:rPr lang="en-GB" sz="1200" dirty="0">
                <a:ea typeface="MS PGothic" pitchFamily="34" charset="-128"/>
              </a:rPr>
              <a:t>It is probable that different people perform the same activity differently; that is a significant finding! Try to capture both and get separate agreement.</a:t>
            </a:r>
          </a:p>
          <a:p>
            <a:pPr eaLnBrk="1" hangingPunct="1">
              <a:lnSpc>
                <a:spcPct val="120000"/>
              </a:lnSpc>
              <a:spcBef>
                <a:spcPct val="30000"/>
              </a:spcBef>
              <a:buFont typeface="Arial" charset="0"/>
              <a:buChar char="•"/>
              <a:defRPr/>
            </a:pPr>
            <a:endParaRPr lang="en-GB" sz="1200" dirty="0">
              <a:ea typeface="MS PGothic" pitchFamily="34" charset="-128"/>
            </a:endParaRPr>
          </a:p>
          <a:p>
            <a:pPr marL="0" indent="0" eaLnBrk="1" hangingPunct="1">
              <a:lnSpc>
                <a:spcPct val="120000"/>
              </a:lnSpc>
              <a:spcBef>
                <a:spcPct val="30000"/>
              </a:spcBef>
              <a:buFont typeface="Arial" charset="0"/>
              <a:buNone/>
              <a:defRPr/>
            </a:pPr>
            <a:r>
              <a:rPr lang="en-GB" sz="1200" dirty="0">
                <a:latin typeface="Source Sans Pro "/>
                <a:ea typeface="MS PGothic" pitchFamily="34" charset="-128"/>
                <a:cs typeface="Source Sans Pro "/>
              </a:rPr>
              <a:t>Make not knowing the answer to every question OK</a:t>
            </a:r>
          </a:p>
          <a:p>
            <a:pPr eaLnBrk="1" hangingPunct="1">
              <a:lnSpc>
                <a:spcPct val="120000"/>
              </a:lnSpc>
              <a:spcBef>
                <a:spcPct val="30000"/>
              </a:spcBef>
              <a:buFont typeface="Arial" charset="0"/>
              <a:buChar char="•"/>
              <a:defRPr/>
            </a:pPr>
            <a:r>
              <a:rPr lang="en-GB" sz="1200" dirty="0">
                <a:ea typeface="MS PGothic" pitchFamily="34" charset="-128"/>
              </a:rPr>
              <a:t>In the process of asking questions needed to identify the activity, it almost always happens that a question will be asked that no one can answer off the top of their heads.</a:t>
            </a:r>
          </a:p>
          <a:p>
            <a:pPr marL="0" indent="0" eaLnBrk="1" hangingPunct="1">
              <a:lnSpc>
                <a:spcPct val="120000"/>
              </a:lnSpc>
              <a:spcBef>
                <a:spcPct val="30000"/>
              </a:spcBef>
              <a:buFont typeface="Arial" charset="0"/>
              <a:buNone/>
              <a:defRPr/>
            </a:pPr>
            <a:endParaRPr lang="en-GB" sz="1200" b="1" dirty="0">
              <a:ea typeface="MS PGothic" pitchFamily="34" charset="-128"/>
            </a:endParaRPr>
          </a:p>
          <a:p>
            <a:pPr marL="0" indent="0" eaLnBrk="1" hangingPunct="1">
              <a:lnSpc>
                <a:spcPct val="120000"/>
              </a:lnSpc>
              <a:spcBef>
                <a:spcPct val="30000"/>
              </a:spcBef>
              <a:buFont typeface="Arial" charset="0"/>
              <a:buNone/>
              <a:defRPr/>
            </a:pPr>
            <a:r>
              <a:rPr lang="en-GB" sz="1200" dirty="0">
                <a:latin typeface="Source Sans Pro "/>
                <a:ea typeface="MS PGothic" pitchFamily="34" charset="-128"/>
                <a:cs typeface="Source Sans Pro "/>
              </a:rPr>
              <a:t>Ask for hard copy and complete examples</a:t>
            </a:r>
          </a:p>
          <a:p>
            <a:pPr eaLnBrk="1" hangingPunct="1">
              <a:lnSpc>
                <a:spcPct val="120000"/>
              </a:lnSpc>
              <a:spcBef>
                <a:spcPct val="30000"/>
              </a:spcBef>
              <a:buFont typeface="Arial" charset="0"/>
              <a:buChar char="•"/>
              <a:defRPr/>
            </a:pPr>
            <a:r>
              <a:rPr lang="en-GB" sz="1200" dirty="0">
                <a:ea typeface="MS PGothic" pitchFamily="34" charset="-128"/>
              </a:rPr>
              <a:t>All key documents should be obtained with “live” information, if possible. Ask for a printed copy of significant computer screens if the function is online or interactive between user and system.</a:t>
            </a:r>
          </a:p>
          <a:p>
            <a:pPr marL="0" indent="0" eaLnBrk="1" hangingPunct="1">
              <a:lnSpc>
                <a:spcPct val="120000"/>
              </a:lnSpc>
              <a:spcBef>
                <a:spcPct val="30000"/>
              </a:spcBef>
              <a:buFont typeface="Arial" charset="0"/>
              <a:buNone/>
              <a:defRPr/>
            </a:pPr>
            <a:endParaRPr lang="en-GB" sz="1200" b="1" dirty="0">
              <a:ea typeface="MS PGothic" pitchFamily="34" charset="-128"/>
            </a:endParaRPr>
          </a:p>
          <a:p>
            <a:pPr marL="0" indent="0" eaLnBrk="1" hangingPunct="1">
              <a:lnSpc>
                <a:spcPct val="120000"/>
              </a:lnSpc>
              <a:spcBef>
                <a:spcPct val="30000"/>
              </a:spcBef>
              <a:buFont typeface="Arial" charset="0"/>
              <a:buNone/>
              <a:defRPr/>
            </a:pPr>
            <a:r>
              <a:rPr lang="en-GB" sz="1200" dirty="0">
                <a:latin typeface="Source Sans Pro "/>
                <a:ea typeface="MS PGothic" pitchFamily="34" charset="-128"/>
                <a:cs typeface="Source Sans Pro "/>
              </a:rPr>
              <a:t>No value judgements (yet)</a:t>
            </a:r>
          </a:p>
          <a:p>
            <a:pPr eaLnBrk="1" hangingPunct="1">
              <a:lnSpc>
                <a:spcPct val="120000"/>
              </a:lnSpc>
              <a:spcBef>
                <a:spcPct val="30000"/>
              </a:spcBef>
              <a:buFont typeface="Arial" charset="0"/>
              <a:buChar char="•"/>
              <a:defRPr/>
            </a:pPr>
            <a:r>
              <a:rPr lang="en-GB" sz="1200" dirty="0">
                <a:ea typeface="MS PGothic" pitchFamily="34" charset="-128"/>
              </a:rPr>
              <a:t>The process of creating the initial </a:t>
            </a:r>
            <a:r>
              <a:rPr lang="en-GB" sz="1200" dirty="0" err="1">
                <a:ea typeface="MS PGothic" pitchFamily="34" charset="-128"/>
              </a:rPr>
              <a:t>brownpaper</a:t>
            </a:r>
            <a:r>
              <a:rPr lang="en-GB" sz="1200" dirty="0">
                <a:ea typeface="MS PGothic" pitchFamily="34" charset="-128"/>
              </a:rPr>
              <a:t> should be a fact-gathering exercise. The evaluation of the information comes later. At this point, all ideas are good ideas.</a:t>
            </a:r>
          </a:p>
          <a:p>
            <a:pPr marL="0" indent="0" eaLnBrk="1" hangingPunct="1">
              <a:lnSpc>
                <a:spcPct val="120000"/>
              </a:lnSpc>
              <a:spcBef>
                <a:spcPct val="30000"/>
              </a:spcBef>
              <a:buFont typeface="Arial" charset="0"/>
              <a:buNone/>
              <a:defRPr/>
            </a:pPr>
            <a:endParaRPr lang="en-GB" sz="1200" b="1" dirty="0">
              <a:ea typeface="MS PGothic" pitchFamily="34" charset="-128"/>
            </a:endParaRPr>
          </a:p>
          <a:p>
            <a:pPr marL="0" indent="0" eaLnBrk="1" hangingPunct="1">
              <a:lnSpc>
                <a:spcPct val="120000"/>
              </a:lnSpc>
              <a:spcBef>
                <a:spcPct val="30000"/>
              </a:spcBef>
              <a:buFont typeface="Arial" charset="0"/>
              <a:buNone/>
              <a:defRPr/>
            </a:pPr>
            <a:r>
              <a:rPr lang="en-GB" sz="1200" dirty="0">
                <a:latin typeface="Source Sans Pro "/>
                <a:ea typeface="MS PGothic" pitchFamily="34" charset="-128"/>
                <a:cs typeface="Source Sans Pro "/>
              </a:rPr>
              <a:t>Identify one stream of activity and do it start to finish: then integrate other streams with it</a:t>
            </a:r>
          </a:p>
          <a:p>
            <a:pPr eaLnBrk="1" hangingPunct="1">
              <a:lnSpc>
                <a:spcPct val="120000"/>
              </a:lnSpc>
              <a:spcBef>
                <a:spcPct val="30000"/>
              </a:spcBef>
              <a:buFont typeface="Arial" charset="0"/>
              <a:buChar char="•"/>
              <a:defRPr/>
            </a:pPr>
            <a:r>
              <a:rPr lang="en-GB" sz="1200" dirty="0">
                <a:ea typeface="MS PGothic" pitchFamily="34" charset="-128"/>
              </a:rPr>
              <a:t>Experience has shown that participants may become confused when trying to understand and document several flows simultaneously.</a:t>
            </a:r>
          </a:p>
          <a:p>
            <a:pPr marL="0" indent="0" eaLnBrk="1" hangingPunct="1">
              <a:lnSpc>
                <a:spcPct val="120000"/>
              </a:lnSpc>
              <a:spcBef>
                <a:spcPct val="30000"/>
              </a:spcBef>
              <a:buFont typeface="Arial" charset="0"/>
              <a:buNone/>
              <a:defRPr/>
            </a:pPr>
            <a:endParaRPr lang="en-GB" sz="1200" b="1" dirty="0">
              <a:ea typeface="MS PGothic" pitchFamily="34" charset="-128"/>
            </a:endParaRPr>
          </a:p>
          <a:p>
            <a:pPr marL="0" indent="0" eaLnBrk="1" hangingPunct="1">
              <a:lnSpc>
                <a:spcPct val="120000"/>
              </a:lnSpc>
              <a:spcBef>
                <a:spcPct val="30000"/>
              </a:spcBef>
              <a:buFont typeface="Arial" charset="0"/>
              <a:buNone/>
              <a:defRPr/>
            </a:pPr>
            <a:r>
              <a:rPr lang="en-GB" sz="1200" dirty="0">
                <a:latin typeface="Source Sans Pro "/>
                <a:ea typeface="MS PGothic" pitchFamily="34" charset="-128"/>
                <a:cs typeface="Source Sans Pro "/>
              </a:rPr>
              <a:t>Write explanations directly onto the </a:t>
            </a:r>
            <a:r>
              <a:rPr lang="en-GB" sz="1200" dirty="0" err="1">
                <a:latin typeface="Source Sans Pro "/>
                <a:ea typeface="MS PGothic" pitchFamily="34" charset="-128"/>
                <a:cs typeface="Source Sans Pro "/>
              </a:rPr>
              <a:t>brownpaper</a:t>
            </a:r>
            <a:endParaRPr lang="en-GB" sz="1200" dirty="0">
              <a:latin typeface="Source Sans Pro "/>
              <a:ea typeface="MS PGothic" pitchFamily="34" charset="-128"/>
              <a:cs typeface="Source Sans Pro "/>
            </a:endParaRPr>
          </a:p>
          <a:p>
            <a:pPr eaLnBrk="1" hangingPunct="1">
              <a:lnSpc>
                <a:spcPct val="120000"/>
              </a:lnSpc>
              <a:spcBef>
                <a:spcPct val="30000"/>
              </a:spcBef>
              <a:buFont typeface="Arial" charset="0"/>
              <a:buChar char="•"/>
              <a:defRPr/>
            </a:pPr>
            <a:r>
              <a:rPr lang="en-GB" sz="1200" dirty="0">
                <a:ea typeface="MS PGothic" pitchFamily="34" charset="-128"/>
              </a:rPr>
              <a:t>The only paper attached to the </a:t>
            </a:r>
            <a:r>
              <a:rPr lang="en-GB" sz="1200" dirty="0" err="1">
                <a:ea typeface="MS PGothic" pitchFamily="34" charset="-128"/>
              </a:rPr>
              <a:t>brownpaper</a:t>
            </a:r>
            <a:r>
              <a:rPr lang="en-GB" sz="1200" dirty="0">
                <a:ea typeface="MS PGothic" pitchFamily="34" charset="-128"/>
              </a:rPr>
              <a:t> should be “live” documents and their Post-It note critiques.</a:t>
            </a:r>
          </a:p>
          <a:p>
            <a:pPr eaLnBrk="1" hangingPunct="1">
              <a:lnSpc>
                <a:spcPct val="120000"/>
              </a:lnSpc>
              <a:spcBef>
                <a:spcPct val="30000"/>
              </a:spcBef>
              <a:buFont typeface="Arial" charset="0"/>
              <a:buChar char="•"/>
              <a:defRPr/>
            </a:pPr>
            <a:endParaRPr lang="en-GB" sz="1200" dirty="0">
              <a:ea typeface="MS PGothic"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CC7EB520-2F75-5F41-A231-5BA0D1E6FC4F}"/>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41986" name="Rectangle 3">
            <a:extLst>
              <a:ext uri="{FF2B5EF4-FFF2-40B4-BE49-F238E27FC236}">
                <a16:creationId xmlns:a16="http://schemas.microsoft.com/office/drawing/2014/main" id="{ADF7ABFE-1B7B-6B4C-B117-285BD18F222A}"/>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41987" name="Rectangle 8">
            <a:extLst>
              <a:ext uri="{FF2B5EF4-FFF2-40B4-BE49-F238E27FC236}">
                <a16:creationId xmlns:a16="http://schemas.microsoft.com/office/drawing/2014/main" id="{F1F3EE3D-5F63-C147-85AC-A5ED2FC70C68}"/>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41988" name="Rectangle 10">
            <a:extLst>
              <a:ext uri="{FF2B5EF4-FFF2-40B4-BE49-F238E27FC236}">
                <a16:creationId xmlns:a16="http://schemas.microsoft.com/office/drawing/2014/main" id="{7B717AF1-E47E-F04E-8A0F-149B84677ACD}"/>
              </a:ext>
            </a:extLst>
          </p:cNvPr>
          <p:cNvSpPr>
            <a:spLocks noChangeArrowheads="1"/>
          </p:cNvSpPr>
          <p:nvPr/>
        </p:nvSpPr>
        <p:spPr bwMode="auto">
          <a:xfrm>
            <a:off x="404813" y="3163888"/>
            <a:ext cx="4602162" cy="696912"/>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41989" name="Rectangle 5">
            <a:extLst>
              <a:ext uri="{FF2B5EF4-FFF2-40B4-BE49-F238E27FC236}">
                <a16:creationId xmlns:a16="http://schemas.microsoft.com/office/drawing/2014/main" id="{BC34716A-0894-EF4F-9905-C4B087598765}"/>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Semibold" panose="020B0503030403020204" pitchFamily="34" charset="0"/>
                <a:cs typeface="Source Sans Pro Semibold" panose="020B0503030403020204"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&amp; </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panose="020B0503030403020204" pitchFamily="34" charset="0"/>
                <a:cs typeface="Source Sans Pro" panose="020B0503030403020204" pitchFamily="34" charset="0"/>
              </a:rPr>
              <a:t>Force-field Analysis</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41990" name="Rectangle 7">
            <a:extLst>
              <a:ext uri="{FF2B5EF4-FFF2-40B4-BE49-F238E27FC236}">
                <a16:creationId xmlns:a16="http://schemas.microsoft.com/office/drawing/2014/main" id="{447BCF35-92E1-0444-8294-22DA493693B3}"/>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panose="020B0503030403020204" pitchFamily="34" charset="0"/>
                <a:cs typeface="Source Sans Pro" panose="020B0503030403020204"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a:extLst>
              <a:ext uri="{FF2B5EF4-FFF2-40B4-BE49-F238E27FC236}">
                <a16:creationId xmlns:a16="http://schemas.microsoft.com/office/drawing/2014/main" id="{B42E5498-1CF8-904E-A342-52B14AB3F128}"/>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Day In the Life Of (DILO)</a:t>
            </a:r>
            <a:endParaRPr dirty="0">
              <a:ea typeface="MS PGothic" pitchFamily="34" charset="-128"/>
              <a:cs typeface="+mj-cs"/>
            </a:endParaRPr>
          </a:p>
        </p:txBody>
      </p:sp>
      <p:sp>
        <p:nvSpPr>
          <p:cNvPr id="528387" name="Rectangle 3">
            <a:extLst>
              <a:ext uri="{FF2B5EF4-FFF2-40B4-BE49-F238E27FC236}">
                <a16:creationId xmlns:a16="http://schemas.microsoft.com/office/drawing/2014/main" id="{038C98AD-23AA-0C4F-829A-1F8AB1D315C9}"/>
              </a:ext>
            </a:extLst>
          </p:cNvPr>
          <p:cNvSpPr>
            <a:spLocks noGrp="1" noChangeArrowheads="1"/>
          </p:cNvSpPr>
          <p:nvPr>
            <p:ph idx="1"/>
          </p:nvPr>
        </p:nvSpPr>
        <p:spPr/>
        <p:txBody>
          <a:bodyPr/>
          <a:lstStyle/>
          <a:p>
            <a:pPr eaLnBrk="1" hangingPunct="1">
              <a:spcBef>
                <a:spcPct val="10000"/>
              </a:spcBef>
              <a:buFontTx/>
              <a:buNone/>
              <a:defRPr/>
            </a:pPr>
            <a:r>
              <a:rPr lang="en-GB" sz="1600" b="1" dirty="0">
                <a:ea typeface="MS PGothic" pitchFamily="34" charset="-128"/>
                <a:cs typeface="+mn-cs"/>
              </a:rPr>
              <a:t>What is it?</a:t>
            </a:r>
          </a:p>
          <a:p>
            <a:pPr eaLnBrk="1" hangingPunct="1">
              <a:spcBef>
                <a:spcPct val="10000"/>
              </a:spcBef>
              <a:buFont typeface="Arial" charset="0"/>
              <a:buChar char="•"/>
              <a:defRPr/>
            </a:pPr>
            <a:r>
              <a:rPr lang="en-GB" sz="1600" dirty="0">
                <a:ea typeface="MS PGothic" pitchFamily="34" charset="-128"/>
                <a:cs typeface="+mn-cs"/>
              </a:rPr>
              <a:t>A visual way of showing the activities of an individual or group of individuals in a school. It can be used to show a </a:t>
            </a:r>
            <a:r>
              <a:rPr lang="ja-JP" altLang="en-GB" sz="1600" dirty="0">
                <a:latin typeface="Arial"/>
                <a:ea typeface="MS PGothic" pitchFamily="34" charset="-128"/>
                <a:cs typeface="+mn-cs"/>
              </a:rPr>
              <a:t>“</a:t>
            </a:r>
            <a:r>
              <a:rPr lang="en-GB" sz="1600" dirty="0">
                <a:ea typeface="MS PGothic" pitchFamily="34" charset="-128"/>
                <a:cs typeface="+mn-cs"/>
              </a:rPr>
              <a:t>Week in the life of</a:t>
            </a:r>
            <a:r>
              <a:rPr lang="ja-JP" altLang="en-GB" sz="1600" dirty="0">
                <a:latin typeface="Arial"/>
                <a:ea typeface="MS PGothic" pitchFamily="34" charset="-128"/>
                <a:cs typeface="+mn-cs"/>
              </a:rPr>
              <a:t>”</a:t>
            </a:r>
            <a:r>
              <a:rPr lang="en-GB" sz="1600" dirty="0">
                <a:ea typeface="MS PGothic" pitchFamily="34" charset="-128"/>
                <a:cs typeface="+mn-cs"/>
              </a:rPr>
              <a:t>, a </a:t>
            </a:r>
            <a:r>
              <a:rPr lang="ja-JP" altLang="en-GB" sz="1600" dirty="0">
                <a:latin typeface="Arial"/>
                <a:ea typeface="MS PGothic" pitchFamily="34" charset="-128"/>
                <a:cs typeface="+mn-cs"/>
              </a:rPr>
              <a:t>“</a:t>
            </a:r>
            <a:r>
              <a:rPr lang="en-GB" sz="1600" dirty="0">
                <a:ea typeface="MS PGothic" pitchFamily="34" charset="-128"/>
                <a:cs typeface="+mn-cs"/>
              </a:rPr>
              <a:t>Month in the life of</a:t>
            </a:r>
            <a:r>
              <a:rPr lang="ja-JP" altLang="en-GB" sz="1600" dirty="0">
                <a:latin typeface="Arial"/>
                <a:ea typeface="MS PGothic" pitchFamily="34" charset="-128"/>
                <a:cs typeface="+mn-cs"/>
              </a:rPr>
              <a:t>”</a:t>
            </a:r>
            <a:r>
              <a:rPr lang="en-GB" sz="1600" dirty="0">
                <a:ea typeface="MS PGothic" pitchFamily="34" charset="-128"/>
                <a:cs typeface="+mn-cs"/>
              </a:rPr>
              <a:t> </a:t>
            </a:r>
            <a:r>
              <a:rPr lang="ja-JP" altLang="en-GB" sz="1600" dirty="0">
                <a:latin typeface="Arial"/>
                <a:ea typeface="MS PGothic" pitchFamily="34" charset="-128"/>
                <a:cs typeface="+mn-cs"/>
              </a:rPr>
              <a:t>“</a:t>
            </a:r>
            <a:r>
              <a:rPr lang="en-GB" sz="1600" dirty="0">
                <a:ea typeface="MS PGothic" pitchFamily="34" charset="-128"/>
                <a:cs typeface="+mn-cs"/>
              </a:rPr>
              <a:t>Term in the Life of</a:t>
            </a:r>
            <a:r>
              <a:rPr lang="ja-JP" altLang="en-GB" sz="1600" dirty="0">
                <a:latin typeface="Arial"/>
                <a:ea typeface="MS PGothic" pitchFamily="34" charset="-128"/>
                <a:cs typeface="+mn-cs"/>
              </a:rPr>
              <a:t>”</a:t>
            </a:r>
            <a:r>
              <a:rPr lang="en-GB" sz="1600" dirty="0">
                <a:ea typeface="MS PGothic" pitchFamily="34" charset="-128"/>
                <a:cs typeface="+mn-cs"/>
              </a:rPr>
              <a:t> etc. The tool can therefore be used to reflect a number of roles, groups of roles or timeframes.</a:t>
            </a:r>
          </a:p>
          <a:p>
            <a:pPr eaLnBrk="1" hangingPunct="1">
              <a:spcBef>
                <a:spcPct val="10000"/>
              </a:spcBef>
              <a:buFont typeface="Arial" charset="0"/>
              <a:buChar char="•"/>
              <a:defRPr/>
            </a:pPr>
            <a:r>
              <a:rPr lang="en-GB" sz="1600" dirty="0">
                <a:ea typeface="MS PGothic" pitchFamily="34" charset="-128"/>
                <a:cs typeface="+mn-cs"/>
              </a:rPr>
              <a:t>The technique enables a group to drive out a shared view of workload and the underlying issues.</a:t>
            </a:r>
          </a:p>
          <a:p>
            <a:pPr eaLnBrk="1" hangingPunct="1">
              <a:spcBef>
                <a:spcPct val="10000"/>
              </a:spcBef>
              <a:buFont typeface="Arial" charset="0"/>
              <a:buChar char="•"/>
              <a:defRPr/>
            </a:pPr>
            <a:r>
              <a:rPr lang="en-GB" sz="1600" dirty="0">
                <a:ea typeface="MS PGothic" pitchFamily="34" charset="-128"/>
                <a:cs typeface="+mn-cs"/>
              </a:rPr>
              <a:t>It is based upon completion of a workload analysis template.</a:t>
            </a:r>
          </a:p>
          <a:p>
            <a:pPr eaLnBrk="1" hangingPunct="1">
              <a:spcBef>
                <a:spcPct val="10000"/>
              </a:spcBef>
              <a:buFont typeface="Arial" charset="0"/>
              <a:buChar char="•"/>
              <a:defRPr/>
            </a:pPr>
            <a:endParaRPr lang="en-GB" sz="1600" dirty="0">
              <a:ea typeface="MS PGothic" pitchFamily="34" charset="-128"/>
              <a:cs typeface="+mn-cs"/>
            </a:endParaRPr>
          </a:p>
          <a:p>
            <a:pPr eaLnBrk="1" hangingPunct="1">
              <a:spcBef>
                <a:spcPct val="10000"/>
              </a:spcBef>
              <a:buFontTx/>
              <a:buNone/>
              <a:defRPr/>
            </a:pPr>
            <a:r>
              <a:rPr lang="en-GB" sz="1600" b="1" dirty="0">
                <a:ea typeface="MS PGothic" pitchFamily="34" charset="-128"/>
                <a:cs typeface="+mn-cs"/>
              </a:rPr>
              <a:t>A DILO</a:t>
            </a:r>
            <a:r>
              <a:rPr lang="mr-IN" sz="1600" b="1" dirty="0">
                <a:ea typeface="MS PGothic" pitchFamily="34" charset="-128"/>
                <a:cs typeface="+mn-cs"/>
              </a:rPr>
              <a:t>…</a:t>
            </a:r>
            <a:endParaRPr lang="en-GB" sz="1600" b="1" dirty="0">
              <a:ea typeface="MS PGothic" pitchFamily="34" charset="-128"/>
              <a:cs typeface="+mn-cs"/>
            </a:endParaRPr>
          </a:p>
          <a:p>
            <a:pPr eaLnBrk="1" hangingPunct="1">
              <a:spcBef>
                <a:spcPct val="10000"/>
              </a:spcBef>
              <a:buFont typeface="Arial" charset="0"/>
              <a:buChar char="•"/>
              <a:defRPr/>
            </a:pPr>
            <a:r>
              <a:rPr lang="en-GB" sz="1600" dirty="0">
                <a:ea typeface="MS PGothic" pitchFamily="34" charset="-128"/>
                <a:cs typeface="+mn-cs"/>
              </a:rPr>
              <a:t>Documents the entire set of activities for a member of staff / role holder-</a:t>
            </a:r>
          </a:p>
          <a:p>
            <a:pPr eaLnBrk="1" hangingPunct="1">
              <a:spcBef>
                <a:spcPct val="10000"/>
              </a:spcBef>
              <a:buFont typeface="Arial" charset="0"/>
              <a:buChar char="•"/>
              <a:defRPr/>
            </a:pPr>
            <a:r>
              <a:rPr lang="en-GB" sz="1600" dirty="0">
                <a:ea typeface="MS PGothic" pitchFamily="34" charset="-128"/>
                <a:cs typeface="+mn-cs"/>
              </a:rPr>
              <a:t>Provides a high-touch way of showing the extent of someone’s role.</a:t>
            </a:r>
          </a:p>
          <a:p>
            <a:pPr eaLnBrk="1" hangingPunct="1">
              <a:spcBef>
                <a:spcPct val="10000"/>
              </a:spcBef>
              <a:buFont typeface="Arial" charset="0"/>
              <a:buChar char="•"/>
              <a:defRPr/>
            </a:pPr>
            <a:r>
              <a:rPr lang="en-GB" sz="1600" dirty="0">
                <a:ea typeface="MS PGothic" pitchFamily="34" charset="-128"/>
                <a:cs typeface="+mn-cs"/>
              </a:rPr>
              <a:t>Highlights the major areas of work and where the greatest volumes of work are created.</a:t>
            </a:r>
          </a:p>
          <a:p>
            <a:pPr eaLnBrk="1" hangingPunct="1">
              <a:spcBef>
                <a:spcPct val="10000"/>
              </a:spcBef>
              <a:buFont typeface="Arial" charset="0"/>
              <a:buChar char="•"/>
              <a:defRPr/>
            </a:pPr>
            <a:r>
              <a:rPr lang="en-GB" sz="1600" dirty="0">
                <a:ea typeface="MS PGothic" pitchFamily="34" charset="-128"/>
                <a:cs typeface="+mn-cs"/>
              </a:rPr>
              <a:t>Can be done for a single member of staff or a group of staff who have the same role or function and can be synthesis of all the individuals.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0E2093C1-A2E1-1548-BF45-DD93C1575398}"/>
              </a:ext>
            </a:extLst>
          </p:cNvPr>
          <p:cNvSpPr>
            <a:spLocks noGrp="1" noChangeArrowheads="1"/>
          </p:cNvSpPr>
          <p:nvPr>
            <p:ph type="title"/>
          </p:nvPr>
        </p:nvSpPr>
        <p:spPr/>
        <p:txBody>
          <a:bodyPr/>
          <a:lstStyle/>
          <a:p>
            <a:pPr eaLnBrk="1" hangingPunct="1"/>
            <a:r>
              <a:rPr altLang="en-US" sz="3600">
                <a:latin typeface="Source Sans Pro" panose="020B0503030403020204" pitchFamily="34" charset="0"/>
                <a:cs typeface="Source Sans Pro" panose="020B0503030403020204" pitchFamily="34" charset="0"/>
              </a:rPr>
              <a:t>Questions a DILO gives you answers to</a:t>
            </a:r>
            <a:r>
              <a:rPr lang="mr-IN" altLang="en-US" sz="3600">
                <a:latin typeface="Source Sans Pro" panose="020B0503030403020204" pitchFamily="34" charset="0"/>
                <a:cs typeface="Source Sans Pro" panose="020B0503030403020204" pitchFamily="34" charset="0"/>
              </a:rPr>
              <a:t>…</a:t>
            </a:r>
            <a:endParaRPr altLang="en-US" sz="3600">
              <a:latin typeface="Source Sans Pro" panose="020B0503030403020204" pitchFamily="34" charset="0"/>
              <a:cs typeface="Source Sans Pro" panose="020B0503030403020204" pitchFamily="34" charset="0"/>
            </a:endParaRPr>
          </a:p>
        </p:txBody>
      </p:sp>
      <p:sp>
        <p:nvSpPr>
          <p:cNvPr id="3" name="Content Placeholder 2">
            <a:extLst>
              <a:ext uri="{FF2B5EF4-FFF2-40B4-BE49-F238E27FC236}">
                <a16:creationId xmlns:a16="http://schemas.microsoft.com/office/drawing/2014/main" id="{A8372FB8-A614-9A4D-AE76-028F105354F1}"/>
              </a:ext>
            </a:extLst>
          </p:cNvPr>
          <p:cNvSpPr>
            <a:spLocks noGrp="1"/>
          </p:cNvSpPr>
          <p:nvPr>
            <p:ph idx="1"/>
          </p:nvPr>
        </p:nvSpPr>
        <p:spPr/>
        <p:txBody>
          <a:bodyPr>
            <a:normAutofit fontScale="70000" lnSpcReduction="20000"/>
          </a:bodyPr>
          <a:lstStyle/>
          <a:p>
            <a:pPr eaLnBrk="1" hangingPunct="1">
              <a:lnSpc>
                <a:spcPct val="130000"/>
              </a:lnSpc>
              <a:buFont typeface="Arial" charset="0"/>
              <a:buChar char="•"/>
              <a:defRPr/>
            </a:pPr>
            <a:r>
              <a:rPr lang="en-US" dirty="0">
                <a:ea typeface="MS PGothic" pitchFamily="34" charset="-128"/>
              </a:rPr>
              <a:t>Are your staff spending their days on the right things?</a:t>
            </a:r>
          </a:p>
          <a:p>
            <a:pPr eaLnBrk="1" hangingPunct="1">
              <a:lnSpc>
                <a:spcPct val="130000"/>
              </a:lnSpc>
              <a:buFont typeface="Arial" charset="0"/>
              <a:buChar char="•"/>
              <a:defRPr/>
            </a:pPr>
            <a:r>
              <a:rPr lang="en-US" dirty="0">
                <a:ea typeface="MS PGothic" pitchFamily="34" charset="-128"/>
              </a:rPr>
              <a:t>How is their work-life balance?</a:t>
            </a:r>
          </a:p>
          <a:p>
            <a:pPr eaLnBrk="1" hangingPunct="1">
              <a:lnSpc>
                <a:spcPct val="130000"/>
              </a:lnSpc>
              <a:buFont typeface="Arial" charset="0"/>
              <a:buChar char="•"/>
              <a:defRPr/>
            </a:pPr>
            <a:r>
              <a:rPr lang="en-US" dirty="0">
                <a:ea typeface="MS PGothic" pitchFamily="34" charset="-128"/>
              </a:rPr>
              <a:t>How is the start and end of their day effecting their focus and attention on their job?</a:t>
            </a:r>
          </a:p>
          <a:p>
            <a:pPr eaLnBrk="1" hangingPunct="1">
              <a:lnSpc>
                <a:spcPct val="130000"/>
              </a:lnSpc>
              <a:buFont typeface="Arial" charset="0"/>
              <a:buChar char="•"/>
              <a:defRPr/>
            </a:pPr>
            <a:r>
              <a:rPr lang="en-US" dirty="0">
                <a:ea typeface="MS PGothic" pitchFamily="34" charset="-128"/>
              </a:rPr>
              <a:t>Are they doing the right tasks at the right time?</a:t>
            </a:r>
          </a:p>
          <a:p>
            <a:pPr eaLnBrk="1" hangingPunct="1">
              <a:lnSpc>
                <a:spcPct val="130000"/>
              </a:lnSpc>
              <a:buFont typeface="Arial" charset="0"/>
              <a:buChar char="•"/>
              <a:defRPr/>
            </a:pPr>
            <a:r>
              <a:rPr lang="en-US" dirty="0">
                <a:ea typeface="MS PGothic" pitchFamily="34" charset="-128"/>
              </a:rPr>
              <a:t>How are their delegation skills?</a:t>
            </a:r>
          </a:p>
          <a:p>
            <a:pPr eaLnBrk="1" hangingPunct="1">
              <a:lnSpc>
                <a:spcPct val="130000"/>
              </a:lnSpc>
              <a:buFont typeface="Arial" charset="0"/>
              <a:buChar char="•"/>
              <a:defRPr/>
            </a:pPr>
            <a:r>
              <a:rPr lang="en-US" dirty="0">
                <a:ea typeface="MS PGothic" pitchFamily="34" charset="-128"/>
              </a:rPr>
              <a:t>Are their workloads in line your expectations?</a:t>
            </a:r>
          </a:p>
          <a:p>
            <a:pPr eaLnBrk="1" hangingPunct="1">
              <a:lnSpc>
                <a:spcPct val="130000"/>
              </a:lnSpc>
              <a:buFont typeface="Arial" charset="0"/>
              <a:buChar char="•"/>
              <a:defRPr/>
            </a:pPr>
            <a:r>
              <a:rPr lang="en-US" dirty="0">
                <a:ea typeface="MS PGothic" pitchFamily="34" charset="-128"/>
              </a:rPr>
              <a:t>What is the balance like between spontaneous and planned work?</a:t>
            </a:r>
          </a:p>
          <a:p>
            <a:pPr eaLnBrk="1" hangingPunct="1">
              <a:lnSpc>
                <a:spcPct val="130000"/>
              </a:lnSpc>
              <a:buFont typeface="Arial" charset="0"/>
              <a:buChar char="•"/>
              <a:defRPr/>
            </a:pPr>
            <a:r>
              <a:rPr lang="en-US" dirty="0">
                <a:ea typeface="MS PGothic" pitchFamily="34" charset="-128"/>
              </a:rPr>
              <a:t>Are there any opportunities to redistribute tasks to better qualified resources?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23763AA8-F2BA-D24D-9442-314786CDE103}"/>
              </a:ext>
            </a:extLst>
          </p:cNvPr>
          <p:cNvSpPr>
            <a:spLocks noGrp="1" noChangeArrowheads="1"/>
          </p:cNvSpPr>
          <p:nvPr>
            <p:ph type="title"/>
          </p:nvPr>
        </p:nvSpPr>
        <p:spPr/>
        <p:txBody>
          <a:bodyPr/>
          <a:lstStyle/>
          <a:p>
            <a:r>
              <a:rPr altLang="en-US" sz="3600">
                <a:latin typeface="Source Sans Pro" panose="020B0503030403020204" pitchFamily="34" charset="0"/>
                <a:cs typeface="Source Sans Pro" panose="020B0503030403020204" pitchFamily="34" charset="0"/>
              </a:rPr>
              <a:t>Can I remove the WorkshopBank logo?</a:t>
            </a:r>
          </a:p>
        </p:txBody>
      </p:sp>
      <p:sp>
        <p:nvSpPr>
          <p:cNvPr id="9218" name="Content Placeholder 2">
            <a:extLst>
              <a:ext uri="{FF2B5EF4-FFF2-40B4-BE49-F238E27FC236}">
                <a16:creationId xmlns:a16="http://schemas.microsoft.com/office/drawing/2014/main" id="{A45EF633-C120-1242-A63C-0457A9D6D5A4}"/>
              </a:ext>
            </a:extLst>
          </p:cNvPr>
          <p:cNvSpPr>
            <a:spLocks noGrp="1" noChangeArrowheads="1"/>
          </p:cNvSpPr>
          <p:nvPr>
            <p:ph idx="1"/>
          </p:nvPr>
        </p:nvSpPr>
        <p:spPr>
          <a:xfrm>
            <a:off x="495300" y="1600200"/>
            <a:ext cx="8915400" cy="5045075"/>
          </a:xfrm>
        </p:spPr>
        <p:txBody>
          <a:bodyPr/>
          <a:lstStyle/>
          <a:p>
            <a:pPr marL="0" indent="0">
              <a:buFont typeface="Arial" panose="020B0604020202020204" pitchFamily="34" charset="0"/>
              <a:buNone/>
            </a:pPr>
            <a:r>
              <a:rPr lang="en-US" altLang="en-US" sz="1800">
                <a:latin typeface="Source Sans Pro Light" panose="020B0403030403020204" pitchFamily="34" charset="0"/>
                <a:cs typeface="Source Sans Pro Light" panose="020B0403030403020204" pitchFamily="34" charset="0"/>
              </a:rPr>
              <a:t>WorkshopBank own the intellectual property rights for this material. All rights are reserved. </a:t>
            </a:r>
          </a:p>
          <a:p>
            <a:pPr marL="0" indent="0">
              <a:buFont typeface="Arial" panose="020B0604020202020204" pitchFamily="34" charset="0"/>
              <a:buNone/>
            </a:pPr>
            <a:endParaRPr lang="en-US" altLang="en-US" sz="900">
              <a:latin typeface="Source Sans Pro Light" panose="020B0403030403020204" pitchFamily="34" charset="0"/>
              <a:cs typeface="Source Sans Pro Light" panose="020B0403030403020204" pitchFamily="34" charset="0"/>
            </a:endParaRPr>
          </a:p>
          <a:p>
            <a:pPr marL="0" indent="0">
              <a:buFont typeface="Arial" panose="020B0604020202020204" pitchFamily="34" charset="0"/>
              <a:buNone/>
            </a:pPr>
            <a:r>
              <a:rPr lang="en-US" altLang="en-US" sz="1800">
                <a:latin typeface="Source Sans Pro Light" panose="020B0403030403020204" pitchFamily="34" charset="0"/>
                <a:cs typeface="Source Sans Pro Light" panose="020B0403030403020204" pitchFamily="34" charset="0"/>
              </a:rPr>
              <a:t>You may view and/or print these pages for your own personal use subject to these restrictions. But you must not:</a:t>
            </a:r>
          </a:p>
          <a:p>
            <a:pPr lvl="1"/>
            <a:r>
              <a:rPr lang="en-US" altLang="en-US" sz="1600">
                <a:latin typeface="Source Sans Pro Light" panose="020B0403030403020204" pitchFamily="34" charset="0"/>
                <a:cs typeface="Source Sans Pro Light" panose="020B0403030403020204" pitchFamily="34" charset="0"/>
              </a:rPr>
              <a:t>Republish this material as your own.</a:t>
            </a:r>
          </a:p>
          <a:p>
            <a:pPr lvl="1"/>
            <a:r>
              <a:rPr lang="en-US" altLang="en-US" sz="1600">
                <a:latin typeface="Source Sans Pro Light" panose="020B0403030403020204" pitchFamily="34" charset="0"/>
                <a:cs typeface="Source Sans Pro Light" panose="020B0403030403020204" pitchFamily="34" charset="0"/>
              </a:rPr>
              <a:t>Sell, rent or sub-license this material.</a:t>
            </a:r>
          </a:p>
          <a:p>
            <a:pPr lvl="1"/>
            <a:r>
              <a:rPr lang="en-US" altLang="en-US" sz="1600">
                <a:latin typeface="Source Sans Pro Light" panose="020B0403030403020204" pitchFamily="34" charset="0"/>
                <a:cs typeface="Source Sans Pro Light" panose="020B0403030403020204" pitchFamily="34" charset="0"/>
              </a:rPr>
              <a:t>Use this material in front of a live audience, reproduce, amend, duplicate or copy this material unless the WorkshopBank logo is clearly visible.</a:t>
            </a:r>
          </a:p>
          <a:p>
            <a:pPr marL="0" indent="0">
              <a:buFont typeface="Arial" panose="020B0604020202020204" pitchFamily="34" charset="0"/>
              <a:buNone/>
            </a:pPr>
            <a:endParaRPr lang="en-US" altLang="en-US" sz="900">
              <a:latin typeface="Source Sans Pro Light" panose="020B0403030403020204" pitchFamily="34" charset="0"/>
              <a:cs typeface="Source Sans Pro Light" panose="020B0403030403020204" pitchFamily="34" charset="0"/>
            </a:endParaRPr>
          </a:p>
          <a:p>
            <a:pPr marL="0" indent="0">
              <a:buFont typeface="Arial" panose="020B0604020202020204" pitchFamily="34" charset="0"/>
              <a:buNone/>
            </a:pPr>
            <a:r>
              <a:rPr lang="en-US" altLang="en-US" sz="1800">
                <a:latin typeface="Source Sans Pro Light" panose="020B0403030403020204" pitchFamily="34" charset="0"/>
                <a:cs typeface="Source Sans Pro Light" panose="020B0403030403020204" pitchFamily="34" charset="0"/>
              </a:rPr>
              <a:t>If you would like to remove the WorkshopBank logo you can purchase a license by becoming a VIP Member for a reasonable fee here:</a:t>
            </a:r>
          </a:p>
          <a:p>
            <a:pPr marL="0" indent="0">
              <a:buFont typeface="Arial" panose="020B0604020202020204" pitchFamily="34" charset="0"/>
              <a:buNone/>
            </a:pPr>
            <a:endParaRPr lang="en-US" altLang="en-US" sz="800">
              <a:latin typeface="Source Sans Pro Light" panose="020B0403030403020204" pitchFamily="34" charset="0"/>
              <a:cs typeface="Source Sans Pro Light" panose="020B0403030403020204" pitchFamily="34" charset="0"/>
            </a:endParaRPr>
          </a:p>
          <a:p>
            <a:pPr marL="0" indent="0">
              <a:buFont typeface="Arial" panose="020B0604020202020204" pitchFamily="34" charset="0"/>
              <a:buNone/>
            </a:pPr>
            <a:r>
              <a:rPr lang="en-US" altLang="en-US" sz="1800">
                <a:latin typeface="Source Sans Pro Light" panose="020B0403030403020204" pitchFamily="34" charset="0"/>
                <a:cs typeface="Source Sans Pro Light" panose="020B0403030403020204" pitchFamily="34" charset="0"/>
                <a:hlinkClick r:id="rId2"/>
              </a:rPr>
              <a:t>https://workshopbank.com/vip</a:t>
            </a:r>
            <a:endParaRPr lang="en-US" altLang="en-US" sz="1800">
              <a:latin typeface="Source Sans Pro Light" panose="020B0403030403020204" pitchFamily="34" charset="0"/>
              <a:cs typeface="Source Sans Pro Light" panose="020B0403030403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7041C7CC-58DB-2249-81B6-1EE68A48BBB8}"/>
              </a:ext>
            </a:extLst>
          </p:cNvPr>
          <p:cNvSpPr>
            <a:spLocks noGrp="1" noChangeArrowheads="1"/>
          </p:cNvSpPr>
          <p:nvPr>
            <p:ph type="title"/>
          </p:nvPr>
        </p:nvSpPr>
        <p:spPr>
          <a:xfrm>
            <a:off x="495300" y="79375"/>
            <a:ext cx="8915400" cy="1143000"/>
          </a:xfrm>
        </p:spPr>
        <p:txBody>
          <a:bodyPr/>
          <a:lstStyle/>
          <a:p>
            <a:pPr eaLnBrk="1" hangingPunct="1"/>
            <a:r>
              <a:rPr altLang="en-US" sz="3200">
                <a:latin typeface="Source Sans Pro" panose="020B0503030403020204" pitchFamily="34" charset="0"/>
                <a:cs typeface="Source Sans Pro" panose="020B0503030403020204" pitchFamily="34" charset="0"/>
              </a:rPr>
              <a:t>Workload Analysis Template</a:t>
            </a:r>
          </a:p>
        </p:txBody>
      </p:sp>
      <p:grpSp>
        <p:nvGrpSpPr>
          <p:cNvPr id="47106" name="Group 4">
            <a:extLst>
              <a:ext uri="{FF2B5EF4-FFF2-40B4-BE49-F238E27FC236}">
                <a16:creationId xmlns:a16="http://schemas.microsoft.com/office/drawing/2014/main" id="{9110789D-9D96-124E-87B6-9BF2A176339E}"/>
              </a:ext>
            </a:extLst>
          </p:cNvPr>
          <p:cNvGrpSpPr>
            <a:grpSpLocks noRot="1"/>
          </p:cNvGrpSpPr>
          <p:nvPr/>
        </p:nvGrpSpPr>
        <p:grpSpPr bwMode="auto">
          <a:xfrm>
            <a:off x="76200" y="1539875"/>
            <a:ext cx="9753600" cy="4627563"/>
            <a:chOff x="48" y="960"/>
            <a:chExt cx="6144" cy="2915"/>
          </a:xfrm>
        </p:grpSpPr>
        <p:sp>
          <p:nvSpPr>
            <p:cNvPr id="47107" name="Rectangle 5">
              <a:extLst>
                <a:ext uri="{FF2B5EF4-FFF2-40B4-BE49-F238E27FC236}">
                  <a16:creationId xmlns:a16="http://schemas.microsoft.com/office/drawing/2014/main" id="{33B5BB78-EE5F-3E4E-BAC1-1746BC9210A3}"/>
                </a:ext>
              </a:extLst>
            </p:cNvPr>
            <p:cNvSpPr>
              <a:spLocks noChangeArrowheads="1"/>
            </p:cNvSpPr>
            <p:nvPr/>
          </p:nvSpPr>
          <p:spPr bwMode="auto">
            <a:xfrm>
              <a:off x="3120" y="960"/>
              <a:ext cx="3072" cy="13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b="1">
                  <a:solidFill>
                    <a:srgbClr val="FFFFFF"/>
                  </a:solidFill>
                  <a:latin typeface="Source Sans Pro" panose="020B0503030403020204" pitchFamily="34" charset="0"/>
                  <a:cs typeface="Source Sans Pro" panose="020B0503030403020204" pitchFamily="34" charset="0"/>
                </a:rPr>
                <a:t>Activity analysis</a:t>
              </a:r>
            </a:p>
          </p:txBody>
        </p:sp>
        <p:sp>
          <p:nvSpPr>
            <p:cNvPr id="47108" name="Rectangle 6">
              <a:extLst>
                <a:ext uri="{FF2B5EF4-FFF2-40B4-BE49-F238E27FC236}">
                  <a16:creationId xmlns:a16="http://schemas.microsoft.com/office/drawing/2014/main" id="{552C8576-D6B6-764E-8769-E96752552F11}"/>
                </a:ext>
              </a:extLst>
            </p:cNvPr>
            <p:cNvSpPr>
              <a:spLocks noChangeArrowheads="1"/>
            </p:cNvSpPr>
            <p:nvPr/>
          </p:nvSpPr>
          <p:spPr bwMode="auto">
            <a:xfrm>
              <a:off x="48" y="960"/>
              <a:ext cx="3072" cy="13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b="1">
                <a:solidFill>
                  <a:schemeClr val="accent1"/>
                </a:solidFill>
                <a:latin typeface="Verdana" panose="020B0604030504040204" pitchFamily="34" charset="0"/>
              </a:endParaRPr>
            </a:p>
          </p:txBody>
        </p:sp>
        <p:sp>
          <p:nvSpPr>
            <p:cNvPr id="47109" name="Rectangle 7">
              <a:extLst>
                <a:ext uri="{FF2B5EF4-FFF2-40B4-BE49-F238E27FC236}">
                  <a16:creationId xmlns:a16="http://schemas.microsoft.com/office/drawing/2014/main" id="{F26D822E-7017-3942-831D-C345054933E8}"/>
                </a:ext>
              </a:extLst>
            </p:cNvPr>
            <p:cNvSpPr>
              <a:spLocks noChangeArrowheads="1"/>
            </p:cNvSpPr>
            <p:nvPr/>
          </p:nvSpPr>
          <p:spPr bwMode="auto">
            <a:xfrm>
              <a:off x="5809"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0" name="Rectangle 8">
              <a:extLst>
                <a:ext uri="{FF2B5EF4-FFF2-40B4-BE49-F238E27FC236}">
                  <a16:creationId xmlns:a16="http://schemas.microsoft.com/office/drawing/2014/main" id="{F593F4AE-D0DC-6B49-9FB7-F3EFCB1D4A89}"/>
                </a:ext>
              </a:extLst>
            </p:cNvPr>
            <p:cNvSpPr>
              <a:spLocks noChangeArrowheads="1"/>
            </p:cNvSpPr>
            <p:nvPr/>
          </p:nvSpPr>
          <p:spPr bwMode="auto">
            <a:xfrm>
              <a:off x="5424"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1" name="Rectangle 9">
              <a:extLst>
                <a:ext uri="{FF2B5EF4-FFF2-40B4-BE49-F238E27FC236}">
                  <a16:creationId xmlns:a16="http://schemas.microsoft.com/office/drawing/2014/main" id="{C04A358D-D07B-844D-AE8A-97D329453EE6}"/>
                </a:ext>
              </a:extLst>
            </p:cNvPr>
            <p:cNvSpPr>
              <a:spLocks noChangeArrowheads="1"/>
            </p:cNvSpPr>
            <p:nvPr/>
          </p:nvSpPr>
          <p:spPr bwMode="auto">
            <a:xfrm>
              <a:off x="5041"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2" name="Rectangle 10">
              <a:extLst>
                <a:ext uri="{FF2B5EF4-FFF2-40B4-BE49-F238E27FC236}">
                  <a16:creationId xmlns:a16="http://schemas.microsoft.com/office/drawing/2014/main" id="{1BA00E80-A4D1-6B4E-8FC8-E5FFDA06F914}"/>
                </a:ext>
              </a:extLst>
            </p:cNvPr>
            <p:cNvSpPr>
              <a:spLocks noChangeArrowheads="1"/>
            </p:cNvSpPr>
            <p:nvPr/>
          </p:nvSpPr>
          <p:spPr bwMode="auto">
            <a:xfrm>
              <a:off x="4656"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3" name="Rectangle 11">
              <a:extLst>
                <a:ext uri="{FF2B5EF4-FFF2-40B4-BE49-F238E27FC236}">
                  <a16:creationId xmlns:a16="http://schemas.microsoft.com/office/drawing/2014/main" id="{330594D9-0ECE-7544-8243-45B20552567A}"/>
                </a:ext>
              </a:extLst>
            </p:cNvPr>
            <p:cNvSpPr>
              <a:spLocks noChangeArrowheads="1"/>
            </p:cNvSpPr>
            <p:nvPr/>
          </p:nvSpPr>
          <p:spPr bwMode="auto">
            <a:xfrm>
              <a:off x="4273"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4" name="Rectangle 12">
              <a:extLst>
                <a:ext uri="{FF2B5EF4-FFF2-40B4-BE49-F238E27FC236}">
                  <a16:creationId xmlns:a16="http://schemas.microsoft.com/office/drawing/2014/main" id="{F9B577B8-201B-5342-A8AE-B852ACC2771D}"/>
                </a:ext>
              </a:extLst>
            </p:cNvPr>
            <p:cNvSpPr>
              <a:spLocks noChangeArrowheads="1"/>
            </p:cNvSpPr>
            <p:nvPr/>
          </p:nvSpPr>
          <p:spPr bwMode="auto">
            <a:xfrm>
              <a:off x="3888"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5" name="Rectangle 13">
              <a:extLst>
                <a:ext uri="{FF2B5EF4-FFF2-40B4-BE49-F238E27FC236}">
                  <a16:creationId xmlns:a16="http://schemas.microsoft.com/office/drawing/2014/main" id="{ADB7F0FD-7998-8A44-B502-504864274BBF}"/>
                </a:ext>
              </a:extLst>
            </p:cNvPr>
            <p:cNvSpPr>
              <a:spLocks noChangeArrowheads="1"/>
            </p:cNvSpPr>
            <p:nvPr/>
          </p:nvSpPr>
          <p:spPr bwMode="auto">
            <a:xfrm>
              <a:off x="3505"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6" name="Rectangle 14">
              <a:extLst>
                <a:ext uri="{FF2B5EF4-FFF2-40B4-BE49-F238E27FC236}">
                  <a16:creationId xmlns:a16="http://schemas.microsoft.com/office/drawing/2014/main" id="{FB1ABE67-B3E0-A445-A754-29DBF76B1365}"/>
                </a:ext>
              </a:extLst>
            </p:cNvPr>
            <p:cNvSpPr>
              <a:spLocks noChangeArrowheads="1"/>
            </p:cNvSpPr>
            <p:nvPr/>
          </p:nvSpPr>
          <p:spPr bwMode="auto">
            <a:xfrm>
              <a:off x="3120"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7" name="Rectangle 15">
              <a:extLst>
                <a:ext uri="{FF2B5EF4-FFF2-40B4-BE49-F238E27FC236}">
                  <a16:creationId xmlns:a16="http://schemas.microsoft.com/office/drawing/2014/main" id="{76E618CC-52DA-8A44-A8AC-5FD5915A4DFE}"/>
                </a:ext>
              </a:extLst>
            </p:cNvPr>
            <p:cNvSpPr>
              <a:spLocks noChangeArrowheads="1"/>
            </p:cNvSpPr>
            <p:nvPr/>
          </p:nvSpPr>
          <p:spPr bwMode="auto">
            <a:xfrm>
              <a:off x="2564" y="3277"/>
              <a:ext cx="55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8" name="Rectangle 16">
              <a:extLst>
                <a:ext uri="{FF2B5EF4-FFF2-40B4-BE49-F238E27FC236}">
                  <a16:creationId xmlns:a16="http://schemas.microsoft.com/office/drawing/2014/main" id="{59825CB0-AE0C-604E-ABE9-D089203A17C7}"/>
                </a:ext>
              </a:extLst>
            </p:cNvPr>
            <p:cNvSpPr>
              <a:spLocks noChangeArrowheads="1"/>
            </p:cNvSpPr>
            <p:nvPr/>
          </p:nvSpPr>
          <p:spPr bwMode="auto">
            <a:xfrm>
              <a:off x="1201" y="3277"/>
              <a:ext cx="1364"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19" name="Rectangle 17">
              <a:extLst>
                <a:ext uri="{FF2B5EF4-FFF2-40B4-BE49-F238E27FC236}">
                  <a16:creationId xmlns:a16="http://schemas.microsoft.com/office/drawing/2014/main" id="{0270AC28-376A-184A-81A9-65EE447BB942}"/>
                </a:ext>
              </a:extLst>
            </p:cNvPr>
            <p:cNvSpPr>
              <a:spLocks noChangeArrowheads="1"/>
            </p:cNvSpPr>
            <p:nvPr/>
          </p:nvSpPr>
          <p:spPr bwMode="auto">
            <a:xfrm>
              <a:off x="816"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0" name="Rectangle 18">
              <a:extLst>
                <a:ext uri="{FF2B5EF4-FFF2-40B4-BE49-F238E27FC236}">
                  <a16:creationId xmlns:a16="http://schemas.microsoft.com/office/drawing/2014/main" id="{ECAF232E-958A-404C-834E-14EA3227BA33}"/>
                </a:ext>
              </a:extLst>
            </p:cNvPr>
            <p:cNvSpPr>
              <a:spLocks noChangeArrowheads="1"/>
            </p:cNvSpPr>
            <p:nvPr/>
          </p:nvSpPr>
          <p:spPr bwMode="auto">
            <a:xfrm>
              <a:off x="480" y="3277"/>
              <a:ext cx="33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1" name="Rectangle 19">
              <a:extLst>
                <a:ext uri="{FF2B5EF4-FFF2-40B4-BE49-F238E27FC236}">
                  <a16:creationId xmlns:a16="http://schemas.microsoft.com/office/drawing/2014/main" id="{E04383A3-4CBE-E74F-B02D-115ABC9B6511}"/>
                </a:ext>
              </a:extLst>
            </p:cNvPr>
            <p:cNvSpPr>
              <a:spLocks noChangeArrowheads="1"/>
            </p:cNvSpPr>
            <p:nvPr/>
          </p:nvSpPr>
          <p:spPr bwMode="auto">
            <a:xfrm>
              <a:off x="48" y="3277"/>
              <a:ext cx="432" cy="598"/>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Weekend</a:t>
              </a:r>
            </a:p>
          </p:txBody>
        </p:sp>
        <p:sp>
          <p:nvSpPr>
            <p:cNvPr id="47122" name="Rectangle 20">
              <a:extLst>
                <a:ext uri="{FF2B5EF4-FFF2-40B4-BE49-F238E27FC236}">
                  <a16:creationId xmlns:a16="http://schemas.microsoft.com/office/drawing/2014/main" id="{5AC6A46E-87BD-FA41-AEE4-A8737A424D1A}"/>
                </a:ext>
              </a:extLst>
            </p:cNvPr>
            <p:cNvSpPr>
              <a:spLocks noChangeArrowheads="1"/>
            </p:cNvSpPr>
            <p:nvPr/>
          </p:nvSpPr>
          <p:spPr bwMode="auto">
            <a:xfrm>
              <a:off x="5809"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3" name="Rectangle 21">
              <a:extLst>
                <a:ext uri="{FF2B5EF4-FFF2-40B4-BE49-F238E27FC236}">
                  <a16:creationId xmlns:a16="http://schemas.microsoft.com/office/drawing/2014/main" id="{6CDA4641-4442-6B41-8DA5-925886F07879}"/>
                </a:ext>
              </a:extLst>
            </p:cNvPr>
            <p:cNvSpPr>
              <a:spLocks noChangeArrowheads="1"/>
            </p:cNvSpPr>
            <p:nvPr/>
          </p:nvSpPr>
          <p:spPr bwMode="auto">
            <a:xfrm>
              <a:off x="5424"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4" name="Rectangle 22">
              <a:extLst>
                <a:ext uri="{FF2B5EF4-FFF2-40B4-BE49-F238E27FC236}">
                  <a16:creationId xmlns:a16="http://schemas.microsoft.com/office/drawing/2014/main" id="{20E448EF-3F4D-7F40-B10D-98E19DEEDF7C}"/>
                </a:ext>
              </a:extLst>
            </p:cNvPr>
            <p:cNvSpPr>
              <a:spLocks noChangeArrowheads="1"/>
            </p:cNvSpPr>
            <p:nvPr/>
          </p:nvSpPr>
          <p:spPr bwMode="auto">
            <a:xfrm>
              <a:off x="5041"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5" name="Rectangle 23">
              <a:extLst>
                <a:ext uri="{FF2B5EF4-FFF2-40B4-BE49-F238E27FC236}">
                  <a16:creationId xmlns:a16="http://schemas.microsoft.com/office/drawing/2014/main" id="{26E90AD9-071F-3B43-AC0F-84564C49FB4B}"/>
                </a:ext>
              </a:extLst>
            </p:cNvPr>
            <p:cNvSpPr>
              <a:spLocks noChangeArrowheads="1"/>
            </p:cNvSpPr>
            <p:nvPr/>
          </p:nvSpPr>
          <p:spPr bwMode="auto">
            <a:xfrm>
              <a:off x="4656"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6" name="Rectangle 24">
              <a:extLst>
                <a:ext uri="{FF2B5EF4-FFF2-40B4-BE49-F238E27FC236}">
                  <a16:creationId xmlns:a16="http://schemas.microsoft.com/office/drawing/2014/main" id="{AF5A4771-C862-4B41-A614-332847DC239A}"/>
                </a:ext>
              </a:extLst>
            </p:cNvPr>
            <p:cNvSpPr>
              <a:spLocks noChangeArrowheads="1"/>
            </p:cNvSpPr>
            <p:nvPr/>
          </p:nvSpPr>
          <p:spPr bwMode="auto">
            <a:xfrm>
              <a:off x="4273"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7" name="Rectangle 25">
              <a:extLst>
                <a:ext uri="{FF2B5EF4-FFF2-40B4-BE49-F238E27FC236}">
                  <a16:creationId xmlns:a16="http://schemas.microsoft.com/office/drawing/2014/main" id="{0D408A74-ABD7-5749-A3B1-F33286B1C738}"/>
                </a:ext>
              </a:extLst>
            </p:cNvPr>
            <p:cNvSpPr>
              <a:spLocks noChangeArrowheads="1"/>
            </p:cNvSpPr>
            <p:nvPr/>
          </p:nvSpPr>
          <p:spPr bwMode="auto">
            <a:xfrm>
              <a:off x="3888"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8" name="Rectangle 26">
              <a:extLst>
                <a:ext uri="{FF2B5EF4-FFF2-40B4-BE49-F238E27FC236}">
                  <a16:creationId xmlns:a16="http://schemas.microsoft.com/office/drawing/2014/main" id="{F9F69B14-5E2E-D54F-B0DA-B24BE377027E}"/>
                </a:ext>
              </a:extLst>
            </p:cNvPr>
            <p:cNvSpPr>
              <a:spLocks noChangeArrowheads="1"/>
            </p:cNvSpPr>
            <p:nvPr/>
          </p:nvSpPr>
          <p:spPr bwMode="auto">
            <a:xfrm>
              <a:off x="3505"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29" name="Rectangle 27">
              <a:extLst>
                <a:ext uri="{FF2B5EF4-FFF2-40B4-BE49-F238E27FC236}">
                  <a16:creationId xmlns:a16="http://schemas.microsoft.com/office/drawing/2014/main" id="{20B91C0C-2D4E-1D48-AF75-05E406403B3D}"/>
                </a:ext>
              </a:extLst>
            </p:cNvPr>
            <p:cNvSpPr>
              <a:spLocks noChangeArrowheads="1"/>
            </p:cNvSpPr>
            <p:nvPr/>
          </p:nvSpPr>
          <p:spPr bwMode="auto">
            <a:xfrm>
              <a:off x="3120"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0" name="Rectangle 28">
              <a:extLst>
                <a:ext uri="{FF2B5EF4-FFF2-40B4-BE49-F238E27FC236}">
                  <a16:creationId xmlns:a16="http://schemas.microsoft.com/office/drawing/2014/main" id="{0543DD5C-C9A0-704E-82A9-028F09FC4A4E}"/>
                </a:ext>
              </a:extLst>
            </p:cNvPr>
            <p:cNvSpPr>
              <a:spLocks noChangeArrowheads="1"/>
            </p:cNvSpPr>
            <p:nvPr/>
          </p:nvSpPr>
          <p:spPr bwMode="auto">
            <a:xfrm>
              <a:off x="2564" y="2679"/>
              <a:ext cx="55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1" name="Rectangle 29">
              <a:extLst>
                <a:ext uri="{FF2B5EF4-FFF2-40B4-BE49-F238E27FC236}">
                  <a16:creationId xmlns:a16="http://schemas.microsoft.com/office/drawing/2014/main" id="{337E3FB3-76B3-DE48-8B8C-D0205A73CE56}"/>
                </a:ext>
              </a:extLst>
            </p:cNvPr>
            <p:cNvSpPr>
              <a:spLocks noChangeArrowheads="1"/>
            </p:cNvSpPr>
            <p:nvPr/>
          </p:nvSpPr>
          <p:spPr bwMode="auto">
            <a:xfrm>
              <a:off x="1201" y="2679"/>
              <a:ext cx="1364"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2" name="Rectangle 30">
              <a:extLst>
                <a:ext uri="{FF2B5EF4-FFF2-40B4-BE49-F238E27FC236}">
                  <a16:creationId xmlns:a16="http://schemas.microsoft.com/office/drawing/2014/main" id="{2F5BC13A-1C45-9647-B42A-FBF125F284EC}"/>
                </a:ext>
              </a:extLst>
            </p:cNvPr>
            <p:cNvSpPr>
              <a:spLocks noChangeArrowheads="1"/>
            </p:cNvSpPr>
            <p:nvPr/>
          </p:nvSpPr>
          <p:spPr bwMode="auto">
            <a:xfrm>
              <a:off x="816"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3" name="Rectangle 31">
              <a:extLst>
                <a:ext uri="{FF2B5EF4-FFF2-40B4-BE49-F238E27FC236}">
                  <a16:creationId xmlns:a16="http://schemas.microsoft.com/office/drawing/2014/main" id="{CB60950D-3415-834D-BB14-D64B78263755}"/>
                </a:ext>
              </a:extLst>
            </p:cNvPr>
            <p:cNvSpPr>
              <a:spLocks noChangeArrowheads="1"/>
            </p:cNvSpPr>
            <p:nvPr/>
          </p:nvSpPr>
          <p:spPr bwMode="auto">
            <a:xfrm>
              <a:off x="480" y="2679"/>
              <a:ext cx="33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4" name="Rectangle 32">
              <a:extLst>
                <a:ext uri="{FF2B5EF4-FFF2-40B4-BE49-F238E27FC236}">
                  <a16:creationId xmlns:a16="http://schemas.microsoft.com/office/drawing/2014/main" id="{3E5524DC-0621-8A42-8EBA-9B670DEE6AB7}"/>
                </a:ext>
              </a:extLst>
            </p:cNvPr>
            <p:cNvSpPr>
              <a:spLocks noChangeArrowheads="1"/>
            </p:cNvSpPr>
            <p:nvPr/>
          </p:nvSpPr>
          <p:spPr bwMode="auto">
            <a:xfrm>
              <a:off x="48" y="2679"/>
              <a:ext cx="432" cy="598"/>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After work</a:t>
              </a:r>
            </a:p>
          </p:txBody>
        </p:sp>
        <p:sp>
          <p:nvSpPr>
            <p:cNvPr id="47135" name="Rectangle 33">
              <a:extLst>
                <a:ext uri="{FF2B5EF4-FFF2-40B4-BE49-F238E27FC236}">
                  <a16:creationId xmlns:a16="http://schemas.microsoft.com/office/drawing/2014/main" id="{A2413115-A4CB-0244-A0F6-6354B7D74BB8}"/>
                </a:ext>
              </a:extLst>
            </p:cNvPr>
            <p:cNvSpPr>
              <a:spLocks noChangeArrowheads="1"/>
            </p:cNvSpPr>
            <p:nvPr/>
          </p:nvSpPr>
          <p:spPr bwMode="auto">
            <a:xfrm>
              <a:off x="5809"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6" name="Rectangle 34">
              <a:extLst>
                <a:ext uri="{FF2B5EF4-FFF2-40B4-BE49-F238E27FC236}">
                  <a16:creationId xmlns:a16="http://schemas.microsoft.com/office/drawing/2014/main" id="{6B1D28F3-BD25-D940-BDB8-8A59FF4984B1}"/>
                </a:ext>
              </a:extLst>
            </p:cNvPr>
            <p:cNvSpPr>
              <a:spLocks noChangeArrowheads="1"/>
            </p:cNvSpPr>
            <p:nvPr/>
          </p:nvSpPr>
          <p:spPr bwMode="auto">
            <a:xfrm>
              <a:off x="5424"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7" name="Rectangle 35">
              <a:extLst>
                <a:ext uri="{FF2B5EF4-FFF2-40B4-BE49-F238E27FC236}">
                  <a16:creationId xmlns:a16="http://schemas.microsoft.com/office/drawing/2014/main" id="{E99CEA4F-1287-C94F-9791-445B4C657335}"/>
                </a:ext>
              </a:extLst>
            </p:cNvPr>
            <p:cNvSpPr>
              <a:spLocks noChangeArrowheads="1"/>
            </p:cNvSpPr>
            <p:nvPr/>
          </p:nvSpPr>
          <p:spPr bwMode="auto">
            <a:xfrm>
              <a:off x="5041"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8" name="Rectangle 36">
              <a:extLst>
                <a:ext uri="{FF2B5EF4-FFF2-40B4-BE49-F238E27FC236}">
                  <a16:creationId xmlns:a16="http://schemas.microsoft.com/office/drawing/2014/main" id="{BBC5E72A-FD40-2F44-8DE2-88D70BF8E159}"/>
                </a:ext>
              </a:extLst>
            </p:cNvPr>
            <p:cNvSpPr>
              <a:spLocks noChangeArrowheads="1"/>
            </p:cNvSpPr>
            <p:nvPr/>
          </p:nvSpPr>
          <p:spPr bwMode="auto">
            <a:xfrm>
              <a:off x="4656"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39" name="Rectangle 37">
              <a:extLst>
                <a:ext uri="{FF2B5EF4-FFF2-40B4-BE49-F238E27FC236}">
                  <a16:creationId xmlns:a16="http://schemas.microsoft.com/office/drawing/2014/main" id="{A7829375-0C2E-4044-A421-09491CDE6AB5}"/>
                </a:ext>
              </a:extLst>
            </p:cNvPr>
            <p:cNvSpPr>
              <a:spLocks noChangeArrowheads="1"/>
            </p:cNvSpPr>
            <p:nvPr/>
          </p:nvSpPr>
          <p:spPr bwMode="auto">
            <a:xfrm>
              <a:off x="4273"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0" name="Rectangle 38">
              <a:extLst>
                <a:ext uri="{FF2B5EF4-FFF2-40B4-BE49-F238E27FC236}">
                  <a16:creationId xmlns:a16="http://schemas.microsoft.com/office/drawing/2014/main" id="{431F6685-3070-4043-A3FB-9DB769BC1F1A}"/>
                </a:ext>
              </a:extLst>
            </p:cNvPr>
            <p:cNvSpPr>
              <a:spLocks noChangeArrowheads="1"/>
            </p:cNvSpPr>
            <p:nvPr/>
          </p:nvSpPr>
          <p:spPr bwMode="auto">
            <a:xfrm>
              <a:off x="3888"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1" name="Rectangle 39">
              <a:extLst>
                <a:ext uri="{FF2B5EF4-FFF2-40B4-BE49-F238E27FC236}">
                  <a16:creationId xmlns:a16="http://schemas.microsoft.com/office/drawing/2014/main" id="{6DDE93B4-0493-8246-A8BE-4C76B490F864}"/>
                </a:ext>
              </a:extLst>
            </p:cNvPr>
            <p:cNvSpPr>
              <a:spLocks noChangeArrowheads="1"/>
            </p:cNvSpPr>
            <p:nvPr/>
          </p:nvSpPr>
          <p:spPr bwMode="auto">
            <a:xfrm>
              <a:off x="3505"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2" name="Rectangle 40">
              <a:extLst>
                <a:ext uri="{FF2B5EF4-FFF2-40B4-BE49-F238E27FC236}">
                  <a16:creationId xmlns:a16="http://schemas.microsoft.com/office/drawing/2014/main" id="{D126BBAD-1623-9146-959B-989A4F628643}"/>
                </a:ext>
              </a:extLst>
            </p:cNvPr>
            <p:cNvSpPr>
              <a:spLocks noChangeArrowheads="1"/>
            </p:cNvSpPr>
            <p:nvPr/>
          </p:nvSpPr>
          <p:spPr bwMode="auto">
            <a:xfrm>
              <a:off x="3120"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3" name="Rectangle 41">
              <a:extLst>
                <a:ext uri="{FF2B5EF4-FFF2-40B4-BE49-F238E27FC236}">
                  <a16:creationId xmlns:a16="http://schemas.microsoft.com/office/drawing/2014/main" id="{E80A8204-31E3-9D4E-9EEB-80107438955D}"/>
                </a:ext>
              </a:extLst>
            </p:cNvPr>
            <p:cNvSpPr>
              <a:spLocks noChangeArrowheads="1"/>
            </p:cNvSpPr>
            <p:nvPr/>
          </p:nvSpPr>
          <p:spPr bwMode="auto">
            <a:xfrm>
              <a:off x="2564" y="1733"/>
              <a:ext cx="556"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4" name="Rectangle 42">
              <a:extLst>
                <a:ext uri="{FF2B5EF4-FFF2-40B4-BE49-F238E27FC236}">
                  <a16:creationId xmlns:a16="http://schemas.microsoft.com/office/drawing/2014/main" id="{758147AE-3B5C-FB4B-845E-ACEC6916F60B}"/>
                </a:ext>
              </a:extLst>
            </p:cNvPr>
            <p:cNvSpPr>
              <a:spLocks noChangeArrowheads="1"/>
            </p:cNvSpPr>
            <p:nvPr/>
          </p:nvSpPr>
          <p:spPr bwMode="auto">
            <a:xfrm>
              <a:off x="1201" y="1733"/>
              <a:ext cx="1364"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5" name="Rectangle 43">
              <a:extLst>
                <a:ext uri="{FF2B5EF4-FFF2-40B4-BE49-F238E27FC236}">
                  <a16:creationId xmlns:a16="http://schemas.microsoft.com/office/drawing/2014/main" id="{3FD14394-64AB-E34A-998F-311C8E07B645}"/>
                </a:ext>
              </a:extLst>
            </p:cNvPr>
            <p:cNvSpPr>
              <a:spLocks noChangeArrowheads="1"/>
            </p:cNvSpPr>
            <p:nvPr/>
          </p:nvSpPr>
          <p:spPr bwMode="auto">
            <a:xfrm>
              <a:off x="816"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6" name="Rectangle 44">
              <a:extLst>
                <a:ext uri="{FF2B5EF4-FFF2-40B4-BE49-F238E27FC236}">
                  <a16:creationId xmlns:a16="http://schemas.microsoft.com/office/drawing/2014/main" id="{C4EC6D13-F705-8543-B1C6-2FF088DE8AEA}"/>
                </a:ext>
              </a:extLst>
            </p:cNvPr>
            <p:cNvSpPr>
              <a:spLocks noChangeArrowheads="1"/>
            </p:cNvSpPr>
            <p:nvPr/>
          </p:nvSpPr>
          <p:spPr bwMode="auto">
            <a:xfrm>
              <a:off x="480" y="1733"/>
              <a:ext cx="336"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7" name="Rectangle 45">
              <a:extLst>
                <a:ext uri="{FF2B5EF4-FFF2-40B4-BE49-F238E27FC236}">
                  <a16:creationId xmlns:a16="http://schemas.microsoft.com/office/drawing/2014/main" id="{A3A9BE45-CCF4-4543-8A67-187BE65376D9}"/>
                </a:ext>
              </a:extLst>
            </p:cNvPr>
            <p:cNvSpPr>
              <a:spLocks noChangeArrowheads="1"/>
            </p:cNvSpPr>
            <p:nvPr/>
          </p:nvSpPr>
          <p:spPr bwMode="auto">
            <a:xfrm>
              <a:off x="48" y="1733"/>
              <a:ext cx="432" cy="946"/>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During work</a:t>
              </a:r>
            </a:p>
          </p:txBody>
        </p:sp>
        <p:sp>
          <p:nvSpPr>
            <p:cNvPr id="47148" name="Rectangle 46">
              <a:extLst>
                <a:ext uri="{FF2B5EF4-FFF2-40B4-BE49-F238E27FC236}">
                  <a16:creationId xmlns:a16="http://schemas.microsoft.com/office/drawing/2014/main" id="{C9557032-C0A0-1C45-92D0-9544947D411B}"/>
                </a:ext>
              </a:extLst>
            </p:cNvPr>
            <p:cNvSpPr>
              <a:spLocks noChangeArrowheads="1"/>
            </p:cNvSpPr>
            <p:nvPr/>
          </p:nvSpPr>
          <p:spPr bwMode="auto">
            <a:xfrm>
              <a:off x="5809"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49" name="Rectangle 47">
              <a:extLst>
                <a:ext uri="{FF2B5EF4-FFF2-40B4-BE49-F238E27FC236}">
                  <a16:creationId xmlns:a16="http://schemas.microsoft.com/office/drawing/2014/main" id="{2BBAB4F8-ECCB-C344-996E-686FBD8D1172}"/>
                </a:ext>
              </a:extLst>
            </p:cNvPr>
            <p:cNvSpPr>
              <a:spLocks noChangeArrowheads="1"/>
            </p:cNvSpPr>
            <p:nvPr/>
          </p:nvSpPr>
          <p:spPr bwMode="auto">
            <a:xfrm>
              <a:off x="5424"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0" name="Rectangle 48">
              <a:extLst>
                <a:ext uri="{FF2B5EF4-FFF2-40B4-BE49-F238E27FC236}">
                  <a16:creationId xmlns:a16="http://schemas.microsoft.com/office/drawing/2014/main" id="{7C9BA88F-CB64-8944-B8AD-A7CC0AC717A5}"/>
                </a:ext>
              </a:extLst>
            </p:cNvPr>
            <p:cNvSpPr>
              <a:spLocks noChangeArrowheads="1"/>
            </p:cNvSpPr>
            <p:nvPr/>
          </p:nvSpPr>
          <p:spPr bwMode="auto">
            <a:xfrm>
              <a:off x="5041"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1" name="Rectangle 49">
              <a:extLst>
                <a:ext uri="{FF2B5EF4-FFF2-40B4-BE49-F238E27FC236}">
                  <a16:creationId xmlns:a16="http://schemas.microsoft.com/office/drawing/2014/main" id="{29623F66-6C2E-C044-A8C0-770E15E0C6DB}"/>
                </a:ext>
              </a:extLst>
            </p:cNvPr>
            <p:cNvSpPr>
              <a:spLocks noChangeArrowheads="1"/>
            </p:cNvSpPr>
            <p:nvPr/>
          </p:nvSpPr>
          <p:spPr bwMode="auto">
            <a:xfrm>
              <a:off x="4656"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2" name="Rectangle 50">
              <a:extLst>
                <a:ext uri="{FF2B5EF4-FFF2-40B4-BE49-F238E27FC236}">
                  <a16:creationId xmlns:a16="http://schemas.microsoft.com/office/drawing/2014/main" id="{A400ACA2-06D3-0E43-8CF3-E9D6C5E0FE0A}"/>
                </a:ext>
              </a:extLst>
            </p:cNvPr>
            <p:cNvSpPr>
              <a:spLocks noChangeArrowheads="1"/>
            </p:cNvSpPr>
            <p:nvPr/>
          </p:nvSpPr>
          <p:spPr bwMode="auto">
            <a:xfrm>
              <a:off x="4273"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3" name="Rectangle 51">
              <a:extLst>
                <a:ext uri="{FF2B5EF4-FFF2-40B4-BE49-F238E27FC236}">
                  <a16:creationId xmlns:a16="http://schemas.microsoft.com/office/drawing/2014/main" id="{EE2AA0C6-FF2E-D04E-9696-BC8A9BD88008}"/>
                </a:ext>
              </a:extLst>
            </p:cNvPr>
            <p:cNvSpPr>
              <a:spLocks noChangeArrowheads="1"/>
            </p:cNvSpPr>
            <p:nvPr/>
          </p:nvSpPr>
          <p:spPr bwMode="auto">
            <a:xfrm>
              <a:off x="3888"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4" name="Rectangle 52">
              <a:extLst>
                <a:ext uri="{FF2B5EF4-FFF2-40B4-BE49-F238E27FC236}">
                  <a16:creationId xmlns:a16="http://schemas.microsoft.com/office/drawing/2014/main" id="{D36468E4-77EF-864F-A92A-5D2824E71233}"/>
                </a:ext>
              </a:extLst>
            </p:cNvPr>
            <p:cNvSpPr>
              <a:spLocks noChangeArrowheads="1"/>
            </p:cNvSpPr>
            <p:nvPr/>
          </p:nvSpPr>
          <p:spPr bwMode="auto">
            <a:xfrm>
              <a:off x="3505"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5" name="Rectangle 53">
              <a:extLst>
                <a:ext uri="{FF2B5EF4-FFF2-40B4-BE49-F238E27FC236}">
                  <a16:creationId xmlns:a16="http://schemas.microsoft.com/office/drawing/2014/main" id="{3C32D6AF-1B6E-5E4B-9D6D-9769FBD48928}"/>
                </a:ext>
              </a:extLst>
            </p:cNvPr>
            <p:cNvSpPr>
              <a:spLocks noChangeArrowheads="1"/>
            </p:cNvSpPr>
            <p:nvPr/>
          </p:nvSpPr>
          <p:spPr bwMode="auto">
            <a:xfrm>
              <a:off x="3120"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6" name="Rectangle 54">
              <a:extLst>
                <a:ext uri="{FF2B5EF4-FFF2-40B4-BE49-F238E27FC236}">
                  <a16:creationId xmlns:a16="http://schemas.microsoft.com/office/drawing/2014/main" id="{A228519D-2602-464E-81E6-F8F73650A42D}"/>
                </a:ext>
              </a:extLst>
            </p:cNvPr>
            <p:cNvSpPr>
              <a:spLocks noChangeArrowheads="1"/>
            </p:cNvSpPr>
            <p:nvPr/>
          </p:nvSpPr>
          <p:spPr bwMode="auto">
            <a:xfrm>
              <a:off x="2564" y="1498"/>
              <a:ext cx="556"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7" name="Rectangle 55">
              <a:extLst>
                <a:ext uri="{FF2B5EF4-FFF2-40B4-BE49-F238E27FC236}">
                  <a16:creationId xmlns:a16="http://schemas.microsoft.com/office/drawing/2014/main" id="{E7905352-336E-5A4D-B7BA-7C6D97C6CBF4}"/>
                </a:ext>
              </a:extLst>
            </p:cNvPr>
            <p:cNvSpPr>
              <a:spLocks noChangeArrowheads="1"/>
            </p:cNvSpPr>
            <p:nvPr/>
          </p:nvSpPr>
          <p:spPr bwMode="auto">
            <a:xfrm>
              <a:off x="1201" y="1498"/>
              <a:ext cx="1364"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8" name="Rectangle 56">
              <a:extLst>
                <a:ext uri="{FF2B5EF4-FFF2-40B4-BE49-F238E27FC236}">
                  <a16:creationId xmlns:a16="http://schemas.microsoft.com/office/drawing/2014/main" id="{4FBABB2C-C716-9D4C-812B-01AC934BE237}"/>
                </a:ext>
              </a:extLst>
            </p:cNvPr>
            <p:cNvSpPr>
              <a:spLocks noChangeArrowheads="1"/>
            </p:cNvSpPr>
            <p:nvPr/>
          </p:nvSpPr>
          <p:spPr bwMode="auto">
            <a:xfrm>
              <a:off x="816"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59" name="Rectangle 57">
              <a:extLst>
                <a:ext uri="{FF2B5EF4-FFF2-40B4-BE49-F238E27FC236}">
                  <a16:creationId xmlns:a16="http://schemas.microsoft.com/office/drawing/2014/main" id="{E05839C4-4CA1-E346-8C30-68D57D301926}"/>
                </a:ext>
              </a:extLst>
            </p:cNvPr>
            <p:cNvSpPr>
              <a:spLocks noChangeArrowheads="1"/>
            </p:cNvSpPr>
            <p:nvPr/>
          </p:nvSpPr>
          <p:spPr bwMode="auto">
            <a:xfrm>
              <a:off x="480" y="1498"/>
              <a:ext cx="336"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47160" name="Rectangle 58">
              <a:extLst>
                <a:ext uri="{FF2B5EF4-FFF2-40B4-BE49-F238E27FC236}">
                  <a16:creationId xmlns:a16="http://schemas.microsoft.com/office/drawing/2014/main" id="{FD8869F6-3700-744E-833D-A8F7B873CC44}"/>
                </a:ext>
              </a:extLst>
            </p:cNvPr>
            <p:cNvSpPr>
              <a:spLocks noChangeArrowheads="1"/>
            </p:cNvSpPr>
            <p:nvPr/>
          </p:nvSpPr>
          <p:spPr bwMode="auto">
            <a:xfrm>
              <a:off x="48" y="1498"/>
              <a:ext cx="432" cy="235"/>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Before work</a:t>
              </a:r>
            </a:p>
          </p:txBody>
        </p:sp>
        <p:sp>
          <p:nvSpPr>
            <p:cNvPr id="47161" name="Rectangle 59">
              <a:extLst>
                <a:ext uri="{FF2B5EF4-FFF2-40B4-BE49-F238E27FC236}">
                  <a16:creationId xmlns:a16="http://schemas.microsoft.com/office/drawing/2014/main" id="{707C0070-68ED-BD43-9C90-766D67513858}"/>
                </a:ext>
              </a:extLst>
            </p:cNvPr>
            <p:cNvSpPr>
              <a:spLocks noChangeArrowheads="1"/>
            </p:cNvSpPr>
            <p:nvPr/>
          </p:nvSpPr>
          <p:spPr bwMode="auto">
            <a:xfrm>
              <a:off x="48" y="1094"/>
              <a:ext cx="432"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b="1">
                <a:solidFill>
                  <a:schemeClr val="accent1"/>
                </a:solidFill>
                <a:latin typeface="Verdana" panose="020B0604030504040204" pitchFamily="34" charset="0"/>
              </a:endParaRPr>
            </a:p>
          </p:txBody>
        </p:sp>
        <p:sp>
          <p:nvSpPr>
            <p:cNvPr id="47162" name="Rectangle 60">
              <a:extLst>
                <a:ext uri="{FF2B5EF4-FFF2-40B4-BE49-F238E27FC236}">
                  <a16:creationId xmlns:a16="http://schemas.microsoft.com/office/drawing/2014/main" id="{63CEB0F7-0157-6647-9627-7F7BA30BCB93}"/>
                </a:ext>
              </a:extLst>
            </p:cNvPr>
            <p:cNvSpPr>
              <a:spLocks noChangeArrowheads="1"/>
            </p:cNvSpPr>
            <p:nvPr/>
          </p:nvSpPr>
          <p:spPr bwMode="auto">
            <a:xfrm>
              <a:off x="5809"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63" name="Rectangle 61">
              <a:extLst>
                <a:ext uri="{FF2B5EF4-FFF2-40B4-BE49-F238E27FC236}">
                  <a16:creationId xmlns:a16="http://schemas.microsoft.com/office/drawing/2014/main" id="{4CA4A654-E683-594A-9B6E-5ED3647F52B4}"/>
                </a:ext>
              </a:extLst>
            </p:cNvPr>
            <p:cNvSpPr>
              <a:spLocks noChangeArrowheads="1"/>
            </p:cNvSpPr>
            <p:nvPr/>
          </p:nvSpPr>
          <p:spPr bwMode="auto">
            <a:xfrm>
              <a:off x="5424"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64" name="Rectangle 62">
              <a:extLst>
                <a:ext uri="{FF2B5EF4-FFF2-40B4-BE49-F238E27FC236}">
                  <a16:creationId xmlns:a16="http://schemas.microsoft.com/office/drawing/2014/main" id="{D7205BFF-8854-194B-9BCF-0C8435B6E505}"/>
                </a:ext>
              </a:extLst>
            </p:cNvPr>
            <p:cNvSpPr>
              <a:spLocks noChangeArrowheads="1"/>
            </p:cNvSpPr>
            <p:nvPr/>
          </p:nvSpPr>
          <p:spPr bwMode="auto">
            <a:xfrm>
              <a:off x="5041"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65" name="Rectangle 63">
              <a:extLst>
                <a:ext uri="{FF2B5EF4-FFF2-40B4-BE49-F238E27FC236}">
                  <a16:creationId xmlns:a16="http://schemas.microsoft.com/office/drawing/2014/main" id="{1A301F88-8E1F-7B46-BE31-73703338C800}"/>
                </a:ext>
              </a:extLst>
            </p:cNvPr>
            <p:cNvSpPr>
              <a:spLocks noChangeArrowheads="1"/>
            </p:cNvSpPr>
            <p:nvPr/>
          </p:nvSpPr>
          <p:spPr bwMode="auto">
            <a:xfrm>
              <a:off x="4656"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66" name="Rectangle 64">
              <a:extLst>
                <a:ext uri="{FF2B5EF4-FFF2-40B4-BE49-F238E27FC236}">
                  <a16:creationId xmlns:a16="http://schemas.microsoft.com/office/drawing/2014/main" id="{8A93AB92-2874-3740-B87B-4B6F05420FAB}"/>
                </a:ext>
              </a:extLst>
            </p:cNvPr>
            <p:cNvSpPr>
              <a:spLocks noChangeArrowheads="1"/>
            </p:cNvSpPr>
            <p:nvPr/>
          </p:nvSpPr>
          <p:spPr bwMode="auto">
            <a:xfrm>
              <a:off x="4273"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67" name="Rectangle 65">
              <a:extLst>
                <a:ext uri="{FF2B5EF4-FFF2-40B4-BE49-F238E27FC236}">
                  <a16:creationId xmlns:a16="http://schemas.microsoft.com/office/drawing/2014/main" id="{5FC313D2-A86C-4A4E-B5DA-160BFAA251AB}"/>
                </a:ext>
              </a:extLst>
            </p:cNvPr>
            <p:cNvSpPr>
              <a:spLocks noChangeArrowheads="1"/>
            </p:cNvSpPr>
            <p:nvPr/>
          </p:nvSpPr>
          <p:spPr bwMode="auto">
            <a:xfrm>
              <a:off x="3888"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68" name="Rectangle 66">
              <a:extLst>
                <a:ext uri="{FF2B5EF4-FFF2-40B4-BE49-F238E27FC236}">
                  <a16:creationId xmlns:a16="http://schemas.microsoft.com/office/drawing/2014/main" id="{A218C32B-1AA3-054F-B633-A7B755C666E7}"/>
                </a:ext>
              </a:extLst>
            </p:cNvPr>
            <p:cNvSpPr>
              <a:spLocks noChangeArrowheads="1"/>
            </p:cNvSpPr>
            <p:nvPr/>
          </p:nvSpPr>
          <p:spPr bwMode="auto">
            <a:xfrm>
              <a:off x="3505"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69" name="Rectangle 67">
              <a:extLst>
                <a:ext uri="{FF2B5EF4-FFF2-40B4-BE49-F238E27FC236}">
                  <a16:creationId xmlns:a16="http://schemas.microsoft.com/office/drawing/2014/main" id="{9EFBB2A6-A70D-1942-92AD-F176ABA56A94}"/>
                </a:ext>
              </a:extLst>
            </p:cNvPr>
            <p:cNvSpPr>
              <a:spLocks noChangeArrowheads="1"/>
            </p:cNvSpPr>
            <p:nvPr/>
          </p:nvSpPr>
          <p:spPr bwMode="auto">
            <a:xfrm>
              <a:off x="3120"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900">
                <a:solidFill>
                  <a:schemeClr val="bg1"/>
                </a:solidFill>
                <a:latin typeface="Source Sans Pro " pitchFamily="34" charset="0"/>
              </a:endParaRPr>
            </a:p>
          </p:txBody>
        </p:sp>
        <p:sp>
          <p:nvSpPr>
            <p:cNvPr id="47170" name="Rectangle 68">
              <a:extLst>
                <a:ext uri="{FF2B5EF4-FFF2-40B4-BE49-F238E27FC236}">
                  <a16:creationId xmlns:a16="http://schemas.microsoft.com/office/drawing/2014/main" id="{C78C26C8-BD4C-AC4E-B00A-0E2B04A080DB}"/>
                </a:ext>
              </a:extLst>
            </p:cNvPr>
            <p:cNvSpPr>
              <a:spLocks noChangeArrowheads="1"/>
            </p:cNvSpPr>
            <p:nvPr/>
          </p:nvSpPr>
          <p:spPr bwMode="auto">
            <a:xfrm>
              <a:off x="2564" y="1094"/>
              <a:ext cx="556"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Good use of your time </a:t>
              </a:r>
              <a:br>
                <a:rPr lang="en-US" altLang="en-US" sz="900">
                  <a:solidFill>
                    <a:schemeClr val="bg1"/>
                  </a:solidFill>
                  <a:latin typeface="Source Sans Pro " pitchFamily="34" charset="0"/>
                </a:rPr>
              </a:br>
              <a:r>
                <a:rPr lang="en-US" altLang="en-US" sz="900">
                  <a:solidFill>
                    <a:schemeClr val="bg1"/>
                  </a:solidFill>
                  <a:latin typeface="Source Sans Pro " pitchFamily="34" charset="0"/>
                </a:rPr>
                <a:t>(1-5)</a:t>
              </a:r>
            </a:p>
            <a:p>
              <a:pPr algn="ctr">
                <a:spcBef>
                  <a:spcPct val="50000"/>
                </a:spcBef>
                <a:buClr>
                  <a:srgbClr val="FF9900"/>
                </a:buClr>
              </a:pPr>
              <a:r>
                <a:rPr lang="en-US" altLang="en-US" sz="900">
                  <a:solidFill>
                    <a:schemeClr val="bg1"/>
                  </a:solidFill>
                  <a:latin typeface="Source Sans Pro " pitchFamily="34" charset="0"/>
                </a:rPr>
                <a:t>1 = low</a:t>
              </a:r>
            </a:p>
          </p:txBody>
        </p:sp>
        <p:sp>
          <p:nvSpPr>
            <p:cNvPr id="47171" name="Rectangle 69">
              <a:extLst>
                <a:ext uri="{FF2B5EF4-FFF2-40B4-BE49-F238E27FC236}">
                  <a16:creationId xmlns:a16="http://schemas.microsoft.com/office/drawing/2014/main" id="{CC14E63C-309C-BC4B-8A7F-4359A05EE748}"/>
                </a:ext>
              </a:extLst>
            </p:cNvPr>
            <p:cNvSpPr>
              <a:spLocks noChangeArrowheads="1"/>
            </p:cNvSpPr>
            <p:nvPr/>
          </p:nvSpPr>
          <p:spPr bwMode="auto">
            <a:xfrm>
              <a:off x="1201" y="1094"/>
              <a:ext cx="1364"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Description of activities</a:t>
              </a:r>
            </a:p>
          </p:txBody>
        </p:sp>
        <p:sp>
          <p:nvSpPr>
            <p:cNvPr id="47172" name="Rectangle 70">
              <a:extLst>
                <a:ext uri="{FF2B5EF4-FFF2-40B4-BE49-F238E27FC236}">
                  <a16:creationId xmlns:a16="http://schemas.microsoft.com/office/drawing/2014/main" id="{470D7FD8-2EDB-6341-B69B-A8FE92B23A44}"/>
                </a:ext>
              </a:extLst>
            </p:cNvPr>
            <p:cNvSpPr>
              <a:spLocks noChangeArrowheads="1"/>
            </p:cNvSpPr>
            <p:nvPr/>
          </p:nvSpPr>
          <p:spPr bwMode="auto">
            <a:xfrm>
              <a:off x="816" y="1094"/>
              <a:ext cx="385"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Time spent (mins)</a:t>
              </a:r>
            </a:p>
          </p:txBody>
        </p:sp>
        <p:sp>
          <p:nvSpPr>
            <p:cNvPr id="47173" name="Rectangle 71">
              <a:extLst>
                <a:ext uri="{FF2B5EF4-FFF2-40B4-BE49-F238E27FC236}">
                  <a16:creationId xmlns:a16="http://schemas.microsoft.com/office/drawing/2014/main" id="{17CF6C41-1166-3E45-9123-55A4D7016E5F}"/>
                </a:ext>
              </a:extLst>
            </p:cNvPr>
            <p:cNvSpPr>
              <a:spLocks noChangeArrowheads="1"/>
            </p:cNvSpPr>
            <p:nvPr/>
          </p:nvSpPr>
          <p:spPr bwMode="auto">
            <a:xfrm>
              <a:off x="480" y="1094"/>
              <a:ext cx="336"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Time</a:t>
              </a:r>
            </a:p>
          </p:txBody>
        </p:sp>
        <p:sp>
          <p:nvSpPr>
            <p:cNvPr id="47174" name="Line 72">
              <a:extLst>
                <a:ext uri="{FF2B5EF4-FFF2-40B4-BE49-F238E27FC236}">
                  <a16:creationId xmlns:a16="http://schemas.microsoft.com/office/drawing/2014/main" id="{46E2005E-FFA9-1645-B1D4-1DB9CF7F7CA2}"/>
                </a:ext>
              </a:extLst>
            </p:cNvPr>
            <p:cNvSpPr>
              <a:spLocks noChangeShapeType="1"/>
            </p:cNvSpPr>
            <p:nvPr/>
          </p:nvSpPr>
          <p:spPr bwMode="auto">
            <a:xfrm>
              <a:off x="48" y="960"/>
              <a:ext cx="6144" cy="0"/>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75" name="Line 73">
              <a:extLst>
                <a:ext uri="{FF2B5EF4-FFF2-40B4-BE49-F238E27FC236}">
                  <a16:creationId xmlns:a16="http://schemas.microsoft.com/office/drawing/2014/main" id="{608B6AC6-66CE-1740-A264-9A86AA2122C7}"/>
                </a:ext>
              </a:extLst>
            </p:cNvPr>
            <p:cNvSpPr>
              <a:spLocks noChangeShapeType="1"/>
            </p:cNvSpPr>
            <p:nvPr/>
          </p:nvSpPr>
          <p:spPr bwMode="auto">
            <a:xfrm>
              <a:off x="48" y="3875"/>
              <a:ext cx="6144" cy="0"/>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76" name="Line 74">
              <a:extLst>
                <a:ext uri="{FF2B5EF4-FFF2-40B4-BE49-F238E27FC236}">
                  <a16:creationId xmlns:a16="http://schemas.microsoft.com/office/drawing/2014/main" id="{8977314B-7A54-214A-B86C-74A4528281C2}"/>
                </a:ext>
              </a:extLst>
            </p:cNvPr>
            <p:cNvSpPr>
              <a:spLocks noChangeShapeType="1"/>
            </p:cNvSpPr>
            <p:nvPr/>
          </p:nvSpPr>
          <p:spPr bwMode="auto">
            <a:xfrm>
              <a:off x="48" y="960"/>
              <a:ext cx="0" cy="2915"/>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77" name="Line 75">
              <a:extLst>
                <a:ext uri="{FF2B5EF4-FFF2-40B4-BE49-F238E27FC236}">
                  <a16:creationId xmlns:a16="http://schemas.microsoft.com/office/drawing/2014/main" id="{4AA8B72C-C0DE-F04D-A923-0B6660FDF521}"/>
                </a:ext>
              </a:extLst>
            </p:cNvPr>
            <p:cNvSpPr>
              <a:spLocks noChangeShapeType="1"/>
            </p:cNvSpPr>
            <p:nvPr/>
          </p:nvSpPr>
          <p:spPr bwMode="auto">
            <a:xfrm>
              <a:off x="3120" y="960"/>
              <a:ext cx="0" cy="29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78" name="Line 76">
              <a:extLst>
                <a:ext uri="{FF2B5EF4-FFF2-40B4-BE49-F238E27FC236}">
                  <a16:creationId xmlns:a16="http://schemas.microsoft.com/office/drawing/2014/main" id="{B77D9214-65FF-E844-BAE6-FBA6560CB9E5}"/>
                </a:ext>
              </a:extLst>
            </p:cNvPr>
            <p:cNvSpPr>
              <a:spLocks noChangeShapeType="1"/>
            </p:cNvSpPr>
            <p:nvPr/>
          </p:nvSpPr>
          <p:spPr bwMode="auto">
            <a:xfrm>
              <a:off x="6192" y="960"/>
              <a:ext cx="0" cy="2915"/>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79" name="Line 77">
              <a:extLst>
                <a:ext uri="{FF2B5EF4-FFF2-40B4-BE49-F238E27FC236}">
                  <a16:creationId xmlns:a16="http://schemas.microsoft.com/office/drawing/2014/main" id="{200D2F49-3B16-6A4B-8AE1-A9BBC96A6C9A}"/>
                </a:ext>
              </a:extLst>
            </p:cNvPr>
            <p:cNvSpPr>
              <a:spLocks noChangeShapeType="1"/>
            </p:cNvSpPr>
            <p:nvPr/>
          </p:nvSpPr>
          <p:spPr bwMode="auto">
            <a:xfrm>
              <a:off x="48" y="1498"/>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0" name="Line 78">
              <a:extLst>
                <a:ext uri="{FF2B5EF4-FFF2-40B4-BE49-F238E27FC236}">
                  <a16:creationId xmlns:a16="http://schemas.microsoft.com/office/drawing/2014/main" id="{AB6FB3C2-D99A-7541-A0E8-C618B4686712}"/>
                </a:ext>
              </a:extLst>
            </p:cNvPr>
            <p:cNvSpPr>
              <a:spLocks noChangeShapeType="1"/>
            </p:cNvSpPr>
            <p:nvPr/>
          </p:nvSpPr>
          <p:spPr bwMode="auto">
            <a:xfrm>
              <a:off x="48" y="1733"/>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1" name="Line 79">
              <a:extLst>
                <a:ext uri="{FF2B5EF4-FFF2-40B4-BE49-F238E27FC236}">
                  <a16:creationId xmlns:a16="http://schemas.microsoft.com/office/drawing/2014/main" id="{4289F4B3-C405-0A4A-BB36-55D6DF7DAA84}"/>
                </a:ext>
              </a:extLst>
            </p:cNvPr>
            <p:cNvSpPr>
              <a:spLocks noChangeShapeType="1"/>
            </p:cNvSpPr>
            <p:nvPr/>
          </p:nvSpPr>
          <p:spPr bwMode="auto">
            <a:xfrm>
              <a:off x="48" y="2679"/>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2" name="Line 80">
              <a:extLst>
                <a:ext uri="{FF2B5EF4-FFF2-40B4-BE49-F238E27FC236}">
                  <a16:creationId xmlns:a16="http://schemas.microsoft.com/office/drawing/2014/main" id="{A6AB6CE5-17F5-224D-8DA3-FCB8352B511F}"/>
                </a:ext>
              </a:extLst>
            </p:cNvPr>
            <p:cNvSpPr>
              <a:spLocks noChangeShapeType="1"/>
            </p:cNvSpPr>
            <p:nvPr/>
          </p:nvSpPr>
          <p:spPr bwMode="auto">
            <a:xfrm>
              <a:off x="48" y="3277"/>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3" name="Line 81">
              <a:extLst>
                <a:ext uri="{FF2B5EF4-FFF2-40B4-BE49-F238E27FC236}">
                  <a16:creationId xmlns:a16="http://schemas.microsoft.com/office/drawing/2014/main" id="{0FAC9016-B208-6447-92CE-596AFA42D91F}"/>
                </a:ext>
              </a:extLst>
            </p:cNvPr>
            <p:cNvSpPr>
              <a:spLocks noChangeShapeType="1"/>
            </p:cNvSpPr>
            <p:nvPr/>
          </p:nvSpPr>
          <p:spPr bwMode="auto">
            <a:xfrm>
              <a:off x="48" y="1094"/>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4" name="Line 82">
              <a:extLst>
                <a:ext uri="{FF2B5EF4-FFF2-40B4-BE49-F238E27FC236}">
                  <a16:creationId xmlns:a16="http://schemas.microsoft.com/office/drawing/2014/main" id="{ED4993C5-9B5E-F241-B738-42CFC3D794B1}"/>
                </a:ext>
              </a:extLst>
            </p:cNvPr>
            <p:cNvSpPr>
              <a:spLocks noChangeShapeType="1"/>
            </p:cNvSpPr>
            <p:nvPr/>
          </p:nvSpPr>
          <p:spPr bwMode="auto">
            <a:xfrm>
              <a:off x="3505"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5" name="Line 83">
              <a:extLst>
                <a:ext uri="{FF2B5EF4-FFF2-40B4-BE49-F238E27FC236}">
                  <a16:creationId xmlns:a16="http://schemas.microsoft.com/office/drawing/2014/main" id="{E8012D49-137F-FD4F-9B0E-CDD41EC109BB}"/>
                </a:ext>
              </a:extLst>
            </p:cNvPr>
            <p:cNvSpPr>
              <a:spLocks noChangeShapeType="1"/>
            </p:cNvSpPr>
            <p:nvPr/>
          </p:nvSpPr>
          <p:spPr bwMode="auto">
            <a:xfrm>
              <a:off x="3888"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6" name="Line 84">
              <a:extLst>
                <a:ext uri="{FF2B5EF4-FFF2-40B4-BE49-F238E27FC236}">
                  <a16:creationId xmlns:a16="http://schemas.microsoft.com/office/drawing/2014/main" id="{786CC3A6-C608-E244-85E1-5580A846D6BF}"/>
                </a:ext>
              </a:extLst>
            </p:cNvPr>
            <p:cNvSpPr>
              <a:spLocks noChangeShapeType="1"/>
            </p:cNvSpPr>
            <p:nvPr/>
          </p:nvSpPr>
          <p:spPr bwMode="auto">
            <a:xfrm>
              <a:off x="4273"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7" name="Line 85">
              <a:extLst>
                <a:ext uri="{FF2B5EF4-FFF2-40B4-BE49-F238E27FC236}">
                  <a16:creationId xmlns:a16="http://schemas.microsoft.com/office/drawing/2014/main" id="{DF2287E1-9894-BD48-8579-6262C9FC2629}"/>
                </a:ext>
              </a:extLst>
            </p:cNvPr>
            <p:cNvSpPr>
              <a:spLocks noChangeShapeType="1"/>
            </p:cNvSpPr>
            <p:nvPr/>
          </p:nvSpPr>
          <p:spPr bwMode="auto">
            <a:xfrm>
              <a:off x="4656"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8" name="Line 86">
              <a:extLst>
                <a:ext uri="{FF2B5EF4-FFF2-40B4-BE49-F238E27FC236}">
                  <a16:creationId xmlns:a16="http://schemas.microsoft.com/office/drawing/2014/main" id="{15D77380-2D2A-2144-85A9-C51F2D0D6650}"/>
                </a:ext>
              </a:extLst>
            </p:cNvPr>
            <p:cNvSpPr>
              <a:spLocks noChangeShapeType="1"/>
            </p:cNvSpPr>
            <p:nvPr/>
          </p:nvSpPr>
          <p:spPr bwMode="auto">
            <a:xfrm>
              <a:off x="5041"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89" name="Line 87">
              <a:extLst>
                <a:ext uri="{FF2B5EF4-FFF2-40B4-BE49-F238E27FC236}">
                  <a16:creationId xmlns:a16="http://schemas.microsoft.com/office/drawing/2014/main" id="{32E556C4-5728-EB4B-9049-4F635544BBA6}"/>
                </a:ext>
              </a:extLst>
            </p:cNvPr>
            <p:cNvSpPr>
              <a:spLocks noChangeShapeType="1"/>
            </p:cNvSpPr>
            <p:nvPr/>
          </p:nvSpPr>
          <p:spPr bwMode="auto">
            <a:xfrm>
              <a:off x="5424"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90" name="Line 88">
              <a:extLst>
                <a:ext uri="{FF2B5EF4-FFF2-40B4-BE49-F238E27FC236}">
                  <a16:creationId xmlns:a16="http://schemas.microsoft.com/office/drawing/2014/main" id="{D73D6485-DF8F-4249-947E-E5811D586D38}"/>
                </a:ext>
              </a:extLst>
            </p:cNvPr>
            <p:cNvSpPr>
              <a:spLocks noChangeShapeType="1"/>
            </p:cNvSpPr>
            <p:nvPr/>
          </p:nvSpPr>
          <p:spPr bwMode="auto">
            <a:xfrm>
              <a:off x="5809"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91" name="Line 89">
              <a:extLst>
                <a:ext uri="{FF2B5EF4-FFF2-40B4-BE49-F238E27FC236}">
                  <a16:creationId xmlns:a16="http://schemas.microsoft.com/office/drawing/2014/main" id="{CA7A4A31-DECE-CB43-9BA3-17EFF7E27552}"/>
                </a:ext>
              </a:extLst>
            </p:cNvPr>
            <p:cNvSpPr>
              <a:spLocks noChangeShapeType="1"/>
            </p:cNvSpPr>
            <p:nvPr/>
          </p:nvSpPr>
          <p:spPr bwMode="auto">
            <a:xfrm>
              <a:off x="480"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92" name="Line 90">
              <a:extLst>
                <a:ext uri="{FF2B5EF4-FFF2-40B4-BE49-F238E27FC236}">
                  <a16:creationId xmlns:a16="http://schemas.microsoft.com/office/drawing/2014/main" id="{5ABF69B8-FFC1-964B-A1D4-002BDECDF1F9}"/>
                </a:ext>
              </a:extLst>
            </p:cNvPr>
            <p:cNvSpPr>
              <a:spLocks noChangeShapeType="1"/>
            </p:cNvSpPr>
            <p:nvPr/>
          </p:nvSpPr>
          <p:spPr bwMode="auto">
            <a:xfrm>
              <a:off x="816"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93" name="Line 91">
              <a:extLst>
                <a:ext uri="{FF2B5EF4-FFF2-40B4-BE49-F238E27FC236}">
                  <a16:creationId xmlns:a16="http://schemas.microsoft.com/office/drawing/2014/main" id="{0BF57249-95AD-F94F-9305-C0BBC0A0D15E}"/>
                </a:ext>
              </a:extLst>
            </p:cNvPr>
            <p:cNvSpPr>
              <a:spLocks noChangeShapeType="1"/>
            </p:cNvSpPr>
            <p:nvPr/>
          </p:nvSpPr>
          <p:spPr bwMode="auto">
            <a:xfrm>
              <a:off x="1201"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94" name="Line 92">
              <a:extLst>
                <a:ext uri="{FF2B5EF4-FFF2-40B4-BE49-F238E27FC236}">
                  <a16:creationId xmlns:a16="http://schemas.microsoft.com/office/drawing/2014/main" id="{F27F3133-4B93-CC4E-952B-773E7C8D5CA8}"/>
                </a:ext>
              </a:extLst>
            </p:cNvPr>
            <p:cNvSpPr>
              <a:spLocks noChangeShapeType="1"/>
            </p:cNvSpPr>
            <p:nvPr/>
          </p:nvSpPr>
          <p:spPr bwMode="auto">
            <a:xfrm>
              <a:off x="2564"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0B4081F3-3E30-8447-B463-1F32BF0F36EF}"/>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Process (1-to-1)</a:t>
            </a:r>
          </a:p>
        </p:txBody>
      </p:sp>
      <p:sp>
        <p:nvSpPr>
          <p:cNvPr id="19458" name="Content Placeholder 2">
            <a:extLst>
              <a:ext uri="{FF2B5EF4-FFF2-40B4-BE49-F238E27FC236}">
                <a16:creationId xmlns:a16="http://schemas.microsoft.com/office/drawing/2014/main" id="{0B778130-447A-A344-9A0A-B2C04ACA43FC}"/>
              </a:ext>
            </a:extLst>
          </p:cNvPr>
          <p:cNvSpPr>
            <a:spLocks noGrp="1"/>
          </p:cNvSpPr>
          <p:nvPr>
            <p:ph idx="1"/>
          </p:nvPr>
        </p:nvSpPr>
        <p:spPr/>
        <p:txBody>
          <a:bodyPr>
            <a:normAutofit fontScale="40000" lnSpcReduction="20000"/>
          </a:bodyPr>
          <a:lstStyle/>
          <a:p>
            <a:pPr marL="742950" indent="-742950" eaLnBrk="1" hangingPunct="1">
              <a:lnSpc>
                <a:spcPct val="130000"/>
              </a:lnSpc>
              <a:spcBef>
                <a:spcPct val="0"/>
              </a:spcBef>
              <a:spcAft>
                <a:spcPts val="1200"/>
              </a:spcAft>
              <a:buFont typeface="Calibri" charset="0"/>
              <a:buAutoNum type="arabicPeriod"/>
              <a:defRPr/>
            </a:pPr>
            <a:r>
              <a:rPr lang="en-US" sz="3600" dirty="0">
                <a:latin typeface="Source Sans Pro Light" charset="0"/>
                <a:ea typeface="MS PGothic" charset="0"/>
                <a:cs typeface="Source Sans Pro Light" charset="0"/>
              </a:rPr>
              <a:t>Most often you will want to run it as a 1-on-1 with each staff member. Decide what timeframe you would like to run (day-in-the-life-of (DILO) and week-in-the-life-of (WILO) are most common. </a:t>
            </a:r>
          </a:p>
          <a:p>
            <a:pPr marL="742950" indent="-742950" eaLnBrk="1" hangingPunct="1">
              <a:lnSpc>
                <a:spcPct val="130000"/>
              </a:lnSpc>
              <a:spcBef>
                <a:spcPct val="0"/>
              </a:spcBef>
              <a:spcAft>
                <a:spcPts val="1200"/>
              </a:spcAft>
              <a:buFont typeface="Calibri" charset="0"/>
              <a:buAutoNum type="arabicPeriod"/>
              <a:defRPr/>
            </a:pPr>
            <a:r>
              <a:rPr lang="en-US" sz="3600" dirty="0">
                <a:latin typeface="Source Sans Pro Light" charset="0"/>
                <a:ea typeface="MS PGothic" charset="0"/>
                <a:cs typeface="Source Sans Pro Light" charset="0"/>
              </a:rPr>
              <a:t>Explain the process to staff member paying careful attention to how:</a:t>
            </a:r>
          </a:p>
          <a:p>
            <a:pPr lvl="1" eaLnBrk="1" hangingPunct="1">
              <a:lnSpc>
                <a:spcPct val="130000"/>
              </a:lnSpc>
              <a:spcBef>
                <a:spcPct val="0"/>
              </a:spcBef>
              <a:spcAft>
                <a:spcPts val="1200"/>
              </a:spcAft>
              <a:buFont typeface="Arial" charset="0"/>
              <a:buChar char="–"/>
              <a:defRPr/>
            </a:pPr>
            <a:r>
              <a:rPr lang="en-US" dirty="0">
                <a:latin typeface="Source Sans Pro Light" charset="0"/>
                <a:ea typeface="MS PGothic" charset="0"/>
                <a:cs typeface="Source Sans Pro Light" charset="0"/>
              </a:rPr>
              <a:t>The purpose of a DILO / WILO is to help them achieve a greater level of job satisfaction. Whilst you can’t promise immediate resolution and change the results of this process should help both you personally and management understand your unique challenges.  </a:t>
            </a:r>
          </a:p>
          <a:p>
            <a:pPr lvl="1" eaLnBrk="1" hangingPunct="1">
              <a:lnSpc>
                <a:spcPct val="130000"/>
              </a:lnSpc>
              <a:spcBef>
                <a:spcPct val="0"/>
              </a:spcBef>
              <a:spcAft>
                <a:spcPts val="1200"/>
              </a:spcAft>
              <a:buFont typeface="Arial" charset="0"/>
              <a:buChar char="–"/>
              <a:defRPr/>
            </a:pPr>
            <a:r>
              <a:rPr lang="en-US" dirty="0">
                <a:latin typeface="Source Sans Pro Light" charset="0"/>
                <a:ea typeface="MS PGothic" charset="0"/>
                <a:cs typeface="Source Sans Pro Light" charset="0"/>
              </a:rPr>
              <a:t>The results and analysis of this process are 100% confidential and will never be used against them in any future review process.</a:t>
            </a:r>
          </a:p>
          <a:p>
            <a:pPr lvl="1" eaLnBrk="1" hangingPunct="1">
              <a:lnSpc>
                <a:spcPct val="130000"/>
              </a:lnSpc>
              <a:spcBef>
                <a:spcPct val="0"/>
              </a:spcBef>
              <a:spcAft>
                <a:spcPts val="1200"/>
              </a:spcAft>
              <a:buFont typeface="Arial" charset="0"/>
              <a:buChar char="–"/>
              <a:defRPr/>
            </a:pPr>
            <a:r>
              <a:rPr lang="en-US" dirty="0">
                <a:latin typeface="Source Sans Pro Light" charset="0"/>
                <a:ea typeface="MS PGothic" charset="0"/>
                <a:cs typeface="Source Sans Pro Light" charset="0"/>
              </a:rPr>
              <a:t>It’s important they are honest when completing the template.</a:t>
            </a:r>
          </a:p>
          <a:p>
            <a:pPr lvl="1" eaLnBrk="1" hangingPunct="1">
              <a:lnSpc>
                <a:spcPct val="130000"/>
              </a:lnSpc>
              <a:spcBef>
                <a:spcPct val="0"/>
              </a:spcBef>
              <a:spcAft>
                <a:spcPts val="1200"/>
              </a:spcAft>
              <a:buFont typeface="Arial" charset="0"/>
              <a:buChar char="–"/>
              <a:defRPr/>
            </a:pPr>
            <a:r>
              <a:rPr lang="en-US" dirty="0">
                <a:latin typeface="Source Sans Pro Light" charset="0"/>
                <a:ea typeface="MS PGothic" charset="0"/>
                <a:cs typeface="Source Sans Pro Light" charset="0"/>
              </a:rPr>
              <a:t>This is just the start of the process in helping you achieve greater job satisfaction. The plan going forward is to run these periodically so progress can be assessed.</a:t>
            </a:r>
          </a:p>
          <a:p>
            <a:pPr marL="742950" indent="-742950" eaLnBrk="1" hangingPunct="1">
              <a:lnSpc>
                <a:spcPct val="130000"/>
              </a:lnSpc>
              <a:spcBef>
                <a:spcPct val="0"/>
              </a:spcBef>
              <a:spcAft>
                <a:spcPts val="1200"/>
              </a:spcAft>
              <a:buFont typeface="Calibri" charset="0"/>
              <a:buAutoNum type="arabicPeriod"/>
              <a:defRPr/>
            </a:pPr>
            <a:r>
              <a:rPr lang="en-US" sz="3600" dirty="0">
                <a:latin typeface="Source Sans Pro Light" charset="0"/>
                <a:ea typeface="MS PGothic" charset="0"/>
                <a:cs typeface="Source Sans Pro Light" charset="0"/>
              </a:rPr>
              <a:t>Hand the Workload Analysis Template to the Participant and ask them to complete it.</a:t>
            </a:r>
          </a:p>
          <a:p>
            <a:pPr marL="742950" indent="-742950" eaLnBrk="1" hangingPunct="1">
              <a:lnSpc>
                <a:spcPct val="130000"/>
              </a:lnSpc>
              <a:spcBef>
                <a:spcPct val="0"/>
              </a:spcBef>
              <a:spcAft>
                <a:spcPts val="1200"/>
              </a:spcAft>
              <a:buFont typeface="Calibri" charset="0"/>
              <a:buAutoNum type="arabicPeriod"/>
              <a:defRPr/>
            </a:pPr>
            <a:r>
              <a:rPr lang="en-US" sz="3600" dirty="0">
                <a:latin typeface="Source Sans Pro Light" charset="0"/>
                <a:ea typeface="MS PGothic" charset="0"/>
                <a:cs typeface="Source Sans Pro Light" charset="0"/>
              </a:rPr>
              <a:t>Schedule a follow-up meeting to transform the template together into the output format.</a:t>
            </a:r>
          </a:p>
          <a:p>
            <a:pPr marL="742950" indent="-742950" eaLnBrk="1" hangingPunct="1">
              <a:lnSpc>
                <a:spcPct val="130000"/>
              </a:lnSpc>
              <a:spcBef>
                <a:spcPct val="0"/>
              </a:spcBef>
              <a:spcAft>
                <a:spcPts val="1200"/>
              </a:spcAft>
              <a:buFont typeface="Calibri" charset="0"/>
              <a:buAutoNum type="arabicPeriod"/>
              <a:defRPr/>
            </a:pPr>
            <a:r>
              <a:rPr lang="en-US" sz="3600" dirty="0">
                <a:latin typeface="Source Sans Pro Light" charset="0"/>
                <a:ea typeface="MS PGothic" charset="0"/>
                <a:cs typeface="Source Sans Pro Light" charset="0"/>
              </a:rPr>
              <a:t>Brainstorm the Observations, Opportunities and Issues.</a:t>
            </a:r>
          </a:p>
          <a:p>
            <a:pPr marL="742950" indent="-742950" eaLnBrk="1" hangingPunct="1">
              <a:lnSpc>
                <a:spcPct val="130000"/>
              </a:lnSpc>
              <a:spcBef>
                <a:spcPct val="0"/>
              </a:spcBef>
              <a:spcAft>
                <a:spcPts val="1200"/>
              </a:spcAft>
              <a:buFont typeface="Calibri" charset="0"/>
              <a:buAutoNum type="arabicPeriod"/>
              <a:defRPr/>
            </a:pPr>
            <a:r>
              <a:rPr lang="en-US" sz="3600" dirty="0">
                <a:latin typeface="Source Sans Pro Light" charset="0"/>
                <a:ea typeface="MS PGothic" charset="0"/>
                <a:cs typeface="Source Sans Pro Light" charset="0"/>
              </a:rPr>
              <a:t>Create an action plan together for how to address the issues and take advantage of the opportunities.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5A6D5081-582F-3341-8AB7-193B467E4137}"/>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Process (Team)</a:t>
            </a:r>
          </a:p>
        </p:txBody>
      </p:sp>
      <p:sp>
        <p:nvSpPr>
          <p:cNvPr id="50178" name="Content Placeholder 2">
            <a:extLst>
              <a:ext uri="{FF2B5EF4-FFF2-40B4-BE49-F238E27FC236}">
                <a16:creationId xmlns:a16="http://schemas.microsoft.com/office/drawing/2014/main" id="{4B69B758-B21C-DC46-9D53-942A92D4681D}"/>
              </a:ext>
            </a:extLst>
          </p:cNvPr>
          <p:cNvSpPr>
            <a:spLocks noGrp="1" noChangeArrowheads="1"/>
          </p:cNvSpPr>
          <p:nvPr>
            <p:ph idx="1"/>
          </p:nvPr>
        </p:nvSpPr>
        <p:spPr>
          <a:xfrm>
            <a:off x="495300" y="1600200"/>
            <a:ext cx="8915400" cy="5048250"/>
          </a:xfrm>
        </p:spPr>
        <p:txBody>
          <a:bodyPr/>
          <a:lstStyle/>
          <a:p>
            <a:pPr marL="742950" indent="-742950" eaLnBrk="1" hangingPunct="1">
              <a:spcBef>
                <a:spcPct val="0"/>
              </a:spcBef>
              <a:spcAft>
                <a:spcPts val="1200"/>
              </a:spcAft>
              <a:buFont typeface="Calibri" panose="020F0502020204030204" pitchFamily="34" charset="0"/>
              <a:buAutoNum type="arabicPeriod"/>
            </a:pPr>
            <a:r>
              <a:rPr lang="en-US" altLang="en-US" sz="1200">
                <a:latin typeface="Source Sans Pro Light" panose="020B0403030403020204" pitchFamily="34" charset="0"/>
                <a:cs typeface="Source Sans Pro Light" panose="020B0403030403020204" pitchFamily="34" charset="0"/>
              </a:rPr>
              <a:t>If you are running this process in a team workshop environment the process is largely the same. You will, though, want to spend much more time on Step 3 making sure everyone in the room is comfortable with the process and feels safe in the knowledge that the information won’t be used against them in the future.</a:t>
            </a:r>
          </a:p>
          <a:p>
            <a:pPr marL="742950" indent="-742950" eaLnBrk="1" hangingPunct="1">
              <a:spcBef>
                <a:spcPct val="0"/>
              </a:spcBef>
              <a:spcAft>
                <a:spcPts val="1200"/>
              </a:spcAft>
              <a:buFont typeface="Calibri" panose="020F0502020204030204" pitchFamily="34" charset="0"/>
              <a:buAutoNum type="arabicPeriod"/>
            </a:pPr>
            <a:r>
              <a:rPr lang="en-US" altLang="en-US" sz="1200">
                <a:latin typeface="Source Sans Pro Light" panose="020B0403030403020204" pitchFamily="34" charset="0"/>
                <a:cs typeface="Source Sans Pro Light" panose="020B0403030403020204" pitchFamily="34" charset="0"/>
              </a:rPr>
              <a:t>Decide what timeframe you would like to run (day-in-the-life-of (DILO) and week-in-the-life-of (WILO) are most common. </a:t>
            </a:r>
          </a:p>
          <a:p>
            <a:pPr marL="742950" indent="-742950" eaLnBrk="1" hangingPunct="1">
              <a:spcBef>
                <a:spcPct val="0"/>
              </a:spcBef>
              <a:spcAft>
                <a:spcPts val="1200"/>
              </a:spcAft>
              <a:buFont typeface="Calibri" panose="020F0502020204030204" pitchFamily="34" charset="0"/>
              <a:buAutoNum type="arabicPeriod"/>
            </a:pPr>
            <a:r>
              <a:rPr lang="en-US" altLang="en-US" sz="1200">
                <a:latin typeface="Source Sans Pro Light" panose="020B0403030403020204" pitchFamily="34" charset="0"/>
                <a:cs typeface="Source Sans Pro Light" panose="020B0403030403020204" pitchFamily="34" charset="0"/>
              </a:rPr>
              <a:t>Explain the process to the Participants paying careful attention to how:</a:t>
            </a:r>
          </a:p>
          <a:p>
            <a:pPr lvl="1" eaLnBrk="1" hangingPunct="1">
              <a:spcBef>
                <a:spcPct val="0"/>
              </a:spcBef>
              <a:spcAft>
                <a:spcPts val="1200"/>
              </a:spcAft>
            </a:pPr>
            <a:r>
              <a:rPr lang="en-US" altLang="en-US" sz="900">
                <a:latin typeface="Source Sans Pro Light" panose="020B0403030403020204" pitchFamily="34" charset="0"/>
                <a:cs typeface="Source Sans Pro Light" panose="020B0403030403020204" pitchFamily="34" charset="0"/>
              </a:rPr>
              <a:t>The purpose of a DILO / WILO is to help them achieve a greater level of job satisfaction. Whilst you can’t promise immediate resolution and change the results of this process should help both you personally and management understand your unique challenges.  </a:t>
            </a:r>
          </a:p>
          <a:p>
            <a:pPr lvl="1" eaLnBrk="1" hangingPunct="1">
              <a:spcBef>
                <a:spcPct val="0"/>
              </a:spcBef>
              <a:spcAft>
                <a:spcPts val="1200"/>
              </a:spcAft>
            </a:pPr>
            <a:r>
              <a:rPr lang="en-US" altLang="en-US" sz="900">
                <a:latin typeface="Source Sans Pro Light" panose="020B0403030403020204" pitchFamily="34" charset="0"/>
                <a:cs typeface="Source Sans Pro Light" panose="020B0403030403020204" pitchFamily="34" charset="0"/>
              </a:rPr>
              <a:t>The results and analysis of this process are 100% confidential and will never be used against them in any future review process.</a:t>
            </a:r>
          </a:p>
          <a:p>
            <a:pPr lvl="1" eaLnBrk="1" hangingPunct="1">
              <a:spcBef>
                <a:spcPct val="0"/>
              </a:spcBef>
              <a:spcAft>
                <a:spcPts val="1200"/>
              </a:spcAft>
            </a:pPr>
            <a:r>
              <a:rPr lang="en-US" altLang="en-US" sz="900">
                <a:latin typeface="Source Sans Pro Light" panose="020B0403030403020204" pitchFamily="34" charset="0"/>
                <a:cs typeface="Source Sans Pro Light" panose="020B0403030403020204" pitchFamily="34" charset="0"/>
              </a:rPr>
              <a:t>It’s important they are honest when completing the template.</a:t>
            </a:r>
          </a:p>
          <a:p>
            <a:pPr lvl="1" eaLnBrk="1" hangingPunct="1">
              <a:spcBef>
                <a:spcPct val="0"/>
              </a:spcBef>
              <a:spcAft>
                <a:spcPts val="1200"/>
              </a:spcAft>
            </a:pPr>
            <a:r>
              <a:rPr lang="en-US" altLang="en-US" sz="900">
                <a:latin typeface="Source Sans Pro Light" panose="020B0403030403020204" pitchFamily="34" charset="0"/>
                <a:cs typeface="Source Sans Pro Light" panose="020B0403030403020204" pitchFamily="34" charset="0"/>
              </a:rPr>
              <a:t>This is just the start of the process in helping you achieve greater job satisfaction. The plan going forward is to run these periodically so progress can be assessed.</a:t>
            </a:r>
          </a:p>
          <a:p>
            <a:pPr marL="742950" indent="-742950" eaLnBrk="1" hangingPunct="1">
              <a:spcBef>
                <a:spcPct val="0"/>
              </a:spcBef>
              <a:spcAft>
                <a:spcPts val="1200"/>
              </a:spcAft>
              <a:buFont typeface="Calibri" panose="020F0502020204030204" pitchFamily="34" charset="0"/>
              <a:buAutoNum type="arabicPeriod"/>
            </a:pPr>
            <a:r>
              <a:rPr lang="en-US" altLang="en-US" sz="1200">
                <a:latin typeface="Source Sans Pro Light" panose="020B0403030403020204" pitchFamily="34" charset="0"/>
                <a:cs typeface="Source Sans Pro Light" panose="020B0403030403020204" pitchFamily="34" charset="0"/>
              </a:rPr>
              <a:t>Hand the Workload Analysis Template to the Participants and ask them to complete it.</a:t>
            </a:r>
          </a:p>
          <a:p>
            <a:pPr marL="742950" indent="-742950" eaLnBrk="1" hangingPunct="1">
              <a:spcBef>
                <a:spcPct val="0"/>
              </a:spcBef>
              <a:spcAft>
                <a:spcPts val="1200"/>
              </a:spcAft>
              <a:buFont typeface="Calibri" panose="020F0502020204030204" pitchFamily="34" charset="0"/>
              <a:buAutoNum type="arabicPeriod"/>
            </a:pPr>
            <a:r>
              <a:rPr lang="en-US" altLang="en-US" sz="1200">
                <a:latin typeface="Source Sans Pro Light" panose="020B0403030403020204" pitchFamily="34" charset="0"/>
                <a:cs typeface="Source Sans Pro Light" panose="020B0403030403020204" pitchFamily="34" charset="0"/>
              </a:rPr>
              <a:t>Schedule a follow-up session to transform their templates into the output format.</a:t>
            </a:r>
          </a:p>
          <a:p>
            <a:pPr marL="742950" indent="-742950" eaLnBrk="1" hangingPunct="1">
              <a:spcBef>
                <a:spcPct val="0"/>
              </a:spcBef>
              <a:spcAft>
                <a:spcPts val="1200"/>
              </a:spcAft>
              <a:buFont typeface="Calibri" panose="020F0502020204030204" pitchFamily="34" charset="0"/>
              <a:buAutoNum type="arabicPeriod"/>
            </a:pPr>
            <a:r>
              <a:rPr lang="en-US" altLang="en-US" sz="1200">
                <a:latin typeface="Source Sans Pro Light" panose="020B0403030403020204" pitchFamily="34" charset="0"/>
                <a:cs typeface="Source Sans Pro Light" panose="020B0403030403020204" pitchFamily="34" charset="0"/>
              </a:rPr>
              <a:t>Brainstorm the Observations, Opportunities and Issues.</a:t>
            </a:r>
          </a:p>
          <a:p>
            <a:pPr marL="742950" indent="-742950" eaLnBrk="1" hangingPunct="1">
              <a:spcBef>
                <a:spcPct val="0"/>
              </a:spcBef>
              <a:spcAft>
                <a:spcPts val="1200"/>
              </a:spcAft>
              <a:buFont typeface="Calibri" panose="020F0502020204030204" pitchFamily="34" charset="0"/>
              <a:buAutoNum type="arabicPeriod"/>
            </a:pPr>
            <a:r>
              <a:rPr lang="en-US" altLang="en-US" sz="1200">
                <a:latin typeface="Source Sans Pro Light" panose="020B0403030403020204" pitchFamily="34" charset="0"/>
                <a:cs typeface="Source Sans Pro Light" panose="020B0403030403020204" pitchFamily="34" charset="0"/>
              </a:rPr>
              <a:t>Identify themes that several Participants share and create an action plan together for how to address the issues and take advantage of the opportunities.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2E67BD6B-53BE-FE4B-A556-F495E547F0D6}"/>
              </a:ext>
            </a:extLst>
          </p:cNvPr>
          <p:cNvSpPr>
            <a:spLocks noGrp="1" noChangeArrowheads="1"/>
          </p:cNvSpPr>
          <p:nvPr>
            <p:ph type="title"/>
          </p:nvPr>
        </p:nvSpPr>
        <p:spPr/>
        <p:txBody>
          <a:bodyPr/>
          <a:lstStyle/>
          <a:p>
            <a:pPr eaLnBrk="1" hangingPunct="1"/>
            <a:r>
              <a:rPr lang="en-GB" altLang="en-US" sz="3200">
                <a:latin typeface="Source Sans Pro" panose="020B0503030403020204" pitchFamily="34" charset="0"/>
                <a:cs typeface="Source Sans Pro" panose="020B0503030403020204" pitchFamily="34" charset="0"/>
              </a:rPr>
              <a:t>Example: The DILO technique can be applied to a variety of roles &amp; states in a school</a:t>
            </a:r>
          </a:p>
        </p:txBody>
      </p:sp>
      <p:sp>
        <p:nvSpPr>
          <p:cNvPr id="51202" name="Rectangle 3">
            <a:extLst>
              <a:ext uri="{FF2B5EF4-FFF2-40B4-BE49-F238E27FC236}">
                <a16:creationId xmlns:a16="http://schemas.microsoft.com/office/drawing/2014/main" id="{F9C62A16-AB51-B144-BC04-5786E8AABB97}"/>
              </a:ext>
            </a:extLst>
          </p:cNvPr>
          <p:cNvSpPr>
            <a:spLocks noGrp="1" noChangeArrowheads="1"/>
          </p:cNvSpPr>
          <p:nvPr>
            <p:ph type="body" idx="1"/>
          </p:nvPr>
        </p:nvSpPr>
        <p:spPr>
          <a:xfrm>
            <a:off x="5199063" y="2066925"/>
            <a:ext cx="3506787" cy="3829050"/>
          </a:xfrm>
          <a:solidFill>
            <a:schemeClr val="bg1"/>
          </a:solidFill>
          <a:ln cap="flat">
            <a:solidFill>
              <a:schemeClr val="tx1"/>
            </a:solidFill>
            <a:miter lim="800000"/>
            <a:headEnd/>
            <a:tailEnd/>
          </a:ln>
        </p:spPr>
        <p:txBody>
          <a:bodyPr/>
          <a:lstStyle/>
          <a:p>
            <a:pPr eaLnBrk="1" hangingPunct="1">
              <a:spcBef>
                <a:spcPct val="0"/>
              </a:spcBef>
              <a:buFontTx/>
              <a:buNone/>
            </a:pPr>
            <a:r>
              <a:rPr lang="en-GB" altLang="en-US" sz="1800">
                <a:solidFill>
                  <a:srgbClr val="C23C11"/>
                </a:solidFill>
                <a:latin typeface="Source Sans Pro " pitchFamily="34" charset="0"/>
                <a:cs typeface="Source Sans Pro Light" panose="020B0403030403020204" pitchFamily="34" charset="0"/>
              </a:rPr>
              <a:t>For example:</a:t>
            </a:r>
          </a:p>
          <a:p>
            <a:pPr eaLnBrk="1" hangingPunct="1">
              <a:spcBef>
                <a:spcPct val="0"/>
              </a:spcBef>
              <a:buFontTx/>
              <a:buNone/>
            </a:pPr>
            <a:endParaRPr lang="en-GB" altLang="en-US" sz="1400">
              <a:latin typeface="Source Sans Pro Light" panose="020B0403030403020204" pitchFamily="34" charset="0"/>
              <a:cs typeface="Source Sans Pro Light" panose="020B0403030403020204" pitchFamily="34" charset="0"/>
            </a:endParaRPr>
          </a:p>
          <a:p>
            <a:pPr eaLnBrk="1" hangingPunct="1">
              <a:spcBef>
                <a:spcPct val="0"/>
              </a:spcBef>
            </a:pPr>
            <a:r>
              <a:rPr lang="en-GB" altLang="en-US" sz="1400">
                <a:latin typeface="Source Sans Pro " pitchFamily="34" charset="0"/>
                <a:cs typeface="Source Sans Pro Light" panose="020B0403030403020204" pitchFamily="34" charset="0"/>
              </a:rPr>
              <a:t>As Is </a:t>
            </a:r>
            <a:r>
              <a:rPr lang="en-GB" altLang="en-US" sz="1400">
                <a:latin typeface="Source Sans Pro Light" panose="020B0403030403020204" pitchFamily="34" charset="0"/>
                <a:cs typeface="Source Sans Pro Light" panose="020B0403030403020204" pitchFamily="34" charset="0"/>
              </a:rPr>
              <a:t>– actual activities in use today</a:t>
            </a:r>
          </a:p>
          <a:p>
            <a:pPr eaLnBrk="1" hangingPunct="1">
              <a:spcBef>
                <a:spcPct val="0"/>
              </a:spcBef>
            </a:pPr>
            <a:r>
              <a:rPr lang="en-GB" altLang="en-US" sz="1400">
                <a:latin typeface="Source Sans Pro " pitchFamily="34" charset="0"/>
                <a:cs typeface="Source Sans Pro Light" panose="020B0403030403020204" pitchFamily="34" charset="0"/>
              </a:rPr>
              <a:t>Should Be </a:t>
            </a:r>
            <a:r>
              <a:rPr lang="en-GB" altLang="en-US" sz="1400">
                <a:latin typeface="Source Sans Pro Light" panose="020B0403030403020204" pitchFamily="34" charset="0"/>
                <a:cs typeface="Source Sans Pro Light" panose="020B0403030403020204" pitchFamily="34" charset="0"/>
              </a:rPr>
              <a:t>– activities according to job descriptions</a:t>
            </a:r>
          </a:p>
          <a:p>
            <a:pPr eaLnBrk="1" hangingPunct="1">
              <a:spcBef>
                <a:spcPct val="0"/>
              </a:spcBef>
            </a:pPr>
            <a:r>
              <a:rPr lang="en-GB" altLang="en-US" sz="1400">
                <a:latin typeface="Source Sans Pro " pitchFamily="34" charset="0"/>
                <a:cs typeface="Source Sans Pro Light" panose="020B0403030403020204" pitchFamily="34" charset="0"/>
              </a:rPr>
              <a:t>Could Be </a:t>
            </a:r>
            <a:r>
              <a:rPr lang="en-GB" altLang="en-US" sz="1400">
                <a:latin typeface="Source Sans Pro Light" panose="020B0403030403020204" pitchFamily="34" charset="0"/>
                <a:cs typeface="Source Sans Pro Light" panose="020B0403030403020204" pitchFamily="34" charset="0"/>
              </a:rPr>
              <a:t>– desired roles</a:t>
            </a:r>
          </a:p>
          <a:p>
            <a:pPr eaLnBrk="1" hangingPunct="1">
              <a:spcBef>
                <a:spcPct val="0"/>
              </a:spcBef>
            </a:pPr>
            <a:r>
              <a:rPr lang="en-GB" altLang="en-US" sz="1400">
                <a:latin typeface="Source Sans Pro " pitchFamily="34" charset="0"/>
                <a:cs typeface="Source Sans Pro Light" panose="020B0403030403020204" pitchFamily="34" charset="0"/>
              </a:rPr>
              <a:t>To Be </a:t>
            </a:r>
            <a:r>
              <a:rPr lang="en-GB" altLang="en-US" sz="1400">
                <a:latin typeface="Source Sans Pro Light" panose="020B0403030403020204" pitchFamily="34" charset="0"/>
                <a:cs typeface="Source Sans Pro Light" panose="020B0403030403020204" pitchFamily="34" charset="0"/>
              </a:rPr>
              <a:t>– model for implementation</a:t>
            </a:r>
          </a:p>
          <a:p>
            <a:pPr eaLnBrk="1" hangingPunct="1">
              <a:spcBef>
                <a:spcPct val="0"/>
              </a:spcBef>
            </a:pPr>
            <a:r>
              <a:rPr lang="en-GB" altLang="en-US" sz="1400">
                <a:latin typeface="Source Sans Pro Light" panose="020B0403030403020204" pitchFamily="34" charset="0"/>
                <a:cs typeface="Source Sans Pro Light" panose="020B0403030403020204" pitchFamily="34" charset="0"/>
              </a:rPr>
              <a:t>A key objective of the technique is that all parties explore </a:t>
            </a:r>
            <a:r>
              <a:rPr lang="en-GB" altLang="en-US" sz="1400" u="sng">
                <a:latin typeface="Source Sans Pro Light" panose="020B0403030403020204" pitchFamily="34" charset="0"/>
                <a:cs typeface="Source Sans Pro Light" panose="020B0403030403020204" pitchFamily="34" charset="0"/>
              </a:rPr>
              <a:t>together</a:t>
            </a:r>
            <a:r>
              <a:rPr lang="en-GB" altLang="en-US" sz="1400">
                <a:latin typeface="Source Sans Pro Light" panose="020B0403030403020204" pitchFamily="34" charset="0"/>
                <a:cs typeface="Source Sans Pro Light" panose="020B0403030403020204" pitchFamily="34" charset="0"/>
              </a:rPr>
              <a:t> the role under review and its associated strengths and opportunities.</a:t>
            </a:r>
          </a:p>
          <a:p>
            <a:pPr eaLnBrk="1" hangingPunct="1">
              <a:spcBef>
                <a:spcPct val="0"/>
              </a:spcBef>
            </a:pPr>
            <a:r>
              <a:rPr lang="en-GB" altLang="en-US" sz="1400">
                <a:latin typeface="Source Sans Pro Light" panose="020B0403030403020204" pitchFamily="34" charset="0"/>
                <a:cs typeface="Source Sans Pro Light" panose="020B0403030403020204" pitchFamily="34" charset="0"/>
              </a:rPr>
              <a:t>This increases the buy-in and ownership in the results and project as a whole.</a:t>
            </a:r>
          </a:p>
        </p:txBody>
      </p:sp>
      <p:sp>
        <p:nvSpPr>
          <p:cNvPr id="51203" name="Rectangle 4">
            <a:extLst>
              <a:ext uri="{FF2B5EF4-FFF2-40B4-BE49-F238E27FC236}">
                <a16:creationId xmlns:a16="http://schemas.microsoft.com/office/drawing/2014/main" id="{A6E7A7BC-40F7-7F46-B6EA-CC5F94184C25}"/>
              </a:ext>
            </a:extLst>
          </p:cNvPr>
          <p:cNvSpPr>
            <a:spLocks noChangeArrowheads="1"/>
          </p:cNvSpPr>
          <p:nvPr/>
        </p:nvSpPr>
        <p:spPr bwMode="auto">
          <a:xfrm>
            <a:off x="1160463" y="2066925"/>
            <a:ext cx="3125787" cy="3829050"/>
          </a:xfrm>
          <a:prstGeom prst="rect">
            <a:avLst/>
          </a:prstGeom>
          <a:solidFill>
            <a:schemeClr val="bg1"/>
          </a:solidFill>
          <a:ln w="9525">
            <a:solidFill>
              <a:schemeClr val="tx1"/>
            </a:solidFill>
            <a:miter lim="800000"/>
            <a:headEnd/>
            <a:tailEnd/>
          </a:ln>
        </p:spPr>
        <p:txBody>
          <a:bodyPr/>
          <a:lstStyle>
            <a:lvl1pPr marL="342900" indent="-342900">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110000"/>
              </a:lnSpc>
              <a:buClr>
                <a:srgbClr val="FF9900"/>
              </a:buClr>
            </a:pPr>
            <a:r>
              <a:rPr lang="en-GB" altLang="en-US" sz="1800">
                <a:solidFill>
                  <a:srgbClr val="C23C11"/>
                </a:solidFill>
                <a:latin typeface="Source Sans Pro" panose="020B0503030403020204" pitchFamily="34" charset="0"/>
                <a:cs typeface="Source Sans Pro" panose="020B0503030403020204" pitchFamily="34" charset="0"/>
              </a:rPr>
              <a:t>Roles for which the </a:t>
            </a:r>
          </a:p>
          <a:p>
            <a:pPr>
              <a:lnSpc>
                <a:spcPct val="110000"/>
              </a:lnSpc>
              <a:buClr>
                <a:srgbClr val="FF9900"/>
              </a:buClr>
            </a:pPr>
            <a:r>
              <a:rPr lang="en-GB" altLang="en-US" sz="1800">
                <a:solidFill>
                  <a:srgbClr val="C23C11"/>
                </a:solidFill>
                <a:latin typeface="Source Sans Pro" panose="020B0503030403020204" pitchFamily="34" charset="0"/>
                <a:cs typeface="Source Sans Pro" panose="020B0503030403020204" pitchFamily="34" charset="0"/>
              </a:rPr>
              <a:t>technique can be used:</a:t>
            </a:r>
          </a:p>
          <a:p>
            <a:pPr>
              <a:lnSpc>
                <a:spcPct val="110000"/>
              </a:lnSpc>
              <a:buClr>
                <a:srgbClr val="FF9900"/>
              </a:buClr>
            </a:pPr>
            <a:endParaRPr lang="en-GB" altLang="en-US" sz="1200">
              <a:solidFill>
                <a:srgbClr val="202368"/>
              </a:solidFill>
              <a:latin typeface="Source Sans Pro" panose="020B0503030403020204" pitchFamily="34" charset="0"/>
              <a:cs typeface="Source Sans Pro" panose="020B0503030403020204" pitchFamily="34" charset="0"/>
            </a:endParaRP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Headteacher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Deputy Headteacher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Head of Faculty</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Head of Year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Teacher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Subject Co-ordinator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Team Leader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Teaching Assistant</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School Administrator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Bursar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Caretaker</a:t>
            </a:r>
          </a:p>
          <a:p>
            <a:pPr>
              <a:lnSpc>
                <a:spcPct val="110000"/>
              </a:lnSpc>
              <a:buFont typeface="Arial" panose="020B0604020202020204" pitchFamily="34" charset="0"/>
              <a:buChar char="•"/>
            </a:pPr>
            <a:r>
              <a:rPr lang="en-GB" altLang="en-US" sz="1400">
                <a:solidFill>
                  <a:srgbClr val="000000"/>
                </a:solidFill>
                <a:latin typeface="Source Sans Pro Light" panose="020B0403030403020204" pitchFamily="34" charset="0"/>
                <a:cs typeface="Source Sans Pro Light" panose="020B0403030403020204" pitchFamily="34" charset="0"/>
              </a:rPr>
              <a:t>Etc.</a:t>
            </a:r>
          </a:p>
        </p:txBody>
      </p:sp>
      <p:sp>
        <p:nvSpPr>
          <p:cNvPr id="51204" name="AutoShape 5">
            <a:extLst>
              <a:ext uri="{FF2B5EF4-FFF2-40B4-BE49-F238E27FC236}">
                <a16:creationId xmlns:a16="http://schemas.microsoft.com/office/drawing/2014/main" id="{70D0376C-0F89-B744-A304-39717C4F4B03}"/>
              </a:ext>
            </a:extLst>
          </p:cNvPr>
          <p:cNvSpPr>
            <a:spLocks noChangeArrowheads="1"/>
          </p:cNvSpPr>
          <p:nvPr/>
        </p:nvSpPr>
        <p:spPr bwMode="auto">
          <a:xfrm rot="5399784">
            <a:off x="3218656" y="3713957"/>
            <a:ext cx="3125787" cy="533400"/>
          </a:xfrm>
          <a:prstGeom prst="triangle">
            <a:avLst>
              <a:gd name="adj" fmla="val 50838"/>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ABDC0CF1-BF45-EC4F-A1B2-E092475C595B}"/>
              </a:ext>
            </a:extLst>
          </p:cNvPr>
          <p:cNvSpPr>
            <a:spLocks noGrp="1" noChangeArrowheads="1"/>
          </p:cNvSpPr>
          <p:nvPr>
            <p:ph type="title"/>
          </p:nvPr>
        </p:nvSpPr>
        <p:spPr>
          <a:xfrm>
            <a:off x="495300" y="79375"/>
            <a:ext cx="8915400" cy="1143000"/>
          </a:xfrm>
        </p:spPr>
        <p:txBody>
          <a:bodyPr/>
          <a:lstStyle/>
          <a:p>
            <a:pPr eaLnBrk="1" hangingPunct="1"/>
            <a:r>
              <a:rPr altLang="en-US" sz="3200">
                <a:latin typeface="Source Sans Pro" panose="020B0503030403020204" pitchFamily="34" charset="0"/>
                <a:cs typeface="Source Sans Pro" panose="020B0503030403020204" pitchFamily="34" charset="0"/>
              </a:rPr>
              <a:t>WILO – sample of workload analysis template for a staff member of a school</a:t>
            </a:r>
          </a:p>
        </p:txBody>
      </p:sp>
      <p:grpSp>
        <p:nvGrpSpPr>
          <p:cNvPr id="53250" name="Group 4">
            <a:extLst>
              <a:ext uri="{FF2B5EF4-FFF2-40B4-BE49-F238E27FC236}">
                <a16:creationId xmlns:a16="http://schemas.microsoft.com/office/drawing/2014/main" id="{185C2B1D-46FC-894E-B9D1-5ACC268F3DBB}"/>
              </a:ext>
            </a:extLst>
          </p:cNvPr>
          <p:cNvGrpSpPr>
            <a:grpSpLocks noRot="1"/>
          </p:cNvGrpSpPr>
          <p:nvPr/>
        </p:nvGrpSpPr>
        <p:grpSpPr bwMode="auto">
          <a:xfrm>
            <a:off x="76200" y="1539875"/>
            <a:ext cx="9753600" cy="4627563"/>
            <a:chOff x="48" y="960"/>
            <a:chExt cx="6144" cy="2915"/>
          </a:xfrm>
        </p:grpSpPr>
        <p:sp>
          <p:nvSpPr>
            <p:cNvPr id="53251" name="Rectangle 5">
              <a:extLst>
                <a:ext uri="{FF2B5EF4-FFF2-40B4-BE49-F238E27FC236}">
                  <a16:creationId xmlns:a16="http://schemas.microsoft.com/office/drawing/2014/main" id="{6F523111-01CD-5B45-B414-E552CC2A0BB3}"/>
                </a:ext>
              </a:extLst>
            </p:cNvPr>
            <p:cNvSpPr>
              <a:spLocks noChangeArrowheads="1"/>
            </p:cNvSpPr>
            <p:nvPr/>
          </p:nvSpPr>
          <p:spPr bwMode="auto">
            <a:xfrm>
              <a:off x="3120" y="960"/>
              <a:ext cx="3072" cy="13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b="1">
                  <a:solidFill>
                    <a:srgbClr val="FFFFFF"/>
                  </a:solidFill>
                  <a:latin typeface="Source Sans Pro" panose="020B0503030403020204" pitchFamily="34" charset="0"/>
                  <a:cs typeface="Source Sans Pro" panose="020B0503030403020204" pitchFamily="34" charset="0"/>
                </a:rPr>
                <a:t>Activity analysis</a:t>
              </a:r>
            </a:p>
          </p:txBody>
        </p:sp>
        <p:sp>
          <p:nvSpPr>
            <p:cNvPr id="53252" name="Rectangle 6">
              <a:extLst>
                <a:ext uri="{FF2B5EF4-FFF2-40B4-BE49-F238E27FC236}">
                  <a16:creationId xmlns:a16="http://schemas.microsoft.com/office/drawing/2014/main" id="{1A438242-1C1D-E942-B920-1AC47873CBA5}"/>
                </a:ext>
              </a:extLst>
            </p:cNvPr>
            <p:cNvSpPr>
              <a:spLocks noChangeArrowheads="1"/>
            </p:cNvSpPr>
            <p:nvPr/>
          </p:nvSpPr>
          <p:spPr bwMode="auto">
            <a:xfrm>
              <a:off x="48" y="960"/>
              <a:ext cx="3072" cy="13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b="1">
                <a:solidFill>
                  <a:schemeClr val="accent1"/>
                </a:solidFill>
                <a:latin typeface="Verdana" panose="020B0604030504040204" pitchFamily="34" charset="0"/>
              </a:endParaRPr>
            </a:p>
          </p:txBody>
        </p:sp>
        <p:sp>
          <p:nvSpPr>
            <p:cNvPr id="53253" name="Rectangle 7">
              <a:extLst>
                <a:ext uri="{FF2B5EF4-FFF2-40B4-BE49-F238E27FC236}">
                  <a16:creationId xmlns:a16="http://schemas.microsoft.com/office/drawing/2014/main" id="{690FC502-A6BB-1648-AE66-8AD4049B04FD}"/>
                </a:ext>
              </a:extLst>
            </p:cNvPr>
            <p:cNvSpPr>
              <a:spLocks noChangeArrowheads="1"/>
            </p:cNvSpPr>
            <p:nvPr/>
          </p:nvSpPr>
          <p:spPr bwMode="auto">
            <a:xfrm>
              <a:off x="5809"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54" name="Rectangle 8">
              <a:extLst>
                <a:ext uri="{FF2B5EF4-FFF2-40B4-BE49-F238E27FC236}">
                  <a16:creationId xmlns:a16="http://schemas.microsoft.com/office/drawing/2014/main" id="{E4C19A4C-9780-9747-962B-C0FB4B493311}"/>
                </a:ext>
              </a:extLst>
            </p:cNvPr>
            <p:cNvSpPr>
              <a:spLocks noChangeArrowheads="1"/>
            </p:cNvSpPr>
            <p:nvPr/>
          </p:nvSpPr>
          <p:spPr bwMode="auto">
            <a:xfrm>
              <a:off x="5424"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55" name="Rectangle 9">
              <a:extLst>
                <a:ext uri="{FF2B5EF4-FFF2-40B4-BE49-F238E27FC236}">
                  <a16:creationId xmlns:a16="http://schemas.microsoft.com/office/drawing/2014/main" id="{8D4CF834-AF2A-E042-A99A-42F7C828E3DF}"/>
                </a:ext>
              </a:extLst>
            </p:cNvPr>
            <p:cNvSpPr>
              <a:spLocks noChangeArrowheads="1"/>
            </p:cNvSpPr>
            <p:nvPr/>
          </p:nvSpPr>
          <p:spPr bwMode="auto">
            <a:xfrm>
              <a:off x="5041"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56" name="Rectangle 10">
              <a:extLst>
                <a:ext uri="{FF2B5EF4-FFF2-40B4-BE49-F238E27FC236}">
                  <a16:creationId xmlns:a16="http://schemas.microsoft.com/office/drawing/2014/main" id="{D607D95A-0A6E-B942-B8A8-0C30F93EF98E}"/>
                </a:ext>
              </a:extLst>
            </p:cNvPr>
            <p:cNvSpPr>
              <a:spLocks noChangeArrowheads="1"/>
            </p:cNvSpPr>
            <p:nvPr/>
          </p:nvSpPr>
          <p:spPr bwMode="auto">
            <a:xfrm>
              <a:off x="4656"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57" name="Rectangle 11">
              <a:extLst>
                <a:ext uri="{FF2B5EF4-FFF2-40B4-BE49-F238E27FC236}">
                  <a16:creationId xmlns:a16="http://schemas.microsoft.com/office/drawing/2014/main" id="{3578CFC1-B36F-924F-A5F1-8B19383E641A}"/>
                </a:ext>
              </a:extLst>
            </p:cNvPr>
            <p:cNvSpPr>
              <a:spLocks noChangeArrowheads="1"/>
            </p:cNvSpPr>
            <p:nvPr/>
          </p:nvSpPr>
          <p:spPr bwMode="auto">
            <a:xfrm>
              <a:off x="4273"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58" name="Rectangle 12">
              <a:extLst>
                <a:ext uri="{FF2B5EF4-FFF2-40B4-BE49-F238E27FC236}">
                  <a16:creationId xmlns:a16="http://schemas.microsoft.com/office/drawing/2014/main" id="{A28A8B36-529C-224E-8B88-3E7636903FF4}"/>
                </a:ext>
              </a:extLst>
            </p:cNvPr>
            <p:cNvSpPr>
              <a:spLocks noChangeArrowheads="1"/>
            </p:cNvSpPr>
            <p:nvPr/>
          </p:nvSpPr>
          <p:spPr bwMode="auto">
            <a:xfrm>
              <a:off x="3888"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59" name="Rectangle 13">
              <a:extLst>
                <a:ext uri="{FF2B5EF4-FFF2-40B4-BE49-F238E27FC236}">
                  <a16:creationId xmlns:a16="http://schemas.microsoft.com/office/drawing/2014/main" id="{DC6F652B-7ABD-8442-9327-1D39E6A073E1}"/>
                </a:ext>
              </a:extLst>
            </p:cNvPr>
            <p:cNvSpPr>
              <a:spLocks noChangeArrowheads="1"/>
            </p:cNvSpPr>
            <p:nvPr/>
          </p:nvSpPr>
          <p:spPr bwMode="auto">
            <a:xfrm>
              <a:off x="3505" y="3277"/>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0" name="Rectangle 14">
              <a:extLst>
                <a:ext uri="{FF2B5EF4-FFF2-40B4-BE49-F238E27FC236}">
                  <a16:creationId xmlns:a16="http://schemas.microsoft.com/office/drawing/2014/main" id="{E7B46CFC-5854-BD44-89CC-A8C6D1394F7C}"/>
                </a:ext>
              </a:extLst>
            </p:cNvPr>
            <p:cNvSpPr>
              <a:spLocks noChangeArrowheads="1"/>
            </p:cNvSpPr>
            <p:nvPr/>
          </p:nvSpPr>
          <p:spPr bwMode="auto">
            <a:xfrm>
              <a:off x="3120"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1" name="Rectangle 15">
              <a:extLst>
                <a:ext uri="{FF2B5EF4-FFF2-40B4-BE49-F238E27FC236}">
                  <a16:creationId xmlns:a16="http://schemas.microsoft.com/office/drawing/2014/main" id="{C4FAE637-FD4F-5F44-9454-B0E932F85CAB}"/>
                </a:ext>
              </a:extLst>
            </p:cNvPr>
            <p:cNvSpPr>
              <a:spLocks noChangeArrowheads="1"/>
            </p:cNvSpPr>
            <p:nvPr/>
          </p:nvSpPr>
          <p:spPr bwMode="auto">
            <a:xfrm>
              <a:off x="2564" y="3277"/>
              <a:ext cx="55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2" name="Rectangle 16">
              <a:extLst>
                <a:ext uri="{FF2B5EF4-FFF2-40B4-BE49-F238E27FC236}">
                  <a16:creationId xmlns:a16="http://schemas.microsoft.com/office/drawing/2014/main" id="{0E10BFAD-59E9-EB40-B52C-F91B3F7D76DC}"/>
                </a:ext>
              </a:extLst>
            </p:cNvPr>
            <p:cNvSpPr>
              <a:spLocks noChangeArrowheads="1"/>
            </p:cNvSpPr>
            <p:nvPr/>
          </p:nvSpPr>
          <p:spPr bwMode="auto">
            <a:xfrm>
              <a:off x="1201" y="3277"/>
              <a:ext cx="1364"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3" name="Rectangle 17">
              <a:extLst>
                <a:ext uri="{FF2B5EF4-FFF2-40B4-BE49-F238E27FC236}">
                  <a16:creationId xmlns:a16="http://schemas.microsoft.com/office/drawing/2014/main" id="{DEB545EF-5C2F-E947-B9B1-4B89A4522F57}"/>
                </a:ext>
              </a:extLst>
            </p:cNvPr>
            <p:cNvSpPr>
              <a:spLocks noChangeArrowheads="1"/>
            </p:cNvSpPr>
            <p:nvPr/>
          </p:nvSpPr>
          <p:spPr bwMode="auto">
            <a:xfrm>
              <a:off x="816" y="3277"/>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4" name="Rectangle 18">
              <a:extLst>
                <a:ext uri="{FF2B5EF4-FFF2-40B4-BE49-F238E27FC236}">
                  <a16:creationId xmlns:a16="http://schemas.microsoft.com/office/drawing/2014/main" id="{A939418C-0015-BC4E-81D5-F1066E845BC0}"/>
                </a:ext>
              </a:extLst>
            </p:cNvPr>
            <p:cNvSpPr>
              <a:spLocks noChangeArrowheads="1"/>
            </p:cNvSpPr>
            <p:nvPr/>
          </p:nvSpPr>
          <p:spPr bwMode="auto">
            <a:xfrm>
              <a:off x="480" y="3277"/>
              <a:ext cx="33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5" name="Rectangle 19">
              <a:extLst>
                <a:ext uri="{FF2B5EF4-FFF2-40B4-BE49-F238E27FC236}">
                  <a16:creationId xmlns:a16="http://schemas.microsoft.com/office/drawing/2014/main" id="{0619D26E-BB3F-C045-A48A-ACA4EEDC1FDF}"/>
                </a:ext>
              </a:extLst>
            </p:cNvPr>
            <p:cNvSpPr>
              <a:spLocks noChangeArrowheads="1"/>
            </p:cNvSpPr>
            <p:nvPr/>
          </p:nvSpPr>
          <p:spPr bwMode="auto">
            <a:xfrm>
              <a:off x="48" y="3277"/>
              <a:ext cx="432" cy="598"/>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Weekend</a:t>
              </a:r>
            </a:p>
          </p:txBody>
        </p:sp>
        <p:sp>
          <p:nvSpPr>
            <p:cNvPr id="53266" name="Rectangle 20">
              <a:extLst>
                <a:ext uri="{FF2B5EF4-FFF2-40B4-BE49-F238E27FC236}">
                  <a16:creationId xmlns:a16="http://schemas.microsoft.com/office/drawing/2014/main" id="{450FDD77-ED4E-1440-A78A-B6E2DDABF724}"/>
                </a:ext>
              </a:extLst>
            </p:cNvPr>
            <p:cNvSpPr>
              <a:spLocks noChangeArrowheads="1"/>
            </p:cNvSpPr>
            <p:nvPr/>
          </p:nvSpPr>
          <p:spPr bwMode="auto">
            <a:xfrm>
              <a:off x="5809"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7" name="Rectangle 21">
              <a:extLst>
                <a:ext uri="{FF2B5EF4-FFF2-40B4-BE49-F238E27FC236}">
                  <a16:creationId xmlns:a16="http://schemas.microsoft.com/office/drawing/2014/main" id="{AFB5BDFE-E6DC-944C-A329-EEB200DD2BDA}"/>
                </a:ext>
              </a:extLst>
            </p:cNvPr>
            <p:cNvSpPr>
              <a:spLocks noChangeArrowheads="1"/>
            </p:cNvSpPr>
            <p:nvPr/>
          </p:nvSpPr>
          <p:spPr bwMode="auto">
            <a:xfrm>
              <a:off x="5424"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8" name="Rectangle 22">
              <a:extLst>
                <a:ext uri="{FF2B5EF4-FFF2-40B4-BE49-F238E27FC236}">
                  <a16:creationId xmlns:a16="http://schemas.microsoft.com/office/drawing/2014/main" id="{F3CF3930-0A01-DC43-A8E2-171B84689514}"/>
                </a:ext>
              </a:extLst>
            </p:cNvPr>
            <p:cNvSpPr>
              <a:spLocks noChangeArrowheads="1"/>
            </p:cNvSpPr>
            <p:nvPr/>
          </p:nvSpPr>
          <p:spPr bwMode="auto">
            <a:xfrm>
              <a:off x="5041"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69" name="Rectangle 23">
              <a:extLst>
                <a:ext uri="{FF2B5EF4-FFF2-40B4-BE49-F238E27FC236}">
                  <a16:creationId xmlns:a16="http://schemas.microsoft.com/office/drawing/2014/main" id="{D854E1C2-5C08-2F4D-8BB4-1C376FA06A02}"/>
                </a:ext>
              </a:extLst>
            </p:cNvPr>
            <p:cNvSpPr>
              <a:spLocks noChangeArrowheads="1"/>
            </p:cNvSpPr>
            <p:nvPr/>
          </p:nvSpPr>
          <p:spPr bwMode="auto">
            <a:xfrm>
              <a:off x="4656"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0" name="Rectangle 24">
              <a:extLst>
                <a:ext uri="{FF2B5EF4-FFF2-40B4-BE49-F238E27FC236}">
                  <a16:creationId xmlns:a16="http://schemas.microsoft.com/office/drawing/2014/main" id="{10B0E8A1-BC16-C04C-B97A-8F04AFD19B0C}"/>
                </a:ext>
              </a:extLst>
            </p:cNvPr>
            <p:cNvSpPr>
              <a:spLocks noChangeArrowheads="1"/>
            </p:cNvSpPr>
            <p:nvPr/>
          </p:nvSpPr>
          <p:spPr bwMode="auto">
            <a:xfrm>
              <a:off x="4273"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1" name="Rectangle 25">
              <a:extLst>
                <a:ext uri="{FF2B5EF4-FFF2-40B4-BE49-F238E27FC236}">
                  <a16:creationId xmlns:a16="http://schemas.microsoft.com/office/drawing/2014/main" id="{4AD3E130-FA68-A544-B4B1-AACD287872FD}"/>
                </a:ext>
              </a:extLst>
            </p:cNvPr>
            <p:cNvSpPr>
              <a:spLocks noChangeArrowheads="1"/>
            </p:cNvSpPr>
            <p:nvPr/>
          </p:nvSpPr>
          <p:spPr bwMode="auto">
            <a:xfrm>
              <a:off x="3888"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2" name="Rectangle 26">
              <a:extLst>
                <a:ext uri="{FF2B5EF4-FFF2-40B4-BE49-F238E27FC236}">
                  <a16:creationId xmlns:a16="http://schemas.microsoft.com/office/drawing/2014/main" id="{B51CB83D-2989-DE48-BDA8-91E5536DC193}"/>
                </a:ext>
              </a:extLst>
            </p:cNvPr>
            <p:cNvSpPr>
              <a:spLocks noChangeArrowheads="1"/>
            </p:cNvSpPr>
            <p:nvPr/>
          </p:nvSpPr>
          <p:spPr bwMode="auto">
            <a:xfrm>
              <a:off x="3505" y="2679"/>
              <a:ext cx="383"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3" name="Rectangle 27">
              <a:extLst>
                <a:ext uri="{FF2B5EF4-FFF2-40B4-BE49-F238E27FC236}">
                  <a16:creationId xmlns:a16="http://schemas.microsoft.com/office/drawing/2014/main" id="{7CDC91BC-F41C-1646-9990-37BE39D662B0}"/>
                </a:ext>
              </a:extLst>
            </p:cNvPr>
            <p:cNvSpPr>
              <a:spLocks noChangeArrowheads="1"/>
            </p:cNvSpPr>
            <p:nvPr/>
          </p:nvSpPr>
          <p:spPr bwMode="auto">
            <a:xfrm>
              <a:off x="3120"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4" name="Rectangle 28">
              <a:extLst>
                <a:ext uri="{FF2B5EF4-FFF2-40B4-BE49-F238E27FC236}">
                  <a16:creationId xmlns:a16="http://schemas.microsoft.com/office/drawing/2014/main" id="{54440C97-474F-B241-8C0E-0EFD5F333A5A}"/>
                </a:ext>
              </a:extLst>
            </p:cNvPr>
            <p:cNvSpPr>
              <a:spLocks noChangeArrowheads="1"/>
            </p:cNvSpPr>
            <p:nvPr/>
          </p:nvSpPr>
          <p:spPr bwMode="auto">
            <a:xfrm>
              <a:off x="2564" y="2679"/>
              <a:ext cx="55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5" name="Rectangle 29">
              <a:extLst>
                <a:ext uri="{FF2B5EF4-FFF2-40B4-BE49-F238E27FC236}">
                  <a16:creationId xmlns:a16="http://schemas.microsoft.com/office/drawing/2014/main" id="{3D7B248C-9EEB-624A-BD7C-0FD4FFB43D93}"/>
                </a:ext>
              </a:extLst>
            </p:cNvPr>
            <p:cNvSpPr>
              <a:spLocks noChangeArrowheads="1"/>
            </p:cNvSpPr>
            <p:nvPr/>
          </p:nvSpPr>
          <p:spPr bwMode="auto">
            <a:xfrm>
              <a:off x="1201" y="2679"/>
              <a:ext cx="1364"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6" name="Rectangle 30">
              <a:extLst>
                <a:ext uri="{FF2B5EF4-FFF2-40B4-BE49-F238E27FC236}">
                  <a16:creationId xmlns:a16="http://schemas.microsoft.com/office/drawing/2014/main" id="{86A034C1-34F2-A248-BF48-C93C4EFA5065}"/>
                </a:ext>
              </a:extLst>
            </p:cNvPr>
            <p:cNvSpPr>
              <a:spLocks noChangeArrowheads="1"/>
            </p:cNvSpPr>
            <p:nvPr/>
          </p:nvSpPr>
          <p:spPr bwMode="auto">
            <a:xfrm>
              <a:off x="816" y="2679"/>
              <a:ext cx="385"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7" name="Rectangle 31">
              <a:extLst>
                <a:ext uri="{FF2B5EF4-FFF2-40B4-BE49-F238E27FC236}">
                  <a16:creationId xmlns:a16="http://schemas.microsoft.com/office/drawing/2014/main" id="{4FE47075-81C8-6447-875B-CDBCCDB4DE0B}"/>
                </a:ext>
              </a:extLst>
            </p:cNvPr>
            <p:cNvSpPr>
              <a:spLocks noChangeArrowheads="1"/>
            </p:cNvSpPr>
            <p:nvPr/>
          </p:nvSpPr>
          <p:spPr bwMode="auto">
            <a:xfrm>
              <a:off x="480" y="2679"/>
              <a:ext cx="336" cy="5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78" name="Rectangle 32">
              <a:extLst>
                <a:ext uri="{FF2B5EF4-FFF2-40B4-BE49-F238E27FC236}">
                  <a16:creationId xmlns:a16="http://schemas.microsoft.com/office/drawing/2014/main" id="{D561E538-8AC7-1D47-BA5C-2E81351585CD}"/>
                </a:ext>
              </a:extLst>
            </p:cNvPr>
            <p:cNvSpPr>
              <a:spLocks noChangeArrowheads="1"/>
            </p:cNvSpPr>
            <p:nvPr/>
          </p:nvSpPr>
          <p:spPr bwMode="auto">
            <a:xfrm>
              <a:off x="48" y="2679"/>
              <a:ext cx="432" cy="598"/>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After work</a:t>
              </a:r>
            </a:p>
          </p:txBody>
        </p:sp>
        <p:sp>
          <p:nvSpPr>
            <p:cNvPr id="53279" name="Rectangle 33">
              <a:extLst>
                <a:ext uri="{FF2B5EF4-FFF2-40B4-BE49-F238E27FC236}">
                  <a16:creationId xmlns:a16="http://schemas.microsoft.com/office/drawing/2014/main" id="{1D26B15B-5D9F-2942-9B4B-962C1187A6F4}"/>
                </a:ext>
              </a:extLst>
            </p:cNvPr>
            <p:cNvSpPr>
              <a:spLocks noChangeArrowheads="1"/>
            </p:cNvSpPr>
            <p:nvPr/>
          </p:nvSpPr>
          <p:spPr bwMode="auto">
            <a:xfrm>
              <a:off x="5809"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0" name="Rectangle 34">
              <a:extLst>
                <a:ext uri="{FF2B5EF4-FFF2-40B4-BE49-F238E27FC236}">
                  <a16:creationId xmlns:a16="http://schemas.microsoft.com/office/drawing/2014/main" id="{DD9642FA-FC15-0B4F-9365-5AE5160ABC5E}"/>
                </a:ext>
              </a:extLst>
            </p:cNvPr>
            <p:cNvSpPr>
              <a:spLocks noChangeArrowheads="1"/>
            </p:cNvSpPr>
            <p:nvPr/>
          </p:nvSpPr>
          <p:spPr bwMode="auto">
            <a:xfrm>
              <a:off x="5424"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1" name="Rectangle 35">
              <a:extLst>
                <a:ext uri="{FF2B5EF4-FFF2-40B4-BE49-F238E27FC236}">
                  <a16:creationId xmlns:a16="http://schemas.microsoft.com/office/drawing/2014/main" id="{D5E9D0A9-6C49-2E46-A08D-332694BE3B88}"/>
                </a:ext>
              </a:extLst>
            </p:cNvPr>
            <p:cNvSpPr>
              <a:spLocks noChangeArrowheads="1"/>
            </p:cNvSpPr>
            <p:nvPr/>
          </p:nvSpPr>
          <p:spPr bwMode="auto">
            <a:xfrm>
              <a:off x="5041"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2" name="Rectangle 36">
              <a:extLst>
                <a:ext uri="{FF2B5EF4-FFF2-40B4-BE49-F238E27FC236}">
                  <a16:creationId xmlns:a16="http://schemas.microsoft.com/office/drawing/2014/main" id="{35D47BBC-77D9-1F41-B857-E22B0F34B4EC}"/>
                </a:ext>
              </a:extLst>
            </p:cNvPr>
            <p:cNvSpPr>
              <a:spLocks noChangeArrowheads="1"/>
            </p:cNvSpPr>
            <p:nvPr/>
          </p:nvSpPr>
          <p:spPr bwMode="auto">
            <a:xfrm>
              <a:off x="4656"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3" name="Rectangle 37">
              <a:extLst>
                <a:ext uri="{FF2B5EF4-FFF2-40B4-BE49-F238E27FC236}">
                  <a16:creationId xmlns:a16="http://schemas.microsoft.com/office/drawing/2014/main" id="{2848826F-8BE7-E048-85F4-F6B9845D0E4F}"/>
                </a:ext>
              </a:extLst>
            </p:cNvPr>
            <p:cNvSpPr>
              <a:spLocks noChangeArrowheads="1"/>
            </p:cNvSpPr>
            <p:nvPr/>
          </p:nvSpPr>
          <p:spPr bwMode="auto">
            <a:xfrm>
              <a:off x="4273"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4" name="Rectangle 38">
              <a:extLst>
                <a:ext uri="{FF2B5EF4-FFF2-40B4-BE49-F238E27FC236}">
                  <a16:creationId xmlns:a16="http://schemas.microsoft.com/office/drawing/2014/main" id="{DCB321BF-EF1F-464D-8FE9-50CC031DA045}"/>
                </a:ext>
              </a:extLst>
            </p:cNvPr>
            <p:cNvSpPr>
              <a:spLocks noChangeArrowheads="1"/>
            </p:cNvSpPr>
            <p:nvPr/>
          </p:nvSpPr>
          <p:spPr bwMode="auto">
            <a:xfrm>
              <a:off x="3888"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5" name="Rectangle 39">
              <a:extLst>
                <a:ext uri="{FF2B5EF4-FFF2-40B4-BE49-F238E27FC236}">
                  <a16:creationId xmlns:a16="http://schemas.microsoft.com/office/drawing/2014/main" id="{D0EACBC1-C234-8E49-877A-B46E24187633}"/>
                </a:ext>
              </a:extLst>
            </p:cNvPr>
            <p:cNvSpPr>
              <a:spLocks noChangeArrowheads="1"/>
            </p:cNvSpPr>
            <p:nvPr/>
          </p:nvSpPr>
          <p:spPr bwMode="auto">
            <a:xfrm>
              <a:off x="3505" y="1733"/>
              <a:ext cx="383"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6" name="Rectangle 40">
              <a:extLst>
                <a:ext uri="{FF2B5EF4-FFF2-40B4-BE49-F238E27FC236}">
                  <a16:creationId xmlns:a16="http://schemas.microsoft.com/office/drawing/2014/main" id="{ADE6AE0E-1043-674C-8D0E-5FD245381450}"/>
                </a:ext>
              </a:extLst>
            </p:cNvPr>
            <p:cNvSpPr>
              <a:spLocks noChangeArrowheads="1"/>
            </p:cNvSpPr>
            <p:nvPr/>
          </p:nvSpPr>
          <p:spPr bwMode="auto">
            <a:xfrm>
              <a:off x="3120"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7" name="Rectangle 41">
              <a:extLst>
                <a:ext uri="{FF2B5EF4-FFF2-40B4-BE49-F238E27FC236}">
                  <a16:creationId xmlns:a16="http://schemas.microsoft.com/office/drawing/2014/main" id="{85B88B03-37D0-E94E-9B8E-16F038519D32}"/>
                </a:ext>
              </a:extLst>
            </p:cNvPr>
            <p:cNvSpPr>
              <a:spLocks noChangeArrowheads="1"/>
            </p:cNvSpPr>
            <p:nvPr/>
          </p:nvSpPr>
          <p:spPr bwMode="auto">
            <a:xfrm>
              <a:off x="2564" y="1733"/>
              <a:ext cx="556"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8" name="Rectangle 42">
              <a:extLst>
                <a:ext uri="{FF2B5EF4-FFF2-40B4-BE49-F238E27FC236}">
                  <a16:creationId xmlns:a16="http://schemas.microsoft.com/office/drawing/2014/main" id="{005545CA-EF52-AE46-AC4C-57E1F0047A2D}"/>
                </a:ext>
              </a:extLst>
            </p:cNvPr>
            <p:cNvSpPr>
              <a:spLocks noChangeArrowheads="1"/>
            </p:cNvSpPr>
            <p:nvPr/>
          </p:nvSpPr>
          <p:spPr bwMode="auto">
            <a:xfrm>
              <a:off x="1201" y="1733"/>
              <a:ext cx="1364"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89" name="Rectangle 43">
              <a:extLst>
                <a:ext uri="{FF2B5EF4-FFF2-40B4-BE49-F238E27FC236}">
                  <a16:creationId xmlns:a16="http://schemas.microsoft.com/office/drawing/2014/main" id="{631AA858-E375-FC45-9351-9CEB18EBF25C}"/>
                </a:ext>
              </a:extLst>
            </p:cNvPr>
            <p:cNvSpPr>
              <a:spLocks noChangeArrowheads="1"/>
            </p:cNvSpPr>
            <p:nvPr/>
          </p:nvSpPr>
          <p:spPr bwMode="auto">
            <a:xfrm>
              <a:off x="816" y="1733"/>
              <a:ext cx="385"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0" name="Rectangle 44">
              <a:extLst>
                <a:ext uri="{FF2B5EF4-FFF2-40B4-BE49-F238E27FC236}">
                  <a16:creationId xmlns:a16="http://schemas.microsoft.com/office/drawing/2014/main" id="{44FE4C8C-D597-2E4B-9CAE-6022B69D3ACD}"/>
                </a:ext>
              </a:extLst>
            </p:cNvPr>
            <p:cNvSpPr>
              <a:spLocks noChangeArrowheads="1"/>
            </p:cNvSpPr>
            <p:nvPr/>
          </p:nvSpPr>
          <p:spPr bwMode="auto">
            <a:xfrm>
              <a:off x="480" y="1733"/>
              <a:ext cx="336" cy="9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1" name="Rectangle 45">
              <a:extLst>
                <a:ext uri="{FF2B5EF4-FFF2-40B4-BE49-F238E27FC236}">
                  <a16:creationId xmlns:a16="http://schemas.microsoft.com/office/drawing/2014/main" id="{C7B4395F-86E1-214E-891A-16C1564F1B06}"/>
                </a:ext>
              </a:extLst>
            </p:cNvPr>
            <p:cNvSpPr>
              <a:spLocks noChangeArrowheads="1"/>
            </p:cNvSpPr>
            <p:nvPr/>
          </p:nvSpPr>
          <p:spPr bwMode="auto">
            <a:xfrm>
              <a:off x="48" y="1733"/>
              <a:ext cx="432" cy="946"/>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During work</a:t>
              </a:r>
            </a:p>
          </p:txBody>
        </p:sp>
        <p:sp>
          <p:nvSpPr>
            <p:cNvPr id="53292" name="Rectangle 46">
              <a:extLst>
                <a:ext uri="{FF2B5EF4-FFF2-40B4-BE49-F238E27FC236}">
                  <a16:creationId xmlns:a16="http://schemas.microsoft.com/office/drawing/2014/main" id="{812B4314-A902-5C4B-A95F-2051E530BA76}"/>
                </a:ext>
              </a:extLst>
            </p:cNvPr>
            <p:cNvSpPr>
              <a:spLocks noChangeArrowheads="1"/>
            </p:cNvSpPr>
            <p:nvPr/>
          </p:nvSpPr>
          <p:spPr bwMode="auto">
            <a:xfrm>
              <a:off x="5809"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3" name="Rectangle 47">
              <a:extLst>
                <a:ext uri="{FF2B5EF4-FFF2-40B4-BE49-F238E27FC236}">
                  <a16:creationId xmlns:a16="http://schemas.microsoft.com/office/drawing/2014/main" id="{A258BEA2-2918-9A4E-A697-DC778400FC7B}"/>
                </a:ext>
              </a:extLst>
            </p:cNvPr>
            <p:cNvSpPr>
              <a:spLocks noChangeArrowheads="1"/>
            </p:cNvSpPr>
            <p:nvPr/>
          </p:nvSpPr>
          <p:spPr bwMode="auto">
            <a:xfrm>
              <a:off x="5424"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4" name="Rectangle 48">
              <a:extLst>
                <a:ext uri="{FF2B5EF4-FFF2-40B4-BE49-F238E27FC236}">
                  <a16:creationId xmlns:a16="http://schemas.microsoft.com/office/drawing/2014/main" id="{E8DD51B1-1804-3C46-8E97-6E19500AAAC8}"/>
                </a:ext>
              </a:extLst>
            </p:cNvPr>
            <p:cNvSpPr>
              <a:spLocks noChangeArrowheads="1"/>
            </p:cNvSpPr>
            <p:nvPr/>
          </p:nvSpPr>
          <p:spPr bwMode="auto">
            <a:xfrm>
              <a:off x="5041"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5" name="Rectangle 49">
              <a:extLst>
                <a:ext uri="{FF2B5EF4-FFF2-40B4-BE49-F238E27FC236}">
                  <a16:creationId xmlns:a16="http://schemas.microsoft.com/office/drawing/2014/main" id="{2CEA2EFF-BE4A-9A4A-AF5F-A76F6E0479A0}"/>
                </a:ext>
              </a:extLst>
            </p:cNvPr>
            <p:cNvSpPr>
              <a:spLocks noChangeArrowheads="1"/>
            </p:cNvSpPr>
            <p:nvPr/>
          </p:nvSpPr>
          <p:spPr bwMode="auto">
            <a:xfrm>
              <a:off x="4656"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6" name="Rectangle 50">
              <a:extLst>
                <a:ext uri="{FF2B5EF4-FFF2-40B4-BE49-F238E27FC236}">
                  <a16:creationId xmlns:a16="http://schemas.microsoft.com/office/drawing/2014/main" id="{6D695BB2-7244-D149-8558-28E60A55C311}"/>
                </a:ext>
              </a:extLst>
            </p:cNvPr>
            <p:cNvSpPr>
              <a:spLocks noChangeArrowheads="1"/>
            </p:cNvSpPr>
            <p:nvPr/>
          </p:nvSpPr>
          <p:spPr bwMode="auto">
            <a:xfrm>
              <a:off x="4273"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7" name="Rectangle 51">
              <a:extLst>
                <a:ext uri="{FF2B5EF4-FFF2-40B4-BE49-F238E27FC236}">
                  <a16:creationId xmlns:a16="http://schemas.microsoft.com/office/drawing/2014/main" id="{8F6FA6DF-5CD0-004F-B37E-A6E6A7622A6B}"/>
                </a:ext>
              </a:extLst>
            </p:cNvPr>
            <p:cNvSpPr>
              <a:spLocks noChangeArrowheads="1"/>
            </p:cNvSpPr>
            <p:nvPr/>
          </p:nvSpPr>
          <p:spPr bwMode="auto">
            <a:xfrm>
              <a:off x="3888"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8" name="Rectangle 52">
              <a:extLst>
                <a:ext uri="{FF2B5EF4-FFF2-40B4-BE49-F238E27FC236}">
                  <a16:creationId xmlns:a16="http://schemas.microsoft.com/office/drawing/2014/main" id="{2AFEB5B4-0B64-5D45-8B57-B8F4F4497209}"/>
                </a:ext>
              </a:extLst>
            </p:cNvPr>
            <p:cNvSpPr>
              <a:spLocks noChangeArrowheads="1"/>
            </p:cNvSpPr>
            <p:nvPr/>
          </p:nvSpPr>
          <p:spPr bwMode="auto">
            <a:xfrm>
              <a:off x="3505" y="1498"/>
              <a:ext cx="383"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299" name="Rectangle 53">
              <a:extLst>
                <a:ext uri="{FF2B5EF4-FFF2-40B4-BE49-F238E27FC236}">
                  <a16:creationId xmlns:a16="http://schemas.microsoft.com/office/drawing/2014/main" id="{366F92C3-53E9-CC42-99ED-2B41DDE9988A}"/>
                </a:ext>
              </a:extLst>
            </p:cNvPr>
            <p:cNvSpPr>
              <a:spLocks noChangeArrowheads="1"/>
            </p:cNvSpPr>
            <p:nvPr/>
          </p:nvSpPr>
          <p:spPr bwMode="auto">
            <a:xfrm>
              <a:off x="3120"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300" name="Rectangle 54">
              <a:extLst>
                <a:ext uri="{FF2B5EF4-FFF2-40B4-BE49-F238E27FC236}">
                  <a16:creationId xmlns:a16="http://schemas.microsoft.com/office/drawing/2014/main" id="{38FA5743-C2DC-7D43-AC1A-0752CE5F279D}"/>
                </a:ext>
              </a:extLst>
            </p:cNvPr>
            <p:cNvSpPr>
              <a:spLocks noChangeArrowheads="1"/>
            </p:cNvSpPr>
            <p:nvPr/>
          </p:nvSpPr>
          <p:spPr bwMode="auto">
            <a:xfrm>
              <a:off x="2564" y="1498"/>
              <a:ext cx="556"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301" name="Rectangle 55">
              <a:extLst>
                <a:ext uri="{FF2B5EF4-FFF2-40B4-BE49-F238E27FC236}">
                  <a16:creationId xmlns:a16="http://schemas.microsoft.com/office/drawing/2014/main" id="{5BF509D0-991C-A24F-B432-23E656E9AC49}"/>
                </a:ext>
              </a:extLst>
            </p:cNvPr>
            <p:cNvSpPr>
              <a:spLocks noChangeArrowheads="1"/>
            </p:cNvSpPr>
            <p:nvPr/>
          </p:nvSpPr>
          <p:spPr bwMode="auto">
            <a:xfrm>
              <a:off x="1201" y="1498"/>
              <a:ext cx="1364"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302" name="Rectangle 56">
              <a:extLst>
                <a:ext uri="{FF2B5EF4-FFF2-40B4-BE49-F238E27FC236}">
                  <a16:creationId xmlns:a16="http://schemas.microsoft.com/office/drawing/2014/main" id="{C6D1893E-B986-CA48-BF94-5E2AC4C1A2EC}"/>
                </a:ext>
              </a:extLst>
            </p:cNvPr>
            <p:cNvSpPr>
              <a:spLocks noChangeArrowheads="1"/>
            </p:cNvSpPr>
            <p:nvPr/>
          </p:nvSpPr>
          <p:spPr bwMode="auto">
            <a:xfrm>
              <a:off x="816" y="1498"/>
              <a:ext cx="385"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303" name="Rectangle 57">
              <a:extLst>
                <a:ext uri="{FF2B5EF4-FFF2-40B4-BE49-F238E27FC236}">
                  <a16:creationId xmlns:a16="http://schemas.microsoft.com/office/drawing/2014/main" id="{B13BB05C-C606-3742-B4F8-3DA9CA805DBF}"/>
                </a:ext>
              </a:extLst>
            </p:cNvPr>
            <p:cNvSpPr>
              <a:spLocks noChangeArrowheads="1"/>
            </p:cNvSpPr>
            <p:nvPr/>
          </p:nvSpPr>
          <p:spPr bwMode="auto">
            <a:xfrm>
              <a:off x="480" y="1498"/>
              <a:ext cx="336" cy="2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a:solidFill>
                  <a:srgbClr val="202368"/>
                </a:solidFill>
                <a:latin typeface="Verdana" panose="020B0604030504040204" pitchFamily="34" charset="0"/>
              </a:endParaRPr>
            </a:p>
          </p:txBody>
        </p:sp>
        <p:sp>
          <p:nvSpPr>
            <p:cNvPr id="53304" name="Rectangle 58">
              <a:extLst>
                <a:ext uri="{FF2B5EF4-FFF2-40B4-BE49-F238E27FC236}">
                  <a16:creationId xmlns:a16="http://schemas.microsoft.com/office/drawing/2014/main" id="{793254B9-1DC0-534D-88D5-B6EAA1F116D8}"/>
                </a:ext>
              </a:extLst>
            </p:cNvPr>
            <p:cNvSpPr>
              <a:spLocks noChangeArrowheads="1"/>
            </p:cNvSpPr>
            <p:nvPr/>
          </p:nvSpPr>
          <p:spPr bwMode="auto">
            <a:xfrm>
              <a:off x="48" y="1498"/>
              <a:ext cx="432" cy="235"/>
            </a:xfrm>
            <a:prstGeom prst="rect">
              <a:avLst/>
            </a:prstGeom>
            <a:solidFill>
              <a:srgbClr val="C23C1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000">
                  <a:solidFill>
                    <a:srgbClr val="FFFFFF"/>
                  </a:solidFill>
                  <a:latin typeface="Source Sans Pro" panose="020B0503030403020204" pitchFamily="34" charset="0"/>
                  <a:cs typeface="Source Sans Pro" panose="020B0503030403020204" pitchFamily="34" charset="0"/>
                </a:rPr>
                <a:t>Before work</a:t>
              </a:r>
            </a:p>
          </p:txBody>
        </p:sp>
        <p:sp>
          <p:nvSpPr>
            <p:cNvPr id="53305" name="Rectangle 59">
              <a:extLst>
                <a:ext uri="{FF2B5EF4-FFF2-40B4-BE49-F238E27FC236}">
                  <a16:creationId xmlns:a16="http://schemas.microsoft.com/office/drawing/2014/main" id="{CF842444-D965-4642-AC2B-E8640220CAAA}"/>
                </a:ext>
              </a:extLst>
            </p:cNvPr>
            <p:cNvSpPr>
              <a:spLocks noChangeArrowheads="1"/>
            </p:cNvSpPr>
            <p:nvPr/>
          </p:nvSpPr>
          <p:spPr bwMode="auto">
            <a:xfrm>
              <a:off x="48" y="1094"/>
              <a:ext cx="432"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800" b="1">
                <a:solidFill>
                  <a:schemeClr val="accent1"/>
                </a:solidFill>
                <a:latin typeface="Verdana" panose="020B0604030504040204" pitchFamily="34" charset="0"/>
              </a:endParaRPr>
            </a:p>
          </p:txBody>
        </p:sp>
        <p:sp>
          <p:nvSpPr>
            <p:cNvPr id="53306" name="Rectangle 60">
              <a:extLst>
                <a:ext uri="{FF2B5EF4-FFF2-40B4-BE49-F238E27FC236}">
                  <a16:creationId xmlns:a16="http://schemas.microsoft.com/office/drawing/2014/main" id="{D3ED11EB-B4A5-E64D-9FCF-91CF06C24BC1}"/>
                </a:ext>
              </a:extLst>
            </p:cNvPr>
            <p:cNvSpPr>
              <a:spLocks noChangeArrowheads="1"/>
            </p:cNvSpPr>
            <p:nvPr/>
          </p:nvSpPr>
          <p:spPr bwMode="auto">
            <a:xfrm>
              <a:off x="5809"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Other</a:t>
              </a:r>
            </a:p>
          </p:txBody>
        </p:sp>
        <p:sp>
          <p:nvSpPr>
            <p:cNvPr id="53307" name="Rectangle 61">
              <a:extLst>
                <a:ext uri="{FF2B5EF4-FFF2-40B4-BE49-F238E27FC236}">
                  <a16:creationId xmlns:a16="http://schemas.microsoft.com/office/drawing/2014/main" id="{FC0E2241-48B0-ED47-9B0D-525D20DF1394}"/>
                </a:ext>
              </a:extLst>
            </p:cNvPr>
            <p:cNvSpPr>
              <a:spLocks noChangeArrowheads="1"/>
            </p:cNvSpPr>
            <p:nvPr/>
          </p:nvSpPr>
          <p:spPr bwMode="auto">
            <a:xfrm>
              <a:off x="5424"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Meetings</a:t>
              </a:r>
            </a:p>
          </p:txBody>
        </p:sp>
        <p:sp>
          <p:nvSpPr>
            <p:cNvPr id="53308" name="Rectangle 62">
              <a:extLst>
                <a:ext uri="{FF2B5EF4-FFF2-40B4-BE49-F238E27FC236}">
                  <a16:creationId xmlns:a16="http://schemas.microsoft.com/office/drawing/2014/main" id="{87B0A2D7-228C-1245-BAA7-6EF09DA47E4C}"/>
                </a:ext>
              </a:extLst>
            </p:cNvPr>
            <p:cNvSpPr>
              <a:spLocks noChangeArrowheads="1"/>
            </p:cNvSpPr>
            <p:nvPr/>
          </p:nvSpPr>
          <p:spPr bwMode="auto">
            <a:xfrm>
              <a:off x="5041"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Cover</a:t>
              </a:r>
            </a:p>
          </p:txBody>
        </p:sp>
        <p:sp>
          <p:nvSpPr>
            <p:cNvPr id="53309" name="Rectangle 63">
              <a:extLst>
                <a:ext uri="{FF2B5EF4-FFF2-40B4-BE49-F238E27FC236}">
                  <a16:creationId xmlns:a16="http://schemas.microsoft.com/office/drawing/2014/main" id="{6BA523E2-3A21-4B42-8704-55CBFE5EE7B6}"/>
                </a:ext>
              </a:extLst>
            </p:cNvPr>
            <p:cNvSpPr>
              <a:spLocks noChangeArrowheads="1"/>
            </p:cNvSpPr>
            <p:nvPr/>
          </p:nvSpPr>
          <p:spPr bwMode="auto">
            <a:xfrm>
              <a:off x="4656"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Pastoral</a:t>
              </a:r>
            </a:p>
          </p:txBody>
        </p:sp>
        <p:sp>
          <p:nvSpPr>
            <p:cNvPr id="53310" name="Rectangle 64">
              <a:extLst>
                <a:ext uri="{FF2B5EF4-FFF2-40B4-BE49-F238E27FC236}">
                  <a16:creationId xmlns:a16="http://schemas.microsoft.com/office/drawing/2014/main" id="{851E5D58-78D0-2740-B15B-3A3050C1B906}"/>
                </a:ext>
              </a:extLst>
            </p:cNvPr>
            <p:cNvSpPr>
              <a:spLocks noChangeArrowheads="1"/>
            </p:cNvSpPr>
            <p:nvPr/>
          </p:nvSpPr>
          <p:spPr bwMode="auto">
            <a:xfrm>
              <a:off x="4273"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Marking</a:t>
              </a:r>
            </a:p>
          </p:txBody>
        </p:sp>
        <p:sp>
          <p:nvSpPr>
            <p:cNvPr id="53311" name="Rectangle 65">
              <a:extLst>
                <a:ext uri="{FF2B5EF4-FFF2-40B4-BE49-F238E27FC236}">
                  <a16:creationId xmlns:a16="http://schemas.microsoft.com/office/drawing/2014/main" id="{0E18D3C6-FFFF-9A46-BDD8-EA25FF649462}"/>
                </a:ext>
              </a:extLst>
            </p:cNvPr>
            <p:cNvSpPr>
              <a:spLocks noChangeArrowheads="1"/>
            </p:cNvSpPr>
            <p:nvPr/>
          </p:nvSpPr>
          <p:spPr bwMode="auto">
            <a:xfrm>
              <a:off x="3888"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Plan / prep</a:t>
              </a:r>
            </a:p>
          </p:txBody>
        </p:sp>
        <p:sp>
          <p:nvSpPr>
            <p:cNvPr id="53312" name="Rectangle 66">
              <a:extLst>
                <a:ext uri="{FF2B5EF4-FFF2-40B4-BE49-F238E27FC236}">
                  <a16:creationId xmlns:a16="http://schemas.microsoft.com/office/drawing/2014/main" id="{57C298F4-D143-064E-BB42-DA54808FBF12}"/>
                </a:ext>
              </a:extLst>
            </p:cNvPr>
            <p:cNvSpPr>
              <a:spLocks noChangeArrowheads="1"/>
            </p:cNvSpPr>
            <p:nvPr/>
          </p:nvSpPr>
          <p:spPr bwMode="auto">
            <a:xfrm>
              <a:off x="3505" y="1094"/>
              <a:ext cx="383"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Admin</a:t>
              </a:r>
            </a:p>
          </p:txBody>
        </p:sp>
        <p:sp>
          <p:nvSpPr>
            <p:cNvPr id="53313" name="Rectangle 67">
              <a:extLst>
                <a:ext uri="{FF2B5EF4-FFF2-40B4-BE49-F238E27FC236}">
                  <a16:creationId xmlns:a16="http://schemas.microsoft.com/office/drawing/2014/main" id="{125FCCA0-C22D-F943-9234-A5DAA87C1E6A}"/>
                </a:ext>
              </a:extLst>
            </p:cNvPr>
            <p:cNvSpPr>
              <a:spLocks noChangeArrowheads="1"/>
            </p:cNvSpPr>
            <p:nvPr/>
          </p:nvSpPr>
          <p:spPr bwMode="auto">
            <a:xfrm>
              <a:off x="3120" y="1094"/>
              <a:ext cx="385" cy="404"/>
            </a:xfrm>
            <a:prstGeom prst="rect">
              <a:avLst/>
            </a:prstGeom>
            <a:solidFill>
              <a:srgbClr val="227E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Teaching</a:t>
              </a:r>
            </a:p>
          </p:txBody>
        </p:sp>
        <p:sp>
          <p:nvSpPr>
            <p:cNvPr id="53314" name="Rectangle 68">
              <a:extLst>
                <a:ext uri="{FF2B5EF4-FFF2-40B4-BE49-F238E27FC236}">
                  <a16:creationId xmlns:a16="http://schemas.microsoft.com/office/drawing/2014/main" id="{0C98E252-641E-D649-BF32-A1E724C458F9}"/>
                </a:ext>
              </a:extLst>
            </p:cNvPr>
            <p:cNvSpPr>
              <a:spLocks noChangeArrowheads="1"/>
            </p:cNvSpPr>
            <p:nvPr/>
          </p:nvSpPr>
          <p:spPr bwMode="auto">
            <a:xfrm>
              <a:off x="2564" y="1094"/>
              <a:ext cx="556"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Good use of your time </a:t>
              </a:r>
              <a:br>
                <a:rPr lang="en-US" altLang="en-US" sz="900">
                  <a:solidFill>
                    <a:schemeClr val="bg1"/>
                  </a:solidFill>
                  <a:latin typeface="Source Sans Pro " pitchFamily="34" charset="0"/>
                </a:rPr>
              </a:br>
              <a:r>
                <a:rPr lang="en-US" altLang="en-US" sz="900">
                  <a:solidFill>
                    <a:schemeClr val="bg1"/>
                  </a:solidFill>
                  <a:latin typeface="Source Sans Pro " pitchFamily="34" charset="0"/>
                </a:rPr>
                <a:t>(1-5)</a:t>
              </a:r>
            </a:p>
            <a:p>
              <a:pPr algn="ctr">
                <a:spcBef>
                  <a:spcPct val="50000"/>
                </a:spcBef>
                <a:buClr>
                  <a:srgbClr val="FF9900"/>
                </a:buClr>
              </a:pPr>
              <a:r>
                <a:rPr lang="en-US" altLang="en-US" sz="900">
                  <a:solidFill>
                    <a:schemeClr val="bg1"/>
                  </a:solidFill>
                  <a:latin typeface="Source Sans Pro " pitchFamily="34" charset="0"/>
                </a:rPr>
                <a:t>1 = low</a:t>
              </a:r>
            </a:p>
          </p:txBody>
        </p:sp>
        <p:sp>
          <p:nvSpPr>
            <p:cNvPr id="53315" name="Rectangle 69">
              <a:extLst>
                <a:ext uri="{FF2B5EF4-FFF2-40B4-BE49-F238E27FC236}">
                  <a16:creationId xmlns:a16="http://schemas.microsoft.com/office/drawing/2014/main" id="{F8F4CA9C-8DB9-AD4F-BE9A-685D0E3611F0}"/>
                </a:ext>
              </a:extLst>
            </p:cNvPr>
            <p:cNvSpPr>
              <a:spLocks noChangeArrowheads="1"/>
            </p:cNvSpPr>
            <p:nvPr/>
          </p:nvSpPr>
          <p:spPr bwMode="auto">
            <a:xfrm>
              <a:off x="1201" y="1094"/>
              <a:ext cx="1364"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Description of activities</a:t>
              </a:r>
            </a:p>
          </p:txBody>
        </p:sp>
        <p:sp>
          <p:nvSpPr>
            <p:cNvPr id="53316" name="Rectangle 70">
              <a:extLst>
                <a:ext uri="{FF2B5EF4-FFF2-40B4-BE49-F238E27FC236}">
                  <a16:creationId xmlns:a16="http://schemas.microsoft.com/office/drawing/2014/main" id="{A93D49B7-CD86-1243-8857-4116B1005C8F}"/>
                </a:ext>
              </a:extLst>
            </p:cNvPr>
            <p:cNvSpPr>
              <a:spLocks noChangeArrowheads="1"/>
            </p:cNvSpPr>
            <p:nvPr/>
          </p:nvSpPr>
          <p:spPr bwMode="auto">
            <a:xfrm>
              <a:off x="816" y="1094"/>
              <a:ext cx="385"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Time spent (mins)</a:t>
              </a:r>
            </a:p>
          </p:txBody>
        </p:sp>
        <p:sp>
          <p:nvSpPr>
            <p:cNvPr id="53317" name="Rectangle 71">
              <a:extLst>
                <a:ext uri="{FF2B5EF4-FFF2-40B4-BE49-F238E27FC236}">
                  <a16:creationId xmlns:a16="http://schemas.microsoft.com/office/drawing/2014/main" id="{84B0D72E-A590-3143-B87A-1087888F6A7E}"/>
                </a:ext>
              </a:extLst>
            </p:cNvPr>
            <p:cNvSpPr>
              <a:spLocks noChangeArrowheads="1"/>
            </p:cNvSpPr>
            <p:nvPr/>
          </p:nvSpPr>
          <p:spPr bwMode="auto">
            <a:xfrm>
              <a:off x="480" y="1094"/>
              <a:ext cx="336" cy="404"/>
            </a:xfrm>
            <a:prstGeom prst="rect">
              <a:avLst/>
            </a:prstGeom>
            <a:solidFill>
              <a:srgbClr val="1369D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240" rIns="1524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900">
                  <a:solidFill>
                    <a:schemeClr val="bg1"/>
                  </a:solidFill>
                  <a:latin typeface="Source Sans Pro " pitchFamily="34" charset="0"/>
                </a:rPr>
                <a:t>Time</a:t>
              </a:r>
            </a:p>
          </p:txBody>
        </p:sp>
        <p:sp>
          <p:nvSpPr>
            <p:cNvPr id="53318" name="Line 72">
              <a:extLst>
                <a:ext uri="{FF2B5EF4-FFF2-40B4-BE49-F238E27FC236}">
                  <a16:creationId xmlns:a16="http://schemas.microsoft.com/office/drawing/2014/main" id="{621F1F9C-B9EC-6941-8845-658873C034AA}"/>
                </a:ext>
              </a:extLst>
            </p:cNvPr>
            <p:cNvSpPr>
              <a:spLocks noChangeShapeType="1"/>
            </p:cNvSpPr>
            <p:nvPr/>
          </p:nvSpPr>
          <p:spPr bwMode="auto">
            <a:xfrm>
              <a:off x="48" y="960"/>
              <a:ext cx="6144" cy="0"/>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19" name="Line 73">
              <a:extLst>
                <a:ext uri="{FF2B5EF4-FFF2-40B4-BE49-F238E27FC236}">
                  <a16:creationId xmlns:a16="http://schemas.microsoft.com/office/drawing/2014/main" id="{44783D49-5BF9-844F-BE20-DB6B4FD7E34D}"/>
                </a:ext>
              </a:extLst>
            </p:cNvPr>
            <p:cNvSpPr>
              <a:spLocks noChangeShapeType="1"/>
            </p:cNvSpPr>
            <p:nvPr/>
          </p:nvSpPr>
          <p:spPr bwMode="auto">
            <a:xfrm>
              <a:off x="48" y="3875"/>
              <a:ext cx="6144" cy="0"/>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0" name="Line 74">
              <a:extLst>
                <a:ext uri="{FF2B5EF4-FFF2-40B4-BE49-F238E27FC236}">
                  <a16:creationId xmlns:a16="http://schemas.microsoft.com/office/drawing/2014/main" id="{84298AE4-2EB1-014D-ABE4-6E723C1A5541}"/>
                </a:ext>
              </a:extLst>
            </p:cNvPr>
            <p:cNvSpPr>
              <a:spLocks noChangeShapeType="1"/>
            </p:cNvSpPr>
            <p:nvPr/>
          </p:nvSpPr>
          <p:spPr bwMode="auto">
            <a:xfrm>
              <a:off x="48" y="960"/>
              <a:ext cx="0" cy="2915"/>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1" name="Line 75">
              <a:extLst>
                <a:ext uri="{FF2B5EF4-FFF2-40B4-BE49-F238E27FC236}">
                  <a16:creationId xmlns:a16="http://schemas.microsoft.com/office/drawing/2014/main" id="{B1C08397-7C44-EB4D-86FF-239786D4DB49}"/>
                </a:ext>
              </a:extLst>
            </p:cNvPr>
            <p:cNvSpPr>
              <a:spLocks noChangeShapeType="1"/>
            </p:cNvSpPr>
            <p:nvPr/>
          </p:nvSpPr>
          <p:spPr bwMode="auto">
            <a:xfrm>
              <a:off x="3120" y="960"/>
              <a:ext cx="0" cy="29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2" name="Line 76">
              <a:extLst>
                <a:ext uri="{FF2B5EF4-FFF2-40B4-BE49-F238E27FC236}">
                  <a16:creationId xmlns:a16="http://schemas.microsoft.com/office/drawing/2014/main" id="{9C14A457-E734-B64D-9486-E4EE4FF3C61C}"/>
                </a:ext>
              </a:extLst>
            </p:cNvPr>
            <p:cNvSpPr>
              <a:spLocks noChangeShapeType="1"/>
            </p:cNvSpPr>
            <p:nvPr/>
          </p:nvSpPr>
          <p:spPr bwMode="auto">
            <a:xfrm>
              <a:off x="6192" y="960"/>
              <a:ext cx="0" cy="2915"/>
            </a:xfrm>
            <a:prstGeom prst="line">
              <a:avLst/>
            </a:prstGeom>
            <a:noFill/>
            <a:ln w="635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3" name="Line 77">
              <a:extLst>
                <a:ext uri="{FF2B5EF4-FFF2-40B4-BE49-F238E27FC236}">
                  <a16:creationId xmlns:a16="http://schemas.microsoft.com/office/drawing/2014/main" id="{9B7CAF6E-ED6C-1A40-BB10-96EBA9F1A6B6}"/>
                </a:ext>
              </a:extLst>
            </p:cNvPr>
            <p:cNvSpPr>
              <a:spLocks noChangeShapeType="1"/>
            </p:cNvSpPr>
            <p:nvPr/>
          </p:nvSpPr>
          <p:spPr bwMode="auto">
            <a:xfrm>
              <a:off x="48" y="1498"/>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4" name="Line 78">
              <a:extLst>
                <a:ext uri="{FF2B5EF4-FFF2-40B4-BE49-F238E27FC236}">
                  <a16:creationId xmlns:a16="http://schemas.microsoft.com/office/drawing/2014/main" id="{177F8608-26DB-D641-936D-0A0431B01AEB}"/>
                </a:ext>
              </a:extLst>
            </p:cNvPr>
            <p:cNvSpPr>
              <a:spLocks noChangeShapeType="1"/>
            </p:cNvSpPr>
            <p:nvPr/>
          </p:nvSpPr>
          <p:spPr bwMode="auto">
            <a:xfrm>
              <a:off x="48" y="1733"/>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5" name="Line 79">
              <a:extLst>
                <a:ext uri="{FF2B5EF4-FFF2-40B4-BE49-F238E27FC236}">
                  <a16:creationId xmlns:a16="http://schemas.microsoft.com/office/drawing/2014/main" id="{C0B359DE-6DDB-1740-833D-9C5010C8D3DD}"/>
                </a:ext>
              </a:extLst>
            </p:cNvPr>
            <p:cNvSpPr>
              <a:spLocks noChangeShapeType="1"/>
            </p:cNvSpPr>
            <p:nvPr/>
          </p:nvSpPr>
          <p:spPr bwMode="auto">
            <a:xfrm>
              <a:off x="48" y="2679"/>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6" name="Line 80">
              <a:extLst>
                <a:ext uri="{FF2B5EF4-FFF2-40B4-BE49-F238E27FC236}">
                  <a16:creationId xmlns:a16="http://schemas.microsoft.com/office/drawing/2014/main" id="{3100B69B-087D-7B44-8B43-A14A316D1B51}"/>
                </a:ext>
              </a:extLst>
            </p:cNvPr>
            <p:cNvSpPr>
              <a:spLocks noChangeShapeType="1"/>
            </p:cNvSpPr>
            <p:nvPr/>
          </p:nvSpPr>
          <p:spPr bwMode="auto">
            <a:xfrm>
              <a:off x="48" y="3277"/>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7" name="Line 81">
              <a:extLst>
                <a:ext uri="{FF2B5EF4-FFF2-40B4-BE49-F238E27FC236}">
                  <a16:creationId xmlns:a16="http://schemas.microsoft.com/office/drawing/2014/main" id="{D275311F-8287-BB40-97A3-1FFFC86EEBBC}"/>
                </a:ext>
              </a:extLst>
            </p:cNvPr>
            <p:cNvSpPr>
              <a:spLocks noChangeShapeType="1"/>
            </p:cNvSpPr>
            <p:nvPr/>
          </p:nvSpPr>
          <p:spPr bwMode="auto">
            <a:xfrm>
              <a:off x="48" y="1094"/>
              <a:ext cx="6144"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8" name="Line 82">
              <a:extLst>
                <a:ext uri="{FF2B5EF4-FFF2-40B4-BE49-F238E27FC236}">
                  <a16:creationId xmlns:a16="http://schemas.microsoft.com/office/drawing/2014/main" id="{F165260C-9708-CD49-BEBD-56E7E94F513B}"/>
                </a:ext>
              </a:extLst>
            </p:cNvPr>
            <p:cNvSpPr>
              <a:spLocks noChangeShapeType="1"/>
            </p:cNvSpPr>
            <p:nvPr/>
          </p:nvSpPr>
          <p:spPr bwMode="auto">
            <a:xfrm>
              <a:off x="3505"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9" name="Line 83">
              <a:extLst>
                <a:ext uri="{FF2B5EF4-FFF2-40B4-BE49-F238E27FC236}">
                  <a16:creationId xmlns:a16="http://schemas.microsoft.com/office/drawing/2014/main" id="{180DB3C9-C069-DB40-881F-5619E7DD97D7}"/>
                </a:ext>
              </a:extLst>
            </p:cNvPr>
            <p:cNvSpPr>
              <a:spLocks noChangeShapeType="1"/>
            </p:cNvSpPr>
            <p:nvPr/>
          </p:nvSpPr>
          <p:spPr bwMode="auto">
            <a:xfrm>
              <a:off x="3888"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0" name="Line 84">
              <a:extLst>
                <a:ext uri="{FF2B5EF4-FFF2-40B4-BE49-F238E27FC236}">
                  <a16:creationId xmlns:a16="http://schemas.microsoft.com/office/drawing/2014/main" id="{1C94C89C-BE3C-8640-B5D8-C7BC59BA50D7}"/>
                </a:ext>
              </a:extLst>
            </p:cNvPr>
            <p:cNvSpPr>
              <a:spLocks noChangeShapeType="1"/>
            </p:cNvSpPr>
            <p:nvPr/>
          </p:nvSpPr>
          <p:spPr bwMode="auto">
            <a:xfrm>
              <a:off x="4273"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1" name="Line 85">
              <a:extLst>
                <a:ext uri="{FF2B5EF4-FFF2-40B4-BE49-F238E27FC236}">
                  <a16:creationId xmlns:a16="http://schemas.microsoft.com/office/drawing/2014/main" id="{ADB7AD06-E45A-AC4F-A301-5120BF63947D}"/>
                </a:ext>
              </a:extLst>
            </p:cNvPr>
            <p:cNvSpPr>
              <a:spLocks noChangeShapeType="1"/>
            </p:cNvSpPr>
            <p:nvPr/>
          </p:nvSpPr>
          <p:spPr bwMode="auto">
            <a:xfrm>
              <a:off x="4656"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2" name="Line 86">
              <a:extLst>
                <a:ext uri="{FF2B5EF4-FFF2-40B4-BE49-F238E27FC236}">
                  <a16:creationId xmlns:a16="http://schemas.microsoft.com/office/drawing/2014/main" id="{3DA2A997-E905-A942-839D-670E9155C4E0}"/>
                </a:ext>
              </a:extLst>
            </p:cNvPr>
            <p:cNvSpPr>
              <a:spLocks noChangeShapeType="1"/>
            </p:cNvSpPr>
            <p:nvPr/>
          </p:nvSpPr>
          <p:spPr bwMode="auto">
            <a:xfrm>
              <a:off x="5041"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3" name="Line 87">
              <a:extLst>
                <a:ext uri="{FF2B5EF4-FFF2-40B4-BE49-F238E27FC236}">
                  <a16:creationId xmlns:a16="http://schemas.microsoft.com/office/drawing/2014/main" id="{AD5EE42D-5663-FA4F-A69A-B376E1B8168C}"/>
                </a:ext>
              </a:extLst>
            </p:cNvPr>
            <p:cNvSpPr>
              <a:spLocks noChangeShapeType="1"/>
            </p:cNvSpPr>
            <p:nvPr/>
          </p:nvSpPr>
          <p:spPr bwMode="auto">
            <a:xfrm>
              <a:off x="5424"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4" name="Line 88">
              <a:extLst>
                <a:ext uri="{FF2B5EF4-FFF2-40B4-BE49-F238E27FC236}">
                  <a16:creationId xmlns:a16="http://schemas.microsoft.com/office/drawing/2014/main" id="{49B0F099-F9E8-7E40-A528-058143E3BC07}"/>
                </a:ext>
              </a:extLst>
            </p:cNvPr>
            <p:cNvSpPr>
              <a:spLocks noChangeShapeType="1"/>
            </p:cNvSpPr>
            <p:nvPr/>
          </p:nvSpPr>
          <p:spPr bwMode="auto">
            <a:xfrm>
              <a:off x="5809"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5" name="Line 89">
              <a:extLst>
                <a:ext uri="{FF2B5EF4-FFF2-40B4-BE49-F238E27FC236}">
                  <a16:creationId xmlns:a16="http://schemas.microsoft.com/office/drawing/2014/main" id="{09C989CC-685A-5548-898E-6FDEFAF1453F}"/>
                </a:ext>
              </a:extLst>
            </p:cNvPr>
            <p:cNvSpPr>
              <a:spLocks noChangeShapeType="1"/>
            </p:cNvSpPr>
            <p:nvPr/>
          </p:nvSpPr>
          <p:spPr bwMode="auto">
            <a:xfrm>
              <a:off x="480"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6" name="Line 90">
              <a:extLst>
                <a:ext uri="{FF2B5EF4-FFF2-40B4-BE49-F238E27FC236}">
                  <a16:creationId xmlns:a16="http://schemas.microsoft.com/office/drawing/2014/main" id="{75DE0DBD-6296-EA49-AF04-A30F664EC09C}"/>
                </a:ext>
              </a:extLst>
            </p:cNvPr>
            <p:cNvSpPr>
              <a:spLocks noChangeShapeType="1"/>
            </p:cNvSpPr>
            <p:nvPr/>
          </p:nvSpPr>
          <p:spPr bwMode="auto">
            <a:xfrm>
              <a:off x="816"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7" name="Line 91">
              <a:extLst>
                <a:ext uri="{FF2B5EF4-FFF2-40B4-BE49-F238E27FC236}">
                  <a16:creationId xmlns:a16="http://schemas.microsoft.com/office/drawing/2014/main" id="{148AEFD3-E418-104C-B6C7-3CB6FA3C93A5}"/>
                </a:ext>
              </a:extLst>
            </p:cNvPr>
            <p:cNvSpPr>
              <a:spLocks noChangeShapeType="1"/>
            </p:cNvSpPr>
            <p:nvPr/>
          </p:nvSpPr>
          <p:spPr bwMode="auto">
            <a:xfrm>
              <a:off x="1201"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8" name="Line 92">
              <a:extLst>
                <a:ext uri="{FF2B5EF4-FFF2-40B4-BE49-F238E27FC236}">
                  <a16:creationId xmlns:a16="http://schemas.microsoft.com/office/drawing/2014/main" id="{4F4CE7EF-857B-2D43-A941-E1AB160984E5}"/>
                </a:ext>
              </a:extLst>
            </p:cNvPr>
            <p:cNvSpPr>
              <a:spLocks noChangeShapeType="1"/>
            </p:cNvSpPr>
            <p:nvPr/>
          </p:nvSpPr>
          <p:spPr bwMode="auto">
            <a:xfrm>
              <a:off x="2564" y="1094"/>
              <a:ext cx="0" cy="2781"/>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a:extLst>
              <a:ext uri="{FF2B5EF4-FFF2-40B4-BE49-F238E27FC236}">
                <a16:creationId xmlns:a16="http://schemas.microsoft.com/office/drawing/2014/main" id="{63AD2918-52B0-3A42-8EF2-904A78753C0F}"/>
              </a:ext>
            </a:extLst>
          </p:cNvPr>
          <p:cNvSpPr>
            <a:spLocks noChangeArrowheads="1"/>
          </p:cNvSpPr>
          <p:nvPr/>
        </p:nvSpPr>
        <p:spPr bwMode="auto">
          <a:xfrm>
            <a:off x="584200" y="1379538"/>
            <a:ext cx="4857750" cy="4532312"/>
          </a:xfrm>
          <a:prstGeom prst="rect">
            <a:avLst/>
          </a:prstGeom>
          <a:solidFill>
            <a:schemeClr val="bg1"/>
          </a:solidFill>
          <a:ln w="19050" cap="rnd">
            <a:solidFill>
              <a:schemeClr val="hlink"/>
            </a:solidFill>
            <a:prstDash val="sysDot"/>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p>
        </p:txBody>
      </p:sp>
      <p:sp>
        <p:nvSpPr>
          <p:cNvPr id="55298" name="Rectangle 3">
            <a:extLst>
              <a:ext uri="{FF2B5EF4-FFF2-40B4-BE49-F238E27FC236}">
                <a16:creationId xmlns:a16="http://schemas.microsoft.com/office/drawing/2014/main" id="{DBAA0556-CCE9-A942-8BEE-07DBC5B57247}"/>
              </a:ext>
            </a:extLst>
          </p:cNvPr>
          <p:cNvSpPr>
            <a:spLocks noGrp="1" noChangeArrowheads="1"/>
          </p:cNvSpPr>
          <p:nvPr>
            <p:ph type="title"/>
          </p:nvPr>
        </p:nvSpPr>
        <p:spPr>
          <a:xfrm>
            <a:off x="495300" y="71438"/>
            <a:ext cx="8915400" cy="1143000"/>
          </a:xfrm>
        </p:spPr>
        <p:txBody>
          <a:bodyPr/>
          <a:lstStyle/>
          <a:p>
            <a:pPr eaLnBrk="1" hangingPunct="1"/>
            <a:r>
              <a:rPr lang="en-US" altLang="en-US" sz="3200">
                <a:latin typeface="Source Sans Pro" panose="020B0503030403020204" pitchFamily="34" charset="0"/>
                <a:cs typeface="Source Sans Pro" panose="020B0503030403020204" pitchFamily="34" charset="0"/>
              </a:rPr>
              <a:t>Sample output of a “Week In the Life Of” (WILO) for a school teacher</a:t>
            </a:r>
          </a:p>
        </p:txBody>
      </p:sp>
      <p:sp>
        <p:nvSpPr>
          <p:cNvPr id="55299" name="Rectangle 4">
            <a:extLst>
              <a:ext uri="{FF2B5EF4-FFF2-40B4-BE49-F238E27FC236}">
                <a16:creationId xmlns:a16="http://schemas.microsoft.com/office/drawing/2014/main" id="{EF62A23F-C450-4F48-93AF-C5DD2753E99B}"/>
              </a:ext>
            </a:extLst>
          </p:cNvPr>
          <p:cNvSpPr>
            <a:spLocks noChangeArrowheads="1"/>
          </p:cNvSpPr>
          <p:nvPr/>
        </p:nvSpPr>
        <p:spPr bwMode="auto">
          <a:xfrm>
            <a:off x="2449513" y="5994400"/>
            <a:ext cx="1635125" cy="709613"/>
          </a:xfrm>
          <a:prstGeom prst="rect">
            <a:avLst/>
          </a:prstGeom>
          <a:solidFill>
            <a:schemeClr val="bg1"/>
          </a:solidFill>
          <a:ln w="19050" cap="rnd">
            <a:solidFill>
              <a:schemeClr val="hlink"/>
            </a:solidFill>
            <a:prstDash val="sysDot"/>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p>
        </p:txBody>
      </p:sp>
      <p:sp>
        <p:nvSpPr>
          <p:cNvPr id="55300" name="Rectangle 5">
            <a:extLst>
              <a:ext uri="{FF2B5EF4-FFF2-40B4-BE49-F238E27FC236}">
                <a16:creationId xmlns:a16="http://schemas.microsoft.com/office/drawing/2014/main" id="{656D4945-B1EA-124F-8CA2-03191CE099A7}"/>
              </a:ext>
            </a:extLst>
          </p:cNvPr>
          <p:cNvSpPr>
            <a:spLocks noChangeArrowheads="1"/>
          </p:cNvSpPr>
          <p:nvPr/>
        </p:nvSpPr>
        <p:spPr bwMode="auto">
          <a:xfrm>
            <a:off x="3273425" y="6242050"/>
            <a:ext cx="6683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700" b="1">
                <a:solidFill>
                  <a:srgbClr val="202368"/>
                </a:solidFill>
                <a:latin typeface="Verdana" panose="020B0604030504040204" pitchFamily="34" charset="0"/>
              </a:rPr>
              <a:t>Effectiveness </a:t>
            </a:r>
            <a:br>
              <a:rPr lang="en-US" altLang="en-US" sz="700" b="1">
                <a:solidFill>
                  <a:srgbClr val="202368"/>
                </a:solidFill>
                <a:latin typeface="Verdana" panose="020B0604030504040204" pitchFamily="34" charset="0"/>
              </a:rPr>
            </a:br>
            <a:r>
              <a:rPr lang="en-US" altLang="en-US" sz="700" b="1">
                <a:solidFill>
                  <a:srgbClr val="202368"/>
                </a:solidFill>
                <a:latin typeface="Verdana" panose="020B0604030504040204" pitchFamily="34" charset="0"/>
              </a:rPr>
              <a:t>rating</a:t>
            </a:r>
            <a:endParaRPr lang="en-US" altLang="en-US" sz="700">
              <a:latin typeface="Verdana" panose="020B0604030504040204" pitchFamily="34" charset="0"/>
            </a:endParaRPr>
          </a:p>
        </p:txBody>
      </p:sp>
      <p:grpSp>
        <p:nvGrpSpPr>
          <p:cNvPr id="55301" name="Group 6">
            <a:extLst>
              <a:ext uri="{FF2B5EF4-FFF2-40B4-BE49-F238E27FC236}">
                <a16:creationId xmlns:a16="http://schemas.microsoft.com/office/drawing/2014/main" id="{44F8F924-9C83-0240-9C89-73CA66DF1434}"/>
              </a:ext>
            </a:extLst>
          </p:cNvPr>
          <p:cNvGrpSpPr>
            <a:grpSpLocks/>
          </p:cNvGrpSpPr>
          <p:nvPr/>
        </p:nvGrpSpPr>
        <p:grpSpPr bwMode="auto">
          <a:xfrm>
            <a:off x="5537200" y="1379538"/>
            <a:ext cx="3810000" cy="4532312"/>
            <a:chOff x="3600" y="924"/>
            <a:chExt cx="2400" cy="3127"/>
          </a:xfrm>
        </p:grpSpPr>
        <p:sp>
          <p:nvSpPr>
            <p:cNvPr id="55304" name="Rectangle 7">
              <a:extLst>
                <a:ext uri="{FF2B5EF4-FFF2-40B4-BE49-F238E27FC236}">
                  <a16:creationId xmlns:a16="http://schemas.microsoft.com/office/drawing/2014/main" id="{E3F514B1-F61C-F242-A4B7-FAAA73E25E53}"/>
                </a:ext>
              </a:extLst>
            </p:cNvPr>
            <p:cNvSpPr>
              <a:spLocks noChangeArrowheads="1"/>
            </p:cNvSpPr>
            <p:nvPr/>
          </p:nvSpPr>
          <p:spPr bwMode="auto">
            <a:xfrm>
              <a:off x="3600" y="924"/>
              <a:ext cx="2400" cy="1025"/>
            </a:xfrm>
            <a:prstGeom prst="rect">
              <a:avLst/>
            </a:prstGeom>
            <a:solidFill>
              <a:schemeClr val="bg1"/>
            </a:solidFill>
            <a:ln w="6350">
              <a:solidFill>
                <a:schemeClr val="tx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r>
                <a:rPr lang="en-GB" altLang="en-US" sz="1200">
                  <a:solidFill>
                    <a:srgbClr val="000000"/>
                  </a:solidFill>
                  <a:latin typeface="Source Sans Pro" panose="020B0503030403020204" pitchFamily="34" charset="0"/>
                  <a:cs typeface="Source Sans Pro" panose="020B0503030403020204" pitchFamily="34" charset="0"/>
                </a:rPr>
                <a:t>Key observations</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p:txBody>
        </p:sp>
        <p:sp>
          <p:nvSpPr>
            <p:cNvPr id="55305" name="Rectangle 8">
              <a:extLst>
                <a:ext uri="{FF2B5EF4-FFF2-40B4-BE49-F238E27FC236}">
                  <a16:creationId xmlns:a16="http://schemas.microsoft.com/office/drawing/2014/main" id="{E1FB183F-34F7-ED47-A8B1-6B90B120C635}"/>
                </a:ext>
              </a:extLst>
            </p:cNvPr>
            <p:cNvSpPr>
              <a:spLocks noChangeArrowheads="1"/>
            </p:cNvSpPr>
            <p:nvPr/>
          </p:nvSpPr>
          <p:spPr bwMode="auto">
            <a:xfrm>
              <a:off x="3600" y="1975"/>
              <a:ext cx="2400" cy="1024"/>
            </a:xfrm>
            <a:prstGeom prst="rect">
              <a:avLst/>
            </a:prstGeom>
            <a:solidFill>
              <a:schemeClr val="bg1"/>
            </a:solidFill>
            <a:ln w="6350">
              <a:solidFill>
                <a:schemeClr val="tx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r>
                <a:rPr lang="en-GB" altLang="en-US" sz="1200">
                  <a:solidFill>
                    <a:srgbClr val="000000"/>
                  </a:solidFill>
                  <a:latin typeface="Source Sans Pro" panose="020B0503030403020204" pitchFamily="34" charset="0"/>
                  <a:cs typeface="Source Sans Pro" panose="020B0503030403020204" pitchFamily="34" charset="0"/>
                </a:rPr>
                <a:t>Opportunities</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p:txBody>
        </p:sp>
        <p:sp>
          <p:nvSpPr>
            <p:cNvPr id="55306" name="Rectangle 9">
              <a:extLst>
                <a:ext uri="{FF2B5EF4-FFF2-40B4-BE49-F238E27FC236}">
                  <a16:creationId xmlns:a16="http://schemas.microsoft.com/office/drawing/2014/main" id="{E05F48DE-2FA5-0B40-AC21-3CD8B1E272B1}"/>
                </a:ext>
              </a:extLst>
            </p:cNvPr>
            <p:cNvSpPr>
              <a:spLocks noChangeArrowheads="1"/>
            </p:cNvSpPr>
            <p:nvPr/>
          </p:nvSpPr>
          <p:spPr bwMode="auto">
            <a:xfrm>
              <a:off x="3600" y="3026"/>
              <a:ext cx="2400" cy="1025"/>
            </a:xfrm>
            <a:prstGeom prst="rect">
              <a:avLst/>
            </a:prstGeom>
            <a:solidFill>
              <a:schemeClr val="bg1"/>
            </a:solidFill>
            <a:ln w="6350">
              <a:solidFill>
                <a:schemeClr val="tx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r>
                <a:rPr lang="en-GB" altLang="en-US" sz="1200">
                  <a:solidFill>
                    <a:srgbClr val="000000"/>
                  </a:solidFill>
                  <a:latin typeface="Source Sans Pro" panose="020B0503030403020204" pitchFamily="34" charset="0"/>
                  <a:cs typeface="Source Sans Pro" panose="020B0503030403020204" pitchFamily="34" charset="0"/>
                </a:rPr>
                <a:t>Issues</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a:p>
              <a:pPr>
                <a:spcBef>
                  <a:spcPct val="50000"/>
                </a:spcBef>
                <a:buClr>
                  <a:srgbClr val="FF9900"/>
                </a:buClr>
                <a:buFont typeface="Times" pitchFamily="2" charset="0"/>
                <a:buChar char="•"/>
              </a:pPr>
              <a:r>
                <a:rPr lang="en-GB" altLang="en-US" sz="1200" b="1">
                  <a:solidFill>
                    <a:srgbClr val="000000"/>
                  </a:solidFill>
                  <a:latin typeface="Source Sans Pro" panose="020B0503030403020204" pitchFamily="34" charset="0"/>
                  <a:cs typeface="Source Sans Pro" panose="020B0503030403020204" pitchFamily="34" charset="0"/>
                </a:rPr>
                <a:t> </a:t>
              </a:r>
            </a:p>
          </p:txBody>
        </p:sp>
      </p:grpSp>
      <p:pic>
        <p:nvPicPr>
          <p:cNvPr id="55302" name="Picture 10">
            <a:extLst>
              <a:ext uri="{FF2B5EF4-FFF2-40B4-BE49-F238E27FC236}">
                <a16:creationId xmlns:a16="http://schemas.microsoft.com/office/drawing/2014/main" id="{B9713119-E9DE-F442-8B7B-3B2F149F8E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888" y="1801813"/>
            <a:ext cx="4276725" cy="358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3" name="Picture 11">
            <a:extLst>
              <a:ext uri="{FF2B5EF4-FFF2-40B4-BE49-F238E27FC236}">
                <a16:creationId xmlns:a16="http://schemas.microsoft.com/office/drawing/2014/main" id="{58547B94-0798-794F-88EA-7AC0B2A823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6988" y="6064250"/>
            <a:ext cx="6635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a:extLst>
              <a:ext uri="{FF2B5EF4-FFF2-40B4-BE49-F238E27FC236}">
                <a16:creationId xmlns:a16="http://schemas.microsoft.com/office/drawing/2014/main" id="{5CDB896E-45A8-8A4A-A2DA-A5F7AA8E9337}"/>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DILO Secret Sauce</a:t>
            </a:r>
          </a:p>
        </p:txBody>
      </p:sp>
      <p:sp>
        <p:nvSpPr>
          <p:cNvPr id="20482" name="Content Placeholder 2">
            <a:extLst>
              <a:ext uri="{FF2B5EF4-FFF2-40B4-BE49-F238E27FC236}">
                <a16:creationId xmlns:a16="http://schemas.microsoft.com/office/drawing/2014/main" id="{8ADCBA9B-3FB7-CA44-943B-4C968E425B7A}"/>
              </a:ext>
            </a:extLst>
          </p:cNvPr>
          <p:cNvSpPr>
            <a:spLocks noGrp="1"/>
          </p:cNvSpPr>
          <p:nvPr>
            <p:ph idx="1"/>
          </p:nvPr>
        </p:nvSpPr>
        <p:spPr/>
        <p:txBody>
          <a:bodyPr>
            <a:normAutofit fontScale="77500" lnSpcReduction="20000"/>
          </a:bodyPr>
          <a:lstStyle/>
          <a:p>
            <a:pPr eaLnBrk="1" hangingPunct="1">
              <a:lnSpc>
                <a:spcPct val="120000"/>
              </a:lnSpc>
              <a:spcBef>
                <a:spcPct val="0"/>
              </a:spcBef>
              <a:spcAft>
                <a:spcPts val="1200"/>
              </a:spcAft>
              <a:buFont typeface="Arial" charset="0"/>
              <a:buChar char="•"/>
              <a:defRPr/>
            </a:pPr>
            <a:r>
              <a:rPr lang="en-US" sz="3600" dirty="0">
                <a:latin typeface="Source Sans Pro Light" charset="0"/>
                <a:ea typeface="MS PGothic" charset="0"/>
                <a:cs typeface="Source Sans Pro Light" charset="0"/>
              </a:rPr>
              <a:t>This activity can also be used to show a “Week in the life of”, a “Month in the life of”, a “Year in the Life of” etc. </a:t>
            </a:r>
          </a:p>
          <a:p>
            <a:pPr eaLnBrk="1" hangingPunct="1">
              <a:lnSpc>
                <a:spcPct val="120000"/>
              </a:lnSpc>
              <a:spcBef>
                <a:spcPct val="0"/>
              </a:spcBef>
              <a:spcAft>
                <a:spcPts val="1200"/>
              </a:spcAft>
              <a:buFont typeface="Arial" charset="0"/>
              <a:buChar char="•"/>
              <a:defRPr/>
            </a:pPr>
            <a:r>
              <a:rPr lang="en-US" sz="3600" dirty="0">
                <a:latin typeface="Source Sans Pro Light" charset="0"/>
                <a:ea typeface="MS PGothic" charset="0"/>
                <a:cs typeface="Source Sans Pro Light" charset="0"/>
              </a:rPr>
              <a:t>The tool can be used to reflect a number of roles, groups of roles or timeframes.</a:t>
            </a:r>
          </a:p>
          <a:p>
            <a:pPr eaLnBrk="1" hangingPunct="1">
              <a:lnSpc>
                <a:spcPct val="120000"/>
              </a:lnSpc>
              <a:spcBef>
                <a:spcPct val="0"/>
              </a:spcBef>
              <a:spcAft>
                <a:spcPts val="1200"/>
              </a:spcAft>
              <a:buFont typeface="Arial" charset="0"/>
              <a:buChar char="•"/>
              <a:defRPr/>
            </a:pPr>
            <a:r>
              <a:rPr lang="en-US" sz="3600" dirty="0">
                <a:ea typeface="MS PGothic" pitchFamily="34" charset="-128"/>
              </a:rPr>
              <a:t>The workload analysis template needs to be completed as honestly as possible so whoever is completing it needs to feel ‘safe’ that their answers won’t be used against them.</a:t>
            </a:r>
          </a:p>
          <a:p>
            <a:pPr eaLnBrk="1" hangingPunct="1">
              <a:lnSpc>
                <a:spcPct val="120000"/>
              </a:lnSpc>
              <a:spcBef>
                <a:spcPct val="0"/>
              </a:spcBef>
              <a:spcAft>
                <a:spcPts val="1200"/>
              </a:spcAft>
              <a:buFont typeface="Arial" charset="0"/>
              <a:buChar char="•"/>
              <a:defRPr/>
            </a:pPr>
            <a:endParaRPr lang="en-US" sz="3600" dirty="0">
              <a:latin typeface="Source Sans Pro Light" charset="0"/>
              <a:ea typeface="MS PGothic" charset="0"/>
              <a:cs typeface="Source Sans Pro Light"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98663A2C-3620-0443-8E4F-35C011463738}"/>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58370" name="Rectangle 3">
            <a:extLst>
              <a:ext uri="{FF2B5EF4-FFF2-40B4-BE49-F238E27FC236}">
                <a16:creationId xmlns:a16="http://schemas.microsoft.com/office/drawing/2014/main" id="{750FA6DC-9BD8-3B44-8E74-814D6A427146}"/>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58371" name="Rectangle 8">
            <a:extLst>
              <a:ext uri="{FF2B5EF4-FFF2-40B4-BE49-F238E27FC236}">
                <a16:creationId xmlns:a16="http://schemas.microsoft.com/office/drawing/2014/main" id="{D1C8354E-A0E4-BB49-9887-B01C71C7D2D6}"/>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58372" name="Rectangle 10">
            <a:extLst>
              <a:ext uri="{FF2B5EF4-FFF2-40B4-BE49-F238E27FC236}">
                <a16:creationId xmlns:a16="http://schemas.microsoft.com/office/drawing/2014/main" id="{E6EBD8FB-09B2-C744-BF35-C3FF9B7C6EC5}"/>
              </a:ext>
            </a:extLst>
          </p:cNvPr>
          <p:cNvSpPr>
            <a:spLocks noChangeArrowheads="1"/>
          </p:cNvSpPr>
          <p:nvPr/>
        </p:nvSpPr>
        <p:spPr bwMode="auto">
          <a:xfrm>
            <a:off x="404813" y="3838575"/>
            <a:ext cx="4602162" cy="879475"/>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58373" name="Rectangle 5">
            <a:extLst>
              <a:ext uri="{FF2B5EF4-FFF2-40B4-BE49-F238E27FC236}">
                <a16:creationId xmlns:a16="http://schemas.microsoft.com/office/drawing/2014/main" id="{81D9401F-1B90-E543-A865-3220B1CB20F1}"/>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 pitchFamily="34" charset="0"/>
              </a:rPr>
              <a:t>Day In the Life Of (DILO)</a:t>
            </a:r>
          </a:p>
          <a:p>
            <a:pPr>
              <a:spcAft>
                <a:spcPct val="100000"/>
              </a:spcAft>
            </a:pPr>
            <a:r>
              <a:rPr lang="en-GB" altLang="en-US" sz="2000">
                <a:latin typeface="Source Sans Pro Semibold" panose="020B0503030403020204" pitchFamily="34" charset="0"/>
                <a:cs typeface="Source Sans Pro Semibold" panose="020B0503030403020204" pitchFamily="34" charset="0"/>
              </a:rPr>
              <a:t>Fishbone Analysis &amp; </a:t>
            </a:r>
            <a:br>
              <a:rPr lang="en-GB" altLang="en-US" sz="2000">
                <a:latin typeface="Source Sans Pro Semibold" panose="020B0503030403020204" pitchFamily="34" charset="0"/>
                <a:cs typeface="Source Sans Pro Semibold" panose="020B0503030403020204" pitchFamily="34" charset="0"/>
              </a:rPr>
            </a:br>
            <a:r>
              <a:rPr lang="en-GB" altLang="en-US" sz="2000">
                <a:latin typeface="Source Sans Pro Semibold" panose="020B0503030403020204" pitchFamily="34" charset="0"/>
                <a:cs typeface="Source Sans Pro Semibold" panose="020B0503030403020204" pitchFamily="34" charset="0"/>
              </a:rPr>
              <a:t>Five Whys</a:t>
            </a:r>
          </a:p>
          <a:p>
            <a:pPr>
              <a:spcAft>
                <a:spcPct val="100000"/>
              </a:spcAft>
            </a:pPr>
            <a:r>
              <a:rPr lang="en-GB" altLang="en-US" sz="2000">
                <a:latin typeface="Source Sans Pro" panose="020B0503030403020204" pitchFamily="34" charset="0"/>
                <a:cs typeface="Source Sans Pro" panose="020B0503030403020204" pitchFamily="34" charset="0"/>
              </a:rPr>
              <a:t>Force-field Analysis</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58374" name="Rectangle 7">
            <a:extLst>
              <a:ext uri="{FF2B5EF4-FFF2-40B4-BE49-F238E27FC236}">
                <a16:creationId xmlns:a16="http://schemas.microsoft.com/office/drawing/2014/main" id="{A3C7581C-BE5E-6047-84F0-4B9516984303}"/>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panose="020B0503030403020204" pitchFamily="34" charset="0"/>
                <a:cs typeface="Source Sans Pro" panose="020B0503030403020204"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a:extLst>
              <a:ext uri="{FF2B5EF4-FFF2-40B4-BE49-F238E27FC236}">
                <a16:creationId xmlns:a16="http://schemas.microsoft.com/office/drawing/2014/main" id="{7F046FCF-C718-BF4D-8DDF-47EEEB0107ED}"/>
              </a:ext>
            </a:extLst>
          </p:cNvPr>
          <p:cNvSpPr>
            <a:spLocks noGrp="1" noChangeArrowheads="1"/>
          </p:cNvSpPr>
          <p:nvPr>
            <p:ph type="title"/>
          </p:nvPr>
        </p:nvSpPr>
        <p:spPr/>
        <p:txBody>
          <a:bodyPr/>
          <a:lstStyle/>
          <a:p>
            <a:pPr eaLnBrk="1" hangingPunct="1">
              <a:defRPr/>
            </a:pPr>
            <a:r>
              <a:rPr dirty="0">
                <a:ea typeface="MS PGothic" pitchFamily="34" charset="-128"/>
                <a:cs typeface="+mj-cs"/>
              </a:rPr>
              <a:t>Fishbone Analysis and Five Whys</a:t>
            </a:r>
          </a:p>
        </p:txBody>
      </p:sp>
      <p:sp>
        <p:nvSpPr>
          <p:cNvPr id="540675" name="Rectangle 3">
            <a:extLst>
              <a:ext uri="{FF2B5EF4-FFF2-40B4-BE49-F238E27FC236}">
                <a16:creationId xmlns:a16="http://schemas.microsoft.com/office/drawing/2014/main" id="{AB2B18CF-8FB6-D942-A621-6B45AEF7815F}"/>
              </a:ext>
            </a:extLst>
          </p:cNvPr>
          <p:cNvSpPr>
            <a:spLocks noGrp="1" noChangeArrowheads="1"/>
          </p:cNvSpPr>
          <p:nvPr>
            <p:ph idx="1"/>
          </p:nvPr>
        </p:nvSpPr>
        <p:spPr/>
        <p:txBody>
          <a:bodyPr>
            <a:normAutofit fontScale="92500"/>
          </a:bodyPr>
          <a:lstStyle/>
          <a:p>
            <a:pPr eaLnBrk="1" hangingPunct="1">
              <a:buFont typeface="Arial" charset="0"/>
              <a:buChar char="•"/>
              <a:defRPr/>
            </a:pPr>
            <a:r>
              <a:rPr lang="en-US" sz="2800" dirty="0">
                <a:ea typeface="MS PGothic" pitchFamily="34" charset="-128"/>
                <a:cs typeface="+mn-cs"/>
              </a:rPr>
              <a:t>These techniques assist teams to understand the causes of problems or issues.</a:t>
            </a:r>
          </a:p>
          <a:p>
            <a:pPr eaLnBrk="1" hangingPunct="1">
              <a:buFont typeface="Arial" charset="0"/>
              <a:buChar char="•"/>
              <a:defRPr/>
            </a:pPr>
            <a:r>
              <a:rPr lang="en-US" sz="2800" dirty="0">
                <a:ea typeface="MS PGothic" pitchFamily="34" charset="-128"/>
                <a:cs typeface="+mn-cs"/>
              </a:rPr>
              <a:t>They encourage you to find the root of the problem or issue.</a:t>
            </a:r>
          </a:p>
          <a:p>
            <a:pPr eaLnBrk="1" hangingPunct="1">
              <a:buFont typeface="Arial" charset="0"/>
              <a:buChar char="•"/>
              <a:defRPr/>
            </a:pPr>
            <a:r>
              <a:rPr lang="en-US" sz="2800" dirty="0">
                <a:ea typeface="MS PGothic" pitchFamily="34" charset="-128"/>
                <a:cs typeface="+mn-cs"/>
              </a:rPr>
              <a:t>Without such analysis, you can often move into “fix it” mode before you really understand a problem or issue. Often this means you end up fixing a symptom and either the problem remains or it reappears in another guise.</a:t>
            </a:r>
          </a:p>
          <a:p>
            <a:pPr eaLnBrk="1" hangingPunct="1">
              <a:buFont typeface="Arial" charset="0"/>
              <a:buChar char="•"/>
              <a:defRPr/>
            </a:pPr>
            <a:r>
              <a:rPr lang="en-US" sz="2800" dirty="0">
                <a:ea typeface="MS PGothic" pitchFamily="34" charset="-128"/>
                <a:cs typeface="+mn-cs"/>
              </a:rPr>
              <a:t>Fishbone Analysis and Five Whys share many characteristics. Choose the one that feels best for your issue and your team.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a:extLst>
              <a:ext uri="{FF2B5EF4-FFF2-40B4-BE49-F238E27FC236}">
                <a16:creationId xmlns:a16="http://schemas.microsoft.com/office/drawing/2014/main" id="{410DD0F6-1B61-504B-84C6-A19FBD988E05}"/>
              </a:ext>
            </a:extLst>
          </p:cNvPr>
          <p:cNvSpPr>
            <a:spLocks noGrp="1" noChangeArrowheads="1"/>
          </p:cNvSpPr>
          <p:nvPr>
            <p:ph type="title"/>
          </p:nvPr>
        </p:nvSpPr>
        <p:spPr/>
        <p:txBody>
          <a:bodyPr/>
          <a:lstStyle/>
          <a:p>
            <a:pPr eaLnBrk="1" hangingPunct="1">
              <a:defRPr/>
            </a:pPr>
            <a:r>
              <a:rPr dirty="0">
                <a:ea typeface="MS PGothic" pitchFamily="34" charset="-128"/>
                <a:cs typeface="+mj-cs"/>
              </a:rPr>
              <a:t>Fishbone Analysis</a:t>
            </a:r>
          </a:p>
        </p:txBody>
      </p:sp>
      <p:sp>
        <p:nvSpPr>
          <p:cNvPr id="542723" name="Rectangle 3">
            <a:extLst>
              <a:ext uri="{FF2B5EF4-FFF2-40B4-BE49-F238E27FC236}">
                <a16:creationId xmlns:a16="http://schemas.microsoft.com/office/drawing/2014/main" id="{798F589E-F386-554F-817F-1E87776DD061}"/>
              </a:ext>
            </a:extLst>
          </p:cNvPr>
          <p:cNvSpPr>
            <a:spLocks noGrp="1" noChangeArrowheads="1"/>
          </p:cNvSpPr>
          <p:nvPr>
            <p:ph idx="1"/>
          </p:nvPr>
        </p:nvSpPr>
        <p:spPr/>
        <p:txBody>
          <a:bodyPr>
            <a:normAutofit fontScale="77500" lnSpcReduction="20000"/>
          </a:bodyPr>
          <a:lstStyle/>
          <a:p>
            <a:pPr eaLnBrk="1" hangingPunct="1">
              <a:lnSpc>
                <a:spcPct val="130000"/>
              </a:lnSpc>
              <a:buFontTx/>
              <a:buNone/>
              <a:defRPr/>
            </a:pPr>
            <a:r>
              <a:rPr lang="en-US" b="1" dirty="0">
                <a:ea typeface="MS PGothic" pitchFamily="34" charset="-128"/>
                <a:cs typeface="+mn-cs"/>
              </a:rPr>
              <a:t>What it is?</a:t>
            </a:r>
          </a:p>
          <a:p>
            <a:pPr eaLnBrk="1" hangingPunct="1">
              <a:lnSpc>
                <a:spcPct val="130000"/>
              </a:lnSpc>
              <a:buFont typeface="Arial" charset="0"/>
              <a:buChar char="•"/>
              <a:defRPr/>
            </a:pPr>
            <a:r>
              <a:rPr lang="en-US" dirty="0">
                <a:ea typeface="MS PGothic" pitchFamily="34" charset="-128"/>
                <a:cs typeface="+mn-cs"/>
              </a:rPr>
              <a:t>The Fishbone diagram (sometimes called the Ishikawa diagram) </a:t>
            </a:r>
            <a:br>
              <a:rPr lang="en-US" dirty="0">
                <a:ea typeface="MS PGothic" pitchFamily="34" charset="-128"/>
                <a:cs typeface="+mn-cs"/>
              </a:rPr>
            </a:br>
            <a:r>
              <a:rPr lang="en-US" dirty="0">
                <a:ea typeface="MS PGothic" pitchFamily="34" charset="-128"/>
                <a:cs typeface="+mn-cs"/>
              </a:rPr>
              <a:t>is used to identify and list all the possible causes of the problem </a:t>
            </a:r>
            <a:br>
              <a:rPr lang="en-US" dirty="0">
                <a:ea typeface="MS PGothic" pitchFamily="34" charset="-128"/>
                <a:cs typeface="+mn-cs"/>
              </a:rPr>
            </a:br>
            <a:r>
              <a:rPr lang="en-US" dirty="0">
                <a:ea typeface="MS PGothic" pitchFamily="34" charset="-128"/>
                <a:cs typeface="+mn-cs"/>
              </a:rPr>
              <a:t>at hand.</a:t>
            </a:r>
          </a:p>
          <a:p>
            <a:pPr eaLnBrk="1" hangingPunct="1">
              <a:lnSpc>
                <a:spcPct val="130000"/>
              </a:lnSpc>
              <a:buFont typeface="Arial" charset="0"/>
              <a:buChar char="•"/>
              <a:defRPr/>
            </a:pPr>
            <a:r>
              <a:rPr lang="en-US" dirty="0">
                <a:ea typeface="MS PGothic" pitchFamily="34" charset="-128"/>
                <a:cs typeface="+mn-cs"/>
              </a:rPr>
              <a:t>This is primarily a group problem analysis technique, but can be used by individuals as well.</a:t>
            </a:r>
          </a:p>
          <a:p>
            <a:pPr eaLnBrk="1" hangingPunct="1">
              <a:lnSpc>
                <a:spcPct val="130000"/>
              </a:lnSpc>
              <a:buFont typeface="Arial" charset="0"/>
              <a:buChar char="•"/>
              <a:defRPr/>
            </a:pPr>
            <a:r>
              <a:rPr lang="en-US" dirty="0">
                <a:ea typeface="MS PGothic" pitchFamily="34" charset="-128"/>
                <a:cs typeface="+mn-cs"/>
              </a:rPr>
              <a:t>The process is called Fishbone Analysis because of the way in which the information gathered is arranged visually – like the skeleton of a fish.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61B3CE2-3A07-BE42-8094-6B1BF4B2B379}"/>
              </a:ext>
            </a:extLst>
          </p:cNvPr>
          <p:cNvGraphicFramePr>
            <a:graphicFrameLocks noGrp="1"/>
          </p:cNvGraphicFramePr>
          <p:nvPr>
            <p:ph idx="1"/>
          </p:nvPr>
        </p:nvGraphicFramePr>
        <p:xfrm>
          <a:off x="385763" y="549275"/>
          <a:ext cx="9115425" cy="5629276"/>
        </p:xfrm>
        <a:graphic>
          <a:graphicData uri="http://schemas.openxmlformats.org/drawingml/2006/table">
            <a:tbl>
              <a:tblPr firstRow="1" firstCol="1" bandRow="1">
                <a:tableStyleId>{5C22544A-7EE6-4342-B048-85BDC9FD1C3A}</a:tableStyleId>
              </a:tblPr>
              <a:tblGrid>
                <a:gridCol w="1450440">
                  <a:extLst>
                    <a:ext uri="{9D8B030D-6E8A-4147-A177-3AD203B41FA5}">
                      <a16:colId xmlns:a16="http://schemas.microsoft.com/office/drawing/2014/main" val="20000"/>
                    </a:ext>
                  </a:extLst>
                </a:gridCol>
                <a:gridCol w="1927246">
                  <a:extLst>
                    <a:ext uri="{9D8B030D-6E8A-4147-A177-3AD203B41FA5}">
                      <a16:colId xmlns:a16="http://schemas.microsoft.com/office/drawing/2014/main" val="20001"/>
                    </a:ext>
                  </a:extLst>
                </a:gridCol>
                <a:gridCol w="1522437">
                  <a:extLst>
                    <a:ext uri="{9D8B030D-6E8A-4147-A177-3AD203B41FA5}">
                      <a16:colId xmlns:a16="http://schemas.microsoft.com/office/drawing/2014/main" val="20002"/>
                    </a:ext>
                  </a:extLst>
                </a:gridCol>
                <a:gridCol w="656361">
                  <a:extLst>
                    <a:ext uri="{9D8B030D-6E8A-4147-A177-3AD203B41FA5}">
                      <a16:colId xmlns:a16="http://schemas.microsoft.com/office/drawing/2014/main" val="20003"/>
                    </a:ext>
                  </a:extLst>
                </a:gridCol>
                <a:gridCol w="681271">
                  <a:extLst>
                    <a:ext uri="{9D8B030D-6E8A-4147-A177-3AD203B41FA5}">
                      <a16:colId xmlns:a16="http://schemas.microsoft.com/office/drawing/2014/main" val="20004"/>
                    </a:ext>
                  </a:extLst>
                </a:gridCol>
                <a:gridCol w="620015">
                  <a:extLst>
                    <a:ext uri="{9D8B030D-6E8A-4147-A177-3AD203B41FA5}">
                      <a16:colId xmlns:a16="http://schemas.microsoft.com/office/drawing/2014/main" val="20005"/>
                    </a:ext>
                  </a:extLst>
                </a:gridCol>
                <a:gridCol w="909333">
                  <a:extLst>
                    <a:ext uri="{9D8B030D-6E8A-4147-A177-3AD203B41FA5}">
                      <a16:colId xmlns:a16="http://schemas.microsoft.com/office/drawing/2014/main" val="20006"/>
                    </a:ext>
                  </a:extLst>
                </a:gridCol>
                <a:gridCol w="689839">
                  <a:extLst>
                    <a:ext uri="{9D8B030D-6E8A-4147-A177-3AD203B41FA5}">
                      <a16:colId xmlns:a16="http://schemas.microsoft.com/office/drawing/2014/main" val="20007"/>
                    </a:ext>
                  </a:extLst>
                </a:gridCol>
                <a:gridCol w="658483">
                  <a:extLst>
                    <a:ext uri="{9D8B030D-6E8A-4147-A177-3AD203B41FA5}">
                      <a16:colId xmlns:a16="http://schemas.microsoft.com/office/drawing/2014/main" val="20008"/>
                    </a:ext>
                  </a:extLst>
                </a:gridCol>
              </a:tblGrid>
              <a:tr h="370882">
                <a:tc>
                  <a:txBody>
                    <a:bodyPr/>
                    <a:lstStyle/>
                    <a:p>
                      <a:pPr algn="ctr"/>
                      <a:r>
                        <a:rPr lang="en-US" sz="1100" b="0" dirty="0">
                          <a:solidFill>
                            <a:schemeClr val="bg1"/>
                          </a:solidFill>
                          <a:latin typeface="Source Sans Pro"/>
                          <a:cs typeface="Source Sans Pro"/>
                        </a:rPr>
                        <a:t>Tool/technique</a:t>
                      </a:r>
                    </a:p>
                  </a:txBody>
                  <a:tcPr marL="91437" marR="91437" marT="45725" marB="45725" anchor="ctr">
                    <a:solidFill>
                      <a:srgbClr val="227E01"/>
                    </a:solidFill>
                  </a:tcPr>
                </a:tc>
                <a:tc>
                  <a:txBody>
                    <a:bodyPr/>
                    <a:lstStyle/>
                    <a:p>
                      <a:pPr algn="ctr"/>
                      <a:r>
                        <a:rPr lang="en-US" sz="1100" b="0" dirty="0">
                          <a:solidFill>
                            <a:schemeClr val="bg1"/>
                          </a:solidFill>
                          <a:latin typeface="Source Sans Pro"/>
                          <a:cs typeface="Source Sans Pro"/>
                        </a:rPr>
                        <a:t>What is it?</a:t>
                      </a:r>
                    </a:p>
                  </a:txBody>
                  <a:tcPr marL="91437" marR="91437" marT="45725" marB="45725" anchor="ctr">
                    <a:solidFill>
                      <a:srgbClr val="227E01"/>
                    </a:solidFill>
                  </a:tcPr>
                </a:tc>
                <a:tc>
                  <a:txBody>
                    <a:bodyPr/>
                    <a:lstStyle/>
                    <a:p>
                      <a:pPr algn="ctr"/>
                      <a:r>
                        <a:rPr lang="en-US" sz="1100" b="0" dirty="0">
                          <a:solidFill>
                            <a:schemeClr val="bg1"/>
                          </a:solidFill>
                          <a:latin typeface="Source Sans Pro"/>
                          <a:cs typeface="Source Sans Pro"/>
                        </a:rPr>
                        <a:t>Why would you use it?</a:t>
                      </a:r>
                    </a:p>
                  </a:txBody>
                  <a:tcPr marL="91437" marR="91437" marT="45725" marB="45725" anchor="ctr">
                    <a:solidFill>
                      <a:srgbClr val="227E01"/>
                    </a:solidFill>
                  </a:tcPr>
                </a:tc>
                <a:tc>
                  <a:txBody>
                    <a:bodyPr/>
                    <a:lstStyle/>
                    <a:p>
                      <a:pPr algn="ctr"/>
                      <a:r>
                        <a:rPr lang="en-US" sz="900" b="0" dirty="0">
                          <a:solidFill>
                            <a:schemeClr val="bg1"/>
                          </a:solidFill>
                          <a:latin typeface="Source Sans Pro"/>
                          <a:cs typeface="Source Sans Pro"/>
                        </a:rPr>
                        <a:t>Problem Solving</a:t>
                      </a:r>
                    </a:p>
                  </a:txBody>
                  <a:tcPr marL="91437" marR="91437" marT="45725" marB="45725" anchor="ctr">
                    <a:solidFill>
                      <a:srgbClr val="227E01"/>
                    </a:solidFill>
                  </a:tcPr>
                </a:tc>
                <a:tc>
                  <a:txBody>
                    <a:bodyPr/>
                    <a:lstStyle/>
                    <a:p>
                      <a:pPr algn="ctr"/>
                      <a:r>
                        <a:rPr lang="en-US" sz="900" b="0" kern="1200" dirty="0">
                          <a:solidFill>
                            <a:schemeClr val="bg1"/>
                          </a:solidFill>
                          <a:latin typeface="Source Sans Pro"/>
                          <a:ea typeface="+mn-ea"/>
                          <a:cs typeface="Source Sans Pro"/>
                        </a:rPr>
                        <a:t>Action Planning</a:t>
                      </a:r>
                    </a:p>
                  </a:txBody>
                  <a:tcPr marL="91437" marR="91437" marT="45725" marB="45725" anchor="ctr">
                    <a:solidFill>
                      <a:srgbClr val="227E01"/>
                    </a:solidFill>
                  </a:tcPr>
                </a:tc>
                <a:tc>
                  <a:txBody>
                    <a:bodyPr/>
                    <a:lstStyle/>
                    <a:p>
                      <a:pPr algn="ctr"/>
                      <a:r>
                        <a:rPr lang="en-US" sz="900" b="0" dirty="0">
                          <a:solidFill>
                            <a:schemeClr val="bg1"/>
                          </a:solidFill>
                          <a:latin typeface="Source Sans Pro"/>
                          <a:cs typeface="Source Sans Pro"/>
                        </a:rPr>
                        <a:t>Team Building</a:t>
                      </a:r>
                    </a:p>
                  </a:txBody>
                  <a:tcPr marL="91437" marR="91437" marT="45725" marB="45725" anchor="ctr">
                    <a:solidFill>
                      <a:srgbClr val="227E01"/>
                    </a:solidFill>
                  </a:tcPr>
                </a:tc>
                <a:tc>
                  <a:txBody>
                    <a:bodyPr/>
                    <a:lstStyle/>
                    <a:p>
                      <a:pPr algn="ctr"/>
                      <a:r>
                        <a:rPr lang="en-US" sz="900" b="0" dirty="0">
                          <a:solidFill>
                            <a:schemeClr val="bg1"/>
                          </a:solidFill>
                          <a:latin typeface="Source Sans Pro"/>
                          <a:cs typeface="Source Sans Pro"/>
                        </a:rPr>
                        <a:t>Prioritization</a:t>
                      </a:r>
                    </a:p>
                  </a:txBody>
                  <a:tcPr marL="91437" marR="91437" marT="45725" marB="45725" anchor="ctr">
                    <a:solidFill>
                      <a:srgbClr val="227E01"/>
                    </a:solidFill>
                  </a:tcPr>
                </a:tc>
                <a:tc>
                  <a:txBody>
                    <a:bodyPr/>
                    <a:lstStyle/>
                    <a:p>
                      <a:pPr algn="ctr"/>
                      <a:r>
                        <a:rPr lang="en-US" sz="900" b="0" dirty="0">
                          <a:solidFill>
                            <a:schemeClr val="bg1"/>
                          </a:solidFill>
                          <a:latin typeface="Source Sans Pro"/>
                          <a:cs typeface="Source Sans Pro"/>
                        </a:rPr>
                        <a:t>Process Analysis</a:t>
                      </a:r>
                    </a:p>
                  </a:txBody>
                  <a:tcPr marL="91437" marR="91437" marT="45725" marB="45725" anchor="ctr">
                    <a:solidFill>
                      <a:srgbClr val="227E01"/>
                    </a:solidFill>
                  </a:tcPr>
                </a:tc>
                <a:tc>
                  <a:txBody>
                    <a:bodyPr/>
                    <a:lstStyle/>
                    <a:p>
                      <a:r>
                        <a:rPr lang="en-US" sz="900" b="0" dirty="0">
                          <a:solidFill>
                            <a:schemeClr val="bg1"/>
                          </a:solidFill>
                          <a:latin typeface="Source Sans Pro"/>
                          <a:cs typeface="Source Sans Pro"/>
                        </a:rPr>
                        <a:t>Issue Analysis</a:t>
                      </a:r>
                    </a:p>
                  </a:txBody>
                  <a:tcPr marL="91437" marR="91437" marT="45725" marB="45725">
                    <a:solidFill>
                      <a:srgbClr val="227E01"/>
                    </a:solidFill>
                  </a:tcPr>
                </a:tc>
                <a:extLst>
                  <a:ext uri="{0D108BD9-81ED-4DB2-BD59-A6C34878D82A}">
                    <a16:rowId xmlns:a16="http://schemas.microsoft.com/office/drawing/2014/main" val="10000"/>
                  </a:ext>
                </a:extLst>
              </a:tr>
              <a:tr h="370882">
                <a:tc>
                  <a:txBody>
                    <a:bodyPr/>
                    <a:lstStyle/>
                    <a:p>
                      <a:r>
                        <a:rPr lang="en-US" sz="1100" b="0" dirty="0">
                          <a:solidFill>
                            <a:srgbClr val="FFFFFF"/>
                          </a:solidFill>
                          <a:latin typeface="Source Sans Pro "/>
                          <a:cs typeface="Source Sans Pro "/>
                        </a:rPr>
                        <a:t>Brainstorming</a:t>
                      </a:r>
                    </a:p>
                  </a:txBody>
                  <a:tcPr marL="91437" marR="91437" marT="45725" marB="45725">
                    <a:solidFill>
                      <a:srgbClr val="1369D1"/>
                    </a:solidFill>
                  </a:tcPr>
                </a:tc>
                <a:tc>
                  <a:txBody>
                    <a:bodyPr/>
                    <a:lstStyle/>
                    <a:p>
                      <a:r>
                        <a:rPr lang="en-US" sz="900" dirty="0">
                          <a:latin typeface="Source Sans Pro Light"/>
                          <a:cs typeface="Source Sans Pro Light"/>
                        </a:rPr>
                        <a:t>A technique to capture free flowing ideas from a group</a:t>
                      </a:r>
                    </a:p>
                  </a:txBody>
                  <a:tcPr marL="91437" marR="91437" marT="45725" marB="45725"/>
                </a:tc>
                <a:tc>
                  <a:txBody>
                    <a:bodyPr/>
                    <a:lstStyle/>
                    <a:p>
                      <a:r>
                        <a:rPr lang="en-US" sz="900" dirty="0">
                          <a:latin typeface="Source Sans Pro Light"/>
                          <a:cs typeface="Source Sans Pro Light"/>
                        </a:rPr>
                        <a:t>To generate wide-ranging ideas in a group</a:t>
                      </a:r>
                    </a:p>
                  </a:txBody>
                  <a:tcPr marL="91437" marR="91437" marT="45725" marB="457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1"/>
                  </a:ext>
                </a:extLst>
              </a:tr>
              <a:tr h="1051679">
                <a:tc>
                  <a:txBody>
                    <a:bodyPr/>
                    <a:lstStyle/>
                    <a:p>
                      <a:r>
                        <a:rPr lang="en-US" sz="1100" b="0" dirty="0">
                          <a:solidFill>
                            <a:srgbClr val="FFFFFF"/>
                          </a:solidFill>
                          <a:latin typeface="Source Sans Pro "/>
                          <a:cs typeface="Source Sans Pro "/>
                        </a:rPr>
                        <a:t>Brownpaper</a:t>
                      </a:r>
                      <a:r>
                        <a:rPr lang="en-US" sz="1100" b="0" baseline="0" dirty="0">
                          <a:solidFill>
                            <a:srgbClr val="FFFFFF"/>
                          </a:solidFill>
                          <a:latin typeface="Source Sans Pro "/>
                          <a:cs typeface="Source Sans Pro "/>
                        </a:rPr>
                        <a:t> Technique</a:t>
                      </a:r>
                      <a:endParaRPr lang="en-US" sz="1100" b="0" dirty="0">
                        <a:solidFill>
                          <a:srgbClr val="FFFFFF"/>
                        </a:solidFill>
                        <a:latin typeface="Source Sans Pro "/>
                        <a:cs typeface="Source Sans Pro "/>
                      </a:endParaRPr>
                    </a:p>
                  </a:txBody>
                  <a:tcPr marL="91437" marR="91437" marT="45725" marB="45725">
                    <a:solidFill>
                      <a:srgbClr val="1369D1"/>
                    </a:solidFill>
                  </a:tcPr>
                </a:tc>
                <a:tc>
                  <a:txBody>
                    <a:bodyPr/>
                    <a:lstStyle/>
                    <a:p>
                      <a:r>
                        <a:rPr lang="en-US" sz="900" dirty="0">
                          <a:latin typeface="Source Sans Pro Light"/>
                          <a:cs typeface="Source Sans Pro Light"/>
                        </a:rPr>
                        <a:t>A technique that uses a large area of brown paper upon which is typically mapped a process – it therefore provides a “high touch” visual representation of a process, including activities, interfaces, decision points and information sources</a:t>
                      </a:r>
                    </a:p>
                  </a:txBody>
                  <a:tcPr marL="91437" marR="91437" marT="45725" marB="45725"/>
                </a:tc>
                <a:tc>
                  <a:txBody>
                    <a:bodyPr/>
                    <a:lstStyle/>
                    <a:p>
                      <a:r>
                        <a:rPr lang="en-US" sz="900" dirty="0">
                          <a:latin typeface="Source Sans Pro Light"/>
                          <a:cs typeface="Source Sans Pro Light"/>
                        </a:rPr>
                        <a:t>To enable an organization or team to understand the processes impacted by potential issues.  It is also a good technique to gain team buy-in</a:t>
                      </a:r>
                    </a:p>
                  </a:txBody>
                  <a:tcPr marL="91437" marR="91437" marT="45725" marB="457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2"/>
                  </a:ext>
                </a:extLst>
              </a:tr>
              <a:tr h="426768">
                <a:tc>
                  <a:txBody>
                    <a:bodyPr/>
                    <a:lstStyle/>
                    <a:p>
                      <a:r>
                        <a:rPr lang="en-US" sz="1100" b="0" dirty="0">
                          <a:solidFill>
                            <a:srgbClr val="FFFFFF"/>
                          </a:solidFill>
                          <a:latin typeface="Source Sans Pro "/>
                          <a:cs typeface="Source Sans Pro "/>
                        </a:rPr>
                        <a:t>Day In The Life Of (DILO)</a:t>
                      </a:r>
                    </a:p>
                  </a:txBody>
                  <a:tcPr marL="91437" marR="91437" marT="45725" marB="45725">
                    <a:solidFill>
                      <a:srgbClr val="1369D1"/>
                    </a:solidFill>
                  </a:tcPr>
                </a:tc>
                <a:tc>
                  <a:txBody>
                    <a:bodyPr/>
                    <a:lstStyle/>
                    <a:p>
                      <a:r>
                        <a:rPr lang="en-US" sz="900" dirty="0">
                          <a:latin typeface="Source Sans Pro Light"/>
                          <a:cs typeface="Source Sans Pro Light"/>
                        </a:rPr>
                        <a:t>A technique to map a “Day In the Life Of” a role or group of roles</a:t>
                      </a:r>
                    </a:p>
                  </a:txBody>
                  <a:tcPr marL="91437" marR="91437" marT="45725" marB="45725"/>
                </a:tc>
                <a:tc>
                  <a:txBody>
                    <a:bodyPr/>
                    <a:lstStyle/>
                    <a:p>
                      <a:r>
                        <a:rPr lang="en-US" sz="900" dirty="0">
                          <a:latin typeface="Source Sans Pro Light"/>
                          <a:cs typeface="Source Sans Pro Light"/>
                        </a:rPr>
                        <a:t>To analyze</a:t>
                      </a:r>
                      <a:r>
                        <a:rPr lang="en-US" sz="900" baseline="0" dirty="0">
                          <a:latin typeface="Source Sans Pro Light"/>
                          <a:cs typeface="Source Sans Pro Light"/>
                        </a:rPr>
                        <a:t> work-life balance &amp; role effectiveness</a:t>
                      </a:r>
                      <a:endParaRPr lang="en-US" sz="900" dirty="0">
                        <a:latin typeface="Source Sans Pro Light"/>
                        <a:cs typeface="Source Sans Pro Light"/>
                      </a:endParaRPr>
                    </a:p>
                  </a:txBody>
                  <a:tcPr marL="91437" marR="91437" marT="45725" marB="45725"/>
                </a:tc>
                <a:tc>
                  <a:txBody>
                    <a:bodyPr/>
                    <a:lstStyle/>
                    <a:p>
                      <a:pPr algn="ctr"/>
                      <a:endParaRPr lang="en-US" sz="1800" dirty="0">
                        <a:latin typeface="Source Sans Pro"/>
                        <a:cs typeface="Source Sans Pro"/>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3"/>
                  </a:ext>
                </a:extLst>
              </a:tr>
              <a:tr h="426768">
                <a:tc>
                  <a:txBody>
                    <a:bodyPr/>
                    <a:lstStyle/>
                    <a:p>
                      <a:r>
                        <a:rPr lang="en-US" sz="1100" b="0" dirty="0">
                          <a:solidFill>
                            <a:srgbClr val="FFFFFF"/>
                          </a:solidFill>
                          <a:latin typeface="Source Sans Pro "/>
                          <a:cs typeface="Source Sans Pro "/>
                        </a:rPr>
                        <a:t>Fishbone Analysis and Five Whys</a:t>
                      </a:r>
                    </a:p>
                  </a:txBody>
                  <a:tcPr marL="91437" marR="91437" marT="45725" marB="45725">
                    <a:solidFill>
                      <a:srgbClr val="1369D1"/>
                    </a:solidFill>
                  </a:tcPr>
                </a:tc>
                <a:tc>
                  <a:txBody>
                    <a:bodyPr/>
                    <a:lstStyle/>
                    <a:p>
                      <a:r>
                        <a:rPr lang="en-US" sz="900" dirty="0">
                          <a:latin typeface="Source Sans Pro Light"/>
                          <a:cs typeface="Source Sans Pro Light"/>
                        </a:rPr>
                        <a:t>2 techniques to help understand the root causes of issues.</a:t>
                      </a:r>
                    </a:p>
                  </a:txBody>
                  <a:tcPr marL="91437" marR="91437" marT="45725" marB="45725"/>
                </a:tc>
                <a:tc>
                  <a:txBody>
                    <a:bodyPr/>
                    <a:lstStyle/>
                    <a:p>
                      <a:r>
                        <a:rPr lang="en-US" sz="900" dirty="0">
                          <a:latin typeface="Source Sans Pro Light"/>
                          <a:cs typeface="Source Sans Pro Light"/>
                        </a:rPr>
                        <a:t>To understand underlying causes</a:t>
                      </a:r>
                    </a:p>
                  </a:txBody>
                  <a:tcPr marL="91437" marR="91437" marT="45725" marB="457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4"/>
                  </a:ext>
                </a:extLst>
              </a:tr>
              <a:tr h="502977">
                <a:tc>
                  <a:txBody>
                    <a:bodyPr/>
                    <a:lstStyle/>
                    <a:p>
                      <a:r>
                        <a:rPr lang="en-US" sz="1100" b="0" dirty="0">
                          <a:solidFill>
                            <a:srgbClr val="FFFFFF"/>
                          </a:solidFill>
                          <a:latin typeface="Source Sans Pro "/>
                          <a:cs typeface="Source Sans Pro "/>
                        </a:rPr>
                        <a:t>Force-field Analysis</a:t>
                      </a:r>
                    </a:p>
                  </a:txBody>
                  <a:tcPr marL="91437" marR="91437" marT="45725" marB="45725">
                    <a:solidFill>
                      <a:srgbClr val="1369D1"/>
                    </a:solidFill>
                  </a:tcPr>
                </a:tc>
                <a:tc>
                  <a:txBody>
                    <a:bodyPr/>
                    <a:lstStyle/>
                    <a:p>
                      <a:r>
                        <a:rPr lang="en-US" sz="900" dirty="0">
                          <a:latin typeface="Source Sans Pro Light"/>
                          <a:cs typeface="Source Sans Pro Light"/>
                        </a:rPr>
                        <a:t>A “View” of change in an organization which maps forces pushing towards change and forces restraining change</a:t>
                      </a:r>
                    </a:p>
                  </a:txBody>
                  <a:tcPr marL="91437" marR="91437" marT="45725" marB="45725"/>
                </a:tc>
                <a:tc>
                  <a:txBody>
                    <a:bodyPr/>
                    <a:lstStyle/>
                    <a:p>
                      <a:r>
                        <a:rPr lang="en-US" sz="900" dirty="0">
                          <a:latin typeface="Source Sans Pro Light"/>
                          <a:cs typeface="Source Sans Pro Light"/>
                        </a:rPr>
                        <a:t>To identify the most effective ways to bring about change</a:t>
                      </a:r>
                    </a:p>
                  </a:txBody>
                  <a:tcPr marL="91437" marR="91437" marT="45725" marB="457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5"/>
                  </a:ext>
                </a:extLst>
              </a:tr>
              <a:tr h="370882">
                <a:tc>
                  <a:txBody>
                    <a:bodyPr/>
                    <a:lstStyle/>
                    <a:p>
                      <a:r>
                        <a:rPr lang="en-US" sz="1100" b="0" dirty="0">
                          <a:solidFill>
                            <a:srgbClr val="FFFFFF"/>
                          </a:solidFill>
                          <a:latin typeface="Source Sans Pro "/>
                          <a:cs typeface="Source Sans Pro "/>
                        </a:rPr>
                        <a:t>Prioritization Matrix</a:t>
                      </a:r>
                    </a:p>
                  </a:txBody>
                  <a:tcPr marL="91437" marR="91437" marT="45725" marB="45725">
                    <a:solidFill>
                      <a:srgbClr val="1369D1"/>
                    </a:solidFill>
                  </a:tcPr>
                </a:tc>
                <a:tc>
                  <a:txBody>
                    <a:bodyPr/>
                    <a:lstStyle/>
                    <a:p>
                      <a:r>
                        <a:rPr lang="en-US" sz="900" dirty="0">
                          <a:latin typeface="Source Sans Pro Light"/>
                          <a:cs typeface="Source Sans Pro Light"/>
                        </a:rPr>
                        <a:t>A technique for helping to prioritize options</a:t>
                      </a:r>
                    </a:p>
                  </a:txBody>
                  <a:tcPr marL="91437" marR="91437" marT="45725" marB="45725"/>
                </a:tc>
                <a:tc>
                  <a:txBody>
                    <a:bodyPr/>
                    <a:lstStyle/>
                    <a:p>
                      <a:r>
                        <a:rPr lang="en-US" sz="900" dirty="0">
                          <a:latin typeface="Source Sans Pro Light"/>
                          <a:cs typeface="Source Sans Pro Light"/>
                        </a:rPr>
                        <a:t>To prioritize options &amp; solutions</a:t>
                      </a:r>
                    </a:p>
                  </a:txBody>
                  <a:tcPr marL="91437" marR="91437" marT="45725" marB="45725"/>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6"/>
                  </a:ext>
                </a:extLst>
              </a:tr>
              <a:tr h="594427">
                <a:tc>
                  <a:txBody>
                    <a:bodyPr/>
                    <a:lstStyle/>
                    <a:p>
                      <a:r>
                        <a:rPr lang="en-US" sz="1100" b="0" dirty="0">
                          <a:solidFill>
                            <a:srgbClr val="FFFFFF"/>
                          </a:solidFill>
                          <a:latin typeface="Source Sans Pro "/>
                          <a:cs typeface="Source Sans Pro "/>
                        </a:rPr>
                        <a:t>Problem Solving / Team Building (PSTB)</a:t>
                      </a:r>
                    </a:p>
                  </a:txBody>
                  <a:tcPr marL="91437" marR="91437" marT="45725" marB="45725">
                    <a:solidFill>
                      <a:srgbClr val="1369D1"/>
                    </a:solidFill>
                  </a:tcPr>
                </a:tc>
                <a:tc>
                  <a:txBody>
                    <a:bodyPr/>
                    <a:lstStyle/>
                    <a:p>
                      <a:r>
                        <a:rPr lang="en-US" sz="900" dirty="0">
                          <a:latin typeface="Source Sans Pro Light"/>
                          <a:cs typeface="Source Sans Pro Light"/>
                        </a:rPr>
                        <a:t>A structured process to problem solving as a team</a:t>
                      </a:r>
                    </a:p>
                  </a:txBody>
                  <a:tcPr marL="91437" marR="91437" marT="45725" marB="45725"/>
                </a:tc>
                <a:tc>
                  <a:txBody>
                    <a:bodyPr/>
                    <a:lstStyle/>
                    <a:p>
                      <a:r>
                        <a:rPr lang="en-US" sz="900" dirty="0">
                          <a:latin typeface="Source Sans Pro Light"/>
                          <a:cs typeface="Source Sans Pro Light"/>
                        </a:rPr>
                        <a:t>To take an issue and develop an action plan</a:t>
                      </a:r>
                    </a:p>
                  </a:txBody>
                  <a:tcPr marL="91437" marR="91437" marT="45725" marB="457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7"/>
                  </a:ext>
                </a:extLst>
              </a:tr>
              <a:tr h="370882">
                <a:tc>
                  <a:txBody>
                    <a:bodyPr/>
                    <a:lstStyle/>
                    <a:p>
                      <a:r>
                        <a:rPr lang="en-US" sz="1100" b="0" dirty="0">
                          <a:solidFill>
                            <a:srgbClr val="FFFFFF"/>
                          </a:solidFill>
                          <a:latin typeface="Source Sans Pro "/>
                          <a:cs typeface="Source Sans Pro "/>
                        </a:rPr>
                        <a:t>Six Hats</a:t>
                      </a:r>
                    </a:p>
                  </a:txBody>
                  <a:tcPr marL="91437" marR="91437" marT="45725" marB="45725">
                    <a:solidFill>
                      <a:srgbClr val="1369D1"/>
                    </a:solidFill>
                  </a:tcPr>
                </a:tc>
                <a:tc>
                  <a:txBody>
                    <a:bodyPr/>
                    <a:lstStyle/>
                    <a:p>
                      <a:r>
                        <a:rPr lang="en-US" sz="900" dirty="0">
                          <a:latin typeface="Source Sans Pro Light"/>
                          <a:cs typeface="Source Sans Pro Light"/>
                        </a:rPr>
                        <a:t>A way of raising awareness about different styles of thinking</a:t>
                      </a:r>
                    </a:p>
                  </a:txBody>
                  <a:tcPr marL="91437" marR="91437" marT="45725" marB="45725"/>
                </a:tc>
                <a:tc>
                  <a:txBody>
                    <a:bodyPr/>
                    <a:lstStyle/>
                    <a:p>
                      <a:r>
                        <a:rPr lang="en-US" sz="900" dirty="0">
                          <a:latin typeface="Source Sans Pro Light"/>
                          <a:cs typeface="Source Sans Pro Light"/>
                        </a:rPr>
                        <a:t>To work more efficiently in diverse groups</a:t>
                      </a:r>
                    </a:p>
                  </a:txBody>
                  <a:tcPr marL="91437" marR="91437" marT="45725" marB="457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8"/>
                  </a:ext>
                </a:extLst>
              </a:tr>
              <a:tr h="502977">
                <a:tc>
                  <a:txBody>
                    <a:bodyPr/>
                    <a:lstStyle/>
                    <a:p>
                      <a:r>
                        <a:rPr lang="en-US" sz="1100" b="0" dirty="0">
                          <a:solidFill>
                            <a:srgbClr val="FFFFFF"/>
                          </a:solidFill>
                          <a:latin typeface="Source Sans Pro "/>
                          <a:cs typeface="Source Sans Pro "/>
                        </a:rPr>
                        <a:t>Stakeholder Mapping</a:t>
                      </a:r>
                    </a:p>
                  </a:txBody>
                  <a:tcPr marL="91437" marR="91437" marT="45725" marB="45725">
                    <a:solidFill>
                      <a:srgbClr val="1369D1"/>
                    </a:solidFill>
                  </a:tcPr>
                </a:tc>
                <a:tc>
                  <a:txBody>
                    <a:bodyPr/>
                    <a:lstStyle/>
                    <a:p>
                      <a:r>
                        <a:rPr lang="en-US" sz="900" dirty="0">
                          <a:latin typeface="Source Sans Pro Light"/>
                          <a:cs typeface="Source Sans Pro Light"/>
                        </a:rPr>
                        <a:t>A tool to identify the project’s stakeholders and increase their support</a:t>
                      </a:r>
                    </a:p>
                  </a:txBody>
                  <a:tcPr marL="91437" marR="91437" marT="45725" marB="45725"/>
                </a:tc>
                <a:tc>
                  <a:txBody>
                    <a:bodyPr/>
                    <a:lstStyle/>
                    <a:p>
                      <a:r>
                        <a:rPr lang="en-US" sz="900" dirty="0">
                          <a:latin typeface="Source Sans Pro Light"/>
                          <a:cs typeface="Source Sans Pro Light"/>
                        </a:rPr>
                        <a:t>To identify ways to align stakeholders</a:t>
                      </a:r>
                    </a:p>
                  </a:txBody>
                  <a:tcPr marL="91437" marR="91437" marT="45725" marB="45725"/>
                </a:tc>
                <a:tc>
                  <a:txBody>
                    <a:bodyPr/>
                    <a:lstStyle/>
                    <a:p>
                      <a:pPr algn="ctr"/>
                      <a:endParaRPr lang="en-US" sz="1800" dirty="0">
                        <a:latin typeface="Source Sans Pro"/>
                        <a:cs typeface="Source Sans Pro"/>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09"/>
                  </a:ext>
                </a:extLst>
              </a:tr>
              <a:tr h="640152">
                <a:tc>
                  <a:txBody>
                    <a:bodyPr/>
                    <a:lstStyle/>
                    <a:p>
                      <a:r>
                        <a:rPr lang="en-US" sz="1100" b="0" dirty="0">
                          <a:solidFill>
                            <a:srgbClr val="FFFFFF"/>
                          </a:solidFill>
                          <a:latin typeface="Source Sans Pro "/>
                          <a:cs typeface="Source Sans Pro "/>
                        </a:rPr>
                        <a:t>SWOT</a:t>
                      </a:r>
                    </a:p>
                  </a:txBody>
                  <a:tcPr marL="91437" marR="91437" marT="45725" marB="45725">
                    <a:solidFill>
                      <a:srgbClr val="1369D1"/>
                    </a:solidFill>
                  </a:tcPr>
                </a:tc>
                <a:tc>
                  <a:txBody>
                    <a:bodyPr/>
                    <a:lstStyle/>
                    <a:p>
                      <a:r>
                        <a:rPr lang="en-US" sz="900" dirty="0">
                          <a:latin typeface="Source Sans Pro Light"/>
                          <a:cs typeface="Source Sans Pro Light"/>
                        </a:rPr>
                        <a:t>A framework for structuring an organization’s Strengths, Weaknesses, Opportunities and Threats</a:t>
                      </a:r>
                    </a:p>
                  </a:txBody>
                  <a:tcPr marL="91437" marR="91437" marT="45725" marB="45725"/>
                </a:tc>
                <a:tc>
                  <a:txBody>
                    <a:bodyPr/>
                    <a:lstStyle/>
                    <a:p>
                      <a:r>
                        <a:rPr lang="en-US" sz="900" dirty="0">
                          <a:latin typeface="Source Sans Pro Light"/>
                          <a:cs typeface="Source Sans Pro Light"/>
                        </a:rPr>
                        <a:t>To identify and focus upon areas</a:t>
                      </a:r>
                    </a:p>
                  </a:txBody>
                  <a:tcPr marL="91437" marR="91437" marT="45725" marB="457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algn="ctr"/>
                      <a:endParaRPr lang="en-US" sz="1800" dirty="0">
                        <a:latin typeface="Source Sans Pro"/>
                        <a:cs typeface="Source Sans Pro"/>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solidFill>
                            <a:srgbClr val="C23C11"/>
                          </a:solidFill>
                          <a:latin typeface="Zapf Dingbats" charset="0"/>
                        </a:rPr>
                        <a:t>✓</a:t>
                      </a:r>
                      <a:endParaRPr lang="en-US" sz="1800" dirty="0">
                        <a:solidFill>
                          <a:srgbClr val="C23C11"/>
                        </a:solidFill>
                        <a:latin typeface="Verdana" charset="0"/>
                      </a:endParaRPr>
                    </a:p>
                  </a:txBody>
                  <a:tcPr marL="91437" marR="91437" marT="45725" marB="45725" anchor="ctr"/>
                </a:tc>
                <a:extLst>
                  <a:ext uri="{0D108BD9-81ED-4DB2-BD59-A6C34878D82A}">
                    <a16:rowId xmlns:a16="http://schemas.microsoft.com/office/drawing/2014/main" val="10010"/>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a:extLst>
              <a:ext uri="{FF2B5EF4-FFF2-40B4-BE49-F238E27FC236}">
                <a16:creationId xmlns:a16="http://schemas.microsoft.com/office/drawing/2014/main" id="{04FAF428-1D62-4C49-8CB0-7E2043995ECA}"/>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Fishbone Analysis - example </a:t>
            </a:r>
          </a:p>
        </p:txBody>
      </p:sp>
      <p:sp>
        <p:nvSpPr>
          <p:cNvPr id="543747" name="Rectangle 3">
            <a:extLst>
              <a:ext uri="{FF2B5EF4-FFF2-40B4-BE49-F238E27FC236}">
                <a16:creationId xmlns:a16="http://schemas.microsoft.com/office/drawing/2014/main" id="{D6B9D38D-1285-C440-9A05-4F5A67B186D7}"/>
              </a:ext>
            </a:extLst>
          </p:cNvPr>
          <p:cNvSpPr>
            <a:spLocks noChangeArrowheads="1"/>
          </p:cNvSpPr>
          <p:nvPr/>
        </p:nvSpPr>
        <p:spPr bwMode="auto">
          <a:xfrm>
            <a:off x="876300" y="444500"/>
            <a:ext cx="8636000" cy="685800"/>
          </a:xfrm>
          <a:prstGeom prst="rect">
            <a:avLst/>
          </a:prstGeom>
          <a:noFill/>
          <a:ln>
            <a:noFill/>
          </a:ln>
          <a:effectLst/>
          <a:extLst>
            <a:ext uri="{909E8E84-426E-40dd-AFC4-6F175D3DCCD1}"/>
            <a:ext uri="{91240B29-F687-4f45-9708-019B960494DF}"/>
            <a:ext uri="{AF507438-7753-43e0-B8FC-AC1667EBCBE1}"/>
          </a:extLst>
        </p:spPr>
        <p:txBody>
          <a:bodyPr anchor="ctr"/>
          <a:lstStyle/>
          <a:p>
            <a:pPr>
              <a:defRPr/>
            </a:pPr>
            <a:endParaRPr lang="en-US" b="1">
              <a:solidFill>
                <a:srgbClr val="F2F0F4"/>
              </a:solidFill>
              <a:latin typeface="Verdana" charset="0"/>
              <a:ea typeface="ＭＳ Ｐゴシック" charset="0"/>
            </a:endParaRPr>
          </a:p>
        </p:txBody>
      </p:sp>
      <p:sp>
        <p:nvSpPr>
          <p:cNvPr id="62467" name="Line 4">
            <a:extLst>
              <a:ext uri="{FF2B5EF4-FFF2-40B4-BE49-F238E27FC236}">
                <a16:creationId xmlns:a16="http://schemas.microsoft.com/office/drawing/2014/main" id="{4955BF6A-1494-4B4B-9826-6246EA055BC9}"/>
              </a:ext>
            </a:extLst>
          </p:cNvPr>
          <p:cNvSpPr>
            <a:spLocks noChangeShapeType="1"/>
          </p:cNvSpPr>
          <p:nvPr/>
        </p:nvSpPr>
        <p:spPr bwMode="auto">
          <a:xfrm>
            <a:off x="1362075" y="3751263"/>
            <a:ext cx="678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62468" name="Group 5">
            <a:extLst>
              <a:ext uri="{FF2B5EF4-FFF2-40B4-BE49-F238E27FC236}">
                <a16:creationId xmlns:a16="http://schemas.microsoft.com/office/drawing/2014/main" id="{875EBFF3-4DE9-664F-B5EE-8076C660468D}"/>
              </a:ext>
            </a:extLst>
          </p:cNvPr>
          <p:cNvGrpSpPr>
            <a:grpSpLocks/>
          </p:cNvGrpSpPr>
          <p:nvPr/>
        </p:nvGrpSpPr>
        <p:grpSpPr bwMode="auto">
          <a:xfrm>
            <a:off x="1666875" y="2684463"/>
            <a:ext cx="1371600" cy="2133600"/>
            <a:chOff x="1056" y="1824"/>
            <a:chExt cx="864" cy="1344"/>
          </a:xfrm>
        </p:grpSpPr>
        <p:sp>
          <p:nvSpPr>
            <p:cNvPr id="62506" name="Line 6">
              <a:extLst>
                <a:ext uri="{FF2B5EF4-FFF2-40B4-BE49-F238E27FC236}">
                  <a16:creationId xmlns:a16="http://schemas.microsoft.com/office/drawing/2014/main" id="{04B5414F-1099-C249-B756-03A3E1B6B7B9}"/>
                </a:ext>
              </a:extLst>
            </p:cNvPr>
            <p:cNvSpPr>
              <a:spLocks noChangeShapeType="1"/>
            </p:cNvSpPr>
            <p:nvPr/>
          </p:nvSpPr>
          <p:spPr bwMode="auto">
            <a:xfrm>
              <a:off x="1056" y="1824"/>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507" name="Line 7">
              <a:extLst>
                <a:ext uri="{FF2B5EF4-FFF2-40B4-BE49-F238E27FC236}">
                  <a16:creationId xmlns:a16="http://schemas.microsoft.com/office/drawing/2014/main" id="{0B1E7F02-DFD9-FA4F-98E3-55F73A16FF10}"/>
                </a:ext>
              </a:extLst>
            </p:cNvPr>
            <p:cNvSpPr>
              <a:spLocks noChangeShapeType="1"/>
            </p:cNvSpPr>
            <p:nvPr/>
          </p:nvSpPr>
          <p:spPr bwMode="auto">
            <a:xfrm flipV="1">
              <a:off x="1056" y="2496"/>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2469" name="Group 8">
            <a:extLst>
              <a:ext uri="{FF2B5EF4-FFF2-40B4-BE49-F238E27FC236}">
                <a16:creationId xmlns:a16="http://schemas.microsoft.com/office/drawing/2014/main" id="{C9B80BB7-787C-B243-BE9B-BD356BAF37A5}"/>
              </a:ext>
            </a:extLst>
          </p:cNvPr>
          <p:cNvGrpSpPr>
            <a:grpSpLocks/>
          </p:cNvGrpSpPr>
          <p:nvPr/>
        </p:nvGrpSpPr>
        <p:grpSpPr bwMode="auto">
          <a:xfrm>
            <a:off x="3775075" y="2684463"/>
            <a:ext cx="1371600" cy="2133600"/>
            <a:chOff x="2584" y="1786"/>
            <a:chExt cx="864" cy="1344"/>
          </a:xfrm>
        </p:grpSpPr>
        <p:sp>
          <p:nvSpPr>
            <p:cNvPr id="62504" name="Line 9">
              <a:extLst>
                <a:ext uri="{FF2B5EF4-FFF2-40B4-BE49-F238E27FC236}">
                  <a16:creationId xmlns:a16="http://schemas.microsoft.com/office/drawing/2014/main" id="{7C4ADC48-9286-0A42-BC29-F616BAD3E446}"/>
                </a:ext>
              </a:extLst>
            </p:cNvPr>
            <p:cNvSpPr>
              <a:spLocks noChangeShapeType="1"/>
            </p:cNvSpPr>
            <p:nvPr/>
          </p:nvSpPr>
          <p:spPr bwMode="auto">
            <a:xfrm flipV="1">
              <a:off x="2584" y="2458"/>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505" name="Line 10">
              <a:extLst>
                <a:ext uri="{FF2B5EF4-FFF2-40B4-BE49-F238E27FC236}">
                  <a16:creationId xmlns:a16="http://schemas.microsoft.com/office/drawing/2014/main" id="{0C9CF940-8539-C342-B383-16EF545C665B}"/>
                </a:ext>
              </a:extLst>
            </p:cNvPr>
            <p:cNvSpPr>
              <a:spLocks noChangeShapeType="1"/>
            </p:cNvSpPr>
            <p:nvPr/>
          </p:nvSpPr>
          <p:spPr bwMode="auto">
            <a:xfrm>
              <a:off x="2584" y="1786"/>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2470" name="Group 11">
            <a:extLst>
              <a:ext uri="{FF2B5EF4-FFF2-40B4-BE49-F238E27FC236}">
                <a16:creationId xmlns:a16="http://schemas.microsoft.com/office/drawing/2014/main" id="{E2DCC734-4118-B249-9A93-3E32B81C258A}"/>
              </a:ext>
            </a:extLst>
          </p:cNvPr>
          <p:cNvGrpSpPr>
            <a:grpSpLocks/>
          </p:cNvGrpSpPr>
          <p:nvPr/>
        </p:nvGrpSpPr>
        <p:grpSpPr bwMode="auto">
          <a:xfrm>
            <a:off x="5934075" y="2684463"/>
            <a:ext cx="1371600" cy="2133600"/>
            <a:chOff x="1056" y="1824"/>
            <a:chExt cx="864" cy="1344"/>
          </a:xfrm>
        </p:grpSpPr>
        <p:sp>
          <p:nvSpPr>
            <p:cNvPr id="62502" name="Line 12">
              <a:extLst>
                <a:ext uri="{FF2B5EF4-FFF2-40B4-BE49-F238E27FC236}">
                  <a16:creationId xmlns:a16="http://schemas.microsoft.com/office/drawing/2014/main" id="{C0BD5C73-C933-5143-BCD3-C92E26E421B0}"/>
                </a:ext>
              </a:extLst>
            </p:cNvPr>
            <p:cNvSpPr>
              <a:spLocks noChangeShapeType="1"/>
            </p:cNvSpPr>
            <p:nvPr/>
          </p:nvSpPr>
          <p:spPr bwMode="auto">
            <a:xfrm>
              <a:off x="1056" y="1824"/>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503" name="Line 13">
              <a:extLst>
                <a:ext uri="{FF2B5EF4-FFF2-40B4-BE49-F238E27FC236}">
                  <a16:creationId xmlns:a16="http://schemas.microsoft.com/office/drawing/2014/main" id="{EB5F33E1-FCF2-B941-8E77-80CEC74F093D}"/>
                </a:ext>
              </a:extLst>
            </p:cNvPr>
            <p:cNvSpPr>
              <a:spLocks noChangeShapeType="1"/>
            </p:cNvSpPr>
            <p:nvPr/>
          </p:nvSpPr>
          <p:spPr bwMode="auto">
            <a:xfrm flipV="1">
              <a:off x="1056" y="2496"/>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43758" name="Rectangle 14">
            <a:extLst>
              <a:ext uri="{FF2B5EF4-FFF2-40B4-BE49-F238E27FC236}">
                <a16:creationId xmlns:a16="http://schemas.microsoft.com/office/drawing/2014/main" id="{7EBA848A-240E-9C45-80EF-39E2C65BB414}"/>
              </a:ext>
            </a:extLst>
          </p:cNvPr>
          <p:cNvSpPr>
            <a:spLocks noChangeArrowheads="1"/>
          </p:cNvSpPr>
          <p:nvPr/>
        </p:nvSpPr>
        <p:spPr bwMode="auto">
          <a:xfrm>
            <a:off x="3060700" y="2451100"/>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b="1">
                <a:latin typeface="Source Sans Pro Light"/>
                <a:ea typeface="ＭＳ Ｐゴシック" charset="0"/>
                <a:cs typeface="Source Sans Pro Light"/>
              </a:rPr>
              <a:t>Level 1 cause</a:t>
            </a:r>
          </a:p>
        </p:txBody>
      </p:sp>
      <p:sp>
        <p:nvSpPr>
          <p:cNvPr id="543759" name="Rectangle 15">
            <a:extLst>
              <a:ext uri="{FF2B5EF4-FFF2-40B4-BE49-F238E27FC236}">
                <a16:creationId xmlns:a16="http://schemas.microsoft.com/office/drawing/2014/main" id="{7CFA476E-4EFB-974F-BEC3-0EBF6EE3B15B}"/>
              </a:ext>
            </a:extLst>
          </p:cNvPr>
          <p:cNvSpPr>
            <a:spLocks noChangeArrowheads="1"/>
          </p:cNvSpPr>
          <p:nvPr/>
        </p:nvSpPr>
        <p:spPr bwMode="auto">
          <a:xfrm>
            <a:off x="5362575" y="2451100"/>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b="1">
                <a:latin typeface="Source Sans Pro Light"/>
                <a:ea typeface="ＭＳ Ｐゴシック" charset="0"/>
                <a:cs typeface="Source Sans Pro Light"/>
              </a:rPr>
              <a:t>Level 1 cause</a:t>
            </a:r>
          </a:p>
        </p:txBody>
      </p:sp>
      <p:sp>
        <p:nvSpPr>
          <p:cNvPr id="62473" name="Rectangle 16">
            <a:extLst>
              <a:ext uri="{FF2B5EF4-FFF2-40B4-BE49-F238E27FC236}">
                <a16:creationId xmlns:a16="http://schemas.microsoft.com/office/drawing/2014/main" id="{CE012889-958C-B34B-B6A9-8D2A8207B9CA}"/>
              </a:ext>
            </a:extLst>
          </p:cNvPr>
          <p:cNvSpPr>
            <a:spLocks noChangeArrowheads="1"/>
          </p:cNvSpPr>
          <p:nvPr/>
        </p:nvSpPr>
        <p:spPr bwMode="auto">
          <a:xfrm>
            <a:off x="7980363" y="359092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2000" b="1">
                <a:latin typeface="Source Sans Pro Light" panose="020B0403030403020204" pitchFamily="34" charset="0"/>
                <a:cs typeface="Source Sans Pro Light" panose="020B0403030403020204" pitchFamily="34" charset="0"/>
              </a:rPr>
              <a:t>Issue </a:t>
            </a:r>
          </a:p>
        </p:txBody>
      </p:sp>
      <p:sp>
        <p:nvSpPr>
          <p:cNvPr id="543761" name="Rectangle 17">
            <a:extLst>
              <a:ext uri="{FF2B5EF4-FFF2-40B4-BE49-F238E27FC236}">
                <a16:creationId xmlns:a16="http://schemas.microsoft.com/office/drawing/2014/main" id="{CECEA24A-C5FE-ED43-81A3-1F530FFB2FBE}"/>
              </a:ext>
            </a:extLst>
          </p:cNvPr>
          <p:cNvSpPr>
            <a:spLocks noChangeArrowheads="1"/>
          </p:cNvSpPr>
          <p:nvPr/>
        </p:nvSpPr>
        <p:spPr bwMode="auto">
          <a:xfrm>
            <a:off x="950913" y="2451100"/>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b="1">
                <a:latin typeface="Source Sans Pro Light"/>
                <a:ea typeface="ＭＳ Ｐゴシック" charset="0"/>
                <a:cs typeface="Source Sans Pro Light"/>
              </a:rPr>
              <a:t>Level 1 cause</a:t>
            </a:r>
          </a:p>
        </p:txBody>
      </p:sp>
      <p:sp>
        <p:nvSpPr>
          <p:cNvPr id="543762" name="Rectangle 18">
            <a:extLst>
              <a:ext uri="{FF2B5EF4-FFF2-40B4-BE49-F238E27FC236}">
                <a16:creationId xmlns:a16="http://schemas.microsoft.com/office/drawing/2014/main" id="{109F2B16-98EB-E143-8C29-C387D7514117}"/>
              </a:ext>
            </a:extLst>
          </p:cNvPr>
          <p:cNvSpPr>
            <a:spLocks noChangeArrowheads="1"/>
          </p:cNvSpPr>
          <p:nvPr/>
        </p:nvSpPr>
        <p:spPr bwMode="auto">
          <a:xfrm>
            <a:off x="950913" y="4818063"/>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b="1">
                <a:latin typeface="Source Sans Pro Light"/>
                <a:ea typeface="ＭＳ Ｐゴシック" charset="0"/>
                <a:cs typeface="Source Sans Pro Light"/>
              </a:rPr>
              <a:t>Level 1 cause</a:t>
            </a:r>
          </a:p>
        </p:txBody>
      </p:sp>
      <p:sp>
        <p:nvSpPr>
          <p:cNvPr id="543763" name="Rectangle 19">
            <a:extLst>
              <a:ext uri="{FF2B5EF4-FFF2-40B4-BE49-F238E27FC236}">
                <a16:creationId xmlns:a16="http://schemas.microsoft.com/office/drawing/2014/main" id="{03ADDDEB-BC40-3043-AC2D-E0A081B87068}"/>
              </a:ext>
            </a:extLst>
          </p:cNvPr>
          <p:cNvSpPr>
            <a:spLocks noChangeArrowheads="1"/>
          </p:cNvSpPr>
          <p:nvPr/>
        </p:nvSpPr>
        <p:spPr bwMode="auto">
          <a:xfrm>
            <a:off x="3038475" y="4818063"/>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b="1">
                <a:latin typeface="Source Sans Pro Light"/>
                <a:ea typeface="ＭＳ Ｐゴシック" charset="0"/>
                <a:cs typeface="Source Sans Pro Light"/>
              </a:rPr>
              <a:t>Level 1 cause</a:t>
            </a:r>
          </a:p>
        </p:txBody>
      </p:sp>
      <p:sp>
        <p:nvSpPr>
          <p:cNvPr id="543764" name="Rectangle 20">
            <a:extLst>
              <a:ext uri="{FF2B5EF4-FFF2-40B4-BE49-F238E27FC236}">
                <a16:creationId xmlns:a16="http://schemas.microsoft.com/office/drawing/2014/main" id="{F90527FC-4C8D-BA4E-A00D-2EB44849C331}"/>
              </a:ext>
            </a:extLst>
          </p:cNvPr>
          <p:cNvSpPr>
            <a:spLocks noChangeArrowheads="1"/>
          </p:cNvSpPr>
          <p:nvPr/>
        </p:nvSpPr>
        <p:spPr bwMode="auto">
          <a:xfrm>
            <a:off x="5362575" y="4818063"/>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b="1">
                <a:latin typeface="Source Sans Pro Light"/>
                <a:ea typeface="ＭＳ Ｐゴシック" charset="0"/>
                <a:cs typeface="Source Sans Pro Light"/>
              </a:rPr>
              <a:t>Level 1 cause</a:t>
            </a:r>
          </a:p>
        </p:txBody>
      </p:sp>
      <p:sp>
        <p:nvSpPr>
          <p:cNvPr id="62478" name="Rectangle 21">
            <a:extLst>
              <a:ext uri="{FF2B5EF4-FFF2-40B4-BE49-F238E27FC236}">
                <a16:creationId xmlns:a16="http://schemas.microsoft.com/office/drawing/2014/main" id="{BFB82E94-55AF-0347-8ADA-E856D861362B}"/>
              </a:ext>
            </a:extLst>
          </p:cNvPr>
          <p:cNvSpPr>
            <a:spLocks noChangeArrowheads="1"/>
          </p:cNvSpPr>
          <p:nvPr/>
        </p:nvSpPr>
        <p:spPr bwMode="auto">
          <a:xfrm>
            <a:off x="674688" y="1655763"/>
            <a:ext cx="8615362" cy="4268787"/>
          </a:xfrm>
          <a:prstGeom prst="rect">
            <a:avLst/>
          </a:prstGeom>
          <a:noFill/>
          <a:ln w="28575" cap="rnd">
            <a:solidFill>
              <a:srgbClr val="1369D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sz="3600">
              <a:latin typeface="Source Sans Pro Light" panose="020B0403030403020204" pitchFamily="34" charset="0"/>
              <a:cs typeface="Source Sans Pro Light" panose="020B0403030403020204" pitchFamily="34" charset="0"/>
            </a:endParaRPr>
          </a:p>
        </p:txBody>
      </p:sp>
      <p:sp>
        <p:nvSpPr>
          <p:cNvPr id="543766" name="Rectangle 22">
            <a:extLst>
              <a:ext uri="{FF2B5EF4-FFF2-40B4-BE49-F238E27FC236}">
                <a16:creationId xmlns:a16="http://schemas.microsoft.com/office/drawing/2014/main" id="{94062697-0F4C-A64F-A919-0BF1AF3CF2AF}"/>
              </a:ext>
            </a:extLst>
          </p:cNvPr>
          <p:cNvSpPr>
            <a:spLocks noChangeArrowheads="1"/>
          </p:cNvSpPr>
          <p:nvPr/>
        </p:nvSpPr>
        <p:spPr bwMode="auto">
          <a:xfrm>
            <a:off x="1933575" y="2684463"/>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sp>
        <p:nvSpPr>
          <p:cNvPr id="543767" name="Rectangle 23">
            <a:extLst>
              <a:ext uri="{FF2B5EF4-FFF2-40B4-BE49-F238E27FC236}">
                <a16:creationId xmlns:a16="http://schemas.microsoft.com/office/drawing/2014/main" id="{80710B76-4B97-194B-B197-715B44C20178}"/>
              </a:ext>
            </a:extLst>
          </p:cNvPr>
          <p:cNvSpPr>
            <a:spLocks noChangeArrowheads="1"/>
          </p:cNvSpPr>
          <p:nvPr/>
        </p:nvSpPr>
        <p:spPr bwMode="auto">
          <a:xfrm>
            <a:off x="1079500" y="3290888"/>
            <a:ext cx="1143000" cy="257175"/>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grpSp>
        <p:nvGrpSpPr>
          <p:cNvPr id="62481" name="Group 24">
            <a:extLst>
              <a:ext uri="{FF2B5EF4-FFF2-40B4-BE49-F238E27FC236}">
                <a16:creationId xmlns:a16="http://schemas.microsoft.com/office/drawing/2014/main" id="{5D40A173-1222-DE47-988D-A0F8C7BEE716}"/>
              </a:ext>
            </a:extLst>
          </p:cNvPr>
          <p:cNvGrpSpPr>
            <a:grpSpLocks/>
          </p:cNvGrpSpPr>
          <p:nvPr/>
        </p:nvGrpSpPr>
        <p:grpSpPr bwMode="auto">
          <a:xfrm>
            <a:off x="2152650" y="2965450"/>
            <a:ext cx="533400" cy="595313"/>
            <a:chOff x="2809" y="1897"/>
            <a:chExt cx="336" cy="375"/>
          </a:xfrm>
        </p:grpSpPr>
        <p:sp>
          <p:nvSpPr>
            <p:cNvPr id="62500" name="Line 25">
              <a:extLst>
                <a:ext uri="{FF2B5EF4-FFF2-40B4-BE49-F238E27FC236}">
                  <a16:creationId xmlns:a16="http://schemas.microsoft.com/office/drawing/2014/main" id="{6A75EFFB-72C9-F14F-B716-D7B7221DC200}"/>
                </a:ext>
              </a:extLst>
            </p:cNvPr>
            <p:cNvSpPr>
              <a:spLocks noChangeShapeType="1"/>
            </p:cNvSpPr>
            <p:nvPr/>
          </p:nvSpPr>
          <p:spPr bwMode="auto">
            <a:xfrm rot="2338828">
              <a:off x="2935" y="189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501" name="Line 26">
              <a:extLst>
                <a:ext uri="{FF2B5EF4-FFF2-40B4-BE49-F238E27FC236}">
                  <a16:creationId xmlns:a16="http://schemas.microsoft.com/office/drawing/2014/main" id="{C9FEFDA7-B176-C647-8EA1-3096E1A5FE79}"/>
                </a:ext>
              </a:extLst>
            </p:cNvPr>
            <p:cNvSpPr>
              <a:spLocks noChangeShapeType="1"/>
            </p:cNvSpPr>
            <p:nvPr/>
          </p:nvSpPr>
          <p:spPr bwMode="auto">
            <a:xfrm rot="2338828" flipV="1">
              <a:off x="2809" y="206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2482" name="Group 27">
            <a:extLst>
              <a:ext uri="{FF2B5EF4-FFF2-40B4-BE49-F238E27FC236}">
                <a16:creationId xmlns:a16="http://schemas.microsoft.com/office/drawing/2014/main" id="{1DA1ACAF-F5F0-2E40-A53E-B664CF6D99EE}"/>
              </a:ext>
            </a:extLst>
          </p:cNvPr>
          <p:cNvGrpSpPr>
            <a:grpSpLocks/>
          </p:cNvGrpSpPr>
          <p:nvPr/>
        </p:nvGrpSpPr>
        <p:grpSpPr bwMode="auto">
          <a:xfrm>
            <a:off x="3187700" y="2684463"/>
            <a:ext cx="1997075" cy="876300"/>
            <a:chOff x="788" y="1720"/>
            <a:chExt cx="1258" cy="552"/>
          </a:xfrm>
        </p:grpSpPr>
        <p:sp>
          <p:nvSpPr>
            <p:cNvPr id="543772" name="Rectangle 28">
              <a:extLst>
                <a:ext uri="{FF2B5EF4-FFF2-40B4-BE49-F238E27FC236}">
                  <a16:creationId xmlns:a16="http://schemas.microsoft.com/office/drawing/2014/main" id="{BACC615D-E1B4-324A-B204-C091869919F7}"/>
                </a:ext>
              </a:extLst>
            </p:cNvPr>
            <p:cNvSpPr>
              <a:spLocks noChangeArrowheads="1"/>
            </p:cNvSpPr>
            <p:nvPr/>
          </p:nvSpPr>
          <p:spPr bwMode="auto">
            <a:xfrm>
              <a:off x="1326" y="1720"/>
              <a:ext cx="720" cy="162"/>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sp>
          <p:nvSpPr>
            <p:cNvPr id="543773" name="Rectangle 29">
              <a:extLst>
                <a:ext uri="{FF2B5EF4-FFF2-40B4-BE49-F238E27FC236}">
                  <a16:creationId xmlns:a16="http://schemas.microsoft.com/office/drawing/2014/main" id="{E465F4BD-BE1F-7543-A1CE-2589650084CA}"/>
                </a:ext>
              </a:extLst>
            </p:cNvPr>
            <p:cNvSpPr>
              <a:spLocks noChangeArrowheads="1"/>
            </p:cNvSpPr>
            <p:nvPr/>
          </p:nvSpPr>
          <p:spPr bwMode="auto">
            <a:xfrm>
              <a:off x="788" y="2102"/>
              <a:ext cx="720" cy="162"/>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grpSp>
          <p:nvGrpSpPr>
            <p:cNvPr id="62497" name="Group 30">
              <a:extLst>
                <a:ext uri="{FF2B5EF4-FFF2-40B4-BE49-F238E27FC236}">
                  <a16:creationId xmlns:a16="http://schemas.microsoft.com/office/drawing/2014/main" id="{6D699450-F9DC-6042-BB42-D54BAC36A7C8}"/>
                </a:ext>
              </a:extLst>
            </p:cNvPr>
            <p:cNvGrpSpPr>
              <a:grpSpLocks/>
            </p:cNvGrpSpPr>
            <p:nvPr/>
          </p:nvGrpSpPr>
          <p:grpSpPr bwMode="auto">
            <a:xfrm>
              <a:off x="1464" y="1897"/>
              <a:ext cx="336" cy="375"/>
              <a:chOff x="2809" y="1897"/>
              <a:chExt cx="336" cy="375"/>
            </a:xfrm>
          </p:grpSpPr>
          <p:sp>
            <p:nvSpPr>
              <p:cNvPr id="62498" name="Line 31">
                <a:extLst>
                  <a:ext uri="{FF2B5EF4-FFF2-40B4-BE49-F238E27FC236}">
                    <a16:creationId xmlns:a16="http://schemas.microsoft.com/office/drawing/2014/main" id="{437F40E4-E5CB-B54D-834D-74424177AF5F}"/>
                  </a:ext>
                </a:extLst>
              </p:cNvPr>
              <p:cNvSpPr>
                <a:spLocks noChangeShapeType="1"/>
              </p:cNvSpPr>
              <p:nvPr/>
            </p:nvSpPr>
            <p:spPr bwMode="auto">
              <a:xfrm rot="2338828">
                <a:off x="2935" y="189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99" name="Line 32">
                <a:extLst>
                  <a:ext uri="{FF2B5EF4-FFF2-40B4-BE49-F238E27FC236}">
                    <a16:creationId xmlns:a16="http://schemas.microsoft.com/office/drawing/2014/main" id="{1900EA46-79CB-C047-A936-53FA57B30972}"/>
                  </a:ext>
                </a:extLst>
              </p:cNvPr>
              <p:cNvSpPr>
                <a:spLocks noChangeShapeType="1"/>
              </p:cNvSpPr>
              <p:nvPr/>
            </p:nvSpPr>
            <p:spPr bwMode="auto">
              <a:xfrm rot="2338828" flipV="1">
                <a:off x="2809" y="206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62483" name="Group 33">
            <a:extLst>
              <a:ext uri="{FF2B5EF4-FFF2-40B4-BE49-F238E27FC236}">
                <a16:creationId xmlns:a16="http://schemas.microsoft.com/office/drawing/2014/main" id="{0994C474-28B7-4941-9C38-73F30CD4A1C6}"/>
              </a:ext>
            </a:extLst>
          </p:cNvPr>
          <p:cNvGrpSpPr>
            <a:grpSpLocks/>
          </p:cNvGrpSpPr>
          <p:nvPr/>
        </p:nvGrpSpPr>
        <p:grpSpPr bwMode="auto">
          <a:xfrm>
            <a:off x="1079500" y="3933825"/>
            <a:ext cx="1997075" cy="942975"/>
            <a:chOff x="870" y="2573"/>
            <a:chExt cx="1258" cy="594"/>
          </a:xfrm>
        </p:grpSpPr>
        <p:sp>
          <p:nvSpPr>
            <p:cNvPr id="543778" name="Rectangle 34">
              <a:extLst>
                <a:ext uri="{FF2B5EF4-FFF2-40B4-BE49-F238E27FC236}">
                  <a16:creationId xmlns:a16="http://schemas.microsoft.com/office/drawing/2014/main" id="{6CA5E073-BFBA-5247-8530-A6BE4B71F457}"/>
                </a:ext>
              </a:extLst>
            </p:cNvPr>
            <p:cNvSpPr>
              <a:spLocks noChangeArrowheads="1"/>
            </p:cNvSpPr>
            <p:nvPr/>
          </p:nvSpPr>
          <p:spPr bwMode="auto">
            <a:xfrm>
              <a:off x="870" y="2573"/>
              <a:ext cx="720" cy="162"/>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grpSp>
          <p:nvGrpSpPr>
            <p:cNvPr id="62491" name="Group 35">
              <a:extLst>
                <a:ext uri="{FF2B5EF4-FFF2-40B4-BE49-F238E27FC236}">
                  <a16:creationId xmlns:a16="http://schemas.microsoft.com/office/drawing/2014/main" id="{EE93A41B-943A-5B43-BC34-8383B08158DC}"/>
                </a:ext>
              </a:extLst>
            </p:cNvPr>
            <p:cNvGrpSpPr>
              <a:grpSpLocks/>
            </p:cNvGrpSpPr>
            <p:nvPr/>
          </p:nvGrpSpPr>
          <p:grpSpPr bwMode="auto">
            <a:xfrm>
              <a:off x="1546" y="2575"/>
              <a:ext cx="336" cy="375"/>
              <a:chOff x="1566" y="2567"/>
              <a:chExt cx="336" cy="375"/>
            </a:xfrm>
          </p:grpSpPr>
          <p:sp>
            <p:nvSpPr>
              <p:cNvPr id="62493" name="Line 36">
                <a:extLst>
                  <a:ext uri="{FF2B5EF4-FFF2-40B4-BE49-F238E27FC236}">
                    <a16:creationId xmlns:a16="http://schemas.microsoft.com/office/drawing/2014/main" id="{6A6EB6DA-819A-6044-B4A5-E7737FE2237A}"/>
                  </a:ext>
                </a:extLst>
              </p:cNvPr>
              <p:cNvSpPr>
                <a:spLocks noChangeShapeType="1"/>
              </p:cNvSpPr>
              <p:nvPr/>
            </p:nvSpPr>
            <p:spPr bwMode="auto">
              <a:xfrm rot="19261172" flipV="1">
                <a:off x="1692" y="273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94" name="Line 37">
                <a:extLst>
                  <a:ext uri="{FF2B5EF4-FFF2-40B4-BE49-F238E27FC236}">
                    <a16:creationId xmlns:a16="http://schemas.microsoft.com/office/drawing/2014/main" id="{EF28C1D5-89AB-F146-87CC-12BD9486AF7E}"/>
                  </a:ext>
                </a:extLst>
              </p:cNvPr>
              <p:cNvSpPr>
                <a:spLocks noChangeShapeType="1"/>
              </p:cNvSpPr>
              <p:nvPr/>
            </p:nvSpPr>
            <p:spPr bwMode="auto">
              <a:xfrm rot="-2338828">
                <a:off x="1566" y="256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43782" name="Rectangle 38">
              <a:extLst>
                <a:ext uri="{FF2B5EF4-FFF2-40B4-BE49-F238E27FC236}">
                  <a16:creationId xmlns:a16="http://schemas.microsoft.com/office/drawing/2014/main" id="{021DE9A0-2F81-8C4F-B0AA-46FB8CD6D397}"/>
                </a:ext>
              </a:extLst>
            </p:cNvPr>
            <p:cNvSpPr>
              <a:spLocks noChangeArrowheads="1"/>
            </p:cNvSpPr>
            <p:nvPr/>
          </p:nvSpPr>
          <p:spPr bwMode="auto">
            <a:xfrm>
              <a:off x="1408" y="3005"/>
              <a:ext cx="720" cy="162"/>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grpSp>
      <p:grpSp>
        <p:nvGrpSpPr>
          <p:cNvPr id="62484" name="Group 39">
            <a:extLst>
              <a:ext uri="{FF2B5EF4-FFF2-40B4-BE49-F238E27FC236}">
                <a16:creationId xmlns:a16="http://schemas.microsoft.com/office/drawing/2014/main" id="{2E0720E2-626E-8B49-8164-1A2CDF905470}"/>
              </a:ext>
            </a:extLst>
          </p:cNvPr>
          <p:cNvGrpSpPr>
            <a:grpSpLocks/>
          </p:cNvGrpSpPr>
          <p:nvPr/>
        </p:nvGrpSpPr>
        <p:grpSpPr bwMode="auto">
          <a:xfrm>
            <a:off x="3187700" y="3933825"/>
            <a:ext cx="1997075" cy="942975"/>
            <a:chOff x="870" y="2573"/>
            <a:chExt cx="1258" cy="594"/>
          </a:xfrm>
        </p:grpSpPr>
        <p:sp>
          <p:nvSpPr>
            <p:cNvPr id="543784" name="Rectangle 40">
              <a:extLst>
                <a:ext uri="{FF2B5EF4-FFF2-40B4-BE49-F238E27FC236}">
                  <a16:creationId xmlns:a16="http://schemas.microsoft.com/office/drawing/2014/main" id="{EE257410-FE10-6844-A6E5-B2A23865A802}"/>
                </a:ext>
              </a:extLst>
            </p:cNvPr>
            <p:cNvSpPr>
              <a:spLocks noChangeArrowheads="1"/>
            </p:cNvSpPr>
            <p:nvPr/>
          </p:nvSpPr>
          <p:spPr bwMode="auto">
            <a:xfrm>
              <a:off x="870" y="2573"/>
              <a:ext cx="720" cy="162"/>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grpSp>
          <p:nvGrpSpPr>
            <p:cNvPr id="62486" name="Group 41">
              <a:extLst>
                <a:ext uri="{FF2B5EF4-FFF2-40B4-BE49-F238E27FC236}">
                  <a16:creationId xmlns:a16="http://schemas.microsoft.com/office/drawing/2014/main" id="{8215724E-2FF5-9443-BA7D-6B54983944C6}"/>
                </a:ext>
              </a:extLst>
            </p:cNvPr>
            <p:cNvGrpSpPr>
              <a:grpSpLocks/>
            </p:cNvGrpSpPr>
            <p:nvPr/>
          </p:nvGrpSpPr>
          <p:grpSpPr bwMode="auto">
            <a:xfrm>
              <a:off x="1546" y="2575"/>
              <a:ext cx="336" cy="375"/>
              <a:chOff x="1566" y="2567"/>
              <a:chExt cx="336" cy="375"/>
            </a:xfrm>
          </p:grpSpPr>
          <p:sp>
            <p:nvSpPr>
              <p:cNvPr id="62488" name="Line 42">
                <a:extLst>
                  <a:ext uri="{FF2B5EF4-FFF2-40B4-BE49-F238E27FC236}">
                    <a16:creationId xmlns:a16="http://schemas.microsoft.com/office/drawing/2014/main" id="{F89D92A5-9D02-C140-AC1B-1EC8BBE92E02}"/>
                  </a:ext>
                </a:extLst>
              </p:cNvPr>
              <p:cNvSpPr>
                <a:spLocks noChangeShapeType="1"/>
              </p:cNvSpPr>
              <p:nvPr/>
            </p:nvSpPr>
            <p:spPr bwMode="auto">
              <a:xfrm rot="19261172" flipV="1">
                <a:off x="1692" y="273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89" name="Line 43">
                <a:extLst>
                  <a:ext uri="{FF2B5EF4-FFF2-40B4-BE49-F238E27FC236}">
                    <a16:creationId xmlns:a16="http://schemas.microsoft.com/office/drawing/2014/main" id="{B7371829-7D9D-EC47-B15D-BE503507E2D9}"/>
                  </a:ext>
                </a:extLst>
              </p:cNvPr>
              <p:cNvSpPr>
                <a:spLocks noChangeShapeType="1"/>
              </p:cNvSpPr>
              <p:nvPr/>
            </p:nvSpPr>
            <p:spPr bwMode="auto">
              <a:xfrm rot="-2338828">
                <a:off x="1566" y="256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43788" name="Rectangle 44">
              <a:extLst>
                <a:ext uri="{FF2B5EF4-FFF2-40B4-BE49-F238E27FC236}">
                  <a16:creationId xmlns:a16="http://schemas.microsoft.com/office/drawing/2014/main" id="{A4BAF772-0A9A-AD42-A5EA-9EF4D309E4C1}"/>
                </a:ext>
              </a:extLst>
            </p:cNvPr>
            <p:cNvSpPr>
              <a:spLocks noChangeArrowheads="1"/>
            </p:cNvSpPr>
            <p:nvPr/>
          </p:nvSpPr>
          <p:spPr bwMode="auto">
            <a:xfrm>
              <a:off x="1408" y="3005"/>
              <a:ext cx="720" cy="162"/>
            </a:xfrm>
            <a:prstGeom prst="rect">
              <a:avLst/>
            </a:prstGeom>
            <a:noFill/>
            <a:ln>
              <a:noFill/>
            </a:ln>
            <a:effectLst/>
            <a:extLst>
              <a:ext uri="{909E8E84-426E-40dd-AFC4-6F175D3DCCD1}"/>
              <a:ext uri="{91240B29-F687-4f45-9708-019B960494DF}"/>
              <a:ext uri="{AF507438-7753-43e0-B8FC-AC1667EBCBE1}"/>
            </a:extLst>
          </p:spPr>
          <p:txBody>
            <a:bodyPr lIns="14400" tIns="0" rIns="14400" bIns="0" anchor="ctr"/>
            <a:lstStyle/>
            <a:p>
              <a:pPr algn="ctr" eaLnBrk="1" hangingPunct="1">
                <a:defRPr/>
              </a:pPr>
              <a:r>
                <a:rPr lang="en-US" sz="1050">
                  <a:latin typeface="Source Sans Pro Light"/>
                  <a:ea typeface="ＭＳ Ｐゴシック" charset="0"/>
                  <a:cs typeface="Source Sans Pro Light"/>
                </a:rPr>
                <a:t>Level 2 cause</a:t>
              </a:r>
            </a:p>
          </p:txBody>
        </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a:extLst>
              <a:ext uri="{FF2B5EF4-FFF2-40B4-BE49-F238E27FC236}">
                <a16:creationId xmlns:a16="http://schemas.microsoft.com/office/drawing/2014/main" id="{65687DD2-F176-E941-9193-85BD0694A1A9}"/>
              </a:ext>
            </a:extLst>
          </p:cNvPr>
          <p:cNvSpPr>
            <a:spLocks noGrp="1" noChangeArrowheads="1"/>
          </p:cNvSpPr>
          <p:nvPr>
            <p:ph type="title"/>
          </p:nvPr>
        </p:nvSpPr>
        <p:spPr/>
        <p:txBody>
          <a:bodyPr/>
          <a:lstStyle/>
          <a:p>
            <a:pPr eaLnBrk="1" hangingPunct="1">
              <a:defRPr/>
            </a:pPr>
            <a:r>
              <a:rPr dirty="0">
                <a:ea typeface="MS PGothic" pitchFamily="34" charset="-128"/>
                <a:cs typeface="+mj-cs"/>
              </a:rPr>
              <a:t>Fishbone Analysis</a:t>
            </a:r>
          </a:p>
        </p:txBody>
      </p:sp>
      <p:sp>
        <p:nvSpPr>
          <p:cNvPr id="544771" name="Rectangle 3">
            <a:extLst>
              <a:ext uri="{FF2B5EF4-FFF2-40B4-BE49-F238E27FC236}">
                <a16:creationId xmlns:a16="http://schemas.microsoft.com/office/drawing/2014/main" id="{3B59074D-92D8-3A4D-A0E9-A23067465F3F}"/>
              </a:ext>
            </a:extLst>
          </p:cNvPr>
          <p:cNvSpPr>
            <a:spLocks noGrp="1" noChangeArrowheads="1"/>
          </p:cNvSpPr>
          <p:nvPr>
            <p:ph idx="1"/>
          </p:nvPr>
        </p:nvSpPr>
        <p:spPr/>
        <p:txBody>
          <a:bodyPr>
            <a:normAutofit fontScale="92500" lnSpcReduction="20000"/>
          </a:bodyPr>
          <a:lstStyle/>
          <a:p>
            <a:pPr eaLnBrk="1" hangingPunct="1">
              <a:lnSpc>
                <a:spcPct val="130000"/>
              </a:lnSpc>
              <a:buFontTx/>
              <a:buNone/>
              <a:defRPr/>
            </a:pPr>
            <a:r>
              <a:rPr lang="en-GB" b="1" dirty="0">
                <a:ea typeface="MS PGothic" pitchFamily="34" charset="-128"/>
                <a:cs typeface="+mn-cs"/>
              </a:rPr>
              <a:t>When would you use it?</a:t>
            </a:r>
            <a:endParaRPr lang="en-GB" dirty="0">
              <a:ea typeface="MS PGothic" pitchFamily="34" charset="-128"/>
              <a:cs typeface="+mn-cs"/>
            </a:endParaRPr>
          </a:p>
          <a:p>
            <a:pPr eaLnBrk="1" hangingPunct="1">
              <a:lnSpc>
                <a:spcPct val="130000"/>
              </a:lnSpc>
              <a:buFont typeface="Arial" charset="0"/>
              <a:buChar char="•"/>
              <a:defRPr/>
            </a:pPr>
            <a:r>
              <a:rPr lang="en-GB" dirty="0">
                <a:ea typeface="MS PGothic" pitchFamily="34" charset="-128"/>
                <a:cs typeface="+mn-cs"/>
              </a:rPr>
              <a:t>Any time you have a tricky issue that you suspect doesn’t have a simple one dimensional solution.</a:t>
            </a:r>
          </a:p>
          <a:p>
            <a:pPr eaLnBrk="1" hangingPunct="1">
              <a:lnSpc>
                <a:spcPct val="130000"/>
              </a:lnSpc>
              <a:buFont typeface="Arial" charset="0"/>
              <a:buChar char="•"/>
              <a:defRPr/>
            </a:pPr>
            <a:endParaRPr lang="en-GB" dirty="0">
              <a:ea typeface="MS PGothic" pitchFamily="34" charset="-128"/>
              <a:cs typeface="+mn-cs"/>
            </a:endParaRPr>
          </a:p>
          <a:p>
            <a:pPr eaLnBrk="1" hangingPunct="1">
              <a:lnSpc>
                <a:spcPct val="130000"/>
              </a:lnSpc>
              <a:buFontTx/>
              <a:buNone/>
              <a:defRPr/>
            </a:pPr>
            <a:r>
              <a:rPr lang="en-GB" b="1" dirty="0">
                <a:ea typeface="MS PGothic" pitchFamily="34" charset="-128"/>
                <a:cs typeface="+mn-cs"/>
              </a:rPr>
              <a:t>Are there any rules?</a:t>
            </a:r>
          </a:p>
          <a:p>
            <a:pPr eaLnBrk="1" hangingPunct="1">
              <a:lnSpc>
                <a:spcPct val="130000"/>
              </a:lnSpc>
              <a:buFont typeface="Arial" charset="0"/>
              <a:buChar char="•"/>
              <a:defRPr/>
            </a:pPr>
            <a:r>
              <a:rPr lang="en-GB" dirty="0">
                <a:ea typeface="MS PGothic" pitchFamily="34" charset="-128"/>
                <a:cs typeface="+mn-cs"/>
              </a:rPr>
              <a:t>Brainstorming works very well in conjunction with this tool and all the rules that apply to brainstorming apply here.</a:t>
            </a:r>
          </a:p>
          <a:p>
            <a:pPr eaLnBrk="1" hangingPunct="1">
              <a:lnSpc>
                <a:spcPct val="130000"/>
              </a:lnSpc>
              <a:buFont typeface="Arial" charset="0"/>
              <a:buChar char="•"/>
              <a:defRPr/>
            </a:pPr>
            <a:endParaRPr lang="en-GB" dirty="0">
              <a:ea typeface="MS PGothic" pitchFamily="34" charset="-128"/>
              <a:cs typeface="+mn-cs"/>
            </a:endParaRPr>
          </a:p>
          <a:p>
            <a:pPr eaLnBrk="1" hangingPunct="1">
              <a:lnSpc>
                <a:spcPct val="130000"/>
              </a:lnSpc>
              <a:buFont typeface="Arial" charset="0"/>
              <a:buChar char="•"/>
              <a:defRPr/>
            </a:pPr>
            <a:endParaRPr lang="en-US" dirty="0">
              <a:ea typeface="MS PGothic" pitchFamily="34" charset="-128"/>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a:extLst>
              <a:ext uri="{FF2B5EF4-FFF2-40B4-BE49-F238E27FC236}">
                <a16:creationId xmlns:a16="http://schemas.microsoft.com/office/drawing/2014/main" id="{7A8B2D81-3D21-AA4B-BB07-ED1FED187156}"/>
              </a:ext>
            </a:extLst>
          </p:cNvPr>
          <p:cNvSpPr>
            <a:spLocks noGrp="1" noChangeArrowheads="1"/>
          </p:cNvSpPr>
          <p:nvPr>
            <p:ph type="title"/>
          </p:nvPr>
        </p:nvSpPr>
        <p:spPr/>
        <p:txBody>
          <a:bodyPr/>
          <a:lstStyle/>
          <a:p>
            <a:pPr eaLnBrk="1" hangingPunct="1">
              <a:defRPr/>
            </a:pPr>
            <a:r>
              <a:rPr dirty="0">
                <a:ea typeface="MS PGothic" pitchFamily="34" charset="-128"/>
                <a:cs typeface="+mj-cs"/>
              </a:rPr>
              <a:t>Process of Fishbone Analysis</a:t>
            </a:r>
          </a:p>
        </p:txBody>
      </p:sp>
      <p:sp>
        <p:nvSpPr>
          <p:cNvPr id="545795" name="Rectangle 3">
            <a:extLst>
              <a:ext uri="{FF2B5EF4-FFF2-40B4-BE49-F238E27FC236}">
                <a16:creationId xmlns:a16="http://schemas.microsoft.com/office/drawing/2014/main" id="{A81B22F7-8618-834E-A866-BC0E6FB1F422}"/>
              </a:ext>
            </a:extLst>
          </p:cNvPr>
          <p:cNvSpPr>
            <a:spLocks noGrp="1" noChangeArrowheads="1"/>
          </p:cNvSpPr>
          <p:nvPr>
            <p:ph idx="1"/>
          </p:nvPr>
        </p:nvSpPr>
        <p:spPr/>
        <p:txBody>
          <a:bodyPr>
            <a:normAutofit fontScale="92500" lnSpcReduction="10000"/>
          </a:bodyPr>
          <a:lstStyle/>
          <a:p>
            <a:pPr eaLnBrk="1" hangingPunct="1">
              <a:lnSpc>
                <a:spcPct val="120000"/>
              </a:lnSpc>
              <a:buFont typeface="+mj-lt"/>
              <a:buAutoNum type="arabicPeriod"/>
              <a:defRPr/>
            </a:pPr>
            <a:r>
              <a:rPr lang="en-US" sz="2000" dirty="0">
                <a:ea typeface="MS PGothic" pitchFamily="34" charset="-128"/>
                <a:cs typeface="+mn-cs"/>
              </a:rPr>
              <a:t>The problem or issue is written down or enclosed in a circle on the right side of a large piece of paper or a brownpaper on the wall.</a:t>
            </a:r>
          </a:p>
          <a:p>
            <a:pPr eaLnBrk="1" hangingPunct="1">
              <a:lnSpc>
                <a:spcPct val="120000"/>
              </a:lnSpc>
              <a:buFont typeface="+mj-lt"/>
              <a:buAutoNum type="arabicPeriod"/>
              <a:defRPr/>
            </a:pPr>
            <a:r>
              <a:rPr lang="en-US" sz="2000" dirty="0">
                <a:ea typeface="MS PGothic" pitchFamily="34" charset="-128"/>
                <a:cs typeface="+mn-cs"/>
              </a:rPr>
              <a:t>A straight line is drawn to the left (like the backbone of a fish).</a:t>
            </a:r>
          </a:p>
          <a:p>
            <a:pPr eaLnBrk="1" hangingPunct="1">
              <a:lnSpc>
                <a:spcPct val="120000"/>
              </a:lnSpc>
              <a:buFont typeface="+mj-lt"/>
              <a:buAutoNum type="arabicPeriod"/>
              <a:defRPr/>
            </a:pPr>
            <a:r>
              <a:rPr lang="en-US" sz="2000" dirty="0">
                <a:ea typeface="MS PGothic" pitchFamily="34" charset="-128"/>
                <a:cs typeface="+mn-cs"/>
              </a:rPr>
              <a:t>The next step involves drawing stems at 45° angle to the backbone line. At the end of each of these stems are listed all of the causes of the problem or issue that can be brainstormed.</a:t>
            </a:r>
          </a:p>
          <a:p>
            <a:pPr eaLnBrk="1" hangingPunct="1">
              <a:lnSpc>
                <a:spcPct val="120000"/>
              </a:lnSpc>
              <a:buFont typeface="+mj-lt"/>
              <a:buAutoNum type="arabicPeriod"/>
              <a:defRPr/>
            </a:pPr>
            <a:r>
              <a:rPr lang="en-US" sz="2000" dirty="0">
                <a:ea typeface="MS PGothic" pitchFamily="34" charset="-128"/>
                <a:cs typeface="+mn-cs"/>
              </a:rPr>
              <a:t>Branches can be placed on each stem for further breakdowns of each cause.</a:t>
            </a:r>
          </a:p>
          <a:p>
            <a:pPr eaLnBrk="1" hangingPunct="1">
              <a:lnSpc>
                <a:spcPct val="120000"/>
              </a:lnSpc>
              <a:buFont typeface="+mj-lt"/>
              <a:buAutoNum type="arabicPeriod"/>
              <a:defRPr/>
            </a:pPr>
            <a:r>
              <a:rPr lang="en-US" sz="2000" dirty="0">
                <a:ea typeface="MS PGothic" pitchFamily="34" charset="-128"/>
                <a:cs typeface="+mn-cs"/>
              </a:rPr>
              <a:t>The Fishbone diagram can be brainstormed over more than one session. Professor Ishikawa, who developed the technique, described the process as one in which “you write your problem down on the head of the fish and then let it cook overnight”.</a:t>
            </a:r>
          </a:p>
          <a:p>
            <a:pPr eaLnBrk="1" hangingPunct="1">
              <a:lnSpc>
                <a:spcPct val="120000"/>
              </a:lnSpc>
              <a:buFont typeface="+mj-lt"/>
              <a:buAutoNum type="arabicPeriod"/>
              <a:defRPr/>
            </a:pPr>
            <a:r>
              <a:rPr lang="en-US" sz="2000" dirty="0">
                <a:ea typeface="MS PGothic" pitchFamily="34" charset="-128"/>
                <a:cs typeface="+mn-cs"/>
              </a:rPr>
              <a:t>When the diagram is completed, your group can begin to analyze the stems and branches to identify the real problems or issues that need to be solved.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a:extLst>
              <a:ext uri="{FF2B5EF4-FFF2-40B4-BE49-F238E27FC236}">
                <a16:creationId xmlns:a16="http://schemas.microsoft.com/office/drawing/2014/main" id="{C8C817F0-4F56-8B4F-A64B-0D4FF9DFA78C}"/>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Fishbone Analysis - example </a:t>
            </a:r>
          </a:p>
        </p:txBody>
      </p:sp>
      <p:sp>
        <p:nvSpPr>
          <p:cNvPr id="546819" name="Rectangle 3">
            <a:extLst>
              <a:ext uri="{FF2B5EF4-FFF2-40B4-BE49-F238E27FC236}">
                <a16:creationId xmlns:a16="http://schemas.microsoft.com/office/drawing/2014/main" id="{78CF6511-2D90-BC40-BF0F-28FEE41A10C6}"/>
              </a:ext>
            </a:extLst>
          </p:cNvPr>
          <p:cNvSpPr>
            <a:spLocks noChangeArrowheads="1"/>
          </p:cNvSpPr>
          <p:nvPr/>
        </p:nvSpPr>
        <p:spPr bwMode="auto">
          <a:xfrm>
            <a:off x="876300" y="444500"/>
            <a:ext cx="8636000" cy="685800"/>
          </a:xfrm>
          <a:prstGeom prst="rect">
            <a:avLst/>
          </a:prstGeom>
          <a:noFill/>
          <a:ln>
            <a:noFill/>
          </a:ln>
          <a:effectLst/>
          <a:extLst>
            <a:ext uri="{909E8E84-426E-40dd-AFC4-6F175D3DCCD1}"/>
            <a:ext uri="{91240B29-F687-4f45-9708-019B960494DF}"/>
            <a:ext uri="{AF507438-7753-43e0-B8FC-AC1667EBCBE1}"/>
          </a:extLst>
        </p:spPr>
        <p:txBody>
          <a:bodyPr anchor="ctr"/>
          <a:lstStyle/>
          <a:p>
            <a:pPr>
              <a:defRPr/>
            </a:pPr>
            <a:endParaRPr lang="en-US" b="1">
              <a:solidFill>
                <a:srgbClr val="F2F0F4"/>
              </a:solidFill>
              <a:latin typeface="Verdana" charset="0"/>
              <a:ea typeface="ＭＳ Ｐゴシック" charset="0"/>
            </a:endParaRPr>
          </a:p>
        </p:txBody>
      </p:sp>
      <p:sp>
        <p:nvSpPr>
          <p:cNvPr id="65539" name="Line 4">
            <a:extLst>
              <a:ext uri="{FF2B5EF4-FFF2-40B4-BE49-F238E27FC236}">
                <a16:creationId xmlns:a16="http://schemas.microsoft.com/office/drawing/2014/main" id="{9364BFE3-6F1A-E645-AA6B-D1D8FE45DEC7}"/>
              </a:ext>
            </a:extLst>
          </p:cNvPr>
          <p:cNvSpPr>
            <a:spLocks noChangeShapeType="1"/>
          </p:cNvSpPr>
          <p:nvPr/>
        </p:nvSpPr>
        <p:spPr bwMode="auto">
          <a:xfrm>
            <a:off x="1401763" y="3586163"/>
            <a:ext cx="678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65540" name="Group 5">
            <a:extLst>
              <a:ext uri="{FF2B5EF4-FFF2-40B4-BE49-F238E27FC236}">
                <a16:creationId xmlns:a16="http://schemas.microsoft.com/office/drawing/2014/main" id="{C47FE9CA-9143-A649-90ED-21E513CA5406}"/>
              </a:ext>
            </a:extLst>
          </p:cNvPr>
          <p:cNvGrpSpPr>
            <a:grpSpLocks/>
          </p:cNvGrpSpPr>
          <p:nvPr/>
        </p:nvGrpSpPr>
        <p:grpSpPr bwMode="auto">
          <a:xfrm>
            <a:off x="1706563" y="2519363"/>
            <a:ext cx="1371600" cy="2133600"/>
            <a:chOff x="1056" y="1824"/>
            <a:chExt cx="864" cy="1344"/>
          </a:xfrm>
        </p:grpSpPr>
        <p:sp>
          <p:nvSpPr>
            <p:cNvPr id="65576" name="Line 6">
              <a:extLst>
                <a:ext uri="{FF2B5EF4-FFF2-40B4-BE49-F238E27FC236}">
                  <a16:creationId xmlns:a16="http://schemas.microsoft.com/office/drawing/2014/main" id="{0EF5A418-1CB9-6F4D-9676-AB451D373A4B}"/>
                </a:ext>
              </a:extLst>
            </p:cNvPr>
            <p:cNvSpPr>
              <a:spLocks noChangeShapeType="1"/>
            </p:cNvSpPr>
            <p:nvPr/>
          </p:nvSpPr>
          <p:spPr bwMode="auto">
            <a:xfrm>
              <a:off x="1056" y="1824"/>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7" name="Line 7">
              <a:extLst>
                <a:ext uri="{FF2B5EF4-FFF2-40B4-BE49-F238E27FC236}">
                  <a16:creationId xmlns:a16="http://schemas.microsoft.com/office/drawing/2014/main" id="{AB3028C7-93C0-574E-8A67-122A969C4F95}"/>
                </a:ext>
              </a:extLst>
            </p:cNvPr>
            <p:cNvSpPr>
              <a:spLocks noChangeShapeType="1"/>
            </p:cNvSpPr>
            <p:nvPr/>
          </p:nvSpPr>
          <p:spPr bwMode="auto">
            <a:xfrm flipV="1">
              <a:off x="1056" y="2496"/>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5541" name="Group 8">
            <a:extLst>
              <a:ext uri="{FF2B5EF4-FFF2-40B4-BE49-F238E27FC236}">
                <a16:creationId xmlns:a16="http://schemas.microsoft.com/office/drawing/2014/main" id="{AE55FE1C-37FC-BF48-9E88-8D2104EA7ED4}"/>
              </a:ext>
            </a:extLst>
          </p:cNvPr>
          <p:cNvGrpSpPr>
            <a:grpSpLocks/>
          </p:cNvGrpSpPr>
          <p:nvPr/>
        </p:nvGrpSpPr>
        <p:grpSpPr bwMode="auto">
          <a:xfrm>
            <a:off x="3814763" y="2519363"/>
            <a:ext cx="1371600" cy="2133600"/>
            <a:chOff x="2584" y="1786"/>
            <a:chExt cx="864" cy="1344"/>
          </a:xfrm>
        </p:grpSpPr>
        <p:sp>
          <p:nvSpPr>
            <p:cNvPr id="65574" name="Line 9">
              <a:extLst>
                <a:ext uri="{FF2B5EF4-FFF2-40B4-BE49-F238E27FC236}">
                  <a16:creationId xmlns:a16="http://schemas.microsoft.com/office/drawing/2014/main" id="{4BFF902C-7E0D-EE45-AF61-72AB92EBADC0}"/>
                </a:ext>
              </a:extLst>
            </p:cNvPr>
            <p:cNvSpPr>
              <a:spLocks noChangeShapeType="1"/>
            </p:cNvSpPr>
            <p:nvPr/>
          </p:nvSpPr>
          <p:spPr bwMode="auto">
            <a:xfrm flipV="1">
              <a:off x="2584" y="2458"/>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5" name="Line 10">
              <a:extLst>
                <a:ext uri="{FF2B5EF4-FFF2-40B4-BE49-F238E27FC236}">
                  <a16:creationId xmlns:a16="http://schemas.microsoft.com/office/drawing/2014/main" id="{D22AC576-A583-8F43-9F86-0D85DE2F8698}"/>
                </a:ext>
              </a:extLst>
            </p:cNvPr>
            <p:cNvSpPr>
              <a:spLocks noChangeShapeType="1"/>
            </p:cNvSpPr>
            <p:nvPr/>
          </p:nvSpPr>
          <p:spPr bwMode="auto">
            <a:xfrm>
              <a:off x="2584" y="1786"/>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5542" name="Group 11">
            <a:extLst>
              <a:ext uri="{FF2B5EF4-FFF2-40B4-BE49-F238E27FC236}">
                <a16:creationId xmlns:a16="http://schemas.microsoft.com/office/drawing/2014/main" id="{B8DE12DA-7574-A345-BCF3-185E4E0C205D}"/>
              </a:ext>
            </a:extLst>
          </p:cNvPr>
          <p:cNvGrpSpPr>
            <a:grpSpLocks/>
          </p:cNvGrpSpPr>
          <p:nvPr/>
        </p:nvGrpSpPr>
        <p:grpSpPr bwMode="auto">
          <a:xfrm>
            <a:off x="5973763" y="2519363"/>
            <a:ext cx="1371600" cy="2133600"/>
            <a:chOff x="1056" y="1824"/>
            <a:chExt cx="864" cy="1344"/>
          </a:xfrm>
        </p:grpSpPr>
        <p:sp>
          <p:nvSpPr>
            <p:cNvPr id="65572" name="Line 12">
              <a:extLst>
                <a:ext uri="{FF2B5EF4-FFF2-40B4-BE49-F238E27FC236}">
                  <a16:creationId xmlns:a16="http://schemas.microsoft.com/office/drawing/2014/main" id="{0611FE8A-56C2-084B-9E1C-2F700BE312B2}"/>
                </a:ext>
              </a:extLst>
            </p:cNvPr>
            <p:cNvSpPr>
              <a:spLocks noChangeShapeType="1"/>
            </p:cNvSpPr>
            <p:nvPr/>
          </p:nvSpPr>
          <p:spPr bwMode="auto">
            <a:xfrm>
              <a:off x="1056" y="1824"/>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3" name="Line 13">
              <a:extLst>
                <a:ext uri="{FF2B5EF4-FFF2-40B4-BE49-F238E27FC236}">
                  <a16:creationId xmlns:a16="http://schemas.microsoft.com/office/drawing/2014/main" id="{9F0E380D-4C6E-174E-894E-91C211A78183}"/>
                </a:ext>
              </a:extLst>
            </p:cNvPr>
            <p:cNvSpPr>
              <a:spLocks noChangeShapeType="1"/>
            </p:cNvSpPr>
            <p:nvPr/>
          </p:nvSpPr>
          <p:spPr bwMode="auto">
            <a:xfrm flipV="1">
              <a:off x="1056" y="2496"/>
              <a:ext cx="864"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5543" name="Rectangle 14">
            <a:extLst>
              <a:ext uri="{FF2B5EF4-FFF2-40B4-BE49-F238E27FC236}">
                <a16:creationId xmlns:a16="http://schemas.microsoft.com/office/drawing/2014/main" id="{A9725D93-1FA8-5949-B2D0-5E4EB35A418A}"/>
              </a:ext>
            </a:extLst>
          </p:cNvPr>
          <p:cNvSpPr>
            <a:spLocks noChangeArrowheads="1"/>
          </p:cNvSpPr>
          <p:nvPr/>
        </p:nvSpPr>
        <p:spPr bwMode="auto">
          <a:xfrm>
            <a:off x="3100388" y="2209800"/>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b="1">
                <a:latin typeface="Source Sans Pro Light" panose="020B0403030403020204" pitchFamily="34" charset="0"/>
                <a:cs typeface="Source Sans Pro Light" panose="020B0403030403020204" pitchFamily="34" charset="0"/>
              </a:rPr>
              <a:t>Budget constraints</a:t>
            </a:r>
          </a:p>
        </p:txBody>
      </p:sp>
      <p:sp>
        <p:nvSpPr>
          <p:cNvPr id="65544" name="Rectangle 15">
            <a:extLst>
              <a:ext uri="{FF2B5EF4-FFF2-40B4-BE49-F238E27FC236}">
                <a16:creationId xmlns:a16="http://schemas.microsoft.com/office/drawing/2014/main" id="{29740AD8-768B-534D-B0DF-2189387B8450}"/>
              </a:ext>
            </a:extLst>
          </p:cNvPr>
          <p:cNvSpPr>
            <a:spLocks noChangeArrowheads="1"/>
          </p:cNvSpPr>
          <p:nvPr/>
        </p:nvSpPr>
        <p:spPr bwMode="auto">
          <a:xfrm>
            <a:off x="5402263" y="2209800"/>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b="1">
                <a:latin typeface="Source Sans Pro Light" panose="020B0403030403020204" pitchFamily="34" charset="0"/>
                <a:cs typeface="Source Sans Pro Light" panose="020B0403030403020204" pitchFamily="34" charset="0"/>
              </a:rPr>
              <a:t>No assistant</a:t>
            </a:r>
          </a:p>
        </p:txBody>
      </p:sp>
      <p:sp>
        <p:nvSpPr>
          <p:cNvPr id="65545" name="Rectangle 16">
            <a:extLst>
              <a:ext uri="{FF2B5EF4-FFF2-40B4-BE49-F238E27FC236}">
                <a16:creationId xmlns:a16="http://schemas.microsoft.com/office/drawing/2014/main" id="{CE541BF0-8860-364B-A7B4-BAFAD71767D4}"/>
              </a:ext>
            </a:extLst>
          </p:cNvPr>
          <p:cNvSpPr>
            <a:spLocks noChangeArrowheads="1"/>
          </p:cNvSpPr>
          <p:nvPr/>
        </p:nvSpPr>
        <p:spPr bwMode="auto">
          <a:xfrm>
            <a:off x="8183563" y="345757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800" b="1">
                <a:latin typeface="Source Sans Pro Light" panose="020B0403030403020204" pitchFamily="34" charset="0"/>
                <a:cs typeface="Source Sans Pro Light" panose="020B0403030403020204" pitchFamily="34" charset="0"/>
              </a:rPr>
              <a:t>Issue </a:t>
            </a:r>
          </a:p>
        </p:txBody>
      </p:sp>
      <p:sp>
        <p:nvSpPr>
          <p:cNvPr id="65546" name="Rectangle 17">
            <a:extLst>
              <a:ext uri="{FF2B5EF4-FFF2-40B4-BE49-F238E27FC236}">
                <a16:creationId xmlns:a16="http://schemas.microsoft.com/office/drawing/2014/main" id="{2607D588-5FF6-DE45-9FC1-66BB0E63E209}"/>
              </a:ext>
            </a:extLst>
          </p:cNvPr>
          <p:cNvSpPr>
            <a:spLocks noChangeArrowheads="1"/>
          </p:cNvSpPr>
          <p:nvPr/>
        </p:nvSpPr>
        <p:spPr bwMode="auto">
          <a:xfrm>
            <a:off x="990600" y="2209800"/>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b="1">
                <a:latin typeface="Source Sans Pro Light" panose="020B0403030403020204" pitchFamily="34" charset="0"/>
                <a:cs typeface="Source Sans Pro Light" panose="020B0403030403020204" pitchFamily="34" charset="0"/>
              </a:rPr>
              <a:t>Takes work home</a:t>
            </a:r>
          </a:p>
        </p:txBody>
      </p:sp>
      <p:sp>
        <p:nvSpPr>
          <p:cNvPr id="65547" name="Rectangle 18">
            <a:extLst>
              <a:ext uri="{FF2B5EF4-FFF2-40B4-BE49-F238E27FC236}">
                <a16:creationId xmlns:a16="http://schemas.microsoft.com/office/drawing/2014/main" id="{118D2E2F-1904-684C-BA5C-8218659AE179}"/>
              </a:ext>
            </a:extLst>
          </p:cNvPr>
          <p:cNvSpPr>
            <a:spLocks noChangeArrowheads="1"/>
          </p:cNvSpPr>
          <p:nvPr/>
        </p:nvSpPr>
        <p:spPr bwMode="auto">
          <a:xfrm>
            <a:off x="914400" y="4772025"/>
            <a:ext cx="13716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b="1">
                <a:latin typeface="Source Sans Pro Light" panose="020B0403030403020204" pitchFamily="34" charset="0"/>
                <a:cs typeface="Source Sans Pro Light" panose="020B0403030403020204" pitchFamily="34" charset="0"/>
              </a:rPr>
              <a:t>ICT has increased capacity in the past</a:t>
            </a:r>
          </a:p>
        </p:txBody>
      </p:sp>
      <p:sp>
        <p:nvSpPr>
          <p:cNvPr id="65548" name="Rectangle 19">
            <a:extLst>
              <a:ext uri="{FF2B5EF4-FFF2-40B4-BE49-F238E27FC236}">
                <a16:creationId xmlns:a16="http://schemas.microsoft.com/office/drawing/2014/main" id="{C9AF1234-767F-3C46-9DA5-2A778C0E422E}"/>
              </a:ext>
            </a:extLst>
          </p:cNvPr>
          <p:cNvSpPr>
            <a:spLocks noChangeArrowheads="1"/>
          </p:cNvSpPr>
          <p:nvPr/>
        </p:nvSpPr>
        <p:spPr bwMode="auto">
          <a:xfrm>
            <a:off x="3078163" y="477202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b="1">
                <a:latin typeface="Source Sans Pro Light" panose="020B0403030403020204" pitchFamily="34" charset="0"/>
                <a:cs typeface="Source Sans Pro Light" panose="020B0403030403020204" pitchFamily="34" charset="0"/>
              </a:rPr>
              <a:t>She works through school holidays</a:t>
            </a:r>
          </a:p>
        </p:txBody>
      </p:sp>
      <p:sp>
        <p:nvSpPr>
          <p:cNvPr id="65549" name="Rectangle 20">
            <a:extLst>
              <a:ext uri="{FF2B5EF4-FFF2-40B4-BE49-F238E27FC236}">
                <a16:creationId xmlns:a16="http://schemas.microsoft.com/office/drawing/2014/main" id="{CDB13D52-83EE-8F45-B043-15E3BBCF2262}"/>
              </a:ext>
            </a:extLst>
          </p:cNvPr>
          <p:cNvSpPr>
            <a:spLocks noChangeArrowheads="1"/>
          </p:cNvSpPr>
          <p:nvPr/>
        </p:nvSpPr>
        <p:spPr bwMode="auto">
          <a:xfrm>
            <a:off x="5402263" y="477202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b="1">
                <a:latin typeface="Source Sans Pro Light" panose="020B0403030403020204" pitchFamily="34" charset="0"/>
                <a:cs typeface="Source Sans Pro Light" panose="020B0403030403020204" pitchFamily="34" charset="0"/>
              </a:rPr>
              <a:t>Always coped</a:t>
            </a:r>
          </a:p>
        </p:txBody>
      </p:sp>
      <p:sp>
        <p:nvSpPr>
          <p:cNvPr id="65550" name="Rectangle 21">
            <a:extLst>
              <a:ext uri="{FF2B5EF4-FFF2-40B4-BE49-F238E27FC236}">
                <a16:creationId xmlns:a16="http://schemas.microsoft.com/office/drawing/2014/main" id="{D885C4CF-48B8-1D49-AF37-A3E35163756B}"/>
              </a:ext>
            </a:extLst>
          </p:cNvPr>
          <p:cNvSpPr>
            <a:spLocks noChangeArrowheads="1"/>
          </p:cNvSpPr>
          <p:nvPr/>
        </p:nvSpPr>
        <p:spPr bwMode="auto">
          <a:xfrm>
            <a:off x="382588" y="1490663"/>
            <a:ext cx="9220200" cy="4268787"/>
          </a:xfrm>
          <a:prstGeom prst="rect">
            <a:avLst/>
          </a:prstGeom>
          <a:noFill/>
          <a:ln w="28575" cap="rnd">
            <a:solidFill>
              <a:schemeClr val="hlink"/>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sz="3200">
              <a:latin typeface="Source Sans Pro Light" panose="020B0403030403020204" pitchFamily="34" charset="0"/>
              <a:cs typeface="Source Sans Pro Light" panose="020B0403030403020204" pitchFamily="34" charset="0"/>
            </a:endParaRPr>
          </a:p>
        </p:txBody>
      </p:sp>
      <p:sp>
        <p:nvSpPr>
          <p:cNvPr id="65551" name="Rectangle 22">
            <a:extLst>
              <a:ext uri="{FF2B5EF4-FFF2-40B4-BE49-F238E27FC236}">
                <a16:creationId xmlns:a16="http://schemas.microsoft.com/office/drawing/2014/main" id="{DEC778A3-1215-C944-8A0F-81CE6FF67188}"/>
              </a:ext>
            </a:extLst>
          </p:cNvPr>
          <p:cNvSpPr>
            <a:spLocks noChangeArrowheads="1"/>
          </p:cNvSpPr>
          <p:nvPr/>
        </p:nvSpPr>
        <p:spPr bwMode="auto">
          <a:xfrm>
            <a:off x="1878013" y="2479675"/>
            <a:ext cx="1379537"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Has an understanding husband</a:t>
            </a:r>
          </a:p>
        </p:txBody>
      </p:sp>
      <p:sp>
        <p:nvSpPr>
          <p:cNvPr id="65552" name="Rectangle 23">
            <a:extLst>
              <a:ext uri="{FF2B5EF4-FFF2-40B4-BE49-F238E27FC236}">
                <a16:creationId xmlns:a16="http://schemas.microsoft.com/office/drawing/2014/main" id="{622BD32D-A6F9-3446-AC96-3F711C2DF3FB}"/>
              </a:ext>
            </a:extLst>
          </p:cNvPr>
          <p:cNvSpPr>
            <a:spLocks noChangeArrowheads="1"/>
          </p:cNvSpPr>
          <p:nvPr/>
        </p:nvSpPr>
        <p:spPr bwMode="auto">
          <a:xfrm>
            <a:off x="1219200" y="3117850"/>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Takes </a:t>
            </a:r>
            <a:br>
              <a:rPr lang="en-US" altLang="en-US" sz="1000">
                <a:latin typeface="Source Sans Pro Light" panose="020B0403030403020204" pitchFamily="34" charset="0"/>
                <a:cs typeface="Source Sans Pro Light" panose="020B0403030403020204" pitchFamily="34" charset="0"/>
              </a:rPr>
            </a:br>
            <a:r>
              <a:rPr lang="en-US" altLang="en-US" sz="1000">
                <a:latin typeface="Source Sans Pro Light" panose="020B0403030403020204" pitchFamily="34" charset="0"/>
                <a:cs typeface="Source Sans Pro Light" panose="020B0403030403020204" pitchFamily="34" charset="0"/>
              </a:rPr>
              <a:t>work home</a:t>
            </a:r>
          </a:p>
        </p:txBody>
      </p:sp>
      <p:grpSp>
        <p:nvGrpSpPr>
          <p:cNvPr id="65553" name="Group 24">
            <a:extLst>
              <a:ext uri="{FF2B5EF4-FFF2-40B4-BE49-F238E27FC236}">
                <a16:creationId xmlns:a16="http://schemas.microsoft.com/office/drawing/2014/main" id="{B26F5848-F14E-A349-B15B-4D97CF7968F9}"/>
              </a:ext>
            </a:extLst>
          </p:cNvPr>
          <p:cNvGrpSpPr>
            <a:grpSpLocks/>
          </p:cNvGrpSpPr>
          <p:nvPr/>
        </p:nvGrpSpPr>
        <p:grpSpPr bwMode="auto">
          <a:xfrm>
            <a:off x="2192338" y="2800350"/>
            <a:ext cx="533400" cy="595313"/>
            <a:chOff x="2809" y="1897"/>
            <a:chExt cx="336" cy="375"/>
          </a:xfrm>
        </p:grpSpPr>
        <p:sp>
          <p:nvSpPr>
            <p:cNvPr id="65570" name="Line 25">
              <a:extLst>
                <a:ext uri="{FF2B5EF4-FFF2-40B4-BE49-F238E27FC236}">
                  <a16:creationId xmlns:a16="http://schemas.microsoft.com/office/drawing/2014/main" id="{595220BE-C93F-724E-BC24-957332339246}"/>
                </a:ext>
              </a:extLst>
            </p:cNvPr>
            <p:cNvSpPr>
              <a:spLocks noChangeShapeType="1"/>
            </p:cNvSpPr>
            <p:nvPr/>
          </p:nvSpPr>
          <p:spPr bwMode="auto">
            <a:xfrm rot="2338828">
              <a:off x="2935" y="189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1" name="Line 26">
              <a:extLst>
                <a:ext uri="{FF2B5EF4-FFF2-40B4-BE49-F238E27FC236}">
                  <a16:creationId xmlns:a16="http://schemas.microsoft.com/office/drawing/2014/main" id="{1AA3D69A-9605-D945-AE6E-E5AC7E9C1C56}"/>
                </a:ext>
              </a:extLst>
            </p:cNvPr>
            <p:cNvSpPr>
              <a:spLocks noChangeShapeType="1"/>
            </p:cNvSpPr>
            <p:nvPr/>
          </p:nvSpPr>
          <p:spPr bwMode="auto">
            <a:xfrm rot="2338828" flipV="1">
              <a:off x="2809" y="206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5554" name="Rectangle 27">
            <a:extLst>
              <a:ext uri="{FF2B5EF4-FFF2-40B4-BE49-F238E27FC236}">
                <a16:creationId xmlns:a16="http://schemas.microsoft.com/office/drawing/2014/main" id="{43FCD920-0CE4-1144-B387-1D8D794BA9E0}"/>
              </a:ext>
            </a:extLst>
          </p:cNvPr>
          <p:cNvSpPr>
            <a:spLocks noChangeArrowheads="1"/>
          </p:cNvSpPr>
          <p:nvPr/>
        </p:nvSpPr>
        <p:spPr bwMode="auto">
          <a:xfrm>
            <a:off x="4081463" y="247967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Governors given no priority to support</a:t>
            </a:r>
          </a:p>
        </p:txBody>
      </p:sp>
      <p:sp>
        <p:nvSpPr>
          <p:cNvPr id="65555" name="Rectangle 28">
            <a:extLst>
              <a:ext uri="{FF2B5EF4-FFF2-40B4-BE49-F238E27FC236}">
                <a16:creationId xmlns:a16="http://schemas.microsoft.com/office/drawing/2014/main" id="{D067E8BD-86FF-DE47-B81F-CF866CF7DEF6}"/>
              </a:ext>
            </a:extLst>
          </p:cNvPr>
          <p:cNvSpPr>
            <a:spLocks noChangeArrowheads="1"/>
          </p:cNvSpPr>
          <p:nvPr/>
        </p:nvSpPr>
        <p:spPr bwMode="auto">
          <a:xfrm>
            <a:off x="3200400" y="3117850"/>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Job holder never complained</a:t>
            </a:r>
          </a:p>
        </p:txBody>
      </p:sp>
      <p:grpSp>
        <p:nvGrpSpPr>
          <p:cNvPr id="65556" name="Group 29">
            <a:extLst>
              <a:ext uri="{FF2B5EF4-FFF2-40B4-BE49-F238E27FC236}">
                <a16:creationId xmlns:a16="http://schemas.microsoft.com/office/drawing/2014/main" id="{14E344BF-910F-8A49-B898-0DAC33D4DCBE}"/>
              </a:ext>
            </a:extLst>
          </p:cNvPr>
          <p:cNvGrpSpPr>
            <a:grpSpLocks/>
          </p:cNvGrpSpPr>
          <p:nvPr/>
        </p:nvGrpSpPr>
        <p:grpSpPr bwMode="auto">
          <a:xfrm>
            <a:off x="4300538" y="2800350"/>
            <a:ext cx="533400" cy="595313"/>
            <a:chOff x="2809" y="1897"/>
            <a:chExt cx="336" cy="375"/>
          </a:xfrm>
        </p:grpSpPr>
        <p:sp>
          <p:nvSpPr>
            <p:cNvPr id="65568" name="Line 30">
              <a:extLst>
                <a:ext uri="{FF2B5EF4-FFF2-40B4-BE49-F238E27FC236}">
                  <a16:creationId xmlns:a16="http://schemas.microsoft.com/office/drawing/2014/main" id="{3953CFC1-3A01-1A4D-97B8-3360522D03C2}"/>
                </a:ext>
              </a:extLst>
            </p:cNvPr>
            <p:cNvSpPr>
              <a:spLocks noChangeShapeType="1"/>
            </p:cNvSpPr>
            <p:nvPr/>
          </p:nvSpPr>
          <p:spPr bwMode="auto">
            <a:xfrm rot="2338828">
              <a:off x="2935" y="189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9" name="Line 31">
              <a:extLst>
                <a:ext uri="{FF2B5EF4-FFF2-40B4-BE49-F238E27FC236}">
                  <a16:creationId xmlns:a16="http://schemas.microsoft.com/office/drawing/2014/main" id="{E6B3EF71-63FD-844C-B67F-9F742C16280D}"/>
                </a:ext>
              </a:extLst>
            </p:cNvPr>
            <p:cNvSpPr>
              <a:spLocks noChangeShapeType="1"/>
            </p:cNvSpPr>
            <p:nvPr/>
          </p:nvSpPr>
          <p:spPr bwMode="auto">
            <a:xfrm rot="2338828" flipV="1">
              <a:off x="2809" y="206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5557" name="Rectangle 32">
            <a:extLst>
              <a:ext uri="{FF2B5EF4-FFF2-40B4-BE49-F238E27FC236}">
                <a16:creationId xmlns:a16="http://schemas.microsoft.com/office/drawing/2014/main" id="{9E76586B-F74F-604A-8B6C-163232D11B4F}"/>
              </a:ext>
            </a:extLst>
          </p:cNvPr>
          <p:cNvSpPr>
            <a:spLocks noChangeArrowheads="1"/>
          </p:cNvSpPr>
          <p:nvPr/>
        </p:nvSpPr>
        <p:spPr bwMode="auto">
          <a:xfrm>
            <a:off x="990600" y="376872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Increasing capability of ICT</a:t>
            </a:r>
          </a:p>
        </p:txBody>
      </p:sp>
      <p:grpSp>
        <p:nvGrpSpPr>
          <p:cNvPr id="65558" name="Group 33">
            <a:extLst>
              <a:ext uri="{FF2B5EF4-FFF2-40B4-BE49-F238E27FC236}">
                <a16:creationId xmlns:a16="http://schemas.microsoft.com/office/drawing/2014/main" id="{0B7C8759-2DD3-014F-B148-08C1A9C00A23}"/>
              </a:ext>
            </a:extLst>
          </p:cNvPr>
          <p:cNvGrpSpPr>
            <a:grpSpLocks/>
          </p:cNvGrpSpPr>
          <p:nvPr/>
        </p:nvGrpSpPr>
        <p:grpSpPr bwMode="auto">
          <a:xfrm>
            <a:off x="2192338" y="3771900"/>
            <a:ext cx="533400" cy="595313"/>
            <a:chOff x="1566" y="2567"/>
            <a:chExt cx="336" cy="375"/>
          </a:xfrm>
        </p:grpSpPr>
        <p:sp>
          <p:nvSpPr>
            <p:cNvPr id="65566" name="Line 34">
              <a:extLst>
                <a:ext uri="{FF2B5EF4-FFF2-40B4-BE49-F238E27FC236}">
                  <a16:creationId xmlns:a16="http://schemas.microsoft.com/office/drawing/2014/main" id="{1095651F-B905-5E4A-9761-F99FE98127EF}"/>
                </a:ext>
              </a:extLst>
            </p:cNvPr>
            <p:cNvSpPr>
              <a:spLocks noChangeShapeType="1"/>
            </p:cNvSpPr>
            <p:nvPr/>
          </p:nvSpPr>
          <p:spPr bwMode="auto">
            <a:xfrm rot="19261172" flipV="1">
              <a:off x="1692" y="273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7" name="Line 35">
              <a:extLst>
                <a:ext uri="{FF2B5EF4-FFF2-40B4-BE49-F238E27FC236}">
                  <a16:creationId xmlns:a16="http://schemas.microsoft.com/office/drawing/2014/main" id="{CCD9C7F4-DDA9-9A4E-A879-BD94C5B2D65F}"/>
                </a:ext>
              </a:extLst>
            </p:cNvPr>
            <p:cNvSpPr>
              <a:spLocks noChangeShapeType="1"/>
            </p:cNvSpPr>
            <p:nvPr/>
          </p:nvSpPr>
          <p:spPr bwMode="auto">
            <a:xfrm rot="-2338828">
              <a:off x="1566" y="256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5559" name="Rectangle 36">
            <a:extLst>
              <a:ext uri="{FF2B5EF4-FFF2-40B4-BE49-F238E27FC236}">
                <a16:creationId xmlns:a16="http://schemas.microsoft.com/office/drawing/2014/main" id="{4B184971-36DA-1B4C-A13C-799B219959D2}"/>
              </a:ext>
            </a:extLst>
          </p:cNvPr>
          <p:cNvSpPr>
            <a:spLocks noChangeArrowheads="1"/>
          </p:cNvSpPr>
          <p:nvPr/>
        </p:nvSpPr>
        <p:spPr bwMode="auto">
          <a:xfrm>
            <a:off x="1905000" y="4454525"/>
            <a:ext cx="128428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ICT has increased capacity in the past</a:t>
            </a:r>
          </a:p>
        </p:txBody>
      </p:sp>
      <p:sp>
        <p:nvSpPr>
          <p:cNvPr id="65560" name="Rectangle 37">
            <a:extLst>
              <a:ext uri="{FF2B5EF4-FFF2-40B4-BE49-F238E27FC236}">
                <a16:creationId xmlns:a16="http://schemas.microsoft.com/office/drawing/2014/main" id="{CB9D0C11-8C80-B247-89C8-05F6A0251623}"/>
              </a:ext>
            </a:extLst>
          </p:cNvPr>
          <p:cNvSpPr>
            <a:spLocks noChangeArrowheads="1"/>
          </p:cNvSpPr>
          <p:nvPr/>
        </p:nvSpPr>
        <p:spPr bwMode="auto">
          <a:xfrm>
            <a:off x="3227388" y="376872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Paid during </a:t>
            </a:r>
            <a:br>
              <a:rPr lang="en-US" altLang="en-US" sz="1000">
                <a:latin typeface="Source Sans Pro Light" panose="020B0403030403020204" pitchFamily="34" charset="0"/>
                <a:cs typeface="Source Sans Pro Light" panose="020B0403030403020204" pitchFamily="34" charset="0"/>
              </a:rPr>
            </a:br>
            <a:r>
              <a:rPr lang="en-US" altLang="en-US" sz="1000">
                <a:latin typeface="Source Sans Pro Light" panose="020B0403030403020204" pitchFamily="34" charset="0"/>
                <a:cs typeface="Source Sans Pro Light" panose="020B0403030403020204" pitchFamily="34" charset="0"/>
              </a:rPr>
              <a:t>holidays</a:t>
            </a:r>
          </a:p>
        </p:txBody>
      </p:sp>
      <p:grpSp>
        <p:nvGrpSpPr>
          <p:cNvPr id="65561" name="Group 38">
            <a:extLst>
              <a:ext uri="{FF2B5EF4-FFF2-40B4-BE49-F238E27FC236}">
                <a16:creationId xmlns:a16="http://schemas.microsoft.com/office/drawing/2014/main" id="{0019850B-8611-A949-96D2-6686F1BA2F60}"/>
              </a:ext>
            </a:extLst>
          </p:cNvPr>
          <p:cNvGrpSpPr>
            <a:grpSpLocks/>
          </p:cNvGrpSpPr>
          <p:nvPr/>
        </p:nvGrpSpPr>
        <p:grpSpPr bwMode="auto">
          <a:xfrm>
            <a:off x="4300538" y="3771900"/>
            <a:ext cx="533400" cy="595313"/>
            <a:chOff x="1566" y="2567"/>
            <a:chExt cx="336" cy="375"/>
          </a:xfrm>
        </p:grpSpPr>
        <p:sp>
          <p:nvSpPr>
            <p:cNvPr id="65564" name="Line 39">
              <a:extLst>
                <a:ext uri="{FF2B5EF4-FFF2-40B4-BE49-F238E27FC236}">
                  <a16:creationId xmlns:a16="http://schemas.microsoft.com/office/drawing/2014/main" id="{10E4136B-E91C-2B47-A7E4-677EB2E44D15}"/>
                </a:ext>
              </a:extLst>
            </p:cNvPr>
            <p:cNvSpPr>
              <a:spLocks noChangeShapeType="1"/>
            </p:cNvSpPr>
            <p:nvPr/>
          </p:nvSpPr>
          <p:spPr bwMode="auto">
            <a:xfrm rot="19261172" flipV="1">
              <a:off x="1692" y="2735"/>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5" name="Line 40">
              <a:extLst>
                <a:ext uri="{FF2B5EF4-FFF2-40B4-BE49-F238E27FC236}">
                  <a16:creationId xmlns:a16="http://schemas.microsoft.com/office/drawing/2014/main" id="{26B2ECB1-B5F6-3F4B-8684-C13EE5B74FE2}"/>
                </a:ext>
              </a:extLst>
            </p:cNvPr>
            <p:cNvSpPr>
              <a:spLocks noChangeShapeType="1"/>
            </p:cNvSpPr>
            <p:nvPr/>
          </p:nvSpPr>
          <p:spPr bwMode="auto">
            <a:xfrm rot="-2338828">
              <a:off x="1566" y="2567"/>
              <a:ext cx="210" cy="2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5562" name="Rectangle 41">
            <a:extLst>
              <a:ext uri="{FF2B5EF4-FFF2-40B4-BE49-F238E27FC236}">
                <a16:creationId xmlns:a16="http://schemas.microsoft.com/office/drawing/2014/main" id="{4DFFAD27-1CFF-FD4D-A11A-A6164A3A99ED}"/>
              </a:ext>
            </a:extLst>
          </p:cNvPr>
          <p:cNvSpPr>
            <a:spLocks noChangeArrowheads="1"/>
          </p:cNvSpPr>
          <p:nvPr/>
        </p:nvSpPr>
        <p:spPr bwMode="auto">
          <a:xfrm>
            <a:off x="4081463" y="4454525"/>
            <a:ext cx="1143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1000">
                <a:latin typeface="Source Sans Pro Light" panose="020B0403030403020204" pitchFamily="34" charset="0"/>
                <a:cs typeface="Source Sans Pro Light" panose="020B0403030403020204" pitchFamily="34" charset="0"/>
              </a:rPr>
              <a:t>Likes to </a:t>
            </a:r>
            <a:br>
              <a:rPr lang="en-US" altLang="en-US" sz="1000">
                <a:latin typeface="Source Sans Pro Light" panose="020B0403030403020204" pitchFamily="34" charset="0"/>
                <a:cs typeface="Source Sans Pro Light" panose="020B0403030403020204" pitchFamily="34" charset="0"/>
              </a:rPr>
            </a:br>
            <a:r>
              <a:rPr lang="en-US" altLang="en-US" sz="1000">
                <a:latin typeface="Source Sans Pro Light" panose="020B0403030403020204" pitchFamily="34" charset="0"/>
                <a:cs typeface="Source Sans Pro Light" panose="020B0403030403020204" pitchFamily="34" charset="0"/>
              </a:rPr>
              <a:t>be there</a:t>
            </a:r>
          </a:p>
        </p:txBody>
      </p:sp>
      <p:sp>
        <p:nvSpPr>
          <p:cNvPr id="65563" name="Text Box 42">
            <a:extLst>
              <a:ext uri="{FF2B5EF4-FFF2-40B4-BE49-F238E27FC236}">
                <a16:creationId xmlns:a16="http://schemas.microsoft.com/office/drawing/2014/main" id="{655342F8-28A6-FC47-869E-3331383DF9CA}"/>
              </a:ext>
            </a:extLst>
          </p:cNvPr>
          <p:cNvSpPr txBox="1">
            <a:spLocks noChangeArrowheads="1"/>
          </p:cNvSpPr>
          <p:nvPr/>
        </p:nvSpPr>
        <p:spPr bwMode="auto">
          <a:xfrm>
            <a:off x="8035925" y="3644900"/>
            <a:ext cx="1762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a:latin typeface="Source Sans Pro Light" panose="020B0403030403020204" pitchFamily="34" charset="0"/>
                <a:cs typeface="Source Sans Pro Light" panose="020B0403030403020204" pitchFamily="34" charset="0"/>
              </a:rPr>
              <a:t>Over worked</a:t>
            </a:r>
          </a:p>
          <a:p>
            <a:pPr eaLnBrk="1" hangingPunct="1"/>
            <a:r>
              <a:rPr lang="en-GB" altLang="en-US" sz="1800">
                <a:latin typeface="Source Sans Pro Light" panose="020B0403030403020204" pitchFamily="34" charset="0"/>
                <a:cs typeface="Source Sans Pro Light" panose="020B0403030403020204" pitchFamily="34" charset="0"/>
              </a:rPr>
              <a:t>School Secretary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B47FF5C8-2CD9-FC47-9BF2-235E3688273E}"/>
              </a:ext>
            </a:extLst>
          </p:cNvPr>
          <p:cNvSpPr>
            <a:spLocks noGrp="1" noChangeAspect="1" noChangeArrowheads="1"/>
          </p:cNvSpPr>
          <p:nvPr>
            <p:ph type="title"/>
          </p:nvPr>
        </p:nvSpPr>
        <p:spPr/>
        <p:txBody>
          <a:bodyPr/>
          <a:lstStyle/>
          <a:p>
            <a:pPr eaLnBrk="1" hangingPunct="1"/>
            <a:r>
              <a:rPr lang="en-GB" altLang="en-US" sz="3200">
                <a:latin typeface="Source Sans Pro" panose="020B0503030403020204" pitchFamily="34" charset="0"/>
                <a:cs typeface="Source Sans Pro" panose="020B0503030403020204" pitchFamily="34" charset="0"/>
              </a:rPr>
              <a:t>Identify the key factors first</a:t>
            </a:r>
          </a:p>
        </p:txBody>
      </p:sp>
      <p:sp>
        <p:nvSpPr>
          <p:cNvPr id="66562" name="Freeform 3">
            <a:extLst>
              <a:ext uri="{FF2B5EF4-FFF2-40B4-BE49-F238E27FC236}">
                <a16:creationId xmlns:a16="http://schemas.microsoft.com/office/drawing/2014/main" id="{DD8A4DB6-B1F4-A643-922E-8AE3A98859E4}"/>
              </a:ext>
            </a:extLst>
          </p:cNvPr>
          <p:cNvSpPr>
            <a:spLocks/>
          </p:cNvSpPr>
          <p:nvPr/>
        </p:nvSpPr>
        <p:spPr bwMode="auto">
          <a:xfrm>
            <a:off x="0" y="1573213"/>
            <a:ext cx="9906000" cy="4806950"/>
          </a:xfrm>
          <a:custGeom>
            <a:avLst/>
            <a:gdLst>
              <a:gd name="T0" fmla="*/ 341983 w 6025"/>
              <a:gd name="T1" fmla="*/ 85186 h 2765"/>
              <a:gd name="T2" fmla="*/ 5830154 w 6025"/>
              <a:gd name="T3" fmla="*/ 38247 h 2765"/>
              <a:gd name="T4" fmla="*/ 8385162 w 6025"/>
              <a:gd name="T5" fmla="*/ 22600 h 2765"/>
              <a:gd name="T6" fmla="*/ 9001718 w 6025"/>
              <a:gd name="T7" fmla="*/ 69540 h 2765"/>
              <a:gd name="T8" fmla="*/ 9662666 w 6025"/>
              <a:gd name="T9" fmla="*/ 116479 h 2765"/>
              <a:gd name="T10" fmla="*/ 9753094 w 6025"/>
              <a:gd name="T11" fmla="*/ 498949 h 2765"/>
              <a:gd name="T12" fmla="*/ 9812283 w 6025"/>
              <a:gd name="T13" fmla="*/ 3550015 h 2765"/>
              <a:gd name="T14" fmla="*/ 9797486 w 6025"/>
              <a:gd name="T15" fmla="*/ 4695686 h 2765"/>
              <a:gd name="T16" fmla="*/ 9467012 w 6025"/>
              <a:gd name="T17" fmla="*/ 4711333 h 2765"/>
              <a:gd name="T18" fmla="*/ 8730433 w 6025"/>
              <a:gd name="T19" fmla="*/ 4695686 h 2765"/>
              <a:gd name="T20" fmla="*/ 3770035 w 6025"/>
              <a:gd name="T21" fmla="*/ 4711333 h 2765"/>
              <a:gd name="T22" fmla="*/ 1695118 w 6025"/>
              <a:gd name="T23" fmla="*/ 4711333 h 2765"/>
              <a:gd name="T24" fmla="*/ 899350 w 6025"/>
              <a:gd name="T25" fmla="*/ 4584422 h 2765"/>
              <a:gd name="T26" fmla="*/ 236758 w 6025"/>
              <a:gd name="T27" fmla="*/ 4600069 h 2765"/>
              <a:gd name="T28" fmla="*/ 87140 w 6025"/>
              <a:gd name="T29" fmla="*/ 4504451 h 2765"/>
              <a:gd name="T30" fmla="*/ 131532 w 6025"/>
              <a:gd name="T31" fmla="*/ 4090688 h 2765"/>
              <a:gd name="T32" fmla="*/ 131532 w 6025"/>
              <a:gd name="T33" fmla="*/ 2532993 h 2765"/>
              <a:gd name="T34" fmla="*/ 87140 w 6025"/>
              <a:gd name="T35" fmla="*/ 1420354 h 2765"/>
              <a:gd name="T36" fmla="*/ 101937 w 6025"/>
              <a:gd name="T37" fmla="*/ 959652 h 2765"/>
              <a:gd name="T38" fmla="*/ 131532 w 6025"/>
              <a:gd name="T39" fmla="*/ 705831 h 2765"/>
              <a:gd name="T40" fmla="*/ 341983 w 6025"/>
              <a:gd name="T41" fmla="*/ 85186 h 27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025" h="2765">
                <a:moveTo>
                  <a:pt x="208" y="49"/>
                </a:moveTo>
                <a:cubicBezTo>
                  <a:pt x="1321" y="32"/>
                  <a:pt x="2433" y="27"/>
                  <a:pt x="3546" y="22"/>
                </a:cubicBezTo>
                <a:cubicBezTo>
                  <a:pt x="4065" y="17"/>
                  <a:pt x="4582" y="0"/>
                  <a:pt x="5100" y="13"/>
                </a:cubicBezTo>
                <a:cubicBezTo>
                  <a:pt x="5226" y="23"/>
                  <a:pt x="5348" y="34"/>
                  <a:pt x="5475" y="40"/>
                </a:cubicBezTo>
                <a:cubicBezTo>
                  <a:pt x="5607" y="53"/>
                  <a:pt x="5752" y="25"/>
                  <a:pt x="5877" y="67"/>
                </a:cubicBezTo>
                <a:cubicBezTo>
                  <a:pt x="5892" y="142"/>
                  <a:pt x="5914" y="213"/>
                  <a:pt x="5932" y="287"/>
                </a:cubicBezTo>
                <a:cubicBezTo>
                  <a:pt x="5945" y="872"/>
                  <a:pt x="5951" y="1457"/>
                  <a:pt x="5968" y="2042"/>
                </a:cubicBezTo>
                <a:cubicBezTo>
                  <a:pt x="5965" y="2262"/>
                  <a:pt x="6025" y="2491"/>
                  <a:pt x="5959" y="2701"/>
                </a:cubicBezTo>
                <a:cubicBezTo>
                  <a:pt x="5939" y="2765"/>
                  <a:pt x="5825" y="2710"/>
                  <a:pt x="5758" y="2710"/>
                </a:cubicBezTo>
                <a:cubicBezTo>
                  <a:pt x="5609" y="2710"/>
                  <a:pt x="5459" y="2704"/>
                  <a:pt x="5310" y="2701"/>
                </a:cubicBezTo>
                <a:cubicBezTo>
                  <a:pt x="4304" y="2716"/>
                  <a:pt x="3299" y="2701"/>
                  <a:pt x="2293" y="2710"/>
                </a:cubicBezTo>
                <a:cubicBezTo>
                  <a:pt x="1786" y="2739"/>
                  <a:pt x="2070" y="2726"/>
                  <a:pt x="1031" y="2710"/>
                </a:cubicBezTo>
                <a:cubicBezTo>
                  <a:pt x="874" y="2708"/>
                  <a:pt x="705" y="2653"/>
                  <a:pt x="547" y="2637"/>
                </a:cubicBezTo>
                <a:cubicBezTo>
                  <a:pt x="413" y="2640"/>
                  <a:pt x="278" y="2646"/>
                  <a:pt x="144" y="2646"/>
                </a:cubicBezTo>
                <a:cubicBezTo>
                  <a:pt x="26" y="2646"/>
                  <a:pt x="39" y="2665"/>
                  <a:pt x="53" y="2591"/>
                </a:cubicBezTo>
                <a:cubicBezTo>
                  <a:pt x="60" y="2511"/>
                  <a:pt x="69" y="2432"/>
                  <a:pt x="80" y="2353"/>
                </a:cubicBezTo>
                <a:cubicBezTo>
                  <a:pt x="98" y="1896"/>
                  <a:pt x="92" y="2171"/>
                  <a:pt x="80" y="1457"/>
                </a:cubicBezTo>
                <a:cubicBezTo>
                  <a:pt x="76" y="1243"/>
                  <a:pt x="88" y="1028"/>
                  <a:pt x="53" y="817"/>
                </a:cubicBezTo>
                <a:cubicBezTo>
                  <a:pt x="56" y="729"/>
                  <a:pt x="56" y="640"/>
                  <a:pt x="62" y="552"/>
                </a:cubicBezTo>
                <a:cubicBezTo>
                  <a:pt x="65" y="503"/>
                  <a:pt x="80" y="406"/>
                  <a:pt x="80" y="406"/>
                </a:cubicBezTo>
                <a:cubicBezTo>
                  <a:pt x="91" y="29"/>
                  <a:pt x="0" y="101"/>
                  <a:pt x="208" y="49"/>
                </a:cubicBezTo>
                <a:close/>
              </a:path>
            </a:pathLst>
          </a:custGeom>
          <a:solidFill>
            <a:srgbClr val="CC9900">
              <a:alpha val="58823"/>
            </a:srgbClr>
          </a:solidFill>
          <a:ln w="9525">
            <a:solidFill>
              <a:schemeClr val="tx1"/>
            </a:solidFill>
            <a:round/>
            <a:headEnd/>
            <a:tailEnd/>
          </a:ln>
        </p:spPr>
        <p:txBody>
          <a:bodyPr/>
          <a:lstStyle/>
          <a:p>
            <a:endParaRPr lang="en-US"/>
          </a:p>
        </p:txBody>
      </p:sp>
      <p:sp>
        <p:nvSpPr>
          <p:cNvPr id="66563" name="Text Box 4">
            <a:extLst>
              <a:ext uri="{FF2B5EF4-FFF2-40B4-BE49-F238E27FC236}">
                <a16:creationId xmlns:a16="http://schemas.microsoft.com/office/drawing/2014/main" id="{85EC58F0-63B0-C545-BE6A-5798B1A3605F}"/>
              </a:ext>
            </a:extLst>
          </p:cNvPr>
          <p:cNvSpPr txBox="1">
            <a:spLocks noChangeArrowheads="1"/>
          </p:cNvSpPr>
          <p:nvPr/>
        </p:nvSpPr>
        <p:spPr bwMode="auto">
          <a:xfrm>
            <a:off x="8021638" y="3046413"/>
            <a:ext cx="16097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400">
                <a:latin typeface="Source Sans Pro" panose="020B0503030403020204" pitchFamily="34" charset="0"/>
                <a:cs typeface="Source Sans Pro" panose="020B0503030403020204" pitchFamily="34" charset="0"/>
              </a:rPr>
              <a:t>Promoting inclusion</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of children with</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special needs in</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mainstream extended</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services</a:t>
            </a:r>
          </a:p>
        </p:txBody>
      </p:sp>
      <p:sp>
        <p:nvSpPr>
          <p:cNvPr id="66564" name="Text Box 5">
            <a:extLst>
              <a:ext uri="{FF2B5EF4-FFF2-40B4-BE49-F238E27FC236}">
                <a16:creationId xmlns:a16="http://schemas.microsoft.com/office/drawing/2014/main" id="{39196C1C-B322-124C-A8B1-8AA083EA4996}"/>
              </a:ext>
            </a:extLst>
          </p:cNvPr>
          <p:cNvSpPr txBox="1">
            <a:spLocks noChangeArrowheads="1"/>
          </p:cNvSpPr>
          <p:nvPr/>
        </p:nvSpPr>
        <p:spPr bwMode="auto">
          <a:xfrm>
            <a:off x="2506663" y="1858963"/>
            <a:ext cx="1079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Access</a:t>
            </a:r>
          </a:p>
        </p:txBody>
      </p:sp>
      <p:sp>
        <p:nvSpPr>
          <p:cNvPr id="66565" name="Text Box 6">
            <a:extLst>
              <a:ext uri="{FF2B5EF4-FFF2-40B4-BE49-F238E27FC236}">
                <a16:creationId xmlns:a16="http://schemas.microsoft.com/office/drawing/2014/main" id="{563E844E-DE6E-D84E-BF82-8D4DAC7C82C7}"/>
              </a:ext>
            </a:extLst>
          </p:cNvPr>
          <p:cNvSpPr txBox="1">
            <a:spLocks noChangeArrowheads="1"/>
          </p:cNvSpPr>
          <p:nvPr/>
        </p:nvSpPr>
        <p:spPr bwMode="auto">
          <a:xfrm>
            <a:off x="4803775" y="1871663"/>
            <a:ext cx="12620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Finance</a:t>
            </a:r>
          </a:p>
        </p:txBody>
      </p:sp>
      <p:sp>
        <p:nvSpPr>
          <p:cNvPr id="66566" name="Text Box 7">
            <a:extLst>
              <a:ext uri="{FF2B5EF4-FFF2-40B4-BE49-F238E27FC236}">
                <a16:creationId xmlns:a16="http://schemas.microsoft.com/office/drawing/2014/main" id="{5F1E58C6-0929-C34A-B8DB-8FE43CA16775}"/>
              </a:ext>
            </a:extLst>
          </p:cNvPr>
          <p:cNvSpPr txBox="1">
            <a:spLocks noChangeArrowheads="1"/>
          </p:cNvSpPr>
          <p:nvPr/>
        </p:nvSpPr>
        <p:spPr bwMode="auto">
          <a:xfrm>
            <a:off x="4741863" y="5332413"/>
            <a:ext cx="15557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Transport</a:t>
            </a:r>
          </a:p>
        </p:txBody>
      </p:sp>
      <p:sp>
        <p:nvSpPr>
          <p:cNvPr id="66567" name="Text Box 8">
            <a:extLst>
              <a:ext uri="{FF2B5EF4-FFF2-40B4-BE49-F238E27FC236}">
                <a16:creationId xmlns:a16="http://schemas.microsoft.com/office/drawing/2014/main" id="{15EC6008-7786-264C-A91E-132DBFA0372F}"/>
              </a:ext>
            </a:extLst>
          </p:cNvPr>
          <p:cNvSpPr txBox="1">
            <a:spLocks noChangeArrowheads="1"/>
          </p:cNvSpPr>
          <p:nvPr/>
        </p:nvSpPr>
        <p:spPr bwMode="auto">
          <a:xfrm>
            <a:off x="2514600" y="5357813"/>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Capacity</a:t>
            </a:r>
          </a:p>
        </p:txBody>
      </p:sp>
      <p:sp>
        <p:nvSpPr>
          <p:cNvPr id="66568" name="Text Box 17">
            <a:extLst>
              <a:ext uri="{FF2B5EF4-FFF2-40B4-BE49-F238E27FC236}">
                <a16:creationId xmlns:a16="http://schemas.microsoft.com/office/drawing/2014/main" id="{C02BE57A-A9C7-BF49-BB88-0C0DEA75F561}"/>
              </a:ext>
            </a:extLst>
          </p:cNvPr>
          <p:cNvSpPr txBox="1">
            <a:spLocks noChangeArrowheads="1"/>
          </p:cNvSpPr>
          <p:nvPr/>
        </p:nvSpPr>
        <p:spPr bwMode="auto">
          <a:xfrm>
            <a:off x="357188" y="5281613"/>
            <a:ext cx="1446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Attitudes</a:t>
            </a:r>
          </a:p>
        </p:txBody>
      </p:sp>
      <p:sp>
        <p:nvSpPr>
          <p:cNvPr id="66569" name="Text Box 34">
            <a:extLst>
              <a:ext uri="{FF2B5EF4-FFF2-40B4-BE49-F238E27FC236}">
                <a16:creationId xmlns:a16="http://schemas.microsoft.com/office/drawing/2014/main" id="{81A79E30-232A-8F43-9185-F46CE9568548}"/>
              </a:ext>
            </a:extLst>
          </p:cNvPr>
          <p:cNvSpPr txBox="1">
            <a:spLocks noChangeArrowheads="1"/>
          </p:cNvSpPr>
          <p:nvPr/>
        </p:nvSpPr>
        <p:spPr bwMode="auto">
          <a:xfrm>
            <a:off x="449263" y="1887538"/>
            <a:ext cx="1327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Training</a:t>
            </a:r>
          </a:p>
        </p:txBody>
      </p:sp>
      <p:sp>
        <p:nvSpPr>
          <p:cNvPr id="66570" name="Freeform 43">
            <a:extLst>
              <a:ext uri="{FF2B5EF4-FFF2-40B4-BE49-F238E27FC236}">
                <a16:creationId xmlns:a16="http://schemas.microsoft.com/office/drawing/2014/main" id="{9A6BB581-0EAF-6F48-BE7A-E80A4E12D9F8}"/>
              </a:ext>
            </a:extLst>
          </p:cNvPr>
          <p:cNvSpPr>
            <a:spLocks/>
          </p:cNvSpPr>
          <p:nvPr/>
        </p:nvSpPr>
        <p:spPr bwMode="auto">
          <a:xfrm>
            <a:off x="1282700" y="3792538"/>
            <a:ext cx="6738938" cy="60325"/>
          </a:xfrm>
          <a:custGeom>
            <a:avLst/>
            <a:gdLst>
              <a:gd name="T0" fmla="*/ 0 w 5112"/>
              <a:gd name="T1" fmla="*/ 60325 h 59"/>
              <a:gd name="T2" fmla="*/ 6738938 w 5112"/>
              <a:gd name="T3" fmla="*/ 52145 h 59"/>
              <a:gd name="T4" fmla="*/ 0 60000 65536"/>
              <a:gd name="T5" fmla="*/ 0 60000 65536"/>
            </a:gdLst>
            <a:ahLst/>
            <a:cxnLst>
              <a:cxn ang="T4">
                <a:pos x="T0" y="T1"/>
              </a:cxn>
              <a:cxn ang="T5">
                <a:pos x="T2" y="T3"/>
              </a:cxn>
            </a:cxnLst>
            <a:rect l="0" t="0" r="r" b="b"/>
            <a:pathLst>
              <a:path w="5112" h="59">
                <a:moveTo>
                  <a:pt x="0" y="59"/>
                </a:moveTo>
                <a:cubicBezTo>
                  <a:pt x="1703" y="0"/>
                  <a:pt x="3408" y="51"/>
                  <a:pt x="5112" y="51"/>
                </a:cubicBezTo>
              </a:path>
            </a:pathLst>
          </a:custGeom>
          <a:noFill/>
          <a:ln w="3810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6571" name="Freeform 44">
            <a:extLst>
              <a:ext uri="{FF2B5EF4-FFF2-40B4-BE49-F238E27FC236}">
                <a16:creationId xmlns:a16="http://schemas.microsoft.com/office/drawing/2014/main" id="{2815BD8F-A4C7-8D4B-896D-883C566CBFB9}"/>
              </a:ext>
            </a:extLst>
          </p:cNvPr>
          <p:cNvSpPr>
            <a:spLocks/>
          </p:cNvSpPr>
          <p:nvPr/>
        </p:nvSpPr>
        <p:spPr bwMode="auto">
          <a:xfrm>
            <a:off x="5676900" y="23241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6572" name="Freeform 45">
            <a:extLst>
              <a:ext uri="{FF2B5EF4-FFF2-40B4-BE49-F238E27FC236}">
                <a16:creationId xmlns:a16="http://schemas.microsoft.com/office/drawing/2014/main" id="{4294FE17-5981-B24A-8052-8167A6A61598}"/>
              </a:ext>
            </a:extLst>
          </p:cNvPr>
          <p:cNvSpPr>
            <a:spLocks/>
          </p:cNvSpPr>
          <p:nvPr/>
        </p:nvSpPr>
        <p:spPr bwMode="auto">
          <a:xfrm>
            <a:off x="3244850" y="23241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6573" name="Freeform 46">
            <a:extLst>
              <a:ext uri="{FF2B5EF4-FFF2-40B4-BE49-F238E27FC236}">
                <a16:creationId xmlns:a16="http://schemas.microsoft.com/office/drawing/2014/main" id="{7751B69F-B344-904B-9CAE-D651DA6E4216}"/>
              </a:ext>
            </a:extLst>
          </p:cNvPr>
          <p:cNvSpPr>
            <a:spLocks/>
          </p:cNvSpPr>
          <p:nvPr/>
        </p:nvSpPr>
        <p:spPr bwMode="auto">
          <a:xfrm>
            <a:off x="1130300" y="23241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6574" name="Freeform 47">
            <a:extLst>
              <a:ext uri="{FF2B5EF4-FFF2-40B4-BE49-F238E27FC236}">
                <a16:creationId xmlns:a16="http://schemas.microsoft.com/office/drawing/2014/main" id="{ED56874F-2F0F-4E4D-AFB2-E83BA23A30AF}"/>
              </a:ext>
            </a:extLst>
          </p:cNvPr>
          <p:cNvSpPr>
            <a:spLocks/>
          </p:cNvSpPr>
          <p:nvPr/>
        </p:nvSpPr>
        <p:spPr bwMode="auto">
          <a:xfrm flipV="1">
            <a:off x="3271838" y="3822700"/>
            <a:ext cx="1273175" cy="1528763"/>
          </a:xfrm>
          <a:custGeom>
            <a:avLst/>
            <a:gdLst>
              <a:gd name="T0" fmla="*/ 0 w 803"/>
              <a:gd name="T1" fmla="*/ 0 h 963"/>
              <a:gd name="T2" fmla="*/ 139526 w 803"/>
              <a:gd name="T3" fmla="*/ 139700 h 963"/>
              <a:gd name="T4" fmla="*/ 266368 w 803"/>
              <a:gd name="T5" fmla="*/ 279400 h 963"/>
              <a:gd name="T6" fmla="*/ 494683 w 803"/>
              <a:gd name="T7" fmla="*/ 558800 h 963"/>
              <a:gd name="T8" fmla="*/ 634209 w 803"/>
              <a:gd name="T9" fmla="*/ 736600 h 963"/>
              <a:gd name="T10" fmla="*/ 748367 w 803"/>
              <a:gd name="T11" fmla="*/ 863600 h 963"/>
              <a:gd name="T12" fmla="*/ 989366 w 803"/>
              <a:gd name="T13" fmla="*/ 1143000 h 963"/>
              <a:gd name="T14" fmla="*/ 1078156 w 803"/>
              <a:gd name="T15" fmla="*/ 1270000 h 963"/>
              <a:gd name="T16" fmla="*/ 1154261 w 803"/>
              <a:gd name="T17" fmla="*/ 1384300 h 963"/>
              <a:gd name="T18" fmla="*/ 1179629 w 803"/>
              <a:gd name="T19" fmla="*/ 1422400 h 963"/>
              <a:gd name="T20" fmla="*/ 1217682 w 803"/>
              <a:gd name="T21" fmla="*/ 1447800 h 963"/>
              <a:gd name="T22" fmla="*/ 1230366 w 803"/>
              <a:gd name="T23" fmla="*/ 1485900 h 963"/>
              <a:gd name="T24" fmla="*/ 1268418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6575" name="Freeform 48">
            <a:extLst>
              <a:ext uri="{FF2B5EF4-FFF2-40B4-BE49-F238E27FC236}">
                <a16:creationId xmlns:a16="http://schemas.microsoft.com/office/drawing/2014/main" id="{861955ED-38D3-9445-8ABA-93143BB9603F}"/>
              </a:ext>
            </a:extLst>
          </p:cNvPr>
          <p:cNvSpPr>
            <a:spLocks/>
          </p:cNvSpPr>
          <p:nvPr/>
        </p:nvSpPr>
        <p:spPr bwMode="auto">
          <a:xfrm flipV="1">
            <a:off x="1098550" y="38227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6576" name="Freeform 49">
            <a:extLst>
              <a:ext uri="{FF2B5EF4-FFF2-40B4-BE49-F238E27FC236}">
                <a16:creationId xmlns:a16="http://schemas.microsoft.com/office/drawing/2014/main" id="{E743EA0E-C5B7-994C-A24C-3ECC3137E6A2}"/>
              </a:ext>
            </a:extLst>
          </p:cNvPr>
          <p:cNvSpPr>
            <a:spLocks/>
          </p:cNvSpPr>
          <p:nvPr/>
        </p:nvSpPr>
        <p:spPr bwMode="auto">
          <a:xfrm flipV="1">
            <a:off x="5708650" y="38227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Freeform 3">
            <a:extLst>
              <a:ext uri="{FF2B5EF4-FFF2-40B4-BE49-F238E27FC236}">
                <a16:creationId xmlns:a16="http://schemas.microsoft.com/office/drawing/2014/main" id="{D98F2385-01F8-F24C-B27D-B17AA39E4440}"/>
              </a:ext>
            </a:extLst>
          </p:cNvPr>
          <p:cNvSpPr>
            <a:spLocks/>
          </p:cNvSpPr>
          <p:nvPr/>
        </p:nvSpPr>
        <p:spPr bwMode="auto">
          <a:xfrm>
            <a:off x="0" y="1573213"/>
            <a:ext cx="9906000" cy="4806950"/>
          </a:xfrm>
          <a:custGeom>
            <a:avLst/>
            <a:gdLst>
              <a:gd name="T0" fmla="*/ 341983 w 6025"/>
              <a:gd name="T1" fmla="*/ 85186 h 2765"/>
              <a:gd name="T2" fmla="*/ 5830154 w 6025"/>
              <a:gd name="T3" fmla="*/ 38247 h 2765"/>
              <a:gd name="T4" fmla="*/ 8385162 w 6025"/>
              <a:gd name="T5" fmla="*/ 22600 h 2765"/>
              <a:gd name="T6" fmla="*/ 9001718 w 6025"/>
              <a:gd name="T7" fmla="*/ 69540 h 2765"/>
              <a:gd name="T8" fmla="*/ 9662666 w 6025"/>
              <a:gd name="T9" fmla="*/ 116479 h 2765"/>
              <a:gd name="T10" fmla="*/ 9753094 w 6025"/>
              <a:gd name="T11" fmla="*/ 498949 h 2765"/>
              <a:gd name="T12" fmla="*/ 9812283 w 6025"/>
              <a:gd name="T13" fmla="*/ 3550015 h 2765"/>
              <a:gd name="T14" fmla="*/ 9797486 w 6025"/>
              <a:gd name="T15" fmla="*/ 4695686 h 2765"/>
              <a:gd name="T16" fmla="*/ 9467012 w 6025"/>
              <a:gd name="T17" fmla="*/ 4711333 h 2765"/>
              <a:gd name="T18" fmla="*/ 8730433 w 6025"/>
              <a:gd name="T19" fmla="*/ 4695686 h 2765"/>
              <a:gd name="T20" fmla="*/ 3770035 w 6025"/>
              <a:gd name="T21" fmla="*/ 4711333 h 2765"/>
              <a:gd name="T22" fmla="*/ 1695118 w 6025"/>
              <a:gd name="T23" fmla="*/ 4711333 h 2765"/>
              <a:gd name="T24" fmla="*/ 899350 w 6025"/>
              <a:gd name="T25" fmla="*/ 4584422 h 2765"/>
              <a:gd name="T26" fmla="*/ 236758 w 6025"/>
              <a:gd name="T27" fmla="*/ 4600069 h 2765"/>
              <a:gd name="T28" fmla="*/ 87140 w 6025"/>
              <a:gd name="T29" fmla="*/ 4504451 h 2765"/>
              <a:gd name="T30" fmla="*/ 131532 w 6025"/>
              <a:gd name="T31" fmla="*/ 4090688 h 2765"/>
              <a:gd name="T32" fmla="*/ 131532 w 6025"/>
              <a:gd name="T33" fmla="*/ 2532993 h 2765"/>
              <a:gd name="T34" fmla="*/ 87140 w 6025"/>
              <a:gd name="T35" fmla="*/ 1420354 h 2765"/>
              <a:gd name="T36" fmla="*/ 101937 w 6025"/>
              <a:gd name="T37" fmla="*/ 959652 h 2765"/>
              <a:gd name="T38" fmla="*/ 131532 w 6025"/>
              <a:gd name="T39" fmla="*/ 705831 h 2765"/>
              <a:gd name="T40" fmla="*/ 341983 w 6025"/>
              <a:gd name="T41" fmla="*/ 85186 h 27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025" h="2765">
                <a:moveTo>
                  <a:pt x="208" y="49"/>
                </a:moveTo>
                <a:cubicBezTo>
                  <a:pt x="1321" y="32"/>
                  <a:pt x="2433" y="27"/>
                  <a:pt x="3546" y="22"/>
                </a:cubicBezTo>
                <a:cubicBezTo>
                  <a:pt x="4065" y="17"/>
                  <a:pt x="4582" y="0"/>
                  <a:pt x="5100" y="13"/>
                </a:cubicBezTo>
                <a:cubicBezTo>
                  <a:pt x="5226" y="23"/>
                  <a:pt x="5348" y="34"/>
                  <a:pt x="5475" y="40"/>
                </a:cubicBezTo>
                <a:cubicBezTo>
                  <a:pt x="5607" y="53"/>
                  <a:pt x="5752" y="25"/>
                  <a:pt x="5877" y="67"/>
                </a:cubicBezTo>
                <a:cubicBezTo>
                  <a:pt x="5892" y="142"/>
                  <a:pt x="5914" y="213"/>
                  <a:pt x="5932" y="287"/>
                </a:cubicBezTo>
                <a:cubicBezTo>
                  <a:pt x="5945" y="872"/>
                  <a:pt x="5951" y="1457"/>
                  <a:pt x="5968" y="2042"/>
                </a:cubicBezTo>
                <a:cubicBezTo>
                  <a:pt x="5965" y="2262"/>
                  <a:pt x="6025" y="2491"/>
                  <a:pt x="5959" y="2701"/>
                </a:cubicBezTo>
                <a:cubicBezTo>
                  <a:pt x="5939" y="2765"/>
                  <a:pt x="5825" y="2710"/>
                  <a:pt x="5758" y="2710"/>
                </a:cubicBezTo>
                <a:cubicBezTo>
                  <a:pt x="5609" y="2710"/>
                  <a:pt x="5459" y="2704"/>
                  <a:pt x="5310" y="2701"/>
                </a:cubicBezTo>
                <a:cubicBezTo>
                  <a:pt x="4304" y="2716"/>
                  <a:pt x="3299" y="2701"/>
                  <a:pt x="2293" y="2710"/>
                </a:cubicBezTo>
                <a:cubicBezTo>
                  <a:pt x="1786" y="2739"/>
                  <a:pt x="2070" y="2726"/>
                  <a:pt x="1031" y="2710"/>
                </a:cubicBezTo>
                <a:cubicBezTo>
                  <a:pt x="874" y="2708"/>
                  <a:pt x="705" y="2653"/>
                  <a:pt x="547" y="2637"/>
                </a:cubicBezTo>
                <a:cubicBezTo>
                  <a:pt x="413" y="2640"/>
                  <a:pt x="278" y="2646"/>
                  <a:pt x="144" y="2646"/>
                </a:cubicBezTo>
                <a:cubicBezTo>
                  <a:pt x="26" y="2646"/>
                  <a:pt x="39" y="2665"/>
                  <a:pt x="53" y="2591"/>
                </a:cubicBezTo>
                <a:cubicBezTo>
                  <a:pt x="60" y="2511"/>
                  <a:pt x="69" y="2432"/>
                  <a:pt x="80" y="2353"/>
                </a:cubicBezTo>
                <a:cubicBezTo>
                  <a:pt x="98" y="1896"/>
                  <a:pt x="92" y="2171"/>
                  <a:pt x="80" y="1457"/>
                </a:cubicBezTo>
                <a:cubicBezTo>
                  <a:pt x="76" y="1243"/>
                  <a:pt x="88" y="1028"/>
                  <a:pt x="53" y="817"/>
                </a:cubicBezTo>
                <a:cubicBezTo>
                  <a:pt x="56" y="729"/>
                  <a:pt x="56" y="640"/>
                  <a:pt x="62" y="552"/>
                </a:cubicBezTo>
                <a:cubicBezTo>
                  <a:pt x="65" y="503"/>
                  <a:pt x="80" y="406"/>
                  <a:pt x="80" y="406"/>
                </a:cubicBezTo>
                <a:cubicBezTo>
                  <a:pt x="91" y="29"/>
                  <a:pt x="0" y="101"/>
                  <a:pt x="208" y="49"/>
                </a:cubicBezTo>
                <a:close/>
              </a:path>
            </a:pathLst>
          </a:custGeom>
          <a:solidFill>
            <a:srgbClr val="CC9900">
              <a:alpha val="58823"/>
            </a:srgbClr>
          </a:solidFill>
          <a:ln w="9525">
            <a:solidFill>
              <a:schemeClr val="tx1"/>
            </a:solidFill>
            <a:round/>
            <a:headEnd/>
            <a:tailEnd/>
          </a:ln>
        </p:spPr>
        <p:txBody>
          <a:bodyPr/>
          <a:lstStyle/>
          <a:p>
            <a:endParaRPr lang="en-US"/>
          </a:p>
        </p:txBody>
      </p:sp>
      <p:sp>
        <p:nvSpPr>
          <p:cNvPr id="68610" name="Text Box 4">
            <a:extLst>
              <a:ext uri="{FF2B5EF4-FFF2-40B4-BE49-F238E27FC236}">
                <a16:creationId xmlns:a16="http://schemas.microsoft.com/office/drawing/2014/main" id="{D4979099-7041-974C-9963-AE055543C718}"/>
              </a:ext>
            </a:extLst>
          </p:cNvPr>
          <p:cNvSpPr txBox="1">
            <a:spLocks noChangeArrowheads="1"/>
          </p:cNvSpPr>
          <p:nvPr/>
        </p:nvSpPr>
        <p:spPr bwMode="auto">
          <a:xfrm>
            <a:off x="8021638" y="3046413"/>
            <a:ext cx="16097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400">
                <a:latin typeface="Source Sans Pro" panose="020B0503030403020204" pitchFamily="34" charset="0"/>
                <a:cs typeface="Source Sans Pro" panose="020B0503030403020204" pitchFamily="34" charset="0"/>
              </a:rPr>
              <a:t>Promoting inclusion</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of children with</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special needs in</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mainstream extended</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services</a:t>
            </a:r>
          </a:p>
        </p:txBody>
      </p:sp>
      <p:sp>
        <p:nvSpPr>
          <p:cNvPr id="68611" name="Text Box 5">
            <a:extLst>
              <a:ext uri="{FF2B5EF4-FFF2-40B4-BE49-F238E27FC236}">
                <a16:creationId xmlns:a16="http://schemas.microsoft.com/office/drawing/2014/main" id="{EEEFD7AD-658B-0C4B-AB81-BEA3FB1AC237}"/>
              </a:ext>
            </a:extLst>
          </p:cNvPr>
          <p:cNvSpPr txBox="1">
            <a:spLocks noChangeArrowheads="1"/>
          </p:cNvSpPr>
          <p:nvPr/>
        </p:nvSpPr>
        <p:spPr bwMode="auto">
          <a:xfrm>
            <a:off x="2506663" y="1858963"/>
            <a:ext cx="1079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Access</a:t>
            </a:r>
          </a:p>
        </p:txBody>
      </p:sp>
      <p:sp>
        <p:nvSpPr>
          <p:cNvPr id="68612" name="Text Box 6">
            <a:extLst>
              <a:ext uri="{FF2B5EF4-FFF2-40B4-BE49-F238E27FC236}">
                <a16:creationId xmlns:a16="http://schemas.microsoft.com/office/drawing/2014/main" id="{8486FBF2-2400-6444-9B89-646A93436A90}"/>
              </a:ext>
            </a:extLst>
          </p:cNvPr>
          <p:cNvSpPr txBox="1">
            <a:spLocks noChangeArrowheads="1"/>
          </p:cNvSpPr>
          <p:nvPr/>
        </p:nvSpPr>
        <p:spPr bwMode="auto">
          <a:xfrm>
            <a:off x="4803775" y="1871663"/>
            <a:ext cx="12620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Finance</a:t>
            </a:r>
          </a:p>
        </p:txBody>
      </p:sp>
      <p:sp>
        <p:nvSpPr>
          <p:cNvPr id="68613" name="Text Box 7">
            <a:extLst>
              <a:ext uri="{FF2B5EF4-FFF2-40B4-BE49-F238E27FC236}">
                <a16:creationId xmlns:a16="http://schemas.microsoft.com/office/drawing/2014/main" id="{7AB2C7E0-0E83-5B43-91B7-525D699FEFF0}"/>
              </a:ext>
            </a:extLst>
          </p:cNvPr>
          <p:cNvSpPr txBox="1">
            <a:spLocks noChangeArrowheads="1"/>
          </p:cNvSpPr>
          <p:nvPr/>
        </p:nvSpPr>
        <p:spPr bwMode="auto">
          <a:xfrm>
            <a:off x="4741863" y="5332413"/>
            <a:ext cx="15557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Transport</a:t>
            </a:r>
          </a:p>
        </p:txBody>
      </p:sp>
      <p:sp>
        <p:nvSpPr>
          <p:cNvPr id="68614" name="Text Box 8">
            <a:extLst>
              <a:ext uri="{FF2B5EF4-FFF2-40B4-BE49-F238E27FC236}">
                <a16:creationId xmlns:a16="http://schemas.microsoft.com/office/drawing/2014/main" id="{C52387AA-4BA5-764C-8BAB-C309CB2FEA6B}"/>
              </a:ext>
            </a:extLst>
          </p:cNvPr>
          <p:cNvSpPr txBox="1">
            <a:spLocks noChangeArrowheads="1"/>
          </p:cNvSpPr>
          <p:nvPr/>
        </p:nvSpPr>
        <p:spPr bwMode="auto">
          <a:xfrm>
            <a:off x="2514600" y="5357813"/>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Capacity</a:t>
            </a:r>
          </a:p>
        </p:txBody>
      </p:sp>
      <p:sp>
        <p:nvSpPr>
          <p:cNvPr id="68615" name="Line 9">
            <a:extLst>
              <a:ext uri="{FF2B5EF4-FFF2-40B4-BE49-F238E27FC236}">
                <a16:creationId xmlns:a16="http://schemas.microsoft.com/office/drawing/2014/main" id="{F8C434E6-936E-9C4C-9FF8-E2EDCA269726}"/>
              </a:ext>
            </a:extLst>
          </p:cNvPr>
          <p:cNvSpPr>
            <a:spLocks noChangeShapeType="1"/>
          </p:cNvSpPr>
          <p:nvPr/>
        </p:nvSpPr>
        <p:spPr bwMode="auto">
          <a:xfrm flipH="1">
            <a:off x="6059488" y="4081463"/>
            <a:ext cx="723900" cy="188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16" name="Line 10">
            <a:extLst>
              <a:ext uri="{FF2B5EF4-FFF2-40B4-BE49-F238E27FC236}">
                <a16:creationId xmlns:a16="http://schemas.microsoft.com/office/drawing/2014/main" id="{C3BA793D-39B1-5345-B27E-D0CC74853080}"/>
              </a:ext>
            </a:extLst>
          </p:cNvPr>
          <p:cNvSpPr>
            <a:spLocks noChangeShapeType="1"/>
          </p:cNvSpPr>
          <p:nvPr/>
        </p:nvSpPr>
        <p:spPr bwMode="auto">
          <a:xfrm>
            <a:off x="6783388" y="4078288"/>
            <a:ext cx="234950" cy="6238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17" name="Line 11">
            <a:extLst>
              <a:ext uri="{FF2B5EF4-FFF2-40B4-BE49-F238E27FC236}">
                <a16:creationId xmlns:a16="http://schemas.microsoft.com/office/drawing/2014/main" id="{1BE8C963-CA74-EE41-B376-1517B8392EA1}"/>
              </a:ext>
            </a:extLst>
          </p:cNvPr>
          <p:cNvSpPr>
            <a:spLocks noChangeShapeType="1"/>
          </p:cNvSpPr>
          <p:nvPr/>
        </p:nvSpPr>
        <p:spPr bwMode="auto">
          <a:xfrm flipV="1">
            <a:off x="6254750" y="2347913"/>
            <a:ext cx="215900" cy="638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18" name="Line 12">
            <a:extLst>
              <a:ext uri="{FF2B5EF4-FFF2-40B4-BE49-F238E27FC236}">
                <a16:creationId xmlns:a16="http://schemas.microsoft.com/office/drawing/2014/main" id="{C282B9A6-9073-C542-BA06-662C32C48D52}"/>
              </a:ext>
            </a:extLst>
          </p:cNvPr>
          <p:cNvSpPr>
            <a:spLocks noChangeShapeType="1"/>
          </p:cNvSpPr>
          <p:nvPr/>
        </p:nvSpPr>
        <p:spPr bwMode="auto">
          <a:xfrm flipH="1" flipV="1">
            <a:off x="5399088" y="2855913"/>
            <a:ext cx="855662"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19" name="Line 13">
            <a:extLst>
              <a:ext uri="{FF2B5EF4-FFF2-40B4-BE49-F238E27FC236}">
                <a16:creationId xmlns:a16="http://schemas.microsoft.com/office/drawing/2014/main" id="{97D88241-EEC1-8E44-8779-38C7169B6874}"/>
              </a:ext>
            </a:extLst>
          </p:cNvPr>
          <p:cNvSpPr>
            <a:spLocks noChangeShapeType="1"/>
          </p:cNvSpPr>
          <p:nvPr/>
        </p:nvSpPr>
        <p:spPr bwMode="auto">
          <a:xfrm flipV="1">
            <a:off x="3978275" y="2547938"/>
            <a:ext cx="279400" cy="663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0" name="Line 14">
            <a:extLst>
              <a:ext uri="{FF2B5EF4-FFF2-40B4-BE49-F238E27FC236}">
                <a16:creationId xmlns:a16="http://schemas.microsoft.com/office/drawing/2014/main" id="{D63D2F96-CB8E-3545-9E08-A9860DBD817F}"/>
              </a:ext>
            </a:extLst>
          </p:cNvPr>
          <p:cNvSpPr>
            <a:spLocks noChangeShapeType="1"/>
          </p:cNvSpPr>
          <p:nvPr/>
        </p:nvSpPr>
        <p:spPr bwMode="auto">
          <a:xfrm flipH="1" flipV="1">
            <a:off x="3471863" y="3355975"/>
            <a:ext cx="754062" cy="106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1" name="Line 15">
            <a:extLst>
              <a:ext uri="{FF2B5EF4-FFF2-40B4-BE49-F238E27FC236}">
                <a16:creationId xmlns:a16="http://schemas.microsoft.com/office/drawing/2014/main" id="{90F92352-2FF6-7B47-BDF8-6C8B64F5C1E3}"/>
              </a:ext>
            </a:extLst>
          </p:cNvPr>
          <p:cNvSpPr>
            <a:spLocks noChangeShapeType="1"/>
          </p:cNvSpPr>
          <p:nvPr/>
        </p:nvSpPr>
        <p:spPr bwMode="auto">
          <a:xfrm flipH="1">
            <a:off x="3603625" y="4110038"/>
            <a:ext cx="723900" cy="188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2" name="Line 16">
            <a:extLst>
              <a:ext uri="{FF2B5EF4-FFF2-40B4-BE49-F238E27FC236}">
                <a16:creationId xmlns:a16="http://schemas.microsoft.com/office/drawing/2014/main" id="{409801AC-BC6D-E64E-96D3-5BB4EE66D9B8}"/>
              </a:ext>
            </a:extLst>
          </p:cNvPr>
          <p:cNvSpPr>
            <a:spLocks noChangeShapeType="1"/>
          </p:cNvSpPr>
          <p:nvPr/>
        </p:nvSpPr>
        <p:spPr bwMode="auto">
          <a:xfrm>
            <a:off x="4327525" y="4106863"/>
            <a:ext cx="234950" cy="6238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3" name="Text Box 17">
            <a:extLst>
              <a:ext uri="{FF2B5EF4-FFF2-40B4-BE49-F238E27FC236}">
                <a16:creationId xmlns:a16="http://schemas.microsoft.com/office/drawing/2014/main" id="{A591C413-DFAB-6E40-97D1-710197AC3910}"/>
              </a:ext>
            </a:extLst>
          </p:cNvPr>
          <p:cNvSpPr txBox="1">
            <a:spLocks noChangeArrowheads="1"/>
          </p:cNvSpPr>
          <p:nvPr/>
        </p:nvSpPr>
        <p:spPr bwMode="auto">
          <a:xfrm>
            <a:off x="357188" y="5281613"/>
            <a:ext cx="1446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Attitudes</a:t>
            </a:r>
          </a:p>
        </p:txBody>
      </p:sp>
      <p:sp>
        <p:nvSpPr>
          <p:cNvPr id="68624" name="Text Box 18">
            <a:extLst>
              <a:ext uri="{FF2B5EF4-FFF2-40B4-BE49-F238E27FC236}">
                <a16:creationId xmlns:a16="http://schemas.microsoft.com/office/drawing/2014/main" id="{0DBE4CA4-B3F8-BB47-A05F-4843C8D46139}"/>
              </a:ext>
            </a:extLst>
          </p:cNvPr>
          <p:cNvSpPr txBox="1">
            <a:spLocks noChangeArrowheads="1"/>
          </p:cNvSpPr>
          <p:nvPr/>
        </p:nvSpPr>
        <p:spPr bwMode="auto">
          <a:xfrm>
            <a:off x="6099175" y="1885950"/>
            <a:ext cx="92868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Clarity of</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future budget</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provisions</a:t>
            </a:r>
          </a:p>
        </p:txBody>
      </p:sp>
      <p:sp>
        <p:nvSpPr>
          <p:cNvPr id="68625" name="Text Box 19">
            <a:extLst>
              <a:ext uri="{FF2B5EF4-FFF2-40B4-BE49-F238E27FC236}">
                <a16:creationId xmlns:a16="http://schemas.microsoft.com/office/drawing/2014/main" id="{1825BC02-07B3-4E4E-9CA7-58389126332A}"/>
              </a:ext>
            </a:extLst>
          </p:cNvPr>
          <p:cNvSpPr txBox="1">
            <a:spLocks noChangeArrowheads="1"/>
          </p:cNvSpPr>
          <p:nvPr/>
        </p:nvSpPr>
        <p:spPr bwMode="auto">
          <a:xfrm>
            <a:off x="6835775" y="2506663"/>
            <a:ext cx="81438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Reliance on</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voluntary</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agencies</a:t>
            </a:r>
          </a:p>
        </p:txBody>
      </p:sp>
      <p:sp>
        <p:nvSpPr>
          <p:cNvPr id="68626" name="Text Box 20">
            <a:extLst>
              <a:ext uri="{FF2B5EF4-FFF2-40B4-BE49-F238E27FC236}">
                <a16:creationId xmlns:a16="http://schemas.microsoft.com/office/drawing/2014/main" id="{C4D08A69-7B3E-2942-9A64-75CFD2476D2D}"/>
              </a:ext>
            </a:extLst>
          </p:cNvPr>
          <p:cNvSpPr txBox="1">
            <a:spLocks noChangeArrowheads="1"/>
          </p:cNvSpPr>
          <p:nvPr/>
        </p:nvSpPr>
        <p:spPr bwMode="auto">
          <a:xfrm>
            <a:off x="4745038" y="2509838"/>
            <a:ext cx="852487"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Unreliable</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estimates of</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costs </a:t>
            </a:r>
          </a:p>
        </p:txBody>
      </p:sp>
      <p:sp>
        <p:nvSpPr>
          <p:cNvPr id="68627" name="Line 21">
            <a:extLst>
              <a:ext uri="{FF2B5EF4-FFF2-40B4-BE49-F238E27FC236}">
                <a16:creationId xmlns:a16="http://schemas.microsoft.com/office/drawing/2014/main" id="{67037976-C1B5-A043-AAF2-ED2A1034FADD}"/>
              </a:ext>
            </a:extLst>
          </p:cNvPr>
          <p:cNvSpPr>
            <a:spLocks noChangeShapeType="1"/>
          </p:cNvSpPr>
          <p:nvPr/>
        </p:nvSpPr>
        <p:spPr bwMode="auto">
          <a:xfrm flipV="1">
            <a:off x="6691313" y="2840038"/>
            <a:ext cx="215900" cy="638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8" name="Line 22">
            <a:extLst>
              <a:ext uri="{FF2B5EF4-FFF2-40B4-BE49-F238E27FC236}">
                <a16:creationId xmlns:a16="http://schemas.microsoft.com/office/drawing/2014/main" id="{4B5F383A-AD47-FC43-AC68-B8537A416EC9}"/>
              </a:ext>
            </a:extLst>
          </p:cNvPr>
          <p:cNvSpPr>
            <a:spLocks noChangeShapeType="1"/>
          </p:cNvSpPr>
          <p:nvPr/>
        </p:nvSpPr>
        <p:spPr bwMode="auto">
          <a:xfrm flipH="1" flipV="1">
            <a:off x="5819775" y="3335338"/>
            <a:ext cx="85725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9" name="Text Box 23">
            <a:extLst>
              <a:ext uri="{FF2B5EF4-FFF2-40B4-BE49-F238E27FC236}">
                <a16:creationId xmlns:a16="http://schemas.microsoft.com/office/drawing/2014/main" id="{D4DDF16B-298E-D646-8DCD-455733B4C926}"/>
              </a:ext>
            </a:extLst>
          </p:cNvPr>
          <p:cNvSpPr txBox="1">
            <a:spLocks noChangeArrowheads="1"/>
          </p:cNvSpPr>
          <p:nvPr/>
        </p:nvSpPr>
        <p:spPr bwMode="auto">
          <a:xfrm>
            <a:off x="4775200" y="3119438"/>
            <a:ext cx="10572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High costs of</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special medical</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&amp; social support </a:t>
            </a:r>
          </a:p>
        </p:txBody>
      </p:sp>
      <p:sp>
        <p:nvSpPr>
          <p:cNvPr id="68630" name="Text Box 24">
            <a:extLst>
              <a:ext uri="{FF2B5EF4-FFF2-40B4-BE49-F238E27FC236}">
                <a16:creationId xmlns:a16="http://schemas.microsoft.com/office/drawing/2014/main" id="{3143805B-C853-5943-817A-A00EA21D2F8C}"/>
              </a:ext>
            </a:extLst>
          </p:cNvPr>
          <p:cNvSpPr txBox="1">
            <a:spLocks noChangeArrowheads="1"/>
          </p:cNvSpPr>
          <p:nvPr/>
        </p:nvSpPr>
        <p:spPr bwMode="auto">
          <a:xfrm>
            <a:off x="3776663" y="2217738"/>
            <a:ext cx="954087"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Wheelchair</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access limited </a:t>
            </a:r>
          </a:p>
        </p:txBody>
      </p:sp>
      <p:sp>
        <p:nvSpPr>
          <p:cNvPr id="68631" name="Text Box 25">
            <a:extLst>
              <a:ext uri="{FF2B5EF4-FFF2-40B4-BE49-F238E27FC236}">
                <a16:creationId xmlns:a16="http://schemas.microsoft.com/office/drawing/2014/main" id="{8D50A103-3A89-7044-8117-29D168130773}"/>
              </a:ext>
            </a:extLst>
          </p:cNvPr>
          <p:cNvSpPr txBox="1">
            <a:spLocks noChangeArrowheads="1"/>
          </p:cNvSpPr>
          <p:nvPr/>
        </p:nvSpPr>
        <p:spPr bwMode="auto">
          <a:xfrm>
            <a:off x="2714625" y="3041650"/>
            <a:ext cx="7747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Stairs limit</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access to</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facilities</a:t>
            </a:r>
          </a:p>
        </p:txBody>
      </p:sp>
      <p:sp>
        <p:nvSpPr>
          <p:cNvPr id="68632" name="Line 26">
            <a:extLst>
              <a:ext uri="{FF2B5EF4-FFF2-40B4-BE49-F238E27FC236}">
                <a16:creationId xmlns:a16="http://schemas.microsoft.com/office/drawing/2014/main" id="{15894410-3CF4-104F-AFA0-313078A33D04}"/>
              </a:ext>
            </a:extLst>
          </p:cNvPr>
          <p:cNvSpPr>
            <a:spLocks noChangeShapeType="1"/>
          </p:cNvSpPr>
          <p:nvPr/>
        </p:nvSpPr>
        <p:spPr bwMode="auto">
          <a:xfrm flipH="1">
            <a:off x="1343025" y="4559300"/>
            <a:ext cx="431800" cy="1254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3" name="Line 27">
            <a:extLst>
              <a:ext uri="{FF2B5EF4-FFF2-40B4-BE49-F238E27FC236}">
                <a16:creationId xmlns:a16="http://schemas.microsoft.com/office/drawing/2014/main" id="{97741DB0-A7F6-6D45-A7CC-F91FEAA6C4D9}"/>
              </a:ext>
            </a:extLst>
          </p:cNvPr>
          <p:cNvSpPr>
            <a:spLocks noChangeShapeType="1"/>
          </p:cNvSpPr>
          <p:nvPr/>
        </p:nvSpPr>
        <p:spPr bwMode="auto">
          <a:xfrm>
            <a:off x="1804988" y="4525963"/>
            <a:ext cx="236537" cy="6238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4" name="Text Box 28">
            <a:extLst>
              <a:ext uri="{FF2B5EF4-FFF2-40B4-BE49-F238E27FC236}">
                <a16:creationId xmlns:a16="http://schemas.microsoft.com/office/drawing/2014/main" id="{CEC5B8D7-2F9E-B349-A8C6-659F50270CBF}"/>
              </a:ext>
            </a:extLst>
          </p:cNvPr>
          <p:cNvSpPr txBox="1">
            <a:spLocks noChangeArrowheads="1"/>
          </p:cNvSpPr>
          <p:nvPr/>
        </p:nvSpPr>
        <p:spPr bwMode="auto">
          <a:xfrm>
            <a:off x="476250" y="4325938"/>
            <a:ext cx="1030288"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Low awareness </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and tolerance</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among</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mainstream</a:t>
            </a:r>
          </a:p>
        </p:txBody>
      </p:sp>
      <p:sp>
        <p:nvSpPr>
          <p:cNvPr id="68635" name="Text Box 29">
            <a:extLst>
              <a:ext uri="{FF2B5EF4-FFF2-40B4-BE49-F238E27FC236}">
                <a16:creationId xmlns:a16="http://schemas.microsoft.com/office/drawing/2014/main" id="{B218078E-9FFB-834D-AFBE-5DEB2EBDB6B7}"/>
              </a:ext>
            </a:extLst>
          </p:cNvPr>
          <p:cNvSpPr txBox="1">
            <a:spLocks noChangeArrowheads="1"/>
          </p:cNvSpPr>
          <p:nvPr/>
        </p:nvSpPr>
        <p:spPr bwMode="auto">
          <a:xfrm>
            <a:off x="1731963" y="5130800"/>
            <a:ext cx="633412"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Bullying</a:t>
            </a:r>
          </a:p>
        </p:txBody>
      </p:sp>
      <p:sp>
        <p:nvSpPr>
          <p:cNvPr id="68636" name="Text Box 30">
            <a:extLst>
              <a:ext uri="{FF2B5EF4-FFF2-40B4-BE49-F238E27FC236}">
                <a16:creationId xmlns:a16="http://schemas.microsoft.com/office/drawing/2014/main" id="{BF47DEC4-D262-3141-98E9-A2144CEFB1C1}"/>
              </a:ext>
            </a:extLst>
          </p:cNvPr>
          <p:cNvSpPr txBox="1">
            <a:spLocks noChangeArrowheads="1"/>
          </p:cNvSpPr>
          <p:nvPr/>
        </p:nvSpPr>
        <p:spPr bwMode="auto">
          <a:xfrm>
            <a:off x="2736850" y="4040188"/>
            <a:ext cx="94138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Limited No.</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of specially</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qualified staff</a:t>
            </a:r>
          </a:p>
        </p:txBody>
      </p:sp>
      <p:sp>
        <p:nvSpPr>
          <p:cNvPr id="68637" name="Text Box 31">
            <a:extLst>
              <a:ext uri="{FF2B5EF4-FFF2-40B4-BE49-F238E27FC236}">
                <a16:creationId xmlns:a16="http://schemas.microsoft.com/office/drawing/2014/main" id="{E4333937-6C43-2946-95A5-01671AA054D6}"/>
              </a:ext>
            </a:extLst>
          </p:cNvPr>
          <p:cNvSpPr txBox="1">
            <a:spLocks noChangeArrowheads="1"/>
          </p:cNvSpPr>
          <p:nvPr/>
        </p:nvSpPr>
        <p:spPr bwMode="auto">
          <a:xfrm>
            <a:off x="4284663" y="4708525"/>
            <a:ext cx="8128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Staff work-</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life balance</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issues</a:t>
            </a:r>
          </a:p>
        </p:txBody>
      </p:sp>
      <p:sp>
        <p:nvSpPr>
          <p:cNvPr id="68638" name="Text Box 32">
            <a:extLst>
              <a:ext uri="{FF2B5EF4-FFF2-40B4-BE49-F238E27FC236}">
                <a16:creationId xmlns:a16="http://schemas.microsoft.com/office/drawing/2014/main" id="{EF3F4731-C18F-E044-AB59-C79527F3658F}"/>
              </a:ext>
            </a:extLst>
          </p:cNvPr>
          <p:cNvSpPr txBox="1">
            <a:spLocks noChangeArrowheads="1"/>
          </p:cNvSpPr>
          <p:nvPr/>
        </p:nvSpPr>
        <p:spPr bwMode="auto">
          <a:xfrm>
            <a:off x="5349875" y="4084638"/>
            <a:ext cx="7096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Specialist</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transport </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required</a:t>
            </a:r>
          </a:p>
        </p:txBody>
      </p:sp>
      <p:sp>
        <p:nvSpPr>
          <p:cNvPr id="68639" name="Text Box 33">
            <a:extLst>
              <a:ext uri="{FF2B5EF4-FFF2-40B4-BE49-F238E27FC236}">
                <a16:creationId xmlns:a16="http://schemas.microsoft.com/office/drawing/2014/main" id="{549CAB84-9195-8546-A42B-65CB999CAA35}"/>
              </a:ext>
            </a:extLst>
          </p:cNvPr>
          <p:cNvSpPr txBox="1">
            <a:spLocks noChangeArrowheads="1"/>
          </p:cNvSpPr>
          <p:nvPr/>
        </p:nvSpPr>
        <p:spPr bwMode="auto">
          <a:xfrm>
            <a:off x="6667500" y="4708525"/>
            <a:ext cx="95408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Dependent on</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existing LA</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contract</a:t>
            </a:r>
          </a:p>
        </p:txBody>
      </p:sp>
      <p:sp>
        <p:nvSpPr>
          <p:cNvPr id="68640" name="Text Box 34">
            <a:extLst>
              <a:ext uri="{FF2B5EF4-FFF2-40B4-BE49-F238E27FC236}">
                <a16:creationId xmlns:a16="http://schemas.microsoft.com/office/drawing/2014/main" id="{60287139-BC16-ED4C-8F74-7EA8D4387EA6}"/>
              </a:ext>
            </a:extLst>
          </p:cNvPr>
          <p:cNvSpPr txBox="1">
            <a:spLocks noChangeArrowheads="1"/>
          </p:cNvSpPr>
          <p:nvPr/>
        </p:nvSpPr>
        <p:spPr bwMode="auto">
          <a:xfrm>
            <a:off x="449263" y="1887538"/>
            <a:ext cx="1327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GB" altLang="en-US" b="1">
                <a:latin typeface="Source Sans Pro" panose="020B0503030403020204" pitchFamily="34" charset="0"/>
                <a:cs typeface="Source Sans Pro" panose="020B0503030403020204" pitchFamily="34" charset="0"/>
              </a:rPr>
              <a:t>Training</a:t>
            </a:r>
          </a:p>
        </p:txBody>
      </p:sp>
      <p:sp>
        <p:nvSpPr>
          <p:cNvPr id="68641" name="Line 35">
            <a:extLst>
              <a:ext uri="{FF2B5EF4-FFF2-40B4-BE49-F238E27FC236}">
                <a16:creationId xmlns:a16="http://schemas.microsoft.com/office/drawing/2014/main" id="{AE8713BF-76A2-4A4F-BF55-3DFD683B7216}"/>
              </a:ext>
            </a:extLst>
          </p:cNvPr>
          <p:cNvSpPr>
            <a:spLocks noChangeShapeType="1"/>
          </p:cNvSpPr>
          <p:nvPr/>
        </p:nvSpPr>
        <p:spPr bwMode="auto">
          <a:xfrm>
            <a:off x="6246813" y="4752975"/>
            <a:ext cx="215900" cy="522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42" name="Text Box 36">
            <a:extLst>
              <a:ext uri="{FF2B5EF4-FFF2-40B4-BE49-F238E27FC236}">
                <a16:creationId xmlns:a16="http://schemas.microsoft.com/office/drawing/2014/main" id="{5C6FFB23-35A8-1E4B-9A13-5B38CE3240CB}"/>
              </a:ext>
            </a:extLst>
          </p:cNvPr>
          <p:cNvSpPr txBox="1">
            <a:spLocks noChangeArrowheads="1"/>
          </p:cNvSpPr>
          <p:nvPr/>
        </p:nvSpPr>
        <p:spPr bwMode="auto">
          <a:xfrm>
            <a:off x="6151563" y="5260975"/>
            <a:ext cx="865187"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Need to</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adjust travel</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times</a:t>
            </a:r>
          </a:p>
        </p:txBody>
      </p:sp>
      <p:sp>
        <p:nvSpPr>
          <p:cNvPr id="68643" name="Line 37">
            <a:extLst>
              <a:ext uri="{FF2B5EF4-FFF2-40B4-BE49-F238E27FC236}">
                <a16:creationId xmlns:a16="http://schemas.microsoft.com/office/drawing/2014/main" id="{D7578330-655E-9948-9CC2-490165B71D1B}"/>
              </a:ext>
            </a:extLst>
          </p:cNvPr>
          <p:cNvSpPr>
            <a:spLocks noChangeShapeType="1"/>
          </p:cNvSpPr>
          <p:nvPr/>
        </p:nvSpPr>
        <p:spPr bwMode="auto">
          <a:xfrm flipH="1" flipV="1">
            <a:off x="2890838" y="2774950"/>
            <a:ext cx="855662"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44" name="Text Box 38">
            <a:extLst>
              <a:ext uri="{FF2B5EF4-FFF2-40B4-BE49-F238E27FC236}">
                <a16:creationId xmlns:a16="http://schemas.microsoft.com/office/drawing/2014/main" id="{712B6510-0B50-0346-B581-6C0CE44C2B4A}"/>
              </a:ext>
            </a:extLst>
          </p:cNvPr>
          <p:cNvSpPr txBox="1">
            <a:spLocks noChangeArrowheads="1"/>
          </p:cNvSpPr>
          <p:nvPr/>
        </p:nvSpPr>
        <p:spPr bwMode="auto">
          <a:xfrm>
            <a:off x="1928813" y="2460625"/>
            <a:ext cx="11858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Need for</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special equipment</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&amp; materials</a:t>
            </a:r>
          </a:p>
        </p:txBody>
      </p:sp>
      <p:sp>
        <p:nvSpPr>
          <p:cNvPr id="68645" name="Line 39">
            <a:extLst>
              <a:ext uri="{FF2B5EF4-FFF2-40B4-BE49-F238E27FC236}">
                <a16:creationId xmlns:a16="http://schemas.microsoft.com/office/drawing/2014/main" id="{751EB952-C720-A74C-9FAE-AC17988F59FE}"/>
              </a:ext>
            </a:extLst>
          </p:cNvPr>
          <p:cNvSpPr>
            <a:spLocks noChangeShapeType="1"/>
          </p:cNvSpPr>
          <p:nvPr/>
        </p:nvSpPr>
        <p:spPr bwMode="auto">
          <a:xfrm flipH="1">
            <a:off x="3225800" y="4841875"/>
            <a:ext cx="495300" cy="1095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46" name="Text Box 40">
            <a:extLst>
              <a:ext uri="{FF2B5EF4-FFF2-40B4-BE49-F238E27FC236}">
                <a16:creationId xmlns:a16="http://schemas.microsoft.com/office/drawing/2014/main" id="{816D6C0E-3F0C-8642-9AC9-F11B00853E16}"/>
              </a:ext>
            </a:extLst>
          </p:cNvPr>
          <p:cNvSpPr txBox="1">
            <a:spLocks noChangeArrowheads="1"/>
          </p:cNvSpPr>
          <p:nvPr/>
        </p:nvSpPr>
        <p:spPr bwMode="auto">
          <a:xfrm>
            <a:off x="2370138" y="4794250"/>
            <a:ext cx="890587"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Higher staff</a:t>
            </a:r>
          </a:p>
          <a:p>
            <a:pPr algn="ctr" eaLnBrk="1" hangingPunct="1">
              <a:lnSpc>
                <a:spcPct val="90000"/>
              </a:lnSpc>
            </a:pPr>
            <a:r>
              <a:rPr lang="en-GB" altLang="en-US" sz="1000">
                <a:latin typeface="Source Sans Pro" panose="020B0503030403020204" pitchFamily="34" charset="0"/>
                <a:cs typeface="Source Sans Pro" panose="020B0503030403020204" pitchFamily="34" charset="0"/>
              </a:rPr>
              <a:t>to pupil ratio</a:t>
            </a:r>
          </a:p>
        </p:txBody>
      </p:sp>
      <p:sp>
        <p:nvSpPr>
          <p:cNvPr id="68647" name="Line 41">
            <a:extLst>
              <a:ext uri="{FF2B5EF4-FFF2-40B4-BE49-F238E27FC236}">
                <a16:creationId xmlns:a16="http://schemas.microsoft.com/office/drawing/2014/main" id="{FE5F3893-D58E-614B-94CE-66A6753BB1B8}"/>
              </a:ext>
            </a:extLst>
          </p:cNvPr>
          <p:cNvSpPr>
            <a:spLocks noChangeShapeType="1"/>
          </p:cNvSpPr>
          <p:nvPr/>
        </p:nvSpPr>
        <p:spPr bwMode="auto">
          <a:xfrm flipH="1" flipV="1">
            <a:off x="1033463" y="3167063"/>
            <a:ext cx="906462" cy="809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48" name="Text Box 42">
            <a:extLst>
              <a:ext uri="{FF2B5EF4-FFF2-40B4-BE49-F238E27FC236}">
                <a16:creationId xmlns:a16="http://schemas.microsoft.com/office/drawing/2014/main" id="{DCD93A6D-D358-164E-A2DB-1F2A81FF9EEB}"/>
              </a:ext>
            </a:extLst>
          </p:cNvPr>
          <p:cNvSpPr txBox="1">
            <a:spLocks noChangeArrowheads="1"/>
          </p:cNvSpPr>
          <p:nvPr/>
        </p:nvSpPr>
        <p:spPr bwMode="auto">
          <a:xfrm>
            <a:off x="412750" y="2643188"/>
            <a:ext cx="8382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90000"/>
              </a:lnSpc>
            </a:pPr>
            <a:r>
              <a:rPr lang="en-GB" altLang="en-US" sz="1000">
                <a:latin typeface="Source Sans Pro" panose="020B0503030403020204" pitchFamily="34" charset="0"/>
                <a:cs typeface="Source Sans Pro" panose="020B0503030403020204" pitchFamily="34" charset="0"/>
              </a:rPr>
              <a:t>Need to</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train up</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mainstream</a:t>
            </a:r>
            <a:br>
              <a:rPr lang="en-GB" altLang="en-US" sz="1000">
                <a:latin typeface="Source Sans Pro" panose="020B0503030403020204" pitchFamily="34" charset="0"/>
                <a:cs typeface="Source Sans Pro" panose="020B0503030403020204" pitchFamily="34" charset="0"/>
              </a:rPr>
            </a:br>
            <a:r>
              <a:rPr lang="en-GB" altLang="en-US" sz="1000">
                <a:latin typeface="Source Sans Pro" panose="020B0503030403020204" pitchFamily="34" charset="0"/>
                <a:cs typeface="Source Sans Pro" panose="020B0503030403020204" pitchFamily="34" charset="0"/>
              </a:rPr>
              <a:t>staff</a:t>
            </a:r>
          </a:p>
        </p:txBody>
      </p:sp>
      <p:sp>
        <p:nvSpPr>
          <p:cNvPr id="68649" name="Freeform 43">
            <a:extLst>
              <a:ext uri="{FF2B5EF4-FFF2-40B4-BE49-F238E27FC236}">
                <a16:creationId xmlns:a16="http://schemas.microsoft.com/office/drawing/2014/main" id="{3CDB88AF-6AFB-424A-AB93-0D7ABF623066}"/>
              </a:ext>
            </a:extLst>
          </p:cNvPr>
          <p:cNvSpPr>
            <a:spLocks/>
          </p:cNvSpPr>
          <p:nvPr/>
        </p:nvSpPr>
        <p:spPr bwMode="auto">
          <a:xfrm>
            <a:off x="1282700" y="3792538"/>
            <a:ext cx="6738938" cy="60325"/>
          </a:xfrm>
          <a:custGeom>
            <a:avLst/>
            <a:gdLst>
              <a:gd name="T0" fmla="*/ 0 w 5112"/>
              <a:gd name="T1" fmla="*/ 60325 h 59"/>
              <a:gd name="T2" fmla="*/ 6738938 w 5112"/>
              <a:gd name="T3" fmla="*/ 52145 h 59"/>
              <a:gd name="T4" fmla="*/ 0 60000 65536"/>
              <a:gd name="T5" fmla="*/ 0 60000 65536"/>
            </a:gdLst>
            <a:ahLst/>
            <a:cxnLst>
              <a:cxn ang="T4">
                <a:pos x="T0" y="T1"/>
              </a:cxn>
              <a:cxn ang="T5">
                <a:pos x="T2" y="T3"/>
              </a:cxn>
            </a:cxnLst>
            <a:rect l="0" t="0" r="r" b="b"/>
            <a:pathLst>
              <a:path w="5112" h="59">
                <a:moveTo>
                  <a:pt x="0" y="59"/>
                </a:moveTo>
                <a:cubicBezTo>
                  <a:pt x="1703" y="0"/>
                  <a:pt x="3408" y="51"/>
                  <a:pt x="5112" y="51"/>
                </a:cubicBezTo>
              </a:path>
            </a:pathLst>
          </a:custGeom>
          <a:noFill/>
          <a:ln w="3810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8650" name="Freeform 44">
            <a:extLst>
              <a:ext uri="{FF2B5EF4-FFF2-40B4-BE49-F238E27FC236}">
                <a16:creationId xmlns:a16="http://schemas.microsoft.com/office/drawing/2014/main" id="{DE2774C6-F020-6641-9ECB-80D3F72E5C75}"/>
              </a:ext>
            </a:extLst>
          </p:cNvPr>
          <p:cNvSpPr>
            <a:spLocks/>
          </p:cNvSpPr>
          <p:nvPr/>
        </p:nvSpPr>
        <p:spPr bwMode="auto">
          <a:xfrm>
            <a:off x="5676900" y="23241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8651" name="Freeform 45">
            <a:extLst>
              <a:ext uri="{FF2B5EF4-FFF2-40B4-BE49-F238E27FC236}">
                <a16:creationId xmlns:a16="http://schemas.microsoft.com/office/drawing/2014/main" id="{CE878043-6A5B-874E-8F0B-F99A0C536731}"/>
              </a:ext>
            </a:extLst>
          </p:cNvPr>
          <p:cNvSpPr>
            <a:spLocks/>
          </p:cNvSpPr>
          <p:nvPr/>
        </p:nvSpPr>
        <p:spPr bwMode="auto">
          <a:xfrm>
            <a:off x="3244850" y="23241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8652" name="Freeform 46">
            <a:extLst>
              <a:ext uri="{FF2B5EF4-FFF2-40B4-BE49-F238E27FC236}">
                <a16:creationId xmlns:a16="http://schemas.microsoft.com/office/drawing/2014/main" id="{CDDEA26B-6A81-F747-ACB2-28D1238670B0}"/>
              </a:ext>
            </a:extLst>
          </p:cNvPr>
          <p:cNvSpPr>
            <a:spLocks/>
          </p:cNvSpPr>
          <p:nvPr/>
        </p:nvSpPr>
        <p:spPr bwMode="auto">
          <a:xfrm>
            <a:off x="1130300" y="23241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8653" name="Freeform 47">
            <a:extLst>
              <a:ext uri="{FF2B5EF4-FFF2-40B4-BE49-F238E27FC236}">
                <a16:creationId xmlns:a16="http://schemas.microsoft.com/office/drawing/2014/main" id="{BCCD88C3-A03F-0348-9AF7-8E392B7D4F10}"/>
              </a:ext>
            </a:extLst>
          </p:cNvPr>
          <p:cNvSpPr>
            <a:spLocks/>
          </p:cNvSpPr>
          <p:nvPr/>
        </p:nvSpPr>
        <p:spPr bwMode="auto">
          <a:xfrm flipV="1">
            <a:off x="3271838" y="3822700"/>
            <a:ext cx="1273175" cy="1528763"/>
          </a:xfrm>
          <a:custGeom>
            <a:avLst/>
            <a:gdLst>
              <a:gd name="T0" fmla="*/ 0 w 803"/>
              <a:gd name="T1" fmla="*/ 0 h 963"/>
              <a:gd name="T2" fmla="*/ 139526 w 803"/>
              <a:gd name="T3" fmla="*/ 139700 h 963"/>
              <a:gd name="T4" fmla="*/ 266368 w 803"/>
              <a:gd name="T5" fmla="*/ 279400 h 963"/>
              <a:gd name="T6" fmla="*/ 494683 w 803"/>
              <a:gd name="T7" fmla="*/ 558800 h 963"/>
              <a:gd name="T8" fmla="*/ 634209 w 803"/>
              <a:gd name="T9" fmla="*/ 736600 h 963"/>
              <a:gd name="T10" fmla="*/ 748367 w 803"/>
              <a:gd name="T11" fmla="*/ 863600 h 963"/>
              <a:gd name="T12" fmla="*/ 989366 w 803"/>
              <a:gd name="T13" fmla="*/ 1143000 h 963"/>
              <a:gd name="T14" fmla="*/ 1078156 w 803"/>
              <a:gd name="T15" fmla="*/ 1270000 h 963"/>
              <a:gd name="T16" fmla="*/ 1154261 w 803"/>
              <a:gd name="T17" fmla="*/ 1384300 h 963"/>
              <a:gd name="T18" fmla="*/ 1179629 w 803"/>
              <a:gd name="T19" fmla="*/ 1422400 h 963"/>
              <a:gd name="T20" fmla="*/ 1217682 w 803"/>
              <a:gd name="T21" fmla="*/ 1447800 h 963"/>
              <a:gd name="T22" fmla="*/ 1230366 w 803"/>
              <a:gd name="T23" fmla="*/ 1485900 h 963"/>
              <a:gd name="T24" fmla="*/ 1268418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8654" name="Freeform 48">
            <a:extLst>
              <a:ext uri="{FF2B5EF4-FFF2-40B4-BE49-F238E27FC236}">
                <a16:creationId xmlns:a16="http://schemas.microsoft.com/office/drawing/2014/main" id="{8FF22209-A83A-F246-9E36-490BC31EEECE}"/>
              </a:ext>
            </a:extLst>
          </p:cNvPr>
          <p:cNvSpPr>
            <a:spLocks/>
          </p:cNvSpPr>
          <p:nvPr/>
        </p:nvSpPr>
        <p:spPr bwMode="auto">
          <a:xfrm flipV="1">
            <a:off x="1098550" y="38227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68655" name="Freeform 49">
            <a:extLst>
              <a:ext uri="{FF2B5EF4-FFF2-40B4-BE49-F238E27FC236}">
                <a16:creationId xmlns:a16="http://schemas.microsoft.com/office/drawing/2014/main" id="{27612858-B5E0-6045-B5D8-9F1A996CD69C}"/>
              </a:ext>
            </a:extLst>
          </p:cNvPr>
          <p:cNvSpPr>
            <a:spLocks/>
          </p:cNvSpPr>
          <p:nvPr/>
        </p:nvSpPr>
        <p:spPr bwMode="auto">
          <a:xfrm flipV="1">
            <a:off x="5708650" y="3822700"/>
            <a:ext cx="1274763" cy="1528763"/>
          </a:xfrm>
          <a:custGeom>
            <a:avLst/>
            <a:gdLst>
              <a:gd name="T0" fmla="*/ 0 w 803"/>
              <a:gd name="T1" fmla="*/ 0 h 963"/>
              <a:gd name="T2" fmla="*/ 139700 w 803"/>
              <a:gd name="T3" fmla="*/ 139700 h 963"/>
              <a:gd name="T4" fmla="*/ 266700 w 803"/>
              <a:gd name="T5" fmla="*/ 279400 h 963"/>
              <a:gd name="T6" fmla="*/ 495300 w 803"/>
              <a:gd name="T7" fmla="*/ 558800 h 963"/>
              <a:gd name="T8" fmla="*/ 635000 w 803"/>
              <a:gd name="T9" fmla="*/ 736600 h 963"/>
              <a:gd name="T10" fmla="*/ 749300 w 803"/>
              <a:gd name="T11" fmla="*/ 863600 h 963"/>
              <a:gd name="T12" fmla="*/ 990600 w 803"/>
              <a:gd name="T13" fmla="*/ 1143000 h 963"/>
              <a:gd name="T14" fmla="*/ 1079500 w 803"/>
              <a:gd name="T15" fmla="*/ 1270000 h 963"/>
              <a:gd name="T16" fmla="*/ 1155700 w 803"/>
              <a:gd name="T17" fmla="*/ 1384300 h 963"/>
              <a:gd name="T18" fmla="*/ 1181100 w 803"/>
              <a:gd name="T19" fmla="*/ 1422400 h 963"/>
              <a:gd name="T20" fmla="*/ 1219200 w 803"/>
              <a:gd name="T21" fmla="*/ 1447800 h 963"/>
              <a:gd name="T22" fmla="*/ 1231900 w 803"/>
              <a:gd name="T23" fmla="*/ 1485900 h 963"/>
              <a:gd name="T24" fmla="*/ 1270000 w 803"/>
              <a:gd name="T25" fmla="*/ 1511300 h 9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03" h="963">
                <a:moveTo>
                  <a:pt x="0" y="0"/>
                </a:moveTo>
                <a:cubicBezTo>
                  <a:pt x="24" y="36"/>
                  <a:pt x="59" y="55"/>
                  <a:pt x="88" y="88"/>
                </a:cubicBezTo>
                <a:cubicBezTo>
                  <a:pt x="165" y="177"/>
                  <a:pt x="114" y="140"/>
                  <a:pt x="168" y="176"/>
                </a:cubicBezTo>
                <a:cubicBezTo>
                  <a:pt x="184" y="241"/>
                  <a:pt x="275" y="303"/>
                  <a:pt x="312" y="352"/>
                </a:cubicBezTo>
                <a:cubicBezTo>
                  <a:pt x="344" y="395"/>
                  <a:pt x="357" y="430"/>
                  <a:pt x="400" y="464"/>
                </a:cubicBezTo>
                <a:cubicBezTo>
                  <a:pt x="418" y="500"/>
                  <a:pt x="438" y="522"/>
                  <a:pt x="472" y="544"/>
                </a:cubicBezTo>
                <a:cubicBezTo>
                  <a:pt x="506" y="612"/>
                  <a:pt x="582" y="656"/>
                  <a:pt x="624" y="720"/>
                </a:cubicBezTo>
                <a:cubicBezTo>
                  <a:pt x="642" y="747"/>
                  <a:pt x="664" y="772"/>
                  <a:pt x="680" y="800"/>
                </a:cubicBezTo>
                <a:cubicBezTo>
                  <a:pt x="699" y="833"/>
                  <a:pt x="696" y="851"/>
                  <a:pt x="728" y="872"/>
                </a:cubicBezTo>
                <a:cubicBezTo>
                  <a:pt x="733" y="880"/>
                  <a:pt x="737" y="889"/>
                  <a:pt x="744" y="896"/>
                </a:cubicBezTo>
                <a:cubicBezTo>
                  <a:pt x="751" y="903"/>
                  <a:pt x="762" y="904"/>
                  <a:pt x="768" y="912"/>
                </a:cubicBezTo>
                <a:cubicBezTo>
                  <a:pt x="773" y="919"/>
                  <a:pt x="770" y="930"/>
                  <a:pt x="776" y="936"/>
                </a:cubicBezTo>
                <a:cubicBezTo>
                  <a:pt x="803" y="963"/>
                  <a:pt x="800" y="930"/>
                  <a:pt x="800" y="952"/>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2" name="Rectangle 2">
            <a:extLst>
              <a:ext uri="{FF2B5EF4-FFF2-40B4-BE49-F238E27FC236}">
                <a16:creationId xmlns:a16="http://schemas.microsoft.com/office/drawing/2014/main" id="{12A074DF-2ABE-E445-AA64-FD54A3EF3864}"/>
              </a:ext>
            </a:extLst>
          </p:cNvPr>
          <p:cNvSpPr>
            <a:spLocks noGrp="1" noChangeArrowheads="1"/>
          </p:cNvSpPr>
          <p:nvPr>
            <p:ph type="title"/>
          </p:nvPr>
        </p:nvSpPr>
        <p:spPr/>
        <p:txBody>
          <a:bodyPr/>
          <a:lstStyle/>
          <a:p>
            <a:pPr eaLnBrk="1" hangingPunct="1">
              <a:defRPr/>
            </a:pPr>
            <a:r>
              <a:rPr lang="en-GB" sz="3200" dirty="0" err="1">
                <a:ea typeface="MS PGothic" pitchFamily="34" charset="-128"/>
                <a:cs typeface="+mj-cs"/>
              </a:rPr>
              <a:t>Analyze</a:t>
            </a:r>
            <a:r>
              <a:rPr lang="en-GB" sz="3200" dirty="0">
                <a:ea typeface="MS PGothic" pitchFamily="34" charset="-128"/>
                <a:cs typeface="+mj-cs"/>
              </a:rPr>
              <a:t> each of the key factors (main bones) in turn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a:extLst>
              <a:ext uri="{FF2B5EF4-FFF2-40B4-BE49-F238E27FC236}">
                <a16:creationId xmlns:a16="http://schemas.microsoft.com/office/drawing/2014/main" id="{9E6259B1-082B-F147-93C2-2E26A2A3C2C0}"/>
              </a:ext>
            </a:extLst>
          </p:cNvPr>
          <p:cNvSpPr>
            <a:spLocks noGrp="1" noChangeArrowheads="1"/>
          </p:cNvSpPr>
          <p:nvPr>
            <p:ph type="title"/>
          </p:nvPr>
        </p:nvSpPr>
        <p:spPr/>
        <p:txBody>
          <a:bodyPr/>
          <a:lstStyle/>
          <a:p>
            <a:pPr eaLnBrk="1" hangingPunct="1">
              <a:defRPr/>
            </a:pPr>
            <a:r>
              <a:rPr sz="3200" dirty="0">
                <a:ea typeface="MS PGothic" pitchFamily="34" charset="-128"/>
                <a:cs typeface="+mj-cs"/>
              </a:rPr>
              <a:t>Fishbone analysis is useful for a number of reasons</a:t>
            </a:r>
          </a:p>
        </p:txBody>
      </p:sp>
      <p:sp>
        <p:nvSpPr>
          <p:cNvPr id="547843" name="Rectangle 3">
            <a:extLst>
              <a:ext uri="{FF2B5EF4-FFF2-40B4-BE49-F238E27FC236}">
                <a16:creationId xmlns:a16="http://schemas.microsoft.com/office/drawing/2014/main" id="{887EF2F9-8D93-2B47-86C7-81F6A498F774}"/>
              </a:ext>
            </a:extLst>
          </p:cNvPr>
          <p:cNvSpPr>
            <a:spLocks noGrp="1" noChangeArrowheads="1"/>
          </p:cNvSpPr>
          <p:nvPr>
            <p:ph idx="1"/>
          </p:nvPr>
        </p:nvSpPr>
        <p:spPr/>
        <p:txBody>
          <a:bodyPr>
            <a:normAutofit fontScale="92500" lnSpcReduction="20000"/>
          </a:bodyPr>
          <a:lstStyle/>
          <a:p>
            <a:pPr eaLnBrk="1" hangingPunct="1">
              <a:lnSpc>
                <a:spcPct val="120000"/>
              </a:lnSpc>
              <a:buFont typeface="Arial" charset="0"/>
              <a:buChar char="•"/>
              <a:defRPr/>
            </a:pPr>
            <a:r>
              <a:rPr lang="en-US" dirty="0">
                <a:ea typeface="MS PGothic" pitchFamily="34" charset="-128"/>
                <a:cs typeface="+mn-cs"/>
              </a:rPr>
              <a:t>It encourages your team to study all parts of a problem or issue before making a decision.</a:t>
            </a:r>
          </a:p>
          <a:p>
            <a:pPr eaLnBrk="1" hangingPunct="1">
              <a:lnSpc>
                <a:spcPct val="120000"/>
              </a:lnSpc>
              <a:buFont typeface="Arial" charset="0"/>
              <a:buChar char="•"/>
              <a:defRPr/>
            </a:pPr>
            <a:r>
              <a:rPr lang="en-US" dirty="0">
                <a:ea typeface="MS PGothic" pitchFamily="34" charset="-128"/>
                <a:cs typeface="+mn-cs"/>
              </a:rPr>
              <a:t>It helps show the relationships between causes and the relative importance of those causes.</a:t>
            </a:r>
          </a:p>
          <a:p>
            <a:pPr eaLnBrk="1" hangingPunct="1">
              <a:lnSpc>
                <a:spcPct val="120000"/>
              </a:lnSpc>
              <a:buFont typeface="Arial" charset="0"/>
              <a:buChar char="•"/>
              <a:defRPr/>
            </a:pPr>
            <a:r>
              <a:rPr lang="en-US" dirty="0">
                <a:ea typeface="MS PGothic" pitchFamily="34" charset="-128"/>
                <a:cs typeface="+mn-cs"/>
              </a:rPr>
              <a:t>It helps your team see the total problem or issue as opposed to focusing on a narrow part of it.</a:t>
            </a:r>
          </a:p>
          <a:p>
            <a:pPr eaLnBrk="1" hangingPunct="1">
              <a:lnSpc>
                <a:spcPct val="120000"/>
              </a:lnSpc>
              <a:buFont typeface="Arial" charset="0"/>
              <a:buChar char="•"/>
              <a:defRPr/>
            </a:pPr>
            <a:r>
              <a:rPr lang="en-US" dirty="0">
                <a:ea typeface="MS PGothic" pitchFamily="34" charset="-128"/>
                <a:cs typeface="+mn-cs"/>
              </a:rPr>
              <a:t>It offers a way to reduce the scope of the problem and solve less complex issues rather than more complex ones.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a:extLst>
              <a:ext uri="{FF2B5EF4-FFF2-40B4-BE49-F238E27FC236}">
                <a16:creationId xmlns:a16="http://schemas.microsoft.com/office/drawing/2014/main" id="{D285D314-8CE2-9849-B39F-12171EDCA652}"/>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Fishbone Diagram Secret Sauce</a:t>
            </a:r>
          </a:p>
        </p:txBody>
      </p:sp>
      <p:sp>
        <p:nvSpPr>
          <p:cNvPr id="3" name="Content Placeholder 2">
            <a:extLst>
              <a:ext uri="{FF2B5EF4-FFF2-40B4-BE49-F238E27FC236}">
                <a16:creationId xmlns:a16="http://schemas.microsoft.com/office/drawing/2014/main" id="{35672F03-F46D-7645-83E3-24CD45ABA7EB}"/>
              </a:ext>
            </a:extLst>
          </p:cNvPr>
          <p:cNvSpPr>
            <a:spLocks noGrp="1"/>
          </p:cNvSpPr>
          <p:nvPr>
            <p:ph idx="1"/>
          </p:nvPr>
        </p:nvSpPr>
        <p:spPr>
          <a:xfrm>
            <a:off x="495300" y="1600200"/>
            <a:ext cx="8915400" cy="4789488"/>
          </a:xfrm>
        </p:spPr>
        <p:txBody>
          <a:bodyPr>
            <a:normAutofit fontScale="550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Instead of a facilitator leading the discussion on each branch give a member of the team responsibility for facilitating the brainstorming of one main bone. That way it becomes a team-building exercise also.</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Keep the group away from discussing possible solutions. The temptation is always there to jump into solution-mode but it’s important people see the whole picture first before getting into fixing things.</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The ‘key factors’ along each of the stems can often be categorized depending on the situation using one of these standard models:</a:t>
            </a:r>
          </a:p>
          <a:p>
            <a:pPr lvl="1" eaLnBrk="1" hangingPunct="1">
              <a:lnSpc>
                <a:spcPct val="120000"/>
              </a:lnSpc>
              <a:buFont typeface="Arial" charset="0"/>
              <a:buChar char="–"/>
              <a:defRPr/>
            </a:pPr>
            <a:r>
              <a:rPr lang="en-US" dirty="0">
                <a:ea typeface="MS PGothic" pitchFamily="34" charset="-128"/>
              </a:rPr>
              <a:t>The 6 </a:t>
            </a:r>
            <a:r>
              <a:rPr lang="en-US" dirty="0" err="1">
                <a:ea typeface="MS PGothic" pitchFamily="34" charset="-128"/>
              </a:rPr>
              <a:t>Ms</a:t>
            </a:r>
            <a:r>
              <a:rPr lang="en-US" dirty="0">
                <a:ea typeface="MS PGothic" pitchFamily="34" charset="-128"/>
              </a:rPr>
              <a:t> (used in manufacturing: Machine, Method, Material, Man Power, Measurement and Mother Nature)</a:t>
            </a:r>
          </a:p>
          <a:p>
            <a:pPr lvl="1" eaLnBrk="1" hangingPunct="1">
              <a:lnSpc>
                <a:spcPct val="120000"/>
              </a:lnSpc>
              <a:buFont typeface="Arial" charset="0"/>
              <a:buChar char="–"/>
              <a:defRPr/>
            </a:pPr>
            <a:r>
              <a:rPr lang="en-US" dirty="0">
                <a:ea typeface="MS PGothic" pitchFamily="34" charset="-128"/>
              </a:rPr>
              <a:t>The 7 Ps (used in marketing: Product / Service, Price, Place, Promotion, People / personnel, Positioning, </a:t>
            </a:r>
            <a:r>
              <a:rPr lang="en-US" dirty="0" err="1">
                <a:ea typeface="MS PGothic" pitchFamily="34" charset="-128"/>
              </a:rPr>
              <a:t>Packagings</a:t>
            </a:r>
            <a:r>
              <a:rPr lang="en-US" dirty="0">
                <a:ea typeface="MS PGothic" pitchFamily="34" charset="-128"/>
              </a:rPr>
              <a:t>)</a:t>
            </a:r>
          </a:p>
          <a:p>
            <a:pPr lvl="1" eaLnBrk="1" hangingPunct="1">
              <a:lnSpc>
                <a:spcPct val="120000"/>
              </a:lnSpc>
              <a:buFont typeface="Arial" charset="0"/>
              <a:buChar char="–"/>
              <a:defRPr/>
            </a:pPr>
            <a:r>
              <a:rPr lang="en-US" dirty="0">
                <a:ea typeface="MS PGothic" pitchFamily="34" charset="-128"/>
              </a:rPr>
              <a:t>The 3 </a:t>
            </a:r>
            <a:r>
              <a:rPr lang="en-US" dirty="0" err="1">
                <a:ea typeface="MS PGothic" pitchFamily="34" charset="-128"/>
              </a:rPr>
              <a:t>Ss</a:t>
            </a:r>
            <a:r>
              <a:rPr lang="en-US" dirty="0">
                <a:ea typeface="MS PGothic" pitchFamily="34" charset="-128"/>
              </a:rPr>
              <a:t> (used in service: Surroundings, Suppliers, Systems, Skills, Safety)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1" name="Rectangle 3">
            <a:extLst>
              <a:ext uri="{FF2B5EF4-FFF2-40B4-BE49-F238E27FC236}">
                <a16:creationId xmlns:a16="http://schemas.microsoft.com/office/drawing/2014/main" id="{471550CD-BCA0-814D-B2D1-E3108FB310BC}"/>
              </a:ext>
            </a:extLst>
          </p:cNvPr>
          <p:cNvSpPr>
            <a:spLocks noGrp="1" noChangeArrowheads="1"/>
          </p:cNvSpPr>
          <p:nvPr>
            <p:ph type="title"/>
          </p:nvPr>
        </p:nvSpPr>
        <p:spPr/>
        <p:txBody>
          <a:bodyPr/>
          <a:lstStyle/>
          <a:p>
            <a:pPr eaLnBrk="1" hangingPunct="1">
              <a:defRPr/>
            </a:pPr>
            <a:r>
              <a:rPr lang="en-US" dirty="0">
                <a:ea typeface="MS PGothic" pitchFamily="34" charset="-128"/>
                <a:cs typeface="+mj-cs"/>
              </a:rPr>
              <a:t>The Five Whys</a:t>
            </a:r>
          </a:p>
        </p:txBody>
      </p:sp>
      <p:sp>
        <p:nvSpPr>
          <p:cNvPr id="549892" name="Rectangle 4">
            <a:extLst>
              <a:ext uri="{FF2B5EF4-FFF2-40B4-BE49-F238E27FC236}">
                <a16:creationId xmlns:a16="http://schemas.microsoft.com/office/drawing/2014/main" id="{74450B98-8509-634F-8AD3-F72EEA663DD1}"/>
              </a:ext>
            </a:extLst>
          </p:cNvPr>
          <p:cNvSpPr>
            <a:spLocks noGrp="1" noChangeArrowheads="1"/>
          </p:cNvSpPr>
          <p:nvPr>
            <p:ph sz="half" idx="1"/>
          </p:nvPr>
        </p:nvSpPr>
        <p:spPr>
          <a:xfrm>
            <a:off x="495300" y="1600200"/>
            <a:ext cx="4375150" cy="4525963"/>
          </a:xfrm>
        </p:spPr>
        <p:txBody>
          <a:bodyPr/>
          <a:lstStyle/>
          <a:p>
            <a:pPr eaLnBrk="1" hangingPunct="1">
              <a:buFontTx/>
              <a:buNone/>
              <a:defRPr/>
            </a:pPr>
            <a:r>
              <a:rPr lang="en-GB" sz="2400" b="1" dirty="0">
                <a:ea typeface="MS PGothic" pitchFamily="34" charset="-128"/>
                <a:cs typeface="+mn-cs"/>
              </a:rPr>
              <a:t>What is it?</a:t>
            </a:r>
          </a:p>
          <a:p>
            <a:pPr eaLnBrk="1" hangingPunct="1">
              <a:buFont typeface="Arial" charset="0"/>
              <a:buChar char="•"/>
              <a:defRPr/>
            </a:pPr>
            <a:r>
              <a:rPr lang="en-GB" sz="2400" dirty="0">
                <a:ea typeface="MS PGothic" pitchFamily="34" charset="-128"/>
                <a:cs typeface="+mn-cs"/>
              </a:rPr>
              <a:t>A tool to help get to the root cause of an issue.</a:t>
            </a:r>
          </a:p>
          <a:p>
            <a:pPr eaLnBrk="1" hangingPunct="1">
              <a:buFont typeface="Arial" charset="0"/>
              <a:buChar char="•"/>
              <a:defRPr/>
            </a:pPr>
            <a:r>
              <a:rPr lang="en-GB" sz="2400" dirty="0">
                <a:ea typeface="MS PGothic" pitchFamily="34" charset="-128"/>
                <a:cs typeface="+mn-cs"/>
              </a:rPr>
              <a:t>It is a variation of the approach used in Fishbone Analysis.</a:t>
            </a:r>
          </a:p>
          <a:p>
            <a:pPr eaLnBrk="1" hangingPunct="1">
              <a:buFont typeface="Arial" charset="0"/>
              <a:buChar char="•"/>
              <a:defRPr/>
            </a:pPr>
            <a:endParaRPr lang="en-GB" sz="2400" dirty="0">
              <a:ea typeface="MS PGothic" pitchFamily="34" charset="-128"/>
              <a:cs typeface="+mn-cs"/>
            </a:endParaRPr>
          </a:p>
          <a:p>
            <a:pPr eaLnBrk="1" hangingPunct="1">
              <a:buFontTx/>
              <a:buNone/>
              <a:defRPr/>
            </a:pPr>
            <a:r>
              <a:rPr lang="en-GB" sz="2400" b="1" dirty="0">
                <a:ea typeface="MS PGothic" pitchFamily="34" charset="-128"/>
                <a:cs typeface="+mn-cs"/>
              </a:rPr>
              <a:t>When would you use it?</a:t>
            </a:r>
          </a:p>
          <a:p>
            <a:pPr eaLnBrk="1" hangingPunct="1">
              <a:buFont typeface="Arial" charset="0"/>
              <a:buChar char="•"/>
              <a:defRPr/>
            </a:pPr>
            <a:r>
              <a:rPr lang="en-GB" sz="2400" dirty="0">
                <a:ea typeface="MS PGothic" pitchFamily="34" charset="-128"/>
                <a:cs typeface="+mn-cs"/>
              </a:rPr>
              <a:t>When you want to deepen your understanding of an issue and its underlying causes.</a:t>
            </a:r>
          </a:p>
        </p:txBody>
      </p:sp>
      <p:sp>
        <p:nvSpPr>
          <p:cNvPr id="549893" name="Rectangle 5">
            <a:extLst>
              <a:ext uri="{FF2B5EF4-FFF2-40B4-BE49-F238E27FC236}">
                <a16:creationId xmlns:a16="http://schemas.microsoft.com/office/drawing/2014/main" id="{60D7B42C-E90C-C243-8D18-9E00DDE53D6F}"/>
              </a:ext>
            </a:extLst>
          </p:cNvPr>
          <p:cNvSpPr>
            <a:spLocks noGrp="1" noChangeArrowheads="1"/>
          </p:cNvSpPr>
          <p:nvPr>
            <p:ph sz="half" idx="2"/>
          </p:nvPr>
        </p:nvSpPr>
        <p:spPr>
          <a:xfrm>
            <a:off x="5035550" y="1600200"/>
            <a:ext cx="4375150" cy="4525963"/>
          </a:xfrm>
        </p:spPr>
        <p:txBody>
          <a:bodyPr/>
          <a:lstStyle/>
          <a:p>
            <a:pPr eaLnBrk="1" hangingPunct="1">
              <a:buFontTx/>
              <a:buNone/>
              <a:defRPr/>
            </a:pPr>
            <a:r>
              <a:rPr lang="en-GB" sz="2400" b="1" dirty="0">
                <a:ea typeface="MS PGothic" pitchFamily="34" charset="-128"/>
                <a:cs typeface="+mn-cs"/>
              </a:rPr>
              <a:t>Are there any rules?</a:t>
            </a:r>
          </a:p>
          <a:p>
            <a:pPr eaLnBrk="1" hangingPunct="1">
              <a:buFont typeface="Arial" charset="0"/>
              <a:buChar char="•"/>
              <a:defRPr/>
            </a:pPr>
            <a:r>
              <a:rPr lang="en-GB" sz="2400" dirty="0">
                <a:ea typeface="MS PGothic" pitchFamily="34" charset="-128"/>
                <a:cs typeface="+mn-cs"/>
              </a:rPr>
              <a:t>Best used in conjunction with </a:t>
            </a:r>
            <a:r>
              <a:rPr lang="en-GB" sz="2400" dirty="0" err="1">
                <a:ea typeface="MS PGothic" pitchFamily="34" charset="-128"/>
                <a:cs typeface="+mn-cs"/>
              </a:rPr>
              <a:t>brownpaper</a:t>
            </a:r>
            <a:r>
              <a:rPr lang="en-GB" sz="2400" dirty="0">
                <a:ea typeface="MS PGothic" pitchFamily="34" charset="-128"/>
                <a:cs typeface="+mn-cs"/>
              </a:rPr>
              <a:t> technique and so these rules also apply.</a:t>
            </a:r>
          </a:p>
          <a:p>
            <a:pPr eaLnBrk="1" hangingPunct="1">
              <a:buFont typeface="Arial" charset="0"/>
              <a:buChar char="•"/>
              <a:defRPr/>
            </a:pPr>
            <a:r>
              <a:rPr lang="en-GB" sz="2400" dirty="0">
                <a:ea typeface="MS PGothic" pitchFamily="34" charset="-128"/>
                <a:cs typeface="+mn-cs"/>
              </a:rPr>
              <a:t>Participants need to be open and honest.</a:t>
            </a:r>
          </a:p>
          <a:p>
            <a:pPr eaLnBrk="1" hangingPunct="1">
              <a:buFont typeface="Arial" charset="0"/>
              <a:buChar char="•"/>
              <a:defRPr/>
            </a:pPr>
            <a:endParaRPr lang="en-GB" sz="2400" dirty="0">
              <a:ea typeface="MS PGothic" pitchFamily="34" charset="-128"/>
              <a:cs typeface="+mn-cs"/>
            </a:endParaRPr>
          </a:p>
          <a:p>
            <a:pPr eaLnBrk="1" hangingPunct="1">
              <a:buFont typeface="Arial" charset="0"/>
              <a:buChar char="•"/>
              <a:defRPr/>
            </a:pPr>
            <a:endParaRPr lang="en-US" sz="2400" dirty="0">
              <a:ea typeface="MS PGothic" pitchFamily="34" charset="-128"/>
              <a:cs typeface="+mn-cs"/>
            </a:endParaRPr>
          </a:p>
        </p:txBody>
      </p:sp>
      <p:sp>
        <p:nvSpPr>
          <p:cNvPr id="549890" name="Text Box 2">
            <a:extLst>
              <a:ext uri="{FF2B5EF4-FFF2-40B4-BE49-F238E27FC236}">
                <a16:creationId xmlns:a16="http://schemas.microsoft.com/office/drawing/2014/main" id="{5B3F2A1C-C2A2-2A4A-8424-6FA34B656C2E}"/>
              </a:ext>
            </a:extLst>
          </p:cNvPr>
          <p:cNvSpPr txBox="1">
            <a:spLocks noChangeArrowheads="1"/>
          </p:cNvSpPr>
          <p:nvPr/>
        </p:nvSpPr>
        <p:spPr bwMode="auto">
          <a:xfrm>
            <a:off x="2278063" y="2490788"/>
            <a:ext cx="184150" cy="730250"/>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endParaRPr lang="en-GB" sz="1400">
              <a:latin typeface="Arial" charset="0"/>
              <a:ea typeface="ＭＳ Ｐゴシック" charset="0"/>
            </a:endParaRPr>
          </a:p>
          <a:p>
            <a:pPr eaLnBrk="1" hangingPunct="1">
              <a:defRPr/>
            </a:pPr>
            <a:endParaRPr lang="en-GB" sz="1400">
              <a:latin typeface="Arial" charset="0"/>
              <a:ea typeface="ＭＳ Ｐゴシック" charset="0"/>
            </a:endParaRPr>
          </a:p>
          <a:p>
            <a:pPr eaLnBrk="1" hangingPunct="1">
              <a:defRPr/>
            </a:pPr>
            <a:endParaRPr lang="en-GB" sz="1400">
              <a:latin typeface="Arial" charset="0"/>
              <a:ea typeface="ＭＳ Ｐゴシック"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a:extLst>
              <a:ext uri="{FF2B5EF4-FFF2-40B4-BE49-F238E27FC236}">
                <a16:creationId xmlns:a16="http://schemas.microsoft.com/office/drawing/2014/main" id="{B08FE54C-3C1B-0246-B9F5-CDCE99103831}"/>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Process of Five Whys</a:t>
            </a:r>
            <a:endParaRPr dirty="0">
              <a:ea typeface="MS PGothic" pitchFamily="34" charset="-128"/>
              <a:cs typeface="+mj-cs"/>
            </a:endParaRPr>
          </a:p>
        </p:txBody>
      </p:sp>
      <p:sp>
        <p:nvSpPr>
          <p:cNvPr id="550915" name="Rectangle 3">
            <a:extLst>
              <a:ext uri="{FF2B5EF4-FFF2-40B4-BE49-F238E27FC236}">
                <a16:creationId xmlns:a16="http://schemas.microsoft.com/office/drawing/2014/main" id="{BF4BAEC9-2A76-F749-A310-125DF592579F}"/>
              </a:ext>
            </a:extLst>
          </p:cNvPr>
          <p:cNvSpPr>
            <a:spLocks noGrp="1" noChangeArrowheads="1"/>
          </p:cNvSpPr>
          <p:nvPr>
            <p:ph idx="1"/>
          </p:nvPr>
        </p:nvSpPr>
        <p:spPr>
          <a:xfrm>
            <a:off x="495300" y="1600200"/>
            <a:ext cx="4608513" cy="4922838"/>
          </a:xfrm>
        </p:spPr>
        <p:txBody>
          <a:bodyPr>
            <a:normAutofit/>
          </a:bodyPr>
          <a:lstStyle/>
          <a:p>
            <a:pPr eaLnBrk="1" hangingPunct="1">
              <a:spcBef>
                <a:spcPct val="0"/>
              </a:spcBef>
              <a:buFont typeface="+mj-lt"/>
              <a:buAutoNum type="arabicPeriod"/>
              <a:defRPr/>
            </a:pPr>
            <a:r>
              <a:rPr lang="en-GB" sz="1400" dirty="0">
                <a:ea typeface="MS PGothic" pitchFamily="34" charset="-128"/>
                <a:cs typeface="+mn-cs"/>
              </a:rPr>
              <a:t>The tool is best used with a number of people – between six and ten is ideal.</a:t>
            </a:r>
          </a:p>
          <a:p>
            <a:pPr eaLnBrk="1" hangingPunct="1">
              <a:spcBef>
                <a:spcPct val="0"/>
              </a:spcBef>
              <a:buFont typeface="+mj-lt"/>
              <a:buAutoNum type="arabicPeriod"/>
              <a:defRPr/>
            </a:pPr>
            <a:r>
              <a:rPr lang="en-GB" sz="1400" dirty="0">
                <a:ea typeface="MS PGothic" pitchFamily="34" charset="-128"/>
                <a:cs typeface="+mn-cs"/>
              </a:rPr>
              <a:t>The tool is best used in conjunction with the brainstorming technique.</a:t>
            </a:r>
          </a:p>
          <a:p>
            <a:pPr eaLnBrk="1" hangingPunct="1">
              <a:spcBef>
                <a:spcPct val="0"/>
              </a:spcBef>
              <a:buFont typeface="+mj-lt"/>
              <a:buAutoNum type="arabicPeriod"/>
              <a:defRPr/>
            </a:pPr>
            <a:r>
              <a:rPr lang="en-GB" sz="1400" dirty="0">
                <a:ea typeface="MS PGothic" pitchFamily="34" charset="-128"/>
                <a:cs typeface="+mn-cs"/>
              </a:rPr>
              <a:t>Clearly define the issue to be tackled and state it on the left side of the paper.</a:t>
            </a:r>
          </a:p>
          <a:p>
            <a:pPr eaLnBrk="1" hangingPunct="1">
              <a:lnSpc>
                <a:spcPct val="120000"/>
              </a:lnSpc>
              <a:spcBef>
                <a:spcPct val="0"/>
              </a:spcBef>
              <a:buFont typeface="+mj-lt"/>
              <a:buAutoNum type="arabicPeriod"/>
              <a:defRPr/>
            </a:pPr>
            <a:r>
              <a:rPr lang="en-GB" sz="1400" dirty="0">
                <a:ea typeface="MS PGothic" pitchFamily="34" charset="-128"/>
                <a:cs typeface="+mn-cs"/>
              </a:rPr>
              <a:t>Complete the diagram by moving from left to right. Move from the problem/issue statement by asking the question </a:t>
            </a:r>
            <a:r>
              <a:rPr lang="ja-JP" altLang="en-GB" sz="1400" dirty="0">
                <a:latin typeface="Arial"/>
                <a:ea typeface="MS PGothic" pitchFamily="34" charset="-128"/>
                <a:cs typeface="+mn-cs"/>
              </a:rPr>
              <a:t>“</a:t>
            </a:r>
            <a:r>
              <a:rPr lang="en-GB" sz="1400" dirty="0">
                <a:ea typeface="MS PGothic" pitchFamily="34" charset="-128"/>
                <a:cs typeface="+mn-cs"/>
              </a:rPr>
              <a:t>why?</a:t>
            </a:r>
            <a:r>
              <a:rPr lang="ja-JP" altLang="en-GB" sz="1400" dirty="0">
                <a:latin typeface="Arial"/>
                <a:ea typeface="MS PGothic" pitchFamily="34" charset="-128"/>
                <a:cs typeface="+mn-cs"/>
              </a:rPr>
              <a:t>”</a:t>
            </a:r>
            <a:endParaRPr lang="en-US" sz="1400" dirty="0">
              <a:ea typeface="MS PGothic" pitchFamily="34" charset="-128"/>
              <a:cs typeface="+mn-cs"/>
            </a:endParaRPr>
          </a:p>
          <a:p>
            <a:pPr eaLnBrk="1" hangingPunct="1">
              <a:spcBef>
                <a:spcPct val="0"/>
              </a:spcBef>
              <a:buFont typeface="+mj-lt"/>
              <a:buAutoNum type="arabicPeriod"/>
              <a:defRPr/>
            </a:pPr>
            <a:r>
              <a:rPr lang="en-GB" sz="1400" dirty="0">
                <a:ea typeface="MS PGothic" pitchFamily="34" charset="-128"/>
                <a:cs typeface="+mn-cs"/>
              </a:rPr>
              <a:t>Ask the group </a:t>
            </a:r>
            <a:r>
              <a:rPr lang="ja-JP" altLang="en-GB" sz="1400" dirty="0">
                <a:latin typeface="Arial"/>
                <a:ea typeface="MS PGothic" pitchFamily="34" charset="-128"/>
                <a:cs typeface="+mn-cs"/>
              </a:rPr>
              <a:t>“</a:t>
            </a:r>
            <a:r>
              <a:rPr lang="en-GB" sz="1400" dirty="0">
                <a:ea typeface="MS PGothic" pitchFamily="34" charset="-128"/>
                <a:cs typeface="+mn-cs"/>
              </a:rPr>
              <a:t>why</a:t>
            </a:r>
            <a:r>
              <a:rPr lang="ja-JP" altLang="en-GB" sz="1400" dirty="0">
                <a:latin typeface="Arial"/>
                <a:ea typeface="MS PGothic" pitchFamily="34" charset="-128"/>
                <a:cs typeface="+mn-cs"/>
              </a:rPr>
              <a:t>”</a:t>
            </a:r>
            <a:r>
              <a:rPr lang="en-GB" sz="1400" dirty="0">
                <a:ea typeface="MS PGothic" pitchFamily="34" charset="-128"/>
                <a:cs typeface="+mn-cs"/>
              </a:rPr>
              <a:t> and capture the responses – this can be done by using Post-Its to arrive at a consensus answer e.g. the issue is </a:t>
            </a:r>
            <a:r>
              <a:rPr lang="ja-JP" altLang="en-GB" sz="1400" dirty="0">
                <a:latin typeface="Arial"/>
                <a:ea typeface="MS PGothic" pitchFamily="34" charset="-128"/>
                <a:cs typeface="+mn-cs"/>
              </a:rPr>
              <a:t>“</a:t>
            </a:r>
            <a:r>
              <a:rPr lang="en-GB" sz="1400" dirty="0">
                <a:ea typeface="MS PGothic" pitchFamily="34" charset="-128"/>
                <a:cs typeface="+mn-cs"/>
              </a:rPr>
              <a:t>Pupil numbers/intake numbers have dropped</a:t>
            </a:r>
            <a:r>
              <a:rPr lang="ja-JP" altLang="en-GB" sz="1400" dirty="0">
                <a:latin typeface="Arial"/>
                <a:ea typeface="MS PGothic" pitchFamily="34" charset="-128"/>
                <a:cs typeface="+mn-cs"/>
              </a:rPr>
              <a:t>”</a:t>
            </a:r>
            <a:endParaRPr lang="en-GB" sz="1400" dirty="0">
              <a:ea typeface="MS PGothic" pitchFamily="34" charset="-128"/>
              <a:cs typeface="+mn-cs"/>
            </a:endParaRPr>
          </a:p>
          <a:p>
            <a:pPr eaLnBrk="1" hangingPunct="1">
              <a:spcBef>
                <a:spcPct val="0"/>
              </a:spcBef>
              <a:buFont typeface="+mj-lt"/>
              <a:buAutoNum type="arabicPeriod"/>
              <a:defRPr/>
            </a:pPr>
            <a:r>
              <a:rPr lang="en-GB" sz="1400" dirty="0">
                <a:ea typeface="MS PGothic" pitchFamily="34" charset="-128"/>
                <a:cs typeface="+mn-cs"/>
              </a:rPr>
              <a:t>Responses (the </a:t>
            </a:r>
            <a:r>
              <a:rPr lang="ja-JP" altLang="en-GB" sz="1400" dirty="0">
                <a:latin typeface="Arial"/>
                <a:ea typeface="MS PGothic" pitchFamily="34" charset="-128"/>
                <a:cs typeface="+mn-cs"/>
              </a:rPr>
              <a:t>“</a:t>
            </a:r>
            <a:r>
              <a:rPr lang="en-GB" sz="1400" dirty="0">
                <a:ea typeface="MS PGothic" pitchFamily="34" charset="-128"/>
                <a:cs typeface="+mn-cs"/>
              </a:rPr>
              <a:t>whys</a:t>
            </a:r>
            <a:r>
              <a:rPr lang="ja-JP" altLang="en-GB" sz="1400" dirty="0">
                <a:latin typeface="Arial"/>
                <a:ea typeface="MS PGothic" pitchFamily="34" charset="-128"/>
                <a:cs typeface="+mn-cs"/>
              </a:rPr>
              <a:t>”</a:t>
            </a:r>
            <a:r>
              <a:rPr lang="en-GB" sz="1400" dirty="0">
                <a:ea typeface="MS PGothic" pitchFamily="34" charset="-128"/>
                <a:cs typeface="+mn-cs"/>
              </a:rPr>
              <a:t>) might include </a:t>
            </a:r>
            <a:r>
              <a:rPr lang="ja-JP" altLang="en-GB" sz="1400" dirty="0">
                <a:latin typeface="Arial"/>
                <a:ea typeface="MS PGothic" pitchFamily="34" charset="-128"/>
                <a:cs typeface="+mn-cs"/>
              </a:rPr>
              <a:t>“</a:t>
            </a:r>
            <a:r>
              <a:rPr lang="en-GB" sz="1400" dirty="0">
                <a:ea typeface="MS PGothic" pitchFamily="34" charset="-128"/>
                <a:cs typeface="+mn-cs"/>
              </a:rPr>
              <a:t>the reputation of the school has dropped</a:t>
            </a:r>
            <a:r>
              <a:rPr lang="ja-JP" altLang="en-GB" sz="1400" dirty="0">
                <a:latin typeface="Arial"/>
                <a:ea typeface="MS PGothic" pitchFamily="34" charset="-128"/>
                <a:cs typeface="+mn-cs"/>
              </a:rPr>
              <a:t>”</a:t>
            </a:r>
            <a:r>
              <a:rPr lang="en-GB" sz="1400" dirty="0">
                <a:ea typeface="MS PGothic" pitchFamily="34" charset="-128"/>
                <a:cs typeface="+mn-cs"/>
              </a:rPr>
              <a:t> or </a:t>
            </a:r>
            <a:r>
              <a:rPr lang="ja-JP" altLang="en-GB" sz="1400" dirty="0">
                <a:latin typeface="Arial"/>
                <a:ea typeface="MS PGothic" pitchFamily="34" charset="-128"/>
                <a:cs typeface="+mn-cs"/>
              </a:rPr>
              <a:t>“</a:t>
            </a:r>
            <a:r>
              <a:rPr lang="en-GB" sz="1400" dirty="0">
                <a:ea typeface="MS PGothic" pitchFamily="34" charset="-128"/>
                <a:cs typeface="+mn-cs"/>
              </a:rPr>
              <a:t>the catchment area has reduced</a:t>
            </a:r>
            <a:r>
              <a:rPr lang="ja-JP" altLang="en-GB" sz="1400" dirty="0">
                <a:latin typeface="Arial"/>
                <a:ea typeface="MS PGothic" pitchFamily="34" charset="-128"/>
                <a:cs typeface="+mn-cs"/>
              </a:rPr>
              <a:t>”</a:t>
            </a:r>
            <a:endParaRPr lang="en-GB" sz="1400" dirty="0">
              <a:ea typeface="MS PGothic" pitchFamily="34" charset="-128"/>
              <a:cs typeface="+mn-cs"/>
            </a:endParaRPr>
          </a:p>
          <a:p>
            <a:pPr eaLnBrk="1" hangingPunct="1">
              <a:spcBef>
                <a:spcPct val="0"/>
              </a:spcBef>
              <a:buFont typeface="+mj-lt"/>
              <a:buAutoNum type="arabicPeriod"/>
              <a:defRPr/>
            </a:pPr>
            <a:r>
              <a:rPr lang="en-GB" sz="1400" dirty="0">
                <a:ea typeface="MS PGothic" pitchFamily="34" charset="-128"/>
                <a:cs typeface="+mn-cs"/>
              </a:rPr>
              <a:t>For each response, again ask the question </a:t>
            </a:r>
            <a:r>
              <a:rPr lang="ja-JP" altLang="en-GB" sz="1400" dirty="0">
                <a:latin typeface="Arial"/>
                <a:ea typeface="MS PGothic" pitchFamily="34" charset="-128"/>
                <a:cs typeface="+mn-cs"/>
              </a:rPr>
              <a:t>“</a:t>
            </a:r>
            <a:r>
              <a:rPr lang="en-GB" sz="1400" dirty="0">
                <a:ea typeface="MS PGothic" pitchFamily="34" charset="-128"/>
                <a:cs typeface="+mn-cs"/>
              </a:rPr>
              <a:t>why?</a:t>
            </a:r>
            <a:r>
              <a:rPr lang="ja-JP" altLang="en-GB" sz="1400" dirty="0">
                <a:latin typeface="Arial"/>
                <a:ea typeface="MS PGothic" pitchFamily="34" charset="-128"/>
                <a:cs typeface="+mn-cs"/>
              </a:rPr>
              <a:t>”</a:t>
            </a:r>
            <a:r>
              <a:rPr lang="en-GB" sz="1400" dirty="0">
                <a:ea typeface="MS PGothic" pitchFamily="34" charset="-128"/>
                <a:cs typeface="+mn-cs"/>
              </a:rPr>
              <a:t>. Continue to record responses and move across to the right of the diagram. Try to go to five levels of </a:t>
            </a:r>
            <a:r>
              <a:rPr lang="ja-JP" altLang="en-GB" sz="1400" dirty="0">
                <a:latin typeface="Arial"/>
                <a:ea typeface="MS PGothic" pitchFamily="34" charset="-128"/>
                <a:cs typeface="+mn-cs"/>
              </a:rPr>
              <a:t>“</a:t>
            </a:r>
            <a:r>
              <a:rPr lang="en-GB" sz="1400" dirty="0">
                <a:ea typeface="MS PGothic" pitchFamily="34" charset="-128"/>
                <a:cs typeface="+mn-cs"/>
              </a:rPr>
              <a:t>whys</a:t>
            </a:r>
            <a:r>
              <a:rPr lang="ja-JP" altLang="en-GB" sz="1400" dirty="0">
                <a:latin typeface="Arial"/>
                <a:ea typeface="MS PGothic" pitchFamily="34" charset="-128"/>
                <a:cs typeface="+mn-cs"/>
              </a:rPr>
              <a:t>”</a:t>
            </a:r>
            <a:endParaRPr lang="en-GB" sz="1400" dirty="0">
              <a:ea typeface="MS PGothic" pitchFamily="34" charset="-128"/>
              <a:cs typeface="+mn-cs"/>
            </a:endParaRPr>
          </a:p>
        </p:txBody>
      </p:sp>
      <p:sp>
        <p:nvSpPr>
          <p:cNvPr id="73731" name="Text Box 4">
            <a:extLst>
              <a:ext uri="{FF2B5EF4-FFF2-40B4-BE49-F238E27FC236}">
                <a16:creationId xmlns:a16="http://schemas.microsoft.com/office/drawing/2014/main" id="{A2D2FF3E-749F-F44B-8F40-C9B7A7FD38D5}"/>
              </a:ext>
            </a:extLst>
          </p:cNvPr>
          <p:cNvSpPr txBox="1">
            <a:spLocks noChangeArrowheads="1"/>
          </p:cNvSpPr>
          <p:nvPr/>
        </p:nvSpPr>
        <p:spPr bwMode="auto">
          <a:xfrm>
            <a:off x="5765800" y="3821113"/>
            <a:ext cx="5302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latin typeface="Source Sans Pro Light" panose="020B0403030403020204" pitchFamily="34" charset="0"/>
                <a:cs typeface="Source Sans Pro Light" panose="020B0403030403020204" pitchFamily="34" charset="0"/>
              </a:rPr>
              <a:t>Issue</a:t>
            </a:r>
            <a:endParaRPr lang="en-GB" altLang="en-US" sz="800" b="1">
              <a:latin typeface="Source Sans Pro Light" panose="020B0403030403020204" pitchFamily="34" charset="0"/>
              <a:cs typeface="Source Sans Pro Light" panose="020B0403030403020204" pitchFamily="34" charset="0"/>
            </a:endParaRPr>
          </a:p>
        </p:txBody>
      </p:sp>
      <p:grpSp>
        <p:nvGrpSpPr>
          <p:cNvPr id="73732" name="Group 5">
            <a:extLst>
              <a:ext uri="{FF2B5EF4-FFF2-40B4-BE49-F238E27FC236}">
                <a16:creationId xmlns:a16="http://schemas.microsoft.com/office/drawing/2014/main" id="{7030E743-051A-F84B-9A05-904306E5DEDB}"/>
              </a:ext>
            </a:extLst>
          </p:cNvPr>
          <p:cNvGrpSpPr>
            <a:grpSpLocks/>
          </p:cNvGrpSpPr>
          <p:nvPr/>
        </p:nvGrpSpPr>
        <p:grpSpPr bwMode="auto">
          <a:xfrm>
            <a:off x="6664325" y="2906713"/>
            <a:ext cx="377825" cy="2144712"/>
            <a:chOff x="1564" y="1717"/>
            <a:chExt cx="231" cy="1313"/>
          </a:xfrm>
        </p:grpSpPr>
        <p:sp>
          <p:nvSpPr>
            <p:cNvPr id="73802" name="Text Box 6">
              <a:extLst>
                <a:ext uri="{FF2B5EF4-FFF2-40B4-BE49-F238E27FC236}">
                  <a16:creationId xmlns:a16="http://schemas.microsoft.com/office/drawing/2014/main" id="{D3B31358-C7CD-E94E-A891-059177CA54A6}"/>
                </a:ext>
              </a:extLst>
            </p:cNvPr>
            <p:cNvSpPr txBox="1">
              <a:spLocks noChangeArrowheads="1"/>
            </p:cNvSpPr>
            <p:nvPr/>
          </p:nvSpPr>
          <p:spPr bwMode="auto">
            <a:xfrm>
              <a:off x="1564" y="1717"/>
              <a:ext cx="23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803" name="Text Box 7">
              <a:extLst>
                <a:ext uri="{FF2B5EF4-FFF2-40B4-BE49-F238E27FC236}">
                  <a16:creationId xmlns:a16="http://schemas.microsoft.com/office/drawing/2014/main" id="{66AFA87B-56B0-F74D-B8A4-927F30068655}"/>
                </a:ext>
              </a:extLst>
            </p:cNvPr>
            <p:cNvSpPr txBox="1">
              <a:spLocks noChangeArrowheads="1"/>
            </p:cNvSpPr>
            <p:nvPr/>
          </p:nvSpPr>
          <p:spPr bwMode="auto">
            <a:xfrm>
              <a:off x="1564" y="2898"/>
              <a:ext cx="23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grpSp>
      <p:grpSp>
        <p:nvGrpSpPr>
          <p:cNvPr id="73733" name="Group 8">
            <a:extLst>
              <a:ext uri="{FF2B5EF4-FFF2-40B4-BE49-F238E27FC236}">
                <a16:creationId xmlns:a16="http://schemas.microsoft.com/office/drawing/2014/main" id="{8F636CAE-FCD2-DD4E-81DF-F04DE0092C15}"/>
              </a:ext>
            </a:extLst>
          </p:cNvPr>
          <p:cNvGrpSpPr>
            <a:grpSpLocks/>
          </p:cNvGrpSpPr>
          <p:nvPr/>
        </p:nvGrpSpPr>
        <p:grpSpPr bwMode="auto">
          <a:xfrm>
            <a:off x="7412038" y="2455863"/>
            <a:ext cx="377825" cy="3041650"/>
            <a:chOff x="2302" y="1399"/>
            <a:chExt cx="230" cy="1706"/>
          </a:xfrm>
        </p:grpSpPr>
        <p:sp>
          <p:nvSpPr>
            <p:cNvPr id="73798" name="Text Box 9">
              <a:extLst>
                <a:ext uri="{FF2B5EF4-FFF2-40B4-BE49-F238E27FC236}">
                  <a16:creationId xmlns:a16="http://schemas.microsoft.com/office/drawing/2014/main" id="{FBAA52FB-5D58-7C46-8B4C-7F030AA9CA91}"/>
                </a:ext>
              </a:extLst>
            </p:cNvPr>
            <p:cNvSpPr txBox="1">
              <a:spLocks noChangeArrowheads="1"/>
            </p:cNvSpPr>
            <p:nvPr/>
          </p:nvSpPr>
          <p:spPr bwMode="auto">
            <a:xfrm>
              <a:off x="2302" y="1399"/>
              <a:ext cx="23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9" name="Text Box 10">
              <a:extLst>
                <a:ext uri="{FF2B5EF4-FFF2-40B4-BE49-F238E27FC236}">
                  <a16:creationId xmlns:a16="http://schemas.microsoft.com/office/drawing/2014/main" id="{B58102A9-C155-D446-8A0A-4CB15329CECD}"/>
                </a:ext>
              </a:extLst>
            </p:cNvPr>
            <p:cNvSpPr txBox="1">
              <a:spLocks noChangeArrowheads="1"/>
            </p:cNvSpPr>
            <p:nvPr/>
          </p:nvSpPr>
          <p:spPr bwMode="auto">
            <a:xfrm>
              <a:off x="2302" y="1929"/>
              <a:ext cx="23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800" name="Text Box 11">
              <a:extLst>
                <a:ext uri="{FF2B5EF4-FFF2-40B4-BE49-F238E27FC236}">
                  <a16:creationId xmlns:a16="http://schemas.microsoft.com/office/drawing/2014/main" id="{B16A6161-018C-A84A-95A0-338BC56CDCDF}"/>
                </a:ext>
              </a:extLst>
            </p:cNvPr>
            <p:cNvSpPr txBox="1">
              <a:spLocks noChangeArrowheads="1"/>
            </p:cNvSpPr>
            <p:nvPr/>
          </p:nvSpPr>
          <p:spPr bwMode="auto">
            <a:xfrm>
              <a:off x="2302" y="2457"/>
              <a:ext cx="23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801" name="Text Box 12">
              <a:extLst>
                <a:ext uri="{FF2B5EF4-FFF2-40B4-BE49-F238E27FC236}">
                  <a16:creationId xmlns:a16="http://schemas.microsoft.com/office/drawing/2014/main" id="{5A6C8CB4-34EA-A94A-98C3-A6161CB43735}"/>
                </a:ext>
              </a:extLst>
            </p:cNvPr>
            <p:cNvSpPr txBox="1">
              <a:spLocks noChangeArrowheads="1"/>
            </p:cNvSpPr>
            <p:nvPr/>
          </p:nvSpPr>
          <p:spPr bwMode="auto">
            <a:xfrm>
              <a:off x="2302" y="2984"/>
              <a:ext cx="23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grpSp>
      <p:grpSp>
        <p:nvGrpSpPr>
          <p:cNvPr id="73734" name="Group 13">
            <a:extLst>
              <a:ext uri="{FF2B5EF4-FFF2-40B4-BE49-F238E27FC236}">
                <a16:creationId xmlns:a16="http://schemas.microsoft.com/office/drawing/2014/main" id="{BE517AC7-F2FC-1942-A53D-F3974AF59283}"/>
              </a:ext>
            </a:extLst>
          </p:cNvPr>
          <p:cNvGrpSpPr>
            <a:grpSpLocks/>
          </p:cNvGrpSpPr>
          <p:nvPr/>
        </p:nvGrpSpPr>
        <p:grpSpPr bwMode="auto">
          <a:xfrm>
            <a:off x="8161338" y="2144713"/>
            <a:ext cx="377825" cy="3667125"/>
            <a:chOff x="3805" y="1068"/>
            <a:chExt cx="230" cy="2140"/>
          </a:xfrm>
        </p:grpSpPr>
        <p:sp>
          <p:nvSpPr>
            <p:cNvPr id="73790" name="Text Box 14">
              <a:extLst>
                <a:ext uri="{FF2B5EF4-FFF2-40B4-BE49-F238E27FC236}">
                  <a16:creationId xmlns:a16="http://schemas.microsoft.com/office/drawing/2014/main" id="{8D9AC673-DE7E-B84F-8E55-A3E53C057665}"/>
                </a:ext>
              </a:extLst>
            </p:cNvPr>
            <p:cNvSpPr txBox="1">
              <a:spLocks noChangeArrowheads="1"/>
            </p:cNvSpPr>
            <p:nvPr/>
          </p:nvSpPr>
          <p:spPr bwMode="auto">
            <a:xfrm>
              <a:off x="3805" y="1068"/>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1" name="Text Box 15">
              <a:extLst>
                <a:ext uri="{FF2B5EF4-FFF2-40B4-BE49-F238E27FC236}">
                  <a16:creationId xmlns:a16="http://schemas.microsoft.com/office/drawing/2014/main" id="{C0C7FEA9-CAAC-0F44-8196-0A913C1126B1}"/>
                </a:ext>
              </a:extLst>
            </p:cNvPr>
            <p:cNvSpPr txBox="1">
              <a:spLocks noChangeArrowheads="1"/>
            </p:cNvSpPr>
            <p:nvPr/>
          </p:nvSpPr>
          <p:spPr bwMode="auto">
            <a:xfrm>
              <a:off x="3805" y="1356"/>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2" name="Text Box 16">
              <a:extLst>
                <a:ext uri="{FF2B5EF4-FFF2-40B4-BE49-F238E27FC236}">
                  <a16:creationId xmlns:a16="http://schemas.microsoft.com/office/drawing/2014/main" id="{8839D1A7-26F6-5D43-ACBE-90C513BC2904}"/>
                </a:ext>
              </a:extLst>
            </p:cNvPr>
            <p:cNvSpPr txBox="1">
              <a:spLocks noChangeArrowheads="1"/>
            </p:cNvSpPr>
            <p:nvPr/>
          </p:nvSpPr>
          <p:spPr bwMode="auto">
            <a:xfrm>
              <a:off x="3805" y="1640"/>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3" name="Text Box 17">
              <a:extLst>
                <a:ext uri="{FF2B5EF4-FFF2-40B4-BE49-F238E27FC236}">
                  <a16:creationId xmlns:a16="http://schemas.microsoft.com/office/drawing/2014/main" id="{529D1A11-3A47-0C48-9E0A-399CBFE2F216}"/>
                </a:ext>
              </a:extLst>
            </p:cNvPr>
            <p:cNvSpPr txBox="1">
              <a:spLocks noChangeArrowheads="1"/>
            </p:cNvSpPr>
            <p:nvPr/>
          </p:nvSpPr>
          <p:spPr bwMode="auto">
            <a:xfrm>
              <a:off x="3805" y="1932"/>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4" name="Text Box 18">
              <a:extLst>
                <a:ext uri="{FF2B5EF4-FFF2-40B4-BE49-F238E27FC236}">
                  <a16:creationId xmlns:a16="http://schemas.microsoft.com/office/drawing/2014/main" id="{1440EBC6-655A-CC4E-89E7-56280D4180C6}"/>
                </a:ext>
              </a:extLst>
            </p:cNvPr>
            <p:cNvSpPr txBox="1">
              <a:spLocks noChangeArrowheads="1"/>
            </p:cNvSpPr>
            <p:nvPr/>
          </p:nvSpPr>
          <p:spPr bwMode="auto">
            <a:xfrm>
              <a:off x="3805" y="2217"/>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5" name="Text Box 19">
              <a:extLst>
                <a:ext uri="{FF2B5EF4-FFF2-40B4-BE49-F238E27FC236}">
                  <a16:creationId xmlns:a16="http://schemas.microsoft.com/office/drawing/2014/main" id="{48264AFA-5397-0140-8FD8-8FF935BAE6BE}"/>
                </a:ext>
              </a:extLst>
            </p:cNvPr>
            <p:cNvSpPr txBox="1">
              <a:spLocks noChangeArrowheads="1"/>
            </p:cNvSpPr>
            <p:nvPr/>
          </p:nvSpPr>
          <p:spPr bwMode="auto">
            <a:xfrm>
              <a:off x="3805" y="2508"/>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6" name="Text Box 20">
              <a:extLst>
                <a:ext uri="{FF2B5EF4-FFF2-40B4-BE49-F238E27FC236}">
                  <a16:creationId xmlns:a16="http://schemas.microsoft.com/office/drawing/2014/main" id="{AAD67932-8598-BC45-8FA7-6995AC0875DF}"/>
                </a:ext>
              </a:extLst>
            </p:cNvPr>
            <p:cNvSpPr txBox="1">
              <a:spLocks noChangeArrowheads="1"/>
            </p:cNvSpPr>
            <p:nvPr/>
          </p:nvSpPr>
          <p:spPr bwMode="auto">
            <a:xfrm>
              <a:off x="3805" y="2795"/>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97" name="Text Box 21">
              <a:extLst>
                <a:ext uri="{FF2B5EF4-FFF2-40B4-BE49-F238E27FC236}">
                  <a16:creationId xmlns:a16="http://schemas.microsoft.com/office/drawing/2014/main" id="{3C2C998A-DA2F-7F4C-9E61-4C2D6255DCD6}"/>
                </a:ext>
              </a:extLst>
            </p:cNvPr>
            <p:cNvSpPr txBox="1">
              <a:spLocks noChangeArrowheads="1"/>
            </p:cNvSpPr>
            <p:nvPr/>
          </p:nvSpPr>
          <p:spPr bwMode="auto">
            <a:xfrm>
              <a:off x="3805" y="3082"/>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grpSp>
      <p:cxnSp>
        <p:nvCxnSpPr>
          <p:cNvPr id="73735" name="AutoShape 22">
            <a:extLst>
              <a:ext uri="{FF2B5EF4-FFF2-40B4-BE49-F238E27FC236}">
                <a16:creationId xmlns:a16="http://schemas.microsoft.com/office/drawing/2014/main" id="{F9044A47-D3B3-934D-BDD9-39E2A051870F}"/>
              </a:ext>
            </a:extLst>
          </p:cNvPr>
          <p:cNvCxnSpPr>
            <a:cxnSpLocks noChangeShapeType="1"/>
            <a:stCxn id="73731" idx="3"/>
            <a:endCxn id="73802" idx="2"/>
          </p:cNvCxnSpPr>
          <p:nvPr/>
        </p:nvCxnSpPr>
        <p:spPr bwMode="auto">
          <a:xfrm flipV="1">
            <a:off x="6296025" y="3121025"/>
            <a:ext cx="557213" cy="8382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36" name="AutoShape 23">
            <a:extLst>
              <a:ext uri="{FF2B5EF4-FFF2-40B4-BE49-F238E27FC236}">
                <a16:creationId xmlns:a16="http://schemas.microsoft.com/office/drawing/2014/main" id="{ED6EDF82-F38B-1C4D-8B25-FD3157AE5CA8}"/>
              </a:ext>
            </a:extLst>
          </p:cNvPr>
          <p:cNvCxnSpPr>
            <a:cxnSpLocks noChangeShapeType="1"/>
            <a:stCxn id="73731" idx="3"/>
            <a:endCxn id="73803" idx="0"/>
          </p:cNvCxnSpPr>
          <p:nvPr/>
        </p:nvCxnSpPr>
        <p:spPr bwMode="auto">
          <a:xfrm>
            <a:off x="6296025" y="3959225"/>
            <a:ext cx="557213" cy="8763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37" name="AutoShape 24">
            <a:extLst>
              <a:ext uri="{FF2B5EF4-FFF2-40B4-BE49-F238E27FC236}">
                <a16:creationId xmlns:a16="http://schemas.microsoft.com/office/drawing/2014/main" id="{36D5C62E-7AEA-6E41-A8B3-54E22C3A2699}"/>
              </a:ext>
            </a:extLst>
          </p:cNvPr>
          <p:cNvCxnSpPr>
            <a:cxnSpLocks noChangeShapeType="1"/>
            <a:stCxn id="73798" idx="1"/>
            <a:endCxn id="73802" idx="3"/>
          </p:cNvCxnSpPr>
          <p:nvPr/>
        </p:nvCxnSpPr>
        <p:spPr bwMode="auto">
          <a:xfrm flipH="1">
            <a:off x="7042150" y="2563813"/>
            <a:ext cx="369888" cy="4508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38" name="AutoShape 25">
            <a:extLst>
              <a:ext uri="{FF2B5EF4-FFF2-40B4-BE49-F238E27FC236}">
                <a16:creationId xmlns:a16="http://schemas.microsoft.com/office/drawing/2014/main" id="{5B38343D-846D-9549-A1E2-55DA46094377}"/>
              </a:ext>
            </a:extLst>
          </p:cNvPr>
          <p:cNvCxnSpPr>
            <a:cxnSpLocks noChangeShapeType="1"/>
            <a:stCxn id="73799" idx="1"/>
            <a:endCxn id="73802" idx="3"/>
          </p:cNvCxnSpPr>
          <p:nvPr/>
        </p:nvCxnSpPr>
        <p:spPr bwMode="auto">
          <a:xfrm flipH="1" flipV="1">
            <a:off x="7042150" y="3014663"/>
            <a:ext cx="369888" cy="49371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39" name="AutoShape 26">
            <a:extLst>
              <a:ext uri="{FF2B5EF4-FFF2-40B4-BE49-F238E27FC236}">
                <a16:creationId xmlns:a16="http://schemas.microsoft.com/office/drawing/2014/main" id="{00D06DD8-3A85-294F-A0C4-49FA78606514}"/>
              </a:ext>
            </a:extLst>
          </p:cNvPr>
          <p:cNvCxnSpPr>
            <a:cxnSpLocks noChangeShapeType="1"/>
            <a:stCxn id="73790" idx="1"/>
            <a:endCxn id="73798" idx="3"/>
          </p:cNvCxnSpPr>
          <p:nvPr/>
        </p:nvCxnSpPr>
        <p:spPr bwMode="auto">
          <a:xfrm flipH="1">
            <a:off x="7789863" y="2252663"/>
            <a:ext cx="371475" cy="3111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0" name="AutoShape 27">
            <a:extLst>
              <a:ext uri="{FF2B5EF4-FFF2-40B4-BE49-F238E27FC236}">
                <a16:creationId xmlns:a16="http://schemas.microsoft.com/office/drawing/2014/main" id="{4DA9DE79-68AC-A844-B56A-864CDD3265D9}"/>
              </a:ext>
            </a:extLst>
          </p:cNvPr>
          <p:cNvCxnSpPr>
            <a:cxnSpLocks noChangeShapeType="1"/>
            <a:stCxn id="73791" idx="1"/>
            <a:endCxn id="73798" idx="3"/>
          </p:cNvCxnSpPr>
          <p:nvPr/>
        </p:nvCxnSpPr>
        <p:spPr bwMode="auto">
          <a:xfrm flipH="1" flipV="1">
            <a:off x="7789863" y="2563813"/>
            <a:ext cx="371475" cy="1825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1" name="AutoShape 28">
            <a:extLst>
              <a:ext uri="{FF2B5EF4-FFF2-40B4-BE49-F238E27FC236}">
                <a16:creationId xmlns:a16="http://schemas.microsoft.com/office/drawing/2014/main" id="{147C0EA4-5FEF-E447-8403-32DD2F354D35}"/>
              </a:ext>
            </a:extLst>
          </p:cNvPr>
          <p:cNvCxnSpPr>
            <a:cxnSpLocks noChangeShapeType="1"/>
            <a:stCxn id="73792" idx="1"/>
            <a:endCxn id="73799" idx="3"/>
          </p:cNvCxnSpPr>
          <p:nvPr/>
        </p:nvCxnSpPr>
        <p:spPr bwMode="auto">
          <a:xfrm flipH="1">
            <a:off x="7789863" y="3232150"/>
            <a:ext cx="371475" cy="2762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2" name="AutoShape 29">
            <a:extLst>
              <a:ext uri="{FF2B5EF4-FFF2-40B4-BE49-F238E27FC236}">
                <a16:creationId xmlns:a16="http://schemas.microsoft.com/office/drawing/2014/main" id="{7757921D-4FAA-5A4D-8302-F7020372D787}"/>
              </a:ext>
            </a:extLst>
          </p:cNvPr>
          <p:cNvCxnSpPr>
            <a:cxnSpLocks noChangeShapeType="1"/>
            <a:stCxn id="73793" idx="1"/>
            <a:endCxn id="73799" idx="3"/>
          </p:cNvCxnSpPr>
          <p:nvPr/>
        </p:nvCxnSpPr>
        <p:spPr bwMode="auto">
          <a:xfrm flipH="1" flipV="1">
            <a:off x="7789863" y="3508375"/>
            <a:ext cx="371475" cy="22383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3" name="AutoShape 30">
            <a:extLst>
              <a:ext uri="{FF2B5EF4-FFF2-40B4-BE49-F238E27FC236}">
                <a16:creationId xmlns:a16="http://schemas.microsoft.com/office/drawing/2014/main" id="{038CA01C-2BB2-0742-BFBA-8D2AD093666C}"/>
              </a:ext>
            </a:extLst>
          </p:cNvPr>
          <p:cNvCxnSpPr>
            <a:cxnSpLocks noChangeShapeType="1"/>
            <a:stCxn id="73794" idx="1"/>
            <a:endCxn id="73800" idx="3"/>
          </p:cNvCxnSpPr>
          <p:nvPr/>
        </p:nvCxnSpPr>
        <p:spPr bwMode="auto">
          <a:xfrm flipH="1">
            <a:off x="7789863" y="4221163"/>
            <a:ext cx="371475" cy="2286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4" name="AutoShape 31">
            <a:extLst>
              <a:ext uri="{FF2B5EF4-FFF2-40B4-BE49-F238E27FC236}">
                <a16:creationId xmlns:a16="http://schemas.microsoft.com/office/drawing/2014/main" id="{31449FC6-E58E-9847-82F4-7FD7949F4CC5}"/>
              </a:ext>
            </a:extLst>
          </p:cNvPr>
          <p:cNvCxnSpPr>
            <a:cxnSpLocks noChangeShapeType="1"/>
            <a:stCxn id="73795" idx="1"/>
            <a:endCxn id="73800" idx="3"/>
          </p:cNvCxnSpPr>
          <p:nvPr/>
        </p:nvCxnSpPr>
        <p:spPr bwMode="auto">
          <a:xfrm flipH="1" flipV="1">
            <a:off x="7789863" y="4449763"/>
            <a:ext cx="371475" cy="26987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5" name="AutoShape 32">
            <a:extLst>
              <a:ext uri="{FF2B5EF4-FFF2-40B4-BE49-F238E27FC236}">
                <a16:creationId xmlns:a16="http://schemas.microsoft.com/office/drawing/2014/main" id="{0E0D08C7-627C-4749-89D2-6746504D193B}"/>
              </a:ext>
            </a:extLst>
          </p:cNvPr>
          <p:cNvCxnSpPr>
            <a:cxnSpLocks noChangeShapeType="1"/>
            <a:stCxn id="73796" idx="1"/>
            <a:endCxn id="73801" idx="3"/>
          </p:cNvCxnSpPr>
          <p:nvPr/>
        </p:nvCxnSpPr>
        <p:spPr bwMode="auto">
          <a:xfrm flipH="1">
            <a:off x="7789863" y="5211763"/>
            <a:ext cx="371475" cy="1778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6" name="AutoShape 33">
            <a:extLst>
              <a:ext uri="{FF2B5EF4-FFF2-40B4-BE49-F238E27FC236}">
                <a16:creationId xmlns:a16="http://schemas.microsoft.com/office/drawing/2014/main" id="{F34CC228-594B-7640-84D6-CF6A665782E8}"/>
              </a:ext>
            </a:extLst>
          </p:cNvPr>
          <p:cNvCxnSpPr>
            <a:cxnSpLocks noChangeShapeType="1"/>
            <a:stCxn id="73797" idx="1"/>
            <a:endCxn id="73801" idx="3"/>
          </p:cNvCxnSpPr>
          <p:nvPr/>
        </p:nvCxnSpPr>
        <p:spPr bwMode="auto">
          <a:xfrm flipH="1" flipV="1">
            <a:off x="7789863" y="5389563"/>
            <a:ext cx="371475" cy="3143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7" name="AutoShape 34">
            <a:extLst>
              <a:ext uri="{FF2B5EF4-FFF2-40B4-BE49-F238E27FC236}">
                <a16:creationId xmlns:a16="http://schemas.microsoft.com/office/drawing/2014/main" id="{91161169-AB2B-B049-9DC6-EE84A37D61E9}"/>
              </a:ext>
            </a:extLst>
          </p:cNvPr>
          <p:cNvCxnSpPr>
            <a:cxnSpLocks noChangeShapeType="1"/>
            <a:stCxn id="73801" idx="1"/>
            <a:endCxn id="73803" idx="3"/>
          </p:cNvCxnSpPr>
          <p:nvPr/>
        </p:nvCxnSpPr>
        <p:spPr bwMode="auto">
          <a:xfrm flipH="1" flipV="1">
            <a:off x="7042150" y="4943475"/>
            <a:ext cx="369888" cy="4460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48" name="AutoShape 35">
            <a:extLst>
              <a:ext uri="{FF2B5EF4-FFF2-40B4-BE49-F238E27FC236}">
                <a16:creationId xmlns:a16="http://schemas.microsoft.com/office/drawing/2014/main" id="{73426365-1D3F-8641-AE87-1577D73F6647}"/>
              </a:ext>
            </a:extLst>
          </p:cNvPr>
          <p:cNvCxnSpPr>
            <a:cxnSpLocks noChangeShapeType="1"/>
            <a:stCxn id="73800" idx="1"/>
            <a:endCxn id="73803" idx="3"/>
          </p:cNvCxnSpPr>
          <p:nvPr/>
        </p:nvCxnSpPr>
        <p:spPr bwMode="auto">
          <a:xfrm flipH="1">
            <a:off x="7042150" y="4449763"/>
            <a:ext cx="369888" cy="49371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nvGrpSpPr>
          <p:cNvPr id="73749" name="Group 36">
            <a:extLst>
              <a:ext uri="{FF2B5EF4-FFF2-40B4-BE49-F238E27FC236}">
                <a16:creationId xmlns:a16="http://schemas.microsoft.com/office/drawing/2014/main" id="{23FC2669-4792-834E-A7C1-C3DD99BB0BC7}"/>
              </a:ext>
            </a:extLst>
          </p:cNvPr>
          <p:cNvGrpSpPr>
            <a:grpSpLocks/>
          </p:cNvGrpSpPr>
          <p:nvPr/>
        </p:nvGrpSpPr>
        <p:grpSpPr bwMode="auto">
          <a:xfrm>
            <a:off x="8531225" y="1997075"/>
            <a:ext cx="754063" cy="506413"/>
            <a:chOff x="5448" y="1065"/>
            <a:chExt cx="475" cy="319"/>
          </a:xfrm>
        </p:grpSpPr>
        <p:sp>
          <p:nvSpPr>
            <p:cNvPr id="73786" name="Text Box 37">
              <a:extLst>
                <a:ext uri="{FF2B5EF4-FFF2-40B4-BE49-F238E27FC236}">
                  <a16:creationId xmlns:a16="http://schemas.microsoft.com/office/drawing/2014/main" id="{4F8A5AD9-C4F9-4043-B876-D712A2CB22DE}"/>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87" name="Text Box 38">
              <a:extLst>
                <a:ext uri="{FF2B5EF4-FFF2-40B4-BE49-F238E27FC236}">
                  <a16:creationId xmlns:a16="http://schemas.microsoft.com/office/drawing/2014/main" id="{497EAAC3-A725-554B-B3E1-1691BC5C8A1C}"/>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88" name="AutoShape 39">
              <a:extLst>
                <a:ext uri="{FF2B5EF4-FFF2-40B4-BE49-F238E27FC236}">
                  <a16:creationId xmlns:a16="http://schemas.microsoft.com/office/drawing/2014/main" id="{3695C681-BDD2-F640-9BDF-F97971C7F98B}"/>
                </a:ext>
              </a:extLst>
            </p:cNvPr>
            <p:cNvCxnSpPr>
              <a:cxnSpLocks noChangeShapeType="1"/>
              <a:stCxn id="73790" idx="3"/>
              <a:endCxn id="73786" idx="1"/>
            </p:cNvCxnSpPr>
            <p:nvPr/>
          </p:nvCxnSpPr>
          <p:spPr bwMode="auto">
            <a:xfrm flipV="1">
              <a:off x="5448" y="1133"/>
              <a:ext cx="238"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89" name="AutoShape 40">
              <a:extLst>
                <a:ext uri="{FF2B5EF4-FFF2-40B4-BE49-F238E27FC236}">
                  <a16:creationId xmlns:a16="http://schemas.microsoft.com/office/drawing/2014/main" id="{F0086724-5CDE-814F-BD61-4A5EA7E44B9C}"/>
                </a:ext>
              </a:extLst>
            </p:cNvPr>
            <p:cNvCxnSpPr>
              <a:cxnSpLocks noChangeShapeType="1"/>
              <a:stCxn id="73790" idx="3"/>
              <a:endCxn id="73787" idx="1"/>
            </p:cNvCxnSpPr>
            <p:nvPr/>
          </p:nvCxnSpPr>
          <p:spPr bwMode="auto">
            <a:xfrm>
              <a:off x="5448" y="1226"/>
              <a:ext cx="238"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3750" name="Rectangle 41">
            <a:extLst>
              <a:ext uri="{FF2B5EF4-FFF2-40B4-BE49-F238E27FC236}">
                <a16:creationId xmlns:a16="http://schemas.microsoft.com/office/drawing/2014/main" id="{364F7DB8-D7C7-6E4B-9936-079D4E370FC8}"/>
              </a:ext>
            </a:extLst>
          </p:cNvPr>
          <p:cNvSpPr>
            <a:spLocks noChangeArrowheads="1"/>
          </p:cNvSpPr>
          <p:nvPr/>
        </p:nvSpPr>
        <p:spPr bwMode="auto">
          <a:xfrm>
            <a:off x="5597525" y="1828800"/>
            <a:ext cx="3886200" cy="4268788"/>
          </a:xfrm>
          <a:prstGeom prst="rect">
            <a:avLst/>
          </a:prstGeom>
          <a:noFill/>
          <a:ln w="28575" cap="rnd">
            <a:solidFill>
              <a:srgbClr val="1369D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Light" panose="020B0403030403020204" pitchFamily="34" charset="0"/>
              <a:cs typeface="Source Sans Pro Light" panose="020B0403030403020204" pitchFamily="34" charset="0"/>
            </a:endParaRPr>
          </a:p>
        </p:txBody>
      </p:sp>
      <p:grpSp>
        <p:nvGrpSpPr>
          <p:cNvPr id="73751" name="Group 42">
            <a:extLst>
              <a:ext uri="{FF2B5EF4-FFF2-40B4-BE49-F238E27FC236}">
                <a16:creationId xmlns:a16="http://schemas.microsoft.com/office/drawing/2014/main" id="{A9861822-F433-924F-A5EE-424B902DCE78}"/>
              </a:ext>
            </a:extLst>
          </p:cNvPr>
          <p:cNvGrpSpPr>
            <a:grpSpLocks/>
          </p:cNvGrpSpPr>
          <p:nvPr/>
        </p:nvGrpSpPr>
        <p:grpSpPr bwMode="auto">
          <a:xfrm>
            <a:off x="8559800" y="2508250"/>
            <a:ext cx="725488" cy="506413"/>
            <a:chOff x="5466" y="1065"/>
            <a:chExt cx="457" cy="319"/>
          </a:xfrm>
        </p:grpSpPr>
        <p:sp>
          <p:nvSpPr>
            <p:cNvPr id="73782" name="Text Box 43">
              <a:extLst>
                <a:ext uri="{FF2B5EF4-FFF2-40B4-BE49-F238E27FC236}">
                  <a16:creationId xmlns:a16="http://schemas.microsoft.com/office/drawing/2014/main" id="{68EE7F1F-7389-344B-9E57-3E2CE655A123}"/>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83" name="Text Box 44">
              <a:extLst>
                <a:ext uri="{FF2B5EF4-FFF2-40B4-BE49-F238E27FC236}">
                  <a16:creationId xmlns:a16="http://schemas.microsoft.com/office/drawing/2014/main" id="{791A1DF3-8912-D148-9BA2-400F033E9430}"/>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84" name="AutoShape 45">
              <a:extLst>
                <a:ext uri="{FF2B5EF4-FFF2-40B4-BE49-F238E27FC236}">
                  <a16:creationId xmlns:a16="http://schemas.microsoft.com/office/drawing/2014/main" id="{156098E6-7E1A-8642-BF11-C0283F9DE051}"/>
                </a:ext>
              </a:extLst>
            </p:cNvPr>
            <p:cNvCxnSpPr>
              <a:cxnSpLocks noChangeShapeType="1"/>
              <a:endCxn id="73782" idx="1"/>
            </p:cNvCxnSpPr>
            <p:nvPr/>
          </p:nvCxnSpPr>
          <p:spPr bwMode="auto">
            <a:xfrm flipV="1">
              <a:off x="5466" y="1133"/>
              <a:ext cx="220"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85" name="AutoShape 46">
              <a:extLst>
                <a:ext uri="{FF2B5EF4-FFF2-40B4-BE49-F238E27FC236}">
                  <a16:creationId xmlns:a16="http://schemas.microsoft.com/office/drawing/2014/main" id="{E9E1C688-92D7-F045-B1D2-2F86EBB9D17C}"/>
                </a:ext>
              </a:extLst>
            </p:cNvPr>
            <p:cNvCxnSpPr>
              <a:cxnSpLocks noChangeShapeType="1"/>
              <a:endCxn id="73783" idx="1"/>
            </p:cNvCxnSpPr>
            <p:nvPr/>
          </p:nvCxnSpPr>
          <p:spPr bwMode="auto">
            <a:xfrm>
              <a:off x="5466" y="1226"/>
              <a:ext cx="220"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3752" name="Group 47">
            <a:extLst>
              <a:ext uri="{FF2B5EF4-FFF2-40B4-BE49-F238E27FC236}">
                <a16:creationId xmlns:a16="http://schemas.microsoft.com/office/drawing/2014/main" id="{FCEA6634-235A-FB47-8605-9722F5AE8394}"/>
              </a:ext>
            </a:extLst>
          </p:cNvPr>
          <p:cNvGrpSpPr>
            <a:grpSpLocks/>
          </p:cNvGrpSpPr>
          <p:nvPr/>
        </p:nvGrpSpPr>
        <p:grpSpPr bwMode="auto">
          <a:xfrm>
            <a:off x="8559800" y="2992438"/>
            <a:ext cx="725488" cy="506412"/>
            <a:chOff x="5466" y="1065"/>
            <a:chExt cx="457" cy="319"/>
          </a:xfrm>
        </p:grpSpPr>
        <p:sp>
          <p:nvSpPr>
            <p:cNvPr id="73778" name="Text Box 48">
              <a:extLst>
                <a:ext uri="{FF2B5EF4-FFF2-40B4-BE49-F238E27FC236}">
                  <a16:creationId xmlns:a16="http://schemas.microsoft.com/office/drawing/2014/main" id="{3F2E6605-8264-9A46-88ED-8C487DA8805D}"/>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79" name="Text Box 49">
              <a:extLst>
                <a:ext uri="{FF2B5EF4-FFF2-40B4-BE49-F238E27FC236}">
                  <a16:creationId xmlns:a16="http://schemas.microsoft.com/office/drawing/2014/main" id="{4609A1EC-6543-3541-A811-9D020E663114}"/>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80" name="AutoShape 50">
              <a:extLst>
                <a:ext uri="{FF2B5EF4-FFF2-40B4-BE49-F238E27FC236}">
                  <a16:creationId xmlns:a16="http://schemas.microsoft.com/office/drawing/2014/main" id="{55518654-4A1E-6F40-A16D-8FF47CD3C837}"/>
                </a:ext>
              </a:extLst>
            </p:cNvPr>
            <p:cNvCxnSpPr>
              <a:cxnSpLocks noChangeShapeType="1"/>
              <a:endCxn id="73778" idx="1"/>
            </p:cNvCxnSpPr>
            <p:nvPr/>
          </p:nvCxnSpPr>
          <p:spPr bwMode="auto">
            <a:xfrm flipV="1">
              <a:off x="5466" y="1133"/>
              <a:ext cx="220"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81" name="AutoShape 51">
              <a:extLst>
                <a:ext uri="{FF2B5EF4-FFF2-40B4-BE49-F238E27FC236}">
                  <a16:creationId xmlns:a16="http://schemas.microsoft.com/office/drawing/2014/main" id="{01B0491B-D111-9147-9857-5F11425EA813}"/>
                </a:ext>
              </a:extLst>
            </p:cNvPr>
            <p:cNvCxnSpPr>
              <a:cxnSpLocks noChangeShapeType="1"/>
              <a:endCxn id="73779" idx="1"/>
            </p:cNvCxnSpPr>
            <p:nvPr/>
          </p:nvCxnSpPr>
          <p:spPr bwMode="auto">
            <a:xfrm>
              <a:off x="5466" y="1226"/>
              <a:ext cx="220"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3753" name="Group 52">
            <a:extLst>
              <a:ext uri="{FF2B5EF4-FFF2-40B4-BE49-F238E27FC236}">
                <a16:creationId xmlns:a16="http://schemas.microsoft.com/office/drawing/2014/main" id="{64026024-CCEE-4F42-872D-479C62967255}"/>
              </a:ext>
            </a:extLst>
          </p:cNvPr>
          <p:cNvGrpSpPr>
            <a:grpSpLocks/>
          </p:cNvGrpSpPr>
          <p:nvPr/>
        </p:nvGrpSpPr>
        <p:grpSpPr bwMode="auto">
          <a:xfrm>
            <a:off x="8559800" y="3490913"/>
            <a:ext cx="725488" cy="506412"/>
            <a:chOff x="5466" y="1065"/>
            <a:chExt cx="457" cy="319"/>
          </a:xfrm>
        </p:grpSpPr>
        <p:sp>
          <p:nvSpPr>
            <p:cNvPr id="73774" name="Text Box 53">
              <a:extLst>
                <a:ext uri="{FF2B5EF4-FFF2-40B4-BE49-F238E27FC236}">
                  <a16:creationId xmlns:a16="http://schemas.microsoft.com/office/drawing/2014/main" id="{4E28960A-60E5-1D4D-9E4E-3FACE5BF4C2E}"/>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75" name="Text Box 54">
              <a:extLst>
                <a:ext uri="{FF2B5EF4-FFF2-40B4-BE49-F238E27FC236}">
                  <a16:creationId xmlns:a16="http://schemas.microsoft.com/office/drawing/2014/main" id="{904B58EB-BAA3-354E-968B-D169CAD7C2FC}"/>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76" name="AutoShape 55">
              <a:extLst>
                <a:ext uri="{FF2B5EF4-FFF2-40B4-BE49-F238E27FC236}">
                  <a16:creationId xmlns:a16="http://schemas.microsoft.com/office/drawing/2014/main" id="{CCDC273E-90C7-3D46-A870-584FB059B321}"/>
                </a:ext>
              </a:extLst>
            </p:cNvPr>
            <p:cNvCxnSpPr>
              <a:cxnSpLocks noChangeShapeType="1"/>
              <a:endCxn id="73774" idx="1"/>
            </p:cNvCxnSpPr>
            <p:nvPr/>
          </p:nvCxnSpPr>
          <p:spPr bwMode="auto">
            <a:xfrm flipV="1">
              <a:off x="5466" y="1133"/>
              <a:ext cx="220"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77" name="AutoShape 56">
              <a:extLst>
                <a:ext uri="{FF2B5EF4-FFF2-40B4-BE49-F238E27FC236}">
                  <a16:creationId xmlns:a16="http://schemas.microsoft.com/office/drawing/2014/main" id="{3A7A1B22-F8AE-0F4C-8BBA-CEB4CA35C982}"/>
                </a:ext>
              </a:extLst>
            </p:cNvPr>
            <p:cNvCxnSpPr>
              <a:cxnSpLocks noChangeShapeType="1"/>
              <a:endCxn id="73775" idx="1"/>
            </p:cNvCxnSpPr>
            <p:nvPr/>
          </p:nvCxnSpPr>
          <p:spPr bwMode="auto">
            <a:xfrm>
              <a:off x="5466" y="1226"/>
              <a:ext cx="220"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3754" name="Group 57">
            <a:extLst>
              <a:ext uri="{FF2B5EF4-FFF2-40B4-BE49-F238E27FC236}">
                <a16:creationId xmlns:a16="http://schemas.microsoft.com/office/drawing/2014/main" id="{04D273A0-67CC-0C4B-816D-C527608A6E86}"/>
              </a:ext>
            </a:extLst>
          </p:cNvPr>
          <p:cNvGrpSpPr>
            <a:grpSpLocks/>
          </p:cNvGrpSpPr>
          <p:nvPr/>
        </p:nvGrpSpPr>
        <p:grpSpPr bwMode="auto">
          <a:xfrm>
            <a:off x="8559800" y="3989388"/>
            <a:ext cx="725488" cy="506412"/>
            <a:chOff x="5466" y="1065"/>
            <a:chExt cx="457" cy="319"/>
          </a:xfrm>
        </p:grpSpPr>
        <p:sp>
          <p:nvSpPr>
            <p:cNvPr id="73770" name="Text Box 58">
              <a:extLst>
                <a:ext uri="{FF2B5EF4-FFF2-40B4-BE49-F238E27FC236}">
                  <a16:creationId xmlns:a16="http://schemas.microsoft.com/office/drawing/2014/main" id="{7D89A78A-AC1B-894D-9808-05601C232BBB}"/>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71" name="Text Box 59">
              <a:extLst>
                <a:ext uri="{FF2B5EF4-FFF2-40B4-BE49-F238E27FC236}">
                  <a16:creationId xmlns:a16="http://schemas.microsoft.com/office/drawing/2014/main" id="{3C5251D2-2BFD-1845-9EA2-B1830E9AD7CC}"/>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72" name="AutoShape 60">
              <a:extLst>
                <a:ext uri="{FF2B5EF4-FFF2-40B4-BE49-F238E27FC236}">
                  <a16:creationId xmlns:a16="http://schemas.microsoft.com/office/drawing/2014/main" id="{CDF3BC5D-11ED-6944-8677-5AE8B50CB6AF}"/>
                </a:ext>
              </a:extLst>
            </p:cNvPr>
            <p:cNvCxnSpPr>
              <a:cxnSpLocks noChangeShapeType="1"/>
              <a:endCxn id="73770" idx="1"/>
            </p:cNvCxnSpPr>
            <p:nvPr/>
          </p:nvCxnSpPr>
          <p:spPr bwMode="auto">
            <a:xfrm flipV="1">
              <a:off x="5466" y="1133"/>
              <a:ext cx="220"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73" name="AutoShape 61">
              <a:extLst>
                <a:ext uri="{FF2B5EF4-FFF2-40B4-BE49-F238E27FC236}">
                  <a16:creationId xmlns:a16="http://schemas.microsoft.com/office/drawing/2014/main" id="{13283350-8246-B447-8B18-482B2E974B07}"/>
                </a:ext>
              </a:extLst>
            </p:cNvPr>
            <p:cNvCxnSpPr>
              <a:cxnSpLocks noChangeShapeType="1"/>
              <a:endCxn id="73771" idx="1"/>
            </p:cNvCxnSpPr>
            <p:nvPr/>
          </p:nvCxnSpPr>
          <p:spPr bwMode="auto">
            <a:xfrm>
              <a:off x="5466" y="1226"/>
              <a:ext cx="220"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3755" name="Group 62">
            <a:extLst>
              <a:ext uri="{FF2B5EF4-FFF2-40B4-BE49-F238E27FC236}">
                <a16:creationId xmlns:a16="http://schemas.microsoft.com/office/drawing/2014/main" id="{B48FE925-105B-4E49-BC3B-ED987BF93E4F}"/>
              </a:ext>
            </a:extLst>
          </p:cNvPr>
          <p:cNvGrpSpPr>
            <a:grpSpLocks/>
          </p:cNvGrpSpPr>
          <p:nvPr/>
        </p:nvGrpSpPr>
        <p:grpSpPr bwMode="auto">
          <a:xfrm>
            <a:off x="8559800" y="4483100"/>
            <a:ext cx="725488" cy="506413"/>
            <a:chOff x="5466" y="1065"/>
            <a:chExt cx="457" cy="319"/>
          </a:xfrm>
        </p:grpSpPr>
        <p:sp>
          <p:nvSpPr>
            <p:cNvPr id="73766" name="Text Box 63">
              <a:extLst>
                <a:ext uri="{FF2B5EF4-FFF2-40B4-BE49-F238E27FC236}">
                  <a16:creationId xmlns:a16="http://schemas.microsoft.com/office/drawing/2014/main" id="{1742CCCD-D31F-A74C-A734-4C34CD2AA488}"/>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67" name="Text Box 64">
              <a:extLst>
                <a:ext uri="{FF2B5EF4-FFF2-40B4-BE49-F238E27FC236}">
                  <a16:creationId xmlns:a16="http://schemas.microsoft.com/office/drawing/2014/main" id="{80D1599F-1CA7-1344-B602-C2288E35503E}"/>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68" name="AutoShape 65">
              <a:extLst>
                <a:ext uri="{FF2B5EF4-FFF2-40B4-BE49-F238E27FC236}">
                  <a16:creationId xmlns:a16="http://schemas.microsoft.com/office/drawing/2014/main" id="{0CF418C5-F019-AD42-9738-503A9F636B59}"/>
                </a:ext>
              </a:extLst>
            </p:cNvPr>
            <p:cNvCxnSpPr>
              <a:cxnSpLocks noChangeShapeType="1"/>
              <a:endCxn id="73766" idx="1"/>
            </p:cNvCxnSpPr>
            <p:nvPr/>
          </p:nvCxnSpPr>
          <p:spPr bwMode="auto">
            <a:xfrm flipV="1">
              <a:off x="5466" y="1133"/>
              <a:ext cx="220"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69" name="AutoShape 66">
              <a:extLst>
                <a:ext uri="{FF2B5EF4-FFF2-40B4-BE49-F238E27FC236}">
                  <a16:creationId xmlns:a16="http://schemas.microsoft.com/office/drawing/2014/main" id="{37EB2783-D3F1-4343-96F2-F973854F556C}"/>
                </a:ext>
              </a:extLst>
            </p:cNvPr>
            <p:cNvCxnSpPr>
              <a:cxnSpLocks noChangeShapeType="1"/>
              <a:endCxn id="73767" idx="1"/>
            </p:cNvCxnSpPr>
            <p:nvPr/>
          </p:nvCxnSpPr>
          <p:spPr bwMode="auto">
            <a:xfrm>
              <a:off x="5466" y="1226"/>
              <a:ext cx="220"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3756" name="Group 67">
            <a:extLst>
              <a:ext uri="{FF2B5EF4-FFF2-40B4-BE49-F238E27FC236}">
                <a16:creationId xmlns:a16="http://schemas.microsoft.com/office/drawing/2014/main" id="{93B2185D-CC48-284D-B3B2-D37A9AA95F31}"/>
              </a:ext>
            </a:extLst>
          </p:cNvPr>
          <p:cNvGrpSpPr>
            <a:grpSpLocks/>
          </p:cNvGrpSpPr>
          <p:nvPr/>
        </p:nvGrpSpPr>
        <p:grpSpPr bwMode="auto">
          <a:xfrm>
            <a:off x="8559800" y="4976813"/>
            <a:ext cx="725488" cy="506412"/>
            <a:chOff x="5466" y="1065"/>
            <a:chExt cx="457" cy="319"/>
          </a:xfrm>
        </p:grpSpPr>
        <p:sp>
          <p:nvSpPr>
            <p:cNvPr id="73762" name="Text Box 68">
              <a:extLst>
                <a:ext uri="{FF2B5EF4-FFF2-40B4-BE49-F238E27FC236}">
                  <a16:creationId xmlns:a16="http://schemas.microsoft.com/office/drawing/2014/main" id="{1827A0D3-E9FB-1A4D-9CA8-4F9ED0FB0A18}"/>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63" name="Text Box 69">
              <a:extLst>
                <a:ext uri="{FF2B5EF4-FFF2-40B4-BE49-F238E27FC236}">
                  <a16:creationId xmlns:a16="http://schemas.microsoft.com/office/drawing/2014/main" id="{07176962-FF5B-3143-89A7-B54C195F5073}"/>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64" name="AutoShape 70">
              <a:extLst>
                <a:ext uri="{FF2B5EF4-FFF2-40B4-BE49-F238E27FC236}">
                  <a16:creationId xmlns:a16="http://schemas.microsoft.com/office/drawing/2014/main" id="{D78A078D-8D8E-F74A-880B-9E04CEE47F7A}"/>
                </a:ext>
              </a:extLst>
            </p:cNvPr>
            <p:cNvCxnSpPr>
              <a:cxnSpLocks noChangeShapeType="1"/>
              <a:endCxn id="73762" idx="1"/>
            </p:cNvCxnSpPr>
            <p:nvPr/>
          </p:nvCxnSpPr>
          <p:spPr bwMode="auto">
            <a:xfrm flipV="1">
              <a:off x="5466" y="1133"/>
              <a:ext cx="220"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65" name="AutoShape 71">
              <a:extLst>
                <a:ext uri="{FF2B5EF4-FFF2-40B4-BE49-F238E27FC236}">
                  <a16:creationId xmlns:a16="http://schemas.microsoft.com/office/drawing/2014/main" id="{AF8610BA-00D5-9A46-A8D0-6808446852FF}"/>
                </a:ext>
              </a:extLst>
            </p:cNvPr>
            <p:cNvCxnSpPr>
              <a:cxnSpLocks noChangeShapeType="1"/>
              <a:endCxn id="73763" idx="1"/>
            </p:cNvCxnSpPr>
            <p:nvPr/>
          </p:nvCxnSpPr>
          <p:spPr bwMode="auto">
            <a:xfrm>
              <a:off x="5466" y="1226"/>
              <a:ext cx="220"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3757" name="Group 72">
            <a:extLst>
              <a:ext uri="{FF2B5EF4-FFF2-40B4-BE49-F238E27FC236}">
                <a16:creationId xmlns:a16="http://schemas.microsoft.com/office/drawing/2014/main" id="{9A4E363B-34D0-1A46-9BD3-B01D06EB62A2}"/>
              </a:ext>
            </a:extLst>
          </p:cNvPr>
          <p:cNvGrpSpPr>
            <a:grpSpLocks/>
          </p:cNvGrpSpPr>
          <p:nvPr/>
        </p:nvGrpSpPr>
        <p:grpSpPr bwMode="auto">
          <a:xfrm>
            <a:off x="8559800" y="5470525"/>
            <a:ext cx="725488" cy="506413"/>
            <a:chOff x="5466" y="1065"/>
            <a:chExt cx="457" cy="319"/>
          </a:xfrm>
        </p:grpSpPr>
        <p:sp>
          <p:nvSpPr>
            <p:cNvPr id="73758" name="Text Box 73">
              <a:extLst>
                <a:ext uri="{FF2B5EF4-FFF2-40B4-BE49-F238E27FC236}">
                  <a16:creationId xmlns:a16="http://schemas.microsoft.com/office/drawing/2014/main" id="{0934181B-BD56-B64E-B71E-94C7C228D8FC}"/>
                </a:ext>
              </a:extLst>
            </p:cNvPr>
            <p:cNvSpPr txBox="1">
              <a:spLocks noChangeArrowheads="1"/>
            </p:cNvSpPr>
            <p:nvPr/>
          </p:nvSpPr>
          <p:spPr bwMode="auto">
            <a:xfrm>
              <a:off x="5686" y="1065"/>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sp>
          <p:nvSpPr>
            <p:cNvPr id="73759" name="Text Box 74">
              <a:extLst>
                <a:ext uri="{FF2B5EF4-FFF2-40B4-BE49-F238E27FC236}">
                  <a16:creationId xmlns:a16="http://schemas.microsoft.com/office/drawing/2014/main" id="{09556D40-FC19-6745-93F6-1B8B70BC40C0}"/>
                </a:ext>
              </a:extLst>
            </p:cNvPr>
            <p:cNvSpPr txBox="1">
              <a:spLocks noChangeArrowheads="1"/>
            </p:cNvSpPr>
            <p:nvPr/>
          </p:nvSpPr>
          <p:spPr bwMode="auto">
            <a:xfrm>
              <a:off x="5686" y="1248"/>
              <a:ext cx="23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800" b="1">
                  <a:latin typeface="Source Sans Pro Light" panose="020B0403030403020204" pitchFamily="34" charset="0"/>
                  <a:cs typeface="Source Sans Pro Light" panose="020B0403030403020204" pitchFamily="34" charset="0"/>
                </a:rPr>
                <a:t>Why</a:t>
              </a:r>
            </a:p>
          </p:txBody>
        </p:sp>
        <p:cxnSp>
          <p:nvCxnSpPr>
            <p:cNvPr id="73760" name="AutoShape 75">
              <a:extLst>
                <a:ext uri="{FF2B5EF4-FFF2-40B4-BE49-F238E27FC236}">
                  <a16:creationId xmlns:a16="http://schemas.microsoft.com/office/drawing/2014/main" id="{9AC7810B-DE40-2244-ADBB-52D70FF72003}"/>
                </a:ext>
              </a:extLst>
            </p:cNvPr>
            <p:cNvCxnSpPr>
              <a:cxnSpLocks noChangeShapeType="1"/>
              <a:endCxn id="73758" idx="1"/>
            </p:cNvCxnSpPr>
            <p:nvPr/>
          </p:nvCxnSpPr>
          <p:spPr bwMode="auto">
            <a:xfrm flipV="1">
              <a:off x="5466" y="1133"/>
              <a:ext cx="220" cy="9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3761" name="AutoShape 76">
              <a:extLst>
                <a:ext uri="{FF2B5EF4-FFF2-40B4-BE49-F238E27FC236}">
                  <a16:creationId xmlns:a16="http://schemas.microsoft.com/office/drawing/2014/main" id="{3A9BFA48-ED74-6E48-95BB-7FA73050495C}"/>
                </a:ext>
              </a:extLst>
            </p:cNvPr>
            <p:cNvCxnSpPr>
              <a:cxnSpLocks noChangeShapeType="1"/>
              <a:endCxn id="73759" idx="1"/>
            </p:cNvCxnSpPr>
            <p:nvPr/>
          </p:nvCxnSpPr>
          <p:spPr bwMode="auto">
            <a:xfrm>
              <a:off x="5466" y="1226"/>
              <a:ext cx="220" cy="9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C3F2C6F7-6B5B-1142-A2CF-836C50AD5F97}"/>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11266" name="Rectangle 3">
            <a:extLst>
              <a:ext uri="{FF2B5EF4-FFF2-40B4-BE49-F238E27FC236}">
                <a16:creationId xmlns:a16="http://schemas.microsoft.com/office/drawing/2014/main" id="{9A8282A7-969D-1842-A1F6-D8FC9095D9B2}"/>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267" name="Rectangle 8">
            <a:extLst>
              <a:ext uri="{FF2B5EF4-FFF2-40B4-BE49-F238E27FC236}">
                <a16:creationId xmlns:a16="http://schemas.microsoft.com/office/drawing/2014/main" id="{38F5814E-A3C6-EE4C-81EA-965E0083646A}"/>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268" name="Rectangle 10">
            <a:extLst>
              <a:ext uri="{FF2B5EF4-FFF2-40B4-BE49-F238E27FC236}">
                <a16:creationId xmlns:a16="http://schemas.microsoft.com/office/drawing/2014/main" id="{E779664A-0429-9443-AD90-8B9AACBFA402}"/>
              </a:ext>
            </a:extLst>
          </p:cNvPr>
          <p:cNvSpPr>
            <a:spLocks noChangeArrowheads="1"/>
          </p:cNvSpPr>
          <p:nvPr/>
        </p:nvSpPr>
        <p:spPr bwMode="auto">
          <a:xfrm>
            <a:off x="404813" y="1941513"/>
            <a:ext cx="4602162" cy="696912"/>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269" name="Rectangle 5">
            <a:extLst>
              <a:ext uri="{FF2B5EF4-FFF2-40B4-BE49-F238E27FC236}">
                <a16:creationId xmlns:a16="http://schemas.microsoft.com/office/drawing/2014/main" id="{DAFB76C4-9981-9F42-A5FA-4398B0EB218C}"/>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Semibold" panose="020B0503030403020204" pitchFamily="34" charset="0"/>
                <a:cs typeface="Source Sans Pro Semibold" panose="020B0503030403020204"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panose="020B0503030403020204" pitchFamily="34" charset="0"/>
                <a:cs typeface="Source Sans Pro" panose="020B0503030403020204"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and</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panose="020B0503030403020204" pitchFamily="34" charset="0"/>
                <a:cs typeface="Source Sans Pro" panose="020B0503030403020204" pitchFamily="34" charset="0"/>
              </a:rPr>
              <a:t>Force-field Analysis</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11270" name="Rectangle 7">
            <a:extLst>
              <a:ext uri="{FF2B5EF4-FFF2-40B4-BE49-F238E27FC236}">
                <a16:creationId xmlns:a16="http://schemas.microsoft.com/office/drawing/2014/main" id="{E7AB429D-CEC8-094F-82BF-5E2625E4204B}"/>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panose="020B0503030403020204" pitchFamily="34" charset="0"/>
                <a:cs typeface="Source Sans Pro" panose="020B0503030403020204"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a:extLst>
              <a:ext uri="{FF2B5EF4-FFF2-40B4-BE49-F238E27FC236}">
                <a16:creationId xmlns:a16="http://schemas.microsoft.com/office/drawing/2014/main" id="{3BE445AB-66D2-8049-B629-7C0C49688B38}"/>
              </a:ext>
            </a:extLst>
          </p:cNvPr>
          <p:cNvSpPr>
            <a:spLocks noGrp="1" noChangeArrowheads="1"/>
          </p:cNvSpPr>
          <p:nvPr>
            <p:ph type="title"/>
          </p:nvPr>
        </p:nvSpPr>
        <p:spPr>
          <a:xfrm>
            <a:off x="495300" y="203200"/>
            <a:ext cx="8915400" cy="1143000"/>
          </a:xfrm>
        </p:spPr>
        <p:txBody>
          <a:bodyPr/>
          <a:lstStyle/>
          <a:p>
            <a:pPr eaLnBrk="1" hangingPunct="1"/>
            <a:r>
              <a:rPr lang="en-US" altLang="en-US" sz="3600">
                <a:latin typeface="Source Sans Pro" panose="020B0503030403020204" pitchFamily="34" charset="0"/>
                <a:cs typeface="Source Sans Pro" panose="020B0503030403020204" pitchFamily="34" charset="0"/>
              </a:rPr>
              <a:t>The Five Whys analysis identifies underlying causes to a challenging issue</a:t>
            </a:r>
          </a:p>
        </p:txBody>
      </p:sp>
      <p:grpSp>
        <p:nvGrpSpPr>
          <p:cNvPr id="74754" name="Group 3">
            <a:extLst>
              <a:ext uri="{FF2B5EF4-FFF2-40B4-BE49-F238E27FC236}">
                <a16:creationId xmlns:a16="http://schemas.microsoft.com/office/drawing/2014/main" id="{A119EDDD-BC4A-8445-A8FA-76BBA09C6145}"/>
              </a:ext>
            </a:extLst>
          </p:cNvPr>
          <p:cNvGrpSpPr>
            <a:grpSpLocks/>
          </p:cNvGrpSpPr>
          <p:nvPr/>
        </p:nvGrpSpPr>
        <p:grpSpPr bwMode="auto">
          <a:xfrm>
            <a:off x="163513" y="3611563"/>
            <a:ext cx="1025525" cy="538162"/>
            <a:chOff x="306" y="2041"/>
            <a:chExt cx="596" cy="339"/>
          </a:xfrm>
        </p:grpSpPr>
        <p:sp>
          <p:nvSpPr>
            <p:cNvPr id="74760" name="Rectangle 4">
              <a:extLst>
                <a:ext uri="{FF2B5EF4-FFF2-40B4-BE49-F238E27FC236}">
                  <a16:creationId xmlns:a16="http://schemas.microsoft.com/office/drawing/2014/main" id="{D26ABE7B-C150-804E-A282-6274DFF9B4FA}"/>
                </a:ext>
              </a:extLst>
            </p:cNvPr>
            <p:cNvSpPr>
              <a:spLocks noChangeArrowheads="1"/>
            </p:cNvSpPr>
            <p:nvPr/>
          </p:nvSpPr>
          <p:spPr bwMode="auto">
            <a:xfrm>
              <a:off x="306" y="2041"/>
              <a:ext cx="59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900" b="1">
                  <a:latin typeface="Source Sans Pro" panose="020B0503030403020204" pitchFamily="34" charset="0"/>
                  <a:cs typeface="Source Sans Pro" panose="020B0503030403020204" pitchFamily="34" charset="0"/>
                </a:rPr>
                <a:t>Revenue budget</a:t>
              </a:r>
            </a:p>
          </p:txBody>
        </p:sp>
        <p:sp>
          <p:nvSpPr>
            <p:cNvPr id="74761" name="Rectangle 5">
              <a:extLst>
                <a:ext uri="{FF2B5EF4-FFF2-40B4-BE49-F238E27FC236}">
                  <a16:creationId xmlns:a16="http://schemas.microsoft.com/office/drawing/2014/main" id="{734E06BB-B827-BA4C-9BF4-BED2D4938828}"/>
                </a:ext>
              </a:extLst>
            </p:cNvPr>
            <p:cNvSpPr>
              <a:spLocks noChangeArrowheads="1"/>
            </p:cNvSpPr>
            <p:nvPr/>
          </p:nvSpPr>
          <p:spPr bwMode="auto">
            <a:xfrm>
              <a:off x="306" y="2171"/>
              <a:ext cx="59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900" b="1">
                  <a:latin typeface="Source Sans Pro" panose="020B0503030403020204" pitchFamily="34" charset="0"/>
                  <a:cs typeface="Source Sans Pro" panose="020B0503030403020204" pitchFamily="34" charset="0"/>
                </a:rPr>
                <a:t>not </a:t>
              </a:r>
            </a:p>
            <a:p>
              <a:pPr algn="ctr" eaLnBrk="1" hangingPunct="1"/>
              <a:r>
                <a:rPr lang="en-US" altLang="en-US" sz="900" b="1">
                  <a:latin typeface="Source Sans Pro" panose="020B0503030403020204" pitchFamily="34" charset="0"/>
                  <a:cs typeface="Source Sans Pro" panose="020B0503030403020204" pitchFamily="34" charset="0"/>
                </a:rPr>
                <a:t>balanced</a:t>
              </a:r>
            </a:p>
          </p:txBody>
        </p:sp>
      </p:grpSp>
      <p:sp>
        <p:nvSpPr>
          <p:cNvPr id="74755" name="Rectangle 6">
            <a:extLst>
              <a:ext uri="{FF2B5EF4-FFF2-40B4-BE49-F238E27FC236}">
                <a16:creationId xmlns:a16="http://schemas.microsoft.com/office/drawing/2014/main" id="{AB533754-952F-5345-9F28-EAF272754C62}"/>
              </a:ext>
            </a:extLst>
          </p:cNvPr>
          <p:cNvSpPr>
            <a:spLocks noChangeArrowheads="1"/>
          </p:cNvSpPr>
          <p:nvPr/>
        </p:nvSpPr>
        <p:spPr bwMode="auto">
          <a:xfrm>
            <a:off x="1533525" y="2220913"/>
            <a:ext cx="738188"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Costs too </a:t>
            </a:r>
            <a:br>
              <a:rPr lang="en-US" altLang="en-US" sz="900" b="1">
                <a:latin typeface="Source Sans Pro" panose="020B0503030403020204" pitchFamily="34" charset="0"/>
                <a:cs typeface="Source Sans Pro" panose="020B0503030403020204" pitchFamily="34" charset="0"/>
              </a:rPr>
            </a:br>
            <a:r>
              <a:rPr lang="en-US" altLang="en-US" sz="900" b="1">
                <a:latin typeface="Source Sans Pro" panose="020B0503030403020204" pitchFamily="34" charset="0"/>
                <a:cs typeface="Source Sans Pro" panose="020B0503030403020204" pitchFamily="34" charset="0"/>
              </a:rPr>
              <a:t>high</a:t>
            </a:r>
          </a:p>
        </p:txBody>
      </p:sp>
      <p:cxnSp>
        <p:nvCxnSpPr>
          <p:cNvPr id="74756" name="AutoShape 8">
            <a:extLst>
              <a:ext uri="{FF2B5EF4-FFF2-40B4-BE49-F238E27FC236}">
                <a16:creationId xmlns:a16="http://schemas.microsoft.com/office/drawing/2014/main" id="{D496917C-C410-F24C-9FF1-239735611676}"/>
              </a:ext>
            </a:extLst>
          </p:cNvPr>
          <p:cNvCxnSpPr>
            <a:cxnSpLocks noChangeShapeType="1"/>
            <a:stCxn id="74760" idx="3"/>
            <a:endCxn id="74755" idx="1"/>
          </p:cNvCxnSpPr>
          <p:nvPr/>
        </p:nvCxnSpPr>
        <p:spPr bwMode="auto">
          <a:xfrm flipV="1">
            <a:off x="1189038" y="2776538"/>
            <a:ext cx="344487" cy="10001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4757" name="AutoShape 9">
            <a:extLst>
              <a:ext uri="{FF2B5EF4-FFF2-40B4-BE49-F238E27FC236}">
                <a16:creationId xmlns:a16="http://schemas.microsoft.com/office/drawing/2014/main" id="{262CCA13-E0FC-EB42-AA2D-191893BB2590}"/>
              </a:ext>
            </a:extLst>
          </p:cNvPr>
          <p:cNvCxnSpPr>
            <a:cxnSpLocks noChangeShapeType="1"/>
            <a:stCxn id="74761" idx="3"/>
            <a:endCxn id="74759" idx="1"/>
          </p:cNvCxnSpPr>
          <p:nvPr/>
        </p:nvCxnSpPr>
        <p:spPr bwMode="auto">
          <a:xfrm>
            <a:off x="1189038" y="3984625"/>
            <a:ext cx="303212" cy="106521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74758" name="Text Box 25">
            <a:extLst>
              <a:ext uri="{FF2B5EF4-FFF2-40B4-BE49-F238E27FC236}">
                <a16:creationId xmlns:a16="http://schemas.microsoft.com/office/drawing/2014/main" id="{488F9819-672D-7443-A563-D5CD74838614}"/>
              </a:ext>
            </a:extLst>
          </p:cNvPr>
          <p:cNvSpPr txBox="1">
            <a:spLocks noChangeArrowheads="1"/>
          </p:cNvSpPr>
          <p:nvPr/>
        </p:nvSpPr>
        <p:spPr bwMode="auto">
          <a:xfrm>
            <a:off x="1049338" y="3765550"/>
            <a:ext cx="555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4759" name="Rectangle 32">
            <a:extLst>
              <a:ext uri="{FF2B5EF4-FFF2-40B4-BE49-F238E27FC236}">
                <a16:creationId xmlns:a16="http://schemas.microsoft.com/office/drawing/2014/main" id="{005E3814-7D75-7040-B843-53EB69CF5D10}"/>
              </a:ext>
            </a:extLst>
          </p:cNvPr>
          <p:cNvSpPr>
            <a:spLocks noChangeArrowheads="1"/>
          </p:cNvSpPr>
          <p:nvPr/>
        </p:nvSpPr>
        <p:spPr bwMode="auto">
          <a:xfrm>
            <a:off x="1492250" y="4494213"/>
            <a:ext cx="611188"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Income </a:t>
            </a:r>
            <a:br>
              <a:rPr lang="en-US" altLang="en-US" sz="900" b="1">
                <a:latin typeface="Source Sans Pro" panose="020B0503030403020204" pitchFamily="34" charset="0"/>
                <a:cs typeface="Source Sans Pro" panose="020B0503030403020204" pitchFamily="34" charset="0"/>
              </a:rPr>
            </a:br>
            <a:r>
              <a:rPr lang="en-US" altLang="en-US" sz="900" b="1">
                <a:latin typeface="Source Sans Pro" panose="020B0503030403020204" pitchFamily="34" charset="0"/>
                <a:cs typeface="Source Sans Pro" panose="020B0503030403020204" pitchFamily="34" charset="0"/>
              </a:rPr>
              <a:t>too low</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a:extLst>
              <a:ext uri="{FF2B5EF4-FFF2-40B4-BE49-F238E27FC236}">
                <a16:creationId xmlns:a16="http://schemas.microsoft.com/office/drawing/2014/main" id="{865FA8F3-7123-EB40-A7EC-777150F5D7FD}"/>
              </a:ext>
            </a:extLst>
          </p:cNvPr>
          <p:cNvSpPr>
            <a:spLocks noGrp="1" noChangeArrowheads="1"/>
          </p:cNvSpPr>
          <p:nvPr>
            <p:ph type="title"/>
          </p:nvPr>
        </p:nvSpPr>
        <p:spPr>
          <a:xfrm>
            <a:off x="1404938" y="203200"/>
            <a:ext cx="7046912" cy="1143000"/>
          </a:xfrm>
        </p:spPr>
        <p:txBody>
          <a:bodyPr/>
          <a:lstStyle/>
          <a:p>
            <a:pPr eaLnBrk="1" hangingPunct="1"/>
            <a:r>
              <a:rPr lang="en-US" altLang="en-US" sz="3600">
                <a:latin typeface="Source Sans Pro" panose="020B0503030403020204" pitchFamily="34" charset="0"/>
                <a:cs typeface="Source Sans Pro" panose="020B0503030403020204" pitchFamily="34" charset="0"/>
              </a:rPr>
              <a:t>Posing the question “Why?” at successive levels of analysis</a:t>
            </a:r>
          </a:p>
        </p:txBody>
      </p:sp>
      <p:grpSp>
        <p:nvGrpSpPr>
          <p:cNvPr id="75778" name="Group 3">
            <a:extLst>
              <a:ext uri="{FF2B5EF4-FFF2-40B4-BE49-F238E27FC236}">
                <a16:creationId xmlns:a16="http://schemas.microsoft.com/office/drawing/2014/main" id="{AD5B3693-B6E6-A54D-84B6-51124D9B1AE7}"/>
              </a:ext>
            </a:extLst>
          </p:cNvPr>
          <p:cNvGrpSpPr>
            <a:grpSpLocks/>
          </p:cNvGrpSpPr>
          <p:nvPr/>
        </p:nvGrpSpPr>
        <p:grpSpPr bwMode="auto">
          <a:xfrm>
            <a:off x="163513" y="3611563"/>
            <a:ext cx="1025525" cy="538162"/>
            <a:chOff x="306" y="2041"/>
            <a:chExt cx="596" cy="339"/>
          </a:xfrm>
        </p:grpSpPr>
        <p:sp>
          <p:nvSpPr>
            <p:cNvPr id="75805" name="Rectangle 4">
              <a:extLst>
                <a:ext uri="{FF2B5EF4-FFF2-40B4-BE49-F238E27FC236}">
                  <a16:creationId xmlns:a16="http://schemas.microsoft.com/office/drawing/2014/main" id="{CB183186-9477-1047-9329-734307482B69}"/>
                </a:ext>
              </a:extLst>
            </p:cNvPr>
            <p:cNvSpPr>
              <a:spLocks noChangeArrowheads="1"/>
            </p:cNvSpPr>
            <p:nvPr/>
          </p:nvSpPr>
          <p:spPr bwMode="auto">
            <a:xfrm>
              <a:off x="306" y="2041"/>
              <a:ext cx="59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900" b="1">
                  <a:latin typeface="Source Sans Pro" panose="020B0503030403020204" pitchFamily="34" charset="0"/>
                  <a:cs typeface="Source Sans Pro" panose="020B0503030403020204" pitchFamily="34" charset="0"/>
                </a:rPr>
                <a:t>Revenue budget</a:t>
              </a:r>
            </a:p>
          </p:txBody>
        </p:sp>
        <p:sp>
          <p:nvSpPr>
            <p:cNvPr id="75806" name="Rectangle 5">
              <a:extLst>
                <a:ext uri="{FF2B5EF4-FFF2-40B4-BE49-F238E27FC236}">
                  <a16:creationId xmlns:a16="http://schemas.microsoft.com/office/drawing/2014/main" id="{5FB29FFB-61D5-7248-B009-1137E20CAB03}"/>
                </a:ext>
              </a:extLst>
            </p:cNvPr>
            <p:cNvSpPr>
              <a:spLocks noChangeArrowheads="1"/>
            </p:cNvSpPr>
            <p:nvPr/>
          </p:nvSpPr>
          <p:spPr bwMode="auto">
            <a:xfrm>
              <a:off x="306" y="2171"/>
              <a:ext cx="59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900" b="1">
                  <a:latin typeface="Source Sans Pro" panose="020B0503030403020204" pitchFamily="34" charset="0"/>
                  <a:cs typeface="Source Sans Pro" panose="020B0503030403020204" pitchFamily="34" charset="0"/>
                </a:rPr>
                <a:t>not </a:t>
              </a:r>
            </a:p>
            <a:p>
              <a:pPr algn="ctr" eaLnBrk="1" hangingPunct="1"/>
              <a:r>
                <a:rPr lang="en-US" altLang="en-US" sz="900" b="1">
                  <a:latin typeface="Source Sans Pro" panose="020B0503030403020204" pitchFamily="34" charset="0"/>
                  <a:cs typeface="Source Sans Pro" panose="020B0503030403020204" pitchFamily="34" charset="0"/>
                </a:rPr>
                <a:t>balanced</a:t>
              </a:r>
            </a:p>
          </p:txBody>
        </p:sp>
      </p:grpSp>
      <p:sp>
        <p:nvSpPr>
          <p:cNvPr id="75779" name="Rectangle 6">
            <a:extLst>
              <a:ext uri="{FF2B5EF4-FFF2-40B4-BE49-F238E27FC236}">
                <a16:creationId xmlns:a16="http://schemas.microsoft.com/office/drawing/2014/main" id="{1797C85F-FB6B-FD40-9E00-83C2048BEE21}"/>
              </a:ext>
            </a:extLst>
          </p:cNvPr>
          <p:cNvSpPr>
            <a:spLocks noChangeArrowheads="1"/>
          </p:cNvSpPr>
          <p:nvPr/>
        </p:nvSpPr>
        <p:spPr bwMode="auto">
          <a:xfrm>
            <a:off x="1533525" y="2220913"/>
            <a:ext cx="738188"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Costs too </a:t>
            </a:r>
            <a:br>
              <a:rPr lang="en-US" altLang="en-US" sz="900" b="1">
                <a:latin typeface="Source Sans Pro" panose="020B0503030403020204" pitchFamily="34" charset="0"/>
                <a:cs typeface="Source Sans Pro" panose="020B0503030403020204" pitchFamily="34" charset="0"/>
              </a:rPr>
            </a:br>
            <a:r>
              <a:rPr lang="en-US" altLang="en-US" sz="900" b="1">
                <a:latin typeface="Source Sans Pro" panose="020B0503030403020204" pitchFamily="34" charset="0"/>
                <a:cs typeface="Source Sans Pro" panose="020B0503030403020204" pitchFamily="34" charset="0"/>
              </a:rPr>
              <a:t>high</a:t>
            </a:r>
          </a:p>
        </p:txBody>
      </p:sp>
      <p:cxnSp>
        <p:nvCxnSpPr>
          <p:cNvPr id="75780" name="AutoShape 8">
            <a:extLst>
              <a:ext uri="{FF2B5EF4-FFF2-40B4-BE49-F238E27FC236}">
                <a16:creationId xmlns:a16="http://schemas.microsoft.com/office/drawing/2014/main" id="{D97A0E6F-0331-4544-B694-347A22D29F55}"/>
              </a:ext>
            </a:extLst>
          </p:cNvPr>
          <p:cNvCxnSpPr>
            <a:cxnSpLocks noChangeShapeType="1"/>
            <a:stCxn id="75805" idx="3"/>
            <a:endCxn id="75779" idx="1"/>
          </p:cNvCxnSpPr>
          <p:nvPr/>
        </p:nvCxnSpPr>
        <p:spPr bwMode="auto">
          <a:xfrm flipV="1">
            <a:off x="1189038" y="2776538"/>
            <a:ext cx="344487" cy="10001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5781" name="AutoShape 9">
            <a:extLst>
              <a:ext uri="{FF2B5EF4-FFF2-40B4-BE49-F238E27FC236}">
                <a16:creationId xmlns:a16="http://schemas.microsoft.com/office/drawing/2014/main" id="{A41C2D07-6A3D-2D4B-869F-A8378C1868C8}"/>
              </a:ext>
            </a:extLst>
          </p:cNvPr>
          <p:cNvCxnSpPr>
            <a:cxnSpLocks noChangeShapeType="1"/>
            <a:stCxn id="75806" idx="3"/>
            <a:endCxn id="75790" idx="1"/>
          </p:cNvCxnSpPr>
          <p:nvPr/>
        </p:nvCxnSpPr>
        <p:spPr bwMode="auto">
          <a:xfrm>
            <a:off x="1189038" y="3984625"/>
            <a:ext cx="303212" cy="106521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nvGrpSpPr>
          <p:cNvPr id="75782" name="Group 10">
            <a:extLst>
              <a:ext uri="{FF2B5EF4-FFF2-40B4-BE49-F238E27FC236}">
                <a16:creationId xmlns:a16="http://schemas.microsoft.com/office/drawing/2014/main" id="{21233733-594E-F547-AE7E-AFABAAD0A70E}"/>
              </a:ext>
            </a:extLst>
          </p:cNvPr>
          <p:cNvGrpSpPr>
            <a:grpSpLocks/>
          </p:cNvGrpSpPr>
          <p:nvPr/>
        </p:nvGrpSpPr>
        <p:grpSpPr bwMode="auto">
          <a:xfrm>
            <a:off x="2273300" y="2100263"/>
            <a:ext cx="1671638" cy="1403350"/>
            <a:chOff x="1979" y="1248"/>
            <a:chExt cx="769" cy="624"/>
          </a:xfrm>
        </p:grpSpPr>
        <p:sp>
          <p:nvSpPr>
            <p:cNvPr id="75801" name="Rectangle 11">
              <a:extLst>
                <a:ext uri="{FF2B5EF4-FFF2-40B4-BE49-F238E27FC236}">
                  <a16:creationId xmlns:a16="http://schemas.microsoft.com/office/drawing/2014/main" id="{A2C0AA51-E882-AF4E-B04F-507E16825ECA}"/>
                </a:ext>
              </a:extLst>
            </p:cNvPr>
            <p:cNvSpPr>
              <a:spLocks noChangeArrowheads="1"/>
            </p:cNvSpPr>
            <p:nvPr/>
          </p:nvSpPr>
          <p:spPr bwMode="auto">
            <a:xfrm>
              <a:off x="2076" y="1680"/>
              <a:ext cx="6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Premises costs 8.5%</a:t>
              </a:r>
            </a:p>
          </p:txBody>
        </p:sp>
        <p:sp>
          <p:nvSpPr>
            <p:cNvPr id="75802" name="Rectangle 12">
              <a:extLst>
                <a:ext uri="{FF2B5EF4-FFF2-40B4-BE49-F238E27FC236}">
                  <a16:creationId xmlns:a16="http://schemas.microsoft.com/office/drawing/2014/main" id="{0D4DB7D1-FEC8-484D-BBE7-806B0E5145E9}"/>
                </a:ext>
              </a:extLst>
            </p:cNvPr>
            <p:cNvSpPr>
              <a:spLocks noChangeArrowheads="1"/>
            </p:cNvSpPr>
            <p:nvPr/>
          </p:nvSpPr>
          <p:spPr bwMode="auto">
            <a:xfrm>
              <a:off x="2076" y="1248"/>
              <a:ext cx="60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Staffing costs 86% of budget.</a:t>
              </a:r>
            </a:p>
          </p:txBody>
        </p:sp>
        <p:cxnSp>
          <p:nvCxnSpPr>
            <p:cNvPr id="75803" name="AutoShape 13">
              <a:extLst>
                <a:ext uri="{FF2B5EF4-FFF2-40B4-BE49-F238E27FC236}">
                  <a16:creationId xmlns:a16="http://schemas.microsoft.com/office/drawing/2014/main" id="{C116E892-EBB9-EC43-821D-8EBB1E3BD639}"/>
                </a:ext>
              </a:extLst>
            </p:cNvPr>
            <p:cNvCxnSpPr>
              <a:cxnSpLocks noChangeShapeType="1"/>
              <a:stCxn id="75779" idx="3"/>
              <a:endCxn id="75802" idx="1"/>
            </p:cNvCxnSpPr>
            <p:nvPr/>
          </p:nvCxnSpPr>
          <p:spPr bwMode="auto">
            <a:xfrm flipV="1">
              <a:off x="1979" y="1344"/>
              <a:ext cx="97" cy="20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5804" name="AutoShape 14">
              <a:extLst>
                <a:ext uri="{FF2B5EF4-FFF2-40B4-BE49-F238E27FC236}">
                  <a16:creationId xmlns:a16="http://schemas.microsoft.com/office/drawing/2014/main" id="{1B1C302F-80F1-084C-AF55-32E2910366E9}"/>
                </a:ext>
              </a:extLst>
            </p:cNvPr>
            <p:cNvCxnSpPr>
              <a:cxnSpLocks noChangeShapeType="1"/>
              <a:stCxn id="75779" idx="3"/>
              <a:endCxn id="75801" idx="1"/>
            </p:cNvCxnSpPr>
            <p:nvPr/>
          </p:nvCxnSpPr>
          <p:spPr bwMode="auto">
            <a:xfrm>
              <a:off x="1979" y="1549"/>
              <a:ext cx="97" cy="22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5783" name="Rectangle 16">
            <a:extLst>
              <a:ext uri="{FF2B5EF4-FFF2-40B4-BE49-F238E27FC236}">
                <a16:creationId xmlns:a16="http://schemas.microsoft.com/office/drawing/2014/main" id="{6DE0E490-F14B-7248-BD09-B4D5B8AC562F}"/>
              </a:ext>
            </a:extLst>
          </p:cNvPr>
          <p:cNvSpPr>
            <a:spLocks noChangeArrowheads="1"/>
          </p:cNvSpPr>
          <p:nvPr/>
        </p:nvSpPr>
        <p:spPr bwMode="auto">
          <a:xfrm>
            <a:off x="5899150" y="1763713"/>
            <a:ext cx="363220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Verdana" panose="020B0604030504040204" pitchFamily="34" charset="0"/>
              </a:rPr>
              <a:t>Staffing very stable</a:t>
            </a:r>
          </a:p>
        </p:txBody>
      </p:sp>
      <p:grpSp>
        <p:nvGrpSpPr>
          <p:cNvPr id="75784" name="Group 17">
            <a:extLst>
              <a:ext uri="{FF2B5EF4-FFF2-40B4-BE49-F238E27FC236}">
                <a16:creationId xmlns:a16="http://schemas.microsoft.com/office/drawing/2014/main" id="{E5E45944-F659-D64D-A138-C28CEEBB92D7}"/>
              </a:ext>
            </a:extLst>
          </p:cNvPr>
          <p:cNvGrpSpPr>
            <a:grpSpLocks/>
          </p:cNvGrpSpPr>
          <p:nvPr/>
        </p:nvGrpSpPr>
        <p:grpSpPr bwMode="auto">
          <a:xfrm>
            <a:off x="5665788" y="1857375"/>
            <a:ext cx="201612" cy="396875"/>
            <a:chOff x="2748" y="1346"/>
            <a:chExt cx="114" cy="286"/>
          </a:xfrm>
        </p:grpSpPr>
        <p:cxnSp>
          <p:nvCxnSpPr>
            <p:cNvPr id="75799" name="AutoShape 18">
              <a:extLst>
                <a:ext uri="{FF2B5EF4-FFF2-40B4-BE49-F238E27FC236}">
                  <a16:creationId xmlns:a16="http://schemas.microsoft.com/office/drawing/2014/main" id="{A9E84648-4EE3-4E45-910C-C0608A59144E}"/>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5800" name="AutoShape 19">
              <a:extLst>
                <a:ext uri="{FF2B5EF4-FFF2-40B4-BE49-F238E27FC236}">
                  <a16:creationId xmlns:a16="http://schemas.microsoft.com/office/drawing/2014/main" id="{66C4B3D5-6FDF-2345-91AC-CB26AE0CD92C}"/>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5785" name="Rectangle 21">
            <a:extLst>
              <a:ext uri="{FF2B5EF4-FFF2-40B4-BE49-F238E27FC236}">
                <a16:creationId xmlns:a16="http://schemas.microsoft.com/office/drawing/2014/main" id="{E4BF35B2-72C3-C14A-BC37-E251A04A2A81}"/>
              </a:ext>
            </a:extLst>
          </p:cNvPr>
          <p:cNvSpPr>
            <a:spLocks noChangeArrowheads="1"/>
          </p:cNvSpPr>
          <p:nvPr/>
        </p:nvSpPr>
        <p:spPr bwMode="auto">
          <a:xfrm>
            <a:off x="4138613" y="1938338"/>
            <a:ext cx="14351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Partners are 70%</a:t>
            </a:r>
          </a:p>
        </p:txBody>
      </p:sp>
      <p:sp>
        <p:nvSpPr>
          <p:cNvPr id="75786" name="Text Box 25">
            <a:extLst>
              <a:ext uri="{FF2B5EF4-FFF2-40B4-BE49-F238E27FC236}">
                <a16:creationId xmlns:a16="http://schemas.microsoft.com/office/drawing/2014/main" id="{EEDDE17D-BB2D-1141-A7D9-DA71A93621F6}"/>
              </a:ext>
            </a:extLst>
          </p:cNvPr>
          <p:cNvSpPr txBox="1">
            <a:spLocks noChangeArrowheads="1"/>
          </p:cNvSpPr>
          <p:nvPr/>
        </p:nvSpPr>
        <p:spPr bwMode="auto">
          <a:xfrm>
            <a:off x="1049338" y="3765550"/>
            <a:ext cx="555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5787" name="Text Box 26">
            <a:extLst>
              <a:ext uri="{FF2B5EF4-FFF2-40B4-BE49-F238E27FC236}">
                <a16:creationId xmlns:a16="http://schemas.microsoft.com/office/drawing/2014/main" id="{1B2F9B7E-F2FA-494D-B3E8-97D60A4FB761}"/>
              </a:ext>
            </a:extLst>
          </p:cNvPr>
          <p:cNvSpPr txBox="1">
            <a:spLocks noChangeArrowheads="1"/>
          </p:cNvSpPr>
          <p:nvPr/>
        </p:nvSpPr>
        <p:spPr bwMode="auto">
          <a:xfrm>
            <a:off x="2462213" y="2633663"/>
            <a:ext cx="5572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5788" name="Text Box 27">
            <a:extLst>
              <a:ext uri="{FF2B5EF4-FFF2-40B4-BE49-F238E27FC236}">
                <a16:creationId xmlns:a16="http://schemas.microsoft.com/office/drawing/2014/main" id="{C820E480-B427-D94C-9F2E-5ABF7932D611}"/>
              </a:ext>
            </a:extLst>
          </p:cNvPr>
          <p:cNvSpPr txBox="1">
            <a:spLocks noChangeArrowheads="1"/>
          </p:cNvSpPr>
          <p:nvPr/>
        </p:nvSpPr>
        <p:spPr bwMode="auto">
          <a:xfrm>
            <a:off x="3970338" y="2135188"/>
            <a:ext cx="5572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5789" name="Text Box 28">
            <a:extLst>
              <a:ext uri="{FF2B5EF4-FFF2-40B4-BE49-F238E27FC236}">
                <a16:creationId xmlns:a16="http://schemas.microsoft.com/office/drawing/2014/main" id="{40A91AF6-6028-4848-AB12-A0263813B0B4}"/>
              </a:ext>
            </a:extLst>
          </p:cNvPr>
          <p:cNvSpPr txBox="1">
            <a:spLocks noChangeArrowheads="1"/>
          </p:cNvSpPr>
          <p:nvPr/>
        </p:nvSpPr>
        <p:spPr bwMode="auto">
          <a:xfrm>
            <a:off x="5675313" y="1903413"/>
            <a:ext cx="5572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5790" name="Rectangle 32">
            <a:extLst>
              <a:ext uri="{FF2B5EF4-FFF2-40B4-BE49-F238E27FC236}">
                <a16:creationId xmlns:a16="http://schemas.microsoft.com/office/drawing/2014/main" id="{BDFC04C7-B508-7E45-A5DB-1FF89089A074}"/>
              </a:ext>
            </a:extLst>
          </p:cNvPr>
          <p:cNvSpPr>
            <a:spLocks noChangeArrowheads="1"/>
          </p:cNvSpPr>
          <p:nvPr/>
        </p:nvSpPr>
        <p:spPr bwMode="auto">
          <a:xfrm>
            <a:off x="1492250" y="4494213"/>
            <a:ext cx="611188"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Income </a:t>
            </a:r>
            <a:br>
              <a:rPr lang="en-US" altLang="en-US" sz="900" b="1">
                <a:latin typeface="Source Sans Pro" panose="020B0503030403020204" pitchFamily="34" charset="0"/>
                <a:cs typeface="Source Sans Pro" panose="020B0503030403020204" pitchFamily="34" charset="0"/>
              </a:rPr>
            </a:br>
            <a:r>
              <a:rPr lang="en-US" altLang="en-US" sz="900" b="1">
                <a:latin typeface="Source Sans Pro" panose="020B0503030403020204" pitchFamily="34" charset="0"/>
                <a:cs typeface="Source Sans Pro" panose="020B0503030403020204" pitchFamily="34" charset="0"/>
              </a:rPr>
              <a:t>too low</a:t>
            </a:r>
          </a:p>
        </p:txBody>
      </p:sp>
      <p:grpSp>
        <p:nvGrpSpPr>
          <p:cNvPr id="75791" name="Group 61">
            <a:extLst>
              <a:ext uri="{FF2B5EF4-FFF2-40B4-BE49-F238E27FC236}">
                <a16:creationId xmlns:a16="http://schemas.microsoft.com/office/drawing/2014/main" id="{364BCA57-1EF7-8644-9C65-F17CA453A8F5}"/>
              </a:ext>
            </a:extLst>
          </p:cNvPr>
          <p:cNvGrpSpPr>
            <a:grpSpLocks/>
          </p:cNvGrpSpPr>
          <p:nvPr/>
        </p:nvGrpSpPr>
        <p:grpSpPr bwMode="auto">
          <a:xfrm>
            <a:off x="5665788" y="1857375"/>
            <a:ext cx="201612" cy="396875"/>
            <a:chOff x="2748" y="1346"/>
            <a:chExt cx="114" cy="286"/>
          </a:xfrm>
        </p:grpSpPr>
        <p:cxnSp>
          <p:nvCxnSpPr>
            <p:cNvPr id="75797" name="AutoShape 62">
              <a:extLst>
                <a:ext uri="{FF2B5EF4-FFF2-40B4-BE49-F238E27FC236}">
                  <a16:creationId xmlns:a16="http://schemas.microsoft.com/office/drawing/2014/main" id="{0DACF722-F3F3-CC4C-95DD-DF2AF8BB4F99}"/>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5798" name="AutoShape 63">
              <a:extLst>
                <a:ext uri="{FF2B5EF4-FFF2-40B4-BE49-F238E27FC236}">
                  <a16:creationId xmlns:a16="http://schemas.microsoft.com/office/drawing/2014/main" id="{010DEDEB-D8E6-6B42-830A-9B8C05F97C94}"/>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5792" name="Rectangle 86">
            <a:extLst>
              <a:ext uri="{FF2B5EF4-FFF2-40B4-BE49-F238E27FC236}">
                <a16:creationId xmlns:a16="http://schemas.microsoft.com/office/drawing/2014/main" id="{633C4525-9B80-5040-BCBC-C683A3BDF664}"/>
              </a:ext>
            </a:extLst>
          </p:cNvPr>
          <p:cNvSpPr>
            <a:spLocks noChangeArrowheads="1"/>
          </p:cNvSpPr>
          <p:nvPr/>
        </p:nvSpPr>
        <p:spPr bwMode="auto">
          <a:xfrm>
            <a:off x="4146550" y="2417763"/>
            <a:ext cx="143668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Low number of support staff</a:t>
            </a:r>
          </a:p>
        </p:txBody>
      </p:sp>
      <p:grpSp>
        <p:nvGrpSpPr>
          <p:cNvPr id="75793" name="Group 95">
            <a:extLst>
              <a:ext uri="{FF2B5EF4-FFF2-40B4-BE49-F238E27FC236}">
                <a16:creationId xmlns:a16="http://schemas.microsoft.com/office/drawing/2014/main" id="{89B90F06-EAD5-A247-8467-4F6930B5FBCC}"/>
              </a:ext>
            </a:extLst>
          </p:cNvPr>
          <p:cNvGrpSpPr>
            <a:grpSpLocks/>
          </p:cNvGrpSpPr>
          <p:nvPr/>
        </p:nvGrpSpPr>
        <p:grpSpPr bwMode="auto">
          <a:xfrm>
            <a:off x="3859213" y="2095500"/>
            <a:ext cx="203200" cy="454025"/>
            <a:chOff x="2748" y="1346"/>
            <a:chExt cx="114" cy="286"/>
          </a:xfrm>
        </p:grpSpPr>
        <p:cxnSp>
          <p:nvCxnSpPr>
            <p:cNvPr id="75795" name="AutoShape 96">
              <a:extLst>
                <a:ext uri="{FF2B5EF4-FFF2-40B4-BE49-F238E27FC236}">
                  <a16:creationId xmlns:a16="http://schemas.microsoft.com/office/drawing/2014/main" id="{E550E645-84B4-B44B-8378-68448E350187}"/>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5796" name="AutoShape 97">
              <a:extLst>
                <a:ext uri="{FF2B5EF4-FFF2-40B4-BE49-F238E27FC236}">
                  <a16:creationId xmlns:a16="http://schemas.microsoft.com/office/drawing/2014/main" id="{44F6F097-B31D-744C-BB2D-F15DBA7629DC}"/>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5794" name="Rectangle 45">
            <a:extLst>
              <a:ext uri="{FF2B5EF4-FFF2-40B4-BE49-F238E27FC236}">
                <a16:creationId xmlns:a16="http://schemas.microsoft.com/office/drawing/2014/main" id="{0C65EBE2-FDBD-6F48-8DA7-A918C187DBBE}"/>
              </a:ext>
            </a:extLst>
          </p:cNvPr>
          <p:cNvSpPr>
            <a:spLocks noChangeArrowheads="1"/>
          </p:cNvSpPr>
          <p:nvPr/>
        </p:nvSpPr>
        <p:spPr bwMode="auto">
          <a:xfrm>
            <a:off x="5899150" y="2170113"/>
            <a:ext cx="3632200"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Verdana" panose="020B0604030504040204" pitchFamily="34" charset="0"/>
              </a:rPr>
              <a:t>Large number of management points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a:extLst>
              <a:ext uri="{FF2B5EF4-FFF2-40B4-BE49-F238E27FC236}">
                <a16:creationId xmlns:a16="http://schemas.microsoft.com/office/drawing/2014/main" id="{150313E6-E4BA-8C4B-8164-3552F290B9B2}"/>
              </a:ext>
            </a:extLst>
          </p:cNvPr>
          <p:cNvSpPr>
            <a:spLocks noGrp="1" noChangeArrowheads="1"/>
          </p:cNvSpPr>
          <p:nvPr>
            <p:ph type="title"/>
          </p:nvPr>
        </p:nvSpPr>
        <p:spPr>
          <a:xfrm>
            <a:off x="495300" y="203200"/>
            <a:ext cx="8915400" cy="1143000"/>
          </a:xfrm>
        </p:spPr>
        <p:txBody>
          <a:bodyPr/>
          <a:lstStyle/>
          <a:p>
            <a:pPr eaLnBrk="1" hangingPunct="1"/>
            <a:r>
              <a:rPr lang="en-US" altLang="en-US" sz="3600">
                <a:latin typeface="Source Sans Pro" panose="020B0503030403020204" pitchFamily="34" charset="0"/>
                <a:cs typeface="Source Sans Pro" panose="020B0503030403020204" pitchFamily="34" charset="0"/>
              </a:rPr>
              <a:t>The Five Whys helps us to understand all the causes of a challenging issue</a:t>
            </a:r>
          </a:p>
        </p:txBody>
      </p:sp>
      <p:grpSp>
        <p:nvGrpSpPr>
          <p:cNvPr id="76802" name="Group 3">
            <a:extLst>
              <a:ext uri="{FF2B5EF4-FFF2-40B4-BE49-F238E27FC236}">
                <a16:creationId xmlns:a16="http://schemas.microsoft.com/office/drawing/2014/main" id="{29CF6589-0B31-9348-B5E1-54A383F176CC}"/>
              </a:ext>
            </a:extLst>
          </p:cNvPr>
          <p:cNvGrpSpPr>
            <a:grpSpLocks/>
          </p:cNvGrpSpPr>
          <p:nvPr/>
        </p:nvGrpSpPr>
        <p:grpSpPr bwMode="auto">
          <a:xfrm>
            <a:off x="163513" y="3611563"/>
            <a:ext cx="1025525" cy="538162"/>
            <a:chOff x="306" y="2041"/>
            <a:chExt cx="596" cy="339"/>
          </a:xfrm>
        </p:grpSpPr>
        <p:sp>
          <p:nvSpPr>
            <p:cNvPr id="76888" name="Rectangle 4">
              <a:extLst>
                <a:ext uri="{FF2B5EF4-FFF2-40B4-BE49-F238E27FC236}">
                  <a16:creationId xmlns:a16="http://schemas.microsoft.com/office/drawing/2014/main" id="{16604551-11BC-4D4F-AE4F-3096F534E3D0}"/>
                </a:ext>
              </a:extLst>
            </p:cNvPr>
            <p:cNvSpPr>
              <a:spLocks noChangeArrowheads="1"/>
            </p:cNvSpPr>
            <p:nvPr/>
          </p:nvSpPr>
          <p:spPr bwMode="auto">
            <a:xfrm>
              <a:off x="306" y="2041"/>
              <a:ext cx="59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900" b="1">
                  <a:latin typeface="Source Sans Pro" panose="020B0503030403020204" pitchFamily="34" charset="0"/>
                  <a:cs typeface="Source Sans Pro" panose="020B0503030403020204" pitchFamily="34" charset="0"/>
                </a:rPr>
                <a:t>Revenue budget</a:t>
              </a:r>
            </a:p>
          </p:txBody>
        </p:sp>
        <p:sp>
          <p:nvSpPr>
            <p:cNvPr id="76889" name="Rectangle 5">
              <a:extLst>
                <a:ext uri="{FF2B5EF4-FFF2-40B4-BE49-F238E27FC236}">
                  <a16:creationId xmlns:a16="http://schemas.microsoft.com/office/drawing/2014/main" id="{2215810F-0CEA-0D46-AB6D-E1A15B61B7D7}"/>
                </a:ext>
              </a:extLst>
            </p:cNvPr>
            <p:cNvSpPr>
              <a:spLocks noChangeArrowheads="1"/>
            </p:cNvSpPr>
            <p:nvPr/>
          </p:nvSpPr>
          <p:spPr bwMode="auto">
            <a:xfrm>
              <a:off x="306" y="2171"/>
              <a:ext cx="59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r>
                <a:rPr lang="en-US" altLang="en-US" sz="900" b="1">
                  <a:latin typeface="Source Sans Pro" panose="020B0503030403020204" pitchFamily="34" charset="0"/>
                  <a:cs typeface="Source Sans Pro" panose="020B0503030403020204" pitchFamily="34" charset="0"/>
                </a:rPr>
                <a:t>not </a:t>
              </a:r>
            </a:p>
            <a:p>
              <a:pPr algn="ctr" eaLnBrk="1" hangingPunct="1"/>
              <a:r>
                <a:rPr lang="en-US" altLang="en-US" sz="900" b="1">
                  <a:latin typeface="Source Sans Pro" panose="020B0503030403020204" pitchFamily="34" charset="0"/>
                  <a:cs typeface="Source Sans Pro" panose="020B0503030403020204" pitchFamily="34" charset="0"/>
                </a:rPr>
                <a:t>balanced</a:t>
              </a:r>
            </a:p>
          </p:txBody>
        </p:sp>
      </p:grpSp>
      <p:sp>
        <p:nvSpPr>
          <p:cNvPr id="76803" name="Rectangle 6">
            <a:extLst>
              <a:ext uri="{FF2B5EF4-FFF2-40B4-BE49-F238E27FC236}">
                <a16:creationId xmlns:a16="http://schemas.microsoft.com/office/drawing/2014/main" id="{7402ECD7-7D2D-B24A-9F94-AD5924F5A9FB}"/>
              </a:ext>
            </a:extLst>
          </p:cNvPr>
          <p:cNvSpPr>
            <a:spLocks noChangeArrowheads="1"/>
          </p:cNvSpPr>
          <p:nvPr/>
        </p:nvSpPr>
        <p:spPr bwMode="auto">
          <a:xfrm>
            <a:off x="1533525" y="2220913"/>
            <a:ext cx="738188"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Costs too </a:t>
            </a:r>
            <a:br>
              <a:rPr lang="en-US" altLang="en-US" sz="900" b="1">
                <a:latin typeface="Source Sans Pro" panose="020B0503030403020204" pitchFamily="34" charset="0"/>
                <a:cs typeface="Source Sans Pro" panose="020B0503030403020204" pitchFamily="34" charset="0"/>
              </a:rPr>
            </a:br>
            <a:r>
              <a:rPr lang="en-US" altLang="en-US" sz="900" b="1">
                <a:latin typeface="Source Sans Pro" panose="020B0503030403020204" pitchFamily="34" charset="0"/>
                <a:cs typeface="Source Sans Pro" panose="020B0503030403020204" pitchFamily="34" charset="0"/>
              </a:rPr>
              <a:t>high</a:t>
            </a:r>
          </a:p>
        </p:txBody>
      </p:sp>
      <p:cxnSp>
        <p:nvCxnSpPr>
          <p:cNvPr id="76804" name="AutoShape 8">
            <a:extLst>
              <a:ext uri="{FF2B5EF4-FFF2-40B4-BE49-F238E27FC236}">
                <a16:creationId xmlns:a16="http://schemas.microsoft.com/office/drawing/2014/main" id="{4FCCE52E-C161-4A4E-ACD9-B13AE07AA16E}"/>
              </a:ext>
            </a:extLst>
          </p:cNvPr>
          <p:cNvCxnSpPr>
            <a:cxnSpLocks noChangeShapeType="1"/>
            <a:stCxn id="76888" idx="3"/>
            <a:endCxn id="76803" idx="1"/>
          </p:cNvCxnSpPr>
          <p:nvPr/>
        </p:nvCxnSpPr>
        <p:spPr bwMode="auto">
          <a:xfrm flipV="1">
            <a:off x="1189038" y="2776538"/>
            <a:ext cx="344487" cy="10001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05" name="AutoShape 9">
            <a:extLst>
              <a:ext uri="{FF2B5EF4-FFF2-40B4-BE49-F238E27FC236}">
                <a16:creationId xmlns:a16="http://schemas.microsoft.com/office/drawing/2014/main" id="{BDB11506-A465-9F40-9884-0582C08D2D5E}"/>
              </a:ext>
            </a:extLst>
          </p:cNvPr>
          <p:cNvCxnSpPr>
            <a:cxnSpLocks noChangeShapeType="1"/>
            <a:stCxn id="76889" idx="3"/>
            <a:endCxn id="76815" idx="1"/>
          </p:cNvCxnSpPr>
          <p:nvPr/>
        </p:nvCxnSpPr>
        <p:spPr bwMode="auto">
          <a:xfrm>
            <a:off x="1189038" y="3984625"/>
            <a:ext cx="303212" cy="106521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nvGrpSpPr>
          <p:cNvPr id="76806" name="Group 10">
            <a:extLst>
              <a:ext uri="{FF2B5EF4-FFF2-40B4-BE49-F238E27FC236}">
                <a16:creationId xmlns:a16="http://schemas.microsoft.com/office/drawing/2014/main" id="{18232ADE-14B5-6C4A-B0F8-0AF4D763F20C}"/>
              </a:ext>
            </a:extLst>
          </p:cNvPr>
          <p:cNvGrpSpPr>
            <a:grpSpLocks/>
          </p:cNvGrpSpPr>
          <p:nvPr/>
        </p:nvGrpSpPr>
        <p:grpSpPr bwMode="auto">
          <a:xfrm>
            <a:off x="2273300" y="2100263"/>
            <a:ext cx="1671638" cy="1403350"/>
            <a:chOff x="1979" y="1248"/>
            <a:chExt cx="769" cy="624"/>
          </a:xfrm>
        </p:grpSpPr>
        <p:sp>
          <p:nvSpPr>
            <p:cNvPr id="76884" name="Rectangle 11">
              <a:extLst>
                <a:ext uri="{FF2B5EF4-FFF2-40B4-BE49-F238E27FC236}">
                  <a16:creationId xmlns:a16="http://schemas.microsoft.com/office/drawing/2014/main" id="{CDD537BB-AF60-C440-9973-756AB4F6189A}"/>
                </a:ext>
              </a:extLst>
            </p:cNvPr>
            <p:cNvSpPr>
              <a:spLocks noChangeArrowheads="1"/>
            </p:cNvSpPr>
            <p:nvPr/>
          </p:nvSpPr>
          <p:spPr bwMode="auto">
            <a:xfrm>
              <a:off x="2076" y="1680"/>
              <a:ext cx="6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Premises costs 8.5%</a:t>
              </a:r>
            </a:p>
          </p:txBody>
        </p:sp>
        <p:sp>
          <p:nvSpPr>
            <p:cNvPr id="76885" name="Rectangle 12">
              <a:extLst>
                <a:ext uri="{FF2B5EF4-FFF2-40B4-BE49-F238E27FC236}">
                  <a16:creationId xmlns:a16="http://schemas.microsoft.com/office/drawing/2014/main" id="{9019906E-26C4-4042-9CF6-B74E72A1AB4B}"/>
                </a:ext>
              </a:extLst>
            </p:cNvPr>
            <p:cNvSpPr>
              <a:spLocks noChangeArrowheads="1"/>
            </p:cNvSpPr>
            <p:nvPr/>
          </p:nvSpPr>
          <p:spPr bwMode="auto">
            <a:xfrm>
              <a:off x="2076" y="1248"/>
              <a:ext cx="60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Staffing costs 86% of budget.</a:t>
              </a:r>
            </a:p>
          </p:txBody>
        </p:sp>
        <p:cxnSp>
          <p:nvCxnSpPr>
            <p:cNvPr id="76886" name="AutoShape 13">
              <a:extLst>
                <a:ext uri="{FF2B5EF4-FFF2-40B4-BE49-F238E27FC236}">
                  <a16:creationId xmlns:a16="http://schemas.microsoft.com/office/drawing/2014/main" id="{476E10AE-83FB-E345-AE8E-D00AFC8BD970}"/>
                </a:ext>
              </a:extLst>
            </p:cNvPr>
            <p:cNvCxnSpPr>
              <a:cxnSpLocks noChangeShapeType="1"/>
              <a:stCxn id="76803" idx="3"/>
              <a:endCxn id="76885" idx="1"/>
            </p:cNvCxnSpPr>
            <p:nvPr/>
          </p:nvCxnSpPr>
          <p:spPr bwMode="auto">
            <a:xfrm flipV="1">
              <a:off x="1979" y="1344"/>
              <a:ext cx="97" cy="20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87" name="AutoShape 14">
              <a:extLst>
                <a:ext uri="{FF2B5EF4-FFF2-40B4-BE49-F238E27FC236}">
                  <a16:creationId xmlns:a16="http://schemas.microsoft.com/office/drawing/2014/main" id="{46A5D216-D454-DD43-B0C2-4B38706D5162}"/>
                </a:ext>
              </a:extLst>
            </p:cNvPr>
            <p:cNvCxnSpPr>
              <a:cxnSpLocks noChangeShapeType="1"/>
              <a:stCxn id="76803" idx="3"/>
              <a:endCxn id="76884" idx="1"/>
            </p:cNvCxnSpPr>
            <p:nvPr/>
          </p:nvCxnSpPr>
          <p:spPr bwMode="auto">
            <a:xfrm>
              <a:off x="1979" y="1549"/>
              <a:ext cx="97" cy="22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6807" name="Rectangle 16">
            <a:extLst>
              <a:ext uri="{FF2B5EF4-FFF2-40B4-BE49-F238E27FC236}">
                <a16:creationId xmlns:a16="http://schemas.microsoft.com/office/drawing/2014/main" id="{AF97CFB3-C3D6-DB44-A669-A6DCB00C90B2}"/>
              </a:ext>
            </a:extLst>
          </p:cNvPr>
          <p:cNvSpPr>
            <a:spLocks noChangeArrowheads="1"/>
          </p:cNvSpPr>
          <p:nvPr/>
        </p:nvSpPr>
        <p:spPr bwMode="auto">
          <a:xfrm>
            <a:off x="5899150" y="1771650"/>
            <a:ext cx="36322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Staffing very stable</a:t>
            </a:r>
          </a:p>
        </p:txBody>
      </p:sp>
      <p:grpSp>
        <p:nvGrpSpPr>
          <p:cNvPr id="76808" name="Group 17">
            <a:extLst>
              <a:ext uri="{FF2B5EF4-FFF2-40B4-BE49-F238E27FC236}">
                <a16:creationId xmlns:a16="http://schemas.microsoft.com/office/drawing/2014/main" id="{1CE4441E-EFF4-314F-8B28-A74D80FA2727}"/>
              </a:ext>
            </a:extLst>
          </p:cNvPr>
          <p:cNvGrpSpPr>
            <a:grpSpLocks/>
          </p:cNvGrpSpPr>
          <p:nvPr/>
        </p:nvGrpSpPr>
        <p:grpSpPr bwMode="auto">
          <a:xfrm>
            <a:off x="5665788" y="1857375"/>
            <a:ext cx="201612" cy="396875"/>
            <a:chOff x="2748" y="1346"/>
            <a:chExt cx="114" cy="286"/>
          </a:xfrm>
        </p:grpSpPr>
        <p:cxnSp>
          <p:nvCxnSpPr>
            <p:cNvPr id="76882" name="AutoShape 18">
              <a:extLst>
                <a:ext uri="{FF2B5EF4-FFF2-40B4-BE49-F238E27FC236}">
                  <a16:creationId xmlns:a16="http://schemas.microsoft.com/office/drawing/2014/main" id="{D152B954-3E0C-FC43-A252-32096B26FD96}"/>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83" name="AutoShape 19">
              <a:extLst>
                <a:ext uri="{FF2B5EF4-FFF2-40B4-BE49-F238E27FC236}">
                  <a16:creationId xmlns:a16="http://schemas.microsoft.com/office/drawing/2014/main" id="{57907747-4992-C140-94AC-BDACBC0E6A4B}"/>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6809" name="Rectangle 21">
            <a:extLst>
              <a:ext uri="{FF2B5EF4-FFF2-40B4-BE49-F238E27FC236}">
                <a16:creationId xmlns:a16="http://schemas.microsoft.com/office/drawing/2014/main" id="{391F7B6E-447B-EB41-99C4-663458FEC73A}"/>
              </a:ext>
            </a:extLst>
          </p:cNvPr>
          <p:cNvSpPr>
            <a:spLocks noChangeArrowheads="1"/>
          </p:cNvSpPr>
          <p:nvPr/>
        </p:nvSpPr>
        <p:spPr bwMode="auto">
          <a:xfrm>
            <a:off x="4138613" y="1938338"/>
            <a:ext cx="14351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Partners are 70%</a:t>
            </a:r>
          </a:p>
        </p:txBody>
      </p:sp>
      <p:sp>
        <p:nvSpPr>
          <p:cNvPr id="76810" name="Text Box 25">
            <a:extLst>
              <a:ext uri="{FF2B5EF4-FFF2-40B4-BE49-F238E27FC236}">
                <a16:creationId xmlns:a16="http://schemas.microsoft.com/office/drawing/2014/main" id="{4FE3FF2B-2C8A-3242-A518-B168459CF28C}"/>
              </a:ext>
            </a:extLst>
          </p:cNvPr>
          <p:cNvSpPr txBox="1">
            <a:spLocks noChangeArrowheads="1"/>
          </p:cNvSpPr>
          <p:nvPr/>
        </p:nvSpPr>
        <p:spPr bwMode="auto">
          <a:xfrm>
            <a:off x="1049338" y="3765550"/>
            <a:ext cx="555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6811" name="Text Box 26">
            <a:extLst>
              <a:ext uri="{FF2B5EF4-FFF2-40B4-BE49-F238E27FC236}">
                <a16:creationId xmlns:a16="http://schemas.microsoft.com/office/drawing/2014/main" id="{8D66F7A9-7AAE-3943-8477-4436C388DDB0}"/>
              </a:ext>
            </a:extLst>
          </p:cNvPr>
          <p:cNvSpPr txBox="1">
            <a:spLocks noChangeArrowheads="1"/>
          </p:cNvSpPr>
          <p:nvPr/>
        </p:nvSpPr>
        <p:spPr bwMode="auto">
          <a:xfrm>
            <a:off x="2462213" y="2633663"/>
            <a:ext cx="5572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6812" name="Text Box 27">
            <a:extLst>
              <a:ext uri="{FF2B5EF4-FFF2-40B4-BE49-F238E27FC236}">
                <a16:creationId xmlns:a16="http://schemas.microsoft.com/office/drawing/2014/main" id="{8A96A1DB-4426-2F4E-9FC6-03E7C1482C78}"/>
              </a:ext>
            </a:extLst>
          </p:cNvPr>
          <p:cNvSpPr txBox="1">
            <a:spLocks noChangeArrowheads="1"/>
          </p:cNvSpPr>
          <p:nvPr/>
        </p:nvSpPr>
        <p:spPr bwMode="auto">
          <a:xfrm>
            <a:off x="3970338" y="2135188"/>
            <a:ext cx="5572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6813" name="Text Box 28">
            <a:extLst>
              <a:ext uri="{FF2B5EF4-FFF2-40B4-BE49-F238E27FC236}">
                <a16:creationId xmlns:a16="http://schemas.microsoft.com/office/drawing/2014/main" id="{E19BBA39-21A0-B14B-9210-A89042D48B85}"/>
              </a:ext>
            </a:extLst>
          </p:cNvPr>
          <p:cNvSpPr txBox="1">
            <a:spLocks noChangeArrowheads="1"/>
          </p:cNvSpPr>
          <p:nvPr/>
        </p:nvSpPr>
        <p:spPr bwMode="auto">
          <a:xfrm>
            <a:off x="5675313" y="1903413"/>
            <a:ext cx="5572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sp>
        <p:nvSpPr>
          <p:cNvPr id="76814" name="Rectangle 30">
            <a:extLst>
              <a:ext uri="{FF2B5EF4-FFF2-40B4-BE49-F238E27FC236}">
                <a16:creationId xmlns:a16="http://schemas.microsoft.com/office/drawing/2014/main" id="{290E4D11-74AB-6C49-AA35-DB4A3C190506}"/>
              </a:ext>
            </a:extLst>
          </p:cNvPr>
          <p:cNvSpPr>
            <a:spLocks noChangeArrowheads="1"/>
          </p:cNvSpPr>
          <p:nvPr/>
        </p:nvSpPr>
        <p:spPr bwMode="auto">
          <a:xfrm>
            <a:off x="4146550" y="5761038"/>
            <a:ext cx="143668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sz="900" b="1">
              <a:latin typeface="Source Sans Pro" panose="020B0503030403020204" pitchFamily="34" charset="0"/>
              <a:cs typeface="Source Sans Pro" panose="020B0503030403020204" pitchFamily="34" charset="0"/>
            </a:endParaRPr>
          </a:p>
        </p:txBody>
      </p:sp>
      <p:sp>
        <p:nvSpPr>
          <p:cNvPr id="76815" name="Rectangle 32">
            <a:extLst>
              <a:ext uri="{FF2B5EF4-FFF2-40B4-BE49-F238E27FC236}">
                <a16:creationId xmlns:a16="http://schemas.microsoft.com/office/drawing/2014/main" id="{273298BF-8B0C-3648-AE09-0621B556C21D}"/>
              </a:ext>
            </a:extLst>
          </p:cNvPr>
          <p:cNvSpPr>
            <a:spLocks noChangeArrowheads="1"/>
          </p:cNvSpPr>
          <p:nvPr/>
        </p:nvSpPr>
        <p:spPr bwMode="auto">
          <a:xfrm>
            <a:off x="1492250" y="4494213"/>
            <a:ext cx="611188"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Income </a:t>
            </a:r>
            <a:br>
              <a:rPr lang="en-US" altLang="en-US" sz="900" b="1">
                <a:latin typeface="Source Sans Pro" panose="020B0503030403020204" pitchFamily="34" charset="0"/>
                <a:cs typeface="Source Sans Pro" panose="020B0503030403020204" pitchFamily="34" charset="0"/>
              </a:rPr>
            </a:br>
            <a:r>
              <a:rPr lang="en-US" altLang="en-US" sz="900" b="1">
                <a:latin typeface="Source Sans Pro" panose="020B0503030403020204" pitchFamily="34" charset="0"/>
                <a:cs typeface="Source Sans Pro" panose="020B0503030403020204" pitchFamily="34" charset="0"/>
              </a:rPr>
              <a:t>too low</a:t>
            </a:r>
          </a:p>
        </p:txBody>
      </p:sp>
      <p:sp>
        <p:nvSpPr>
          <p:cNvPr id="76816" name="Rectangle 38">
            <a:extLst>
              <a:ext uri="{FF2B5EF4-FFF2-40B4-BE49-F238E27FC236}">
                <a16:creationId xmlns:a16="http://schemas.microsoft.com/office/drawing/2014/main" id="{3D33990A-AA62-4342-B13F-102DB8DB9EB5}"/>
              </a:ext>
            </a:extLst>
          </p:cNvPr>
          <p:cNvSpPr>
            <a:spLocks noChangeArrowheads="1"/>
          </p:cNvSpPr>
          <p:nvPr/>
        </p:nvSpPr>
        <p:spPr bwMode="auto">
          <a:xfrm>
            <a:off x="2500313" y="4292600"/>
            <a:ext cx="1196975"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Income heavily reliant on few large clients</a:t>
            </a:r>
          </a:p>
        </p:txBody>
      </p:sp>
      <p:sp>
        <p:nvSpPr>
          <p:cNvPr id="76817" name="Rectangle 39">
            <a:extLst>
              <a:ext uri="{FF2B5EF4-FFF2-40B4-BE49-F238E27FC236}">
                <a16:creationId xmlns:a16="http://schemas.microsoft.com/office/drawing/2014/main" id="{5EFD6D11-D555-624D-A8A3-7A32298E16D4}"/>
              </a:ext>
            </a:extLst>
          </p:cNvPr>
          <p:cNvSpPr>
            <a:spLocks noChangeArrowheads="1"/>
          </p:cNvSpPr>
          <p:nvPr/>
        </p:nvSpPr>
        <p:spPr bwMode="auto">
          <a:xfrm>
            <a:off x="2519363" y="5513388"/>
            <a:ext cx="119697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Company facilities are underused </a:t>
            </a:r>
          </a:p>
        </p:txBody>
      </p:sp>
      <p:cxnSp>
        <p:nvCxnSpPr>
          <p:cNvPr id="76818" name="AutoShape 40">
            <a:extLst>
              <a:ext uri="{FF2B5EF4-FFF2-40B4-BE49-F238E27FC236}">
                <a16:creationId xmlns:a16="http://schemas.microsoft.com/office/drawing/2014/main" id="{613E7A43-3948-614B-8EC4-CF72FF3B8D58}"/>
              </a:ext>
            </a:extLst>
          </p:cNvPr>
          <p:cNvCxnSpPr>
            <a:cxnSpLocks noChangeShapeType="1"/>
            <a:stCxn id="76815" idx="3"/>
            <a:endCxn id="76817" idx="1"/>
          </p:cNvCxnSpPr>
          <p:nvPr/>
        </p:nvCxnSpPr>
        <p:spPr bwMode="auto">
          <a:xfrm>
            <a:off x="2103438" y="5049838"/>
            <a:ext cx="415925" cy="68421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19" name="AutoShape 41">
            <a:extLst>
              <a:ext uri="{FF2B5EF4-FFF2-40B4-BE49-F238E27FC236}">
                <a16:creationId xmlns:a16="http://schemas.microsoft.com/office/drawing/2014/main" id="{44835048-9F23-984C-9B1D-CF047F86E025}"/>
              </a:ext>
            </a:extLst>
          </p:cNvPr>
          <p:cNvCxnSpPr>
            <a:cxnSpLocks noChangeShapeType="1"/>
            <a:stCxn id="76815" idx="3"/>
            <a:endCxn id="76816" idx="1"/>
          </p:cNvCxnSpPr>
          <p:nvPr/>
        </p:nvCxnSpPr>
        <p:spPr bwMode="auto">
          <a:xfrm flipV="1">
            <a:off x="2103438" y="4513263"/>
            <a:ext cx="396875" cy="53657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nvGrpSpPr>
          <p:cNvPr id="76820" name="Group 42">
            <a:extLst>
              <a:ext uri="{FF2B5EF4-FFF2-40B4-BE49-F238E27FC236}">
                <a16:creationId xmlns:a16="http://schemas.microsoft.com/office/drawing/2014/main" id="{9A0F01B6-42F7-F44A-8A87-BA8B05EE7C4A}"/>
              </a:ext>
            </a:extLst>
          </p:cNvPr>
          <p:cNvGrpSpPr>
            <a:grpSpLocks/>
          </p:cNvGrpSpPr>
          <p:nvPr/>
        </p:nvGrpSpPr>
        <p:grpSpPr bwMode="auto">
          <a:xfrm>
            <a:off x="5899150" y="2157413"/>
            <a:ext cx="3632200" cy="3937000"/>
            <a:chOff x="2976" y="1329"/>
            <a:chExt cx="432" cy="3789"/>
          </a:xfrm>
        </p:grpSpPr>
        <p:grpSp>
          <p:nvGrpSpPr>
            <p:cNvPr id="76865" name="Group 43">
              <a:extLst>
                <a:ext uri="{FF2B5EF4-FFF2-40B4-BE49-F238E27FC236}">
                  <a16:creationId xmlns:a16="http://schemas.microsoft.com/office/drawing/2014/main" id="{11662B1F-782B-8549-94E6-28855D61733A}"/>
                </a:ext>
              </a:extLst>
            </p:cNvPr>
            <p:cNvGrpSpPr>
              <a:grpSpLocks/>
            </p:cNvGrpSpPr>
            <p:nvPr/>
          </p:nvGrpSpPr>
          <p:grpSpPr bwMode="auto">
            <a:xfrm>
              <a:off x="2976" y="1329"/>
              <a:ext cx="432" cy="1672"/>
              <a:chOff x="2304" y="1905"/>
              <a:chExt cx="432" cy="2160"/>
            </a:xfrm>
          </p:grpSpPr>
          <p:sp>
            <p:nvSpPr>
              <p:cNvPr id="76875" name="Rectangle 44">
                <a:extLst>
                  <a:ext uri="{FF2B5EF4-FFF2-40B4-BE49-F238E27FC236}">
                    <a16:creationId xmlns:a16="http://schemas.microsoft.com/office/drawing/2014/main" id="{DBD03B82-D0B3-1B42-AFCF-4107D3BD9909}"/>
                  </a:ext>
                </a:extLst>
              </p:cNvPr>
              <p:cNvSpPr>
                <a:spLocks noChangeArrowheads="1"/>
              </p:cNvSpPr>
              <p:nvPr/>
            </p:nvSpPr>
            <p:spPr bwMode="auto">
              <a:xfrm>
                <a:off x="2304" y="2169"/>
                <a:ext cx="432"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Decision by management</a:t>
                </a:r>
              </a:p>
            </p:txBody>
          </p:sp>
          <p:sp>
            <p:nvSpPr>
              <p:cNvPr id="76876" name="Rectangle 45">
                <a:extLst>
                  <a:ext uri="{FF2B5EF4-FFF2-40B4-BE49-F238E27FC236}">
                    <a16:creationId xmlns:a16="http://schemas.microsoft.com/office/drawing/2014/main" id="{57C6582B-3149-2444-A919-F71E0E311F7E}"/>
                  </a:ext>
                </a:extLst>
              </p:cNvPr>
              <p:cNvSpPr>
                <a:spLocks noChangeArrowheads="1"/>
              </p:cNvSpPr>
              <p:nvPr/>
            </p:nvSpPr>
            <p:spPr bwMode="auto">
              <a:xfrm>
                <a:off x="2304" y="1905"/>
                <a:ext cx="432"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Large number of management points</a:t>
                </a:r>
              </a:p>
            </p:txBody>
          </p:sp>
          <p:sp>
            <p:nvSpPr>
              <p:cNvPr id="76877" name="Rectangle 47">
                <a:extLst>
                  <a:ext uri="{FF2B5EF4-FFF2-40B4-BE49-F238E27FC236}">
                    <a16:creationId xmlns:a16="http://schemas.microsoft.com/office/drawing/2014/main" id="{A9CBC958-6C38-894F-80F8-9009CC32A9D1}"/>
                  </a:ext>
                </a:extLst>
              </p:cNvPr>
              <p:cNvSpPr>
                <a:spLocks noChangeArrowheads="1"/>
              </p:cNvSpPr>
              <p:nvPr/>
            </p:nvSpPr>
            <p:spPr bwMode="auto">
              <a:xfrm>
                <a:off x="2304" y="2509"/>
                <a:ext cx="432"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Historic</a:t>
                </a:r>
              </a:p>
            </p:txBody>
          </p:sp>
          <p:sp>
            <p:nvSpPr>
              <p:cNvPr id="76878" name="Rectangle 48">
                <a:extLst>
                  <a:ext uri="{FF2B5EF4-FFF2-40B4-BE49-F238E27FC236}">
                    <a16:creationId xmlns:a16="http://schemas.microsoft.com/office/drawing/2014/main" id="{B1E0A3C5-660B-5942-8D51-164E7C89390B}"/>
                  </a:ext>
                </a:extLst>
              </p:cNvPr>
              <p:cNvSpPr>
                <a:spLocks noChangeArrowheads="1"/>
              </p:cNvSpPr>
              <p:nvPr/>
            </p:nvSpPr>
            <p:spPr bwMode="auto">
              <a:xfrm>
                <a:off x="2304" y="3531"/>
                <a:ext cx="432"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Have allowed some queue jumping</a:t>
                </a:r>
              </a:p>
            </p:txBody>
          </p:sp>
          <p:sp>
            <p:nvSpPr>
              <p:cNvPr id="76879" name="Rectangle 49">
                <a:extLst>
                  <a:ext uri="{FF2B5EF4-FFF2-40B4-BE49-F238E27FC236}">
                    <a16:creationId xmlns:a16="http://schemas.microsoft.com/office/drawing/2014/main" id="{B4E9EB2D-540C-C84A-A307-74F62DD675B6}"/>
                  </a:ext>
                </a:extLst>
              </p:cNvPr>
              <p:cNvSpPr>
                <a:spLocks noChangeArrowheads="1"/>
              </p:cNvSpPr>
              <p:nvPr/>
            </p:nvSpPr>
            <p:spPr bwMode="auto">
              <a:xfrm>
                <a:off x="2304" y="3190"/>
                <a:ext cx="432"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Cleaners local people with strong </a:t>
                </a:r>
                <a:br>
                  <a:rPr lang="en-US" altLang="en-US" sz="900" b="1">
                    <a:latin typeface="Source Sans Pro" panose="020B0503030403020204" pitchFamily="34" charset="0"/>
                    <a:cs typeface="Source Sans Pro" panose="020B0503030403020204" pitchFamily="34" charset="0"/>
                  </a:rPr>
                </a:br>
                <a:r>
                  <a:rPr lang="en-US" altLang="en-US" sz="900" b="1">
                    <a:latin typeface="Source Sans Pro" panose="020B0503030403020204" pitchFamily="34" charset="0"/>
                    <a:cs typeface="Source Sans Pro" panose="020B0503030403020204" pitchFamily="34" charset="0"/>
                  </a:rPr>
                  <a:t>connection to company</a:t>
                </a:r>
              </a:p>
            </p:txBody>
          </p:sp>
          <p:sp>
            <p:nvSpPr>
              <p:cNvPr id="76880" name="Rectangle 50">
                <a:extLst>
                  <a:ext uri="{FF2B5EF4-FFF2-40B4-BE49-F238E27FC236}">
                    <a16:creationId xmlns:a16="http://schemas.microsoft.com/office/drawing/2014/main" id="{72C1C0A1-A18E-7F46-9AD7-F2135691D539}"/>
                  </a:ext>
                </a:extLst>
              </p:cNvPr>
              <p:cNvSpPr>
                <a:spLocks noChangeArrowheads="1"/>
              </p:cNvSpPr>
              <p:nvPr/>
            </p:nvSpPr>
            <p:spPr bwMode="auto">
              <a:xfrm>
                <a:off x="2304" y="2850"/>
                <a:ext cx="432"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Employ own cleaning staff at high rates</a:t>
                </a:r>
              </a:p>
            </p:txBody>
          </p:sp>
          <p:sp>
            <p:nvSpPr>
              <p:cNvPr id="76881" name="Rectangle 51">
                <a:extLst>
                  <a:ext uri="{FF2B5EF4-FFF2-40B4-BE49-F238E27FC236}">
                    <a16:creationId xmlns:a16="http://schemas.microsoft.com/office/drawing/2014/main" id="{F2F32B52-5875-0545-9AA0-B29DC40FA013}"/>
                  </a:ext>
                </a:extLst>
              </p:cNvPr>
              <p:cNvSpPr>
                <a:spLocks noChangeArrowheads="1"/>
              </p:cNvSpPr>
              <p:nvPr/>
            </p:nvSpPr>
            <p:spPr bwMode="auto">
              <a:xfrm>
                <a:off x="2304" y="3871"/>
                <a:ext cx="432"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Plan still has 3 years to run</a:t>
                </a:r>
              </a:p>
            </p:txBody>
          </p:sp>
        </p:grpSp>
        <p:grpSp>
          <p:nvGrpSpPr>
            <p:cNvPr id="76866" name="Group 52">
              <a:extLst>
                <a:ext uri="{FF2B5EF4-FFF2-40B4-BE49-F238E27FC236}">
                  <a16:creationId xmlns:a16="http://schemas.microsoft.com/office/drawing/2014/main" id="{067DCC8C-343C-4A46-BA6C-9AC28CE218A9}"/>
                </a:ext>
              </a:extLst>
            </p:cNvPr>
            <p:cNvGrpSpPr>
              <a:grpSpLocks/>
            </p:cNvGrpSpPr>
            <p:nvPr/>
          </p:nvGrpSpPr>
          <p:grpSpPr bwMode="auto">
            <a:xfrm>
              <a:off x="2976" y="3119"/>
              <a:ext cx="432" cy="1999"/>
              <a:chOff x="2304" y="1488"/>
              <a:chExt cx="432" cy="2577"/>
            </a:xfrm>
          </p:grpSpPr>
          <p:sp>
            <p:nvSpPr>
              <p:cNvPr id="76867" name="Rectangle 53">
                <a:extLst>
                  <a:ext uri="{FF2B5EF4-FFF2-40B4-BE49-F238E27FC236}">
                    <a16:creationId xmlns:a16="http://schemas.microsoft.com/office/drawing/2014/main" id="{2C184226-6789-BF4F-A2EC-832A264015CE}"/>
                  </a:ext>
                </a:extLst>
              </p:cNvPr>
              <p:cNvSpPr>
                <a:spLocks noChangeArrowheads="1"/>
              </p:cNvSpPr>
              <p:nvPr/>
            </p:nvSpPr>
            <p:spPr bwMode="auto">
              <a:xfrm>
                <a:off x="2304" y="2170"/>
                <a:ext cx="43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Roll drop in January</a:t>
                </a:r>
              </a:p>
            </p:txBody>
          </p:sp>
          <p:sp>
            <p:nvSpPr>
              <p:cNvPr id="76868" name="Rectangle 54">
                <a:extLst>
                  <a:ext uri="{FF2B5EF4-FFF2-40B4-BE49-F238E27FC236}">
                    <a16:creationId xmlns:a16="http://schemas.microsoft.com/office/drawing/2014/main" id="{38DF0A07-2F63-BB42-A9EF-C2DFD7EB8E0E}"/>
                  </a:ext>
                </a:extLst>
              </p:cNvPr>
              <p:cNvSpPr>
                <a:spLocks noChangeArrowheads="1"/>
              </p:cNvSpPr>
              <p:nvPr/>
            </p:nvSpPr>
            <p:spPr bwMode="auto">
              <a:xfrm>
                <a:off x="2304" y="1831"/>
                <a:ext cx="43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Co-ordinator’s salary now in main company budget</a:t>
                </a:r>
              </a:p>
            </p:txBody>
          </p:sp>
          <p:sp>
            <p:nvSpPr>
              <p:cNvPr id="76869" name="Rectangle 55">
                <a:extLst>
                  <a:ext uri="{FF2B5EF4-FFF2-40B4-BE49-F238E27FC236}">
                    <a16:creationId xmlns:a16="http://schemas.microsoft.com/office/drawing/2014/main" id="{346BCEE1-BC1E-CB46-9028-F897472C1946}"/>
                  </a:ext>
                </a:extLst>
              </p:cNvPr>
              <p:cNvSpPr>
                <a:spLocks noChangeArrowheads="1"/>
              </p:cNvSpPr>
              <p:nvPr/>
            </p:nvSpPr>
            <p:spPr bwMode="auto">
              <a:xfrm>
                <a:off x="2304" y="1485"/>
                <a:ext cx="432"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Company X decided not to reapply 2 years ago</a:t>
                </a:r>
              </a:p>
            </p:txBody>
          </p:sp>
          <p:sp>
            <p:nvSpPr>
              <p:cNvPr id="76870" name="Rectangle 56">
                <a:extLst>
                  <a:ext uri="{FF2B5EF4-FFF2-40B4-BE49-F238E27FC236}">
                    <a16:creationId xmlns:a16="http://schemas.microsoft.com/office/drawing/2014/main" id="{2723D088-A0BE-C347-B8A2-153EFCFAE049}"/>
                  </a:ext>
                </a:extLst>
              </p:cNvPr>
              <p:cNvSpPr>
                <a:spLocks noChangeArrowheads="1"/>
              </p:cNvSpPr>
              <p:nvPr/>
            </p:nvSpPr>
            <p:spPr bwMode="auto">
              <a:xfrm>
                <a:off x="2304" y="2509"/>
                <a:ext cx="432"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Knock-on impact in other areas, eg. FSM, SPP</a:t>
                </a:r>
              </a:p>
            </p:txBody>
          </p:sp>
          <p:sp>
            <p:nvSpPr>
              <p:cNvPr id="76871" name="Rectangle 57">
                <a:extLst>
                  <a:ext uri="{FF2B5EF4-FFF2-40B4-BE49-F238E27FC236}">
                    <a16:creationId xmlns:a16="http://schemas.microsoft.com/office/drawing/2014/main" id="{8383940C-0FC5-2C47-9AAF-F31E86B363BE}"/>
                  </a:ext>
                </a:extLst>
              </p:cNvPr>
              <p:cNvSpPr>
                <a:spLocks noChangeArrowheads="1"/>
              </p:cNvSpPr>
              <p:nvPr/>
            </p:nvSpPr>
            <p:spPr bwMode="auto">
              <a:xfrm>
                <a:off x="2304" y="3531"/>
                <a:ext cx="432"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Health and safety issues</a:t>
                </a:r>
              </a:p>
            </p:txBody>
          </p:sp>
          <p:sp>
            <p:nvSpPr>
              <p:cNvPr id="76872" name="Rectangle 58">
                <a:extLst>
                  <a:ext uri="{FF2B5EF4-FFF2-40B4-BE49-F238E27FC236}">
                    <a16:creationId xmlns:a16="http://schemas.microsoft.com/office/drawing/2014/main" id="{E5F48F3B-833C-4640-AD4C-C97E66CBD9BB}"/>
                  </a:ext>
                </a:extLst>
              </p:cNvPr>
              <p:cNvSpPr>
                <a:spLocks noChangeArrowheads="1"/>
              </p:cNvSpPr>
              <p:nvPr/>
            </p:nvSpPr>
            <p:spPr bwMode="auto">
              <a:xfrm>
                <a:off x="2304" y="3191"/>
                <a:ext cx="432"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Better economic climate for new ventures</a:t>
                </a:r>
              </a:p>
            </p:txBody>
          </p:sp>
          <p:sp>
            <p:nvSpPr>
              <p:cNvPr id="76873" name="Rectangle 59">
                <a:extLst>
                  <a:ext uri="{FF2B5EF4-FFF2-40B4-BE49-F238E27FC236}">
                    <a16:creationId xmlns:a16="http://schemas.microsoft.com/office/drawing/2014/main" id="{C6B9672E-BEFC-0547-810B-5C80762FA8EA}"/>
                  </a:ext>
                </a:extLst>
              </p:cNvPr>
              <p:cNvSpPr>
                <a:spLocks noChangeArrowheads="1"/>
              </p:cNvSpPr>
              <p:nvPr/>
            </p:nvSpPr>
            <p:spPr bwMode="auto">
              <a:xfrm>
                <a:off x="2304" y="2850"/>
                <a:ext cx="43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Greater variety of facilities available</a:t>
                </a:r>
              </a:p>
            </p:txBody>
          </p:sp>
          <p:sp>
            <p:nvSpPr>
              <p:cNvPr id="76874" name="Rectangle 60">
                <a:extLst>
                  <a:ext uri="{FF2B5EF4-FFF2-40B4-BE49-F238E27FC236}">
                    <a16:creationId xmlns:a16="http://schemas.microsoft.com/office/drawing/2014/main" id="{CEDB95DF-48C8-6842-B422-6B188B20726B}"/>
                  </a:ext>
                </a:extLst>
              </p:cNvPr>
              <p:cNvSpPr>
                <a:spLocks noChangeArrowheads="1"/>
              </p:cNvSpPr>
              <p:nvPr/>
            </p:nvSpPr>
            <p:spPr bwMode="auto">
              <a:xfrm>
                <a:off x="2304" y="3872"/>
                <a:ext cx="432"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spcBef>
                    <a:spcPct val="50000"/>
                  </a:spcBef>
                </a:pPr>
                <a:r>
                  <a:rPr lang="en-GB" altLang="en-US" sz="900" b="1">
                    <a:latin typeface="Source Sans Pro" panose="020B0503030403020204" pitchFamily="34" charset="0"/>
                    <a:cs typeface="Source Sans Pro" panose="020B0503030403020204" pitchFamily="34" charset="0"/>
                  </a:rPr>
                  <a:t>Management have stopped overtime </a:t>
                </a:r>
                <a:endParaRPr lang="en-US" altLang="en-US" sz="900" b="1">
                  <a:latin typeface="Source Sans Pro" panose="020B0503030403020204" pitchFamily="34" charset="0"/>
                  <a:cs typeface="Source Sans Pro" panose="020B0503030403020204" pitchFamily="34" charset="0"/>
                </a:endParaRPr>
              </a:p>
            </p:txBody>
          </p:sp>
        </p:grpSp>
      </p:grpSp>
      <p:grpSp>
        <p:nvGrpSpPr>
          <p:cNvPr id="76821" name="Group 61">
            <a:extLst>
              <a:ext uri="{FF2B5EF4-FFF2-40B4-BE49-F238E27FC236}">
                <a16:creationId xmlns:a16="http://schemas.microsoft.com/office/drawing/2014/main" id="{FB57AE70-6F81-374E-9911-51D37D56E065}"/>
              </a:ext>
            </a:extLst>
          </p:cNvPr>
          <p:cNvGrpSpPr>
            <a:grpSpLocks/>
          </p:cNvGrpSpPr>
          <p:nvPr/>
        </p:nvGrpSpPr>
        <p:grpSpPr bwMode="auto">
          <a:xfrm>
            <a:off x="5665788" y="1857375"/>
            <a:ext cx="201612" cy="396875"/>
            <a:chOff x="2748" y="1346"/>
            <a:chExt cx="114" cy="286"/>
          </a:xfrm>
        </p:grpSpPr>
        <p:cxnSp>
          <p:nvCxnSpPr>
            <p:cNvPr id="76863" name="AutoShape 62">
              <a:extLst>
                <a:ext uri="{FF2B5EF4-FFF2-40B4-BE49-F238E27FC236}">
                  <a16:creationId xmlns:a16="http://schemas.microsoft.com/office/drawing/2014/main" id="{425D79B4-75B4-7144-98D3-C2A08A6B2A19}"/>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64" name="AutoShape 63">
              <a:extLst>
                <a:ext uri="{FF2B5EF4-FFF2-40B4-BE49-F238E27FC236}">
                  <a16:creationId xmlns:a16="http://schemas.microsoft.com/office/drawing/2014/main" id="{A0AF3333-2D30-324E-9254-BEBDE6BF5400}"/>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22" name="Group 64">
            <a:extLst>
              <a:ext uri="{FF2B5EF4-FFF2-40B4-BE49-F238E27FC236}">
                <a16:creationId xmlns:a16="http://schemas.microsoft.com/office/drawing/2014/main" id="{866D3E23-81A1-AE4D-9EE1-9D8076AEEBCE}"/>
              </a:ext>
            </a:extLst>
          </p:cNvPr>
          <p:cNvGrpSpPr>
            <a:grpSpLocks/>
          </p:cNvGrpSpPr>
          <p:nvPr/>
        </p:nvGrpSpPr>
        <p:grpSpPr bwMode="auto">
          <a:xfrm>
            <a:off x="5665788" y="2405063"/>
            <a:ext cx="201612" cy="396875"/>
            <a:chOff x="2748" y="1346"/>
            <a:chExt cx="114" cy="286"/>
          </a:xfrm>
        </p:grpSpPr>
        <p:cxnSp>
          <p:nvCxnSpPr>
            <p:cNvPr id="76861" name="AutoShape 65">
              <a:extLst>
                <a:ext uri="{FF2B5EF4-FFF2-40B4-BE49-F238E27FC236}">
                  <a16:creationId xmlns:a16="http://schemas.microsoft.com/office/drawing/2014/main" id="{FA9D766A-75B6-D844-891E-B050EF025594}"/>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62" name="AutoShape 66">
              <a:extLst>
                <a:ext uri="{FF2B5EF4-FFF2-40B4-BE49-F238E27FC236}">
                  <a16:creationId xmlns:a16="http://schemas.microsoft.com/office/drawing/2014/main" id="{EB1893DF-7BFA-FA4F-9200-ABAE05B54282}"/>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23" name="Group 67">
            <a:extLst>
              <a:ext uri="{FF2B5EF4-FFF2-40B4-BE49-F238E27FC236}">
                <a16:creationId xmlns:a16="http://schemas.microsoft.com/office/drawing/2014/main" id="{3C31486B-39B3-C148-BA25-3C9B322D46E3}"/>
              </a:ext>
            </a:extLst>
          </p:cNvPr>
          <p:cNvGrpSpPr>
            <a:grpSpLocks/>
          </p:cNvGrpSpPr>
          <p:nvPr/>
        </p:nvGrpSpPr>
        <p:grpSpPr bwMode="auto">
          <a:xfrm>
            <a:off x="5665788" y="2954338"/>
            <a:ext cx="201612" cy="396875"/>
            <a:chOff x="2748" y="1346"/>
            <a:chExt cx="114" cy="286"/>
          </a:xfrm>
        </p:grpSpPr>
        <p:cxnSp>
          <p:nvCxnSpPr>
            <p:cNvPr id="76859" name="AutoShape 68">
              <a:extLst>
                <a:ext uri="{FF2B5EF4-FFF2-40B4-BE49-F238E27FC236}">
                  <a16:creationId xmlns:a16="http://schemas.microsoft.com/office/drawing/2014/main" id="{4D751C94-314D-7348-BFD5-257556519399}"/>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60" name="AutoShape 69">
              <a:extLst>
                <a:ext uri="{FF2B5EF4-FFF2-40B4-BE49-F238E27FC236}">
                  <a16:creationId xmlns:a16="http://schemas.microsoft.com/office/drawing/2014/main" id="{5AA264DB-EB97-8A46-BAB9-230981D7D603}"/>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24" name="Group 70">
            <a:extLst>
              <a:ext uri="{FF2B5EF4-FFF2-40B4-BE49-F238E27FC236}">
                <a16:creationId xmlns:a16="http://schemas.microsoft.com/office/drawing/2014/main" id="{235E9B63-1281-BF46-8E73-08A6E83B6B8A}"/>
              </a:ext>
            </a:extLst>
          </p:cNvPr>
          <p:cNvGrpSpPr>
            <a:grpSpLocks/>
          </p:cNvGrpSpPr>
          <p:nvPr/>
        </p:nvGrpSpPr>
        <p:grpSpPr bwMode="auto">
          <a:xfrm>
            <a:off x="5665788" y="3503613"/>
            <a:ext cx="201612" cy="396875"/>
            <a:chOff x="2748" y="1346"/>
            <a:chExt cx="114" cy="286"/>
          </a:xfrm>
        </p:grpSpPr>
        <p:cxnSp>
          <p:nvCxnSpPr>
            <p:cNvPr id="76857" name="AutoShape 71">
              <a:extLst>
                <a:ext uri="{FF2B5EF4-FFF2-40B4-BE49-F238E27FC236}">
                  <a16:creationId xmlns:a16="http://schemas.microsoft.com/office/drawing/2014/main" id="{3C35FC7E-DDAA-5A40-B922-09F862B45011}"/>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58" name="AutoShape 72">
              <a:extLst>
                <a:ext uri="{FF2B5EF4-FFF2-40B4-BE49-F238E27FC236}">
                  <a16:creationId xmlns:a16="http://schemas.microsoft.com/office/drawing/2014/main" id="{F91919FF-C0A4-0A4B-AD38-2F73DA2EECCF}"/>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25" name="Group 73">
            <a:extLst>
              <a:ext uri="{FF2B5EF4-FFF2-40B4-BE49-F238E27FC236}">
                <a16:creationId xmlns:a16="http://schemas.microsoft.com/office/drawing/2014/main" id="{2D0CC403-9B0F-1442-8519-FFEB9CCAD38D}"/>
              </a:ext>
            </a:extLst>
          </p:cNvPr>
          <p:cNvGrpSpPr>
            <a:grpSpLocks/>
          </p:cNvGrpSpPr>
          <p:nvPr/>
        </p:nvGrpSpPr>
        <p:grpSpPr bwMode="auto">
          <a:xfrm>
            <a:off x="5665788" y="4052888"/>
            <a:ext cx="201612" cy="396875"/>
            <a:chOff x="2748" y="1346"/>
            <a:chExt cx="114" cy="286"/>
          </a:xfrm>
        </p:grpSpPr>
        <p:cxnSp>
          <p:nvCxnSpPr>
            <p:cNvPr id="76855" name="AutoShape 74">
              <a:extLst>
                <a:ext uri="{FF2B5EF4-FFF2-40B4-BE49-F238E27FC236}">
                  <a16:creationId xmlns:a16="http://schemas.microsoft.com/office/drawing/2014/main" id="{FAD1263E-667F-7248-85A1-0BEF9049520F}"/>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56" name="AutoShape 75">
              <a:extLst>
                <a:ext uri="{FF2B5EF4-FFF2-40B4-BE49-F238E27FC236}">
                  <a16:creationId xmlns:a16="http://schemas.microsoft.com/office/drawing/2014/main" id="{707E309A-F628-3749-A5D4-3F34F48391DA}"/>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26" name="Group 76">
            <a:extLst>
              <a:ext uri="{FF2B5EF4-FFF2-40B4-BE49-F238E27FC236}">
                <a16:creationId xmlns:a16="http://schemas.microsoft.com/office/drawing/2014/main" id="{2F574C79-7E19-8549-B56C-90F8151F034D}"/>
              </a:ext>
            </a:extLst>
          </p:cNvPr>
          <p:cNvGrpSpPr>
            <a:grpSpLocks/>
          </p:cNvGrpSpPr>
          <p:nvPr/>
        </p:nvGrpSpPr>
        <p:grpSpPr bwMode="auto">
          <a:xfrm>
            <a:off x="5665788" y="4602163"/>
            <a:ext cx="201612" cy="396875"/>
            <a:chOff x="2748" y="1346"/>
            <a:chExt cx="114" cy="286"/>
          </a:xfrm>
        </p:grpSpPr>
        <p:cxnSp>
          <p:nvCxnSpPr>
            <p:cNvPr id="76853" name="AutoShape 77">
              <a:extLst>
                <a:ext uri="{FF2B5EF4-FFF2-40B4-BE49-F238E27FC236}">
                  <a16:creationId xmlns:a16="http://schemas.microsoft.com/office/drawing/2014/main" id="{CD3102B1-1EE2-0346-804F-F6CFBE4BA6E4}"/>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54" name="AutoShape 78">
              <a:extLst>
                <a:ext uri="{FF2B5EF4-FFF2-40B4-BE49-F238E27FC236}">
                  <a16:creationId xmlns:a16="http://schemas.microsoft.com/office/drawing/2014/main" id="{6965FD49-BD9F-0E4D-BAFB-962218304903}"/>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27" name="Group 79">
            <a:extLst>
              <a:ext uri="{FF2B5EF4-FFF2-40B4-BE49-F238E27FC236}">
                <a16:creationId xmlns:a16="http://schemas.microsoft.com/office/drawing/2014/main" id="{ECAC2F33-E598-E449-945A-D55CF56C140D}"/>
              </a:ext>
            </a:extLst>
          </p:cNvPr>
          <p:cNvGrpSpPr>
            <a:grpSpLocks/>
          </p:cNvGrpSpPr>
          <p:nvPr/>
        </p:nvGrpSpPr>
        <p:grpSpPr bwMode="auto">
          <a:xfrm>
            <a:off x="5665788" y="5151438"/>
            <a:ext cx="201612" cy="396875"/>
            <a:chOff x="2748" y="1346"/>
            <a:chExt cx="114" cy="286"/>
          </a:xfrm>
        </p:grpSpPr>
        <p:cxnSp>
          <p:nvCxnSpPr>
            <p:cNvPr id="76851" name="AutoShape 80">
              <a:extLst>
                <a:ext uri="{FF2B5EF4-FFF2-40B4-BE49-F238E27FC236}">
                  <a16:creationId xmlns:a16="http://schemas.microsoft.com/office/drawing/2014/main" id="{E384EFD5-7405-EE49-AB40-590CBC767743}"/>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52" name="AutoShape 81">
              <a:extLst>
                <a:ext uri="{FF2B5EF4-FFF2-40B4-BE49-F238E27FC236}">
                  <a16:creationId xmlns:a16="http://schemas.microsoft.com/office/drawing/2014/main" id="{2872B2DD-65F5-CC40-8EE0-011004D29D82}"/>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28" name="Group 82">
            <a:extLst>
              <a:ext uri="{FF2B5EF4-FFF2-40B4-BE49-F238E27FC236}">
                <a16:creationId xmlns:a16="http://schemas.microsoft.com/office/drawing/2014/main" id="{F4E78739-F881-F247-8626-D4792A0D7352}"/>
              </a:ext>
            </a:extLst>
          </p:cNvPr>
          <p:cNvGrpSpPr>
            <a:grpSpLocks/>
          </p:cNvGrpSpPr>
          <p:nvPr/>
        </p:nvGrpSpPr>
        <p:grpSpPr bwMode="auto">
          <a:xfrm>
            <a:off x="5665788" y="5700713"/>
            <a:ext cx="201612" cy="396875"/>
            <a:chOff x="2748" y="1346"/>
            <a:chExt cx="114" cy="286"/>
          </a:xfrm>
        </p:grpSpPr>
        <p:cxnSp>
          <p:nvCxnSpPr>
            <p:cNvPr id="76849" name="AutoShape 83">
              <a:extLst>
                <a:ext uri="{FF2B5EF4-FFF2-40B4-BE49-F238E27FC236}">
                  <a16:creationId xmlns:a16="http://schemas.microsoft.com/office/drawing/2014/main" id="{81F885F2-C34D-394E-A858-B322649F639F}"/>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50" name="AutoShape 84">
              <a:extLst>
                <a:ext uri="{FF2B5EF4-FFF2-40B4-BE49-F238E27FC236}">
                  <a16:creationId xmlns:a16="http://schemas.microsoft.com/office/drawing/2014/main" id="{0036528A-2237-EB4F-A9CC-8FB2105D645C}"/>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6829" name="Rectangle 85">
            <a:extLst>
              <a:ext uri="{FF2B5EF4-FFF2-40B4-BE49-F238E27FC236}">
                <a16:creationId xmlns:a16="http://schemas.microsoft.com/office/drawing/2014/main" id="{3AB173EA-C9F3-B342-9DC3-6F789CA9472D}"/>
              </a:ext>
            </a:extLst>
          </p:cNvPr>
          <p:cNvSpPr>
            <a:spLocks noChangeArrowheads="1"/>
          </p:cNvSpPr>
          <p:nvPr/>
        </p:nvSpPr>
        <p:spPr bwMode="auto">
          <a:xfrm>
            <a:off x="4146550" y="3016250"/>
            <a:ext cx="13017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Premises staff cost 3.5%</a:t>
            </a:r>
          </a:p>
        </p:txBody>
      </p:sp>
      <p:sp>
        <p:nvSpPr>
          <p:cNvPr id="76830" name="Rectangle 86">
            <a:extLst>
              <a:ext uri="{FF2B5EF4-FFF2-40B4-BE49-F238E27FC236}">
                <a16:creationId xmlns:a16="http://schemas.microsoft.com/office/drawing/2014/main" id="{06067B9A-E995-E747-A592-BE96976D107B}"/>
              </a:ext>
            </a:extLst>
          </p:cNvPr>
          <p:cNvSpPr>
            <a:spLocks noChangeArrowheads="1"/>
          </p:cNvSpPr>
          <p:nvPr/>
        </p:nvSpPr>
        <p:spPr bwMode="auto">
          <a:xfrm>
            <a:off x="4146550" y="2417763"/>
            <a:ext cx="143668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Low number of support staff</a:t>
            </a:r>
          </a:p>
        </p:txBody>
      </p:sp>
      <p:sp>
        <p:nvSpPr>
          <p:cNvPr id="76831" name="Rectangle 88">
            <a:extLst>
              <a:ext uri="{FF2B5EF4-FFF2-40B4-BE49-F238E27FC236}">
                <a16:creationId xmlns:a16="http://schemas.microsoft.com/office/drawing/2014/main" id="{A493E251-6B76-0B45-97FF-229715C12774}"/>
              </a:ext>
            </a:extLst>
          </p:cNvPr>
          <p:cNvSpPr>
            <a:spLocks noChangeArrowheads="1"/>
          </p:cNvSpPr>
          <p:nvPr/>
        </p:nvSpPr>
        <p:spPr bwMode="auto">
          <a:xfrm>
            <a:off x="4146550" y="3516313"/>
            <a:ext cx="1436688"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5-year routine maintenance plan undercosted  </a:t>
            </a:r>
          </a:p>
        </p:txBody>
      </p:sp>
      <p:sp>
        <p:nvSpPr>
          <p:cNvPr id="76832" name="Rectangle 89">
            <a:extLst>
              <a:ext uri="{FF2B5EF4-FFF2-40B4-BE49-F238E27FC236}">
                <a16:creationId xmlns:a16="http://schemas.microsoft.com/office/drawing/2014/main" id="{5CC96FFC-75C6-DD43-9444-27449A478792}"/>
              </a:ext>
            </a:extLst>
          </p:cNvPr>
          <p:cNvSpPr>
            <a:spLocks noChangeArrowheads="1"/>
          </p:cNvSpPr>
          <p:nvPr/>
        </p:nvSpPr>
        <p:spPr bwMode="auto">
          <a:xfrm>
            <a:off x="4144963" y="5419725"/>
            <a:ext cx="157003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Conference center opened locally</a:t>
            </a:r>
          </a:p>
          <a:p>
            <a:pPr eaLnBrk="1" hangingPunct="1"/>
            <a:endParaRPr lang="en-US" altLang="en-US" sz="900" b="1">
              <a:latin typeface="Source Sans Pro" panose="020B0503030403020204" pitchFamily="34" charset="0"/>
              <a:cs typeface="Source Sans Pro" panose="020B0503030403020204" pitchFamily="34" charset="0"/>
            </a:endParaRPr>
          </a:p>
        </p:txBody>
      </p:sp>
      <p:sp>
        <p:nvSpPr>
          <p:cNvPr id="76833" name="Rectangle 90">
            <a:extLst>
              <a:ext uri="{FF2B5EF4-FFF2-40B4-BE49-F238E27FC236}">
                <a16:creationId xmlns:a16="http://schemas.microsoft.com/office/drawing/2014/main" id="{AC90F5A7-04D5-2F41-9331-ED1E0C487DE3}"/>
              </a:ext>
            </a:extLst>
          </p:cNvPr>
          <p:cNvSpPr>
            <a:spLocks noChangeArrowheads="1"/>
          </p:cNvSpPr>
          <p:nvPr/>
        </p:nvSpPr>
        <p:spPr bwMode="auto">
          <a:xfrm>
            <a:off x="4146550" y="4587875"/>
            <a:ext cx="143668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sz="900" b="1">
              <a:latin typeface="Source Sans Pro" panose="020B0503030403020204" pitchFamily="34" charset="0"/>
              <a:cs typeface="Source Sans Pro" panose="020B0503030403020204" pitchFamily="34" charset="0"/>
            </a:endParaRPr>
          </a:p>
          <a:p>
            <a:pPr eaLnBrk="1" hangingPunct="1"/>
            <a:r>
              <a:rPr lang="en-US" altLang="en-US" sz="900" b="1">
                <a:latin typeface="Source Sans Pro" panose="020B0503030403020204" pitchFamily="34" charset="0"/>
                <a:cs typeface="Source Sans Pro" panose="020B0503030403020204" pitchFamily="34" charset="0"/>
              </a:rPr>
              <a:t>Big fish were necessary in early days</a:t>
            </a:r>
          </a:p>
        </p:txBody>
      </p:sp>
      <p:sp>
        <p:nvSpPr>
          <p:cNvPr id="76834" name="Rectangle 91">
            <a:extLst>
              <a:ext uri="{FF2B5EF4-FFF2-40B4-BE49-F238E27FC236}">
                <a16:creationId xmlns:a16="http://schemas.microsoft.com/office/drawing/2014/main" id="{7A767655-4595-B14F-A71F-BB87462AC5A0}"/>
              </a:ext>
            </a:extLst>
          </p:cNvPr>
          <p:cNvSpPr>
            <a:spLocks noChangeArrowheads="1"/>
          </p:cNvSpPr>
          <p:nvPr/>
        </p:nvSpPr>
        <p:spPr bwMode="auto">
          <a:xfrm>
            <a:off x="4146550" y="4132263"/>
            <a:ext cx="143668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 tIns="0" rIns="14400" bIns="0"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US" altLang="en-US" sz="900" b="1">
                <a:latin typeface="Source Sans Pro" panose="020B0503030403020204" pitchFamily="34" charset="0"/>
                <a:cs typeface="Source Sans Pro" panose="020B0503030403020204" pitchFamily="34" charset="0"/>
              </a:rPr>
              <a:t>Partners have strong connection to PwC</a:t>
            </a:r>
          </a:p>
        </p:txBody>
      </p:sp>
      <p:grpSp>
        <p:nvGrpSpPr>
          <p:cNvPr id="76835" name="Group 95">
            <a:extLst>
              <a:ext uri="{FF2B5EF4-FFF2-40B4-BE49-F238E27FC236}">
                <a16:creationId xmlns:a16="http://schemas.microsoft.com/office/drawing/2014/main" id="{B5B58E18-21A3-1E45-9EBC-E01CD54B19E4}"/>
              </a:ext>
            </a:extLst>
          </p:cNvPr>
          <p:cNvGrpSpPr>
            <a:grpSpLocks/>
          </p:cNvGrpSpPr>
          <p:nvPr/>
        </p:nvGrpSpPr>
        <p:grpSpPr bwMode="auto">
          <a:xfrm>
            <a:off x="3810000" y="3132138"/>
            <a:ext cx="201613" cy="454025"/>
            <a:chOff x="2748" y="1346"/>
            <a:chExt cx="114" cy="286"/>
          </a:xfrm>
        </p:grpSpPr>
        <p:cxnSp>
          <p:nvCxnSpPr>
            <p:cNvPr id="76847" name="AutoShape 96">
              <a:extLst>
                <a:ext uri="{FF2B5EF4-FFF2-40B4-BE49-F238E27FC236}">
                  <a16:creationId xmlns:a16="http://schemas.microsoft.com/office/drawing/2014/main" id="{33CAD8AB-3427-674C-BFAC-1E2D20E7386D}"/>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48" name="AutoShape 97">
              <a:extLst>
                <a:ext uri="{FF2B5EF4-FFF2-40B4-BE49-F238E27FC236}">
                  <a16:creationId xmlns:a16="http://schemas.microsoft.com/office/drawing/2014/main" id="{6AE68FB3-D8D9-5244-8B40-37E9F50FB6DB}"/>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36" name="Group 98">
            <a:extLst>
              <a:ext uri="{FF2B5EF4-FFF2-40B4-BE49-F238E27FC236}">
                <a16:creationId xmlns:a16="http://schemas.microsoft.com/office/drawing/2014/main" id="{8875DD2B-742D-1C4E-A763-D42A70DEB9E7}"/>
              </a:ext>
            </a:extLst>
          </p:cNvPr>
          <p:cNvGrpSpPr>
            <a:grpSpLocks/>
          </p:cNvGrpSpPr>
          <p:nvPr/>
        </p:nvGrpSpPr>
        <p:grpSpPr bwMode="auto">
          <a:xfrm>
            <a:off x="3810000" y="4267200"/>
            <a:ext cx="201613" cy="454025"/>
            <a:chOff x="2748" y="1346"/>
            <a:chExt cx="114" cy="286"/>
          </a:xfrm>
        </p:grpSpPr>
        <p:cxnSp>
          <p:nvCxnSpPr>
            <p:cNvPr id="76845" name="AutoShape 99">
              <a:extLst>
                <a:ext uri="{FF2B5EF4-FFF2-40B4-BE49-F238E27FC236}">
                  <a16:creationId xmlns:a16="http://schemas.microsoft.com/office/drawing/2014/main" id="{9DDB060E-CF5F-F24B-AF10-4B23ED7B1E4E}"/>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46" name="AutoShape 100">
              <a:extLst>
                <a:ext uri="{FF2B5EF4-FFF2-40B4-BE49-F238E27FC236}">
                  <a16:creationId xmlns:a16="http://schemas.microsoft.com/office/drawing/2014/main" id="{D22C0D47-2DE3-3248-81AA-88EF136130AF}"/>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76837" name="Group 101">
            <a:extLst>
              <a:ext uri="{FF2B5EF4-FFF2-40B4-BE49-F238E27FC236}">
                <a16:creationId xmlns:a16="http://schemas.microsoft.com/office/drawing/2014/main" id="{AC76233F-E797-9A44-9E51-3B17E0A316BC}"/>
              </a:ext>
            </a:extLst>
          </p:cNvPr>
          <p:cNvGrpSpPr>
            <a:grpSpLocks/>
          </p:cNvGrpSpPr>
          <p:nvPr/>
        </p:nvGrpSpPr>
        <p:grpSpPr bwMode="auto">
          <a:xfrm>
            <a:off x="3810000" y="5502275"/>
            <a:ext cx="201613" cy="454025"/>
            <a:chOff x="2748" y="1346"/>
            <a:chExt cx="114" cy="286"/>
          </a:xfrm>
        </p:grpSpPr>
        <p:cxnSp>
          <p:nvCxnSpPr>
            <p:cNvPr id="76843" name="AutoShape 102">
              <a:extLst>
                <a:ext uri="{FF2B5EF4-FFF2-40B4-BE49-F238E27FC236}">
                  <a16:creationId xmlns:a16="http://schemas.microsoft.com/office/drawing/2014/main" id="{B6AFF6F9-5192-1943-BCBC-E9477E7DBE47}"/>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44" name="AutoShape 103">
              <a:extLst>
                <a:ext uri="{FF2B5EF4-FFF2-40B4-BE49-F238E27FC236}">
                  <a16:creationId xmlns:a16="http://schemas.microsoft.com/office/drawing/2014/main" id="{9C384DBF-41CD-3843-AA7E-312A26E98841}"/>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76838" name="Text Box 104">
            <a:extLst>
              <a:ext uri="{FF2B5EF4-FFF2-40B4-BE49-F238E27FC236}">
                <a16:creationId xmlns:a16="http://schemas.microsoft.com/office/drawing/2014/main" id="{25C4573E-E2AB-C44F-9E54-B5A5DA8F3655}"/>
              </a:ext>
            </a:extLst>
          </p:cNvPr>
          <p:cNvSpPr txBox="1">
            <a:spLocks noChangeArrowheads="1"/>
          </p:cNvSpPr>
          <p:nvPr/>
        </p:nvSpPr>
        <p:spPr bwMode="auto">
          <a:xfrm>
            <a:off x="4062413" y="5770563"/>
            <a:ext cx="1390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spcBef>
                <a:spcPct val="50000"/>
              </a:spcBef>
            </a:pPr>
            <a:r>
              <a:rPr lang="en-GB" altLang="en-US" sz="900" b="1">
                <a:latin typeface="Source Sans Pro" panose="020B0503030403020204" pitchFamily="34" charset="0"/>
                <a:cs typeface="Source Sans Pro" panose="020B0503030403020204" pitchFamily="34" charset="0"/>
              </a:rPr>
              <a:t>Meeting rooms not used for external events</a:t>
            </a:r>
          </a:p>
        </p:txBody>
      </p:sp>
      <p:sp>
        <p:nvSpPr>
          <p:cNvPr id="76839" name="Text Box 106">
            <a:extLst>
              <a:ext uri="{FF2B5EF4-FFF2-40B4-BE49-F238E27FC236}">
                <a16:creationId xmlns:a16="http://schemas.microsoft.com/office/drawing/2014/main" id="{0BCAD54B-DEB9-ED41-A945-58B2FA673639}"/>
              </a:ext>
            </a:extLst>
          </p:cNvPr>
          <p:cNvSpPr txBox="1">
            <a:spLocks noChangeArrowheads="1"/>
          </p:cNvSpPr>
          <p:nvPr/>
        </p:nvSpPr>
        <p:spPr bwMode="auto">
          <a:xfrm>
            <a:off x="2365375" y="4913313"/>
            <a:ext cx="555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solidFill>
                  <a:srgbClr val="00239B"/>
                </a:solidFill>
                <a:latin typeface="Source Sans Pro" panose="020B0503030403020204" pitchFamily="34" charset="0"/>
                <a:cs typeface="Source Sans Pro" panose="020B0503030403020204" pitchFamily="34" charset="0"/>
              </a:rPr>
              <a:t>Why?</a:t>
            </a:r>
          </a:p>
        </p:txBody>
      </p:sp>
      <p:grpSp>
        <p:nvGrpSpPr>
          <p:cNvPr id="76840" name="Group 95">
            <a:extLst>
              <a:ext uri="{FF2B5EF4-FFF2-40B4-BE49-F238E27FC236}">
                <a16:creationId xmlns:a16="http://schemas.microsoft.com/office/drawing/2014/main" id="{AD4D4886-A831-0B4B-9870-E12D05479D16}"/>
              </a:ext>
            </a:extLst>
          </p:cNvPr>
          <p:cNvGrpSpPr>
            <a:grpSpLocks/>
          </p:cNvGrpSpPr>
          <p:nvPr/>
        </p:nvGrpSpPr>
        <p:grpSpPr bwMode="auto">
          <a:xfrm>
            <a:off x="3859213" y="2095500"/>
            <a:ext cx="203200" cy="454025"/>
            <a:chOff x="2748" y="1346"/>
            <a:chExt cx="114" cy="286"/>
          </a:xfrm>
        </p:grpSpPr>
        <p:cxnSp>
          <p:nvCxnSpPr>
            <p:cNvPr id="76841" name="AutoShape 96">
              <a:extLst>
                <a:ext uri="{FF2B5EF4-FFF2-40B4-BE49-F238E27FC236}">
                  <a16:creationId xmlns:a16="http://schemas.microsoft.com/office/drawing/2014/main" id="{B754C7D5-AE36-564F-BB1C-09C85B9AFE8A}"/>
                </a:ext>
              </a:extLst>
            </p:cNvPr>
            <p:cNvCxnSpPr>
              <a:cxnSpLocks noChangeShapeType="1"/>
            </p:cNvCxnSpPr>
            <p:nvPr/>
          </p:nvCxnSpPr>
          <p:spPr bwMode="auto">
            <a:xfrm flipV="1">
              <a:off x="2748" y="1346"/>
              <a:ext cx="114" cy="14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6842" name="AutoShape 97">
              <a:extLst>
                <a:ext uri="{FF2B5EF4-FFF2-40B4-BE49-F238E27FC236}">
                  <a16:creationId xmlns:a16="http://schemas.microsoft.com/office/drawing/2014/main" id="{09BBD327-6805-DF43-B84A-EB9AF4386AFF}"/>
                </a:ext>
              </a:extLst>
            </p:cNvPr>
            <p:cNvCxnSpPr>
              <a:cxnSpLocks noChangeShapeType="1"/>
            </p:cNvCxnSpPr>
            <p:nvPr/>
          </p:nvCxnSpPr>
          <p:spPr bwMode="auto">
            <a:xfrm>
              <a:off x="2748" y="1488"/>
              <a:ext cx="114" cy="14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a:extLst>
              <a:ext uri="{FF2B5EF4-FFF2-40B4-BE49-F238E27FC236}">
                <a16:creationId xmlns:a16="http://schemas.microsoft.com/office/drawing/2014/main" id="{8AF93D55-F0F9-4D4B-80D8-C113A4F92D00}"/>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Five Whys Secret Sauce</a:t>
            </a:r>
          </a:p>
        </p:txBody>
      </p:sp>
      <p:sp>
        <p:nvSpPr>
          <p:cNvPr id="3" name="Content Placeholder 2">
            <a:extLst>
              <a:ext uri="{FF2B5EF4-FFF2-40B4-BE49-F238E27FC236}">
                <a16:creationId xmlns:a16="http://schemas.microsoft.com/office/drawing/2014/main" id="{EB84A947-3D13-8C42-BE2B-436804C6C65D}"/>
              </a:ext>
            </a:extLst>
          </p:cNvPr>
          <p:cNvSpPr>
            <a:spLocks noGrp="1"/>
          </p:cNvSpPr>
          <p:nvPr>
            <p:ph idx="1"/>
          </p:nvPr>
        </p:nvSpPr>
        <p:spPr/>
        <p:txBody>
          <a:bodyPr>
            <a:normAutofit fontScale="625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When deciding how best to capture the answer, it is good practice to check whether someone not involved in the analysis could nonetheless follow the logic of the analysis by reading your output afterwards.</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Note: For illustrative purposes in this example I have identified just two causes at each level. In your analysis there may well be more than two answers to “Why?” at each level.</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You might not be able to solve all the root causes you identify, but don’t worry, having the insights from your analysis will ensure that your solution will be better informed and more embracing.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5D9989D5-1F34-8943-B7E5-BE143AEE36A9}"/>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78850" name="Rectangle 3">
            <a:extLst>
              <a:ext uri="{FF2B5EF4-FFF2-40B4-BE49-F238E27FC236}">
                <a16:creationId xmlns:a16="http://schemas.microsoft.com/office/drawing/2014/main" id="{FC3884BB-19FD-0640-9E80-443B87C472D5}"/>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78851" name="Rectangle 8">
            <a:extLst>
              <a:ext uri="{FF2B5EF4-FFF2-40B4-BE49-F238E27FC236}">
                <a16:creationId xmlns:a16="http://schemas.microsoft.com/office/drawing/2014/main" id="{140FB13D-E31D-8D43-8AA7-6C97B3CDDF55}"/>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78852" name="Rectangle 10">
            <a:extLst>
              <a:ext uri="{FF2B5EF4-FFF2-40B4-BE49-F238E27FC236}">
                <a16:creationId xmlns:a16="http://schemas.microsoft.com/office/drawing/2014/main" id="{8D5E1C3F-B952-6546-8A4C-C57C61A2A0C0}"/>
              </a:ext>
            </a:extLst>
          </p:cNvPr>
          <p:cNvSpPr>
            <a:spLocks noChangeArrowheads="1"/>
          </p:cNvSpPr>
          <p:nvPr/>
        </p:nvSpPr>
        <p:spPr bwMode="auto">
          <a:xfrm>
            <a:off x="404813" y="4692650"/>
            <a:ext cx="4602162" cy="696913"/>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78853" name="Rectangle 5">
            <a:extLst>
              <a:ext uri="{FF2B5EF4-FFF2-40B4-BE49-F238E27FC236}">
                <a16:creationId xmlns:a16="http://schemas.microsoft.com/office/drawing/2014/main" id="{99294B65-4503-9349-9A77-C43D4ADA961C}"/>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&amp; </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Semibold" panose="020B0503030403020204" pitchFamily="34" charset="0"/>
                <a:cs typeface="Source Sans Pro Semibold" panose="020B0503030403020204" pitchFamily="34" charset="0"/>
              </a:rPr>
              <a:t>Force-field Analysis</a:t>
            </a: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78854" name="Rectangle 7">
            <a:extLst>
              <a:ext uri="{FF2B5EF4-FFF2-40B4-BE49-F238E27FC236}">
                <a16:creationId xmlns:a16="http://schemas.microsoft.com/office/drawing/2014/main" id="{2820B618-319E-6642-8CD9-2AF2AA741F17}"/>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panose="020B0503030403020204" pitchFamily="34" charset="0"/>
                <a:cs typeface="Source Sans Pro" panose="020B0503030403020204"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a:extLst>
              <a:ext uri="{FF2B5EF4-FFF2-40B4-BE49-F238E27FC236}">
                <a16:creationId xmlns:a16="http://schemas.microsoft.com/office/drawing/2014/main" id="{BA1AF256-B03D-8345-BD68-6A2379069808}"/>
              </a:ext>
            </a:extLst>
          </p:cNvPr>
          <p:cNvSpPr>
            <a:spLocks noGrp="1" noChangeArrowheads="1"/>
          </p:cNvSpPr>
          <p:nvPr>
            <p:ph type="title"/>
          </p:nvPr>
        </p:nvSpPr>
        <p:spPr/>
        <p:txBody>
          <a:bodyPr/>
          <a:lstStyle/>
          <a:p>
            <a:pPr eaLnBrk="1" hangingPunct="1">
              <a:defRPr/>
            </a:pPr>
            <a:r>
              <a:rPr dirty="0">
                <a:ea typeface="MS PGothic" pitchFamily="34" charset="-128"/>
                <a:cs typeface="+mj-cs"/>
              </a:rPr>
              <a:t>Force-field analysis</a:t>
            </a:r>
          </a:p>
        </p:txBody>
      </p:sp>
      <p:sp>
        <p:nvSpPr>
          <p:cNvPr id="555011" name="Rectangle 3">
            <a:extLst>
              <a:ext uri="{FF2B5EF4-FFF2-40B4-BE49-F238E27FC236}">
                <a16:creationId xmlns:a16="http://schemas.microsoft.com/office/drawing/2014/main" id="{1648205B-6A38-D049-8D5C-95A06AC67F28}"/>
              </a:ext>
            </a:extLst>
          </p:cNvPr>
          <p:cNvSpPr>
            <a:spLocks noGrp="1" noChangeArrowheads="1"/>
          </p:cNvSpPr>
          <p:nvPr>
            <p:ph idx="1"/>
          </p:nvPr>
        </p:nvSpPr>
        <p:spPr/>
        <p:txBody>
          <a:bodyPr>
            <a:noAutofit/>
          </a:bodyPr>
          <a:lstStyle/>
          <a:p>
            <a:pPr eaLnBrk="1" hangingPunct="1">
              <a:buFontTx/>
              <a:buNone/>
              <a:defRPr/>
            </a:pPr>
            <a:r>
              <a:rPr lang="en-US" sz="2200" b="1" dirty="0">
                <a:ea typeface="MS PGothic" pitchFamily="34" charset="-128"/>
                <a:cs typeface="+mn-cs"/>
              </a:rPr>
              <a:t>What is it?</a:t>
            </a:r>
          </a:p>
          <a:p>
            <a:pPr eaLnBrk="1" hangingPunct="1">
              <a:lnSpc>
                <a:spcPct val="130000"/>
              </a:lnSpc>
              <a:buFont typeface="Arial" charset="0"/>
              <a:buChar char="•"/>
              <a:defRPr/>
            </a:pPr>
            <a:r>
              <a:rPr lang="en-US" sz="2200" dirty="0">
                <a:ea typeface="MS PGothic" pitchFamily="34" charset="-128"/>
                <a:cs typeface="+mn-cs"/>
              </a:rPr>
              <a:t>Kurt </a:t>
            </a:r>
            <a:r>
              <a:rPr lang="en-US" sz="2200" dirty="0" err="1">
                <a:ea typeface="MS PGothic" pitchFamily="34" charset="-128"/>
                <a:cs typeface="+mn-cs"/>
              </a:rPr>
              <a:t>Lewin</a:t>
            </a:r>
            <a:r>
              <a:rPr lang="en-US" sz="2200" dirty="0">
                <a:ea typeface="MS PGothic" pitchFamily="34" charset="-128"/>
                <a:cs typeface="+mn-cs"/>
              </a:rPr>
              <a:t>, a pioneer in the study of change, developed the concept of force-field analysis to enable people to manage change better.</a:t>
            </a:r>
          </a:p>
          <a:p>
            <a:pPr eaLnBrk="1" hangingPunct="1">
              <a:buFont typeface="Arial" charset="0"/>
              <a:buChar char="•"/>
              <a:defRPr/>
            </a:pPr>
            <a:r>
              <a:rPr lang="en-US" sz="2200" dirty="0" err="1">
                <a:ea typeface="MS PGothic" pitchFamily="34" charset="-128"/>
                <a:cs typeface="+mn-cs"/>
              </a:rPr>
              <a:t>Lewin</a:t>
            </a:r>
            <a:r>
              <a:rPr lang="en-US" sz="2200" dirty="0">
                <a:ea typeface="MS PGothic" pitchFamily="34" charset="-128"/>
                <a:cs typeface="+mn-cs"/>
              </a:rPr>
              <a:t> suggests that change results from the relative strengths of competing, driving and restraining forces – the driving forces push the organization towards change; the restraining forces push against change.</a:t>
            </a:r>
          </a:p>
          <a:p>
            <a:pPr eaLnBrk="1" hangingPunct="1">
              <a:buFont typeface="Arial" charset="0"/>
              <a:buChar char="•"/>
              <a:defRPr/>
            </a:pPr>
            <a:r>
              <a:rPr lang="en-US" sz="2200" dirty="0">
                <a:ea typeface="MS PGothic" pitchFamily="34" charset="-128"/>
                <a:cs typeface="+mn-cs"/>
              </a:rPr>
              <a:t>Force-field analysis helps you to understand the balance of driving forces and restraining forces in respect of a particular change. Based on this understanding your group can identify appropriate restraining forces to remove or decrease and identify appropriate driving forces to increase.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a:extLst>
              <a:ext uri="{FF2B5EF4-FFF2-40B4-BE49-F238E27FC236}">
                <a16:creationId xmlns:a16="http://schemas.microsoft.com/office/drawing/2014/main" id="{F1EA5788-2562-8A4B-BBA6-A6D411F451EC}"/>
              </a:ext>
            </a:extLst>
          </p:cNvPr>
          <p:cNvSpPr>
            <a:spLocks noGrp="1" noChangeArrowheads="1"/>
          </p:cNvSpPr>
          <p:nvPr>
            <p:ph type="title"/>
          </p:nvPr>
        </p:nvSpPr>
        <p:spPr/>
        <p:txBody>
          <a:bodyPr/>
          <a:lstStyle/>
          <a:p>
            <a:pPr eaLnBrk="1" hangingPunct="1">
              <a:defRPr/>
            </a:pPr>
            <a:r>
              <a:rPr dirty="0">
                <a:ea typeface="MS PGothic" pitchFamily="34" charset="-128"/>
                <a:cs typeface="+mj-cs"/>
              </a:rPr>
              <a:t>Force-field analysis</a:t>
            </a:r>
          </a:p>
        </p:txBody>
      </p:sp>
      <p:sp>
        <p:nvSpPr>
          <p:cNvPr id="556035" name="Rectangle 3">
            <a:extLst>
              <a:ext uri="{FF2B5EF4-FFF2-40B4-BE49-F238E27FC236}">
                <a16:creationId xmlns:a16="http://schemas.microsoft.com/office/drawing/2014/main" id="{A6D8A6A8-3F9A-A748-AFD8-C926F0C7662E}"/>
              </a:ext>
            </a:extLst>
          </p:cNvPr>
          <p:cNvSpPr>
            <a:spLocks noGrp="1" noChangeArrowheads="1"/>
          </p:cNvSpPr>
          <p:nvPr>
            <p:ph idx="1"/>
          </p:nvPr>
        </p:nvSpPr>
        <p:spPr/>
        <p:txBody>
          <a:bodyPr>
            <a:normAutofit fontScale="62500" lnSpcReduction="20000"/>
          </a:bodyPr>
          <a:lstStyle/>
          <a:p>
            <a:pPr eaLnBrk="1" hangingPunct="1">
              <a:lnSpc>
                <a:spcPct val="130000"/>
              </a:lnSpc>
              <a:buFontTx/>
              <a:buNone/>
              <a:defRPr/>
            </a:pPr>
            <a:r>
              <a:rPr lang="en-US" b="1" dirty="0">
                <a:ea typeface="MS PGothic" pitchFamily="34" charset="-128"/>
                <a:cs typeface="+mn-cs"/>
              </a:rPr>
              <a:t>When would you use it?</a:t>
            </a:r>
          </a:p>
          <a:p>
            <a:pPr eaLnBrk="1" hangingPunct="1">
              <a:lnSpc>
                <a:spcPct val="130000"/>
              </a:lnSpc>
              <a:buFont typeface="Arial" charset="0"/>
              <a:buChar char="•"/>
              <a:defRPr/>
            </a:pPr>
            <a:r>
              <a:rPr lang="en-US" dirty="0">
                <a:ea typeface="MS PGothic" pitchFamily="34" charset="-128"/>
                <a:cs typeface="+mn-cs"/>
              </a:rPr>
              <a:t>Usually early on in a project or program to identify the most effective ways to bring about change.</a:t>
            </a:r>
          </a:p>
          <a:p>
            <a:pPr eaLnBrk="1" hangingPunct="1">
              <a:lnSpc>
                <a:spcPct val="130000"/>
              </a:lnSpc>
              <a:buFont typeface="Arial" charset="0"/>
              <a:buChar char="•"/>
              <a:defRPr/>
            </a:pPr>
            <a:r>
              <a:rPr lang="en-US" dirty="0">
                <a:ea typeface="MS PGothic" pitchFamily="34" charset="-128"/>
                <a:cs typeface="+mn-cs"/>
              </a:rPr>
              <a:t>The results of an analysis translate into implementation actions.</a:t>
            </a:r>
          </a:p>
          <a:p>
            <a:pPr eaLnBrk="1" hangingPunct="1">
              <a:lnSpc>
                <a:spcPct val="130000"/>
              </a:lnSpc>
              <a:buFont typeface="Arial" charset="0"/>
              <a:buChar char="•"/>
              <a:defRPr/>
            </a:pPr>
            <a:endParaRPr lang="en-US" dirty="0">
              <a:ea typeface="MS PGothic" pitchFamily="34" charset="-128"/>
              <a:cs typeface="+mn-cs"/>
            </a:endParaRPr>
          </a:p>
          <a:p>
            <a:pPr eaLnBrk="1" hangingPunct="1">
              <a:lnSpc>
                <a:spcPct val="130000"/>
              </a:lnSpc>
              <a:buFontTx/>
              <a:buNone/>
              <a:defRPr/>
            </a:pPr>
            <a:r>
              <a:rPr lang="en-US" b="1" dirty="0">
                <a:ea typeface="MS PGothic" pitchFamily="34" charset="-128"/>
                <a:cs typeface="+mn-cs"/>
              </a:rPr>
              <a:t>Are there any rules?</a:t>
            </a:r>
          </a:p>
          <a:p>
            <a:pPr eaLnBrk="1" hangingPunct="1">
              <a:lnSpc>
                <a:spcPct val="130000"/>
              </a:lnSpc>
              <a:buFont typeface="Arial" charset="0"/>
              <a:buChar char="•"/>
              <a:defRPr/>
            </a:pPr>
            <a:r>
              <a:rPr lang="en-US" dirty="0">
                <a:ea typeface="MS PGothic" pitchFamily="34" charset="-128"/>
                <a:cs typeface="+mn-cs"/>
              </a:rPr>
              <a:t>Brainstorming works well to identify both driving and restraining forces – so apply usual brainstorming rules.</a:t>
            </a:r>
          </a:p>
          <a:p>
            <a:pPr eaLnBrk="1" hangingPunct="1">
              <a:lnSpc>
                <a:spcPct val="130000"/>
              </a:lnSpc>
              <a:buFont typeface="Arial" charset="0"/>
              <a:buChar char="•"/>
              <a:defRPr/>
            </a:pPr>
            <a:r>
              <a:rPr lang="en-US" dirty="0">
                <a:ea typeface="MS PGothic" pitchFamily="34" charset="-128"/>
                <a:cs typeface="+mn-cs"/>
              </a:rPr>
              <a:t>Ensure that you quantify the impact of each force.</a:t>
            </a:r>
          </a:p>
          <a:p>
            <a:pPr eaLnBrk="1" hangingPunct="1">
              <a:lnSpc>
                <a:spcPct val="130000"/>
              </a:lnSpc>
              <a:buFont typeface="Arial" charset="0"/>
              <a:buChar char="•"/>
              <a:defRPr/>
            </a:pPr>
            <a:r>
              <a:rPr lang="en-US" dirty="0">
                <a:ea typeface="MS PGothic" pitchFamily="34" charset="-128"/>
                <a:cs typeface="+mn-cs"/>
              </a:rPr>
              <a:t>Analysis is much more powerful when done in a group rather than individually.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67" name="Rectangle 11">
            <a:extLst>
              <a:ext uri="{FF2B5EF4-FFF2-40B4-BE49-F238E27FC236}">
                <a16:creationId xmlns:a16="http://schemas.microsoft.com/office/drawing/2014/main" id="{D003C1D2-8FDC-4C4C-9EBD-008FE9805DC2}"/>
              </a:ext>
            </a:extLst>
          </p:cNvPr>
          <p:cNvSpPr>
            <a:spLocks noGrp="1" noChangeArrowheads="1"/>
          </p:cNvSpPr>
          <p:nvPr>
            <p:ph type="title"/>
          </p:nvPr>
        </p:nvSpPr>
        <p:spPr/>
        <p:txBody>
          <a:bodyPr/>
          <a:lstStyle/>
          <a:p>
            <a:pPr eaLnBrk="1" hangingPunct="1">
              <a:defRPr/>
            </a:pPr>
            <a:r>
              <a:rPr dirty="0">
                <a:ea typeface="MS PGothic" pitchFamily="34" charset="-128"/>
                <a:cs typeface="+mj-cs"/>
              </a:rPr>
              <a:t>Force-field analysis Process</a:t>
            </a:r>
          </a:p>
        </p:txBody>
      </p:sp>
      <p:sp>
        <p:nvSpPr>
          <p:cNvPr id="557058" name="Rectangle 2">
            <a:extLst>
              <a:ext uri="{FF2B5EF4-FFF2-40B4-BE49-F238E27FC236}">
                <a16:creationId xmlns:a16="http://schemas.microsoft.com/office/drawing/2014/main" id="{D2ACAA50-CA57-5946-AA95-F46D6FCBDF11}"/>
              </a:ext>
            </a:extLst>
          </p:cNvPr>
          <p:cNvSpPr>
            <a:spLocks noGrp="1" noChangeArrowheads="1"/>
          </p:cNvSpPr>
          <p:nvPr>
            <p:ph idx="1"/>
          </p:nvPr>
        </p:nvSpPr>
        <p:spPr/>
        <p:txBody>
          <a:bodyPr>
            <a:normAutofit fontScale="92500"/>
          </a:bodyPr>
          <a:lstStyle/>
          <a:p>
            <a:pPr marL="457200" indent="-457200" eaLnBrk="1" hangingPunct="1">
              <a:buFont typeface="+mj-lt"/>
              <a:buAutoNum type="arabicPeriod"/>
              <a:defRPr/>
            </a:pPr>
            <a:r>
              <a:rPr lang="en-US" sz="2200" dirty="0">
                <a:ea typeface="MS PGothic" pitchFamily="34" charset="-128"/>
                <a:cs typeface="+mn-cs"/>
              </a:rPr>
              <a:t>Clearly state what change you are looking to bring about (or perhaps it is an option for change that you wish to explore). Write this at the top of your diagram.</a:t>
            </a:r>
          </a:p>
          <a:p>
            <a:pPr marL="457200" indent="-457200" eaLnBrk="1" hangingPunct="1">
              <a:buFont typeface="+mj-lt"/>
              <a:buAutoNum type="arabicPeriod"/>
              <a:defRPr/>
            </a:pPr>
            <a:r>
              <a:rPr lang="en-US" sz="2200" dirty="0">
                <a:ea typeface="MS PGothic" pitchFamily="34" charset="-128"/>
                <a:cs typeface="+mn-cs"/>
              </a:rPr>
              <a:t>Draw a vertical line down from the statement of change. On the right of the line, you can brainstorm the driving forces; on the left of the line, you can brainstorm the restraining forces.</a:t>
            </a:r>
          </a:p>
          <a:p>
            <a:pPr marL="457200" indent="-457200" eaLnBrk="1" hangingPunct="1">
              <a:buFont typeface="+mj-lt"/>
              <a:buAutoNum type="arabicPeriod"/>
              <a:defRPr/>
            </a:pPr>
            <a:r>
              <a:rPr lang="en-US" sz="2200" dirty="0">
                <a:ea typeface="MS PGothic" pitchFamily="34" charset="-128"/>
                <a:cs typeface="+mn-cs"/>
              </a:rPr>
              <a:t>For each force, agree a score between 0 and 5 to reflect the extent of the impact (positive or negative).</a:t>
            </a:r>
          </a:p>
          <a:p>
            <a:pPr marL="457200" indent="-457200" eaLnBrk="1" hangingPunct="1">
              <a:buFont typeface="+mj-lt"/>
              <a:buAutoNum type="arabicPeriod"/>
              <a:defRPr/>
            </a:pPr>
            <a:r>
              <a:rPr lang="en-US" sz="2200" dirty="0">
                <a:ea typeface="MS PGothic" pitchFamily="34" charset="-128"/>
                <a:cs typeface="+mn-cs"/>
              </a:rPr>
              <a:t>Draw an arrow where the length is equivalent to the score agreed and the thickness of the arrow is used to represent the relative importance of the force.</a:t>
            </a:r>
          </a:p>
          <a:p>
            <a:pPr marL="457200" indent="-457200" eaLnBrk="1" hangingPunct="1">
              <a:buFont typeface="+mj-lt"/>
              <a:buAutoNum type="arabicPeriod"/>
              <a:defRPr/>
            </a:pPr>
            <a:r>
              <a:rPr lang="en-US" sz="2200" dirty="0">
                <a:ea typeface="MS PGothic" pitchFamily="34" charset="-128"/>
                <a:cs typeface="+mn-cs"/>
              </a:rPr>
              <a:t>Brainstorm (or use a problem-solving technique like PSTB) to generate solutions for increasing driving forces and reducing restraining forces.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4" name="Rectangle 4">
            <a:extLst>
              <a:ext uri="{FF2B5EF4-FFF2-40B4-BE49-F238E27FC236}">
                <a16:creationId xmlns:a16="http://schemas.microsoft.com/office/drawing/2014/main" id="{F974DA86-169C-C144-BFF1-33AC18C090ED}"/>
              </a:ext>
            </a:extLst>
          </p:cNvPr>
          <p:cNvSpPr>
            <a:spLocks noGrp="1" noChangeArrowheads="1"/>
          </p:cNvSpPr>
          <p:nvPr>
            <p:ph type="title"/>
          </p:nvPr>
        </p:nvSpPr>
        <p:spPr/>
        <p:txBody>
          <a:bodyPr/>
          <a:lstStyle/>
          <a:p>
            <a:pPr eaLnBrk="1" hangingPunct="1">
              <a:defRPr/>
            </a:pPr>
            <a:r>
              <a:rPr lang="en-US" sz="3600" dirty="0">
                <a:ea typeface="MS PGothic" pitchFamily="34" charset="-128"/>
                <a:cs typeface="+mj-cs"/>
              </a:rPr>
              <a:t>What a force-field analysis looks like</a:t>
            </a:r>
          </a:p>
        </p:txBody>
      </p:sp>
      <p:sp>
        <p:nvSpPr>
          <p:cNvPr id="83970" name="AutoShape 2">
            <a:extLst>
              <a:ext uri="{FF2B5EF4-FFF2-40B4-BE49-F238E27FC236}">
                <a16:creationId xmlns:a16="http://schemas.microsoft.com/office/drawing/2014/main" id="{43BEA615-C133-EF42-9314-70D277C7CEB0}"/>
              </a:ext>
            </a:extLst>
          </p:cNvPr>
          <p:cNvSpPr>
            <a:spLocks noChangeArrowheads="1"/>
          </p:cNvSpPr>
          <p:nvPr/>
        </p:nvSpPr>
        <p:spPr bwMode="auto">
          <a:xfrm>
            <a:off x="1781175" y="1706563"/>
            <a:ext cx="3071813" cy="642937"/>
          </a:xfrm>
          <a:prstGeom prst="leftArrow">
            <a:avLst>
              <a:gd name="adj1" fmla="val 50000"/>
              <a:gd name="adj2" fmla="val 119445"/>
            </a:avLst>
          </a:prstGeom>
          <a:solidFill>
            <a:srgbClr val="C23C11"/>
          </a:solidFill>
          <a:ln w="9525">
            <a:solidFill>
              <a:srgbClr val="F2C209"/>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3971" name="AutoShape 3">
            <a:extLst>
              <a:ext uri="{FF2B5EF4-FFF2-40B4-BE49-F238E27FC236}">
                <a16:creationId xmlns:a16="http://schemas.microsoft.com/office/drawing/2014/main" id="{58F26BD9-D649-AF4F-846B-3223754117F7}"/>
              </a:ext>
            </a:extLst>
          </p:cNvPr>
          <p:cNvSpPr>
            <a:spLocks noChangeArrowheads="1"/>
          </p:cNvSpPr>
          <p:nvPr/>
        </p:nvSpPr>
        <p:spPr bwMode="auto">
          <a:xfrm>
            <a:off x="4852988" y="1709738"/>
            <a:ext cx="3413125" cy="635000"/>
          </a:xfrm>
          <a:prstGeom prst="rightArrow">
            <a:avLst>
              <a:gd name="adj1" fmla="val 50000"/>
              <a:gd name="adj2" fmla="val 132733"/>
            </a:avLst>
          </a:prstGeom>
          <a:solidFill>
            <a:srgbClr val="1369D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2" name="AutoShape 5">
            <a:extLst>
              <a:ext uri="{FF2B5EF4-FFF2-40B4-BE49-F238E27FC236}">
                <a16:creationId xmlns:a16="http://schemas.microsoft.com/office/drawing/2014/main" id="{37B6C519-DF3B-874E-9F1B-1E8D65BBC17C}"/>
              </a:ext>
            </a:extLst>
          </p:cNvPr>
          <p:cNvSpPr>
            <a:spLocks noChangeArrowheads="1"/>
          </p:cNvSpPr>
          <p:nvPr/>
        </p:nvSpPr>
        <p:spPr bwMode="auto">
          <a:xfrm>
            <a:off x="4238625" y="5330825"/>
            <a:ext cx="614363" cy="431800"/>
          </a:xfrm>
          <a:prstGeom prst="leftArrow">
            <a:avLst>
              <a:gd name="adj1" fmla="val 50000"/>
              <a:gd name="adj2" fmla="val 68380"/>
            </a:avLst>
          </a:prstGeom>
          <a:solidFill>
            <a:srgbClr val="C23C11"/>
          </a:solidFill>
          <a:ln w="11176">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3" name="AutoShape 6">
            <a:extLst>
              <a:ext uri="{FF2B5EF4-FFF2-40B4-BE49-F238E27FC236}">
                <a16:creationId xmlns:a16="http://schemas.microsoft.com/office/drawing/2014/main" id="{6AC48464-1EC2-014D-B3A0-42E290E8FA6C}"/>
              </a:ext>
            </a:extLst>
          </p:cNvPr>
          <p:cNvSpPr>
            <a:spLocks noChangeArrowheads="1"/>
          </p:cNvSpPr>
          <p:nvPr/>
        </p:nvSpPr>
        <p:spPr bwMode="auto">
          <a:xfrm>
            <a:off x="4852988" y="4997450"/>
            <a:ext cx="3019425" cy="431800"/>
          </a:xfrm>
          <a:prstGeom prst="rightArrow">
            <a:avLst>
              <a:gd name="adj1" fmla="val 43380"/>
              <a:gd name="adj2" fmla="val 103692"/>
            </a:avLst>
          </a:prstGeom>
          <a:solidFill>
            <a:srgbClr val="1369D1"/>
          </a:solidFill>
          <a:ln w="11176">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4" name="AutoShape 7">
            <a:extLst>
              <a:ext uri="{FF2B5EF4-FFF2-40B4-BE49-F238E27FC236}">
                <a16:creationId xmlns:a16="http://schemas.microsoft.com/office/drawing/2014/main" id="{62641695-A9B2-9642-B300-AE4F6984119C}"/>
              </a:ext>
            </a:extLst>
          </p:cNvPr>
          <p:cNvSpPr>
            <a:spLocks noChangeArrowheads="1"/>
          </p:cNvSpPr>
          <p:nvPr/>
        </p:nvSpPr>
        <p:spPr bwMode="auto">
          <a:xfrm>
            <a:off x="2428875" y="4673600"/>
            <a:ext cx="2424113" cy="431800"/>
          </a:xfrm>
          <a:prstGeom prst="leftArrow">
            <a:avLst>
              <a:gd name="adj1" fmla="val 50000"/>
              <a:gd name="adj2" fmla="val 107341"/>
            </a:avLst>
          </a:prstGeom>
          <a:solidFill>
            <a:srgbClr val="C23C11"/>
          </a:solidFill>
          <a:ln w="11176">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5" name="AutoShape 8">
            <a:extLst>
              <a:ext uri="{FF2B5EF4-FFF2-40B4-BE49-F238E27FC236}">
                <a16:creationId xmlns:a16="http://schemas.microsoft.com/office/drawing/2014/main" id="{CE43B286-8172-A34E-86F8-D4C7983AFF86}"/>
              </a:ext>
            </a:extLst>
          </p:cNvPr>
          <p:cNvSpPr>
            <a:spLocks noChangeArrowheads="1"/>
          </p:cNvSpPr>
          <p:nvPr/>
        </p:nvSpPr>
        <p:spPr bwMode="auto">
          <a:xfrm>
            <a:off x="4852988" y="4364038"/>
            <a:ext cx="604837" cy="431800"/>
          </a:xfrm>
          <a:prstGeom prst="rightArrow">
            <a:avLst>
              <a:gd name="adj1" fmla="val 50000"/>
              <a:gd name="adj2" fmla="val 62501"/>
            </a:avLst>
          </a:prstGeom>
          <a:solidFill>
            <a:srgbClr val="1369D1"/>
          </a:solidFill>
          <a:ln w="11176">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6" name="AutoShape 9">
            <a:extLst>
              <a:ext uri="{FF2B5EF4-FFF2-40B4-BE49-F238E27FC236}">
                <a16:creationId xmlns:a16="http://schemas.microsoft.com/office/drawing/2014/main" id="{64FA274F-35B4-D84C-8535-D9A9683BF80B}"/>
              </a:ext>
            </a:extLst>
          </p:cNvPr>
          <p:cNvSpPr>
            <a:spLocks noChangeArrowheads="1"/>
          </p:cNvSpPr>
          <p:nvPr/>
        </p:nvSpPr>
        <p:spPr bwMode="auto">
          <a:xfrm>
            <a:off x="4852988" y="4017963"/>
            <a:ext cx="1811337" cy="431800"/>
          </a:xfrm>
          <a:prstGeom prst="rightArrow">
            <a:avLst>
              <a:gd name="adj1" fmla="val 50000"/>
              <a:gd name="adj2" fmla="val 104871"/>
            </a:avLst>
          </a:prstGeom>
          <a:solidFill>
            <a:srgbClr val="1369D1"/>
          </a:solidFill>
          <a:ln w="11176">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7" name="AutoShape 10">
            <a:extLst>
              <a:ext uri="{FF2B5EF4-FFF2-40B4-BE49-F238E27FC236}">
                <a16:creationId xmlns:a16="http://schemas.microsoft.com/office/drawing/2014/main" id="{E0D51AEF-73DE-914F-BE0C-7DFE9B6F58E8}"/>
              </a:ext>
            </a:extLst>
          </p:cNvPr>
          <p:cNvSpPr>
            <a:spLocks noChangeArrowheads="1"/>
          </p:cNvSpPr>
          <p:nvPr/>
        </p:nvSpPr>
        <p:spPr bwMode="auto">
          <a:xfrm>
            <a:off x="3635375" y="3698875"/>
            <a:ext cx="1217613" cy="431800"/>
          </a:xfrm>
          <a:prstGeom prst="leftArrow">
            <a:avLst>
              <a:gd name="adj1" fmla="val 50000"/>
              <a:gd name="adj2" fmla="val 80888"/>
            </a:avLst>
          </a:prstGeom>
          <a:solidFill>
            <a:srgbClr val="C23C11"/>
          </a:solidFill>
          <a:ln w="11176">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8" name="AutoShape 11">
            <a:extLst>
              <a:ext uri="{FF2B5EF4-FFF2-40B4-BE49-F238E27FC236}">
                <a16:creationId xmlns:a16="http://schemas.microsoft.com/office/drawing/2014/main" id="{7BCF5646-70A9-7740-8C0D-527C67C815CC}"/>
              </a:ext>
            </a:extLst>
          </p:cNvPr>
          <p:cNvSpPr>
            <a:spLocks noChangeArrowheads="1"/>
          </p:cNvSpPr>
          <p:nvPr/>
        </p:nvSpPr>
        <p:spPr bwMode="auto">
          <a:xfrm>
            <a:off x="4238625" y="3352800"/>
            <a:ext cx="614363" cy="431800"/>
          </a:xfrm>
          <a:prstGeom prst="leftArrow">
            <a:avLst>
              <a:gd name="adj1" fmla="val 50000"/>
              <a:gd name="adj2" fmla="val 53309"/>
            </a:avLst>
          </a:prstGeom>
          <a:solidFill>
            <a:srgbClr val="C23C11"/>
          </a:solidFill>
          <a:ln w="11176">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79" name="AutoShape 12">
            <a:extLst>
              <a:ext uri="{FF2B5EF4-FFF2-40B4-BE49-F238E27FC236}">
                <a16:creationId xmlns:a16="http://schemas.microsoft.com/office/drawing/2014/main" id="{2CA414F6-CA73-8648-91E7-DC6FD2C0CA80}"/>
              </a:ext>
            </a:extLst>
          </p:cNvPr>
          <p:cNvSpPr>
            <a:spLocks noChangeArrowheads="1"/>
          </p:cNvSpPr>
          <p:nvPr/>
        </p:nvSpPr>
        <p:spPr bwMode="auto">
          <a:xfrm>
            <a:off x="3032125" y="3003550"/>
            <a:ext cx="1820863" cy="431800"/>
          </a:xfrm>
          <a:prstGeom prst="leftArrow">
            <a:avLst>
              <a:gd name="adj1" fmla="val 50000"/>
              <a:gd name="adj2" fmla="val 94861"/>
            </a:avLst>
          </a:prstGeom>
          <a:solidFill>
            <a:srgbClr val="C23C11"/>
          </a:solidFill>
          <a:ln w="11176">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80" name="AutoShape 13">
            <a:extLst>
              <a:ext uri="{FF2B5EF4-FFF2-40B4-BE49-F238E27FC236}">
                <a16:creationId xmlns:a16="http://schemas.microsoft.com/office/drawing/2014/main" id="{7B536D2E-49E1-A444-A631-0B98D7E66F5F}"/>
              </a:ext>
            </a:extLst>
          </p:cNvPr>
          <p:cNvSpPr>
            <a:spLocks noChangeArrowheads="1"/>
          </p:cNvSpPr>
          <p:nvPr/>
        </p:nvSpPr>
        <p:spPr bwMode="auto">
          <a:xfrm>
            <a:off x="4852988" y="2703513"/>
            <a:ext cx="1811337" cy="431800"/>
          </a:xfrm>
          <a:prstGeom prst="rightArrow">
            <a:avLst>
              <a:gd name="adj1" fmla="val 50000"/>
              <a:gd name="adj2" fmla="val 104871"/>
            </a:avLst>
          </a:prstGeom>
          <a:solidFill>
            <a:srgbClr val="1369D1"/>
          </a:solidFill>
          <a:ln w="11176">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81" name="AutoShape 14">
            <a:extLst>
              <a:ext uri="{FF2B5EF4-FFF2-40B4-BE49-F238E27FC236}">
                <a16:creationId xmlns:a16="http://schemas.microsoft.com/office/drawing/2014/main" id="{D5123497-3EFB-4D47-AA54-4F5847CE51FA}"/>
              </a:ext>
            </a:extLst>
          </p:cNvPr>
          <p:cNvSpPr>
            <a:spLocks noChangeArrowheads="1"/>
          </p:cNvSpPr>
          <p:nvPr/>
        </p:nvSpPr>
        <p:spPr bwMode="auto">
          <a:xfrm>
            <a:off x="1824038" y="2370138"/>
            <a:ext cx="3028950" cy="431800"/>
          </a:xfrm>
          <a:prstGeom prst="leftArrow">
            <a:avLst>
              <a:gd name="adj1" fmla="val 50000"/>
              <a:gd name="adj2" fmla="val 102947"/>
            </a:avLst>
          </a:prstGeom>
          <a:solidFill>
            <a:srgbClr val="C23C11"/>
          </a:solidFill>
          <a:ln w="11176">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3982" name="Rectangle 15">
            <a:extLst>
              <a:ext uri="{FF2B5EF4-FFF2-40B4-BE49-F238E27FC236}">
                <a16:creationId xmlns:a16="http://schemas.microsoft.com/office/drawing/2014/main" id="{99A25D37-59D8-8244-A3A9-1036351C4469}"/>
              </a:ext>
            </a:extLst>
          </p:cNvPr>
          <p:cNvSpPr>
            <a:spLocks noChangeArrowheads="1"/>
          </p:cNvSpPr>
          <p:nvPr/>
        </p:nvSpPr>
        <p:spPr bwMode="auto">
          <a:xfrm>
            <a:off x="1695450" y="5895975"/>
            <a:ext cx="2809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5</a:t>
            </a:r>
          </a:p>
        </p:txBody>
      </p:sp>
      <p:sp>
        <p:nvSpPr>
          <p:cNvPr id="83983" name="Rectangle 16">
            <a:extLst>
              <a:ext uri="{FF2B5EF4-FFF2-40B4-BE49-F238E27FC236}">
                <a16:creationId xmlns:a16="http://schemas.microsoft.com/office/drawing/2014/main" id="{963E46B3-4B8E-1540-8DAB-50F3F0BC7460}"/>
              </a:ext>
            </a:extLst>
          </p:cNvPr>
          <p:cNvSpPr>
            <a:spLocks noChangeArrowheads="1"/>
          </p:cNvSpPr>
          <p:nvPr/>
        </p:nvSpPr>
        <p:spPr bwMode="auto">
          <a:xfrm>
            <a:off x="2286000" y="5895975"/>
            <a:ext cx="2809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4</a:t>
            </a:r>
          </a:p>
        </p:txBody>
      </p:sp>
      <p:sp>
        <p:nvSpPr>
          <p:cNvPr id="83984" name="Rectangle 17">
            <a:extLst>
              <a:ext uri="{FF2B5EF4-FFF2-40B4-BE49-F238E27FC236}">
                <a16:creationId xmlns:a16="http://schemas.microsoft.com/office/drawing/2014/main" id="{DBE3CCC8-82C3-194A-ABAC-DF538B2942F5}"/>
              </a:ext>
            </a:extLst>
          </p:cNvPr>
          <p:cNvSpPr>
            <a:spLocks noChangeArrowheads="1"/>
          </p:cNvSpPr>
          <p:nvPr/>
        </p:nvSpPr>
        <p:spPr bwMode="auto">
          <a:xfrm>
            <a:off x="2876550" y="5895975"/>
            <a:ext cx="2619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3</a:t>
            </a:r>
          </a:p>
        </p:txBody>
      </p:sp>
      <p:sp>
        <p:nvSpPr>
          <p:cNvPr id="83985" name="Rectangle 18">
            <a:extLst>
              <a:ext uri="{FF2B5EF4-FFF2-40B4-BE49-F238E27FC236}">
                <a16:creationId xmlns:a16="http://schemas.microsoft.com/office/drawing/2014/main" id="{5E4B41B6-3AE7-0D4D-8F9E-79B54C85C5E0}"/>
              </a:ext>
            </a:extLst>
          </p:cNvPr>
          <p:cNvSpPr>
            <a:spLocks noChangeArrowheads="1"/>
          </p:cNvSpPr>
          <p:nvPr/>
        </p:nvSpPr>
        <p:spPr bwMode="auto">
          <a:xfrm>
            <a:off x="3498850" y="5895975"/>
            <a:ext cx="2619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2</a:t>
            </a:r>
          </a:p>
        </p:txBody>
      </p:sp>
      <p:sp>
        <p:nvSpPr>
          <p:cNvPr id="83986" name="Rectangle 19">
            <a:extLst>
              <a:ext uri="{FF2B5EF4-FFF2-40B4-BE49-F238E27FC236}">
                <a16:creationId xmlns:a16="http://schemas.microsoft.com/office/drawing/2014/main" id="{C56AF137-BDF4-4346-96AF-0C4097F2F9EB}"/>
              </a:ext>
            </a:extLst>
          </p:cNvPr>
          <p:cNvSpPr>
            <a:spLocks noChangeArrowheads="1"/>
          </p:cNvSpPr>
          <p:nvPr/>
        </p:nvSpPr>
        <p:spPr bwMode="auto">
          <a:xfrm>
            <a:off x="4113213" y="5895975"/>
            <a:ext cx="2619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1</a:t>
            </a:r>
          </a:p>
        </p:txBody>
      </p:sp>
      <p:sp>
        <p:nvSpPr>
          <p:cNvPr id="83987" name="Rectangle 20">
            <a:extLst>
              <a:ext uri="{FF2B5EF4-FFF2-40B4-BE49-F238E27FC236}">
                <a16:creationId xmlns:a16="http://schemas.microsoft.com/office/drawing/2014/main" id="{8C5695AB-F82A-6A4E-903D-B5C36E2A8C88}"/>
              </a:ext>
            </a:extLst>
          </p:cNvPr>
          <p:cNvSpPr>
            <a:spLocks noChangeArrowheads="1"/>
          </p:cNvSpPr>
          <p:nvPr/>
        </p:nvSpPr>
        <p:spPr bwMode="auto">
          <a:xfrm>
            <a:off x="4727575" y="5895975"/>
            <a:ext cx="2619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0</a:t>
            </a:r>
          </a:p>
        </p:txBody>
      </p:sp>
      <p:sp>
        <p:nvSpPr>
          <p:cNvPr id="83988" name="Rectangle 21">
            <a:extLst>
              <a:ext uri="{FF2B5EF4-FFF2-40B4-BE49-F238E27FC236}">
                <a16:creationId xmlns:a16="http://schemas.microsoft.com/office/drawing/2014/main" id="{C27D6A9D-74C0-0B49-8497-318E9B0A6C53}"/>
              </a:ext>
            </a:extLst>
          </p:cNvPr>
          <p:cNvSpPr>
            <a:spLocks noChangeArrowheads="1"/>
          </p:cNvSpPr>
          <p:nvPr/>
        </p:nvSpPr>
        <p:spPr bwMode="auto">
          <a:xfrm>
            <a:off x="5334000" y="5895975"/>
            <a:ext cx="2619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1</a:t>
            </a:r>
          </a:p>
        </p:txBody>
      </p:sp>
      <p:sp>
        <p:nvSpPr>
          <p:cNvPr id="83989" name="Rectangle 22">
            <a:extLst>
              <a:ext uri="{FF2B5EF4-FFF2-40B4-BE49-F238E27FC236}">
                <a16:creationId xmlns:a16="http://schemas.microsoft.com/office/drawing/2014/main" id="{102BED07-6AF6-654E-A453-0F9CE7E18E01}"/>
              </a:ext>
            </a:extLst>
          </p:cNvPr>
          <p:cNvSpPr>
            <a:spLocks noChangeArrowheads="1"/>
          </p:cNvSpPr>
          <p:nvPr/>
        </p:nvSpPr>
        <p:spPr bwMode="auto">
          <a:xfrm>
            <a:off x="5940425" y="5895975"/>
            <a:ext cx="2619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2</a:t>
            </a:r>
          </a:p>
        </p:txBody>
      </p:sp>
      <p:sp>
        <p:nvSpPr>
          <p:cNvPr id="83990" name="Rectangle 23">
            <a:extLst>
              <a:ext uri="{FF2B5EF4-FFF2-40B4-BE49-F238E27FC236}">
                <a16:creationId xmlns:a16="http://schemas.microsoft.com/office/drawing/2014/main" id="{2BD5F359-CADD-4E48-82B3-2870228A8015}"/>
              </a:ext>
            </a:extLst>
          </p:cNvPr>
          <p:cNvSpPr>
            <a:spLocks noChangeArrowheads="1"/>
          </p:cNvSpPr>
          <p:nvPr/>
        </p:nvSpPr>
        <p:spPr bwMode="auto">
          <a:xfrm>
            <a:off x="6524625" y="5895975"/>
            <a:ext cx="2619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3</a:t>
            </a:r>
          </a:p>
        </p:txBody>
      </p:sp>
      <p:sp>
        <p:nvSpPr>
          <p:cNvPr id="83991" name="Rectangle 24">
            <a:extLst>
              <a:ext uri="{FF2B5EF4-FFF2-40B4-BE49-F238E27FC236}">
                <a16:creationId xmlns:a16="http://schemas.microsoft.com/office/drawing/2014/main" id="{60160CF8-4554-D54D-883A-653AFF2EE080}"/>
              </a:ext>
            </a:extLst>
          </p:cNvPr>
          <p:cNvSpPr>
            <a:spLocks noChangeArrowheads="1"/>
          </p:cNvSpPr>
          <p:nvPr/>
        </p:nvSpPr>
        <p:spPr bwMode="auto">
          <a:xfrm>
            <a:off x="7132638" y="5895975"/>
            <a:ext cx="2809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4</a:t>
            </a:r>
          </a:p>
        </p:txBody>
      </p:sp>
      <p:sp>
        <p:nvSpPr>
          <p:cNvPr id="83992" name="Rectangle 25">
            <a:extLst>
              <a:ext uri="{FF2B5EF4-FFF2-40B4-BE49-F238E27FC236}">
                <a16:creationId xmlns:a16="http://schemas.microsoft.com/office/drawing/2014/main" id="{667FFA60-0E10-624E-8E6F-176259BF54F5}"/>
              </a:ext>
            </a:extLst>
          </p:cNvPr>
          <p:cNvSpPr>
            <a:spLocks noChangeArrowheads="1"/>
          </p:cNvSpPr>
          <p:nvPr/>
        </p:nvSpPr>
        <p:spPr bwMode="auto">
          <a:xfrm>
            <a:off x="7740650" y="5895975"/>
            <a:ext cx="2809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a:solidFill>
                  <a:srgbClr val="202368"/>
                </a:solidFill>
                <a:latin typeface="Source Sans Pro" panose="020B0503030403020204" pitchFamily="34" charset="0"/>
                <a:cs typeface="Source Sans Pro" panose="020B0503030403020204" pitchFamily="34" charset="0"/>
              </a:rPr>
              <a:t>5</a:t>
            </a:r>
          </a:p>
        </p:txBody>
      </p:sp>
      <p:sp>
        <p:nvSpPr>
          <p:cNvPr id="83993" name="Line 26">
            <a:extLst>
              <a:ext uri="{FF2B5EF4-FFF2-40B4-BE49-F238E27FC236}">
                <a16:creationId xmlns:a16="http://schemas.microsoft.com/office/drawing/2014/main" id="{E0131FE7-EBD9-4043-B943-8102A2251E18}"/>
              </a:ext>
            </a:extLst>
          </p:cNvPr>
          <p:cNvSpPr>
            <a:spLocks noChangeShapeType="1"/>
          </p:cNvSpPr>
          <p:nvPr/>
        </p:nvSpPr>
        <p:spPr bwMode="auto">
          <a:xfrm>
            <a:off x="4852988" y="1803400"/>
            <a:ext cx="0" cy="40925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4" name="Rectangle 27">
            <a:extLst>
              <a:ext uri="{FF2B5EF4-FFF2-40B4-BE49-F238E27FC236}">
                <a16:creationId xmlns:a16="http://schemas.microsoft.com/office/drawing/2014/main" id="{5FA105EB-3080-C242-A2AC-74DFAC06DB59}"/>
              </a:ext>
            </a:extLst>
          </p:cNvPr>
          <p:cNvSpPr>
            <a:spLocks noChangeArrowheads="1"/>
          </p:cNvSpPr>
          <p:nvPr/>
        </p:nvSpPr>
        <p:spPr bwMode="auto">
          <a:xfrm>
            <a:off x="4418013" y="1463675"/>
            <a:ext cx="876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600" b="1">
                <a:latin typeface="Source Sans Pro" panose="020B0503030403020204" pitchFamily="34" charset="0"/>
                <a:cs typeface="Source Sans Pro" panose="020B0503030403020204" pitchFamily="34" charset="0"/>
              </a:rPr>
              <a:t>Change</a:t>
            </a:r>
          </a:p>
        </p:txBody>
      </p:sp>
      <p:sp>
        <p:nvSpPr>
          <p:cNvPr id="83995" name="Rectangle 28">
            <a:extLst>
              <a:ext uri="{FF2B5EF4-FFF2-40B4-BE49-F238E27FC236}">
                <a16:creationId xmlns:a16="http://schemas.microsoft.com/office/drawing/2014/main" id="{0FCAA4C8-10EC-084F-9BB8-9C0108CE373F}"/>
              </a:ext>
            </a:extLst>
          </p:cNvPr>
          <p:cNvSpPr>
            <a:spLocks noChangeArrowheads="1"/>
          </p:cNvSpPr>
          <p:nvPr/>
        </p:nvSpPr>
        <p:spPr bwMode="auto">
          <a:xfrm>
            <a:off x="5614988" y="1882775"/>
            <a:ext cx="11461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b="1">
                <a:solidFill>
                  <a:schemeClr val="bg1"/>
                </a:solidFill>
                <a:latin typeface="Source Sans Pro" panose="020B0503030403020204" pitchFamily="34" charset="0"/>
                <a:cs typeface="Source Sans Pro" panose="020B0503030403020204" pitchFamily="34" charset="0"/>
              </a:rPr>
              <a:t>Driving forces</a:t>
            </a:r>
          </a:p>
        </p:txBody>
      </p:sp>
      <p:sp>
        <p:nvSpPr>
          <p:cNvPr id="83996" name="Rectangle 29">
            <a:extLst>
              <a:ext uri="{FF2B5EF4-FFF2-40B4-BE49-F238E27FC236}">
                <a16:creationId xmlns:a16="http://schemas.microsoft.com/office/drawing/2014/main" id="{91675474-914D-7747-A318-7A0CB0234C9E}"/>
              </a:ext>
            </a:extLst>
          </p:cNvPr>
          <p:cNvSpPr>
            <a:spLocks noChangeArrowheads="1"/>
          </p:cNvSpPr>
          <p:nvPr/>
        </p:nvSpPr>
        <p:spPr bwMode="auto">
          <a:xfrm>
            <a:off x="2924175" y="1882775"/>
            <a:ext cx="14414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00" b="1">
                <a:solidFill>
                  <a:srgbClr val="FFFFFF"/>
                </a:solidFill>
                <a:latin typeface="Source Sans Pro" panose="020B0503030403020204" pitchFamily="34" charset="0"/>
                <a:cs typeface="Source Sans Pro" panose="020B0503030403020204" pitchFamily="34" charset="0"/>
              </a:rPr>
              <a:t>Restraining forces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a:extLst>
              <a:ext uri="{FF2B5EF4-FFF2-40B4-BE49-F238E27FC236}">
                <a16:creationId xmlns:a16="http://schemas.microsoft.com/office/drawing/2014/main" id="{2BC49E2D-ACCA-414A-876A-9C7ECD385A6A}"/>
              </a:ext>
            </a:extLst>
          </p:cNvPr>
          <p:cNvSpPr>
            <a:spLocks noGrp="1" noChangeArrowheads="1"/>
          </p:cNvSpPr>
          <p:nvPr>
            <p:ph type="title"/>
          </p:nvPr>
        </p:nvSpPr>
        <p:spPr/>
        <p:txBody>
          <a:bodyPr/>
          <a:lstStyle/>
          <a:p>
            <a:pPr eaLnBrk="1" hangingPunct="1">
              <a:defRPr/>
            </a:pPr>
            <a:r>
              <a:rPr lang="en-US" sz="3600" dirty="0">
                <a:ea typeface="MS PGothic" pitchFamily="34" charset="-128"/>
                <a:cs typeface="+mj-cs"/>
              </a:rPr>
              <a:t>Example of a school using force-field analysis</a:t>
            </a:r>
          </a:p>
        </p:txBody>
      </p:sp>
      <p:sp>
        <p:nvSpPr>
          <p:cNvPr id="84994" name="Rectangle 3">
            <a:extLst>
              <a:ext uri="{FF2B5EF4-FFF2-40B4-BE49-F238E27FC236}">
                <a16:creationId xmlns:a16="http://schemas.microsoft.com/office/drawing/2014/main" id="{2F609C09-C776-D847-A80E-51B06CA59DD6}"/>
              </a:ext>
            </a:extLst>
          </p:cNvPr>
          <p:cNvSpPr>
            <a:spLocks noChangeArrowheads="1"/>
          </p:cNvSpPr>
          <p:nvPr/>
        </p:nvSpPr>
        <p:spPr bwMode="auto">
          <a:xfrm>
            <a:off x="2894013" y="1441450"/>
            <a:ext cx="40179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400" b="1">
                <a:solidFill>
                  <a:srgbClr val="000000"/>
                </a:solidFill>
                <a:latin typeface="Source Sans Pro" panose="020B0503030403020204" pitchFamily="34" charset="0"/>
                <a:cs typeface="Source Sans Pro" panose="020B0503030403020204" pitchFamily="34" charset="0"/>
              </a:rPr>
              <a:t>Employing study supervisors to undertake cover</a:t>
            </a:r>
          </a:p>
        </p:txBody>
      </p:sp>
      <p:sp>
        <p:nvSpPr>
          <p:cNvPr id="84995" name="Rectangle 4">
            <a:extLst>
              <a:ext uri="{FF2B5EF4-FFF2-40B4-BE49-F238E27FC236}">
                <a16:creationId xmlns:a16="http://schemas.microsoft.com/office/drawing/2014/main" id="{A76AC384-0026-2E4A-8334-02731519A97D}"/>
              </a:ext>
            </a:extLst>
          </p:cNvPr>
          <p:cNvSpPr>
            <a:spLocks noChangeArrowheads="1"/>
          </p:cNvSpPr>
          <p:nvPr/>
        </p:nvSpPr>
        <p:spPr bwMode="auto">
          <a:xfrm>
            <a:off x="1343025" y="5983288"/>
            <a:ext cx="6985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900" b="1">
                <a:solidFill>
                  <a:srgbClr val="1369D1"/>
                </a:solidFill>
                <a:latin typeface="Source Sans Pro Light" panose="020B0403030403020204" pitchFamily="34" charset="0"/>
                <a:cs typeface="Source Sans Pro Light" panose="020B0403030403020204" pitchFamily="34" charset="0"/>
              </a:rPr>
              <a:t>-ve impact</a:t>
            </a:r>
          </a:p>
        </p:txBody>
      </p:sp>
      <p:sp>
        <p:nvSpPr>
          <p:cNvPr id="84996" name="AutoShape 5">
            <a:extLst>
              <a:ext uri="{FF2B5EF4-FFF2-40B4-BE49-F238E27FC236}">
                <a16:creationId xmlns:a16="http://schemas.microsoft.com/office/drawing/2014/main" id="{431034DB-41A6-2A47-B3B7-924E7B9C99D0}"/>
              </a:ext>
            </a:extLst>
          </p:cNvPr>
          <p:cNvSpPr>
            <a:spLocks noChangeArrowheads="1"/>
          </p:cNvSpPr>
          <p:nvPr/>
        </p:nvSpPr>
        <p:spPr bwMode="auto">
          <a:xfrm flipH="1">
            <a:off x="4910138" y="2409825"/>
            <a:ext cx="1689100" cy="463550"/>
          </a:xfrm>
          <a:prstGeom prst="leftArrow">
            <a:avLst>
              <a:gd name="adj1" fmla="val 60278"/>
              <a:gd name="adj2" fmla="val 79793"/>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4997" name="AutoShape 6">
            <a:extLst>
              <a:ext uri="{FF2B5EF4-FFF2-40B4-BE49-F238E27FC236}">
                <a16:creationId xmlns:a16="http://schemas.microsoft.com/office/drawing/2014/main" id="{E09C5944-F66B-4049-B9E3-91AB64293FFA}"/>
              </a:ext>
            </a:extLst>
          </p:cNvPr>
          <p:cNvSpPr>
            <a:spLocks noChangeArrowheads="1"/>
          </p:cNvSpPr>
          <p:nvPr/>
        </p:nvSpPr>
        <p:spPr bwMode="auto">
          <a:xfrm flipH="1">
            <a:off x="4910138" y="2947988"/>
            <a:ext cx="2032000" cy="234950"/>
          </a:xfrm>
          <a:prstGeom prst="leftArrow">
            <a:avLst>
              <a:gd name="adj1" fmla="val 74333"/>
              <a:gd name="adj2" fmla="val 143223"/>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4998" name="AutoShape 7">
            <a:extLst>
              <a:ext uri="{FF2B5EF4-FFF2-40B4-BE49-F238E27FC236}">
                <a16:creationId xmlns:a16="http://schemas.microsoft.com/office/drawing/2014/main" id="{C72BB1C4-4557-3649-823F-14EDEDE92364}"/>
              </a:ext>
            </a:extLst>
          </p:cNvPr>
          <p:cNvSpPr>
            <a:spLocks noChangeArrowheads="1"/>
          </p:cNvSpPr>
          <p:nvPr/>
        </p:nvSpPr>
        <p:spPr bwMode="auto">
          <a:xfrm flipH="1">
            <a:off x="4903788" y="3522663"/>
            <a:ext cx="2613025" cy="360362"/>
          </a:xfrm>
          <a:prstGeom prst="leftArrow">
            <a:avLst>
              <a:gd name="adj1" fmla="val 59472"/>
              <a:gd name="adj2" fmla="val 86107"/>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4999" name="AutoShape 8">
            <a:extLst>
              <a:ext uri="{FF2B5EF4-FFF2-40B4-BE49-F238E27FC236}">
                <a16:creationId xmlns:a16="http://schemas.microsoft.com/office/drawing/2014/main" id="{DAD66FF6-5013-8C4F-A84E-BAA182E94C77}"/>
              </a:ext>
            </a:extLst>
          </p:cNvPr>
          <p:cNvSpPr>
            <a:spLocks noChangeArrowheads="1"/>
          </p:cNvSpPr>
          <p:nvPr/>
        </p:nvSpPr>
        <p:spPr bwMode="auto">
          <a:xfrm flipH="1">
            <a:off x="4910138" y="4429125"/>
            <a:ext cx="1430337" cy="219075"/>
          </a:xfrm>
          <a:prstGeom prst="leftArrow">
            <a:avLst>
              <a:gd name="adj1" fmla="val 50000"/>
              <a:gd name="adj2" fmla="val 163225"/>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5000" name="AutoShape 9">
            <a:extLst>
              <a:ext uri="{FF2B5EF4-FFF2-40B4-BE49-F238E27FC236}">
                <a16:creationId xmlns:a16="http://schemas.microsoft.com/office/drawing/2014/main" id="{52BCCD8D-D3DB-BC4C-85E9-D93F8683FFEC}"/>
              </a:ext>
            </a:extLst>
          </p:cNvPr>
          <p:cNvSpPr>
            <a:spLocks noChangeArrowheads="1"/>
          </p:cNvSpPr>
          <p:nvPr/>
        </p:nvSpPr>
        <p:spPr bwMode="auto">
          <a:xfrm flipH="1">
            <a:off x="4910138" y="4806950"/>
            <a:ext cx="2863850" cy="534988"/>
          </a:xfrm>
          <a:prstGeom prst="leftArrow">
            <a:avLst>
              <a:gd name="adj1" fmla="val 78000"/>
              <a:gd name="adj2" fmla="val 77199"/>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5001" name="AutoShape 10">
            <a:extLst>
              <a:ext uri="{FF2B5EF4-FFF2-40B4-BE49-F238E27FC236}">
                <a16:creationId xmlns:a16="http://schemas.microsoft.com/office/drawing/2014/main" id="{98F5B24B-72B2-FD46-8B28-EE7B2CA65E53}"/>
              </a:ext>
            </a:extLst>
          </p:cNvPr>
          <p:cNvSpPr>
            <a:spLocks noChangeArrowheads="1"/>
          </p:cNvSpPr>
          <p:nvPr/>
        </p:nvSpPr>
        <p:spPr bwMode="auto">
          <a:xfrm flipH="1">
            <a:off x="4910138" y="5422900"/>
            <a:ext cx="2863850" cy="476250"/>
          </a:xfrm>
          <a:prstGeom prst="leftArrow">
            <a:avLst>
              <a:gd name="adj1" fmla="val 60009"/>
              <a:gd name="adj2" fmla="val 88446"/>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5002" name="Rectangle 11">
            <a:extLst>
              <a:ext uri="{FF2B5EF4-FFF2-40B4-BE49-F238E27FC236}">
                <a16:creationId xmlns:a16="http://schemas.microsoft.com/office/drawing/2014/main" id="{CDF02A92-8194-AC48-94BF-54ECCC93DC2E}"/>
              </a:ext>
            </a:extLst>
          </p:cNvPr>
          <p:cNvSpPr>
            <a:spLocks noChangeArrowheads="1"/>
          </p:cNvSpPr>
          <p:nvPr/>
        </p:nvSpPr>
        <p:spPr bwMode="auto">
          <a:xfrm flipH="1">
            <a:off x="4851400" y="2479675"/>
            <a:ext cx="1560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Staff enthusiastic – improving their working conditions</a:t>
            </a:r>
          </a:p>
        </p:txBody>
      </p:sp>
      <p:sp>
        <p:nvSpPr>
          <p:cNvPr id="85003" name="Rectangle 12">
            <a:extLst>
              <a:ext uri="{FF2B5EF4-FFF2-40B4-BE49-F238E27FC236}">
                <a16:creationId xmlns:a16="http://schemas.microsoft.com/office/drawing/2014/main" id="{A0EEBD76-A5EE-D346-94C6-342E6586E025}"/>
              </a:ext>
            </a:extLst>
          </p:cNvPr>
          <p:cNvSpPr>
            <a:spLocks noChangeArrowheads="1"/>
          </p:cNvSpPr>
          <p:nvPr/>
        </p:nvSpPr>
        <p:spPr bwMode="auto">
          <a:xfrm flipH="1">
            <a:off x="4851400" y="2951163"/>
            <a:ext cx="22780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Reduction in admin for arranging supply</a:t>
            </a:r>
          </a:p>
        </p:txBody>
      </p:sp>
      <p:sp>
        <p:nvSpPr>
          <p:cNvPr id="85004" name="Rectangle 13">
            <a:extLst>
              <a:ext uri="{FF2B5EF4-FFF2-40B4-BE49-F238E27FC236}">
                <a16:creationId xmlns:a16="http://schemas.microsoft.com/office/drawing/2014/main" id="{AB810665-4305-6C44-8EC6-20AFE82677C2}"/>
              </a:ext>
            </a:extLst>
          </p:cNvPr>
          <p:cNvSpPr>
            <a:spLocks noChangeArrowheads="1"/>
          </p:cNvSpPr>
          <p:nvPr/>
        </p:nvSpPr>
        <p:spPr bwMode="auto">
          <a:xfrm flipH="1">
            <a:off x="4851400" y="3590925"/>
            <a:ext cx="26289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Lessons planning and materials are online via intranet</a:t>
            </a:r>
          </a:p>
        </p:txBody>
      </p:sp>
      <p:sp>
        <p:nvSpPr>
          <p:cNvPr id="85005" name="Rectangle 14">
            <a:extLst>
              <a:ext uri="{FF2B5EF4-FFF2-40B4-BE49-F238E27FC236}">
                <a16:creationId xmlns:a16="http://schemas.microsoft.com/office/drawing/2014/main" id="{DD81E633-A12B-2A47-83EB-BA749355491C}"/>
              </a:ext>
            </a:extLst>
          </p:cNvPr>
          <p:cNvSpPr>
            <a:spLocks noChangeArrowheads="1"/>
          </p:cNvSpPr>
          <p:nvPr/>
        </p:nvSpPr>
        <p:spPr bwMode="auto">
          <a:xfrm flipH="1">
            <a:off x="4851400" y="4430713"/>
            <a:ext cx="10874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School updated</a:t>
            </a:r>
          </a:p>
        </p:txBody>
      </p:sp>
      <p:sp>
        <p:nvSpPr>
          <p:cNvPr id="85006" name="Rectangle 15">
            <a:extLst>
              <a:ext uri="{FF2B5EF4-FFF2-40B4-BE49-F238E27FC236}">
                <a16:creationId xmlns:a16="http://schemas.microsoft.com/office/drawing/2014/main" id="{EB22123C-211F-024D-A186-E3CA06655213}"/>
              </a:ext>
            </a:extLst>
          </p:cNvPr>
          <p:cNvSpPr>
            <a:spLocks noChangeArrowheads="1"/>
          </p:cNvSpPr>
          <p:nvPr/>
        </p:nvSpPr>
        <p:spPr bwMode="auto">
          <a:xfrm flipH="1">
            <a:off x="4851400" y="4913313"/>
            <a:ext cx="19256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No teachers doing cover – better prepared and less stressed</a:t>
            </a:r>
          </a:p>
        </p:txBody>
      </p:sp>
      <p:sp>
        <p:nvSpPr>
          <p:cNvPr id="85007" name="Rectangle 16">
            <a:extLst>
              <a:ext uri="{FF2B5EF4-FFF2-40B4-BE49-F238E27FC236}">
                <a16:creationId xmlns:a16="http://schemas.microsoft.com/office/drawing/2014/main" id="{14724ED2-4EE6-B14B-9718-7F811692C48B}"/>
              </a:ext>
            </a:extLst>
          </p:cNvPr>
          <p:cNvSpPr>
            <a:spLocks noChangeArrowheads="1"/>
          </p:cNvSpPr>
          <p:nvPr/>
        </p:nvSpPr>
        <p:spPr bwMode="auto">
          <a:xfrm flipH="1">
            <a:off x="4851400" y="5561013"/>
            <a:ext cx="1925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Lower stall absence rates</a:t>
            </a:r>
          </a:p>
        </p:txBody>
      </p:sp>
      <p:sp>
        <p:nvSpPr>
          <p:cNvPr id="85008" name="AutoShape 17">
            <a:extLst>
              <a:ext uri="{FF2B5EF4-FFF2-40B4-BE49-F238E27FC236}">
                <a16:creationId xmlns:a16="http://schemas.microsoft.com/office/drawing/2014/main" id="{F1BEF86F-313C-3142-A609-5B0229AF0531}"/>
              </a:ext>
            </a:extLst>
          </p:cNvPr>
          <p:cNvSpPr>
            <a:spLocks noChangeArrowheads="1"/>
          </p:cNvSpPr>
          <p:nvPr/>
        </p:nvSpPr>
        <p:spPr bwMode="auto">
          <a:xfrm flipH="1">
            <a:off x="4905375" y="1797050"/>
            <a:ext cx="1457325" cy="257175"/>
          </a:xfrm>
          <a:prstGeom prst="leftArrow">
            <a:avLst>
              <a:gd name="adj1" fmla="val 50463"/>
              <a:gd name="adj2" fmla="val 86679"/>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5009" name="Rectangle 18">
            <a:extLst>
              <a:ext uri="{FF2B5EF4-FFF2-40B4-BE49-F238E27FC236}">
                <a16:creationId xmlns:a16="http://schemas.microsoft.com/office/drawing/2014/main" id="{5DE0D757-FA28-D449-BFB2-431FD3FBB550}"/>
              </a:ext>
            </a:extLst>
          </p:cNvPr>
          <p:cNvSpPr>
            <a:spLocks noChangeArrowheads="1"/>
          </p:cNvSpPr>
          <p:nvPr/>
        </p:nvSpPr>
        <p:spPr bwMode="auto">
          <a:xfrm flipH="1">
            <a:off x="4851400" y="1824038"/>
            <a:ext cx="1925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Pupils know the supervisors</a:t>
            </a:r>
          </a:p>
        </p:txBody>
      </p:sp>
      <p:sp>
        <p:nvSpPr>
          <p:cNvPr id="85010" name="AutoShape 19">
            <a:extLst>
              <a:ext uri="{FF2B5EF4-FFF2-40B4-BE49-F238E27FC236}">
                <a16:creationId xmlns:a16="http://schemas.microsoft.com/office/drawing/2014/main" id="{CFEC7B55-2283-9A46-9950-0E81E3B6B244}"/>
              </a:ext>
            </a:extLst>
          </p:cNvPr>
          <p:cNvSpPr>
            <a:spLocks noChangeArrowheads="1"/>
          </p:cNvSpPr>
          <p:nvPr/>
        </p:nvSpPr>
        <p:spPr bwMode="auto">
          <a:xfrm flipH="1">
            <a:off x="4911725" y="2101850"/>
            <a:ext cx="1555750" cy="227013"/>
          </a:xfrm>
          <a:prstGeom prst="leftArrow">
            <a:avLst>
              <a:gd name="adj1" fmla="val 69093"/>
              <a:gd name="adj2" fmla="val 154069"/>
            </a:avLst>
          </a:prstGeom>
          <a:solidFill>
            <a:schemeClr val="accent2"/>
          </a:solidFill>
          <a:ln w="9525">
            <a:solidFill>
              <a:srgbClr val="202368"/>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5011" name="Rectangle 20">
            <a:extLst>
              <a:ext uri="{FF2B5EF4-FFF2-40B4-BE49-F238E27FC236}">
                <a16:creationId xmlns:a16="http://schemas.microsoft.com/office/drawing/2014/main" id="{7769F502-C3BC-F84B-9A7F-02F6B862FE6B}"/>
              </a:ext>
            </a:extLst>
          </p:cNvPr>
          <p:cNvSpPr>
            <a:spLocks noChangeArrowheads="1"/>
          </p:cNvSpPr>
          <p:nvPr/>
        </p:nvSpPr>
        <p:spPr bwMode="auto">
          <a:xfrm flipH="1">
            <a:off x="4851400" y="2103438"/>
            <a:ext cx="1925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700">
                <a:solidFill>
                  <a:schemeClr val="bg1"/>
                </a:solidFill>
                <a:latin typeface="Source Sans Pro" panose="020B0503030403020204" pitchFamily="34" charset="0"/>
                <a:cs typeface="Source Sans Pro" panose="020B0503030403020204" pitchFamily="34" charset="0"/>
              </a:rPr>
              <a:t>Supervisors know the pupils</a:t>
            </a:r>
          </a:p>
        </p:txBody>
      </p:sp>
      <p:sp>
        <p:nvSpPr>
          <p:cNvPr id="85012" name="Rectangle 21">
            <a:extLst>
              <a:ext uri="{FF2B5EF4-FFF2-40B4-BE49-F238E27FC236}">
                <a16:creationId xmlns:a16="http://schemas.microsoft.com/office/drawing/2014/main" id="{139D4A1C-4CB2-9349-9BF0-7B3AE9FD0E69}"/>
              </a:ext>
            </a:extLst>
          </p:cNvPr>
          <p:cNvSpPr>
            <a:spLocks noChangeArrowheads="1"/>
          </p:cNvSpPr>
          <p:nvPr/>
        </p:nvSpPr>
        <p:spPr bwMode="auto">
          <a:xfrm>
            <a:off x="7699375" y="5983288"/>
            <a:ext cx="7239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900" b="1">
                <a:solidFill>
                  <a:srgbClr val="1369D1"/>
                </a:solidFill>
                <a:latin typeface="Source Sans Pro Light" panose="020B0403030403020204" pitchFamily="34" charset="0"/>
                <a:cs typeface="Source Sans Pro Light" panose="020B0403030403020204" pitchFamily="34" charset="0"/>
              </a:rPr>
              <a:t>+ve impact</a:t>
            </a:r>
          </a:p>
        </p:txBody>
      </p:sp>
      <p:sp>
        <p:nvSpPr>
          <p:cNvPr id="85013" name="AutoShape 22">
            <a:extLst>
              <a:ext uri="{FF2B5EF4-FFF2-40B4-BE49-F238E27FC236}">
                <a16:creationId xmlns:a16="http://schemas.microsoft.com/office/drawing/2014/main" id="{65E753EE-E0CF-6E4A-B039-342D35CD99E6}"/>
              </a:ext>
            </a:extLst>
          </p:cNvPr>
          <p:cNvSpPr>
            <a:spLocks noChangeArrowheads="1"/>
          </p:cNvSpPr>
          <p:nvPr/>
        </p:nvSpPr>
        <p:spPr bwMode="auto">
          <a:xfrm flipH="1">
            <a:off x="3578225" y="3844925"/>
            <a:ext cx="1328738" cy="457200"/>
          </a:xfrm>
          <a:prstGeom prst="rightArrow">
            <a:avLst>
              <a:gd name="adj1" fmla="val 67546"/>
              <a:gd name="adj2" fmla="val 74338"/>
            </a:avLst>
          </a:prstGeom>
          <a:solidFill>
            <a:srgbClr val="C23C11"/>
          </a:solidFill>
          <a:ln w="9525">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5014" name="AutoShape 23">
            <a:extLst>
              <a:ext uri="{FF2B5EF4-FFF2-40B4-BE49-F238E27FC236}">
                <a16:creationId xmlns:a16="http://schemas.microsoft.com/office/drawing/2014/main" id="{D13486E2-81B8-8C42-B957-952E0BCAA246}"/>
              </a:ext>
            </a:extLst>
          </p:cNvPr>
          <p:cNvSpPr>
            <a:spLocks noChangeArrowheads="1"/>
          </p:cNvSpPr>
          <p:nvPr/>
        </p:nvSpPr>
        <p:spPr bwMode="auto">
          <a:xfrm flipH="1">
            <a:off x="3278188" y="3271838"/>
            <a:ext cx="1624012" cy="439737"/>
          </a:xfrm>
          <a:prstGeom prst="rightArrow">
            <a:avLst>
              <a:gd name="adj1" fmla="val 69028"/>
              <a:gd name="adj2" fmla="val 78702"/>
            </a:avLst>
          </a:prstGeom>
          <a:solidFill>
            <a:srgbClr val="C23C11"/>
          </a:solidFill>
          <a:ln w="9525">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5015" name="AutoShape 24">
            <a:extLst>
              <a:ext uri="{FF2B5EF4-FFF2-40B4-BE49-F238E27FC236}">
                <a16:creationId xmlns:a16="http://schemas.microsoft.com/office/drawing/2014/main" id="{1E90E380-438A-4346-9A92-EEB7E964E2D8}"/>
              </a:ext>
            </a:extLst>
          </p:cNvPr>
          <p:cNvSpPr>
            <a:spLocks noChangeArrowheads="1"/>
          </p:cNvSpPr>
          <p:nvPr/>
        </p:nvSpPr>
        <p:spPr bwMode="auto">
          <a:xfrm flipH="1">
            <a:off x="2843213" y="2779713"/>
            <a:ext cx="2058987" cy="211137"/>
          </a:xfrm>
          <a:prstGeom prst="rightArrow">
            <a:avLst>
              <a:gd name="adj1" fmla="val 65796"/>
              <a:gd name="adj2" fmla="val 134630"/>
            </a:avLst>
          </a:prstGeom>
          <a:solidFill>
            <a:srgbClr val="C23C11"/>
          </a:solidFill>
          <a:ln w="9525">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5016" name="AutoShape 25">
            <a:extLst>
              <a:ext uri="{FF2B5EF4-FFF2-40B4-BE49-F238E27FC236}">
                <a16:creationId xmlns:a16="http://schemas.microsoft.com/office/drawing/2014/main" id="{CAB7E017-4FD4-EE48-89FD-AD760A7E9186}"/>
              </a:ext>
            </a:extLst>
          </p:cNvPr>
          <p:cNvSpPr>
            <a:spLocks noChangeArrowheads="1"/>
          </p:cNvSpPr>
          <p:nvPr/>
        </p:nvSpPr>
        <p:spPr bwMode="auto">
          <a:xfrm flipH="1">
            <a:off x="2414588" y="2368550"/>
            <a:ext cx="2476500" cy="295275"/>
          </a:xfrm>
          <a:prstGeom prst="rightArrow">
            <a:avLst>
              <a:gd name="adj1" fmla="val 71815"/>
              <a:gd name="adj2" fmla="val 113459"/>
            </a:avLst>
          </a:prstGeom>
          <a:solidFill>
            <a:srgbClr val="C23C11"/>
          </a:solidFill>
          <a:ln w="9525">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5017" name="AutoShape 26">
            <a:extLst>
              <a:ext uri="{FF2B5EF4-FFF2-40B4-BE49-F238E27FC236}">
                <a16:creationId xmlns:a16="http://schemas.microsoft.com/office/drawing/2014/main" id="{321D3966-86D9-644F-83C7-76A31DD3DE57}"/>
              </a:ext>
            </a:extLst>
          </p:cNvPr>
          <p:cNvSpPr>
            <a:spLocks noChangeArrowheads="1"/>
          </p:cNvSpPr>
          <p:nvPr/>
        </p:nvSpPr>
        <p:spPr bwMode="auto">
          <a:xfrm flipH="1">
            <a:off x="4032250" y="1997075"/>
            <a:ext cx="858838" cy="263525"/>
          </a:xfrm>
          <a:prstGeom prst="rightArrow">
            <a:avLst>
              <a:gd name="adj1" fmla="val 62657"/>
              <a:gd name="adj2" fmla="val 84946"/>
            </a:avLst>
          </a:prstGeom>
          <a:solidFill>
            <a:srgbClr val="C23C11"/>
          </a:solidFill>
          <a:ln w="9525">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5018" name="Rectangle 29">
            <a:extLst>
              <a:ext uri="{FF2B5EF4-FFF2-40B4-BE49-F238E27FC236}">
                <a16:creationId xmlns:a16="http://schemas.microsoft.com/office/drawing/2014/main" id="{12FCD1A6-B22E-B945-AADB-A56AF83845EF}"/>
              </a:ext>
            </a:extLst>
          </p:cNvPr>
          <p:cNvSpPr>
            <a:spLocks noChangeArrowheads="1"/>
          </p:cNvSpPr>
          <p:nvPr/>
        </p:nvSpPr>
        <p:spPr bwMode="auto">
          <a:xfrm flipH="1">
            <a:off x="3003550" y="2014538"/>
            <a:ext cx="1925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US" altLang="en-US" sz="700">
                <a:solidFill>
                  <a:srgbClr val="FFFFFF"/>
                </a:solidFill>
                <a:latin typeface="Source Sans Pro" panose="020B0503030403020204" pitchFamily="34" charset="0"/>
                <a:cs typeface="Source Sans Pro" panose="020B0503030403020204" pitchFamily="34" charset="0"/>
              </a:rPr>
              <a:t>Can they cope?</a:t>
            </a:r>
          </a:p>
        </p:txBody>
      </p:sp>
      <p:sp>
        <p:nvSpPr>
          <p:cNvPr id="85019" name="Rectangle 30">
            <a:extLst>
              <a:ext uri="{FF2B5EF4-FFF2-40B4-BE49-F238E27FC236}">
                <a16:creationId xmlns:a16="http://schemas.microsoft.com/office/drawing/2014/main" id="{633C3A9B-93F0-FE45-B508-64F1AD6CBAB3}"/>
              </a:ext>
            </a:extLst>
          </p:cNvPr>
          <p:cNvSpPr>
            <a:spLocks noChangeArrowheads="1"/>
          </p:cNvSpPr>
          <p:nvPr/>
        </p:nvSpPr>
        <p:spPr bwMode="auto">
          <a:xfrm flipH="1">
            <a:off x="3003550" y="2398713"/>
            <a:ext cx="1925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US" altLang="en-US" sz="700">
                <a:solidFill>
                  <a:srgbClr val="FFFFFF"/>
                </a:solidFill>
                <a:latin typeface="Source Sans Pro" panose="020B0503030403020204" pitchFamily="34" charset="0"/>
                <a:cs typeface="Source Sans Pro" panose="020B0503030403020204" pitchFamily="34" charset="0"/>
              </a:rPr>
              <a:t>Parental objections</a:t>
            </a:r>
          </a:p>
        </p:txBody>
      </p:sp>
      <p:sp>
        <p:nvSpPr>
          <p:cNvPr id="85020" name="Rectangle 31">
            <a:extLst>
              <a:ext uri="{FF2B5EF4-FFF2-40B4-BE49-F238E27FC236}">
                <a16:creationId xmlns:a16="http://schemas.microsoft.com/office/drawing/2014/main" id="{0C9C973A-CEFE-B141-9C16-D4C56094A24C}"/>
              </a:ext>
            </a:extLst>
          </p:cNvPr>
          <p:cNvSpPr>
            <a:spLocks noChangeArrowheads="1"/>
          </p:cNvSpPr>
          <p:nvPr/>
        </p:nvSpPr>
        <p:spPr bwMode="auto">
          <a:xfrm flipH="1">
            <a:off x="3003550" y="2776538"/>
            <a:ext cx="1925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US" altLang="en-US" sz="700">
                <a:solidFill>
                  <a:srgbClr val="FFFFFF"/>
                </a:solidFill>
                <a:latin typeface="Source Sans Pro" panose="020B0503030403020204" pitchFamily="34" charset="0"/>
                <a:cs typeface="Source Sans Pro" panose="020B0503030403020204" pitchFamily="34" charset="0"/>
              </a:rPr>
              <a:t>Supervisors cannot set the work</a:t>
            </a:r>
          </a:p>
        </p:txBody>
      </p:sp>
      <p:sp>
        <p:nvSpPr>
          <p:cNvPr id="85021" name="Rectangle 32">
            <a:extLst>
              <a:ext uri="{FF2B5EF4-FFF2-40B4-BE49-F238E27FC236}">
                <a16:creationId xmlns:a16="http://schemas.microsoft.com/office/drawing/2014/main" id="{1E658E80-E7B6-6D4D-A367-057A842DD3D3}"/>
              </a:ext>
            </a:extLst>
          </p:cNvPr>
          <p:cNvSpPr>
            <a:spLocks noChangeArrowheads="1"/>
          </p:cNvSpPr>
          <p:nvPr/>
        </p:nvSpPr>
        <p:spPr bwMode="auto">
          <a:xfrm flipH="1">
            <a:off x="3481388" y="3328988"/>
            <a:ext cx="1447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US" altLang="en-US" sz="700">
                <a:solidFill>
                  <a:srgbClr val="FFFFFF"/>
                </a:solidFill>
                <a:latin typeface="Source Sans Pro" panose="020B0503030403020204" pitchFamily="34" charset="0"/>
                <a:cs typeface="Source Sans Pro" panose="020B0503030403020204" pitchFamily="34" charset="0"/>
              </a:rPr>
              <a:t>Pupils missing out on learning opportunities</a:t>
            </a:r>
          </a:p>
        </p:txBody>
      </p:sp>
      <p:sp>
        <p:nvSpPr>
          <p:cNvPr id="85022" name="Rectangle 33">
            <a:extLst>
              <a:ext uri="{FF2B5EF4-FFF2-40B4-BE49-F238E27FC236}">
                <a16:creationId xmlns:a16="http://schemas.microsoft.com/office/drawing/2014/main" id="{B1BA80B2-AA25-F646-AFAE-9B66A1406596}"/>
              </a:ext>
            </a:extLst>
          </p:cNvPr>
          <p:cNvSpPr>
            <a:spLocks noChangeArrowheads="1"/>
          </p:cNvSpPr>
          <p:nvPr/>
        </p:nvSpPr>
        <p:spPr bwMode="auto">
          <a:xfrm flipH="1">
            <a:off x="3608388" y="3916363"/>
            <a:ext cx="1312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US" altLang="en-US" sz="700">
                <a:solidFill>
                  <a:srgbClr val="FFFFFF"/>
                </a:solidFill>
                <a:latin typeface="Source Sans Pro" panose="020B0503030403020204" pitchFamily="34" charset="0"/>
                <a:cs typeface="Source Sans Pro" panose="020B0503030403020204" pitchFamily="34" charset="0"/>
              </a:rPr>
              <a:t>Requires staff to teach one more hour per week</a:t>
            </a:r>
          </a:p>
        </p:txBody>
      </p:sp>
      <p:sp>
        <p:nvSpPr>
          <p:cNvPr id="85023" name="AutoShape 34">
            <a:extLst>
              <a:ext uri="{FF2B5EF4-FFF2-40B4-BE49-F238E27FC236}">
                <a16:creationId xmlns:a16="http://schemas.microsoft.com/office/drawing/2014/main" id="{BA8CE1A7-C6ED-2B46-913A-C37FD4978106}"/>
              </a:ext>
            </a:extLst>
          </p:cNvPr>
          <p:cNvSpPr>
            <a:spLocks noChangeArrowheads="1"/>
          </p:cNvSpPr>
          <p:nvPr/>
        </p:nvSpPr>
        <p:spPr bwMode="auto">
          <a:xfrm flipH="1">
            <a:off x="3551238" y="5138738"/>
            <a:ext cx="1339850" cy="433387"/>
          </a:xfrm>
          <a:prstGeom prst="rightArrow">
            <a:avLst>
              <a:gd name="adj1" fmla="val 50000"/>
              <a:gd name="adj2" fmla="val 68773"/>
            </a:avLst>
          </a:prstGeom>
          <a:solidFill>
            <a:srgbClr val="C23C11"/>
          </a:solidFill>
          <a:ln w="9525">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5024" name="Rectangle 35">
            <a:extLst>
              <a:ext uri="{FF2B5EF4-FFF2-40B4-BE49-F238E27FC236}">
                <a16:creationId xmlns:a16="http://schemas.microsoft.com/office/drawing/2014/main" id="{16030755-0239-B840-89E2-2DFD21448E75}"/>
              </a:ext>
            </a:extLst>
          </p:cNvPr>
          <p:cNvSpPr>
            <a:spLocks noChangeArrowheads="1"/>
          </p:cNvSpPr>
          <p:nvPr/>
        </p:nvSpPr>
        <p:spPr bwMode="auto">
          <a:xfrm flipH="1">
            <a:off x="3698875" y="5240338"/>
            <a:ext cx="12192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US" altLang="en-US" sz="700">
                <a:solidFill>
                  <a:srgbClr val="FFFFFF"/>
                </a:solidFill>
                <a:latin typeface="Source Sans Pro" panose="020B0503030403020204" pitchFamily="34" charset="0"/>
                <a:cs typeface="Source Sans Pro" panose="020B0503030403020204" pitchFamily="34" charset="0"/>
              </a:rPr>
              <a:t>ICT training for supervisors</a:t>
            </a:r>
          </a:p>
        </p:txBody>
      </p:sp>
      <p:sp>
        <p:nvSpPr>
          <p:cNvPr id="85025" name="AutoShape 36">
            <a:extLst>
              <a:ext uri="{FF2B5EF4-FFF2-40B4-BE49-F238E27FC236}">
                <a16:creationId xmlns:a16="http://schemas.microsoft.com/office/drawing/2014/main" id="{D9837F5C-5C47-5949-8ED0-4FF13B69C537}"/>
              </a:ext>
            </a:extLst>
          </p:cNvPr>
          <p:cNvSpPr>
            <a:spLocks noChangeArrowheads="1"/>
          </p:cNvSpPr>
          <p:nvPr/>
        </p:nvSpPr>
        <p:spPr bwMode="auto">
          <a:xfrm flipH="1">
            <a:off x="4352925" y="4554538"/>
            <a:ext cx="538163" cy="498475"/>
          </a:xfrm>
          <a:prstGeom prst="rightArrow">
            <a:avLst>
              <a:gd name="adj1" fmla="val 50324"/>
              <a:gd name="adj2" fmla="val 44149"/>
            </a:avLst>
          </a:prstGeom>
          <a:solidFill>
            <a:srgbClr val="C23C11"/>
          </a:solidFill>
          <a:ln w="9525">
            <a:solidFill>
              <a:srgbClr val="F2C209"/>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FFFFF"/>
              </a:solidFill>
              <a:latin typeface="Source Sans Pro" panose="020B0503030403020204" pitchFamily="34" charset="0"/>
              <a:cs typeface="Source Sans Pro" panose="020B0503030403020204" pitchFamily="34" charset="0"/>
            </a:endParaRPr>
          </a:p>
        </p:txBody>
      </p:sp>
      <p:sp>
        <p:nvSpPr>
          <p:cNvPr id="85026" name="Rectangle 37">
            <a:extLst>
              <a:ext uri="{FF2B5EF4-FFF2-40B4-BE49-F238E27FC236}">
                <a16:creationId xmlns:a16="http://schemas.microsoft.com/office/drawing/2014/main" id="{39EAE662-8988-764A-BFCD-1EF0A28F5927}"/>
              </a:ext>
            </a:extLst>
          </p:cNvPr>
          <p:cNvSpPr>
            <a:spLocks noChangeArrowheads="1"/>
          </p:cNvSpPr>
          <p:nvPr/>
        </p:nvSpPr>
        <p:spPr bwMode="auto">
          <a:xfrm flipH="1">
            <a:off x="4387850" y="4643438"/>
            <a:ext cx="5064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US" altLang="en-US" sz="700">
                <a:solidFill>
                  <a:srgbClr val="FFFFFF"/>
                </a:solidFill>
                <a:latin typeface="Source Sans Pro" panose="020B0503030403020204" pitchFamily="34" charset="0"/>
                <a:cs typeface="Source Sans Pro" panose="020B0503030403020204" pitchFamily="34" charset="0"/>
              </a:rPr>
              <a:t>Cost </a:t>
            </a:r>
            <a:br>
              <a:rPr lang="en-US" altLang="en-US" sz="700">
                <a:solidFill>
                  <a:srgbClr val="FFFFFF"/>
                </a:solidFill>
                <a:latin typeface="Source Sans Pro" panose="020B0503030403020204" pitchFamily="34" charset="0"/>
                <a:cs typeface="Source Sans Pro" panose="020B0503030403020204" pitchFamily="34" charset="0"/>
              </a:rPr>
            </a:br>
            <a:r>
              <a:rPr lang="en-US" altLang="en-US" sz="700">
                <a:solidFill>
                  <a:srgbClr val="FFFFFF"/>
                </a:solidFill>
                <a:latin typeface="Source Sans Pro" panose="020B0503030403020204" pitchFamily="34" charset="0"/>
                <a:cs typeface="Source Sans Pro" panose="020B0503030403020204" pitchFamily="34" charset="0"/>
              </a:rPr>
              <a:t>of ICT</a:t>
            </a:r>
          </a:p>
        </p:txBody>
      </p:sp>
      <p:sp>
        <p:nvSpPr>
          <p:cNvPr id="85027" name="Line 38">
            <a:extLst>
              <a:ext uri="{FF2B5EF4-FFF2-40B4-BE49-F238E27FC236}">
                <a16:creationId xmlns:a16="http://schemas.microsoft.com/office/drawing/2014/main" id="{AD366EAC-5A30-D946-8A45-579FCD6F9C56}"/>
              </a:ext>
            </a:extLst>
          </p:cNvPr>
          <p:cNvSpPr>
            <a:spLocks noChangeShapeType="1"/>
          </p:cNvSpPr>
          <p:nvPr/>
        </p:nvSpPr>
        <p:spPr bwMode="auto">
          <a:xfrm>
            <a:off x="1676400" y="5983288"/>
            <a:ext cx="6400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5028" name="Rectangle 39">
            <a:extLst>
              <a:ext uri="{FF2B5EF4-FFF2-40B4-BE49-F238E27FC236}">
                <a16:creationId xmlns:a16="http://schemas.microsoft.com/office/drawing/2014/main" id="{CD7D82EC-FA0F-094F-AB2D-A6F9BFA83BF9}"/>
              </a:ext>
            </a:extLst>
          </p:cNvPr>
          <p:cNvSpPr>
            <a:spLocks noChangeArrowheads="1"/>
          </p:cNvSpPr>
          <p:nvPr/>
        </p:nvSpPr>
        <p:spPr bwMode="auto">
          <a:xfrm>
            <a:off x="3538538" y="6018213"/>
            <a:ext cx="10175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900" b="1">
                <a:solidFill>
                  <a:srgbClr val="1369D1"/>
                </a:solidFill>
                <a:latin typeface="Source Sans Pro" panose="020B0503030403020204" pitchFamily="34" charset="0"/>
                <a:cs typeface="Source Sans Pro" panose="020B0503030403020204" pitchFamily="34" charset="0"/>
              </a:rPr>
              <a:t>Opposing forces</a:t>
            </a:r>
          </a:p>
        </p:txBody>
      </p:sp>
      <p:sp>
        <p:nvSpPr>
          <p:cNvPr id="85029" name="Rectangle 40">
            <a:extLst>
              <a:ext uri="{FF2B5EF4-FFF2-40B4-BE49-F238E27FC236}">
                <a16:creationId xmlns:a16="http://schemas.microsoft.com/office/drawing/2014/main" id="{A79215CA-6BC7-BE4B-8D73-B0ABF4BCBF4C}"/>
              </a:ext>
            </a:extLst>
          </p:cNvPr>
          <p:cNvSpPr>
            <a:spLocks noChangeArrowheads="1"/>
          </p:cNvSpPr>
          <p:nvPr/>
        </p:nvSpPr>
        <p:spPr bwMode="auto">
          <a:xfrm>
            <a:off x="5260975" y="6018213"/>
            <a:ext cx="90328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900" b="1">
                <a:solidFill>
                  <a:srgbClr val="1369D1"/>
                </a:solidFill>
                <a:latin typeface="Source Sans Pro" panose="020B0503030403020204" pitchFamily="34" charset="0"/>
                <a:cs typeface="Source Sans Pro" panose="020B0503030403020204" pitchFamily="34" charset="0"/>
              </a:rPr>
              <a:t>Driving forces</a:t>
            </a:r>
          </a:p>
        </p:txBody>
      </p:sp>
      <p:sp>
        <p:nvSpPr>
          <p:cNvPr id="85030" name="Line 41">
            <a:extLst>
              <a:ext uri="{FF2B5EF4-FFF2-40B4-BE49-F238E27FC236}">
                <a16:creationId xmlns:a16="http://schemas.microsoft.com/office/drawing/2014/main" id="{85DDD49B-9C2B-5947-87EB-F169F3BD30E0}"/>
              </a:ext>
            </a:extLst>
          </p:cNvPr>
          <p:cNvSpPr>
            <a:spLocks noChangeShapeType="1"/>
          </p:cNvSpPr>
          <p:nvPr/>
        </p:nvSpPr>
        <p:spPr bwMode="auto">
          <a:xfrm>
            <a:off x="4903788" y="1774825"/>
            <a:ext cx="0" cy="42148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5031" name="Rectangle 42">
            <a:extLst>
              <a:ext uri="{FF2B5EF4-FFF2-40B4-BE49-F238E27FC236}">
                <a16:creationId xmlns:a16="http://schemas.microsoft.com/office/drawing/2014/main" id="{1DF6F7E0-AB1E-B44F-8D5B-F62CAE50C0A7}"/>
              </a:ext>
            </a:extLst>
          </p:cNvPr>
          <p:cNvSpPr>
            <a:spLocks noChangeArrowheads="1"/>
          </p:cNvSpPr>
          <p:nvPr/>
        </p:nvSpPr>
        <p:spPr bwMode="auto">
          <a:xfrm>
            <a:off x="971550" y="4154488"/>
            <a:ext cx="1714500" cy="989012"/>
          </a:xfrm>
          <a:prstGeom prst="rect">
            <a:avLst/>
          </a:prstGeom>
          <a:solidFill>
            <a:schemeClr val="bg1"/>
          </a:solidFill>
          <a:ln w="9525">
            <a:solidFill>
              <a:srgbClr val="1369D1"/>
            </a:solidFill>
            <a:miter lim="800000"/>
            <a:headEnd/>
            <a:tailEnd/>
          </a:ln>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eaLnBrk="1" hangingPunct="1">
              <a:lnSpc>
                <a:spcPct val="110000"/>
              </a:lnSpc>
            </a:pPr>
            <a:r>
              <a:rPr lang="en-GB" altLang="en-US" sz="1200">
                <a:latin typeface="Source Sans Pro" panose="020B0503030403020204" pitchFamily="34" charset="0"/>
                <a:cs typeface="Source Sans Pro" panose="020B0503030403020204" pitchFamily="34" charset="0"/>
              </a:rPr>
              <a:t>In this example, the thickness of the arrows is used to indicate importance of the force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a:extLst>
              <a:ext uri="{FF2B5EF4-FFF2-40B4-BE49-F238E27FC236}">
                <a16:creationId xmlns:a16="http://schemas.microsoft.com/office/drawing/2014/main" id="{E156E767-48DF-D34B-9D9C-87FE3E26013F}"/>
              </a:ext>
            </a:extLst>
          </p:cNvPr>
          <p:cNvSpPr>
            <a:spLocks noGrp="1" noChangeArrowheads="1"/>
          </p:cNvSpPr>
          <p:nvPr>
            <p:ph type="title"/>
          </p:nvPr>
        </p:nvSpPr>
        <p:spPr/>
        <p:txBody>
          <a:bodyPr/>
          <a:lstStyle/>
          <a:p>
            <a:pPr eaLnBrk="1" hangingPunct="1">
              <a:defRPr/>
            </a:pPr>
            <a:r>
              <a:rPr dirty="0">
                <a:ea typeface="MS PGothic" pitchFamily="34" charset="-128"/>
                <a:cs typeface="+mj-cs"/>
              </a:rPr>
              <a:t>Brainstorming</a:t>
            </a:r>
          </a:p>
        </p:txBody>
      </p:sp>
      <p:sp>
        <p:nvSpPr>
          <p:cNvPr id="497667" name="Rectangle 3">
            <a:extLst>
              <a:ext uri="{FF2B5EF4-FFF2-40B4-BE49-F238E27FC236}">
                <a16:creationId xmlns:a16="http://schemas.microsoft.com/office/drawing/2014/main" id="{77CEC4DE-F2F3-E744-8A24-5F043E738D46}"/>
              </a:ext>
            </a:extLst>
          </p:cNvPr>
          <p:cNvSpPr>
            <a:spLocks noGrp="1" noChangeArrowheads="1"/>
          </p:cNvSpPr>
          <p:nvPr>
            <p:ph idx="1"/>
          </p:nvPr>
        </p:nvSpPr>
        <p:spPr/>
        <p:txBody>
          <a:bodyPr/>
          <a:lstStyle/>
          <a:p>
            <a:pPr eaLnBrk="1" hangingPunct="1">
              <a:buFontTx/>
              <a:buNone/>
              <a:defRPr/>
            </a:pPr>
            <a:r>
              <a:rPr lang="en-US" sz="1800" b="1" dirty="0">
                <a:ea typeface="MS PGothic" pitchFamily="34" charset="-128"/>
                <a:cs typeface="+mn-cs"/>
              </a:rPr>
              <a:t>What is it?</a:t>
            </a:r>
            <a:endParaRPr lang="en-US" sz="1800" dirty="0">
              <a:ea typeface="MS PGothic" pitchFamily="34" charset="-128"/>
              <a:cs typeface="+mn-cs"/>
            </a:endParaRPr>
          </a:p>
          <a:p>
            <a:pPr eaLnBrk="1" hangingPunct="1">
              <a:buFont typeface="Arial" charset="0"/>
              <a:buChar char="•"/>
              <a:defRPr/>
            </a:pPr>
            <a:r>
              <a:rPr lang="en-US" sz="1800" dirty="0">
                <a:ea typeface="MS PGothic" pitchFamily="34" charset="-128"/>
                <a:cs typeface="+mn-cs"/>
              </a:rPr>
              <a:t>“The best way to have a good idea is to have lots of ideas”</a:t>
            </a:r>
          </a:p>
          <a:p>
            <a:pPr eaLnBrk="1" hangingPunct="1">
              <a:buFont typeface="Arial" charset="0"/>
              <a:buChar char="•"/>
              <a:defRPr/>
            </a:pPr>
            <a:r>
              <a:rPr lang="en-US" sz="1800" dirty="0">
                <a:ea typeface="MS PGothic" pitchFamily="34" charset="-128"/>
                <a:cs typeface="+mn-cs"/>
              </a:rPr>
              <a:t>A technique to capture a group’s ideas relating to a topic or issue </a:t>
            </a:r>
          </a:p>
          <a:p>
            <a:pPr eaLnBrk="1" hangingPunct="1">
              <a:buFont typeface="Arial" charset="0"/>
              <a:buChar char="•"/>
              <a:defRPr/>
            </a:pPr>
            <a:r>
              <a:rPr lang="en-US" sz="1800" dirty="0">
                <a:ea typeface="MS PGothic" pitchFamily="34" charset="-128"/>
                <a:cs typeface="+mn-cs"/>
              </a:rPr>
              <a:t>Idea is to capture as many free-flowing ideas as possible</a:t>
            </a:r>
          </a:p>
          <a:p>
            <a:pPr eaLnBrk="1" hangingPunct="1">
              <a:buFont typeface="Arial" charset="0"/>
              <a:buChar char="•"/>
              <a:defRPr/>
            </a:pPr>
            <a:endParaRPr lang="en-US" sz="1800" dirty="0">
              <a:ea typeface="MS PGothic" pitchFamily="34" charset="-128"/>
              <a:cs typeface="+mn-cs"/>
            </a:endParaRPr>
          </a:p>
          <a:p>
            <a:pPr eaLnBrk="1" hangingPunct="1">
              <a:buFontTx/>
              <a:buNone/>
              <a:defRPr/>
            </a:pPr>
            <a:r>
              <a:rPr lang="en-US" sz="1800" b="1" dirty="0">
                <a:ea typeface="MS PGothic" pitchFamily="34" charset="-128"/>
                <a:cs typeface="+mn-cs"/>
              </a:rPr>
              <a:t>When would you use it?</a:t>
            </a:r>
            <a:endParaRPr lang="en-US" sz="1800" dirty="0">
              <a:ea typeface="MS PGothic" pitchFamily="34" charset="-128"/>
              <a:cs typeface="+mn-cs"/>
            </a:endParaRPr>
          </a:p>
          <a:p>
            <a:pPr eaLnBrk="1" hangingPunct="1">
              <a:buFont typeface="Arial" charset="0"/>
              <a:buChar char="•"/>
              <a:defRPr/>
            </a:pPr>
            <a:r>
              <a:rPr lang="en-US" sz="1800" dirty="0">
                <a:ea typeface="MS PGothic" pitchFamily="34" charset="-128"/>
                <a:cs typeface="+mn-cs"/>
              </a:rPr>
              <a:t>Whenever you have an idea that needs “working”</a:t>
            </a:r>
          </a:p>
          <a:p>
            <a:pPr eaLnBrk="1" hangingPunct="1">
              <a:buFont typeface="Arial" charset="0"/>
              <a:buChar char="•"/>
              <a:defRPr/>
            </a:pPr>
            <a:r>
              <a:rPr lang="en-US" sz="1800" dirty="0">
                <a:ea typeface="MS PGothic" pitchFamily="34" charset="-128"/>
                <a:cs typeface="+mn-cs"/>
              </a:rPr>
              <a:t>Whenever you need to involve other people in exploring an issue </a:t>
            </a:r>
            <a:br>
              <a:rPr lang="en-US" sz="1800" dirty="0">
                <a:ea typeface="MS PGothic" pitchFamily="34" charset="-128"/>
                <a:cs typeface="+mn-cs"/>
              </a:rPr>
            </a:br>
            <a:r>
              <a:rPr lang="en-US" sz="1800" dirty="0">
                <a:ea typeface="MS PGothic" pitchFamily="34" charset="-128"/>
                <a:cs typeface="+mn-cs"/>
              </a:rPr>
              <a:t>or idea</a:t>
            </a:r>
          </a:p>
          <a:p>
            <a:pPr eaLnBrk="1" hangingPunct="1">
              <a:buFont typeface="Arial" charset="0"/>
              <a:buChar char="•"/>
              <a:defRPr/>
            </a:pPr>
            <a:r>
              <a:rPr lang="en-US" sz="1800" dirty="0">
                <a:ea typeface="MS PGothic" pitchFamily="34" charset="-128"/>
                <a:cs typeface="+mn-cs"/>
              </a:rPr>
              <a:t>Whenever you need to involve other people to explore an issue and/or its resolution</a:t>
            </a:r>
          </a:p>
          <a:p>
            <a:pPr eaLnBrk="1" hangingPunct="1">
              <a:buFont typeface="Arial" charset="0"/>
              <a:buChar char="•"/>
              <a:defRPr/>
            </a:pPr>
            <a:endParaRPr lang="en-US" sz="1800" dirty="0">
              <a:ea typeface="MS PGothic" pitchFamily="34" charset="-128"/>
              <a:cs typeface="+mn-cs"/>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12CA9EDB-601D-4243-BFBB-B41F0A9CCD3C}"/>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87042" name="Rectangle 3">
            <a:extLst>
              <a:ext uri="{FF2B5EF4-FFF2-40B4-BE49-F238E27FC236}">
                <a16:creationId xmlns:a16="http://schemas.microsoft.com/office/drawing/2014/main" id="{51C77FB8-3F58-8447-9352-9E7CFADC78A9}"/>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7043" name="Rectangle 8">
            <a:extLst>
              <a:ext uri="{FF2B5EF4-FFF2-40B4-BE49-F238E27FC236}">
                <a16:creationId xmlns:a16="http://schemas.microsoft.com/office/drawing/2014/main" id="{9AEC6AF2-3CBD-9141-927C-DE008F5A6FFC}"/>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7044" name="Rectangle 10">
            <a:extLst>
              <a:ext uri="{FF2B5EF4-FFF2-40B4-BE49-F238E27FC236}">
                <a16:creationId xmlns:a16="http://schemas.microsoft.com/office/drawing/2014/main" id="{6AEDDCD6-92A3-6E45-A1D1-F5111EE87F4F}"/>
              </a:ext>
            </a:extLst>
          </p:cNvPr>
          <p:cNvSpPr>
            <a:spLocks noChangeArrowheads="1"/>
          </p:cNvSpPr>
          <p:nvPr/>
        </p:nvSpPr>
        <p:spPr bwMode="auto">
          <a:xfrm>
            <a:off x="5030788" y="1949450"/>
            <a:ext cx="4602162" cy="696913"/>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87045" name="Rectangle 5">
            <a:extLst>
              <a:ext uri="{FF2B5EF4-FFF2-40B4-BE49-F238E27FC236}">
                <a16:creationId xmlns:a16="http://schemas.microsoft.com/office/drawing/2014/main" id="{366DA011-FD54-2246-8388-E3E2E1714075}"/>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&amp; </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 pitchFamily="34" charset="0"/>
              </a:rPr>
              <a:t>Force-field Analysis</a:t>
            </a: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87046" name="Rectangle 7">
            <a:extLst>
              <a:ext uri="{FF2B5EF4-FFF2-40B4-BE49-F238E27FC236}">
                <a16:creationId xmlns:a16="http://schemas.microsoft.com/office/drawing/2014/main" id="{6FDF542F-A67A-E443-9FC2-053A88518801}"/>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Semibold" panose="020B0503030403020204" pitchFamily="34" charset="0"/>
                <a:cs typeface="Source Sans Pro Semibold" panose="020B0503030403020204"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204" name="Rectangle 28">
            <a:extLst>
              <a:ext uri="{FF2B5EF4-FFF2-40B4-BE49-F238E27FC236}">
                <a16:creationId xmlns:a16="http://schemas.microsoft.com/office/drawing/2014/main" id="{D5276115-E1DB-4446-BCA5-7791FB7A0E31}"/>
              </a:ext>
            </a:extLst>
          </p:cNvPr>
          <p:cNvSpPr>
            <a:spLocks noGrp="1" noChangeArrowheads="1"/>
          </p:cNvSpPr>
          <p:nvPr>
            <p:ph type="title"/>
          </p:nvPr>
        </p:nvSpPr>
        <p:spPr/>
        <p:txBody>
          <a:bodyPr/>
          <a:lstStyle/>
          <a:p>
            <a:pPr eaLnBrk="1" hangingPunct="1">
              <a:defRPr/>
            </a:pPr>
            <a:r>
              <a:rPr dirty="0">
                <a:ea typeface="MS PGothic" pitchFamily="34" charset="-128"/>
                <a:cs typeface="+mj-cs"/>
              </a:rPr>
              <a:t>Prioritization matrix</a:t>
            </a:r>
          </a:p>
        </p:txBody>
      </p:sp>
      <p:sp>
        <p:nvSpPr>
          <p:cNvPr id="562205" name="Rectangle 29">
            <a:extLst>
              <a:ext uri="{FF2B5EF4-FFF2-40B4-BE49-F238E27FC236}">
                <a16:creationId xmlns:a16="http://schemas.microsoft.com/office/drawing/2014/main" id="{7876D2E1-5E71-ED48-9ED3-E6AE04895919}"/>
              </a:ext>
            </a:extLst>
          </p:cNvPr>
          <p:cNvSpPr>
            <a:spLocks noGrp="1" noChangeArrowheads="1"/>
          </p:cNvSpPr>
          <p:nvPr>
            <p:ph idx="1"/>
          </p:nvPr>
        </p:nvSpPr>
        <p:spPr>
          <a:xfrm>
            <a:off x="658813" y="1522413"/>
            <a:ext cx="8637587" cy="1601787"/>
          </a:xfrm>
        </p:spPr>
        <p:txBody>
          <a:bodyPr/>
          <a:lstStyle/>
          <a:p>
            <a:pPr eaLnBrk="1" hangingPunct="1">
              <a:buFontTx/>
              <a:buNone/>
              <a:defRPr/>
            </a:pPr>
            <a:r>
              <a:rPr lang="en-GB" sz="2000" b="1" dirty="0">
                <a:ea typeface="MS PGothic" pitchFamily="34" charset="-128"/>
                <a:cs typeface="+mn-cs"/>
              </a:rPr>
              <a:t>What is it?</a:t>
            </a:r>
          </a:p>
          <a:p>
            <a:pPr eaLnBrk="1" hangingPunct="1">
              <a:buFont typeface="Arial" charset="0"/>
              <a:buChar char="•"/>
              <a:defRPr/>
            </a:pPr>
            <a:r>
              <a:rPr lang="en-GB" sz="2000" dirty="0">
                <a:ea typeface="MS PGothic" pitchFamily="34" charset="-128"/>
                <a:cs typeface="+mn-cs"/>
              </a:rPr>
              <a:t>A framework to help prioritise a number of options or alternatives </a:t>
            </a:r>
          </a:p>
          <a:p>
            <a:pPr eaLnBrk="1" hangingPunct="1">
              <a:buFont typeface="Arial" charset="0"/>
              <a:buChar char="•"/>
              <a:defRPr/>
            </a:pPr>
            <a:r>
              <a:rPr lang="en-GB" sz="2000" dirty="0">
                <a:ea typeface="MS PGothic" pitchFamily="34" charset="-128"/>
                <a:cs typeface="+mn-cs"/>
              </a:rPr>
              <a:t>Each option is rated in terms of the impact it would have if it were implemented and in terms of how </a:t>
            </a:r>
            <a:r>
              <a:rPr lang="ja-JP" altLang="en-GB" sz="2000" dirty="0">
                <a:latin typeface="Arial"/>
                <a:ea typeface="MS PGothic" pitchFamily="34" charset="-128"/>
                <a:cs typeface="+mn-cs"/>
              </a:rPr>
              <a:t>“</a:t>
            </a:r>
            <a:r>
              <a:rPr lang="en-GB" sz="2000" dirty="0">
                <a:ea typeface="MS PGothic" pitchFamily="34" charset="-128"/>
                <a:cs typeface="+mn-cs"/>
              </a:rPr>
              <a:t>do-able</a:t>
            </a:r>
            <a:r>
              <a:rPr lang="ja-JP" altLang="en-GB" sz="2000" dirty="0">
                <a:latin typeface="Arial"/>
                <a:ea typeface="MS PGothic" pitchFamily="34" charset="-128"/>
                <a:cs typeface="+mn-cs"/>
              </a:rPr>
              <a:t>”</a:t>
            </a:r>
            <a:r>
              <a:rPr lang="en-GB" sz="2000" dirty="0">
                <a:ea typeface="MS PGothic" pitchFamily="34" charset="-128"/>
                <a:cs typeface="+mn-cs"/>
              </a:rPr>
              <a:t> the option is</a:t>
            </a:r>
          </a:p>
        </p:txBody>
      </p:sp>
      <p:sp>
        <p:nvSpPr>
          <p:cNvPr id="89091" name="Rectangle 2">
            <a:extLst>
              <a:ext uri="{FF2B5EF4-FFF2-40B4-BE49-F238E27FC236}">
                <a16:creationId xmlns:a16="http://schemas.microsoft.com/office/drawing/2014/main" id="{5889910F-4AEE-3D4B-91FE-28B1C4024D3A}"/>
              </a:ext>
            </a:extLst>
          </p:cNvPr>
          <p:cNvSpPr>
            <a:spLocks noChangeArrowheads="1"/>
          </p:cNvSpPr>
          <p:nvPr/>
        </p:nvSpPr>
        <p:spPr bwMode="auto">
          <a:xfrm>
            <a:off x="5699125" y="4995863"/>
            <a:ext cx="701675"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2" name="Rectangle 3">
            <a:extLst>
              <a:ext uri="{FF2B5EF4-FFF2-40B4-BE49-F238E27FC236}">
                <a16:creationId xmlns:a16="http://schemas.microsoft.com/office/drawing/2014/main" id="{1B26288F-8AEF-EE44-B995-AD053FFEF61C}"/>
              </a:ext>
            </a:extLst>
          </p:cNvPr>
          <p:cNvSpPr>
            <a:spLocks noChangeArrowheads="1"/>
          </p:cNvSpPr>
          <p:nvPr/>
        </p:nvSpPr>
        <p:spPr bwMode="auto">
          <a:xfrm>
            <a:off x="4999038" y="4995863"/>
            <a:ext cx="700087"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3" name="Rectangle 4">
            <a:extLst>
              <a:ext uri="{FF2B5EF4-FFF2-40B4-BE49-F238E27FC236}">
                <a16:creationId xmlns:a16="http://schemas.microsoft.com/office/drawing/2014/main" id="{199A45C5-2C03-FA46-BE0D-B85BB437AC09}"/>
              </a:ext>
            </a:extLst>
          </p:cNvPr>
          <p:cNvSpPr>
            <a:spLocks noChangeArrowheads="1"/>
          </p:cNvSpPr>
          <p:nvPr/>
        </p:nvSpPr>
        <p:spPr bwMode="auto">
          <a:xfrm>
            <a:off x="4297363" y="4995863"/>
            <a:ext cx="701675"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4" name="Rectangle 5">
            <a:extLst>
              <a:ext uri="{FF2B5EF4-FFF2-40B4-BE49-F238E27FC236}">
                <a16:creationId xmlns:a16="http://schemas.microsoft.com/office/drawing/2014/main" id="{4C88BB8C-B2DA-FD4A-8321-A2B0BC1016BF}"/>
              </a:ext>
            </a:extLst>
          </p:cNvPr>
          <p:cNvSpPr>
            <a:spLocks noChangeArrowheads="1"/>
          </p:cNvSpPr>
          <p:nvPr/>
        </p:nvSpPr>
        <p:spPr bwMode="auto">
          <a:xfrm>
            <a:off x="3597275" y="4995863"/>
            <a:ext cx="700088"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5" name="Rectangle 6">
            <a:extLst>
              <a:ext uri="{FF2B5EF4-FFF2-40B4-BE49-F238E27FC236}">
                <a16:creationId xmlns:a16="http://schemas.microsoft.com/office/drawing/2014/main" id="{6CFCFB44-424C-E944-8F8B-4336EB609AF3}"/>
              </a:ext>
            </a:extLst>
          </p:cNvPr>
          <p:cNvSpPr>
            <a:spLocks noChangeArrowheads="1"/>
          </p:cNvSpPr>
          <p:nvPr/>
        </p:nvSpPr>
        <p:spPr bwMode="auto">
          <a:xfrm>
            <a:off x="5699125" y="4443413"/>
            <a:ext cx="7016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6" name="Rectangle 7">
            <a:extLst>
              <a:ext uri="{FF2B5EF4-FFF2-40B4-BE49-F238E27FC236}">
                <a16:creationId xmlns:a16="http://schemas.microsoft.com/office/drawing/2014/main" id="{E1F6C31B-9DFE-8A44-A508-DD1970E8FB70}"/>
              </a:ext>
            </a:extLst>
          </p:cNvPr>
          <p:cNvSpPr>
            <a:spLocks noChangeArrowheads="1"/>
          </p:cNvSpPr>
          <p:nvPr/>
        </p:nvSpPr>
        <p:spPr bwMode="auto">
          <a:xfrm>
            <a:off x="4999038" y="4443413"/>
            <a:ext cx="700087"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7" name="Rectangle 8">
            <a:extLst>
              <a:ext uri="{FF2B5EF4-FFF2-40B4-BE49-F238E27FC236}">
                <a16:creationId xmlns:a16="http://schemas.microsoft.com/office/drawing/2014/main" id="{A33C9EBD-B59F-8B4B-9B55-825183D17DDE}"/>
              </a:ext>
            </a:extLst>
          </p:cNvPr>
          <p:cNvSpPr>
            <a:spLocks noChangeArrowheads="1"/>
          </p:cNvSpPr>
          <p:nvPr/>
        </p:nvSpPr>
        <p:spPr bwMode="auto">
          <a:xfrm>
            <a:off x="4297363" y="4443413"/>
            <a:ext cx="7016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8" name="Rectangle 9">
            <a:extLst>
              <a:ext uri="{FF2B5EF4-FFF2-40B4-BE49-F238E27FC236}">
                <a16:creationId xmlns:a16="http://schemas.microsoft.com/office/drawing/2014/main" id="{175425D2-9B12-B64C-8065-96901FDDCCCA}"/>
              </a:ext>
            </a:extLst>
          </p:cNvPr>
          <p:cNvSpPr>
            <a:spLocks noChangeArrowheads="1"/>
          </p:cNvSpPr>
          <p:nvPr/>
        </p:nvSpPr>
        <p:spPr bwMode="auto">
          <a:xfrm>
            <a:off x="3597275" y="4443413"/>
            <a:ext cx="700088"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099" name="Rectangle 10">
            <a:extLst>
              <a:ext uri="{FF2B5EF4-FFF2-40B4-BE49-F238E27FC236}">
                <a16:creationId xmlns:a16="http://schemas.microsoft.com/office/drawing/2014/main" id="{CDB81735-A0E5-C44E-BD23-7C7FDB964364}"/>
              </a:ext>
            </a:extLst>
          </p:cNvPr>
          <p:cNvSpPr>
            <a:spLocks noChangeArrowheads="1"/>
          </p:cNvSpPr>
          <p:nvPr/>
        </p:nvSpPr>
        <p:spPr bwMode="auto">
          <a:xfrm>
            <a:off x="5699125" y="3892550"/>
            <a:ext cx="701675"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0" name="Rectangle 11">
            <a:extLst>
              <a:ext uri="{FF2B5EF4-FFF2-40B4-BE49-F238E27FC236}">
                <a16:creationId xmlns:a16="http://schemas.microsoft.com/office/drawing/2014/main" id="{B827E0D7-A8E2-594D-95D3-2287616BD721}"/>
              </a:ext>
            </a:extLst>
          </p:cNvPr>
          <p:cNvSpPr>
            <a:spLocks noChangeArrowheads="1"/>
          </p:cNvSpPr>
          <p:nvPr/>
        </p:nvSpPr>
        <p:spPr bwMode="auto">
          <a:xfrm>
            <a:off x="4999038" y="3892550"/>
            <a:ext cx="700087"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1" name="Rectangle 12">
            <a:extLst>
              <a:ext uri="{FF2B5EF4-FFF2-40B4-BE49-F238E27FC236}">
                <a16:creationId xmlns:a16="http://schemas.microsoft.com/office/drawing/2014/main" id="{064AF8DC-92B8-C940-83EC-EEC75E111373}"/>
              </a:ext>
            </a:extLst>
          </p:cNvPr>
          <p:cNvSpPr>
            <a:spLocks noChangeArrowheads="1"/>
          </p:cNvSpPr>
          <p:nvPr/>
        </p:nvSpPr>
        <p:spPr bwMode="auto">
          <a:xfrm>
            <a:off x="4297363" y="3892550"/>
            <a:ext cx="701675"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2" name="Rectangle 13">
            <a:extLst>
              <a:ext uri="{FF2B5EF4-FFF2-40B4-BE49-F238E27FC236}">
                <a16:creationId xmlns:a16="http://schemas.microsoft.com/office/drawing/2014/main" id="{330446BA-B8BC-C347-9A8B-3D704E3196E8}"/>
              </a:ext>
            </a:extLst>
          </p:cNvPr>
          <p:cNvSpPr>
            <a:spLocks noChangeArrowheads="1"/>
          </p:cNvSpPr>
          <p:nvPr/>
        </p:nvSpPr>
        <p:spPr bwMode="auto">
          <a:xfrm>
            <a:off x="3597275" y="3892550"/>
            <a:ext cx="70008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3" name="Rectangle 14">
            <a:extLst>
              <a:ext uri="{FF2B5EF4-FFF2-40B4-BE49-F238E27FC236}">
                <a16:creationId xmlns:a16="http://schemas.microsoft.com/office/drawing/2014/main" id="{AC9B0CB7-AEEF-DB40-9468-4761CEABE351}"/>
              </a:ext>
            </a:extLst>
          </p:cNvPr>
          <p:cNvSpPr>
            <a:spLocks noChangeArrowheads="1"/>
          </p:cNvSpPr>
          <p:nvPr/>
        </p:nvSpPr>
        <p:spPr bwMode="auto">
          <a:xfrm>
            <a:off x="5699125" y="3341688"/>
            <a:ext cx="701675"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4" name="Rectangle 15">
            <a:extLst>
              <a:ext uri="{FF2B5EF4-FFF2-40B4-BE49-F238E27FC236}">
                <a16:creationId xmlns:a16="http://schemas.microsoft.com/office/drawing/2014/main" id="{187BFD49-84DC-DD42-AF57-50528DE09344}"/>
              </a:ext>
            </a:extLst>
          </p:cNvPr>
          <p:cNvSpPr>
            <a:spLocks noChangeArrowheads="1"/>
          </p:cNvSpPr>
          <p:nvPr/>
        </p:nvSpPr>
        <p:spPr bwMode="auto">
          <a:xfrm>
            <a:off x="4999038" y="3341688"/>
            <a:ext cx="700087"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5" name="Rectangle 16">
            <a:extLst>
              <a:ext uri="{FF2B5EF4-FFF2-40B4-BE49-F238E27FC236}">
                <a16:creationId xmlns:a16="http://schemas.microsoft.com/office/drawing/2014/main" id="{CDA8B50D-29B9-DB4F-8D66-6E6C9E058D00}"/>
              </a:ext>
            </a:extLst>
          </p:cNvPr>
          <p:cNvSpPr>
            <a:spLocks noChangeArrowheads="1"/>
          </p:cNvSpPr>
          <p:nvPr/>
        </p:nvSpPr>
        <p:spPr bwMode="auto">
          <a:xfrm>
            <a:off x="4297363" y="3341688"/>
            <a:ext cx="701675"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6" name="Rectangle 17">
            <a:extLst>
              <a:ext uri="{FF2B5EF4-FFF2-40B4-BE49-F238E27FC236}">
                <a16:creationId xmlns:a16="http://schemas.microsoft.com/office/drawing/2014/main" id="{D465F741-6813-B34C-99F9-E4D949BF5165}"/>
              </a:ext>
            </a:extLst>
          </p:cNvPr>
          <p:cNvSpPr>
            <a:spLocks noChangeArrowheads="1"/>
          </p:cNvSpPr>
          <p:nvPr/>
        </p:nvSpPr>
        <p:spPr bwMode="auto">
          <a:xfrm>
            <a:off x="3597275" y="3341688"/>
            <a:ext cx="700088"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07" name="Line 18">
            <a:extLst>
              <a:ext uri="{FF2B5EF4-FFF2-40B4-BE49-F238E27FC236}">
                <a16:creationId xmlns:a16="http://schemas.microsoft.com/office/drawing/2014/main" id="{4FBC568A-916C-0A41-8E6F-8AE4697CCFCE}"/>
              </a:ext>
            </a:extLst>
          </p:cNvPr>
          <p:cNvSpPr>
            <a:spLocks noChangeShapeType="1"/>
          </p:cNvSpPr>
          <p:nvPr/>
        </p:nvSpPr>
        <p:spPr bwMode="auto">
          <a:xfrm>
            <a:off x="4297363" y="3341688"/>
            <a:ext cx="0" cy="220503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8" name="Line 19">
            <a:extLst>
              <a:ext uri="{FF2B5EF4-FFF2-40B4-BE49-F238E27FC236}">
                <a16:creationId xmlns:a16="http://schemas.microsoft.com/office/drawing/2014/main" id="{CD82249A-3899-E547-8D56-1520F7694701}"/>
              </a:ext>
            </a:extLst>
          </p:cNvPr>
          <p:cNvSpPr>
            <a:spLocks noChangeShapeType="1"/>
          </p:cNvSpPr>
          <p:nvPr/>
        </p:nvSpPr>
        <p:spPr bwMode="auto">
          <a:xfrm>
            <a:off x="4999038" y="3341688"/>
            <a:ext cx="0" cy="220503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9" name="Line 20">
            <a:extLst>
              <a:ext uri="{FF2B5EF4-FFF2-40B4-BE49-F238E27FC236}">
                <a16:creationId xmlns:a16="http://schemas.microsoft.com/office/drawing/2014/main" id="{E8C60A46-9B42-2448-8B9F-3866D75C6893}"/>
              </a:ext>
            </a:extLst>
          </p:cNvPr>
          <p:cNvSpPr>
            <a:spLocks noChangeShapeType="1"/>
          </p:cNvSpPr>
          <p:nvPr/>
        </p:nvSpPr>
        <p:spPr bwMode="auto">
          <a:xfrm>
            <a:off x="5699125" y="3341688"/>
            <a:ext cx="0" cy="220503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0" name="Line 21">
            <a:extLst>
              <a:ext uri="{FF2B5EF4-FFF2-40B4-BE49-F238E27FC236}">
                <a16:creationId xmlns:a16="http://schemas.microsoft.com/office/drawing/2014/main" id="{04749A65-6EA1-5448-B33E-A649B414DA19}"/>
              </a:ext>
            </a:extLst>
          </p:cNvPr>
          <p:cNvSpPr>
            <a:spLocks noChangeShapeType="1"/>
          </p:cNvSpPr>
          <p:nvPr/>
        </p:nvSpPr>
        <p:spPr bwMode="auto">
          <a:xfrm>
            <a:off x="6400800" y="3341688"/>
            <a:ext cx="0" cy="220503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1" name="Line 22">
            <a:extLst>
              <a:ext uri="{FF2B5EF4-FFF2-40B4-BE49-F238E27FC236}">
                <a16:creationId xmlns:a16="http://schemas.microsoft.com/office/drawing/2014/main" id="{546811EC-0313-1449-8593-0ACCBA3EC439}"/>
              </a:ext>
            </a:extLst>
          </p:cNvPr>
          <p:cNvSpPr>
            <a:spLocks noChangeShapeType="1"/>
          </p:cNvSpPr>
          <p:nvPr/>
        </p:nvSpPr>
        <p:spPr bwMode="auto">
          <a:xfrm>
            <a:off x="3597275" y="3341688"/>
            <a:ext cx="28035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2" name="Line 23">
            <a:extLst>
              <a:ext uri="{FF2B5EF4-FFF2-40B4-BE49-F238E27FC236}">
                <a16:creationId xmlns:a16="http://schemas.microsoft.com/office/drawing/2014/main" id="{5D199F85-27AB-C54E-B88B-5694C36C96C8}"/>
              </a:ext>
            </a:extLst>
          </p:cNvPr>
          <p:cNvSpPr>
            <a:spLocks noChangeShapeType="1"/>
          </p:cNvSpPr>
          <p:nvPr/>
        </p:nvSpPr>
        <p:spPr bwMode="auto">
          <a:xfrm>
            <a:off x="3597275" y="3892550"/>
            <a:ext cx="28035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3" name="Line 24">
            <a:extLst>
              <a:ext uri="{FF2B5EF4-FFF2-40B4-BE49-F238E27FC236}">
                <a16:creationId xmlns:a16="http://schemas.microsoft.com/office/drawing/2014/main" id="{480EA3B8-3928-CC47-A8CB-F08B1320A410}"/>
              </a:ext>
            </a:extLst>
          </p:cNvPr>
          <p:cNvSpPr>
            <a:spLocks noChangeShapeType="1"/>
          </p:cNvSpPr>
          <p:nvPr/>
        </p:nvSpPr>
        <p:spPr bwMode="auto">
          <a:xfrm>
            <a:off x="3597275" y="4443413"/>
            <a:ext cx="28035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4" name="Line 25">
            <a:extLst>
              <a:ext uri="{FF2B5EF4-FFF2-40B4-BE49-F238E27FC236}">
                <a16:creationId xmlns:a16="http://schemas.microsoft.com/office/drawing/2014/main" id="{0273AB46-DA49-694D-8B9D-DEE7DC112E18}"/>
              </a:ext>
            </a:extLst>
          </p:cNvPr>
          <p:cNvSpPr>
            <a:spLocks noChangeShapeType="1"/>
          </p:cNvSpPr>
          <p:nvPr/>
        </p:nvSpPr>
        <p:spPr bwMode="auto">
          <a:xfrm>
            <a:off x="3597275" y="4995863"/>
            <a:ext cx="28035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5" name="Line 26">
            <a:extLst>
              <a:ext uri="{FF2B5EF4-FFF2-40B4-BE49-F238E27FC236}">
                <a16:creationId xmlns:a16="http://schemas.microsoft.com/office/drawing/2014/main" id="{1E1727C9-FFA1-474C-BB72-5776CAA98E4A}"/>
              </a:ext>
            </a:extLst>
          </p:cNvPr>
          <p:cNvSpPr>
            <a:spLocks noChangeShapeType="1"/>
          </p:cNvSpPr>
          <p:nvPr/>
        </p:nvSpPr>
        <p:spPr bwMode="auto">
          <a:xfrm>
            <a:off x="3597275" y="3341688"/>
            <a:ext cx="0" cy="220503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6" name="Line 27">
            <a:extLst>
              <a:ext uri="{FF2B5EF4-FFF2-40B4-BE49-F238E27FC236}">
                <a16:creationId xmlns:a16="http://schemas.microsoft.com/office/drawing/2014/main" id="{4447A69E-3F8F-2441-95DC-6DB26793BF9F}"/>
              </a:ext>
            </a:extLst>
          </p:cNvPr>
          <p:cNvSpPr>
            <a:spLocks noChangeShapeType="1"/>
          </p:cNvSpPr>
          <p:nvPr/>
        </p:nvSpPr>
        <p:spPr bwMode="auto">
          <a:xfrm>
            <a:off x="3597275" y="5546725"/>
            <a:ext cx="28035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7" name="Rectangle 30">
            <a:extLst>
              <a:ext uri="{FF2B5EF4-FFF2-40B4-BE49-F238E27FC236}">
                <a16:creationId xmlns:a16="http://schemas.microsoft.com/office/drawing/2014/main" id="{A8B3A789-B8CA-CD42-9381-61D4D9FF19E8}"/>
              </a:ext>
            </a:extLst>
          </p:cNvPr>
          <p:cNvSpPr>
            <a:spLocks noChangeArrowheads="1"/>
          </p:cNvSpPr>
          <p:nvPr/>
        </p:nvSpPr>
        <p:spPr bwMode="auto">
          <a:xfrm>
            <a:off x="5699125" y="5546725"/>
            <a:ext cx="701675"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4</a:t>
            </a:r>
          </a:p>
        </p:txBody>
      </p:sp>
      <p:sp>
        <p:nvSpPr>
          <p:cNvPr id="89118" name="Rectangle 31">
            <a:extLst>
              <a:ext uri="{FF2B5EF4-FFF2-40B4-BE49-F238E27FC236}">
                <a16:creationId xmlns:a16="http://schemas.microsoft.com/office/drawing/2014/main" id="{691CED72-1EEF-6F40-91AF-2F22144747CB}"/>
              </a:ext>
            </a:extLst>
          </p:cNvPr>
          <p:cNvSpPr>
            <a:spLocks noChangeArrowheads="1"/>
          </p:cNvSpPr>
          <p:nvPr/>
        </p:nvSpPr>
        <p:spPr bwMode="auto">
          <a:xfrm>
            <a:off x="4999038" y="5546725"/>
            <a:ext cx="700087"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3</a:t>
            </a:r>
          </a:p>
        </p:txBody>
      </p:sp>
      <p:sp>
        <p:nvSpPr>
          <p:cNvPr id="89119" name="Rectangle 32">
            <a:extLst>
              <a:ext uri="{FF2B5EF4-FFF2-40B4-BE49-F238E27FC236}">
                <a16:creationId xmlns:a16="http://schemas.microsoft.com/office/drawing/2014/main" id="{4302B575-17D1-5542-98FE-1861B973D017}"/>
              </a:ext>
            </a:extLst>
          </p:cNvPr>
          <p:cNvSpPr>
            <a:spLocks noChangeArrowheads="1"/>
          </p:cNvSpPr>
          <p:nvPr/>
        </p:nvSpPr>
        <p:spPr bwMode="auto">
          <a:xfrm>
            <a:off x="4297363" y="5546725"/>
            <a:ext cx="701675"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2</a:t>
            </a:r>
          </a:p>
        </p:txBody>
      </p:sp>
      <p:sp>
        <p:nvSpPr>
          <p:cNvPr id="89120" name="Rectangle 33">
            <a:extLst>
              <a:ext uri="{FF2B5EF4-FFF2-40B4-BE49-F238E27FC236}">
                <a16:creationId xmlns:a16="http://schemas.microsoft.com/office/drawing/2014/main" id="{9A6E4808-9FBE-8D4F-A54E-C2881A2FE424}"/>
              </a:ext>
            </a:extLst>
          </p:cNvPr>
          <p:cNvSpPr>
            <a:spLocks noChangeArrowheads="1"/>
          </p:cNvSpPr>
          <p:nvPr/>
        </p:nvSpPr>
        <p:spPr bwMode="auto">
          <a:xfrm>
            <a:off x="3597275" y="5546725"/>
            <a:ext cx="70008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1</a:t>
            </a:r>
          </a:p>
        </p:txBody>
      </p:sp>
      <p:sp>
        <p:nvSpPr>
          <p:cNvPr id="89121" name="Rectangle 34">
            <a:extLst>
              <a:ext uri="{FF2B5EF4-FFF2-40B4-BE49-F238E27FC236}">
                <a16:creationId xmlns:a16="http://schemas.microsoft.com/office/drawing/2014/main" id="{750D29E9-2235-794B-B07A-28AD7A88EED6}"/>
              </a:ext>
            </a:extLst>
          </p:cNvPr>
          <p:cNvSpPr>
            <a:spLocks noChangeArrowheads="1"/>
          </p:cNvSpPr>
          <p:nvPr/>
        </p:nvSpPr>
        <p:spPr bwMode="auto">
          <a:xfrm>
            <a:off x="2895600" y="5546725"/>
            <a:ext cx="701675"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89122" name="Rectangle 35">
            <a:extLst>
              <a:ext uri="{FF2B5EF4-FFF2-40B4-BE49-F238E27FC236}">
                <a16:creationId xmlns:a16="http://schemas.microsoft.com/office/drawing/2014/main" id="{8CB8F087-C4C3-D140-B41A-437603B97E5E}"/>
              </a:ext>
            </a:extLst>
          </p:cNvPr>
          <p:cNvSpPr>
            <a:spLocks noChangeArrowheads="1"/>
          </p:cNvSpPr>
          <p:nvPr/>
        </p:nvSpPr>
        <p:spPr bwMode="auto">
          <a:xfrm>
            <a:off x="2895600" y="4995863"/>
            <a:ext cx="701675"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1</a:t>
            </a:r>
          </a:p>
        </p:txBody>
      </p:sp>
      <p:sp>
        <p:nvSpPr>
          <p:cNvPr id="89123" name="Rectangle 36">
            <a:extLst>
              <a:ext uri="{FF2B5EF4-FFF2-40B4-BE49-F238E27FC236}">
                <a16:creationId xmlns:a16="http://schemas.microsoft.com/office/drawing/2014/main" id="{5732392A-C872-5240-B6B3-D134CE7AA4C5}"/>
              </a:ext>
            </a:extLst>
          </p:cNvPr>
          <p:cNvSpPr>
            <a:spLocks noChangeArrowheads="1"/>
          </p:cNvSpPr>
          <p:nvPr/>
        </p:nvSpPr>
        <p:spPr bwMode="auto">
          <a:xfrm>
            <a:off x="2895600" y="4443413"/>
            <a:ext cx="7016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2</a:t>
            </a:r>
          </a:p>
        </p:txBody>
      </p:sp>
      <p:sp>
        <p:nvSpPr>
          <p:cNvPr id="89124" name="Rectangle 37">
            <a:extLst>
              <a:ext uri="{FF2B5EF4-FFF2-40B4-BE49-F238E27FC236}">
                <a16:creationId xmlns:a16="http://schemas.microsoft.com/office/drawing/2014/main" id="{1802FD48-0DCD-7545-A89E-A9739DF49125}"/>
              </a:ext>
            </a:extLst>
          </p:cNvPr>
          <p:cNvSpPr>
            <a:spLocks noChangeArrowheads="1"/>
          </p:cNvSpPr>
          <p:nvPr/>
        </p:nvSpPr>
        <p:spPr bwMode="auto">
          <a:xfrm>
            <a:off x="2895600" y="3892550"/>
            <a:ext cx="701675"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3</a:t>
            </a:r>
          </a:p>
        </p:txBody>
      </p:sp>
      <p:sp>
        <p:nvSpPr>
          <p:cNvPr id="89125" name="Rectangle 38">
            <a:extLst>
              <a:ext uri="{FF2B5EF4-FFF2-40B4-BE49-F238E27FC236}">
                <a16:creationId xmlns:a16="http://schemas.microsoft.com/office/drawing/2014/main" id="{D1AD2EA0-27A7-6A48-9668-A20A209BAB62}"/>
              </a:ext>
            </a:extLst>
          </p:cNvPr>
          <p:cNvSpPr>
            <a:spLocks noChangeArrowheads="1"/>
          </p:cNvSpPr>
          <p:nvPr/>
        </p:nvSpPr>
        <p:spPr bwMode="auto">
          <a:xfrm>
            <a:off x="2895600" y="3341688"/>
            <a:ext cx="701675"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spcBef>
                <a:spcPct val="50000"/>
              </a:spcBef>
              <a:buClr>
                <a:srgbClr val="FF9900"/>
              </a:buClr>
            </a:pPr>
            <a:r>
              <a:rPr lang="en-US" altLang="en-US" sz="1600">
                <a:solidFill>
                  <a:srgbClr val="202368"/>
                </a:solidFill>
                <a:latin typeface="Source Sans Pro" panose="020B0503030403020204" pitchFamily="34" charset="0"/>
                <a:cs typeface="Source Sans Pro" panose="020B0503030403020204" pitchFamily="34" charset="0"/>
              </a:rPr>
              <a:t>4</a:t>
            </a:r>
          </a:p>
        </p:txBody>
      </p:sp>
      <p:sp>
        <p:nvSpPr>
          <p:cNvPr id="89126" name="Line 39">
            <a:extLst>
              <a:ext uri="{FF2B5EF4-FFF2-40B4-BE49-F238E27FC236}">
                <a16:creationId xmlns:a16="http://schemas.microsoft.com/office/drawing/2014/main" id="{E43E3CCE-96FD-8C44-9030-97BD5E60EED0}"/>
              </a:ext>
            </a:extLst>
          </p:cNvPr>
          <p:cNvSpPr>
            <a:spLocks noChangeShapeType="1"/>
          </p:cNvSpPr>
          <p:nvPr/>
        </p:nvSpPr>
        <p:spPr bwMode="auto">
          <a:xfrm>
            <a:off x="2895600" y="6097588"/>
            <a:ext cx="7016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27" name="Line 40">
            <a:extLst>
              <a:ext uri="{FF2B5EF4-FFF2-40B4-BE49-F238E27FC236}">
                <a16:creationId xmlns:a16="http://schemas.microsoft.com/office/drawing/2014/main" id="{BF44C615-4FE8-9C49-94D4-3BEFD7D37DAE}"/>
              </a:ext>
            </a:extLst>
          </p:cNvPr>
          <p:cNvSpPr>
            <a:spLocks noChangeShapeType="1"/>
          </p:cNvSpPr>
          <p:nvPr/>
        </p:nvSpPr>
        <p:spPr bwMode="auto">
          <a:xfrm>
            <a:off x="2895600" y="3341688"/>
            <a:ext cx="0" cy="5508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28" name="Line 41">
            <a:extLst>
              <a:ext uri="{FF2B5EF4-FFF2-40B4-BE49-F238E27FC236}">
                <a16:creationId xmlns:a16="http://schemas.microsoft.com/office/drawing/2014/main" id="{24B187C2-32DC-D145-93F1-442375F7C132}"/>
              </a:ext>
            </a:extLst>
          </p:cNvPr>
          <p:cNvSpPr>
            <a:spLocks noChangeShapeType="1"/>
          </p:cNvSpPr>
          <p:nvPr/>
        </p:nvSpPr>
        <p:spPr bwMode="auto">
          <a:xfrm>
            <a:off x="2895600" y="3892550"/>
            <a:ext cx="0" cy="5508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29" name="Line 42">
            <a:extLst>
              <a:ext uri="{FF2B5EF4-FFF2-40B4-BE49-F238E27FC236}">
                <a16:creationId xmlns:a16="http://schemas.microsoft.com/office/drawing/2014/main" id="{BD4B90CC-D59C-A244-83F2-EC50D8CA8BBA}"/>
              </a:ext>
            </a:extLst>
          </p:cNvPr>
          <p:cNvSpPr>
            <a:spLocks noChangeShapeType="1"/>
          </p:cNvSpPr>
          <p:nvPr/>
        </p:nvSpPr>
        <p:spPr bwMode="auto">
          <a:xfrm>
            <a:off x="2895600" y="4443413"/>
            <a:ext cx="0" cy="5524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0" name="Line 43">
            <a:extLst>
              <a:ext uri="{FF2B5EF4-FFF2-40B4-BE49-F238E27FC236}">
                <a16:creationId xmlns:a16="http://schemas.microsoft.com/office/drawing/2014/main" id="{D944D771-7D37-5648-9936-86BA304F304A}"/>
              </a:ext>
            </a:extLst>
          </p:cNvPr>
          <p:cNvSpPr>
            <a:spLocks noChangeShapeType="1"/>
          </p:cNvSpPr>
          <p:nvPr/>
        </p:nvSpPr>
        <p:spPr bwMode="auto">
          <a:xfrm>
            <a:off x="2895600" y="4995863"/>
            <a:ext cx="0" cy="5508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1" name="Line 44">
            <a:extLst>
              <a:ext uri="{FF2B5EF4-FFF2-40B4-BE49-F238E27FC236}">
                <a16:creationId xmlns:a16="http://schemas.microsoft.com/office/drawing/2014/main" id="{026FEE8F-E071-B947-A55F-05FB11172F25}"/>
              </a:ext>
            </a:extLst>
          </p:cNvPr>
          <p:cNvSpPr>
            <a:spLocks noChangeShapeType="1"/>
          </p:cNvSpPr>
          <p:nvPr/>
        </p:nvSpPr>
        <p:spPr bwMode="auto">
          <a:xfrm>
            <a:off x="2895600" y="5546725"/>
            <a:ext cx="0" cy="5508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2" name="Line 45">
            <a:extLst>
              <a:ext uri="{FF2B5EF4-FFF2-40B4-BE49-F238E27FC236}">
                <a16:creationId xmlns:a16="http://schemas.microsoft.com/office/drawing/2014/main" id="{EDEE0093-CBF7-EC4D-9DBA-2C3273D66139}"/>
              </a:ext>
            </a:extLst>
          </p:cNvPr>
          <p:cNvSpPr>
            <a:spLocks noChangeShapeType="1"/>
          </p:cNvSpPr>
          <p:nvPr/>
        </p:nvSpPr>
        <p:spPr bwMode="auto">
          <a:xfrm>
            <a:off x="3597275" y="6097588"/>
            <a:ext cx="7000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3" name="Line 46">
            <a:extLst>
              <a:ext uri="{FF2B5EF4-FFF2-40B4-BE49-F238E27FC236}">
                <a16:creationId xmlns:a16="http://schemas.microsoft.com/office/drawing/2014/main" id="{AB3C514E-EA64-9F48-933D-EAB73F0AD2D5}"/>
              </a:ext>
            </a:extLst>
          </p:cNvPr>
          <p:cNvSpPr>
            <a:spLocks noChangeShapeType="1"/>
          </p:cNvSpPr>
          <p:nvPr/>
        </p:nvSpPr>
        <p:spPr bwMode="auto">
          <a:xfrm>
            <a:off x="4297363" y="6097588"/>
            <a:ext cx="7016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4" name="Line 47">
            <a:extLst>
              <a:ext uri="{FF2B5EF4-FFF2-40B4-BE49-F238E27FC236}">
                <a16:creationId xmlns:a16="http://schemas.microsoft.com/office/drawing/2014/main" id="{BB62E79F-62B2-9940-8CCD-1EB007FBA465}"/>
              </a:ext>
            </a:extLst>
          </p:cNvPr>
          <p:cNvSpPr>
            <a:spLocks noChangeShapeType="1"/>
          </p:cNvSpPr>
          <p:nvPr/>
        </p:nvSpPr>
        <p:spPr bwMode="auto">
          <a:xfrm>
            <a:off x="4999038" y="6097588"/>
            <a:ext cx="70008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5" name="Line 48">
            <a:extLst>
              <a:ext uri="{FF2B5EF4-FFF2-40B4-BE49-F238E27FC236}">
                <a16:creationId xmlns:a16="http://schemas.microsoft.com/office/drawing/2014/main" id="{7E844946-DA7B-8C47-A64D-8F1A1385DEF2}"/>
              </a:ext>
            </a:extLst>
          </p:cNvPr>
          <p:cNvSpPr>
            <a:spLocks noChangeShapeType="1"/>
          </p:cNvSpPr>
          <p:nvPr/>
        </p:nvSpPr>
        <p:spPr bwMode="auto">
          <a:xfrm>
            <a:off x="5699125" y="6097588"/>
            <a:ext cx="7016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6" name="Line 49">
            <a:extLst>
              <a:ext uri="{FF2B5EF4-FFF2-40B4-BE49-F238E27FC236}">
                <a16:creationId xmlns:a16="http://schemas.microsoft.com/office/drawing/2014/main" id="{6C20A057-5C68-B040-9D5A-730A7EFF90BA}"/>
              </a:ext>
            </a:extLst>
          </p:cNvPr>
          <p:cNvSpPr>
            <a:spLocks noChangeShapeType="1"/>
          </p:cNvSpPr>
          <p:nvPr/>
        </p:nvSpPr>
        <p:spPr bwMode="auto">
          <a:xfrm>
            <a:off x="2895600" y="3341688"/>
            <a:ext cx="7016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7" name="Line 50">
            <a:extLst>
              <a:ext uri="{FF2B5EF4-FFF2-40B4-BE49-F238E27FC236}">
                <a16:creationId xmlns:a16="http://schemas.microsoft.com/office/drawing/2014/main" id="{7E7AAAAB-2BF7-B94D-8055-59B5571E96D2}"/>
              </a:ext>
            </a:extLst>
          </p:cNvPr>
          <p:cNvSpPr>
            <a:spLocks noChangeShapeType="1"/>
          </p:cNvSpPr>
          <p:nvPr/>
        </p:nvSpPr>
        <p:spPr bwMode="auto">
          <a:xfrm>
            <a:off x="6400800" y="5546725"/>
            <a:ext cx="0" cy="5508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38" name="Rectangle 51">
            <a:extLst>
              <a:ext uri="{FF2B5EF4-FFF2-40B4-BE49-F238E27FC236}">
                <a16:creationId xmlns:a16="http://schemas.microsoft.com/office/drawing/2014/main" id="{2EE61E10-38E4-2C41-A193-DFC67DC395B8}"/>
              </a:ext>
            </a:extLst>
          </p:cNvPr>
          <p:cNvSpPr>
            <a:spLocks noChangeArrowheads="1"/>
          </p:cNvSpPr>
          <p:nvPr/>
        </p:nvSpPr>
        <p:spPr bwMode="auto">
          <a:xfrm>
            <a:off x="2489200" y="3475038"/>
            <a:ext cx="533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a:solidFill>
                  <a:srgbClr val="202368"/>
                </a:solidFill>
                <a:latin typeface="Source Sans Pro" panose="020B0503030403020204" pitchFamily="34" charset="0"/>
                <a:cs typeface="Source Sans Pro" panose="020B0503030403020204" pitchFamily="34" charset="0"/>
              </a:rPr>
              <a:t>High</a:t>
            </a:r>
            <a:endParaRPr lang="en-US" altLang="en-US" sz="1400">
              <a:solidFill>
                <a:srgbClr val="202368"/>
              </a:solidFill>
              <a:latin typeface="Source Sans Pro" panose="020B0503030403020204" pitchFamily="34" charset="0"/>
              <a:cs typeface="Source Sans Pro" panose="020B0503030403020204" pitchFamily="34" charset="0"/>
            </a:endParaRPr>
          </a:p>
        </p:txBody>
      </p:sp>
      <p:sp>
        <p:nvSpPr>
          <p:cNvPr id="89139" name="Rectangle 52">
            <a:extLst>
              <a:ext uri="{FF2B5EF4-FFF2-40B4-BE49-F238E27FC236}">
                <a16:creationId xmlns:a16="http://schemas.microsoft.com/office/drawing/2014/main" id="{9112A70B-E3E8-E449-B47D-4DBDDD2E698E}"/>
              </a:ext>
            </a:extLst>
          </p:cNvPr>
          <p:cNvSpPr>
            <a:spLocks noChangeArrowheads="1"/>
          </p:cNvSpPr>
          <p:nvPr/>
        </p:nvSpPr>
        <p:spPr bwMode="auto">
          <a:xfrm>
            <a:off x="2489200" y="4332288"/>
            <a:ext cx="742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b="1">
                <a:solidFill>
                  <a:srgbClr val="202368"/>
                </a:solidFill>
                <a:latin typeface="Source Sans Pro" panose="020B0503030403020204" pitchFamily="34" charset="0"/>
                <a:cs typeface="Source Sans Pro" panose="020B0503030403020204" pitchFamily="34" charset="0"/>
              </a:rPr>
              <a:t>Impact</a:t>
            </a:r>
            <a:endParaRPr lang="en-US" altLang="en-US" sz="1400">
              <a:solidFill>
                <a:srgbClr val="202368"/>
              </a:solidFill>
              <a:latin typeface="Source Sans Pro" panose="020B0503030403020204" pitchFamily="34" charset="0"/>
              <a:cs typeface="Source Sans Pro" panose="020B0503030403020204" pitchFamily="34" charset="0"/>
            </a:endParaRPr>
          </a:p>
        </p:txBody>
      </p:sp>
      <p:sp>
        <p:nvSpPr>
          <p:cNvPr id="89140" name="Rectangle 53">
            <a:extLst>
              <a:ext uri="{FF2B5EF4-FFF2-40B4-BE49-F238E27FC236}">
                <a16:creationId xmlns:a16="http://schemas.microsoft.com/office/drawing/2014/main" id="{A302AFDC-A876-1749-B2B4-E320C584A130}"/>
              </a:ext>
            </a:extLst>
          </p:cNvPr>
          <p:cNvSpPr>
            <a:spLocks noChangeArrowheads="1"/>
          </p:cNvSpPr>
          <p:nvPr/>
        </p:nvSpPr>
        <p:spPr bwMode="auto">
          <a:xfrm>
            <a:off x="2489200" y="5106988"/>
            <a:ext cx="49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a:solidFill>
                  <a:srgbClr val="202368"/>
                </a:solidFill>
                <a:latin typeface="Source Sans Pro" panose="020B0503030403020204" pitchFamily="34" charset="0"/>
                <a:cs typeface="Source Sans Pro" panose="020B0503030403020204" pitchFamily="34" charset="0"/>
              </a:rPr>
              <a:t>Low</a:t>
            </a:r>
            <a:endParaRPr lang="en-US" altLang="en-US" sz="1400">
              <a:solidFill>
                <a:srgbClr val="202368"/>
              </a:solidFill>
              <a:latin typeface="Source Sans Pro" panose="020B0503030403020204" pitchFamily="34" charset="0"/>
              <a:cs typeface="Source Sans Pro" panose="020B0503030403020204" pitchFamily="34" charset="0"/>
            </a:endParaRPr>
          </a:p>
        </p:txBody>
      </p:sp>
      <p:sp>
        <p:nvSpPr>
          <p:cNvPr id="89141" name="Rectangle 54">
            <a:extLst>
              <a:ext uri="{FF2B5EF4-FFF2-40B4-BE49-F238E27FC236}">
                <a16:creationId xmlns:a16="http://schemas.microsoft.com/office/drawing/2014/main" id="{ED268232-A5CA-7642-A68C-A7295AADFDAB}"/>
              </a:ext>
            </a:extLst>
          </p:cNvPr>
          <p:cNvSpPr>
            <a:spLocks noChangeArrowheads="1"/>
          </p:cNvSpPr>
          <p:nvPr/>
        </p:nvSpPr>
        <p:spPr bwMode="auto">
          <a:xfrm>
            <a:off x="3597275" y="5799138"/>
            <a:ext cx="49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a:solidFill>
                  <a:srgbClr val="202368"/>
                </a:solidFill>
                <a:latin typeface="Source Sans Pro" panose="020B0503030403020204" pitchFamily="34" charset="0"/>
                <a:cs typeface="Source Sans Pro" panose="020B0503030403020204" pitchFamily="34" charset="0"/>
              </a:rPr>
              <a:t>Low</a:t>
            </a:r>
            <a:endParaRPr lang="en-US" altLang="en-US" sz="1400">
              <a:solidFill>
                <a:srgbClr val="202368"/>
              </a:solidFill>
              <a:latin typeface="Source Sans Pro" panose="020B0503030403020204" pitchFamily="34" charset="0"/>
              <a:cs typeface="Source Sans Pro" panose="020B0503030403020204" pitchFamily="34" charset="0"/>
            </a:endParaRPr>
          </a:p>
        </p:txBody>
      </p:sp>
      <p:sp>
        <p:nvSpPr>
          <p:cNvPr id="89142" name="Rectangle 55">
            <a:extLst>
              <a:ext uri="{FF2B5EF4-FFF2-40B4-BE49-F238E27FC236}">
                <a16:creationId xmlns:a16="http://schemas.microsoft.com/office/drawing/2014/main" id="{E1D5886C-DEF9-4648-AEA6-91F2E31EE047}"/>
              </a:ext>
            </a:extLst>
          </p:cNvPr>
          <p:cNvSpPr>
            <a:spLocks noChangeArrowheads="1"/>
          </p:cNvSpPr>
          <p:nvPr/>
        </p:nvSpPr>
        <p:spPr bwMode="auto">
          <a:xfrm>
            <a:off x="5778500" y="5795963"/>
            <a:ext cx="533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a:solidFill>
                  <a:srgbClr val="202368"/>
                </a:solidFill>
                <a:latin typeface="Source Sans Pro" panose="020B0503030403020204" pitchFamily="34" charset="0"/>
                <a:cs typeface="Source Sans Pro" panose="020B0503030403020204" pitchFamily="34" charset="0"/>
              </a:rPr>
              <a:t>High</a:t>
            </a:r>
            <a:endParaRPr lang="en-US" altLang="en-US" sz="1400">
              <a:solidFill>
                <a:srgbClr val="202368"/>
              </a:solidFill>
              <a:latin typeface="Source Sans Pro" panose="020B0503030403020204" pitchFamily="34" charset="0"/>
              <a:cs typeface="Source Sans Pro" panose="020B0503030403020204" pitchFamily="34" charset="0"/>
            </a:endParaRPr>
          </a:p>
        </p:txBody>
      </p:sp>
      <p:sp>
        <p:nvSpPr>
          <p:cNvPr id="89143" name="Rectangle 56">
            <a:extLst>
              <a:ext uri="{FF2B5EF4-FFF2-40B4-BE49-F238E27FC236}">
                <a16:creationId xmlns:a16="http://schemas.microsoft.com/office/drawing/2014/main" id="{FD603D27-F386-F143-BAD7-7AFBF4D9BCBA}"/>
              </a:ext>
            </a:extLst>
          </p:cNvPr>
          <p:cNvSpPr>
            <a:spLocks noChangeArrowheads="1"/>
          </p:cNvSpPr>
          <p:nvPr/>
        </p:nvSpPr>
        <p:spPr bwMode="auto">
          <a:xfrm>
            <a:off x="4297363" y="6100763"/>
            <a:ext cx="96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400" b="1">
                <a:solidFill>
                  <a:srgbClr val="202368"/>
                </a:solidFill>
                <a:latin typeface="Source Sans Pro" panose="020B0503030403020204" pitchFamily="34" charset="0"/>
                <a:cs typeface="Source Sans Pro" panose="020B0503030403020204" pitchFamily="34" charset="0"/>
              </a:rPr>
              <a:t>Do-ability</a:t>
            </a:r>
            <a:endParaRPr lang="en-US" altLang="en-US" sz="1400" b="1">
              <a:solidFill>
                <a:srgbClr val="202368"/>
              </a:solidFill>
              <a:latin typeface="Source Sans Pro" panose="020B0503030403020204" pitchFamily="34" charset="0"/>
              <a:cs typeface="Source Sans Pro" panose="020B0503030403020204" pitchFamily="34" charset="0"/>
            </a:endParaRPr>
          </a:p>
        </p:txBody>
      </p:sp>
      <p:sp>
        <p:nvSpPr>
          <p:cNvPr id="89144" name="Line 57">
            <a:extLst>
              <a:ext uri="{FF2B5EF4-FFF2-40B4-BE49-F238E27FC236}">
                <a16:creationId xmlns:a16="http://schemas.microsoft.com/office/drawing/2014/main" id="{B1D022DE-6EA2-9E41-8896-95DBF0510DA4}"/>
              </a:ext>
            </a:extLst>
          </p:cNvPr>
          <p:cNvSpPr>
            <a:spLocks noChangeShapeType="1"/>
          </p:cNvSpPr>
          <p:nvPr/>
        </p:nvSpPr>
        <p:spPr bwMode="auto">
          <a:xfrm>
            <a:off x="3813175" y="3341688"/>
            <a:ext cx="2587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145" name="Line 58">
            <a:extLst>
              <a:ext uri="{FF2B5EF4-FFF2-40B4-BE49-F238E27FC236}">
                <a16:creationId xmlns:a16="http://schemas.microsoft.com/office/drawing/2014/main" id="{AB79A261-C89E-764D-9C35-5E05E7DB84F4}"/>
              </a:ext>
            </a:extLst>
          </p:cNvPr>
          <p:cNvSpPr>
            <a:spLocks noChangeShapeType="1"/>
          </p:cNvSpPr>
          <p:nvPr/>
        </p:nvSpPr>
        <p:spPr bwMode="auto">
          <a:xfrm>
            <a:off x="6400800" y="3341688"/>
            <a:ext cx="0" cy="19415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146" name="Arc 59">
            <a:extLst>
              <a:ext uri="{FF2B5EF4-FFF2-40B4-BE49-F238E27FC236}">
                <a16:creationId xmlns:a16="http://schemas.microsoft.com/office/drawing/2014/main" id="{3B566817-8C9F-6C42-A886-266B5146588D}"/>
              </a:ext>
            </a:extLst>
          </p:cNvPr>
          <p:cNvSpPr>
            <a:spLocks/>
          </p:cNvSpPr>
          <p:nvPr/>
        </p:nvSpPr>
        <p:spPr bwMode="auto">
          <a:xfrm rot="10800000">
            <a:off x="4624388" y="3344863"/>
            <a:ext cx="1770062" cy="156845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solidFill>
            <a:srgbClr val="F2C209"/>
          </a:solidFill>
          <a:ln w="9525">
            <a:solidFill>
              <a:schemeClr val="tx1"/>
            </a:solidFill>
            <a:round/>
            <a:headEnd/>
            <a:tailEnd/>
          </a:ln>
        </p:spPr>
        <p:txBody>
          <a:bodyPr wrap="none" anchor="ctr"/>
          <a:lstStyle/>
          <a:p>
            <a:endParaRPr lang="en-US"/>
          </a:p>
        </p:txBody>
      </p:sp>
      <p:sp>
        <p:nvSpPr>
          <p:cNvPr id="89147" name="Text Box 60">
            <a:extLst>
              <a:ext uri="{FF2B5EF4-FFF2-40B4-BE49-F238E27FC236}">
                <a16:creationId xmlns:a16="http://schemas.microsoft.com/office/drawing/2014/main" id="{5F7B3EFF-E19C-9146-8E19-CA37687844A6}"/>
              </a:ext>
            </a:extLst>
          </p:cNvPr>
          <p:cNvSpPr txBox="1">
            <a:spLocks noChangeArrowheads="1"/>
          </p:cNvSpPr>
          <p:nvPr/>
        </p:nvSpPr>
        <p:spPr bwMode="auto">
          <a:xfrm>
            <a:off x="4941888" y="3389313"/>
            <a:ext cx="1455737"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r"/>
            <a:r>
              <a:rPr lang="en-GB" altLang="en-US" sz="1600" b="1">
                <a:latin typeface="Source Sans Pro" panose="020B0503030403020204" pitchFamily="34" charset="0"/>
                <a:cs typeface="Source Sans Pro" panose="020B0503030403020204" pitchFamily="34" charset="0"/>
              </a:rPr>
              <a:t>HIGHER PRIORITY OPTIONS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a:extLst>
              <a:ext uri="{FF2B5EF4-FFF2-40B4-BE49-F238E27FC236}">
                <a16:creationId xmlns:a16="http://schemas.microsoft.com/office/drawing/2014/main" id="{D976516A-F264-9041-BA6D-506DDF9731D4}"/>
              </a:ext>
            </a:extLst>
          </p:cNvPr>
          <p:cNvSpPr>
            <a:spLocks noGrp="1" noChangeArrowheads="1"/>
          </p:cNvSpPr>
          <p:nvPr>
            <p:ph type="title"/>
          </p:nvPr>
        </p:nvSpPr>
        <p:spPr/>
        <p:txBody>
          <a:bodyPr/>
          <a:lstStyle/>
          <a:p>
            <a:pPr eaLnBrk="1" hangingPunct="1">
              <a:defRPr/>
            </a:pPr>
            <a:r>
              <a:rPr dirty="0">
                <a:ea typeface="MS PGothic" pitchFamily="34" charset="-128"/>
                <a:cs typeface="+mj-cs"/>
              </a:rPr>
              <a:t>Prioritization matrix</a:t>
            </a:r>
          </a:p>
        </p:txBody>
      </p:sp>
      <p:sp>
        <p:nvSpPr>
          <p:cNvPr id="563203" name="Rectangle 3">
            <a:extLst>
              <a:ext uri="{FF2B5EF4-FFF2-40B4-BE49-F238E27FC236}">
                <a16:creationId xmlns:a16="http://schemas.microsoft.com/office/drawing/2014/main" id="{CA6B4CA9-A3E7-0C40-AD7E-52C0E09823F4}"/>
              </a:ext>
            </a:extLst>
          </p:cNvPr>
          <p:cNvSpPr>
            <a:spLocks noGrp="1" noChangeArrowheads="1"/>
          </p:cNvSpPr>
          <p:nvPr>
            <p:ph idx="1"/>
          </p:nvPr>
        </p:nvSpPr>
        <p:spPr/>
        <p:txBody>
          <a:bodyPr>
            <a:normAutofit fontScale="70000" lnSpcReduction="20000"/>
          </a:bodyPr>
          <a:lstStyle/>
          <a:p>
            <a:pPr eaLnBrk="1" hangingPunct="1">
              <a:lnSpc>
                <a:spcPct val="130000"/>
              </a:lnSpc>
              <a:buFontTx/>
              <a:buNone/>
              <a:defRPr/>
            </a:pPr>
            <a:r>
              <a:rPr lang="en-GB" b="1" dirty="0">
                <a:ea typeface="MS PGothic" pitchFamily="34" charset="-128"/>
                <a:cs typeface="+mn-cs"/>
              </a:rPr>
              <a:t>When would you use it?</a:t>
            </a:r>
          </a:p>
          <a:p>
            <a:pPr eaLnBrk="1" hangingPunct="1">
              <a:lnSpc>
                <a:spcPct val="130000"/>
              </a:lnSpc>
              <a:buFont typeface="Arial" charset="0"/>
              <a:buChar char="•"/>
              <a:defRPr/>
            </a:pPr>
            <a:r>
              <a:rPr lang="en-GB" dirty="0">
                <a:ea typeface="MS PGothic" pitchFamily="34" charset="-128"/>
                <a:cs typeface="+mn-cs"/>
              </a:rPr>
              <a:t>Any time you have a long list of ideas or solutions that you would like to prioritize (and therefore shorten).</a:t>
            </a:r>
          </a:p>
          <a:p>
            <a:pPr eaLnBrk="1" hangingPunct="1">
              <a:lnSpc>
                <a:spcPct val="130000"/>
              </a:lnSpc>
              <a:buFontTx/>
              <a:buNone/>
              <a:defRPr/>
            </a:pPr>
            <a:endParaRPr lang="en-GB" b="1" dirty="0">
              <a:ea typeface="MS PGothic" pitchFamily="34" charset="-128"/>
              <a:cs typeface="+mn-cs"/>
            </a:endParaRPr>
          </a:p>
          <a:p>
            <a:pPr eaLnBrk="1" hangingPunct="1">
              <a:lnSpc>
                <a:spcPct val="130000"/>
              </a:lnSpc>
              <a:buFontTx/>
              <a:buNone/>
              <a:defRPr/>
            </a:pPr>
            <a:r>
              <a:rPr lang="en-GB" b="1" dirty="0">
                <a:ea typeface="MS PGothic" pitchFamily="34" charset="-128"/>
                <a:cs typeface="+mn-cs"/>
              </a:rPr>
              <a:t>Are there any rules?</a:t>
            </a:r>
          </a:p>
          <a:p>
            <a:pPr eaLnBrk="1" hangingPunct="1">
              <a:lnSpc>
                <a:spcPct val="130000"/>
              </a:lnSpc>
              <a:buFont typeface="Arial" charset="0"/>
              <a:buChar char="•"/>
              <a:defRPr/>
            </a:pPr>
            <a:r>
              <a:rPr lang="en-GB" dirty="0">
                <a:ea typeface="MS PGothic" pitchFamily="34" charset="-128"/>
                <a:cs typeface="+mn-cs"/>
              </a:rPr>
              <a:t>Best when time limit is agreed beforehand and adhered to.</a:t>
            </a:r>
          </a:p>
          <a:p>
            <a:pPr eaLnBrk="1" hangingPunct="1">
              <a:lnSpc>
                <a:spcPct val="130000"/>
              </a:lnSpc>
              <a:buFont typeface="Arial" charset="0"/>
              <a:buChar char="•"/>
              <a:defRPr/>
            </a:pPr>
            <a:r>
              <a:rPr lang="en-GB" dirty="0">
                <a:ea typeface="MS PGothic" pitchFamily="34" charset="-128"/>
                <a:cs typeface="+mn-cs"/>
              </a:rPr>
              <a:t>Best when at least 6 people contribute.</a:t>
            </a:r>
          </a:p>
          <a:p>
            <a:pPr eaLnBrk="1" hangingPunct="1">
              <a:lnSpc>
                <a:spcPct val="130000"/>
              </a:lnSpc>
              <a:buFont typeface="Arial" charset="0"/>
              <a:buChar char="•"/>
              <a:defRPr/>
            </a:pPr>
            <a:r>
              <a:rPr lang="en-GB" dirty="0">
                <a:ea typeface="MS PGothic" pitchFamily="34" charset="-128"/>
                <a:cs typeface="+mn-cs"/>
              </a:rPr>
              <a:t>Every person should have their say.</a:t>
            </a:r>
            <a:endParaRPr lang="en-US" dirty="0">
              <a:ea typeface="MS PGothic" pitchFamily="34" charset="-128"/>
              <a:cs typeface="+mn-cs"/>
            </a:endParaRPr>
          </a:p>
          <a:p>
            <a:pPr eaLnBrk="1" hangingPunct="1">
              <a:lnSpc>
                <a:spcPct val="130000"/>
              </a:lnSpc>
              <a:buFont typeface="Arial" charset="0"/>
              <a:buChar char="•"/>
              <a:defRPr/>
            </a:pPr>
            <a:r>
              <a:rPr lang="en-US" dirty="0">
                <a:ea typeface="MS PGothic" pitchFamily="34" charset="-128"/>
                <a:cs typeface="+mn-cs"/>
              </a:rPr>
              <a:t>Whilst the idea is to prioritize options, do not over-play the need for a “score” – some options may be ok to be “top right”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a:extLst>
              <a:ext uri="{FF2B5EF4-FFF2-40B4-BE49-F238E27FC236}">
                <a16:creationId xmlns:a16="http://schemas.microsoft.com/office/drawing/2014/main" id="{BFB9026F-DC7A-FB45-9126-7843AD6BFE31}"/>
              </a:ext>
            </a:extLst>
          </p:cNvPr>
          <p:cNvSpPr>
            <a:spLocks noGrp="1" noChangeArrowheads="1"/>
          </p:cNvSpPr>
          <p:nvPr>
            <p:ph type="title"/>
          </p:nvPr>
        </p:nvSpPr>
        <p:spPr/>
        <p:txBody>
          <a:bodyPr/>
          <a:lstStyle/>
          <a:p>
            <a:pPr eaLnBrk="1" hangingPunct="1">
              <a:defRPr/>
            </a:pPr>
            <a:r>
              <a:rPr dirty="0">
                <a:ea typeface="MS PGothic" pitchFamily="34" charset="-128"/>
                <a:cs typeface="+mj-cs"/>
              </a:rPr>
              <a:t>Prioritization Matrix Process</a:t>
            </a:r>
          </a:p>
        </p:txBody>
      </p:sp>
      <p:sp>
        <p:nvSpPr>
          <p:cNvPr id="564227" name="Rectangle 3">
            <a:extLst>
              <a:ext uri="{FF2B5EF4-FFF2-40B4-BE49-F238E27FC236}">
                <a16:creationId xmlns:a16="http://schemas.microsoft.com/office/drawing/2014/main" id="{BD37C68F-33CB-784E-B264-F1201A8C2A11}"/>
              </a:ext>
            </a:extLst>
          </p:cNvPr>
          <p:cNvSpPr>
            <a:spLocks noGrp="1" noChangeArrowheads="1"/>
          </p:cNvSpPr>
          <p:nvPr>
            <p:ph idx="1"/>
          </p:nvPr>
        </p:nvSpPr>
        <p:spPr>
          <a:xfrm>
            <a:off x="660400" y="1522413"/>
            <a:ext cx="8788400" cy="4268787"/>
          </a:xfrm>
        </p:spPr>
        <p:txBody>
          <a:bodyPr>
            <a:normAutofit fontScale="85000" lnSpcReduction="10000"/>
          </a:bodyPr>
          <a:lstStyle/>
          <a:p>
            <a:pPr marL="457200" indent="-457200" eaLnBrk="1" hangingPunct="1">
              <a:lnSpc>
                <a:spcPct val="120000"/>
              </a:lnSpc>
              <a:buFont typeface="+mj-lt"/>
              <a:buAutoNum type="arabicPeriod"/>
              <a:defRPr/>
            </a:pPr>
            <a:r>
              <a:rPr lang="en-GB" sz="2000" b="1" dirty="0">
                <a:ea typeface="MS PGothic" pitchFamily="34" charset="-128"/>
                <a:cs typeface="+mn-cs"/>
              </a:rPr>
              <a:t>How is the tool used?</a:t>
            </a:r>
            <a:endParaRPr lang="en-GB" sz="2000" dirty="0">
              <a:ea typeface="MS PGothic" pitchFamily="34" charset="-128"/>
              <a:cs typeface="+mn-cs"/>
            </a:endParaRPr>
          </a:p>
          <a:p>
            <a:pPr marL="457200" indent="-457200" eaLnBrk="1" hangingPunct="1">
              <a:lnSpc>
                <a:spcPct val="120000"/>
              </a:lnSpc>
              <a:buFont typeface="+mj-lt"/>
              <a:buAutoNum type="arabicPeriod"/>
              <a:defRPr/>
            </a:pPr>
            <a:r>
              <a:rPr lang="en-GB" sz="2000" dirty="0">
                <a:ea typeface="MS PGothic" pitchFamily="34" charset="-128"/>
                <a:cs typeface="+mn-cs"/>
              </a:rPr>
              <a:t>List on a flipchart the options under consideration.</a:t>
            </a:r>
          </a:p>
          <a:p>
            <a:pPr marL="457200" indent="-457200" eaLnBrk="1" hangingPunct="1">
              <a:lnSpc>
                <a:spcPct val="120000"/>
              </a:lnSpc>
              <a:buFont typeface="+mj-lt"/>
              <a:buAutoNum type="arabicPeriod"/>
              <a:defRPr/>
            </a:pPr>
            <a:r>
              <a:rPr lang="en-GB" sz="2000" dirty="0">
                <a:ea typeface="MS PGothic" pitchFamily="34" charset="-128"/>
                <a:cs typeface="+mn-cs"/>
              </a:rPr>
              <a:t>Explain the two aspects being evaluated i.e. impact and “do-ability”</a:t>
            </a:r>
          </a:p>
          <a:p>
            <a:pPr marL="457200" indent="-457200" eaLnBrk="1" hangingPunct="1">
              <a:lnSpc>
                <a:spcPct val="120000"/>
              </a:lnSpc>
              <a:buFont typeface="+mj-lt"/>
              <a:buAutoNum type="arabicPeriod"/>
              <a:defRPr/>
            </a:pPr>
            <a:r>
              <a:rPr lang="en-GB" sz="2000" dirty="0">
                <a:ea typeface="MS PGothic" pitchFamily="34" charset="-128"/>
                <a:cs typeface="+mn-cs"/>
              </a:rPr>
              <a:t>Define what you mean by impact so everyone is working from the same understanding.</a:t>
            </a:r>
          </a:p>
          <a:p>
            <a:pPr marL="457200" indent="-457200" eaLnBrk="1" hangingPunct="1">
              <a:lnSpc>
                <a:spcPct val="120000"/>
              </a:lnSpc>
              <a:buFont typeface="+mj-lt"/>
              <a:buAutoNum type="arabicPeriod"/>
              <a:defRPr/>
            </a:pPr>
            <a:r>
              <a:rPr lang="en-GB" sz="2000" dirty="0">
                <a:ea typeface="MS PGothic" pitchFamily="34" charset="-128"/>
                <a:cs typeface="+mn-cs"/>
              </a:rPr>
              <a:t>Similarly, define what you mean by do-ability (probably includes effort, cost, time, resources, risk etc.) – you may draw up a “weighted do-ability” score allocating weightings to aspects according to the issue, options and circumstances – (see example later).</a:t>
            </a:r>
          </a:p>
          <a:p>
            <a:pPr marL="457200" indent="-457200" eaLnBrk="1" hangingPunct="1">
              <a:lnSpc>
                <a:spcPct val="120000"/>
              </a:lnSpc>
              <a:buFont typeface="+mj-lt"/>
              <a:buAutoNum type="arabicPeriod"/>
              <a:defRPr/>
            </a:pPr>
            <a:r>
              <a:rPr lang="en-GB" sz="2000" dirty="0">
                <a:ea typeface="MS PGothic" pitchFamily="34" charset="-128"/>
                <a:cs typeface="+mn-cs"/>
              </a:rPr>
              <a:t>Work through each option asking the group to agree scores (1 = low to 4 = high) for impact and do-ability for each of the options.</a:t>
            </a:r>
          </a:p>
          <a:p>
            <a:pPr marL="457200" indent="-457200" eaLnBrk="1" hangingPunct="1">
              <a:lnSpc>
                <a:spcPct val="120000"/>
              </a:lnSpc>
              <a:buFont typeface="+mj-lt"/>
              <a:buAutoNum type="arabicPeriod"/>
              <a:defRPr/>
            </a:pPr>
            <a:r>
              <a:rPr lang="en-GB" sz="2000" dirty="0">
                <a:ea typeface="MS PGothic" pitchFamily="34" charset="-128"/>
                <a:cs typeface="+mn-cs"/>
              </a:rPr>
              <a:t>Make sure that everyone is OK with the score before proceeding.</a:t>
            </a:r>
          </a:p>
          <a:p>
            <a:pPr marL="457200" indent="-457200" eaLnBrk="1" hangingPunct="1">
              <a:lnSpc>
                <a:spcPct val="120000"/>
              </a:lnSpc>
              <a:buFont typeface="+mj-lt"/>
              <a:buAutoNum type="arabicPeriod"/>
              <a:defRPr/>
            </a:pPr>
            <a:r>
              <a:rPr lang="en-GB" sz="2000" dirty="0">
                <a:ea typeface="MS PGothic" pitchFamily="34" charset="-128"/>
                <a:cs typeface="+mn-cs"/>
              </a:rPr>
              <a:t>Plot each score on prioritisation matrix drawn on a flipchart or </a:t>
            </a:r>
            <a:r>
              <a:rPr lang="en-GB" sz="2000" dirty="0" err="1">
                <a:ea typeface="MS PGothic" pitchFamily="34" charset="-128"/>
                <a:cs typeface="+mn-cs"/>
              </a:rPr>
              <a:t>brownpaper</a:t>
            </a:r>
            <a:r>
              <a:rPr lang="en-GB" sz="2000" dirty="0">
                <a:ea typeface="MS PGothic" pitchFamily="34" charset="-128"/>
                <a:cs typeface="+mn-cs"/>
              </a:rPr>
              <a:t>.</a:t>
            </a:r>
          </a:p>
          <a:p>
            <a:pPr marL="457200" indent="-457200" eaLnBrk="1" hangingPunct="1">
              <a:lnSpc>
                <a:spcPct val="120000"/>
              </a:lnSpc>
              <a:buFont typeface="+mj-lt"/>
              <a:buAutoNum type="arabicPeriod"/>
              <a:defRPr/>
            </a:pPr>
            <a:r>
              <a:rPr lang="en-GB" sz="2000" dirty="0">
                <a:ea typeface="MS PGothic" pitchFamily="34" charset="-128"/>
                <a:cs typeface="+mn-cs"/>
              </a:rPr>
              <a:t>To ensure the results are “calibrated”, the final results can be challenged i.e. does option 5 have more or less impact than option 7 etc.</a:t>
            </a:r>
          </a:p>
          <a:p>
            <a:pPr marL="457200" indent="-457200" eaLnBrk="1" hangingPunct="1">
              <a:lnSpc>
                <a:spcPct val="120000"/>
              </a:lnSpc>
              <a:buFont typeface="+mj-lt"/>
              <a:buAutoNum type="arabicPeriod"/>
              <a:defRPr/>
            </a:pPr>
            <a:endParaRPr lang="en-US" sz="2000" dirty="0">
              <a:ea typeface="MS PGothic" pitchFamily="34" charset="-128"/>
              <a:cs typeface="+mn-cs"/>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a:extLst>
              <a:ext uri="{FF2B5EF4-FFF2-40B4-BE49-F238E27FC236}">
                <a16:creationId xmlns:a16="http://schemas.microsoft.com/office/drawing/2014/main" id="{85BFF4BB-439D-7B4F-9AD9-CBA119E7D0DD}"/>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Example in a school</a:t>
            </a:r>
          </a:p>
        </p:txBody>
      </p:sp>
      <p:sp>
        <p:nvSpPr>
          <p:cNvPr id="565251" name="Text Box 3">
            <a:extLst>
              <a:ext uri="{FF2B5EF4-FFF2-40B4-BE49-F238E27FC236}">
                <a16:creationId xmlns:a16="http://schemas.microsoft.com/office/drawing/2014/main" id="{A70125AF-1057-F54E-8316-AB7817BB9DDC}"/>
              </a:ext>
            </a:extLst>
          </p:cNvPr>
          <p:cNvSpPr txBox="1">
            <a:spLocks noChangeArrowheads="1"/>
          </p:cNvSpPr>
          <p:nvPr/>
        </p:nvSpPr>
        <p:spPr bwMode="auto">
          <a:xfrm>
            <a:off x="1101725" y="1352550"/>
            <a:ext cx="184150" cy="461963"/>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endParaRPr lang="en-US">
              <a:latin typeface="Verdana" charset="0"/>
              <a:ea typeface="ＭＳ Ｐゴシック" charset="0"/>
            </a:endParaRPr>
          </a:p>
        </p:txBody>
      </p:sp>
      <p:sp>
        <p:nvSpPr>
          <p:cNvPr id="92163" name="Text Box 4">
            <a:extLst>
              <a:ext uri="{FF2B5EF4-FFF2-40B4-BE49-F238E27FC236}">
                <a16:creationId xmlns:a16="http://schemas.microsoft.com/office/drawing/2014/main" id="{45D9BF4B-7BE7-D545-8FC9-6D5BE8F8253C}"/>
              </a:ext>
            </a:extLst>
          </p:cNvPr>
          <p:cNvSpPr txBox="1">
            <a:spLocks noChangeArrowheads="1"/>
          </p:cNvSpPr>
          <p:nvPr/>
        </p:nvSpPr>
        <p:spPr bwMode="auto">
          <a:xfrm>
            <a:off x="660400" y="1587500"/>
            <a:ext cx="7467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a:latin typeface="Source Sans Pro " pitchFamily="34" charset="0"/>
              </a:rPr>
              <a:t>Issue </a:t>
            </a:r>
          </a:p>
          <a:p>
            <a:pPr eaLnBrk="1" hangingPunct="1"/>
            <a:r>
              <a:rPr lang="en-GB" altLang="en-US" sz="1800">
                <a:latin typeface="Source Sans Pro Light" panose="020B0403030403020204" pitchFamily="34" charset="0"/>
                <a:cs typeface="Source Sans Pro Light" panose="020B0403030403020204" pitchFamily="34" charset="0"/>
              </a:rPr>
              <a:t>Behaviour during lunch break – secondary school</a:t>
            </a:r>
          </a:p>
        </p:txBody>
      </p:sp>
      <p:sp>
        <p:nvSpPr>
          <p:cNvPr id="92164" name="Text Box 5">
            <a:extLst>
              <a:ext uri="{FF2B5EF4-FFF2-40B4-BE49-F238E27FC236}">
                <a16:creationId xmlns:a16="http://schemas.microsoft.com/office/drawing/2014/main" id="{0252F50C-13D5-D74D-A503-B54F34C7FBCA}"/>
              </a:ext>
            </a:extLst>
          </p:cNvPr>
          <p:cNvSpPr txBox="1">
            <a:spLocks noChangeArrowheads="1"/>
          </p:cNvSpPr>
          <p:nvPr/>
        </p:nvSpPr>
        <p:spPr bwMode="auto">
          <a:xfrm>
            <a:off x="660400" y="2419350"/>
            <a:ext cx="7618413"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pitchFamily="2" charset="0"/>
                <a:ea typeface="ＭＳ Ｐゴシック" panose="020B0600070205080204" pitchFamily="34" charset="-128"/>
              </a:defRPr>
            </a:lvl1pPr>
            <a:lvl2pPr marL="914400" indent="-457200">
              <a:defRPr sz="2400">
                <a:solidFill>
                  <a:schemeClr val="tx1"/>
                </a:solidFill>
                <a:latin typeface="Times" pitchFamily="2" charset="0"/>
                <a:ea typeface="ＭＳ Ｐゴシック" panose="020B0600070205080204" pitchFamily="34" charset="-128"/>
              </a:defRPr>
            </a:lvl2pPr>
            <a:lvl3pPr marL="1371600" indent="-457200">
              <a:defRPr sz="2400">
                <a:solidFill>
                  <a:schemeClr val="tx1"/>
                </a:solidFill>
                <a:latin typeface="Times" pitchFamily="2" charset="0"/>
                <a:ea typeface="ＭＳ Ｐゴシック" panose="020B0600070205080204" pitchFamily="34" charset="-128"/>
              </a:defRPr>
            </a:lvl3pPr>
            <a:lvl4pPr marL="1828800" indent="-457200">
              <a:defRPr sz="2400">
                <a:solidFill>
                  <a:schemeClr val="tx1"/>
                </a:solidFill>
                <a:latin typeface="Times" pitchFamily="2" charset="0"/>
                <a:ea typeface="ＭＳ Ｐゴシック" panose="020B0600070205080204" pitchFamily="34" charset="-128"/>
              </a:defRPr>
            </a:lvl4pPr>
            <a:lvl5pPr marL="2286000" indent="-457200">
              <a:defRPr sz="2400">
                <a:solidFill>
                  <a:schemeClr val="tx1"/>
                </a:solidFill>
                <a:latin typeface="Times" pitchFamily="2" charset="0"/>
                <a:ea typeface="ＭＳ Ｐゴシック" panose="020B0600070205080204" pitchFamily="34" charset="-128"/>
              </a:defRPr>
            </a:lvl5pPr>
            <a:lvl6pPr marL="27432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32004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6576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41148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spcAft>
                <a:spcPct val="30000"/>
              </a:spcAft>
            </a:pPr>
            <a:r>
              <a:rPr lang="en-GB" altLang="en-US" sz="1800">
                <a:latin typeface="Source Sans Pro " pitchFamily="34" charset="0"/>
              </a:rPr>
              <a:t>Options</a:t>
            </a:r>
            <a:r>
              <a:rPr lang="en-GB" altLang="en-US" sz="1800" b="1">
                <a:latin typeface="Source Sans Pro Light" panose="020B0403030403020204" pitchFamily="34" charset="0"/>
                <a:cs typeface="Source Sans Pro Light" panose="020B0403030403020204" pitchFamily="34" charset="0"/>
              </a:rPr>
              <a:t> </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Recruit and train additional staff to supervise </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Segregate classes</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Segregate year groups</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Shorten lunch hour</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Stagger lunch hour </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Abandon lunch hour – have mini breaks</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Allow pupils out of school</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Lunch passes – allow pupils home</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Shut school at lunch hour – keep pupils out</a:t>
            </a:r>
          </a:p>
          <a:p>
            <a:pPr eaLnBrk="1" hangingPunct="1">
              <a:spcAft>
                <a:spcPct val="30000"/>
              </a:spcAft>
              <a:buFontTx/>
              <a:buAutoNum type="arabicPeriod"/>
            </a:pPr>
            <a:r>
              <a:rPr lang="en-GB" altLang="en-US" sz="1800">
                <a:latin typeface="Source Sans Pro Light" panose="020B0403030403020204" pitchFamily="34" charset="0"/>
                <a:cs typeface="Source Sans Pro Light" panose="020B0403030403020204" pitchFamily="34" charset="0"/>
              </a:rPr>
              <a:t>Provide lunch time clubs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185" name="Group 4">
            <a:extLst>
              <a:ext uri="{FF2B5EF4-FFF2-40B4-BE49-F238E27FC236}">
                <a16:creationId xmlns:a16="http://schemas.microsoft.com/office/drawing/2014/main" id="{235C9E56-34AC-6D41-9C17-D3E9AD38251B}"/>
              </a:ext>
            </a:extLst>
          </p:cNvPr>
          <p:cNvGrpSpPr>
            <a:grpSpLocks noGrp="1"/>
          </p:cNvGrpSpPr>
          <p:nvPr/>
        </p:nvGrpSpPr>
        <p:grpSpPr bwMode="auto">
          <a:xfrm>
            <a:off x="658813" y="1522413"/>
            <a:ext cx="8637587" cy="4102100"/>
            <a:chOff x="415" y="959"/>
            <a:chExt cx="5441" cy="2584"/>
          </a:xfrm>
        </p:grpSpPr>
        <p:sp>
          <p:nvSpPr>
            <p:cNvPr id="566277" name="Rectangle 5">
              <a:extLst>
                <a:ext uri="{FF2B5EF4-FFF2-40B4-BE49-F238E27FC236}">
                  <a16:creationId xmlns:a16="http://schemas.microsoft.com/office/drawing/2014/main" id="{F91C7B4E-8D85-DA48-B16D-791D78D53111}"/>
                </a:ext>
              </a:extLst>
            </p:cNvPr>
            <p:cNvSpPr>
              <a:spLocks noChangeArrowheads="1"/>
            </p:cNvSpPr>
            <p:nvPr/>
          </p:nvSpPr>
          <p:spPr bwMode="auto">
            <a:xfrm>
              <a:off x="4847" y="3292"/>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3</a:t>
              </a:r>
              <a:endParaRPr lang="en-GB">
                <a:latin typeface="Source Sans Pro"/>
                <a:ea typeface="ＭＳ Ｐゴシック" charset="0"/>
                <a:cs typeface="Source Sans Pro"/>
              </a:endParaRPr>
            </a:p>
          </p:txBody>
        </p:sp>
        <p:sp>
          <p:nvSpPr>
            <p:cNvPr id="566278" name="Rectangle 6">
              <a:extLst>
                <a:ext uri="{FF2B5EF4-FFF2-40B4-BE49-F238E27FC236}">
                  <a16:creationId xmlns:a16="http://schemas.microsoft.com/office/drawing/2014/main" id="{A3894C00-3A7B-324F-BC42-76DE51109878}"/>
                </a:ext>
              </a:extLst>
            </p:cNvPr>
            <p:cNvSpPr>
              <a:spLocks noChangeArrowheads="1"/>
            </p:cNvSpPr>
            <p:nvPr/>
          </p:nvSpPr>
          <p:spPr bwMode="auto">
            <a:xfrm>
              <a:off x="3838" y="3292"/>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1.6</a:t>
              </a:r>
              <a:endParaRPr lang="en-GB">
                <a:latin typeface="Source Sans Pro"/>
                <a:ea typeface="ＭＳ Ｐゴシック" charset="0"/>
                <a:cs typeface="Source Sans Pro"/>
              </a:endParaRPr>
            </a:p>
          </p:txBody>
        </p:sp>
        <p:sp>
          <p:nvSpPr>
            <p:cNvPr id="566279" name="Rectangle 7">
              <a:extLst>
                <a:ext uri="{FF2B5EF4-FFF2-40B4-BE49-F238E27FC236}">
                  <a16:creationId xmlns:a16="http://schemas.microsoft.com/office/drawing/2014/main" id="{CF99C8A4-714F-1740-9C92-473120F9C425}"/>
                </a:ext>
              </a:extLst>
            </p:cNvPr>
            <p:cNvSpPr>
              <a:spLocks noChangeArrowheads="1"/>
            </p:cNvSpPr>
            <p:nvPr/>
          </p:nvSpPr>
          <p:spPr bwMode="auto">
            <a:xfrm>
              <a:off x="3125" y="3292"/>
              <a:ext cx="713"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280" name="Rectangle 8">
              <a:extLst>
                <a:ext uri="{FF2B5EF4-FFF2-40B4-BE49-F238E27FC236}">
                  <a16:creationId xmlns:a16="http://schemas.microsoft.com/office/drawing/2014/main" id="{C03223ED-7616-6445-B1F0-13E54DBDDF7C}"/>
                </a:ext>
              </a:extLst>
            </p:cNvPr>
            <p:cNvSpPr>
              <a:spLocks noChangeArrowheads="1"/>
            </p:cNvSpPr>
            <p:nvPr/>
          </p:nvSpPr>
          <p:spPr bwMode="auto">
            <a:xfrm>
              <a:off x="2315" y="3292"/>
              <a:ext cx="81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81" name="Rectangle 9">
              <a:extLst>
                <a:ext uri="{FF2B5EF4-FFF2-40B4-BE49-F238E27FC236}">
                  <a16:creationId xmlns:a16="http://schemas.microsoft.com/office/drawing/2014/main" id="{49B95CE2-E68D-164B-A16E-D73098F48AAC}"/>
                </a:ext>
              </a:extLst>
            </p:cNvPr>
            <p:cNvSpPr>
              <a:spLocks noChangeArrowheads="1"/>
            </p:cNvSpPr>
            <p:nvPr/>
          </p:nvSpPr>
          <p:spPr bwMode="auto">
            <a:xfrm>
              <a:off x="1585" y="3292"/>
              <a:ext cx="73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82" name="Rectangle 10">
              <a:extLst>
                <a:ext uri="{FF2B5EF4-FFF2-40B4-BE49-F238E27FC236}">
                  <a16:creationId xmlns:a16="http://schemas.microsoft.com/office/drawing/2014/main" id="{45AAB7E0-E7B9-C04E-91CE-D0F54A8C1322}"/>
                </a:ext>
              </a:extLst>
            </p:cNvPr>
            <p:cNvSpPr>
              <a:spLocks noChangeArrowheads="1"/>
            </p:cNvSpPr>
            <p:nvPr/>
          </p:nvSpPr>
          <p:spPr bwMode="auto">
            <a:xfrm>
              <a:off x="415" y="3292"/>
              <a:ext cx="1170" cy="251"/>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10. Provide lunch time clubs</a:t>
              </a:r>
              <a:endParaRPr lang="en-GB">
                <a:latin typeface="Source Sans Pro"/>
                <a:ea typeface="ＭＳ Ｐゴシック" charset="0"/>
                <a:cs typeface="Source Sans Pro"/>
              </a:endParaRPr>
            </a:p>
          </p:txBody>
        </p:sp>
        <p:sp>
          <p:nvSpPr>
            <p:cNvPr id="566283" name="Rectangle 11">
              <a:extLst>
                <a:ext uri="{FF2B5EF4-FFF2-40B4-BE49-F238E27FC236}">
                  <a16:creationId xmlns:a16="http://schemas.microsoft.com/office/drawing/2014/main" id="{BF1BFD8D-F4A6-8040-A6CB-B8E358788841}"/>
                </a:ext>
              </a:extLst>
            </p:cNvPr>
            <p:cNvSpPr>
              <a:spLocks noChangeArrowheads="1"/>
            </p:cNvSpPr>
            <p:nvPr/>
          </p:nvSpPr>
          <p:spPr bwMode="auto">
            <a:xfrm>
              <a:off x="4847" y="3119"/>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84" name="Rectangle 12">
              <a:extLst>
                <a:ext uri="{FF2B5EF4-FFF2-40B4-BE49-F238E27FC236}">
                  <a16:creationId xmlns:a16="http://schemas.microsoft.com/office/drawing/2014/main" id="{3DF45110-65E6-094B-A2BA-633163020635}"/>
                </a:ext>
              </a:extLst>
            </p:cNvPr>
            <p:cNvSpPr>
              <a:spLocks noChangeArrowheads="1"/>
            </p:cNvSpPr>
            <p:nvPr/>
          </p:nvSpPr>
          <p:spPr bwMode="auto">
            <a:xfrm>
              <a:off x="3838" y="3119"/>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2.9</a:t>
              </a:r>
              <a:endParaRPr lang="en-GB">
                <a:latin typeface="Source Sans Pro"/>
                <a:ea typeface="ＭＳ Ｐゴシック" charset="0"/>
                <a:cs typeface="Source Sans Pro"/>
              </a:endParaRPr>
            </a:p>
          </p:txBody>
        </p:sp>
        <p:sp>
          <p:nvSpPr>
            <p:cNvPr id="566285" name="Rectangle 13">
              <a:extLst>
                <a:ext uri="{FF2B5EF4-FFF2-40B4-BE49-F238E27FC236}">
                  <a16:creationId xmlns:a16="http://schemas.microsoft.com/office/drawing/2014/main" id="{F7FEFEBF-AC3B-154D-9D85-1450C735CCB2}"/>
                </a:ext>
              </a:extLst>
            </p:cNvPr>
            <p:cNvSpPr>
              <a:spLocks noChangeArrowheads="1"/>
            </p:cNvSpPr>
            <p:nvPr/>
          </p:nvSpPr>
          <p:spPr bwMode="auto">
            <a:xfrm>
              <a:off x="3125" y="3119"/>
              <a:ext cx="713"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86" name="Rectangle 14">
              <a:extLst>
                <a:ext uri="{FF2B5EF4-FFF2-40B4-BE49-F238E27FC236}">
                  <a16:creationId xmlns:a16="http://schemas.microsoft.com/office/drawing/2014/main" id="{61A2FD5C-7720-4143-8078-F2A27798E9A3}"/>
                </a:ext>
              </a:extLst>
            </p:cNvPr>
            <p:cNvSpPr>
              <a:spLocks noChangeArrowheads="1"/>
            </p:cNvSpPr>
            <p:nvPr/>
          </p:nvSpPr>
          <p:spPr bwMode="auto">
            <a:xfrm>
              <a:off x="2315" y="3119"/>
              <a:ext cx="81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287" name="Rectangle 15">
              <a:extLst>
                <a:ext uri="{FF2B5EF4-FFF2-40B4-BE49-F238E27FC236}">
                  <a16:creationId xmlns:a16="http://schemas.microsoft.com/office/drawing/2014/main" id="{3D04D89B-123F-804B-B812-87262AB3888B}"/>
                </a:ext>
              </a:extLst>
            </p:cNvPr>
            <p:cNvSpPr>
              <a:spLocks noChangeArrowheads="1"/>
            </p:cNvSpPr>
            <p:nvPr/>
          </p:nvSpPr>
          <p:spPr bwMode="auto">
            <a:xfrm>
              <a:off x="1585" y="3119"/>
              <a:ext cx="73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3</a:t>
              </a:r>
              <a:endParaRPr lang="en-GB">
                <a:latin typeface="Source Sans Pro"/>
                <a:ea typeface="ＭＳ Ｐゴシック" charset="0"/>
                <a:cs typeface="Source Sans Pro"/>
              </a:endParaRPr>
            </a:p>
          </p:txBody>
        </p:sp>
        <p:sp>
          <p:nvSpPr>
            <p:cNvPr id="566288" name="Rectangle 16">
              <a:extLst>
                <a:ext uri="{FF2B5EF4-FFF2-40B4-BE49-F238E27FC236}">
                  <a16:creationId xmlns:a16="http://schemas.microsoft.com/office/drawing/2014/main" id="{79EEECAA-FE78-FD45-B77C-5CB575587EB9}"/>
                </a:ext>
              </a:extLst>
            </p:cNvPr>
            <p:cNvSpPr>
              <a:spLocks noChangeArrowheads="1"/>
            </p:cNvSpPr>
            <p:nvPr/>
          </p:nvSpPr>
          <p:spPr bwMode="auto">
            <a:xfrm>
              <a:off x="415" y="3119"/>
              <a:ext cx="1170" cy="173"/>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9. Close school at lunch</a:t>
              </a:r>
              <a:endParaRPr lang="en-GB">
                <a:latin typeface="Source Sans Pro"/>
                <a:ea typeface="ＭＳ Ｐゴシック" charset="0"/>
                <a:cs typeface="Source Sans Pro"/>
              </a:endParaRPr>
            </a:p>
          </p:txBody>
        </p:sp>
        <p:sp>
          <p:nvSpPr>
            <p:cNvPr id="566289" name="Rectangle 17">
              <a:extLst>
                <a:ext uri="{FF2B5EF4-FFF2-40B4-BE49-F238E27FC236}">
                  <a16:creationId xmlns:a16="http://schemas.microsoft.com/office/drawing/2014/main" id="{09BC71AB-25ED-FF48-8F11-7A1766EB75BE}"/>
                </a:ext>
              </a:extLst>
            </p:cNvPr>
            <p:cNvSpPr>
              <a:spLocks noChangeArrowheads="1"/>
            </p:cNvSpPr>
            <p:nvPr/>
          </p:nvSpPr>
          <p:spPr bwMode="auto">
            <a:xfrm>
              <a:off x="4847" y="2868"/>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90" name="Rectangle 18">
              <a:extLst>
                <a:ext uri="{FF2B5EF4-FFF2-40B4-BE49-F238E27FC236}">
                  <a16:creationId xmlns:a16="http://schemas.microsoft.com/office/drawing/2014/main" id="{6C213715-3328-B344-9190-0D17B851071C}"/>
                </a:ext>
              </a:extLst>
            </p:cNvPr>
            <p:cNvSpPr>
              <a:spLocks noChangeArrowheads="1"/>
            </p:cNvSpPr>
            <p:nvPr/>
          </p:nvSpPr>
          <p:spPr bwMode="auto">
            <a:xfrm>
              <a:off x="3838" y="2868"/>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2.8</a:t>
              </a:r>
              <a:endParaRPr lang="en-GB">
                <a:latin typeface="Source Sans Pro"/>
                <a:ea typeface="ＭＳ Ｐゴシック" charset="0"/>
                <a:cs typeface="Source Sans Pro"/>
              </a:endParaRPr>
            </a:p>
          </p:txBody>
        </p:sp>
        <p:sp>
          <p:nvSpPr>
            <p:cNvPr id="566291" name="Rectangle 19">
              <a:extLst>
                <a:ext uri="{FF2B5EF4-FFF2-40B4-BE49-F238E27FC236}">
                  <a16:creationId xmlns:a16="http://schemas.microsoft.com/office/drawing/2014/main" id="{41C820BE-5ED5-7544-AB46-D5353C077A77}"/>
                </a:ext>
              </a:extLst>
            </p:cNvPr>
            <p:cNvSpPr>
              <a:spLocks noChangeArrowheads="1"/>
            </p:cNvSpPr>
            <p:nvPr/>
          </p:nvSpPr>
          <p:spPr bwMode="auto">
            <a:xfrm>
              <a:off x="3125" y="2868"/>
              <a:ext cx="713"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92" name="Rectangle 20">
              <a:extLst>
                <a:ext uri="{FF2B5EF4-FFF2-40B4-BE49-F238E27FC236}">
                  <a16:creationId xmlns:a16="http://schemas.microsoft.com/office/drawing/2014/main" id="{53998AF0-21E6-FE4E-8698-B069BBA4BCAF}"/>
                </a:ext>
              </a:extLst>
            </p:cNvPr>
            <p:cNvSpPr>
              <a:spLocks noChangeArrowheads="1"/>
            </p:cNvSpPr>
            <p:nvPr/>
          </p:nvSpPr>
          <p:spPr bwMode="auto">
            <a:xfrm>
              <a:off x="2315" y="2868"/>
              <a:ext cx="81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a:t>
              </a:r>
              <a:endParaRPr lang="en-GB">
                <a:latin typeface="Source Sans Pro"/>
                <a:ea typeface="ＭＳ Ｐゴシック" charset="0"/>
                <a:cs typeface="Source Sans Pro"/>
              </a:endParaRPr>
            </a:p>
          </p:txBody>
        </p:sp>
        <p:sp>
          <p:nvSpPr>
            <p:cNvPr id="566293" name="Rectangle 21">
              <a:extLst>
                <a:ext uri="{FF2B5EF4-FFF2-40B4-BE49-F238E27FC236}">
                  <a16:creationId xmlns:a16="http://schemas.microsoft.com/office/drawing/2014/main" id="{79BEBED6-D6F7-3346-8A07-37B057EEA643}"/>
                </a:ext>
              </a:extLst>
            </p:cNvPr>
            <p:cNvSpPr>
              <a:spLocks noChangeArrowheads="1"/>
            </p:cNvSpPr>
            <p:nvPr/>
          </p:nvSpPr>
          <p:spPr bwMode="auto">
            <a:xfrm>
              <a:off x="1585" y="2868"/>
              <a:ext cx="73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294" name="Rectangle 22">
              <a:extLst>
                <a:ext uri="{FF2B5EF4-FFF2-40B4-BE49-F238E27FC236}">
                  <a16:creationId xmlns:a16="http://schemas.microsoft.com/office/drawing/2014/main" id="{1A150100-F8C6-4E4A-B238-6EC4F6FC27D1}"/>
                </a:ext>
              </a:extLst>
            </p:cNvPr>
            <p:cNvSpPr>
              <a:spLocks noChangeArrowheads="1"/>
            </p:cNvSpPr>
            <p:nvPr/>
          </p:nvSpPr>
          <p:spPr bwMode="auto">
            <a:xfrm>
              <a:off x="415" y="2868"/>
              <a:ext cx="1170" cy="251"/>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8. Allow pupils home with permission from parents</a:t>
              </a:r>
              <a:endParaRPr lang="en-GB">
                <a:latin typeface="Source Sans Pro"/>
                <a:ea typeface="ＭＳ Ｐゴシック" charset="0"/>
                <a:cs typeface="Source Sans Pro"/>
              </a:endParaRPr>
            </a:p>
          </p:txBody>
        </p:sp>
        <p:sp>
          <p:nvSpPr>
            <p:cNvPr id="566295" name="Rectangle 23">
              <a:extLst>
                <a:ext uri="{FF2B5EF4-FFF2-40B4-BE49-F238E27FC236}">
                  <a16:creationId xmlns:a16="http://schemas.microsoft.com/office/drawing/2014/main" id="{BA44D63B-2648-0846-8D2E-F599D7BE07DB}"/>
                </a:ext>
              </a:extLst>
            </p:cNvPr>
            <p:cNvSpPr>
              <a:spLocks noChangeArrowheads="1"/>
            </p:cNvSpPr>
            <p:nvPr/>
          </p:nvSpPr>
          <p:spPr bwMode="auto">
            <a:xfrm>
              <a:off x="4847" y="2617"/>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96" name="Rectangle 24">
              <a:extLst>
                <a:ext uri="{FF2B5EF4-FFF2-40B4-BE49-F238E27FC236}">
                  <a16:creationId xmlns:a16="http://schemas.microsoft.com/office/drawing/2014/main" id="{9D549981-6702-304B-ACFA-6FFA6E17234A}"/>
                </a:ext>
              </a:extLst>
            </p:cNvPr>
            <p:cNvSpPr>
              <a:spLocks noChangeArrowheads="1"/>
            </p:cNvSpPr>
            <p:nvPr/>
          </p:nvSpPr>
          <p:spPr bwMode="auto">
            <a:xfrm>
              <a:off x="3838" y="2617"/>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3.4</a:t>
              </a:r>
              <a:endParaRPr lang="en-GB">
                <a:latin typeface="Source Sans Pro"/>
                <a:ea typeface="ＭＳ Ｐゴシック" charset="0"/>
                <a:cs typeface="Source Sans Pro"/>
              </a:endParaRPr>
            </a:p>
          </p:txBody>
        </p:sp>
        <p:sp>
          <p:nvSpPr>
            <p:cNvPr id="566297" name="Rectangle 25">
              <a:extLst>
                <a:ext uri="{FF2B5EF4-FFF2-40B4-BE49-F238E27FC236}">
                  <a16:creationId xmlns:a16="http://schemas.microsoft.com/office/drawing/2014/main" id="{B09A6AA4-2433-9A4D-8F7B-957D8EF27459}"/>
                </a:ext>
              </a:extLst>
            </p:cNvPr>
            <p:cNvSpPr>
              <a:spLocks noChangeArrowheads="1"/>
            </p:cNvSpPr>
            <p:nvPr/>
          </p:nvSpPr>
          <p:spPr bwMode="auto">
            <a:xfrm>
              <a:off x="3125" y="2617"/>
              <a:ext cx="713"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298" name="Rectangle 26">
              <a:extLst>
                <a:ext uri="{FF2B5EF4-FFF2-40B4-BE49-F238E27FC236}">
                  <a16:creationId xmlns:a16="http://schemas.microsoft.com/office/drawing/2014/main" id="{18F0EA26-1FFD-3646-A6C1-CD56F55E8AEC}"/>
                </a:ext>
              </a:extLst>
            </p:cNvPr>
            <p:cNvSpPr>
              <a:spLocks noChangeArrowheads="1"/>
            </p:cNvSpPr>
            <p:nvPr/>
          </p:nvSpPr>
          <p:spPr bwMode="auto">
            <a:xfrm>
              <a:off x="2315" y="2617"/>
              <a:ext cx="81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299" name="Rectangle 27">
              <a:extLst>
                <a:ext uri="{FF2B5EF4-FFF2-40B4-BE49-F238E27FC236}">
                  <a16:creationId xmlns:a16="http://schemas.microsoft.com/office/drawing/2014/main" id="{72281744-79E5-3048-8C48-D197BD89970C}"/>
                </a:ext>
              </a:extLst>
            </p:cNvPr>
            <p:cNvSpPr>
              <a:spLocks noChangeArrowheads="1"/>
            </p:cNvSpPr>
            <p:nvPr/>
          </p:nvSpPr>
          <p:spPr bwMode="auto">
            <a:xfrm>
              <a:off x="1585" y="2617"/>
              <a:ext cx="73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300" name="Rectangle 28">
              <a:extLst>
                <a:ext uri="{FF2B5EF4-FFF2-40B4-BE49-F238E27FC236}">
                  <a16:creationId xmlns:a16="http://schemas.microsoft.com/office/drawing/2014/main" id="{CA47AF3B-B750-0540-A725-C180C5BF8092}"/>
                </a:ext>
              </a:extLst>
            </p:cNvPr>
            <p:cNvSpPr>
              <a:spLocks noChangeArrowheads="1"/>
            </p:cNvSpPr>
            <p:nvPr/>
          </p:nvSpPr>
          <p:spPr bwMode="auto">
            <a:xfrm>
              <a:off x="415" y="2617"/>
              <a:ext cx="1170" cy="251"/>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7. Allow pupils out of school</a:t>
              </a:r>
              <a:endParaRPr lang="en-GB">
                <a:latin typeface="Source Sans Pro"/>
                <a:ea typeface="ＭＳ Ｐゴシック" charset="0"/>
                <a:cs typeface="Source Sans Pro"/>
              </a:endParaRPr>
            </a:p>
          </p:txBody>
        </p:sp>
        <p:sp>
          <p:nvSpPr>
            <p:cNvPr id="566301" name="Rectangle 29">
              <a:extLst>
                <a:ext uri="{FF2B5EF4-FFF2-40B4-BE49-F238E27FC236}">
                  <a16:creationId xmlns:a16="http://schemas.microsoft.com/office/drawing/2014/main" id="{3CD689CB-6DDB-5247-9051-7EECDB30145B}"/>
                </a:ext>
              </a:extLst>
            </p:cNvPr>
            <p:cNvSpPr>
              <a:spLocks noChangeArrowheads="1"/>
            </p:cNvSpPr>
            <p:nvPr/>
          </p:nvSpPr>
          <p:spPr bwMode="auto">
            <a:xfrm>
              <a:off x="4847" y="2444"/>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302" name="Rectangle 30">
              <a:extLst>
                <a:ext uri="{FF2B5EF4-FFF2-40B4-BE49-F238E27FC236}">
                  <a16:creationId xmlns:a16="http://schemas.microsoft.com/office/drawing/2014/main" id="{4ADFEE24-8437-B84A-BEBB-38AABC1401D2}"/>
                </a:ext>
              </a:extLst>
            </p:cNvPr>
            <p:cNvSpPr>
              <a:spLocks noChangeArrowheads="1"/>
            </p:cNvSpPr>
            <p:nvPr/>
          </p:nvSpPr>
          <p:spPr bwMode="auto">
            <a:xfrm>
              <a:off x="3838" y="2444"/>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2.5</a:t>
              </a:r>
              <a:endParaRPr lang="en-GB">
                <a:latin typeface="Source Sans Pro"/>
                <a:ea typeface="ＭＳ Ｐゴシック" charset="0"/>
                <a:cs typeface="Source Sans Pro"/>
              </a:endParaRPr>
            </a:p>
          </p:txBody>
        </p:sp>
        <p:sp>
          <p:nvSpPr>
            <p:cNvPr id="566303" name="Rectangle 31">
              <a:extLst>
                <a:ext uri="{FF2B5EF4-FFF2-40B4-BE49-F238E27FC236}">
                  <a16:creationId xmlns:a16="http://schemas.microsoft.com/office/drawing/2014/main" id="{0F347D97-846C-8A44-A099-4A74796C7954}"/>
                </a:ext>
              </a:extLst>
            </p:cNvPr>
            <p:cNvSpPr>
              <a:spLocks noChangeArrowheads="1"/>
            </p:cNvSpPr>
            <p:nvPr/>
          </p:nvSpPr>
          <p:spPr bwMode="auto">
            <a:xfrm>
              <a:off x="3125" y="2444"/>
              <a:ext cx="713"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04" name="Rectangle 32">
              <a:extLst>
                <a:ext uri="{FF2B5EF4-FFF2-40B4-BE49-F238E27FC236}">
                  <a16:creationId xmlns:a16="http://schemas.microsoft.com/office/drawing/2014/main" id="{A4D0E52F-BD94-654B-AE54-5B6A00DFC951}"/>
                </a:ext>
              </a:extLst>
            </p:cNvPr>
            <p:cNvSpPr>
              <a:spLocks noChangeArrowheads="1"/>
            </p:cNvSpPr>
            <p:nvPr/>
          </p:nvSpPr>
          <p:spPr bwMode="auto">
            <a:xfrm>
              <a:off x="2315" y="2444"/>
              <a:ext cx="81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05" name="Rectangle 33">
              <a:extLst>
                <a:ext uri="{FF2B5EF4-FFF2-40B4-BE49-F238E27FC236}">
                  <a16:creationId xmlns:a16="http://schemas.microsoft.com/office/drawing/2014/main" id="{BB12FC6F-77E5-0C40-A72A-D99659CB0069}"/>
                </a:ext>
              </a:extLst>
            </p:cNvPr>
            <p:cNvSpPr>
              <a:spLocks noChangeArrowheads="1"/>
            </p:cNvSpPr>
            <p:nvPr/>
          </p:nvSpPr>
          <p:spPr bwMode="auto">
            <a:xfrm>
              <a:off x="1585" y="2444"/>
              <a:ext cx="73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306" name="Rectangle 34">
              <a:extLst>
                <a:ext uri="{FF2B5EF4-FFF2-40B4-BE49-F238E27FC236}">
                  <a16:creationId xmlns:a16="http://schemas.microsoft.com/office/drawing/2014/main" id="{15F74742-3D4E-3049-9AEF-2EE1C424A82D}"/>
                </a:ext>
              </a:extLst>
            </p:cNvPr>
            <p:cNvSpPr>
              <a:spLocks noChangeArrowheads="1"/>
            </p:cNvSpPr>
            <p:nvPr/>
          </p:nvSpPr>
          <p:spPr bwMode="auto">
            <a:xfrm>
              <a:off x="415" y="2444"/>
              <a:ext cx="1170" cy="173"/>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6. Abandon lunch break</a:t>
              </a:r>
              <a:endParaRPr lang="en-GB">
                <a:latin typeface="Source Sans Pro"/>
                <a:ea typeface="ＭＳ Ｐゴシック" charset="0"/>
                <a:cs typeface="Source Sans Pro"/>
              </a:endParaRPr>
            </a:p>
          </p:txBody>
        </p:sp>
        <p:sp>
          <p:nvSpPr>
            <p:cNvPr id="566307" name="Rectangle 35">
              <a:extLst>
                <a:ext uri="{FF2B5EF4-FFF2-40B4-BE49-F238E27FC236}">
                  <a16:creationId xmlns:a16="http://schemas.microsoft.com/office/drawing/2014/main" id="{0D66EBAC-5FAB-F64E-A496-A065127975B6}"/>
                </a:ext>
              </a:extLst>
            </p:cNvPr>
            <p:cNvSpPr>
              <a:spLocks noChangeArrowheads="1"/>
            </p:cNvSpPr>
            <p:nvPr/>
          </p:nvSpPr>
          <p:spPr bwMode="auto">
            <a:xfrm>
              <a:off x="4847" y="2271"/>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a:t>
              </a:r>
              <a:endParaRPr lang="en-GB">
                <a:latin typeface="Source Sans Pro"/>
                <a:ea typeface="ＭＳ Ｐゴシック" charset="0"/>
                <a:cs typeface="Source Sans Pro"/>
              </a:endParaRPr>
            </a:p>
          </p:txBody>
        </p:sp>
        <p:sp>
          <p:nvSpPr>
            <p:cNvPr id="566308" name="Rectangle 36">
              <a:extLst>
                <a:ext uri="{FF2B5EF4-FFF2-40B4-BE49-F238E27FC236}">
                  <a16:creationId xmlns:a16="http://schemas.microsoft.com/office/drawing/2014/main" id="{C4F9B2AF-389F-7043-8045-DD656A1FBFFB}"/>
                </a:ext>
              </a:extLst>
            </p:cNvPr>
            <p:cNvSpPr>
              <a:spLocks noChangeArrowheads="1"/>
            </p:cNvSpPr>
            <p:nvPr/>
          </p:nvSpPr>
          <p:spPr bwMode="auto">
            <a:xfrm>
              <a:off x="3838" y="2271"/>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1.5</a:t>
              </a:r>
              <a:endParaRPr lang="en-GB">
                <a:latin typeface="Source Sans Pro"/>
                <a:ea typeface="ＭＳ Ｐゴシック" charset="0"/>
                <a:cs typeface="Source Sans Pro"/>
              </a:endParaRPr>
            </a:p>
          </p:txBody>
        </p:sp>
        <p:sp>
          <p:nvSpPr>
            <p:cNvPr id="566309" name="Rectangle 37">
              <a:extLst>
                <a:ext uri="{FF2B5EF4-FFF2-40B4-BE49-F238E27FC236}">
                  <a16:creationId xmlns:a16="http://schemas.microsoft.com/office/drawing/2014/main" id="{0E9E956E-85C0-E14E-94FE-1D6DB2079058}"/>
                </a:ext>
              </a:extLst>
            </p:cNvPr>
            <p:cNvSpPr>
              <a:spLocks noChangeArrowheads="1"/>
            </p:cNvSpPr>
            <p:nvPr/>
          </p:nvSpPr>
          <p:spPr bwMode="auto">
            <a:xfrm>
              <a:off x="3125" y="2271"/>
              <a:ext cx="713"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a:t>
              </a:r>
              <a:endParaRPr lang="en-GB">
                <a:latin typeface="Source Sans Pro"/>
                <a:ea typeface="ＭＳ Ｐゴシック" charset="0"/>
                <a:cs typeface="Source Sans Pro"/>
              </a:endParaRPr>
            </a:p>
          </p:txBody>
        </p:sp>
        <p:sp>
          <p:nvSpPr>
            <p:cNvPr id="566310" name="Rectangle 38">
              <a:extLst>
                <a:ext uri="{FF2B5EF4-FFF2-40B4-BE49-F238E27FC236}">
                  <a16:creationId xmlns:a16="http://schemas.microsoft.com/office/drawing/2014/main" id="{EF134FF6-7B35-984E-9E27-748A547A847B}"/>
                </a:ext>
              </a:extLst>
            </p:cNvPr>
            <p:cNvSpPr>
              <a:spLocks noChangeArrowheads="1"/>
            </p:cNvSpPr>
            <p:nvPr/>
          </p:nvSpPr>
          <p:spPr bwMode="auto">
            <a:xfrm>
              <a:off x="2315" y="2271"/>
              <a:ext cx="81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a:t>
              </a:r>
              <a:endParaRPr lang="en-GB">
                <a:latin typeface="Source Sans Pro"/>
                <a:ea typeface="ＭＳ Ｐゴシック" charset="0"/>
                <a:cs typeface="Source Sans Pro"/>
              </a:endParaRPr>
            </a:p>
          </p:txBody>
        </p:sp>
        <p:sp>
          <p:nvSpPr>
            <p:cNvPr id="566311" name="Rectangle 39">
              <a:extLst>
                <a:ext uri="{FF2B5EF4-FFF2-40B4-BE49-F238E27FC236}">
                  <a16:creationId xmlns:a16="http://schemas.microsoft.com/office/drawing/2014/main" id="{E2528AA5-771C-FC47-B7F7-D44DDB40116E}"/>
                </a:ext>
              </a:extLst>
            </p:cNvPr>
            <p:cNvSpPr>
              <a:spLocks noChangeArrowheads="1"/>
            </p:cNvSpPr>
            <p:nvPr/>
          </p:nvSpPr>
          <p:spPr bwMode="auto">
            <a:xfrm>
              <a:off x="1585" y="2271"/>
              <a:ext cx="73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12" name="Rectangle 40">
              <a:extLst>
                <a:ext uri="{FF2B5EF4-FFF2-40B4-BE49-F238E27FC236}">
                  <a16:creationId xmlns:a16="http://schemas.microsoft.com/office/drawing/2014/main" id="{1DAE54E9-2F30-7E40-AB9F-A8CB63ABCAB9}"/>
                </a:ext>
              </a:extLst>
            </p:cNvPr>
            <p:cNvSpPr>
              <a:spLocks noChangeArrowheads="1"/>
            </p:cNvSpPr>
            <p:nvPr/>
          </p:nvSpPr>
          <p:spPr bwMode="auto">
            <a:xfrm>
              <a:off x="415" y="2271"/>
              <a:ext cx="1170" cy="173"/>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5. Stagger lunch break</a:t>
              </a:r>
              <a:endParaRPr lang="en-GB">
                <a:latin typeface="Source Sans Pro"/>
                <a:ea typeface="ＭＳ Ｐゴシック" charset="0"/>
                <a:cs typeface="Source Sans Pro"/>
              </a:endParaRPr>
            </a:p>
          </p:txBody>
        </p:sp>
        <p:sp>
          <p:nvSpPr>
            <p:cNvPr id="566313" name="Rectangle 41">
              <a:extLst>
                <a:ext uri="{FF2B5EF4-FFF2-40B4-BE49-F238E27FC236}">
                  <a16:creationId xmlns:a16="http://schemas.microsoft.com/office/drawing/2014/main" id="{5725BCE3-FBC5-F546-9FFA-6F5318A116CB}"/>
                </a:ext>
              </a:extLst>
            </p:cNvPr>
            <p:cNvSpPr>
              <a:spLocks noChangeArrowheads="1"/>
            </p:cNvSpPr>
            <p:nvPr/>
          </p:nvSpPr>
          <p:spPr bwMode="auto">
            <a:xfrm>
              <a:off x="4847" y="2098"/>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3</a:t>
              </a:r>
              <a:endParaRPr lang="en-GB">
                <a:latin typeface="Source Sans Pro"/>
                <a:ea typeface="ＭＳ Ｐゴシック" charset="0"/>
                <a:cs typeface="Source Sans Pro"/>
              </a:endParaRPr>
            </a:p>
          </p:txBody>
        </p:sp>
        <p:sp>
          <p:nvSpPr>
            <p:cNvPr id="566314" name="Rectangle 42">
              <a:extLst>
                <a:ext uri="{FF2B5EF4-FFF2-40B4-BE49-F238E27FC236}">
                  <a16:creationId xmlns:a16="http://schemas.microsoft.com/office/drawing/2014/main" id="{1AC5D40C-2A29-E04B-9698-2AE60C1418A0}"/>
                </a:ext>
              </a:extLst>
            </p:cNvPr>
            <p:cNvSpPr>
              <a:spLocks noChangeArrowheads="1"/>
            </p:cNvSpPr>
            <p:nvPr/>
          </p:nvSpPr>
          <p:spPr bwMode="auto">
            <a:xfrm>
              <a:off x="3838" y="2098"/>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2.7</a:t>
              </a:r>
              <a:endParaRPr lang="en-GB">
                <a:latin typeface="Source Sans Pro"/>
                <a:ea typeface="ＭＳ Ｐゴシック" charset="0"/>
                <a:cs typeface="Source Sans Pro"/>
              </a:endParaRPr>
            </a:p>
          </p:txBody>
        </p:sp>
        <p:sp>
          <p:nvSpPr>
            <p:cNvPr id="566315" name="Rectangle 43">
              <a:extLst>
                <a:ext uri="{FF2B5EF4-FFF2-40B4-BE49-F238E27FC236}">
                  <a16:creationId xmlns:a16="http://schemas.microsoft.com/office/drawing/2014/main" id="{63425AB3-B967-C745-AB02-3D799293DFFD}"/>
                </a:ext>
              </a:extLst>
            </p:cNvPr>
            <p:cNvSpPr>
              <a:spLocks noChangeArrowheads="1"/>
            </p:cNvSpPr>
            <p:nvPr/>
          </p:nvSpPr>
          <p:spPr bwMode="auto">
            <a:xfrm>
              <a:off x="3125" y="2098"/>
              <a:ext cx="713"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3</a:t>
              </a:r>
              <a:endParaRPr lang="en-GB">
                <a:latin typeface="Source Sans Pro"/>
                <a:ea typeface="ＭＳ Ｐゴシック" charset="0"/>
                <a:cs typeface="Source Sans Pro"/>
              </a:endParaRPr>
            </a:p>
          </p:txBody>
        </p:sp>
        <p:sp>
          <p:nvSpPr>
            <p:cNvPr id="566316" name="Rectangle 44">
              <a:extLst>
                <a:ext uri="{FF2B5EF4-FFF2-40B4-BE49-F238E27FC236}">
                  <a16:creationId xmlns:a16="http://schemas.microsoft.com/office/drawing/2014/main" id="{AA09F14B-D1B5-9744-B7E5-FFDE985A7501}"/>
                </a:ext>
              </a:extLst>
            </p:cNvPr>
            <p:cNvSpPr>
              <a:spLocks noChangeArrowheads="1"/>
            </p:cNvSpPr>
            <p:nvPr/>
          </p:nvSpPr>
          <p:spPr bwMode="auto">
            <a:xfrm>
              <a:off x="2315" y="2098"/>
              <a:ext cx="81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a:t>
              </a:r>
              <a:endParaRPr lang="en-GB">
                <a:latin typeface="Source Sans Pro"/>
                <a:ea typeface="ＭＳ Ｐゴシック" charset="0"/>
                <a:cs typeface="Source Sans Pro"/>
              </a:endParaRPr>
            </a:p>
          </p:txBody>
        </p:sp>
        <p:sp>
          <p:nvSpPr>
            <p:cNvPr id="566317" name="Rectangle 45">
              <a:extLst>
                <a:ext uri="{FF2B5EF4-FFF2-40B4-BE49-F238E27FC236}">
                  <a16:creationId xmlns:a16="http://schemas.microsoft.com/office/drawing/2014/main" id="{BF330AEA-4944-7747-93ED-72505462E820}"/>
                </a:ext>
              </a:extLst>
            </p:cNvPr>
            <p:cNvSpPr>
              <a:spLocks noChangeArrowheads="1"/>
            </p:cNvSpPr>
            <p:nvPr/>
          </p:nvSpPr>
          <p:spPr bwMode="auto">
            <a:xfrm>
              <a:off x="1585" y="2098"/>
              <a:ext cx="73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3</a:t>
              </a:r>
              <a:endParaRPr lang="en-GB">
                <a:latin typeface="Source Sans Pro"/>
                <a:ea typeface="ＭＳ Ｐゴシック" charset="0"/>
                <a:cs typeface="Source Sans Pro"/>
              </a:endParaRPr>
            </a:p>
          </p:txBody>
        </p:sp>
        <p:sp>
          <p:nvSpPr>
            <p:cNvPr id="566318" name="Rectangle 46">
              <a:extLst>
                <a:ext uri="{FF2B5EF4-FFF2-40B4-BE49-F238E27FC236}">
                  <a16:creationId xmlns:a16="http://schemas.microsoft.com/office/drawing/2014/main" id="{3AB3FB27-BEFF-A540-AE7A-0CF0E816E392}"/>
                </a:ext>
              </a:extLst>
            </p:cNvPr>
            <p:cNvSpPr>
              <a:spLocks noChangeArrowheads="1"/>
            </p:cNvSpPr>
            <p:nvPr/>
          </p:nvSpPr>
          <p:spPr bwMode="auto">
            <a:xfrm>
              <a:off x="415" y="2098"/>
              <a:ext cx="1170" cy="173"/>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4. Shorten lunch break</a:t>
              </a:r>
              <a:endParaRPr lang="en-GB">
                <a:latin typeface="Source Sans Pro"/>
                <a:ea typeface="ＭＳ Ｐゴシック" charset="0"/>
                <a:cs typeface="Source Sans Pro"/>
              </a:endParaRPr>
            </a:p>
          </p:txBody>
        </p:sp>
        <p:sp>
          <p:nvSpPr>
            <p:cNvPr id="566319" name="Rectangle 47">
              <a:extLst>
                <a:ext uri="{FF2B5EF4-FFF2-40B4-BE49-F238E27FC236}">
                  <a16:creationId xmlns:a16="http://schemas.microsoft.com/office/drawing/2014/main" id="{B29AAB74-D2C9-DC42-9C7D-47B8AC3CEEB2}"/>
                </a:ext>
              </a:extLst>
            </p:cNvPr>
            <p:cNvSpPr>
              <a:spLocks noChangeArrowheads="1"/>
            </p:cNvSpPr>
            <p:nvPr/>
          </p:nvSpPr>
          <p:spPr bwMode="auto">
            <a:xfrm>
              <a:off x="4847" y="1925"/>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20" name="Rectangle 48">
              <a:extLst>
                <a:ext uri="{FF2B5EF4-FFF2-40B4-BE49-F238E27FC236}">
                  <a16:creationId xmlns:a16="http://schemas.microsoft.com/office/drawing/2014/main" id="{C3295182-BAE8-734F-9071-CB113AD9E8F0}"/>
                </a:ext>
              </a:extLst>
            </p:cNvPr>
            <p:cNvSpPr>
              <a:spLocks noChangeArrowheads="1"/>
            </p:cNvSpPr>
            <p:nvPr/>
          </p:nvSpPr>
          <p:spPr bwMode="auto">
            <a:xfrm>
              <a:off x="3838" y="1925"/>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2.5</a:t>
              </a:r>
              <a:endParaRPr lang="en-GB">
                <a:latin typeface="Source Sans Pro"/>
                <a:ea typeface="ＭＳ Ｐゴシック" charset="0"/>
                <a:cs typeface="Source Sans Pro"/>
              </a:endParaRPr>
            </a:p>
          </p:txBody>
        </p:sp>
        <p:sp>
          <p:nvSpPr>
            <p:cNvPr id="566321" name="Rectangle 49">
              <a:extLst>
                <a:ext uri="{FF2B5EF4-FFF2-40B4-BE49-F238E27FC236}">
                  <a16:creationId xmlns:a16="http://schemas.microsoft.com/office/drawing/2014/main" id="{7535E7C9-C381-754C-9492-3751786ECC1B}"/>
                </a:ext>
              </a:extLst>
            </p:cNvPr>
            <p:cNvSpPr>
              <a:spLocks noChangeArrowheads="1"/>
            </p:cNvSpPr>
            <p:nvPr/>
          </p:nvSpPr>
          <p:spPr bwMode="auto">
            <a:xfrm>
              <a:off x="3125" y="1925"/>
              <a:ext cx="713"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22" name="Rectangle 50">
              <a:extLst>
                <a:ext uri="{FF2B5EF4-FFF2-40B4-BE49-F238E27FC236}">
                  <a16:creationId xmlns:a16="http://schemas.microsoft.com/office/drawing/2014/main" id="{58E54078-8292-1B46-B7CA-7B38E8DAE512}"/>
                </a:ext>
              </a:extLst>
            </p:cNvPr>
            <p:cNvSpPr>
              <a:spLocks noChangeArrowheads="1"/>
            </p:cNvSpPr>
            <p:nvPr/>
          </p:nvSpPr>
          <p:spPr bwMode="auto">
            <a:xfrm>
              <a:off x="2315" y="1925"/>
              <a:ext cx="81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23" name="Rectangle 51">
              <a:extLst>
                <a:ext uri="{FF2B5EF4-FFF2-40B4-BE49-F238E27FC236}">
                  <a16:creationId xmlns:a16="http://schemas.microsoft.com/office/drawing/2014/main" id="{3C272A3A-54AC-604E-8D47-3EB01785A947}"/>
                </a:ext>
              </a:extLst>
            </p:cNvPr>
            <p:cNvSpPr>
              <a:spLocks noChangeArrowheads="1"/>
            </p:cNvSpPr>
            <p:nvPr/>
          </p:nvSpPr>
          <p:spPr bwMode="auto">
            <a:xfrm>
              <a:off x="1585" y="1925"/>
              <a:ext cx="73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324" name="Rectangle 52">
              <a:extLst>
                <a:ext uri="{FF2B5EF4-FFF2-40B4-BE49-F238E27FC236}">
                  <a16:creationId xmlns:a16="http://schemas.microsoft.com/office/drawing/2014/main" id="{D0887FC7-24C9-FA45-9C94-821AD66AA594}"/>
                </a:ext>
              </a:extLst>
            </p:cNvPr>
            <p:cNvSpPr>
              <a:spLocks noChangeArrowheads="1"/>
            </p:cNvSpPr>
            <p:nvPr/>
          </p:nvSpPr>
          <p:spPr bwMode="auto">
            <a:xfrm>
              <a:off x="415" y="1925"/>
              <a:ext cx="1170" cy="173"/>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3. Segregate year groups</a:t>
              </a:r>
              <a:endParaRPr lang="en-GB">
                <a:latin typeface="Source Sans Pro"/>
                <a:ea typeface="ＭＳ Ｐゴシック" charset="0"/>
                <a:cs typeface="Source Sans Pro"/>
              </a:endParaRPr>
            </a:p>
          </p:txBody>
        </p:sp>
        <p:sp>
          <p:nvSpPr>
            <p:cNvPr id="566325" name="Rectangle 53">
              <a:extLst>
                <a:ext uri="{FF2B5EF4-FFF2-40B4-BE49-F238E27FC236}">
                  <a16:creationId xmlns:a16="http://schemas.microsoft.com/office/drawing/2014/main" id="{6679CF17-75DA-3C47-9462-C3E9839932BD}"/>
                </a:ext>
              </a:extLst>
            </p:cNvPr>
            <p:cNvSpPr>
              <a:spLocks noChangeArrowheads="1"/>
            </p:cNvSpPr>
            <p:nvPr/>
          </p:nvSpPr>
          <p:spPr bwMode="auto">
            <a:xfrm>
              <a:off x="4847" y="1752"/>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26" name="Rectangle 54">
              <a:extLst>
                <a:ext uri="{FF2B5EF4-FFF2-40B4-BE49-F238E27FC236}">
                  <a16:creationId xmlns:a16="http://schemas.microsoft.com/office/drawing/2014/main" id="{35F8B126-B808-9444-8023-096EC3EC5942}"/>
                </a:ext>
              </a:extLst>
            </p:cNvPr>
            <p:cNvSpPr>
              <a:spLocks noChangeArrowheads="1"/>
            </p:cNvSpPr>
            <p:nvPr/>
          </p:nvSpPr>
          <p:spPr bwMode="auto">
            <a:xfrm>
              <a:off x="3838" y="1752"/>
              <a:ext cx="1009"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2.5</a:t>
              </a:r>
              <a:endParaRPr lang="en-GB">
                <a:latin typeface="Source Sans Pro"/>
                <a:ea typeface="ＭＳ Ｐゴシック" charset="0"/>
                <a:cs typeface="Source Sans Pro"/>
              </a:endParaRPr>
            </a:p>
          </p:txBody>
        </p:sp>
        <p:sp>
          <p:nvSpPr>
            <p:cNvPr id="566327" name="Rectangle 55">
              <a:extLst>
                <a:ext uri="{FF2B5EF4-FFF2-40B4-BE49-F238E27FC236}">
                  <a16:creationId xmlns:a16="http://schemas.microsoft.com/office/drawing/2014/main" id="{ABF1DADA-A652-0B48-A6E1-E9FBBF45C264}"/>
                </a:ext>
              </a:extLst>
            </p:cNvPr>
            <p:cNvSpPr>
              <a:spLocks noChangeArrowheads="1"/>
            </p:cNvSpPr>
            <p:nvPr/>
          </p:nvSpPr>
          <p:spPr bwMode="auto">
            <a:xfrm>
              <a:off x="3125" y="1752"/>
              <a:ext cx="713"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28" name="Rectangle 56">
              <a:extLst>
                <a:ext uri="{FF2B5EF4-FFF2-40B4-BE49-F238E27FC236}">
                  <a16:creationId xmlns:a16="http://schemas.microsoft.com/office/drawing/2014/main" id="{29719140-743C-8B4D-8DC3-0EF5CD5CC119}"/>
                </a:ext>
              </a:extLst>
            </p:cNvPr>
            <p:cNvSpPr>
              <a:spLocks noChangeArrowheads="1"/>
            </p:cNvSpPr>
            <p:nvPr/>
          </p:nvSpPr>
          <p:spPr bwMode="auto">
            <a:xfrm>
              <a:off x="2315" y="1752"/>
              <a:ext cx="81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29" name="Rectangle 57">
              <a:extLst>
                <a:ext uri="{FF2B5EF4-FFF2-40B4-BE49-F238E27FC236}">
                  <a16:creationId xmlns:a16="http://schemas.microsoft.com/office/drawing/2014/main" id="{AD06047B-30F3-8B43-A790-3176760A7443}"/>
                </a:ext>
              </a:extLst>
            </p:cNvPr>
            <p:cNvSpPr>
              <a:spLocks noChangeArrowheads="1"/>
            </p:cNvSpPr>
            <p:nvPr/>
          </p:nvSpPr>
          <p:spPr bwMode="auto">
            <a:xfrm>
              <a:off x="1585" y="1752"/>
              <a:ext cx="730" cy="173"/>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4</a:t>
              </a:r>
              <a:endParaRPr lang="en-GB">
                <a:latin typeface="Source Sans Pro"/>
                <a:ea typeface="ＭＳ Ｐゴシック" charset="0"/>
                <a:cs typeface="Source Sans Pro"/>
              </a:endParaRPr>
            </a:p>
          </p:txBody>
        </p:sp>
        <p:sp>
          <p:nvSpPr>
            <p:cNvPr id="566330" name="Rectangle 58">
              <a:extLst>
                <a:ext uri="{FF2B5EF4-FFF2-40B4-BE49-F238E27FC236}">
                  <a16:creationId xmlns:a16="http://schemas.microsoft.com/office/drawing/2014/main" id="{D3D25D0F-E90C-B54D-854A-48A3858177A2}"/>
                </a:ext>
              </a:extLst>
            </p:cNvPr>
            <p:cNvSpPr>
              <a:spLocks noChangeArrowheads="1"/>
            </p:cNvSpPr>
            <p:nvPr/>
          </p:nvSpPr>
          <p:spPr bwMode="auto">
            <a:xfrm>
              <a:off x="415" y="1752"/>
              <a:ext cx="1170" cy="173"/>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a:latin typeface="Source Sans Pro"/>
                  <a:ea typeface="ＭＳ Ｐゴシック" charset="0"/>
                  <a:cs typeface="Source Sans Pro"/>
                </a:rPr>
                <a:t>2. Segregate classes</a:t>
              </a:r>
              <a:endParaRPr lang="en-GB">
                <a:latin typeface="Source Sans Pro"/>
                <a:ea typeface="ＭＳ Ｐゴシック" charset="0"/>
                <a:cs typeface="Source Sans Pro"/>
              </a:endParaRPr>
            </a:p>
          </p:txBody>
        </p:sp>
        <p:sp>
          <p:nvSpPr>
            <p:cNvPr id="566331" name="Rectangle 59">
              <a:extLst>
                <a:ext uri="{FF2B5EF4-FFF2-40B4-BE49-F238E27FC236}">
                  <a16:creationId xmlns:a16="http://schemas.microsoft.com/office/drawing/2014/main" id="{64BC0A50-675A-E54D-8258-03905DE9CDA7}"/>
                </a:ext>
              </a:extLst>
            </p:cNvPr>
            <p:cNvSpPr>
              <a:spLocks noChangeArrowheads="1"/>
            </p:cNvSpPr>
            <p:nvPr/>
          </p:nvSpPr>
          <p:spPr bwMode="auto">
            <a:xfrm>
              <a:off x="4847" y="1501"/>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3</a:t>
              </a:r>
              <a:endParaRPr lang="en-GB">
                <a:latin typeface="Source Sans Pro"/>
                <a:ea typeface="ＭＳ Ｐゴシック" charset="0"/>
                <a:cs typeface="Source Sans Pro"/>
              </a:endParaRPr>
            </a:p>
          </p:txBody>
        </p:sp>
        <p:sp>
          <p:nvSpPr>
            <p:cNvPr id="566332" name="Rectangle 60">
              <a:extLst>
                <a:ext uri="{FF2B5EF4-FFF2-40B4-BE49-F238E27FC236}">
                  <a16:creationId xmlns:a16="http://schemas.microsoft.com/office/drawing/2014/main" id="{B38D4719-6998-5E40-A332-BD9DA27619AD}"/>
                </a:ext>
              </a:extLst>
            </p:cNvPr>
            <p:cNvSpPr>
              <a:spLocks noChangeArrowheads="1"/>
            </p:cNvSpPr>
            <p:nvPr/>
          </p:nvSpPr>
          <p:spPr bwMode="auto">
            <a:xfrm>
              <a:off x="3838" y="1501"/>
              <a:ext cx="1009"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1.5</a:t>
              </a:r>
              <a:endParaRPr lang="en-GB">
                <a:latin typeface="Source Sans Pro"/>
                <a:ea typeface="ＭＳ Ｐゴシック" charset="0"/>
                <a:cs typeface="Source Sans Pro"/>
              </a:endParaRPr>
            </a:p>
          </p:txBody>
        </p:sp>
        <p:sp>
          <p:nvSpPr>
            <p:cNvPr id="566333" name="Rectangle 61">
              <a:extLst>
                <a:ext uri="{FF2B5EF4-FFF2-40B4-BE49-F238E27FC236}">
                  <a16:creationId xmlns:a16="http://schemas.microsoft.com/office/drawing/2014/main" id="{0FE41169-BE35-6240-8A76-AD036124DC85}"/>
                </a:ext>
              </a:extLst>
            </p:cNvPr>
            <p:cNvSpPr>
              <a:spLocks noChangeArrowheads="1"/>
            </p:cNvSpPr>
            <p:nvPr/>
          </p:nvSpPr>
          <p:spPr bwMode="auto">
            <a:xfrm>
              <a:off x="3125" y="1501"/>
              <a:ext cx="713"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a:t>
              </a:r>
              <a:endParaRPr lang="en-GB">
                <a:latin typeface="Source Sans Pro"/>
                <a:ea typeface="ＭＳ Ｐゴシック" charset="0"/>
                <a:cs typeface="Source Sans Pro"/>
              </a:endParaRPr>
            </a:p>
          </p:txBody>
        </p:sp>
        <p:sp>
          <p:nvSpPr>
            <p:cNvPr id="566334" name="Rectangle 62">
              <a:extLst>
                <a:ext uri="{FF2B5EF4-FFF2-40B4-BE49-F238E27FC236}">
                  <a16:creationId xmlns:a16="http://schemas.microsoft.com/office/drawing/2014/main" id="{0D49DC40-187B-8243-A95A-528B278C5A63}"/>
                </a:ext>
              </a:extLst>
            </p:cNvPr>
            <p:cNvSpPr>
              <a:spLocks noChangeArrowheads="1"/>
            </p:cNvSpPr>
            <p:nvPr/>
          </p:nvSpPr>
          <p:spPr bwMode="auto">
            <a:xfrm>
              <a:off x="2315" y="1501"/>
              <a:ext cx="81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2</a:t>
              </a:r>
              <a:endParaRPr lang="en-GB">
                <a:latin typeface="Source Sans Pro"/>
                <a:ea typeface="ＭＳ Ｐゴシック" charset="0"/>
                <a:cs typeface="Source Sans Pro"/>
              </a:endParaRPr>
            </a:p>
          </p:txBody>
        </p:sp>
        <p:sp>
          <p:nvSpPr>
            <p:cNvPr id="566335" name="Rectangle 63">
              <a:extLst>
                <a:ext uri="{FF2B5EF4-FFF2-40B4-BE49-F238E27FC236}">
                  <a16:creationId xmlns:a16="http://schemas.microsoft.com/office/drawing/2014/main" id="{B2832498-532B-9D4C-9E35-CFDF144B0F04}"/>
                </a:ext>
              </a:extLst>
            </p:cNvPr>
            <p:cNvSpPr>
              <a:spLocks noChangeArrowheads="1"/>
            </p:cNvSpPr>
            <p:nvPr/>
          </p:nvSpPr>
          <p:spPr bwMode="auto">
            <a:xfrm>
              <a:off x="1585" y="1501"/>
              <a:ext cx="730" cy="251"/>
            </a:xfrm>
            <a:prstGeom prst="rect">
              <a:avLst/>
            </a:prstGeom>
            <a:noFill/>
            <a:ln>
              <a:noFill/>
            </a:ln>
            <a:effectLst/>
            <a:extLst>
              <a:ext uri="{909E8E84-426E-40dd-AFC4-6F175D3DCCD1}"/>
              <a:ext uri="{91240B29-F687-4f45-9708-019B960494DF}"/>
              <a:ext uri="{AF507438-7753-43e0-B8FC-AC1667EBCBE1}"/>
            </a:extLst>
          </p:spPr>
          <p:txBody>
            <a:bodyPr/>
            <a:lstStyle/>
            <a:p>
              <a:pPr algn="ctr" eaLnBrk="1" hangingPunct="1">
                <a:defRPr/>
              </a:pPr>
              <a:r>
                <a:rPr lang="en-GB" sz="1050">
                  <a:latin typeface="Source Sans Pro"/>
                  <a:ea typeface="ＭＳ Ｐゴシック" charset="0"/>
                  <a:cs typeface="Source Sans Pro"/>
                </a:rPr>
                <a:t>1</a:t>
              </a:r>
              <a:endParaRPr lang="en-GB">
                <a:latin typeface="Source Sans Pro"/>
                <a:ea typeface="ＭＳ Ｐゴシック" charset="0"/>
                <a:cs typeface="Source Sans Pro"/>
              </a:endParaRPr>
            </a:p>
          </p:txBody>
        </p:sp>
        <p:sp>
          <p:nvSpPr>
            <p:cNvPr id="566336" name="Rectangle 64">
              <a:extLst>
                <a:ext uri="{FF2B5EF4-FFF2-40B4-BE49-F238E27FC236}">
                  <a16:creationId xmlns:a16="http://schemas.microsoft.com/office/drawing/2014/main" id="{ACC5FEDA-9B25-5B43-B2C6-7680F6CA9C99}"/>
                </a:ext>
              </a:extLst>
            </p:cNvPr>
            <p:cNvSpPr>
              <a:spLocks noChangeArrowheads="1"/>
            </p:cNvSpPr>
            <p:nvPr/>
          </p:nvSpPr>
          <p:spPr bwMode="auto">
            <a:xfrm>
              <a:off x="415" y="1501"/>
              <a:ext cx="1170" cy="251"/>
            </a:xfrm>
            <a:prstGeom prst="rect">
              <a:avLst/>
            </a:prstGeom>
            <a:solidFill>
              <a:srgbClr val="D8D8D8"/>
            </a:solidFill>
            <a:ln>
              <a:noFill/>
            </a:ln>
            <a:effectLst/>
            <a:extLst>
              <a:ext uri="{91240B29-F687-4f45-9708-019B960494DF}"/>
              <a:ext uri="{AF507438-7753-43e0-B8FC-AC1667EBCBE1}"/>
            </a:extLst>
          </p:spPr>
          <p:txBody>
            <a:bodyPr/>
            <a:lstStyle/>
            <a:p>
              <a:pPr eaLnBrk="1" hangingPunct="1">
                <a:defRPr/>
              </a:pPr>
              <a:r>
                <a:rPr lang="en-GB" sz="1050" dirty="0">
                  <a:latin typeface="Source Sans Pro"/>
                  <a:ea typeface="ＭＳ Ｐゴシック" charset="0"/>
                  <a:cs typeface="Source Sans Pro"/>
                </a:rPr>
                <a:t>1. Recruit and train additional staff</a:t>
              </a:r>
              <a:endParaRPr lang="en-GB" dirty="0">
                <a:latin typeface="Source Sans Pro"/>
                <a:ea typeface="ＭＳ Ｐゴシック" charset="0"/>
                <a:cs typeface="Source Sans Pro"/>
              </a:endParaRPr>
            </a:p>
          </p:txBody>
        </p:sp>
        <p:sp>
          <p:nvSpPr>
            <p:cNvPr id="93248" name="Rectangle 65">
              <a:extLst>
                <a:ext uri="{FF2B5EF4-FFF2-40B4-BE49-F238E27FC236}">
                  <a16:creationId xmlns:a16="http://schemas.microsoft.com/office/drawing/2014/main" id="{C182BABF-1576-8846-8699-540E5F800649}"/>
                </a:ext>
              </a:extLst>
            </p:cNvPr>
            <p:cNvSpPr>
              <a:spLocks noChangeArrowheads="1"/>
            </p:cNvSpPr>
            <p:nvPr/>
          </p:nvSpPr>
          <p:spPr bwMode="auto">
            <a:xfrm>
              <a:off x="4847" y="1307"/>
              <a:ext cx="1009" cy="194"/>
            </a:xfrm>
            <a:prstGeom prst="rect">
              <a:avLst/>
            </a:prstGeom>
            <a:solidFill>
              <a:srgbClr val="1369D1"/>
            </a:solidFill>
            <a:ln w="9525">
              <a:solidFill>
                <a:srgbClr val="1369D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1600">
                <a:solidFill>
                  <a:srgbClr val="FFFFFF"/>
                </a:solidFill>
                <a:latin typeface="Source Sans Pro" panose="020B0503030403020204" pitchFamily="34" charset="0"/>
                <a:cs typeface="Source Sans Pro" panose="020B0503030403020204" pitchFamily="34" charset="0"/>
              </a:endParaRPr>
            </a:p>
          </p:txBody>
        </p:sp>
        <p:sp>
          <p:nvSpPr>
            <p:cNvPr id="93249" name="Rectangle 66">
              <a:extLst>
                <a:ext uri="{FF2B5EF4-FFF2-40B4-BE49-F238E27FC236}">
                  <a16:creationId xmlns:a16="http://schemas.microsoft.com/office/drawing/2014/main" id="{75308507-B412-C640-9706-F919ED20A764}"/>
                </a:ext>
              </a:extLst>
            </p:cNvPr>
            <p:cNvSpPr>
              <a:spLocks noChangeArrowheads="1"/>
            </p:cNvSpPr>
            <p:nvPr/>
          </p:nvSpPr>
          <p:spPr bwMode="auto">
            <a:xfrm>
              <a:off x="3838" y="1307"/>
              <a:ext cx="1009" cy="194"/>
            </a:xfrm>
            <a:prstGeom prst="rect">
              <a:avLst/>
            </a:prstGeom>
            <a:solidFill>
              <a:srgbClr val="1369D1"/>
            </a:solidFill>
            <a:ln w="9525">
              <a:solidFill>
                <a:srgbClr val="1369D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ctr">
                <a:spcBef>
                  <a:spcPct val="50000"/>
                </a:spcBef>
                <a:buClr>
                  <a:srgbClr val="FF9900"/>
                </a:buClr>
              </a:pPr>
              <a:endParaRPr lang="en-US" altLang="en-US" sz="1600">
                <a:solidFill>
                  <a:srgbClr val="FFFFFF"/>
                </a:solidFill>
                <a:latin typeface="Source Sans Pro" panose="020B0503030403020204" pitchFamily="34" charset="0"/>
                <a:cs typeface="Source Sans Pro" panose="020B0503030403020204" pitchFamily="34" charset="0"/>
              </a:endParaRPr>
            </a:p>
          </p:txBody>
        </p:sp>
        <p:sp>
          <p:nvSpPr>
            <p:cNvPr id="566339" name="Rectangle 67">
              <a:extLst>
                <a:ext uri="{FF2B5EF4-FFF2-40B4-BE49-F238E27FC236}">
                  <a16:creationId xmlns:a16="http://schemas.microsoft.com/office/drawing/2014/main" id="{1943EF87-B731-604F-B97B-1AC30F130A58}"/>
                </a:ext>
              </a:extLst>
            </p:cNvPr>
            <p:cNvSpPr>
              <a:spLocks noChangeArrowheads="1"/>
            </p:cNvSpPr>
            <p:nvPr/>
          </p:nvSpPr>
          <p:spPr bwMode="auto">
            <a:xfrm>
              <a:off x="3125" y="1307"/>
              <a:ext cx="713" cy="19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Score</a:t>
              </a:r>
              <a:endParaRPr lang="en-GB">
                <a:solidFill>
                  <a:srgbClr val="FFFFFF"/>
                </a:solidFill>
                <a:latin typeface="Source Sans Pro"/>
                <a:ea typeface="ＭＳ Ｐゴシック" charset="0"/>
                <a:cs typeface="Source Sans Pro"/>
              </a:endParaRPr>
            </a:p>
          </p:txBody>
        </p:sp>
        <p:sp>
          <p:nvSpPr>
            <p:cNvPr id="566340" name="Rectangle 68">
              <a:extLst>
                <a:ext uri="{FF2B5EF4-FFF2-40B4-BE49-F238E27FC236}">
                  <a16:creationId xmlns:a16="http://schemas.microsoft.com/office/drawing/2014/main" id="{3F8C985A-BB5D-CD4C-A10B-B9C9AC307D42}"/>
                </a:ext>
              </a:extLst>
            </p:cNvPr>
            <p:cNvSpPr>
              <a:spLocks noChangeArrowheads="1"/>
            </p:cNvSpPr>
            <p:nvPr/>
          </p:nvSpPr>
          <p:spPr bwMode="auto">
            <a:xfrm>
              <a:off x="2315" y="1307"/>
              <a:ext cx="810" cy="194"/>
            </a:xfrm>
            <a:prstGeom prst="rect">
              <a:avLst/>
            </a:prstGeom>
            <a:solidFill>
              <a:srgbClr val="1369D1"/>
            </a:solidFill>
            <a:ln w="9525">
              <a:no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Score</a:t>
              </a:r>
              <a:endParaRPr lang="en-GB">
                <a:solidFill>
                  <a:srgbClr val="FFFFFF"/>
                </a:solidFill>
                <a:latin typeface="Source Sans Pro"/>
                <a:ea typeface="ＭＳ Ｐゴシック" charset="0"/>
                <a:cs typeface="Source Sans Pro"/>
              </a:endParaRPr>
            </a:p>
          </p:txBody>
        </p:sp>
        <p:sp>
          <p:nvSpPr>
            <p:cNvPr id="566341" name="Rectangle 69">
              <a:extLst>
                <a:ext uri="{FF2B5EF4-FFF2-40B4-BE49-F238E27FC236}">
                  <a16:creationId xmlns:a16="http://schemas.microsoft.com/office/drawing/2014/main" id="{1155A70E-D3BD-474A-9B6B-9431611B3068}"/>
                </a:ext>
              </a:extLst>
            </p:cNvPr>
            <p:cNvSpPr>
              <a:spLocks noChangeArrowheads="1"/>
            </p:cNvSpPr>
            <p:nvPr/>
          </p:nvSpPr>
          <p:spPr bwMode="auto">
            <a:xfrm>
              <a:off x="1585" y="1307"/>
              <a:ext cx="730" cy="194"/>
            </a:xfrm>
            <a:prstGeom prst="rect">
              <a:avLst/>
            </a:prstGeom>
            <a:solidFill>
              <a:srgbClr val="1369D1"/>
            </a:solidFill>
            <a:ln w="9525">
              <a:no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Score</a:t>
              </a:r>
              <a:endParaRPr lang="en-GB">
                <a:solidFill>
                  <a:srgbClr val="FFFFFF"/>
                </a:solidFill>
                <a:latin typeface="Source Sans Pro"/>
                <a:ea typeface="ＭＳ Ｐゴシック" charset="0"/>
                <a:cs typeface="Source Sans Pro"/>
              </a:endParaRPr>
            </a:p>
          </p:txBody>
        </p:sp>
        <p:sp>
          <p:nvSpPr>
            <p:cNvPr id="93253" name="Rectangle 70">
              <a:extLst>
                <a:ext uri="{FF2B5EF4-FFF2-40B4-BE49-F238E27FC236}">
                  <a16:creationId xmlns:a16="http://schemas.microsoft.com/office/drawing/2014/main" id="{F6ED7DA4-887B-0E44-AB79-4437B5B17F30}"/>
                </a:ext>
              </a:extLst>
            </p:cNvPr>
            <p:cNvSpPr>
              <a:spLocks noChangeArrowheads="1"/>
            </p:cNvSpPr>
            <p:nvPr/>
          </p:nvSpPr>
          <p:spPr bwMode="auto">
            <a:xfrm>
              <a:off x="415" y="1307"/>
              <a:ext cx="1170" cy="194"/>
            </a:xfrm>
            <a:prstGeom prst="rect">
              <a:avLst/>
            </a:prstGeom>
            <a:solidFill>
              <a:srgbClr val="1369D1"/>
            </a:solidFill>
            <a:ln w="9525">
              <a:solidFill>
                <a:srgbClr val="1369D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FFFFFF"/>
                </a:solidFill>
                <a:latin typeface="Source Sans Pro" panose="020B0503030403020204" pitchFamily="34" charset="0"/>
                <a:cs typeface="Source Sans Pro" panose="020B0503030403020204" pitchFamily="34" charset="0"/>
              </a:endParaRPr>
            </a:p>
          </p:txBody>
        </p:sp>
        <p:sp>
          <p:nvSpPr>
            <p:cNvPr id="566343" name="Rectangle 71">
              <a:extLst>
                <a:ext uri="{FF2B5EF4-FFF2-40B4-BE49-F238E27FC236}">
                  <a16:creationId xmlns:a16="http://schemas.microsoft.com/office/drawing/2014/main" id="{BD4F66D6-1B05-B54D-8F20-BD5188A1AEB8}"/>
                </a:ext>
              </a:extLst>
            </p:cNvPr>
            <p:cNvSpPr>
              <a:spLocks noChangeArrowheads="1"/>
            </p:cNvSpPr>
            <p:nvPr/>
          </p:nvSpPr>
          <p:spPr bwMode="auto">
            <a:xfrm>
              <a:off x="4847" y="1153"/>
              <a:ext cx="1009" cy="15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1 - 4</a:t>
              </a:r>
              <a:endParaRPr lang="en-GB">
                <a:solidFill>
                  <a:srgbClr val="FFFFFF"/>
                </a:solidFill>
                <a:latin typeface="Source Sans Pro"/>
                <a:ea typeface="ＭＳ Ｐゴシック" charset="0"/>
                <a:cs typeface="Source Sans Pro"/>
              </a:endParaRPr>
            </a:p>
          </p:txBody>
        </p:sp>
        <p:sp>
          <p:nvSpPr>
            <p:cNvPr id="566344" name="Rectangle 72">
              <a:extLst>
                <a:ext uri="{FF2B5EF4-FFF2-40B4-BE49-F238E27FC236}">
                  <a16:creationId xmlns:a16="http://schemas.microsoft.com/office/drawing/2014/main" id="{08175D28-CD07-C747-AD4F-22C7C2729D47}"/>
                </a:ext>
              </a:extLst>
            </p:cNvPr>
            <p:cNvSpPr>
              <a:spLocks noChangeArrowheads="1"/>
            </p:cNvSpPr>
            <p:nvPr/>
          </p:nvSpPr>
          <p:spPr bwMode="auto">
            <a:xfrm>
              <a:off x="3838" y="1153"/>
              <a:ext cx="1009" cy="15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1 - 4</a:t>
              </a:r>
              <a:endParaRPr lang="en-GB">
                <a:solidFill>
                  <a:srgbClr val="FFFFFF"/>
                </a:solidFill>
                <a:latin typeface="Source Sans Pro"/>
                <a:ea typeface="ＭＳ Ｐゴシック" charset="0"/>
                <a:cs typeface="Source Sans Pro"/>
              </a:endParaRPr>
            </a:p>
          </p:txBody>
        </p:sp>
        <p:sp>
          <p:nvSpPr>
            <p:cNvPr id="566345" name="Rectangle 73">
              <a:extLst>
                <a:ext uri="{FF2B5EF4-FFF2-40B4-BE49-F238E27FC236}">
                  <a16:creationId xmlns:a16="http://schemas.microsoft.com/office/drawing/2014/main" id="{2C15881B-8464-1747-B131-8440692FEA8B}"/>
                </a:ext>
              </a:extLst>
            </p:cNvPr>
            <p:cNvSpPr>
              <a:spLocks noChangeArrowheads="1"/>
            </p:cNvSpPr>
            <p:nvPr/>
          </p:nvSpPr>
          <p:spPr bwMode="auto">
            <a:xfrm>
              <a:off x="3125" y="1153"/>
              <a:ext cx="713" cy="15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20%</a:t>
              </a:r>
              <a:endParaRPr lang="en-GB">
                <a:solidFill>
                  <a:srgbClr val="FFFFFF"/>
                </a:solidFill>
                <a:latin typeface="Source Sans Pro"/>
                <a:ea typeface="ＭＳ Ｐゴシック" charset="0"/>
                <a:cs typeface="Source Sans Pro"/>
              </a:endParaRPr>
            </a:p>
          </p:txBody>
        </p:sp>
        <p:sp>
          <p:nvSpPr>
            <p:cNvPr id="566346" name="Rectangle 74">
              <a:extLst>
                <a:ext uri="{FF2B5EF4-FFF2-40B4-BE49-F238E27FC236}">
                  <a16:creationId xmlns:a16="http://schemas.microsoft.com/office/drawing/2014/main" id="{3617CB66-1EB7-CD47-B31D-591E7080F878}"/>
                </a:ext>
              </a:extLst>
            </p:cNvPr>
            <p:cNvSpPr>
              <a:spLocks noChangeArrowheads="1"/>
            </p:cNvSpPr>
            <p:nvPr/>
          </p:nvSpPr>
          <p:spPr bwMode="auto">
            <a:xfrm>
              <a:off x="2315" y="1153"/>
              <a:ext cx="810" cy="154"/>
            </a:xfrm>
            <a:prstGeom prst="rect">
              <a:avLst/>
            </a:prstGeom>
            <a:solidFill>
              <a:srgbClr val="1369D1"/>
            </a:solidFill>
            <a:ln w="9525">
              <a:no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30%</a:t>
              </a:r>
              <a:endParaRPr lang="en-GB">
                <a:solidFill>
                  <a:srgbClr val="FFFFFF"/>
                </a:solidFill>
                <a:latin typeface="Source Sans Pro"/>
                <a:ea typeface="ＭＳ Ｐゴシック" charset="0"/>
                <a:cs typeface="Source Sans Pro"/>
              </a:endParaRPr>
            </a:p>
          </p:txBody>
        </p:sp>
        <p:sp>
          <p:nvSpPr>
            <p:cNvPr id="566347" name="Rectangle 75">
              <a:extLst>
                <a:ext uri="{FF2B5EF4-FFF2-40B4-BE49-F238E27FC236}">
                  <a16:creationId xmlns:a16="http://schemas.microsoft.com/office/drawing/2014/main" id="{8B231036-25B3-B444-9BFA-DDD62C043BE8}"/>
                </a:ext>
              </a:extLst>
            </p:cNvPr>
            <p:cNvSpPr>
              <a:spLocks noChangeArrowheads="1"/>
            </p:cNvSpPr>
            <p:nvPr/>
          </p:nvSpPr>
          <p:spPr bwMode="auto">
            <a:xfrm>
              <a:off x="1585" y="1153"/>
              <a:ext cx="730" cy="154"/>
            </a:xfrm>
            <a:prstGeom prst="rect">
              <a:avLst/>
            </a:prstGeom>
            <a:solidFill>
              <a:srgbClr val="1369D1"/>
            </a:solidFill>
            <a:ln w="9525">
              <a:no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50%</a:t>
              </a:r>
              <a:endParaRPr lang="en-GB">
                <a:solidFill>
                  <a:srgbClr val="FFFFFF"/>
                </a:solidFill>
                <a:latin typeface="Source Sans Pro"/>
                <a:ea typeface="ＭＳ Ｐゴシック" charset="0"/>
                <a:cs typeface="Source Sans Pro"/>
              </a:endParaRPr>
            </a:p>
          </p:txBody>
        </p:sp>
        <p:sp>
          <p:nvSpPr>
            <p:cNvPr id="566348" name="Rectangle 76">
              <a:extLst>
                <a:ext uri="{FF2B5EF4-FFF2-40B4-BE49-F238E27FC236}">
                  <a16:creationId xmlns:a16="http://schemas.microsoft.com/office/drawing/2014/main" id="{67F02D29-B2F7-E949-8823-A4E9DD156498}"/>
                </a:ext>
              </a:extLst>
            </p:cNvPr>
            <p:cNvSpPr>
              <a:spLocks noChangeArrowheads="1"/>
            </p:cNvSpPr>
            <p:nvPr/>
          </p:nvSpPr>
          <p:spPr bwMode="auto">
            <a:xfrm>
              <a:off x="415" y="1153"/>
              <a:ext cx="1170" cy="15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eaLnBrk="1" hangingPunct="1">
                <a:defRPr/>
              </a:pPr>
              <a:r>
                <a:rPr lang="en-GB" sz="1050" b="1">
                  <a:solidFill>
                    <a:srgbClr val="FFFFFF"/>
                  </a:solidFill>
                  <a:latin typeface="Source Sans Pro"/>
                  <a:ea typeface="ＭＳ Ｐゴシック" charset="0"/>
                  <a:cs typeface="Source Sans Pro"/>
                </a:rPr>
                <a:t>Weighting</a:t>
              </a:r>
              <a:endParaRPr lang="en-GB">
                <a:solidFill>
                  <a:srgbClr val="FFFFFF"/>
                </a:solidFill>
                <a:latin typeface="Source Sans Pro"/>
                <a:ea typeface="ＭＳ Ｐゴシック" charset="0"/>
                <a:cs typeface="Source Sans Pro"/>
              </a:endParaRPr>
            </a:p>
          </p:txBody>
        </p:sp>
        <p:sp>
          <p:nvSpPr>
            <p:cNvPr id="566349" name="Rectangle 77">
              <a:extLst>
                <a:ext uri="{FF2B5EF4-FFF2-40B4-BE49-F238E27FC236}">
                  <a16:creationId xmlns:a16="http://schemas.microsoft.com/office/drawing/2014/main" id="{07E0DF92-4909-AC4D-905A-058EFCA3C3AA}"/>
                </a:ext>
              </a:extLst>
            </p:cNvPr>
            <p:cNvSpPr>
              <a:spLocks noChangeArrowheads="1"/>
            </p:cNvSpPr>
            <p:nvPr/>
          </p:nvSpPr>
          <p:spPr bwMode="auto">
            <a:xfrm>
              <a:off x="4847" y="959"/>
              <a:ext cx="1009" cy="19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Impact score</a:t>
              </a:r>
              <a:endParaRPr lang="en-GB">
                <a:solidFill>
                  <a:srgbClr val="FFFFFF"/>
                </a:solidFill>
                <a:latin typeface="Source Sans Pro"/>
                <a:ea typeface="ＭＳ Ｐゴシック" charset="0"/>
                <a:cs typeface="Source Sans Pro"/>
              </a:endParaRPr>
            </a:p>
          </p:txBody>
        </p:sp>
        <p:sp>
          <p:nvSpPr>
            <p:cNvPr id="566350" name="Rectangle 78">
              <a:extLst>
                <a:ext uri="{FF2B5EF4-FFF2-40B4-BE49-F238E27FC236}">
                  <a16:creationId xmlns:a16="http://schemas.microsoft.com/office/drawing/2014/main" id="{C5114857-55C1-E247-AD0B-095F6245BEF3}"/>
                </a:ext>
              </a:extLst>
            </p:cNvPr>
            <p:cNvSpPr>
              <a:spLocks noChangeArrowheads="1"/>
            </p:cNvSpPr>
            <p:nvPr/>
          </p:nvSpPr>
          <p:spPr bwMode="auto">
            <a:xfrm>
              <a:off x="3838" y="959"/>
              <a:ext cx="1009" cy="19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Do-ability score</a:t>
              </a:r>
              <a:endParaRPr lang="en-GB">
                <a:solidFill>
                  <a:srgbClr val="FFFFFF"/>
                </a:solidFill>
                <a:latin typeface="Source Sans Pro"/>
                <a:ea typeface="ＭＳ Ｐゴシック" charset="0"/>
                <a:cs typeface="Source Sans Pro"/>
              </a:endParaRPr>
            </a:p>
          </p:txBody>
        </p:sp>
        <p:sp>
          <p:nvSpPr>
            <p:cNvPr id="566351" name="Rectangle 79">
              <a:extLst>
                <a:ext uri="{FF2B5EF4-FFF2-40B4-BE49-F238E27FC236}">
                  <a16:creationId xmlns:a16="http://schemas.microsoft.com/office/drawing/2014/main" id="{F84B7AEB-4810-2742-885F-D57F8FEAD09E}"/>
                </a:ext>
              </a:extLst>
            </p:cNvPr>
            <p:cNvSpPr>
              <a:spLocks noChangeArrowheads="1"/>
            </p:cNvSpPr>
            <p:nvPr/>
          </p:nvSpPr>
          <p:spPr bwMode="auto">
            <a:xfrm>
              <a:off x="3125" y="959"/>
              <a:ext cx="713" cy="19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RISK</a:t>
              </a:r>
              <a:endParaRPr lang="en-GB">
                <a:solidFill>
                  <a:srgbClr val="FFFFFF"/>
                </a:solidFill>
                <a:latin typeface="Source Sans Pro"/>
                <a:ea typeface="ＭＳ Ｐゴシック" charset="0"/>
                <a:cs typeface="Source Sans Pro"/>
              </a:endParaRPr>
            </a:p>
          </p:txBody>
        </p:sp>
        <p:sp>
          <p:nvSpPr>
            <p:cNvPr id="566352" name="Rectangle 80">
              <a:extLst>
                <a:ext uri="{FF2B5EF4-FFF2-40B4-BE49-F238E27FC236}">
                  <a16:creationId xmlns:a16="http://schemas.microsoft.com/office/drawing/2014/main" id="{23C57539-57CC-BD43-80FE-1F0E6E950158}"/>
                </a:ext>
              </a:extLst>
            </p:cNvPr>
            <p:cNvSpPr>
              <a:spLocks noChangeArrowheads="1"/>
            </p:cNvSpPr>
            <p:nvPr/>
          </p:nvSpPr>
          <p:spPr bwMode="auto">
            <a:xfrm>
              <a:off x="2315" y="959"/>
              <a:ext cx="810" cy="19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EFFORT</a:t>
              </a:r>
              <a:endParaRPr lang="en-GB">
                <a:solidFill>
                  <a:srgbClr val="FFFFFF"/>
                </a:solidFill>
                <a:latin typeface="Source Sans Pro"/>
                <a:ea typeface="ＭＳ Ｐゴシック" charset="0"/>
                <a:cs typeface="Source Sans Pro"/>
              </a:endParaRPr>
            </a:p>
          </p:txBody>
        </p:sp>
        <p:sp>
          <p:nvSpPr>
            <p:cNvPr id="566353" name="Rectangle 81">
              <a:extLst>
                <a:ext uri="{FF2B5EF4-FFF2-40B4-BE49-F238E27FC236}">
                  <a16:creationId xmlns:a16="http://schemas.microsoft.com/office/drawing/2014/main" id="{125F074B-F6C6-0D41-96AA-33F3FA63801A}"/>
                </a:ext>
              </a:extLst>
            </p:cNvPr>
            <p:cNvSpPr>
              <a:spLocks noChangeArrowheads="1"/>
            </p:cNvSpPr>
            <p:nvPr/>
          </p:nvSpPr>
          <p:spPr bwMode="auto">
            <a:xfrm>
              <a:off x="1585" y="959"/>
              <a:ext cx="730" cy="194"/>
            </a:xfrm>
            <a:prstGeom prst="rect">
              <a:avLst/>
            </a:prstGeom>
            <a:solidFill>
              <a:srgbClr val="1369D1"/>
            </a:solidFill>
            <a:ln w="9525">
              <a:solidFill>
                <a:srgbClr val="1369D1"/>
              </a:solidFill>
              <a:miter lim="800000"/>
              <a:headEnd/>
              <a:tailEnd/>
            </a:ln>
            <a:effectLst/>
            <a:extLst>
              <a:ext uri="{AF507438-7753-43e0-B8FC-AC1667EBCBE1}"/>
            </a:extLst>
          </p:spPr>
          <p:txBody>
            <a:bodyPr/>
            <a:lstStyle/>
            <a:p>
              <a:pPr algn="ctr" eaLnBrk="1" hangingPunct="1">
                <a:defRPr/>
              </a:pPr>
              <a:r>
                <a:rPr lang="en-GB" sz="1050" b="1">
                  <a:solidFill>
                    <a:srgbClr val="FFFFFF"/>
                  </a:solidFill>
                  <a:latin typeface="Source Sans Pro"/>
                  <a:ea typeface="ＭＳ Ｐゴシック" charset="0"/>
                  <a:cs typeface="Source Sans Pro"/>
                </a:rPr>
                <a:t>COST</a:t>
              </a:r>
              <a:endParaRPr lang="en-GB">
                <a:solidFill>
                  <a:srgbClr val="FFFFFF"/>
                </a:solidFill>
                <a:latin typeface="Source Sans Pro"/>
                <a:ea typeface="ＭＳ Ｐゴシック" charset="0"/>
                <a:cs typeface="Source Sans Pro"/>
              </a:endParaRPr>
            </a:p>
          </p:txBody>
        </p:sp>
        <p:sp>
          <p:nvSpPr>
            <p:cNvPr id="93265" name="Rectangle 82">
              <a:extLst>
                <a:ext uri="{FF2B5EF4-FFF2-40B4-BE49-F238E27FC236}">
                  <a16:creationId xmlns:a16="http://schemas.microsoft.com/office/drawing/2014/main" id="{A70869BE-86F7-5D40-B751-424C88BB4AF7}"/>
                </a:ext>
              </a:extLst>
            </p:cNvPr>
            <p:cNvSpPr>
              <a:spLocks noChangeArrowheads="1"/>
            </p:cNvSpPr>
            <p:nvPr/>
          </p:nvSpPr>
          <p:spPr bwMode="auto">
            <a:xfrm>
              <a:off x="415" y="959"/>
              <a:ext cx="1170" cy="194"/>
            </a:xfrm>
            <a:prstGeom prst="rect">
              <a:avLst/>
            </a:prstGeom>
            <a:solidFill>
              <a:srgbClr val="1369D1"/>
            </a:solidFill>
            <a:ln w="9525">
              <a:solidFill>
                <a:srgbClr val="1369D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FFFFFF"/>
                </a:solidFill>
                <a:latin typeface="Source Sans Pro" panose="020B0503030403020204" pitchFamily="34" charset="0"/>
                <a:cs typeface="Source Sans Pro" panose="020B0503030403020204" pitchFamily="34" charset="0"/>
              </a:endParaRPr>
            </a:p>
          </p:txBody>
        </p:sp>
        <p:sp>
          <p:nvSpPr>
            <p:cNvPr id="93266" name="Line 83">
              <a:extLst>
                <a:ext uri="{FF2B5EF4-FFF2-40B4-BE49-F238E27FC236}">
                  <a16:creationId xmlns:a16="http://schemas.microsoft.com/office/drawing/2014/main" id="{17B258CD-728C-3841-9E40-3CFBEF04141D}"/>
                </a:ext>
              </a:extLst>
            </p:cNvPr>
            <p:cNvSpPr>
              <a:spLocks noChangeShapeType="1"/>
            </p:cNvSpPr>
            <p:nvPr/>
          </p:nvSpPr>
          <p:spPr bwMode="auto">
            <a:xfrm>
              <a:off x="415" y="959"/>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67" name="Line 84">
              <a:extLst>
                <a:ext uri="{FF2B5EF4-FFF2-40B4-BE49-F238E27FC236}">
                  <a16:creationId xmlns:a16="http://schemas.microsoft.com/office/drawing/2014/main" id="{9A419985-5772-314E-9EA6-72355DB49B20}"/>
                </a:ext>
              </a:extLst>
            </p:cNvPr>
            <p:cNvSpPr>
              <a:spLocks noChangeShapeType="1"/>
            </p:cNvSpPr>
            <p:nvPr/>
          </p:nvSpPr>
          <p:spPr bwMode="auto">
            <a:xfrm>
              <a:off x="415" y="3543"/>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68" name="Line 85">
              <a:extLst>
                <a:ext uri="{FF2B5EF4-FFF2-40B4-BE49-F238E27FC236}">
                  <a16:creationId xmlns:a16="http://schemas.microsoft.com/office/drawing/2014/main" id="{DD0EEB40-0A1E-2E40-8738-15B5088EE241}"/>
                </a:ext>
              </a:extLst>
            </p:cNvPr>
            <p:cNvSpPr>
              <a:spLocks noChangeShapeType="1"/>
            </p:cNvSpPr>
            <p:nvPr/>
          </p:nvSpPr>
          <p:spPr bwMode="auto">
            <a:xfrm>
              <a:off x="415" y="959"/>
              <a:ext cx="0" cy="2584"/>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69" name="Line 86">
              <a:extLst>
                <a:ext uri="{FF2B5EF4-FFF2-40B4-BE49-F238E27FC236}">
                  <a16:creationId xmlns:a16="http://schemas.microsoft.com/office/drawing/2014/main" id="{7EABDA5E-40FC-874B-9895-EC83FCE6E40D}"/>
                </a:ext>
              </a:extLst>
            </p:cNvPr>
            <p:cNvSpPr>
              <a:spLocks noChangeShapeType="1"/>
            </p:cNvSpPr>
            <p:nvPr/>
          </p:nvSpPr>
          <p:spPr bwMode="auto">
            <a:xfrm>
              <a:off x="5856" y="959"/>
              <a:ext cx="0" cy="2584"/>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0" name="Line 87">
              <a:extLst>
                <a:ext uri="{FF2B5EF4-FFF2-40B4-BE49-F238E27FC236}">
                  <a16:creationId xmlns:a16="http://schemas.microsoft.com/office/drawing/2014/main" id="{C8095AA6-496C-0046-BDD3-016334C9730C}"/>
                </a:ext>
              </a:extLst>
            </p:cNvPr>
            <p:cNvSpPr>
              <a:spLocks noChangeShapeType="1"/>
            </p:cNvSpPr>
            <p:nvPr/>
          </p:nvSpPr>
          <p:spPr bwMode="auto">
            <a:xfrm>
              <a:off x="415" y="1153"/>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1" name="Line 88">
              <a:extLst>
                <a:ext uri="{FF2B5EF4-FFF2-40B4-BE49-F238E27FC236}">
                  <a16:creationId xmlns:a16="http://schemas.microsoft.com/office/drawing/2014/main" id="{595BE5E0-EEA5-1A42-9BC7-2AC7E8EBE746}"/>
                </a:ext>
              </a:extLst>
            </p:cNvPr>
            <p:cNvSpPr>
              <a:spLocks noChangeShapeType="1"/>
            </p:cNvSpPr>
            <p:nvPr/>
          </p:nvSpPr>
          <p:spPr bwMode="auto">
            <a:xfrm>
              <a:off x="1585" y="959"/>
              <a:ext cx="0" cy="2584"/>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2" name="Line 89">
              <a:extLst>
                <a:ext uri="{FF2B5EF4-FFF2-40B4-BE49-F238E27FC236}">
                  <a16:creationId xmlns:a16="http://schemas.microsoft.com/office/drawing/2014/main" id="{148D864E-73D1-C045-9A7B-28D28954E52D}"/>
                </a:ext>
              </a:extLst>
            </p:cNvPr>
            <p:cNvSpPr>
              <a:spLocks noChangeShapeType="1"/>
            </p:cNvSpPr>
            <p:nvPr/>
          </p:nvSpPr>
          <p:spPr bwMode="auto">
            <a:xfrm>
              <a:off x="2315" y="959"/>
              <a:ext cx="0" cy="2584"/>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3" name="Line 90">
              <a:extLst>
                <a:ext uri="{FF2B5EF4-FFF2-40B4-BE49-F238E27FC236}">
                  <a16:creationId xmlns:a16="http://schemas.microsoft.com/office/drawing/2014/main" id="{D4622894-034A-3648-A5BD-DD89C7CDEC2F}"/>
                </a:ext>
              </a:extLst>
            </p:cNvPr>
            <p:cNvSpPr>
              <a:spLocks noChangeShapeType="1"/>
            </p:cNvSpPr>
            <p:nvPr/>
          </p:nvSpPr>
          <p:spPr bwMode="auto">
            <a:xfrm>
              <a:off x="3125" y="959"/>
              <a:ext cx="0" cy="2584"/>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4" name="Line 91">
              <a:extLst>
                <a:ext uri="{FF2B5EF4-FFF2-40B4-BE49-F238E27FC236}">
                  <a16:creationId xmlns:a16="http://schemas.microsoft.com/office/drawing/2014/main" id="{3C08254F-AD51-9544-A8B8-5A41B23EAEA8}"/>
                </a:ext>
              </a:extLst>
            </p:cNvPr>
            <p:cNvSpPr>
              <a:spLocks noChangeShapeType="1"/>
            </p:cNvSpPr>
            <p:nvPr/>
          </p:nvSpPr>
          <p:spPr bwMode="auto">
            <a:xfrm>
              <a:off x="3838" y="959"/>
              <a:ext cx="0" cy="2584"/>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5" name="Line 92">
              <a:extLst>
                <a:ext uri="{FF2B5EF4-FFF2-40B4-BE49-F238E27FC236}">
                  <a16:creationId xmlns:a16="http://schemas.microsoft.com/office/drawing/2014/main" id="{85A6FE8F-BC73-A84A-B248-7C39C56A317E}"/>
                </a:ext>
              </a:extLst>
            </p:cNvPr>
            <p:cNvSpPr>
              <a:spLocks noChangeShapeType="1"/>
            </p:cNvSpPr>
            <p:nvPr/>
          </p:nvSpPr>
          <p:spPr bwMode="auto">
            <a:xfrm>
              <a:off x="4847" y="959"/>
              <a:ext cx="0" cy="2584"/>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6" name="Line 93">
              <a:extLst>
                <a:ext uri="{FF2B5EF4-FFF2-40B4-BE49-F238E27FC236}">
                  <a16:creationId xmlns:a16="http://schemas.microsoft.com/office/drawing/2014/main" id="{1A3AE160-ECCA-C147-8574-C7F6A0E0D821}"/>
                </a:ext>
              </a:extLst>
            </p:cNvPr>
            <p:cNvSpPr>
              <a:spLocks noChangeShapeType="1"/>
            </p:cNvSpPr>
            <p:nvPr/>
          </p:nvSpPr>
          <p:spPr bwMode="auto">
            <a:xfrm>
              <a:off x="415" y="1307"/>
              <a:ext cx="5441" cy="0"/>
            </a:xfrm>
            <a:prstGeom prst="line">
              <a:avLst/>
            </a:prstGeom>
            <a:noFill/>
            <a:ln w="12700" cap="rnd">
              <a:solidFill>
                <a:srgbClr val="1369D1"/>
              </a:solidFill>
              <a:round/>
              <a:headEnd/>
              <a:tailEnd/>
            </a:ln>
          </p:spPr>
          <p:txBody>
            <a:bodyPr/>
            <a:lstStyle/>
            <a:p>
              <a:endParaRPr lang="en-US"/>
            </a:p>
          </p:txBody>
        </p:sp>
        <p:sp>
          <p:nvSpPr>
            <p:cNvPr id="93277" name="Line 94">
              <a:extLst>
                <a:ext uri="{FF2B5EF4-FFF2-40B4-BE49-F238E27FC236}">
                  <a16:creationId xmlns:a16="http://schemas.microsoft.com/office/drawing/2014/main" id="{4F42BDC9-3470-C541-BCFE-AE97F1911324}"/>
                </a:ext>
              </a:extLst>
            </p:cNvPr>
            <p:cNvSpPr>
              <a:spLocks noChangeShapeType="1"/>
            </p:cNvSpPr>
            <p:nvPr/>
          </p:nvSpPr>
          <p:spPr bwMode="auto">
            <a:xfrm>
              <a:off x="415" y="1501"/>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8" name="Line 95">
              <a:extLst>
                <a:ext uri="{FF2B5EF4-FFF2-40B4-BE49-F238E27FC236}">
                  <a16:creationId xmlns:a16="http://schemas.microsoft.com/office/drawing/2014/main" id="{3F87D6DC-FCF1-A542-BD4A-0812EA3623AC}"/>
                </a:ext>
              </a:extLst>
            </p:cNvPr>
            <p:cNvSpPr>
              <a:spLocks noChangeShapeType="1"/>
            </p:cNvSpPr>
            <p:nvPr/>
          </p:nvSpPr>
          <p:spPr bwMode="auto">
            <a:xfrm>
              <a:off x="415" y="1752"/>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79" name="Line 96">
              <a:extLst>
                <a:ext uri="{FF2B5EF4-FFF2-40B4-BE49-F238E27FC236}">
                  <a16:creationId xmlns:a16="http://schemas.microsoft.com/office/drawing/2014/main" id="{14880910-3E90-2448-A237-767BB989D13E}"/>
                </a:ext>
              </a:extLst>
            </p:cNvPr>
            <p:cNvSpPr>
              <a:spLocks noChangeShapeType="1"/>
            </p:cNvSpPr>
            <p:nvPr/>
          </p:nvSpPr>
          <p:spPr bwMode="auto">
            <a:xfrm>
              <a:off x="415" y="1925"/>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80" name="Line 97">
              <a:extLst>
                <a:ext uri="{FF2B5EF4-FFF2-40B4-BE49-F238E27FC236}">
                  <a16:creationId xmlns:a16="http://schemas.microsoft.com/office/drawing/2014/main" id="{79174AF5-A863-464D-8280-040A344585AA}"/>
                </a:ext>
              </a:extLst>
            </p:cNvPr>
            <p:cNvSpPr>
              <a:spLocks noChangeShapeType="1"/>
            </p:cNvSpPr>
            <p:nvPr/>
          </p:nvSpPr>
          <p:spPr bwMode="auto">
            <a:xfrm>
              <a:off x="415" y="2098"/>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81" name="Line 98">
              <a:extLst>
                <a:ext uri="{FF2B5EF4-FFF2-40B4-BE49-F238E27FC236}">
                  <a16:creationId xmlns:a16="http://schemas.microsoft.com/office/drawing/2014/main" id="{C5842D10-1694-2C44-8428-9DE9ABD69399}"/>
                </a:ext>
              </a:extLst>
            </p:cNvPr>
            <p:cNvSpPr>
              <a:spLocks noChangeShapeType="1"/>
            </p:cNvSpPr>
            <p:nvPr/>
          </p:nvSpPr>
          <p:spPr bwMode="auto">
            <a:xfrm>
              <a:off x="415" y="2271"/>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82" name="Line 99">
              <a:extLst>
                <a:ext uri="{FF2B5EF4-FFF2-40B4-BE49-F238E27FC236}">
                  <a16:creationId xmlns:a16="http://schemas.microsoft.com/office/drawing/2014/main" id="{4C5E638A-4D7E-3243-A840-6EC7B1DA1485}"/>
                </a:ext>
              </a:extLst>
            </p:cNvPr>
            <p:cNvSpPr>
              <a:spLocks noChangeShapeType="1"/>
            </p:cNvSpPr>
            <p:nvPr/>
          </p:nvSpPr>
          <p:spPr bwMode="auto">
            <a:xfrm>
              <a:off x="415" y="2444"/>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83" name="Line 100">
              <a:extLst>
                <a:ext uri="{FF2B5EF4-FFF2-40B4-BE49-F238E27FC236}">
                  <a16:creationId xmlns:a16="http://schemas.microsoft.com/office/drawing/2014/main" id="{E723B2DE-1071-154C-91C3-50990DAD4837}"/>
                </a:ext>
              </a:extLst>
            </p:cNvPr>
            <p:cNvSpPr>
              <a:spLocks noChangeShapeType="1"/>
            </p:cNvSpPr>
            <p:nvPr/>
          </p:nvSpPr>
          <p:spPr bwMode="auto">
            <a:xfrm>
              <a:off x="415" y="2617"/>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84" name="Line 101">
              <a:extLst>
                <a:ext uri="{FF2B5EF4-FFF2-40B4-BE49-F238E27FC236}">
                  <a16:creationId xmlns:a16="http://schemas.microsoft.com/office/drawing/2014/main" id="{06932E5D-043B-F147-B71A-0A143D01FDAD}"/>
                </a:ext>
              </a:extLst>
            </p:cNvPr>
            <p:cNvSpPr>
              <a:spLocks noChangeShapeType="1"/>
            </p:cNvSpPr>
            <p:nvPr/>
          </p:nvSpPr>
          <p:spPr bwMode="auto">
            <a:xfrm>
              <a:off x="415" y="2868"/>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85" name="Line 102">
              <a:extLst>
                <a:ext uri="{FF2B5EF4-FFF2-40B4-BE49-F238E27FC236}">
                  <a16:creationId xmlns:a16="http://schemas.microsoft.com/office/drawing/2014/main" id="{D242C393-8434-F14E-AB6A-D2024E19D812}"/>
                </a:ext>
              </a:extLst>
            </p:cNvPr>
            <p:cNvSpPr>
              <a:spLocks noChangeShapeType="1"/>
            </p:cNvSpPr>
            <p:nvPr/>
          </p:nvSpPr>
          <p:spPr bwMode="auto">
            <a:xfrm>
              <a:off x="415" y="3119"/>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86" name="Line 103">
              <a:extLst>
                <a:ext uri="{FF2B5EF4-FFF2-40B4-BE49-F238E27FC236}">
                  <a16:creationId xmlns:a16="http://schemas.microsoft.com/office/drawing/2014/main" id="{EBD97D44-A7D8-0145-9C5A-3BFB788831C1}"/>
                </a:ext>
              </a:extLst>
            </p:cNvPr>
            <p:cNvSpPr>
              <a:spLocks noChangeShapeType="1"/>
            </p:cNvSpPr>
            <p:nvPr/>
          </p:nvSpPr>
          <p:spPr bwMode="auto">
            <a:xfrm>
              <a:off x="415" y="3292"/>
              <a:ext cx="5441" cy="0"/>
            </a:xfrm>
            <a:prstGeom prst="line">
              <a:avLst/>
            </a:prstGeom>
            <a:noFill/>
            <a:ln w="12700"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3186" name="Text Box 104">
            <a:extLst>
              <a:ext uri="{FF2B5EF4-FFF2-40B4-BE49-F238E27FC236}">
                <a16:creationId xmlns:a16="http://schemas.microsoft.com/office/drawing/2014/main" id="{8D28AC64-9783-CC47-B815-CBE80E197BC0}"/>
              </a:ext>
            </a:extLst>
          </p:cNvPr>
          <p:cNvSpPr txBox="1">
            <a:spLocks noChangeArrowheads="1"/>
          </p:cNvSpPr>
          <p:nvPr/>
        </p:nvSpPr>
        <p:spPr bwMode="auto">
          <a:xfrm>
            <a:off x="2179638" y="5726113"/>
            <a:ext cx="44942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a:latin typeface="Source Sans Pro" panose="020B0503030403020204" pitchFamily="34" charset="0"/>
                <a:cs typeface="Source Sans Pro" panose="020B0503030403020204" pitchFamily="34" charset="0"/>
              </a:rPr>
              <a:t>N.B. Do-ability scores </a:t>
            </a:r>
          </a:p>
          <a:p>
            <a:pPr eaLnBrk="1" hangingPunct="1"/>
            <a:r>
              <a:rPr lang="en-GB" altLang="en-US" sz="1200">
                <a:latin typeface="Source Sans Pro" panose="020B0503030403020204" pitchFamily="34" charset="0"/>
                <a:cs typeface="Source Sans Pro" panose="020B0503030403020204" pitchFamily="34" charset="0"/>
              </a:rPr>
              <a:t>1 = option uses a lot of that aspect eg 1 under cost is very costly</a:t>
            </a:r>
          </a:p>
          <a:p>
            <a:pPr eaLnBrk="1" hangingPunct="1"/>
            <a:r>
              <a:rPr lang="en-GB" altLang="en-US" sz="1200">
                <a:latin typeface="Source Sans Pro" panose="020B0503030403020204" pitchFamily="34" charset="0"/>
                <a:cs typeface="Source Sans Pro" panose="020B0503030403020204" pitchFamily="34" charset="0"/>
              </a:rPr>
              <a:t>4 = option uses little of that aspect eg 4 under cost is not very costly</a:t>
            </a:r>
          </a:p>
        </p:txBody>
      </p:sp>
      <p:sp>
        <p:nvSpPr>
          <p:cNvPr id="107" name="Rectangle 36">
            <a:extLst>
              <a:ext uri="{FF2B5EF4-FFF2-40B4-BE49-F238E27FC236}">
                <a16:creationId xmlns:a16="http://schemas.microsoft.com/office/drawing/2014/main" id="{A02935A1-9946-4D4A-9DE9-DA881BDEF34C}"/>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Prioritization matrix – school example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332" name="Rectangle 36">
            <a:extLst>
              <a:ext uri="{FF2B5EF4-FFF2-40B4-BE49-F238E27FC236}">
                <a16:creationId xmlns:a16="http://schemas.microsoft.com/office/drawing/2014/main" id="{2BF3A31A-B911-E840-8FA0-A1BB686B599C}"/>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Prioritization matrix – school example</a:t>
            </a:r>
          </a:p>
        </p:txBody>
      </p:sp>
      <p:grpSp>
        <p:nvGrpSpPr>
          <p:cNvPr id="94210" name="Group 2">
            <a:extLst>
              <a:ext uri="{FF2B5EF4-FFF2-40B4-BE49-F238E27FC236}">
                <a16:creationId xmlns:a16="http://schemas.microsoft.com/office/drawing/2014/main" id="{458B13CB-A6C2-8740-A885-EC34ACAFDC85}"/>
              </a:ext>
            </a:extLst>
          </p:cNvPr>
          <p:cNvGrpSpPr>
            <a:grpSpLocks noGrp="1" noRot="1"/>
          </p:cNvGrpSpPr>
          <p:nvPr/>
        </p:nvGrpSpPr>
        <p:grpSpPr bwMode="auto">
          <a:xfrm>
            <a:off x="2984500" y="1409700"/>
            <a:ext cx="4102100" cy="3627438"/>
            <a:chOff x="841" y="1256"/>
            <a:chExt cx="2584" cy="2285"/>
          </a:xfrm>
        </p:grpSpPr>
        <p:sp>
          <p:nvSpPr>
            <p:cNvPr id="94246" name="Rectangle 3">
              <a:extLst>
                <a:ext uri="{FF2B5EF4-FFF2-40B4-BE49-F238E27FC236}">
                  <a16:creationId xmlns:a16="http://schemas.microsoft.com/office/drawing/2014/main" id="{983C38BF-E56F-B546-88F9-12FD00D37D54}"/>
                </a:ext>
              </a:extLst>
            </p:cNvPr>
            <p:cNvSpPr>
              <a:spLocks noChangeArrowheads="1"/>
            </p:cNvSpPr>
            <p:nvPr/>
          </p:nvSpPr>
          <p:spPr bwMode="auto">
            <a:xfrm>
              <a:off x="2873" y="2877"/>
              <a:ext cx="552"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47" name="Rectangle 4">
              <a:extLst>
                <a:ext uri="{FF2B5EF4-FFF2-40B4-BE49-F238E27FC236}">
                  <a16:creationId xmlns:a16="http://schemas.microsoft.com/office/drawing/2014/main" id="{E8B6D1F0-EFFF-9B4E-A6E1-DFE879BCC40B}"/>
                </a:ext>
              </a:extLst>
            </p:cNvPr>
            <p:cNvSpPr>
              <a:spLocks noChangeArrowheads="1"/>
            </p:cNvSpPr>
            <p:nvPr/>
          </p:nvSpPr>
          <p:spPr bwMode="auto">
            <a:xfrm>
              <a:off x="2153" y="2877"/>
              <a:ext cx="720"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48" name="Rectangle 5">
              <a:extLst>
                <a:ext uri="{FF2B5EF4-FFF2-40B4-BE49-F238E27FC236}">
                  <a16:creationId xmlns:a16="http://schemas.microsoft.com/office/drawing/2014/main" id="{28772CE0-08A6-9B49-8DBB-CA8A51AA97F4}"/>
                </a:ext>
              </a:extLst>
            </p:cNvPr>
            <p:cNvSpPr>
              <a:spLocks noChangeArrowheads="1"/>
            </p:cNvSpPr>
            <p:nvPr/>
          </p:nvSpPr>
          <p:spPr bwMode="auto">
            <a:xfrm>
              <a:off x="1433" y="2877"/>
              <a:ext cx="720"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49" name="Rectangle 6">
              <a:extLst>
                <a:ext uri="{FF2B5EF4-FFF2-40B4-BE49-F238E27FC236}">
                  <a16:creationId xmlns:a16="http://schemas.microsoft.com/office/drawing/2014/main" id="{E0AC6BAE-3976-BE44-AD62-D9811EB721BC}"/>
                </a:ext>
              </a:extLst>
            </p:cNvPr>
            <p:cNvSpPr>
              <a:spLocks noChangeArrowheads="1"/>
            </p:cNvSpPr>
            <p:nvPr/>
          </p:nvSpPr>
          <p:spPr bwMode="auto">
            <a:xfrm>
              <a:off x="841" y="2877"/>
              <a:ext cx="592"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0" name="Rectangle 7">
              <a:extLst>
                <a:ext uri="{FF2B5EF4-FFF2-40B4-BE49-F238E27FC236}">
                  <a16:creationId xmlns:a16="http://schemas.microsoft.com/office/drawing/2014/main" id="{E1A44DF0-4E87-3249-BE3B-1D7DA22FDF29}"/>
                </a:ext>
              </a:extLst>
            </p:cNvPr>
            <p:cNvSpPr>
              <a:spLocks noChangeArrowheads="1"/>
            </p:cNvSpPr>
            <p:nvPr/>
          </p:nvSpPr>
          <p:spPr bwMode="auto">
            <a:xfrm>
              <a:off x="2873" y="2405"/>
              <a:ext cx="552"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1" name="Rectangle 8">
              <a:extLst>
                <a:ext uri="{FF2B5EF4-FFF2-40B4-BE49-F238E27FC236}">
                  <a16:creationId xmlns:a16="http://schemas.microsoft.com/office/drawing/2014/main" id="{E4002D89-3A20-C84A-8080-4FF45D151909}"/>
                </a:ext>
              </a:extLst>
            </p:cNvPr>
            <p:cNvSpPr>
              <a:spLocks noChangeArrowheads="1"/>
            </p:cNvSpPr>
            <p:nvPr/>
          </p:nvSpPr>
          <p:spPr bwMode="auto">
            <a:xfrm>
              <a:off x="2153" y="2405"/>
              <a:ext cx="720"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2" name="Rectangle 9">
              <a:extLst>
                <a:ext uri="{FF2B5EF4-FFF2-40B4-BE49-F238E27FC236}">
                  <a16:creationId xmlns:a16="http://schemas.microsoft.com/office/drawing/2014/main" id="{7085F0F5-5823-1643-8842-A84450609C49}"/>
                </a:ext>
              </a:extLst>
            </p:cNvPr>
            <p:cNvSpPr>
              <a:spLocks noChangeArrowheads="1"/>
            </p:cNvSpPr>
            <p:nvPr/>
          </p:nvSpPr>
          <p:spPr bwMode="auto">
            <a:xfrm>
              <a:off x="1433" y="2405"/>
              <a:ext cx="720"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3" name="Rectangle 10">
              <a:extLst>
                <a:ext uri="{FF2B5EF4-FFF2-40B4-BE49-F238E27FC236}">
                  <a16:creationId xmlns:a16="http://schemas.microsoft.com/office/drawing/2014/main" id="{D41EE201-E784-BD49-AD85-78CC98D9EDD1}"/>
                </a:ext>
              </a:extLst>
            </p:cNvPr>
            <p:cNvSpPr>
              <a:spLocks noChangeArrowheads="1"/>
            </p:cNvSpPr>
            <p:nvPr/>
          </p:nvSpPr>
          <p:spPr bwMode="auto">
            <a:xfrm>
              <a:off x="841" y="2405"/>
              <a:ext cx="592"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4" name="Rectangle 11">
              <a:extLst>
                <a:ext uri="{FF2B5EF4-FFF2-40B4-BE49-F238E27FC236}">
                  <a16:creationId xmlns:a16="http://schemas.microsoft.com/office/drawing/2014/main" id="{00FADB41-DCB3-8649-8C9B-32078CF6E790}"/>
                </a:ext>
              </a:extLst>
            </p:cNvPr>
            <p:cNvSpPr>
              <a:spLocks noChangeArrowheads="1"/>
            </p:cNvSpPr>
            <p:nvPr/>
          </p:nvSpPr>
          <p:spPr bwMode="auto">
            <a:xfrm>
              <a:off x="2873" y="1869"/>
              <a:ext cx="552" cy="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5" name="Rectangle 12">
              <a:extLst>
                <a:ext uri="{FF2B5EF4-FFF2-40B4-BE49-F238E27FC236}">
                  <a16:creationId xmlns:a16="http://schemas.microsoft.com/office/drawing/2014/main" id="{7C850274-67C3-E641-8E1E-F90FD9E9291E}"/>
                </a:ext>
              </a:extLst>
            </p:cNvPr>
            <p:cNvSpPr>
              <a:spLocks noChangeArrowheads="1"/>
            </p:cNvSpPr>
            <p:nvPr/>
          </p:nvSpPr>
          <p:spPr bwMode="auto">
            <a:xfrm>
              <a:off x="2153" y="1869"/>
              <a:ext cx="720" cy="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6" name="Rectangle 13">
              <a:extLst>
                <a:ext uri="{FF2B5EF4-FFF2-40B4-BE49-F238E27FC236}">
                  <a16:creationId xmlns:a16="http://schemas.microsoft.com/office/drawing/2014/main" id="{EA9E9CE1-8124-AE4B-A06F-F8359F34B41B}"/>
                </a:ext>
              </a:extLst>
            </p:cNvPr>
            <p:cNvSpPr>
              <a:spLocks noChangeArrowheads="1"/>
            </p:cNvSpPr>
            <p:nvPr/>
          </p:nvSpPr>
          <p:spPr bwMode="auto">
            <a:xfrm>
              <a:off x="1433" y="1869"/>
              <a:ext cx="720" cy="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7" name="Rectangle 14">
              <a:extLst>
                <a:ext uri="{FF2B5EF4-FFF2-40B4-BE49-F238E27FC236}">
                  <a16:creationId xmlns:a16="http://schemas.microsoft.com/office/drawing/2014/main" id="{DD3E7698-2A4E-8142-B7DC-A2C47412A77C}"/>
                </a:ext>
              </a:extLst>
            </p:cNvPr>
            <p:cNvSpPr>
              <a:spLocks noChangeArrowheads="1"/>
            </p:cNvSpPr>
            <p:nvPr/>
          </p:nvSpPr>
          <p:spPr bwMode="auto">
            <a:xfrm>
              <a:off x="841" y="1869"/>
              <a:ext cx="592" cy="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8" name="Rectangle 15">
              <a:extLst>
                <a:ext uri="{FF2B5EF4-FFF2-40B4-BE49-F238E27FC236}">
                  <a16:creationId xmlns:a16="http://schemas.microsoft.com/office/drawing/2014/main" id="{1D1478BE-5C0F-DF48-81D4-4D6D965917FE}"/>
                </a:ext>
              </a:extLst>
            </p:cNvPr>
            <p:cNvSpPr>
              <a:spLocks noChangeArrowheads="1"/>
            </p:cNvSpPr>
            <p:nvPr/>
          </p:nvSpPr>
          <p:spPr bwMode="auto">
            <a:xfrm>
              <a:off x="2873" y="1256"/>
              <a:ext cx="552"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59" name="Rectangle 16">
              <a:extLst>
                <a:ext uri="{FF2B5EF4-FFF2-40B4-BE49-F238E27FC236}">
                  <a16:creationId xmlns:a16="http://schemas.microsoft.com/office/drawing/2014/main" id="{575F60B8-9814-874F-8637-E5B55CA1EFC8}"/>
                </a:ext>
              </a:extLst>
            </p:cNvPr>
            <p:cNvSpPr>
              <a:spLocks noChangeArrowheads="1"/>
            </p:cNvSpPr>
            <p:nvPr/>
          </p:nvSpPr>
          <p:spPr bwMode="auto">
            <a:xfrm>
              <a:off x="2153" y="1256"/>
              <a:ext cx="720"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60" name="Rectangle 17">
              <a:extLst>
                <a:ext uri="{FF2B5EF4-FFF2-40B4-BE49-F238E27FC236}">
                  <a16:creationId xmlns:a16="http://schemas.microsoft.com/office/drawing/2014/main" id="{D5A84AAB-D5B1-4D44-A444-B2374735D8A8}"/>
                </a:ext>
              </a:extLst>
            </p:cNvPr>
            <p:cNvSpPr>
              <a:spLocks noChangeArrowheads="1"/>
            </p:cNvSpPr>
            <p:nvPr/>
          </p:nvSpPr>
          <p:spPr bwMode="auto">
            <a:xfrm>
              <a:off x="1433" y="1256"/>
              <a:ext cx="720"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61" name="Rectangle 18">
              <a:extLst>
                <a:ext uri="{FF2B5EF4-FFF2-40B4-BE49-F238E27FC236}">
                  <a16:creationId xmlns:a16="http://schemas.microsoft.com/office/drawing/2014/main" id="{5BBCABB5-ACF9-F84D-BA8D-37FA0D9BF3A0}"/>
                </a:ext>
              </a:extLst>
            </p:cNvPr>
            <p:cNvSpPr>
              <a:spLocks noChangeArrowheads="1"/>
            </p:cNvSpPr>
            <p:nvPr/>
          </p:nvSpPr>
          <p:spPr bwMode="auto">
            <a:xfrm>
              <a:off x="841" y="1256"/>
              <a:ext cx="592"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50000"/>
                </a:spcBef>
                <a:buClr>
                  <a:srgbClr val="FF9900"/>
                </a:buClr>
              </a:pPr>
              <a:endParaRPr lang="en-US" altLang="en-US" sz="1600">
                <a:solidFill>
                  <a:srgbClr val="202368"/>
                </a:solidFill>
                <a:latin typeface="Source Sans Pro" panose="020B0503030403020204" pitchFamily="34" charset="0"/>
                <a:cs typeface="Source Sans Pro" panose="020B0503030403020204" pitchFamily="34" charset="0"/>
              </a:endParaRPr>
            </a:p>
          </p:txBody>
        </p:sp>
        <p:sp>
          <p:nvSpPr>
            <p:cNvPr id="94262" name="Line 19">
              <a:extLst>
                <a:ext uri="{FF2B5EF4-FFF2-40B4-BE49-F238E27FC236}">
                  <a16:creationId xmlns:a16="http://schemas.microsoft.com/office/drawing/2014/main" id="{B58F97A3-38B5-1648-AA24-DCA5FB02ADFC}"/>
                </a:ext>
              </a:extLst>
            </p:cNvPr>
            <p:cNvSpPr>
              <a:spLocks noChangeShapeType="1"/>
            </p:cNvSpPr>
            <p:nvPr/>
          </p:nvSpPr>
          <p:spPr bwMode="auto">
            <a:xfrm>
              <a:off x="841" y="1256"/>
              <a:ext cx="258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63" name="Line 20">
              <a:extLst>
                <a:ext uri="{FF2B5EF4-FFF2-40B4-BE49-F238E27FC236}">
                  <a16:creationId xmlns:a16="http://schemas.microsoft.com/office/drawing/2014/main" id="{BFF99A75-B3E7-4F40-B4B9-DB4EF423FBD6}"/>
                </a:ext>
              </a:extLst>
            </p:cNvPr>
            <p:cNvSpPr>
              <a:spLocks noChangeShapeType="1"/>
            </p:cNvSpPr>
            <p:nvPr/>
          </p:nvSpPr>
          <p:spPr bwMode="auto">
            <a:xfrm>
              <a:off x="841" y="1869"/>
              <a:ext cx="258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64" name="Line 21">
              <a:extLst>
                <a:ext uri="{FF2B5EF4-FFF2-40B4-BE49-F238E27FC236}">
                  <a16:creationId xmlns:a16="http://schemas.microsoft.com/office/drawing/2014/main" id="{6607AF50-9549-554A-9F60-7CE9255D1DF9}"/>
                </a:ext>
              </a:extLst>
            </p:cNvPr>
            <p:cNvSpPr>
              <a:spLocks noChangeShapeType="1"/>
            </p:cNvSpPr>
            <p:nvPr/>
          </p:nvSpPr>
          <p:spPr bwMode="auto">
            <a:xfrm>
              <a:off x="841" y="2405"/>
              <a:ext cx="258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65" name="Line 22">
              <a:extLst>
                <a:ext uri="{FF2B5EF4-FFF2-40B4-BE49-F238E27FC236}">
                  <a16:creationId xmlns:a16="http://schemas.microsoft.com/office/drawing/2014/main" id="{97726A2D-5381-F94C-AFB4-9A7DAB318067}"/>
                </a:ext>
              </a:extLst>
            </p:cNvPr>
            <p:cNvSpPr>
              <a:spLocks noChangeShapeType="1"/>
            </p:cNvSpPr>
            <p:nvPr/>
          </p:nvSpPr>
          <p:spPr bwMode="auto">
            <a:xfrm>
              <a:off x="841" y="2877"/>
              <a:ext cx="258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66" name="Line 23">
              <a:extLst>
                <a:ext uri="{FF2B5EF4-FFF2-40B4-BE49-F238E27FC236}">
                  <a16:creationId xmlns:a16="http://schemas.microsoft.com/office/drawing/2014/main" id="{805B32FB-1679-E24B-829F-B58CFA8840AF}"/>
                </a:ext>
              </a:extLst>
            </p:cNvPr>
            <p:cNvSpPr>
              <a:spLocks noChangeShapeType="1"/>
            </p:cNvSpPr>
            <p:nvPr/>
          </p:nvSpPr>
          <p:spPr bwMode="auto">
            <a:xfrm>
              <a:off x="841" y="3541"/>
              <a:ext cx="258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67" name="Line 24">
              <a:extLst>
                <a:ext uri="{FF2B5EF4-FFF2-40B4-BE49-F238E27FC236}">
                  <a16:creationId xmlns:a16="http://schemas.microsoft.com/office/drawing/2014/main" id="{5EFD8053-FCAB-CC4A-AD3C-756F8D0AEA14}"/>
                </a:ext>
              </a:extLst>
            </p:cNvPr>
            <p:cNvSpPr>
              <a:spLocks noChangeShapeType="1"/>
            </p:cNvSpPr>
            <p:nvPr/>
          </p:nvSpPr>
          <p:spPr bwMode="auto">
            <a:xfrm>
              <a:off x="841" y="1256"/>
              <a:ext cx="0" cy="2285"/>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68" name="Line 25">
              <a:extLst>
                <a:ext uri="{FF2B5EF4-FFF2-40B4-BE49-F238E27FC236}">
                  <a16:creationId xmlns:a16="http://schemas.microsoft.com/office/drawing/2014/main" id="{5F70F471-B49D-B54C-B344-F94CAADA9812}"/>
                </a:ext>
              </a:extLst>
            </p:cNvPr>
            <p:cNvSpPr>
              <a:spLocks noChangeShapeType="1"/>
            </p:cNvSpPr>
            <p:nvPr/>
          </p:nvSpPr>
          <p:spPr bwMode="auto">
            <a:xfrm>
              <a:off x="1433" y="1256"/>
              <a:ext cx="0" cy="228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69" name="Line 26">
              <a:extLst>
                <a:ext uri="{FF2B5EF4-FFF2-40B4-BE49-F238E27FC236}">
                  <a16:creationId xmlns:a16="http://schemas.microsoft.com/office/drawing/2014/main" id="{F6F7BE41-FE62-B340-A998-E8C3E9F99526}"/>
                </a:ext>
              </a:extLst>
            </p:cNvPr>
            <p:cNvSpPr>
              <a:spLocks noChangeShapeType="1"/>
            </p:cNvSpPr>
            <p:nvPr/>
          </p:nvSpPr>
          <p:spPr bwMode="auto">
            <a:xfrm>
              <a:off x="2153" y="1256"/>
              <a:ext cx="0" cy="228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70" name="Line 27">
              <a:extLst>
                <a:ext uri="{FF2B5EF4-FFF2-40B4-BE49-F238E27FC236}">
                  <a16:creationId xmlns:a16="http://schemas.microsoft.com/office/drawing/2014/main" id="{C728A6A8-15EB-8C44-94FC-6D9DBB33FF9D}"/>
                </a:ext>
              </a:extLst>
            </p:cNvPr>
            <p:cNvSpPr>
              <a:spLocks noChangeShapeType="1"/>
            </p:cNvSpPr>
            <p:nvPr/>
          </p:nvSpPr>
          <p:spPr bwMode="auto">
            <a:xfrm>
              <a:off x="2873" y="1256"/>
              <a:ext cx="0" cy="228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71" name="Line 28">
              <a:extLst>
                <a:ext uri="{FF2B5EF4-FFF2-40B4-BE49-F238E27FC236}">
                  <a16:creationId xmlns:a16="http://schemas.microsoft.com/office/drawing/2014/main" id="{70951893-85B3-C44F-87CE-EE7AEC4849D4}"/>
                </a:ext>
              </a:extLst>
            </p:cNvPr>
            <p:cNvSpPr>
              <a:spLocks noChangeShapeType="1"/>
            </p:cNvSpPr>
            <p:nvPr/>
          </p:nvSpPr>
          <p:spPr bwMode="auto">
            <a:xfrm>
              <a:off x="3425" y="1256"/>
              <a:ext cx="0" cy="2285"/>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4211" name="Oval 29">
            <a:extLst>
              <a:ext uri="{FF2B5EF4-FFF2-40B4-BE49-F238E27FC236}">
                <a16:creationId xmlns:a16="http://schemas.microsoft.com/office/drawing/2014/main" id="{B45D2863-6E60-6549-9A7F-E28698C281BE}"/>
              </a:ext>
            </a:extLst>
          </p:cNvPr>
          <p:cNvSpPr>
            <a:spLocks noChangeArrowheads="1"/>
          </p:cNvSpPr>
          <p:nvPr/>
        </p:nvSpPr>
        <p:spPr bwMode="auto">
          <a:xfrm>
            <a:off x="4519613" y="1987550"/>
            <a:ext cx="571500" cy="4572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12" name="Oval 30">
            <a:extLst>
              <a:ext uri="{FF2B5EF4-FFF2-40B4-BE49-F238E27FC236}">
                <a16:creationId xmlns:a16="http://schemas.microsoft.com/office/drawing/2014/main" id="{CEAB1EEC-0630-9940-A664-5F09CFE44E9A}"/>
              </a:ext>
            </a:extLst>
          </p:cNvPr>
          <p:cNvSpPr>
            <a:spLocks noChangeArrowheads="1"/>
          </p:cNvSpPr>
          <p:nvPr/>
        </p:nvSpPr>
        <p:spPr bwMode="auto">
          <a:xfrm>
            <a:off x="5626100" y="2327275"/>
            <a:ext cx="584200" cy="4572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13" name="Oval 31">
            <a:extLst>
              <a:ext uri="{FF2B5EF4-FFF2-40B4-BE49-F238E27FC236}">
                <a16:creationId xmlns:a16="http://schemas.microsoft.com/office/drawing/2014/main" id="{9206B93D-D9E0-CE4C-A001-0109189C566E}"/>
              </a:ext>
            </a:extLst>
          </p:cNvPr>
          <p:cNvSpPr>
            <a:spLocks noChangeArrowheads="1"/>
          </p:cNvSpPr>
          <p:nvPr/>
        </p:nvSpPr>
        <p:spPr bwMode="auto">
          <a:xfrm>
            <a:off x="5849938" y="4232275"/>
            <a:ext cx="360362" cy="41275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14" name="Oval 32">
            <a:extLst>
              <a:ext uri="{FF2B5EF4-FFF2-40B4-BE49-F238E27FC236}">
                <a16:creationId xmlns:a16="http://schemas.microsoft.com/office/drawing/2014/main" id="{BD0DDE59-80F6-964C-A8D0-B17507244F90}"/>
              </a:ext>
            </a:extLst>
          </p:cNvPr>
          <p:cNvSpPr>
            <a:spLocks noChangeArrowheads="1"/>
          </p:cNvSpPr>
          <p:nvPr/>
        </p:nvSpPr>
        <p:spPr bwMode="auto">
          <a:xfrm>
            <a:off x="5832475" y="3889375"/>
            <a:ext cx="377825" cy="42545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15" name="Oval 33">
            <a:extLst>
              <a:ext uri="{FF2B5EF4-FFF2-40B4-BE49-F238E27FC236}">
                <a16:creationId xmlns:a16="http://schemas.microsoft.com/office/drawing/2014/main" id="{64FE6C12-5F42-DF4F-8297-BC1F72C282AC}"/>
              </a:ext>
            </a:extLst>
          </p:cNvPr>
          <p:cNvSpPr>
            <a:spLocks noChangeArrowheads="1"/>
          </p:cNvSpPr>
          <p:nvPr/>
        </p:nvSpPr>
        <p:spPr bwMode="auto">
          <a:xfrm>
            <a:off x="6330950" y="3889375"/>
            <a:ext cx="377825" cy="4572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16" name="Oval 34">
            <a:extLst>
              <a:ext uri="{FF2B5EF4-FFF2-40B4-BE49-F238E27FC236}">
                <a16:creationId xmlns:a16="http://schemas.microsoft.com/office/drawing/2014/main" id="{9A3A1405-F80C-9340-BF50-7B6F09E2A937}"/>
              </a:ext>
            </a:extLst>
          </p:cNvPr>
          <p:cNvSpPr>
            <a:spLocks noChangeArrowheads="1"/>
          </p:cNvSpPr>
          <p:nvPr/>
        </p:nvSpPr>
        <p:spPr bwMode="auto">
          <a:xfrm>
            <a:off x="5437188" y="1377950"/>
            <a:ext cx="377825" cy="427038"/>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17" name="Oval 35">
            <a:extLst>
              <a:ext uri="{FF2B5EF4-FFF2-40B4-BE49-F238E27FC236}">
                <a16:creationId xmlns:a16="http://schemas.microsoft.com/office/drawing/2014/main" id="{40D14E7B-329B-8E49-BB12-574DE0E3633B}"/>
              </a:ext>
            </a:extLst>
          </p:cNvPr>
          <p:cNvSpPr>
            <a:spLocks noChangeArrowheads="1"/>
          </p:cNvSpPr>
          <p:nvPr/>
        </p:nvSpPr>
        <p:spPr bwMode="auto">
          <a:xfrm>
            <a:off x="4260850" y="2206625"/>
            <a:ext cx="377825" cy="4572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18" name="Text Box 37">
            <a:extLst>
              <a:ext uri="{FF2B5EF4-FFF2-40B4-BE49-F238E27FC236}">
                <a16:creationId xmlns:a16="http://schemas.microsoft.com/office/drawing/2014/main" id="{5479B24E-878C-B240-B9B1-0E85FEE86CD8}"/>
              </a:ext>
            </a:extLst>
          </p:cNvPr>
          <p:cNvSpPr txBox="1">
            <a:spLocks noChangeArrowheads="1"/>
          </p:cNvSpPr>
          <p:nvPr/>
        </p:nvSpPr>
        <p:spPr bwMode="auto">
          <a:xfrm>
            <a:off x="4294188" y="5837238"/>
            <a:ext cx="1230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a:solidFill>
                  <a:srgbClr val="C23C11"/>
                </a:solidFill>
                <a:latin typeface="Source Sans Pro" panose="020B0503030403020204" pitchFamily="34" charset="0"/>
                <a:cs typeface="Source Sans Pro" panose="020B0503030403020204" pitchFamily="34" charset="0"/>
              </a:rPr>
              <a:t>Do-ability</a:t>
            </a:r>
          </a:p>
        </p:txBody>
      </p:sp>
      <p:sp>
        <p:nvSpPr>
          <p:cNvPr id="94219" name="Text Box 38">
            <a:extLst>
              <a:ext uri="{FF2B5EF4-FFF2-40B4-BE49-F238E27FC236}">
                <a16:creationId xmlns:a16="http://schemas.microsoft.com/office/drawing/2014/main" id="{E62C9CF8-F3B7-8246-9444-570FC17AF2F7}"/>
              </a:ext>
            </a:extLst>
          </p:cNvPr>
          <p:cNvSpPr txBox="1">
            <a:spLocks noChangeArrowheads="1"/>
          </p:cNvSpPr>
          <p:nvPr/>
        </p:nvSpPr>
        <p:spPr bwMode="auto">
          <a:xfrm>
            <a:off x="1316038" y="3128963"/>
            <a:ext cx="9413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a:solidFill>
                  <a:srgbClr val="C23C11"/>
                </a:solidFill>
                <a:latin typeface="Source Sans Pro" panose="020B0503030403020204" pitchFamily="34" charset="0"/>
                <a:cs typeface="Source Sans Pro" panose="020B0503030403020204" pitchFamily="34" charset="0"/>
              </a:rPr>
              <a:t>Impact</a:t>
            </a:r>
          </a:p>
        </p:txBody>
      </p:sp>
      <p:sp>
        <p:nvSpPr>
          <p:cNvPr id="94220" name="Text Box 39">
            <a:extLst>
              <a:ext uri="{FF2B5EF4-FFF2-40B4-BE49-F238E27FC236}">
                <a16:creationId xmlns:a16="http://schemas.microsoft.com/office/drawing/2014/main" id="{8A0B01CF-A748-1649-A754-F5A924E83AA0}"/>
              </a:ext>
            </a:extLst>
          </p:cNvPr>
          <p:cNvSpPr txBox="1">
            <a:spLocks noChangeArrowheads="1"/>
          </p:cNvSpPr>
          <p:nvPr/>
        </p:nvSpPr>
        <p:spPr bwMode="auto">
          <a:xfrm>
            <a:off x="2570163" y="4378325"/>
            <a:ext cx="32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1</a:t>
            </a:r>
          </a:p>
        </p:txBody>
      </p:sp>
      <p:sp>
        <p:nvSpPr>
          <p:cNvPr id="94221" name="Text Box 40">
            <a:extLst>
              <a:ext uri="{FF2B5EF4-FFF2-40B4-BE49-F238E27FC236}">
                <a16:creationId xmlns:a16="http://schemas.microsoft.com/office/drawing/2014/main" id="{39CD8233-3817-8048-B04F-28AD5ECE1830}"/>
              </a:ext>
            </a:extLst>
          </p:cNvPr>
          <p:cNvSpPr txBox="1">
            <a:spLocks noChangeArrowheads="1"/>
          </p:cNvSpPr>
          <p:nvPr/>
        </p:nvSpPr>
        <p:spPr bwMode="auto">
          <a:xfrm>
            <a:off x="2570163" y="3540125"/>
            <a:ext cx="32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2</a:t>
            </a:r>
          </a:p>
        </p:txBody>
      </p:sp>
      <p:sp>
        <p:nvSpPr>
          <p:cNvPr id="94222" name="Text Box 41">
            <a:extLst>
              <a:ext uri="{FF2B5EF4-FFF2-40B4-BE49-F238E27FC236}">
                <a16:creationId xmlns:a16="http://schemas.microsoft.com/office/drawing/2014/main" id="{016EC65C-E220-A54B-B75B-A935BB7DF2D2}"/>
              </a:ext>
            </a:extLst>
          </p:cNvPr>
          <p:cNvSpPr txBox="1">
            <a:spLocks noChangeArrowheads="1"/>
          </p:cNvSpPr>
          <p:nvPr/>
        </p:nvSpPr>
        <p:spPr bwMode="auto">
          <a:xfrm>
            <a:off x="2570163" y="2733675"/>
            <a:ext cx="32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3</a:t>
            </a:r>
          </a:p>
        </p:txBody>
      </p:sp>
      <p:sp>
        <p:nvSpPr>
          <p:cNvPr id="94223" name="Text Box 42">
            <a:extLst>
              <a:ext uri="{FF2B5EF4-FFF2-40B4-BE49-F238E27FC236}">
                <a16:creationId xmlns:a16="http://schemas.microsoft.com/office/drawing/2014/main" id="{6B730363-100A-FA44-A341-D7ED682ADF38}"/>
              </a:ext>
            </a:extLst>
          </p:cNvPr>
          <p:cNvSpPr txBox="1">
            <a:spLocks noChangeArrowheads="1"/>
          </p:cNvSpPr>
          <p:nvPr/>
        </p:nvSpPr>
        <p:spPr bwMode="auto">
          <a:xfrm>
            <a:off x="2570163" y="1825625"/>
            <a:ext cx="3254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4</a:t>
            </a:r>
          </a:p>
        </p:txBody>
      </p:sp>
      <p:sp>
        <p:nvSpPr>
          <p:cNvPr id="94224" name="Text Box 43">
            <a:extLst>
              <a:ext uri="{FF2B5EF4-FFF2-40B4-BE49-F238E27FC236}">
                <a16:creationId xmlns:a16="http://schemas.microsoft.com/office/drawing/2014/main" id="{E356827B-C4A7-8443-BCC0-B30114C48DAE}"/>
              </a:ext>
            </a:extLst>
          </p:cNvPr>
          <p:cNvSpPr txBox="1">
            <a:spLocks noChangeArrowheads="1"/>
          </p:cNvSpPr>
          <p:nvPr/>
        </p:nvSpPr>
        <p:spPr bwMode="auto">
          <a:xfrm>
            <a:off x="3298825" y="5040313"/>
            <a:ext cx="32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1</a:t>
            </a:r>
          </a:p>
        </p:txBody>
      </p:sp>
      <p:sp>
        <p:nvSpPr>
          <p:cNvPr id="94225" name="Text Box 44">
            <a:extLst>
              <a:ext uri="{FF2B5EF4-FFF2-40B4-BE49-F238E27FC236}">
                <a16:creationId xmlns:a16="http://schemas.microsoft.com/office/drawing/2014/main" id="{F0A8D799-C7F8-B241-BC7B-7AF2E63D3252}"/>
              </a:ext>
            </a:extLst>
          </p:cNvPr>
          <p:cNvSpPr txBox="1">
            <a:spLocks noChangeArrowheads="1"/>
          </p:cNvSpPr>
          <p:nvPr/>
        </p:nvSpPr>
        <p:spPr bwMode="auto">
          <a:xfrm>
            <a:off x="4352925" y="5040313"/>
            <a:ext cx="32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2</a:t>
            </a:r>
          </a:p>
        </p:txBody>
      </p:sp>
      <p:sp>
        <p:nvSpPr>
          <p:cNvPr id="94226" name="Text Box 45">
            <a:extLst>
              <a:ext uri="{FF2B5EF4-FFF2-40B4-BE49-F238E27FC236}">
                <a16:creationId xmlns:a16="http://schemas.microsoft.com/office/drawing/2014/main" id="{8F9AFE19-5DBD-DE48-A8BB-0E17ACA49541}"/>
              </a:ext>
            </a:extLst>
          </p:cNvPr>
          <p:cNvSpPr txBox="1">
            <a:spLocks noChangeArrowheads="1"/>
          </p:cNvSpPr>
          <p:nvPr/>
        </p:nvSpPr>
        <p:spPr bwMode="auto">
          <a:xfrm>
            <a:off x="5432425" y="5040313"/>
            <a:ext cx="32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3</a:t>
            </a:r>
          </a:p>
        </p:txBody>
      </p:sp>
      <p:sp>
        <p:nvSpPr>
          <p:cNvPr id="94227" name="Text Box 46">
            <a:extLst>
              <a:ext uri="{FF2B5EF4-FFF2-40B4-BE49-F238E27FC236}">
                <a16:creationId xmlns:a16="http://schemas.microsoft.com/office/drawing/2014/main" id="{0BEB4DBF-BC75-934D-BE64-C5EDF91BC2A4}"/>
              </a:ext>
            </a:extLst>
          </p:cNvPr>
          <p:cNvSpPr txBox="1">
            <a:spLocks noChangeArrowheads="1"/>
          </p:cNvSpPr>
          <p:nvPr/>
        </p:nvSpPr>
        <p:spPr bwMode="auto">
          <a:xfrm>
            <a:off x="6423025" y="5040313"/>
            <a:ext cx="325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2000" b="1">
                <a:latin typeface="Source Sans Pro" panose="020B0503030403020204" pitchFamily="34" charset="0"/>
                <a:cs typeface="Source Sans Pro" panose="020B0503030403020204" pitchFamily="34" charset="0"/>
              </a:rPr>
              <a:t>4</a:t>
            </a:r>
          </a:p>
        </p:txBody>
      </p:sp>
      <p:sp>
        <p:nvSpPr>
          <p:cNvPr id="94228" name="Text Box 47">
            <a:extLst>
              <a:ext uri="{FF2B5EF4-FFF2-40B4-BE49-F238E27FC236}">
                <a16:creationId xmlns:a16="http://schemas.microsoft.com/office/drawing/2014/main" id="{934BF226-AC41-C947-934A-05268B42D45C}"/>
              </a:ext>
            </a:extLst>
          </p:cNvPr>
          <p:cNvSpPr txBox="1">
            <a:spLocks noChangeArrowheads="1"/>
          </p:cNvSpPr>
          <p:nvPr/>
        </p:nvSpPr>
        <p:spPr bwMode="auto">
          <a:xfrm>
            <a:off x="4284663" y="2166938"/>
            <a:ext cx="336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1</a:t>
            </a:r>
          </a:p>
        </p:txBody>
      </p:sp>
      <p:sp>
        <p:nvSpPr>
          <p:cNvPr id="94229" name="Oval 49">
            <a:extLst>
              <a:ext uri="{FF2B5EF4-FFF2-40B4-BE49-F238E27FC236}">
                <a16:creationId xmlns:a16="http://schemas.microsoft.com/office/drawing/2014/main" id="{D649000B-EEF8-5D4D-9CA1-76BEFD14FF86}"/>
              </a:ext>
            </a:extLst>
          </p:cNvPr>
          <p:cNvSpPr>
            <a:spLocks noChangeArrowheads="1"/>
          </p:cNvSpPr>
          <p:nvPr/>
        </p:nvSpPr>
        <p:spPr bwMode="auto">
          <a:xfrm>
            <a:off x="5316538" y="3781425"/>
            <a:ext cx="377825" cy="5461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2C209"/>
              </a:solidFill>
              <a:latin typeface="Source Sans Pro" panose="020B0503030403020204" pitchFamily="34" charset="0"/>
              <a:cs typeface="Source Sans Pro" panose="020B0503030403020204" pitchFamily="34" charset="0"/>
            </a:endParaRPr>
          </a:p>
        </p:txBody>
      </p:sp>
      <p:sp>
        <p:nvSpPr>
          <p:cNvPr id="94230" name="Text Box 50">
            <a:extLst>
              <a:ext uri="{FF2B5EF4-FFF2-40B4-BE49-F238E27FC236}">
                <a16:creationId xmlns:a16="http://schemas.microsoft.com/office/drawing/2014/main" id="{3C9326FB-E362-6E47-A193-8DA7DE1D9F98}"/>
              </a:ext>
            </a:extLst>
          </p:cNvPr>
          <p:cNvSpPr txBox="1">
            <a:spLocks noChangeArrowheads="1"/>
          </p:cNvSpPr>
          <p:nvPr/>
        </p:nvSpPr>
        <p:spPr bwMode="auto">
          <a:xfrm>
            <a:off x="5348288" y="37814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2</a:t>
            </a:r>
          </a:p>
        </p:txBody>
      </p:sp>
      <p:sp>
        <p:nvSpPr>
          <p:cNvPr id="94231" name="Text Box 51">
            <a:extLst>
              <a:ext uri="{FF2B5EF4-FFF2-40B4-BE49-F238E27FC236}">
                <a16:creationId xmlns:a16="http://schemas.microsoft.com/office/drawing/2014/main" id="{E64B0359-3F14-354D-A3EF-8897E292B490}"/>
              </a:ext>
            </a:extLst>
          </p:cNvPr>
          <p:cNvSpPr txBox="1">
            <a:spLocks noChangeArrowheads="1"/>
          </p:cNvSpPr>
          <p:nvPr/>
        </p:nvSpPr>
        <p:spPr bwMode="auto">
          <a:xfrm>
            <a:off x="5737225" y="2295525"/>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4</a:t>
            </a:r>
          </a:p>
        </p:txBody>
      </p:sp>
      <p:sp>
        <p:nvSpPr>
          <p:cNvPr id="94232" name="Oval 53">
            <a:extLst>
              <a:ext uri="{FF2B5EF4-FFF2-40B4-BE49-F238E27FC236}">
                <a16:creationId xmlns:a16="http://schemas.microsoft.com/office/drawing/2014/main" id="{8CAA9EC2-54FF-FC42-A477-EF7288B0D2CD}"/>
              </a:ext>
            </a:extLst>
          </p:cNvPr>
          <p:cNvSpPr>
            <a:spLocks noChangeArrowheads="1"/>
          </p:cNvSpPr>
          <p:nvPr/>
        </p:nvSpPr>
        <p:spPr bwMode="auto">
          <a:xfrm>
            <a:off x="4194175" y="3084513"/>
            <a:ext cx="377825" cy="4572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solidFill>
                <a:srgbClr val="F2C209"/>
              </a:solidFill>
              <a:latin typeface="Source Sans Pro" panose="020B0503030403020204" pitchFamily="34" charset="0"/>
              <a:cs typeface="Source Sans Pro" panose="020B0503030403020204" pitchFamily="34" charset="0"/>
            </a:endParaRPr>
          </a:p>
        </p:txBody>
      </p:sp>
      <p:sp>
        <p:nvSpPr>
          <p:cNvPr id="94233" name="Text Box 54">
            <a:extLst>
              <a:ext uri="{FF2B5EF4-FFF2-40B4-BE49-F238E27FC236}">
                <a16:creationId xmlns:a16="http://schemas.microsoft.com/office/drawing/2014/main" id="{07E5374C-16BE-C447-8424-FF95BFD5113C}"/>
              </a:ext>
            </a:extLst>
          </p:cNvPr>
          <p:cNvSpPr txBox="1">
            <a:spLocks noChangeArrowheads="1"/>
          </p:cNvSpPr>
          <p:nvPr/>
        </p:nvSpPr>
        <p:spPr bwMode="auto">
          <a:xfrm>
            <a:off x="4217988" y="3044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5</a:t>
            </a:r>
          </a:p>
        </p:txBody>
      </p:sp>
      <p:sp>
        <p:nvSpPr>
          <p:cNvPr id="94234" name="Text Box 55">
            <a:extLst>
              <a:ext uri="{FF2B5EF4-FFF2-40B4-BE49-F238E27FC236}">
                <a16:creationId xmlns:a16="http://schemas.microsoft.com/office/drawing/2014/main" id="{2E7AF623-D78D-BB49-A572-933A0B5B5683}"/>
              </a:ext>
            </a:extLst>
          </p:cNvPr>
          <p:cNvSpPr txBox="1">
            <a:spLocks noChangeArrowheads="1"/>
          </p:cNvSpPr>
          <p:nvPr/>
        </p:nvSpPr>
        <p:spPr bwMode="auto">
          <a:xfrm>
            <a:off x="5456238" y="1339850"/>
            <a:ext cx="336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6</a:t>
            </a:r>
          </a:p>
        </p:txBody>
      </p:sp>
      <p:sp>
        <p:nvSpPr>
          <p:cNvPr id="94235" name="Text Box 56">
            <a:extLst>
              <a:ext uri="{FF2B5EF4-FFF2-40B4-BE49-F238E27FC236}">
                <a16:creationId xmlns:a16="http://schemas.microsoft.com/office/drawing/2014/main" id="{984E3F13-4831-F540-A926-3A55D02AD86C}"/>
              </a:ext>
            </a:extLst>
          </p:cNvPr>
          <p:cNvSpPr txBox="1">
            <a:spLocks noChangeArrowheads="1"/>
          </p:cNvSpPr>
          <p:nvPr/>
        </p:nvSpPr>
        <p:spPr bwMode="auto">
          <a:xfrm>
            <a:off x="6346825" y="3865563"/>
            <a:ext cx="338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7</a:t>
            </a:r>
          </a:p>
        </p:txBody>
      </p:sp>
      <p:sp>
        <p:nvSpPr>
          <p:cNvPr id="94236" name="Text Box 57">
            <a:extLst>
              <a:ext uri="{FF2B5EF4-FFF2-40B4-BE49-F238E27FC236}">
                <a16:creationId xmlns:a16="http://schemas.microsoft.com/office/drawing/2014/main" id="{CAB1B950-5AB2-7544-B98F-D5B646F022D9}"/>
              </a:ext>
            </a:extLst>
          </p:cNvPr>
          <p:cNvSpPr txBox="1">
            <a:spLocks noChangeArrowheads="1"/>
          </p:cNvSpPr>
          <p:nvPr/>
        </p:nvSpPr>
        <p:spPr bwMode="auto">
          <a:xfrm>
            <a:off x="5856288" y="3849688"/>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8</a:t>
            </a:r>
          </a:p>
        </p:txBody>
      </p:sp>
      <p:sp>
        <p:nvSpPr>
          <p:cNvPr id="94237" name="Text Box 58">
            <a:extLst>
              <a:ext uri="{FF2B5EF4-FFF2-40B4-BE49-F238E27FC236}">
                <a16:creationId xmlns:a16="http://schemas.microsoft.com/office/drawing/2014/main" id="{88958639-EB11-F541-BA9A-C97D601E39F6}"/>
              </a:ext>
            </a:extLst>
          </p:cNvPr>
          <p:cNvSpPr txBox="1">
            <a:spLocks noChangeArrowheads="1"/>
          </p:cNvSpPr>
          <p:nvPr/>
        </p:nvSpPr>
        <p:spPr bwMode="auto">
          <a:xfrm>
            <a:off x="5873750" y="4181475"/>
            <a:ext cx="336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9</a:t>
            </a:r>
          </a:p>
        </p:txBody>
      </p:sp>
      <p:sp>
        <p:nvSpPr>
          <p:cNvPr id="94238" name="Text Box 59">
            <a:extLst>
              <a:ext uri="{FF2B5EF4-FFF2-40B4-BE49-F238E27FC236}">
                <a16:creationId xmlns:a16="http://schemas.microsoft.com/office/drawing/2014/main" id="{C4DCE93E-5DC6-4C44-99B4-781FDF89930E}"/>
              </a:ext>
            </a:extLst>
          </p:cNvPr>
          <p:cNvSpPr txBox="1">
            <a:spLocks noChangeArrowheads="1"/>
          </p:cNvSpPr>
          <p:nvPr/>
        </p:nvSpPr>
        <p:spPr bwMode="auto">
          <a:xfrm>
            <a:off x="4557713" y="1963738"/>
            <a:ext cx="4905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10</a:t>
            </a:r>
          </a:p>
        </p:txBody>
      </p:sp>
      <p:sp>
        <p:nvSpPr>
          <p:cNvPr id="94239" name="Text Box 60">
            <a:extLst>
              <a:ext uri="{FF2B5EF4-FFF2-40B4-BE49-F238E27FC236}">
                <a16:creationId xmlns:a16="http://schemas.microsoft.com/office/drawing/2014/main" id="{80FCD187-8B2D-DB4D-9BC0-A67F3E995E4B}"/>
              </a:ext>
            </a:extLst>
          </p:cNvPr>
          <p:cNvSpPr txBox="1">
            <a:spLocks noChangeArrowheads="1"/>
          </p:cNvSpPr>
          <p:nvPr/>
        </p:nvSpPr>
        <p:spPr bwMode="auto">
          <a:xfrm>
            <a:off x="7258050" y="2273300"/>
            <a:ext cx="239395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Times" pitchFamily="2" charset="0"/>
                <a:ea typeface="ＭＳ Ｐゴシック" panose="020B0600070205080204" pitchFamily="34" charset="-128"/>
              </a:defRPr>
            </a:lvl1pPr>
            <a:lvl2pPr marL="914400" indent="-457200">
              <a:defRPr sz="2400">
                <a:solidFill>
                  <a:schemeClr val="tx1"/>
                </a:solidFill>
                <a:latin typeface="Times" pitchFamily="2" charset="0"/>
                <a:ea typeface="ＭＳ Ｐゴシック" panose="020B0600070205080204" pitchFamily="34" charset="-128"/>
              </a:defRPr>
            </a:lvl2pPr>
            <a:lvl3pPr marL="1371600" indent="-457200">
              <a:defRPr sz="2400">
                <a:solidFill>
                  <a:schemeClr val="tx1"/>
                </a:solidFill>
                <a:latin typeface="Times" pitchFamily="2" charset="0"/>
                <a:ea typeface="ＭＳ Ｐゴシック" panose="020B0600070205080204" pitchFamily="34" charset="-128"/>
              </a:defRPr>
            </a:lvl3pPr>
            <a:lvl4pPr marL="1943100" indent="-457200">
              <a:defRPr sz="2400">
                <a:solidFill>
                  <a:schemeClr val="tx1"/>
                </a:solidFill>
                <a:latin typeface="Times" pitchFamily="2" charset="0"/>
                <a:ea typeface="ＭＳ Ｐゴシック" panose="020B0600070205080204" pitchFamily="34" charset="-128"/>
              </a:defRPr>
            </a:lvl4pPr>
            <a:lvl5pPr marL="2590800" indent="-457200">
              <a:defRPr sz="2400">
                <a:solidFill>
                  <a:schemeClr val="tx1"/>
                </a:solidFill>
                <a:latin typeface="Times" pitchFamily="2" charset="0"/>
                <a:ea typeface="ＭＳ Ｐゴシック" panose="020B0600070205080204" pitchFamily="34" charset="-128"/>
              </a:defRPr>
            </a:lvl5pPr>
            <a:lvl6pPr marL="30480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35052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9624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4419600" indent="-4572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400">
                <a:latin typeface="Source Sans Pro" panose="020B0503030403020204" pitchFamily="34" charset="0"/>
                <a:cs typeface="Source Sans Pro" panose="020B0503030403020204" pitchFamily="34" charset="0"/>
              </a:rPr>
              <a:t>Therefore higher priority</a:t>
            </a:r>
          </a:p>
          <a:p>
            <a:pPr eaLnBrk="1" hangingPunct="1"/>
            <a:r>
              <a:rPr lang="en-GB" altLang="en-US" sz="1400">
                <a:latin typeface="Source Sans Pro" panose="020B0503030403020204" pitchFamily="34" charset="0"/>
                <a:cs typeface="Source Sans Pro" panose="020B0503030403020204" pitchFamily="34" charset="0"/>
              </a:rPr>
              <a:t>options are:</a:t>
            </a:r>
          </a:p>
          <a:p>
            <a:pPr eaLnBrk="1" hangingPunct="1"/>
            <a:endParaRPr lang="en-GB" altLang="en-US" sz="1400">
              <a:latin typeface="Source Sans Pro" panose="020B0503030403020204" pitchFamily="34" charset="0"/>
              <a:cs typeface="Source Sans Pro" panose="020B0503030403020204" pitchFamily="34" charset="0"/>
            </a:endParaRPr>
          </a:p>
          <a:p>
            <a:pPr eaLnBrk="1" hangingPunct="1"/>
            <a:r>
              <a:rPr lang="en-GB" altLang="en-US" sz="1400">
                <a:latin typeface="Source Sans Pro" panose="020B0503030403020204" pitchFamily="34" charset="0"/>
                <a:cs typeface="Source Sans Pro" panose="020B0503030403020204" pitchFamily="34" charset="0"/>
              </a:rPr>
              <a:t>6.	Abandoning the lunch break</a:t>
            </a:r>
          </a:p>
          <a:p>
            <a:pPr eaLnBrk="1" hangingPunct="1"/>
            <a:r>
              <a:rPr lang="en-GB" altLang="en-US" sz="1400">
                <a:latin typeface="Source Sans Pro" panose="020B0503030403020204" pitchFamily="34" charset="0"/>
                <a:cs typeface="Source Sans Pro" panose="020B0503030403020204" pitchFamily="34" charset="0"/>
              </a:rPr>
              <a:t>4.	Shortening the lunch break</a:t>
            </a:r>
          </a:p>
          <a:p>
            <a:pPr eaLnBrk="1" hangingPunct="1"/>
            <a:r>
              <a:rPr lang="en-GB" altLang="en-US" sz="1400">
                <a:latin typeface="Source Sans Pro" panose="020B0503030403020204" pitchFamily="34" charset="0"/>
                <a:cs typeface="Source Sans Pro" panose="020B0503030403020204" pitchFamily="34" charset="0"/>
              </a:rPr>
              <a:t>10.	Providing lunch clubs</a:t>
            </a:r>
          </a:p>
          <a:p>
            <a:pPr eaLnBrk="1" hangingPunct="1"/>
            <a:r>
              <a:rPr lang="en-GB" altLang="en-US" sz="1400">
                <a:latin typeface="Source Sans Pro" panose="020B0503030403020204" pitchFamily="34" charset="0"/>
                <a:cs typeface="Source Sans Pro" panose="020B0503030403020204" pitchFamily="34" charset="0"/>
              </a:rPr>
              <a:t>1.	Recruit and train additional staff</a:t>
            </a:r>
          </a:p>
        </p:txBody>
      </p:sp>
      <p:sp>
        <p:nvSpPr>
          <p:cNvPr id="94240" name="Text Box 61">
            <a:extLst>
              <a:ext uri="{FF2B5EF4-FFF2-40B4-BE49-F238E27FC236}">
                <a16:creationId xmlns:a16="http://schemas.microsoft.com/office/drawing/2014/main" id="{1ECB053D-D21D-A14B-B44C-065EF90EFA11}"/>
              </a:ext>
            </a:extLst>
          </p:cNvPr>
          <p:cNvSpPr txBox="1">
            <a:spLocks noChangeArrowheads="1"/>
          </p:cNvSpPr>
          <p:nvPr/>
        </p:nvSpPr>
        <p:spPr bwMode="auto">
          <a:xfrm>
            <a:off x="1790700" y="1365250"/>
            <a:ext cx="658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latin typeface="Source Sans Pro" panose="020B0503030403020204" pitchFamily="34" charset="0"/>
                <a:cs typeface="Source Sans Pro" panose="020B0503030403020204" pitchFamily="34" charset="0"/>
              </a:rPr>
              <a:t>High</a:t>
            </a:r>
          </a:p>
        </p:txBody>
      </p:sp>
      <p:sp>
        <p:nvSpPr>
          <p:cNvPr id="94241" name="Text Box 62">
            <a:extLst>
              <a:ext uri="{FF2B5EF4-FFF2-40B4-BE49-F238E27FC236}">
                <a16:creationId xmlns:a16="http://schemas.microsoft.com/office/drawing/2014/main" id="{C1FC080C-3CA0-344B-A223-1225150F5BA2}"/>
              </a:ext>
            </a:extLst>
          </p:cNvPr>
          <p:cNvSpPr txBox="1">
            <a:spLocks noChangeArrowheads="1"/>
          </p:cNvSpPr>
          <p:nvPr/>
        </p:nvSpPr>
        <p:spPr bwMode="auto">
          <a:xfrm>
            <a:off x="1776413" y="4670425"/>
            <a:ext cx="611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latin typeface="Source Sans Pro" panose="020B0503030403020204" pitchFamily="34" charset="0"/>
                <a:cs typeface="Source Sans Pro" panose="020B0503030403020204" pitchFamily="34" charset="0"/>
              </a:rPr>
              <a:t>Low</a:t>
            </a:r>
          </a:p>
        </p:txBody>
      </p:sp>
      <p:sp>
        <p:nvSpPr>
          <p:cNvPr id="94242" name="Text Box 63">
            <a:extLst>
              <a:ext uri="{FF2B5EF4-FFF2-40B4-BE49-F238E27FC236}">
                <a16:creationId xmlns:a16="http://schemas.microsoft.com/office/drawing/2014/main" id="{8CA76E9D-575E-0C42-8FBA-B9948C155D59}"/>
              </a:ext>
            </a:extLst>
          </p:cNvPr>
          <p:cNvSpPr txBox="1">
            <a:spLocks noChangeArrowheads="1"/>
          </p:cNvSpPr>
          <p:nvPr/>
        </p:nvSpPr>
        <p:spPr bwMode="auto">
          <a:xfrm>
            <a:off x="2892425" y="5446713"/>
            <a:ext cx="611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latin typeface="Source Sans Pro" panose="020B0503030403020204" pitchFamily="34" charset="0"/>
                <a:cs typeface="Source Sans Pro" panose="020B0503030403020204" pitchFamily="34" charset="0"/>
              </a:rPr>
              <a:t>Low</a:t>
            </a:r>
          </a:p>
        </p:txBody>
      </p:sp>
      <p:sp>
        <p:nvSpPr>
          <p:cNvPr id="94243" name="Text Box 64">
            <a:extLst>
              <a:ext uri="{FF2B5EF4-FFF2-40B4-BE49-F238E27FC236}">
                <a16:creationId xmlns:a16="http://schemas.microsoft.com/office/drawing/2014/main" id="{176B695A-9AEF-1447-97F0-34DEC3929655}"/>
              </a:ext>
            </a:extLst>
          </p:cNvPr>
          <p:cNvSpPr txBox="1">
            <a:spLocks noChangeArrowheads="1"/>
          </p:cNvSpPr>
          <p:nvPr/>
        </p:nvSpPr>
        <p:spPr bwMode="auto">
          <a:xfrm>
            <a:off x="6330950" y="5446713"/>
            <a:ext cx="658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latin typeface="Source Sans Pro" panose="020B0503030403020204" pitchFamily="34" charset="0"/>
                <a:cs typeface="Source Sans Pro" panose="020B0503030403020204" pitchFamily="34" charset="0"/>
              </a:rPr>
              <a:t>High</a:t>
            </a:r>
          </a:p>
        </p:txBody>
      </p:sp>
      <p:sp>
        <p:nvSpPr>
          <p:cNvPr id="94244" name="Oval 65">
            <a:extLst>
              <a:ext uri="{FF2B5EF4-FFF2-40B4-BE49-F238E27FC236}">
                <a16:creationId xmlns:a16="http://schemas.microsoft.com/office/drawing/2014/main" id="{E0A16C77-0D20-0E44-B5FE-9B25646BCE20}"/>
              </a:ext>
            </a:extLst>
          </p:cNvPr>
          <p:cNvSpPr>
            <a:spLocks noChangeArrowheads="1"/>
          </p:cNvSpPr>
          <p:nvPr/>
        </p:nvSpPr>
        <p:spPr bwMode="auto">
          <a:xfrm>
            <a:off x="5548313" y="4056063"/>
            <a:ext cx="377825" cy="4572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4245" name="Text Box 66">
            <a:extLst>
              <a:ext uri="{FF2B5EF4-FFF2-40B4-BE49-F238E27FC236}">
                <a16:creationId xmlns:a16="http://schemas.microsoft.com/office/drawing/2014/main" id="{0F50F3AC-ED1B-2140-9C7B-EF49B44CF7E7}"/>
              </a:ext>
            </a:extLst>
          </p:cNvPr>
          <p:cNvSpPr txBox="1">
            <a:spLocks noChangeArrowheads="1"/>
          </p:cNvSpPr>
          <p:nvPr/>
        </p:nvSpPr>
        <p:spPr bwMode="auto">
          <a:xfrm>
            <a:off x="5570538" y="4033838"/>
            <a:ext cx="3381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a:solidFill>
                  <a:srgbClr val="F2C209"/>
                </a:solidFill>
                <a:latin typeface="Source Sans Pro" panose="020B0503030403020204" pitchFamily="34" charset="0"/>
                <a:cs typeface="Source Sans Pro" panose="020B0503030403020204" pitchFamily="34" charset="0"/>
              </a:rPr>
              <a:t>3</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BD473D08-2407-D742-BA1E-0675A81A2519}"/>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95234" name="Rectangle 3">
            <a:extLst>
              <a:ext uri="{FF2B5EF4-FFF2-40B4-BE49-F238E27FC236}">
                <a16:creationId xmlns:a16="http://schemas.microsoft.com/office/drawing/2014/main" id="{8EBB9ED8-9AB8-F04F-97B8-43635335C6A5}"/>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5235" name="Rectangle 8">
            <a:extLst>
              <a:ext uri="{FF2B5EF4-FFF2-40B4-BE49-F238E27FC236}">
                <a16:creationId xmlns:a16="http://schemas.microsoft.com/office/drawing/2014/main" id="{5D457C66-4482-5B40-A793-331C1219457F}"/>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5236" name="Rectangle 10">
            <a:extLst>
              <a:ext uri="{FF2B5EF4-FFF2-40B4-BE49-F238E27FC236}">
                <a16:creationId xmlns:a16="http://schemas.microsoft.com/office/drawing/2014/main" id="{3362B0DE-DE1E-3546-A0D2-8EBD2FF014C3}"/>
              </a:ext>
            </a:extLst>
          </p:cNvPr>
          <p:cNvSpPr>
            <a:spLocks noChangeArrowheads="1"/>
          </p:cNvSpPr>
          <p:nvPr/>
        </p:nvSpPr>
        <p:spPr bwMode="auto">
          <a:xfrm>
            <a:off x="5030788" y="2630488"/>
            <a:ext cx="4602162" cy="877887"/>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5237" name="Rectangle 5">
            <a:extLst>
              <a:ext uri="{FF2B5EF4-FFF2-40B4-BE49-F238E27FC236}">
                <a16:creationId xmlns:a16="http://schemas.microsoft.com/office/drawing/2014/main" id="{231D1DCF-F917-CC41-884A-9CEBFC16BD83}"/>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 pitchFamily="34" charset="0"/>
              </a:rPr>
              <a:t>Day In the Life Of (DILO)</a:t>
            </a:r>
          </a:p>
          <a:p>
            <a:pPr>
              <a:spcAft>
                <a:spcPct val="100000"/>
              </a:spcAft>
            </a:pPr>
            <a:r>
              <a:rPr lang="en-GB" altLang="en-US" sz="2000">
                <a:latin typeface="Source Sans Pro " pitchFamily="34" charset="0"/>
              </a:rPr>
              <a:t>Fishbone Analysis &amp; </a:t>
            </a:r>
            <a:br>
              <a:rPr lang="en-GB" altLang="en-US" sz="2000">
                <a:latin typeface="Source Sans Pro " pitchFamily="34" charset="0"/>
              </a:rPr>
            </a:br>
            <a:r>
              <a:rPr lang="en-GB" altLang="en-US" sz="2000">
                <a:latin typeface="Source Sans Pro " pitchFamily="34" charset="0"/>
              </a:rPr>
              <a:t>Five Whys</a:t>
            </a:r>
          </a:p>
          <a:p>
            <a:pPr>
              <a:spcAft>
                <a:spcPct val="100000"/>
              </a:spcAft>
            </a:pPr>
            <a:r>
              <a:rPr lang="en-GB" altLang="en-US" sz="2000">
                <a:latin typeface="Source Sans Pro" panose="020B0503030403020204" pitchFamily="34" charset="0"/>
                <a:cs typeface="Source Sans Pro" panose="020B0503030403020204" pitchFamily="34" charset="0"/>
              </a:rPr>
              <a:t>Force-field Analysis</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95238" name="Rectangle 7">
            <a:extLst>
              <a:ext uri="{FF2B5EF4-FFF2-40B4-BE49-F238E27FC236}">
                <a16:creationId xmlns:a16="http://schemas.microsoft.com/office/drawing/2014/main" id="{F1F97FF5-12A7-3D4C-B5EB-A9C8E078748C}"/>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panose="020B0503030403020204" pitchFamily="34" charset="0"/>
                <a:cs typeface="Source Sans Pro" panose="020B0503030403020204" pitchFamily="34" charset="0"/>
              </a:rPr>
              <a:t>Prioritization Matrix</a:t>
            </a:r>
          </a:p>
          <a:p>
            <a:pPr>
              <a:spcAft>
                <a:spcPct val="100000"/>
              </a:spcAft>
            </a:pPr>
            <a:r>
              <a:rPr lang="en-GB" altLang="en-US" sz="2000">
                <a:latin typeface="Source Sans Pro Semibold" panose="020B0503030403020204" pitchFamily="34" charset="0"/>
                <a:cs typeface="Source Sans Pro Semibold" panose="020B0503030403020204" pitchFamily="34" charset="0"/>
              </a:rPr>
              <a:t>Problem Solving/Team</a:t>
            </a:r>
            <a:br>
              <a:rPr lang="en-GB" altLang="en-US" sz="2000">
                <a:latin typeface="Source Sans Pro Semibold" panose="020B0503030403020204" pitchFamily="34" charset="0"/>
                <a:cs typeface="Source Sans Pro Semibold" panose="020B0503030403020204" pitchFamily="34" charset="0"/>
              </a:rPr>
            </a:br>
            <a:r>
              <a:rPr lang="en-GB" altLang="en-US" sz="2000">
                <a:latin typeface="Source Sans Pro Semibold" panose="020B0503030403020204" pitchFamily="34" charset="0"/>
                <a:cs typeface="Source Sans Pro Semibold"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a:extLst>
              <a:ext uri="{FF2B5EF4-FFF2-40B4-BE49-F238E27FC236}">
                <a16:creationId xmlns:a16="http://schemas.microsoft.com/office/drawing/2014/main" id="{06AF5F01-6DD1-1A49-B8F0-081FE4F8B839}"/>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Problem Solving/Team Building (PSTB) </a:t>
            </a:r>
            <a:endParaRPr sz="4000" dirty="0">
              <a:ea typeface="MS PGothic" pitchFamily="34" charset="-128"/>
              <a:cs typeface="+mj-cs"/>
            </a:endParaRPr>
          </a:p>
        </p:txBody>
      </p:sp>
      <p:sp>
        <p:nvSpPr>
          <p:cNvPr id="569347" name="Rectangle 3">
            <a:extLst>
              <a:ext uri="{FF2B5EF4-FFF2-40B4-BE49-F238E27FC236}">
                <a16:creationId xmlns:a16="http://schemas.microsoft.com/office/drawing/2014/main" id="{333FE476-1D0E-114B-83F9-D8B2489563A9}"/>
              </a:ext>
            </a:extLst>
          </p:cNvPr>
          <p:cNvSpPr>
            <a:spLocks noGrp="1" noChangeArrowheads="1"/>
          </p:cNvSpPr>
          <p:nvPr>
            <p:ph idx="1"/>
          </p:nvPr>
        </p:nvSpPr>
        <p:spPr/>
        <p:txBody>
          <a:bodyPr>
            <a:normAutofit fontScale="85000" lnSpcReduction="10000"/>
          </a:bodyPr>
          <a:lstStyle/>
          <a:p>
            <a:pPr eaLnBrk="1" hangingPunct="1">
              <a:lnSpc>
                <a:spcPct val="130000"/>
              </a:lnSpc>
              <a:buFontTx/>
              <a:buNone/>
              <a:defRPr/>
            </a:pPr>
            <a:r>
              <a:rPr lang="en-GB" sz="2800" b="1" dirty="0">
                <a:ea typeface="MS PGothic" pitchFamily="34" charset="-128"/>
                <a:cs typeface="+mn-cs"/>
              </a:rPr>
              <a:t>What is it?</a:t>
            </a:r>
          </a:p>
          <a:p>
            <a:pPr eaLnBrk="1" hangingPunct="1">
              <a:lnSpc>
                <a:spcPct val="130000"/>
              </a:lnSpc>
              <a:buFont typeface="Arial" charset="0"/>
              <a:buChar char="•"/>
              <a:defRPr/>
            </a:pPr>
            <a:r>
              <a:rPr lang="en-GB" sz="2800" dirty="0">
                <a:ea typeface="MS PGothic" pitchFamily="34" charset="-128"/>
                <a:cs typeface="+mn-cs"/>
              </a:rPr>
              <a:t>It is first and foremost a structured approach to problem solving.</a:t>
            </a:r>
          </a:p>
          <a:p>
            <a:pPr eaLnBrk="1" hangingPunct="1">
              <a:lnSpc>
                <a:spcPct val="130000"/>
              </a:lnSpc>
              <a:buFont typeface="Arial" charset="0"/>
              <a:buChar char="•"/>
              <a:defRPr/>
            </a:pPr>
            <a:r>
              <a:rPr lang="en-GB" sz="2800" dirty="0">
                <a:ea typeface="MS PGothic" pitchFamily="34" charset="-128"/>
                <a:cs typeface="+mn-cs"/>
              </a:rPr>
              <a:t>One of its greatest strengths is that the “Owner” of the issue will walk away with an action plan.</a:t>
            </a:r>
          </a:p>
          <a:p>
            <a:pPr eaLnBrk="1" hangingPunct="1">
              <a:lnSpc>
                <a:spcPct val="130000"/>
              </a:lnSpc>
              <a:buFont typeface="Arial" charset="0"/>
              <a:buChar char="•"/>
              <a:defRPr/>
            </a:pPr>
            <a:endParaRPr lang="en-GB" sz="2800" dirty="0">
              <a:ea typeface="MS PGothic" pitchFamily="34" charset="-128"/>
              <a:cs typeface="+mn-cs"/>
            </a:endParaRPr>
          </a:p>
          <a:p>
            <a:pPr eaLnBrk="1" hangingPunct="1">
              <a:lnSpc>
                <a:spcPct val="130000"/>
              </a:lnSpc>
              <a:buFontTx/>
              <a:buNone/>
              <a:defRPr/>
            </a:pPr>
            <a:r>
              <a:rPr lang="en-GB" sz="2800" b="1" dirty="0">
                <a:ea typeface="MS PGothic" pitchFamily="34" charset="-128"/>
                <a:cs typeface="+mn-cs"/>
              </a:rPr>
              <a:t>When would you use it?</a:t>
            </a:r>
          </a:p>
          <a:p>
            <a:pPr eaLnBrk="1" hangingPunct="1">
              <a:lnSpc>
                <a:spcPct val="130000"/>
              </a:lnSpc>
              <a:buFont typeface="Arial" charset="0"/>
              <a:buChar char="•"/>
              <a:defRPr/>
            </a:pPr>
            <a:r>
              <a:rPr lang="en-GB" sz="2800" dirty="0">
                <a:ea typeface="MS PGothic" pitchFamily="34" charset="-128"/>
                <a:cs typeface="+mn-cs"/>
              </a:rPr>
              <a:t>Whenever you have an issue or problem that requires a team solution.</a:t>
            </a:r>
          </a:p>
          <a:p>
            <a:pPr eaLnBrk="1" hangingPunct="1">
              <a:lnSpc>
                <a:spcPct val="130000"/>
              </a:lnSpc>
              <a:buFont typeface="Arial" charset="0"/>
              <a:buChar char="•"/>
              <a:defRPr/>
            </a:pPr>
            <a:r>
              <a:rPr lang="en-GB" sz="2800" dirty="0">
                <a:ea typeface="MS PGothic" pitchFamily="34" charset="-128"/>
                <a:cs typeface="+mn-cs"/>
              </a:rPr>
              <a:t>Whenever you require a rigorous process to address an issue.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a:extLst>
              <a:ext uri="{FF2B5EF4-FFF2-40B4-BE49-F238E27FC236}">
                <a16:creationId xmlns:a16="http://schemas.microsoft.com/office/drawing/2014/main" id="{75A84584-E761-BB4B-AD55-DCEEC435379C}"/>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PSTB – Problem Solving/Team Building</a:t>
            </a:r>
            <a:endParaRPr sz="4000" dirty="0">
              <a:ea typeface="MS PGothic" pitchFamily="34" charset="-128"/>
              <a:cs typeface="+mj-cs"/>
            </a:endParaRPr>
          </a:p>
        </p:txBody>
      </p:sp>
      <p:sp>
        <p:nvSpPr>
          <p:cNvPr id="570371" name="Rectangle 3">
            <a:extLst>
              <a:ext uri="{FF2B5EF4-FFF2-40B4-BE49-F238E27FC236}">
                <a16:creationId xmlns:a16="http://schemas.microsoft.com/office/drawing/2014/main" id="{6A0984BC-B2A9-4B47-AC58-D8E2E45A4A31}"/>
              </a:ext>
            </a:extLst>
          </p:cNvPr>
          <p:cNvSpPr>
            <a:spLocks noGrp="1" noChangeArrowheads="1"/>
          </p:cNvSpPr>
          <p:nvPr>
            <p:ph idx="1"/>
          </p:nvPr>
        </p:nvSpPr>
        <p:spPr/>
        <p:txBody>
          <a:bodyPr>
            <a:normAutofit fontScale="92500" lnSpcReduction="10000"/>
          </a:bodyPr>
          <a:lstStyle/>
          <a:p>
            <a:pPr eaLnBrk="1" hangingPunct="1">
              <a:lnSpc>
                <a:spcPct val="120000"/>
              </a:lnSpc>
              <a:spcBef>
                <a:spcPct val="30000"/>
              </a:spcBef>
              <a:buFontTx/>
              <a:buNone/>
              <a:defRPr/>
            </a:pPr>
            <a:r>
              <a:rPr lang="en-GB" sz="1800" b="1" dirty="0">
                <a:ea typeface="MS PGothic" pitchFamily="34" charset="-128"/>
                <a:cs typeface="+mn-cs"/>
              </a:rPr>
              <a:t>Are there any rules?</a:t>
            </a:r>
          </a:p>
          <a:p>
            <a:pPr eaLnBrk="1" hangingPunct="1">
              <a:lnSpc>
                <a:spcPct val="120000"/>
              </a:lnSpc>
              <a:spcBef>
                <a:spcPct val="30000"/>
              </a:spcBef>
              <a:buFont typeface="Arial" charset="0"/>
              <a:buChar char="•"/>
              <a:defRPr/>
            </a:pPr>
            <a:r>
              <a:rPr lang="en-GB" sz="1800" dirty="0">
                <a:ea typeface="MS PGothic" pitchFamily="34" charset="-128"/>
                <a:cs typeface="+mn-cs"/>
              </a:rPr>
              <a:t>Not rules per se – just good team behaviour that needs to be emphasised</a:t>
            </a:r>
          </a:p>
          <a:p>
            <a:pPr eaLnBrk="1" hangingPunct="1">
              <a:lnSpc>
                <a:spcPct val="120000"/>
              </a:lnSpc>
              <a:spcBef>
                <a:spcPct val="30000"/>
              </a:spcBef>
              <a:buFont typeface="Arial" charset="0"/>
              <a:buChar char="•"/>
              <a:defRPr/>
            </a:pPr>
            <a:r>
              <a:rPr lang="en-GB" sz="1800" dirty="0">
                <a:ea typeface="MS PGothic" pitchFamily="34" charset="-128"/>
                <a:cs typeface="+mn-cs"/>
              </a:rPr>
              <a:t>Headlining, i.e. keep the discussion at the right level</a:t>
            </a:r>
          </a:p>
          <a:p>
            <a:pPr eaLnBrk="1" hangingPunct="1">
              <a:lnSpc>
                <a:spcPct val="120000"/>
              </a:lnSpc>
              <a:spcBef>
                <a:spcPct val="30000"/>
              </a:spcBef>
              <a:buFont typeface="Arial" charset="0"/>
              <a:buChar char="•"/>
              <a:defRPr/>
            </a:pPr>
            <a:r>
              <a:rPr lang="en-GB" sz="1800" dirty="0">
                <a:ea typeface="MS PGothic" pitchFamily="34" charset="-128"/>
                <a:cs typeface="+mn-cs"/>
              </a:rPr>
              <a:t>No idea is a bad idea</a:t>
            </a:r>
          </a:p>
          <a:p>
            <a:pPr eaLnBrk="1" hangingPunct="1">
              <a:lnSpc>
                <a:spcPct val="120000"/>
              </a:lnSpc>
              <a:spcBef>
                <a:spcPct val="30000"/>
              </a:spcBef>
              <a:buFont typeface="Arial" charset="0"/>
              <a:buChar char="•"/>
              <a:defRPr/>
            </a:pPr>
            <a:r>
              <a:rPr lang="en-GB" sz="1800" dirty="0">
                <a:ea typeface="MS PGothic" pitchFamily="34" charset="-128"/>
                <a:cs typeface="+mn-cs"/>
              </a:rPr>
              <a:t>Be open-minded</a:t>
            </a:r>
          </a:p>
          <a:p>
            <a:pPr eaLnBrk="1" hangingPunct="1">
              <a:lnSpc>
                <a:spcPct val="120000"/>
              </a:lnSpc>
              <a:spcBef>
                <a:spcPct val="30000"/>
              </a:spcBef>
              <a:buFont typeface="Arial" charset="0"/>
              <a:buChar char="•"/>
              <a:defRPr/>
            </a:pPr>
            <a:r>
              <a:rPr lang="en-GB" sz="1800" dirty="0">
                <a:ea typeface="MS PGothic" pitchFamily="34" charset="-128"/>
                <a:cs typeface="+mn-cs"/>
              </a:rPr>
              <a:t>Listen as well as contribute</a:t>
            </a:r>
          </a:p>
          <a:p>
            <a:pPr eaLnBrk="1" hangingPunct="1">
              <a:lnSpc>
                <a:spcPct val="120000"/>
              </a:lnSpc>
              <a:spcBef>
                <a:spcPct val="30000"/>
              </a:spcBef>
              <a:buFont typeface="Arial" charset="0"/>
              <a:buChar char="•"/>
              <a:defRPr/>
            </a:pPr>
            <a:r>
              <a:rPr lang="en-GB" sz="1800" dirty="0">
                <a:ea typeface="MS PGothic" pitchFamily="34" charset="-128"/>
                <a:cs typeface="+mn-cs"/>
              </a:rPr>
              <a:t>One at a time</a:t>
            </a:r>
          </a:p>
          <a:p>
            <a:pPr eaLnBrk="1" hangingPunct="1">
              <a:lnSpc>
                <a:spcPct val="120000"/>
              </a:lnSpc>
              <a:spcBef>
                <a:spcPct val="30000"/>
              </a:spcBef>
              <a:buFont typeface="Arial" charset="0"/>
              <a:buChar char="•"/>
              <a:defRPr/>
            </a:pPr>
            <a:r>
              <a:rPr lang="en-GB" sz="1800" dirty="0">
                <a:ea typeface="MS PGothic" pitchFamily="34" charset="-128"/>
                <a:cs typeface="+mn-cs"/>
              </a:rPr>
              <a:t>Participate actively</a:t>
            </a:r>
          </a:p>
          <a:p>
            <a:pPr eaLnBrk="1" hangingPunct="1">
              <a:lnSpc>
                <a:spcPct val="120000"/>
              </a:lnSpc>
              <a:spcBef>
                <a:spcPct val="30000"/>
              </a:spcBef>
              <a:buFont typeface="Arial" charset="0"/>
              <a:buChar char="•"/>
              <a:defRPr/>
            </a:pPr>
            <a:r>
              <a:rPr lang="en-GB" sz="1800" dirty="0">
                <a:ea typeface="MS PGothic" pitchFamily="34" charset="-128"/>
                <a:cs typeface="+mn-cs"/>
              </a:rPr>
              <a:t>Don’t kill the process</a:t>
            </a:r>
          </a:p>
          <a:p>
            <a:pPr eaLnBrk="1" hangingPunct="1">
              <a:lnSpc>
                <a:spcPct val="120000"/>
              </a:lnSpc>
              <a:spcBef>
                <a:spcPct val="30000"/>
              </a:spcBef>
              <a:buFont typeface="Arial" charset="0"/>
              <a:buChar char="•"/>
              <a:defRPr/>
            </a:pPr>
            <a:r>
              <a:rPr lang="en-GB" sz="1800" dirty="0">
                <a:ea typeface="MS PGothic" pitchFamily="34" charset="-128"/>
                <a:cs typeface="+mn-cs"/>
              </a:rPr>
              <a:t>Agree the time contract (e.g. 20, 30, 45 minutes)</a:t>
            </a:r>
          </a:p>
          <a:p>
            <a:pPr eaLnBrk="1" hangingPunct="1">
              <a:lnSpc>
                <a:spcPct val="120000"/>
              </a:lnSpc>
              <a:spcBef>
                <a:spcPct val="30000"/>
              </a:spcBef>
              <a:buFont typeface="Arial" charset="0"/>
              <a:buChar char="•"/>
              <a:defRPr/>
            </a:pPr>
            <a:r>
              <a:rPr lang="en-GB" sz="1800" dirty="0">
                <a:ea typeface="MS PGothic" pitchFamily="34" charset="-128"/>
                <a:cs typeface="+mn-cs"/>
              </a:rPr>
              <a:t>Remember who owns the problem</a:t>
            </a:r>
          </a:p>
          <a:p>
            <a:pPr eaLnBrk="1" hangingPunct="1">
              <a:lnSpc>
                <a:spcPct val="120000"/>
              </a:lnSpc>
              <a:spcBef>
                <a:spcPct val="30000"/>
              </a:spcBef>
              <a:buFont typeface="Arial" charset="0"/>
              <a:buChar char="•"/>
              <a:defRPr/>
            </a:pPr>
            <a:r>
              <a:rPr lang="en-GB" sz="1800" dirty="0">
                <a:ea typeface="MS PGothic" pitchFamily="34" charset="-128"/>
                <a:cs typeface="+mn-cs"/>
              </a:rPr>
              <a:t>Clear roles and responsibilities (see later)</a:t>
            </a:r>
          </a:p>
          <a:p>
            <a:pPr eaLnBrk="1" hangingPunct="1">
              <a:lnSpc>
                <a:spcPct val="120000"/>
              </a:lnSpc>
              <a:spcBef>
                <a:spcPct val="30000"/>
              </a:spcBef>
              <a:buFont typeface="Arial" charset="0"/>
              <a:buChar char="•"/>
              <a:defRPr/>
            </a:pPr>
            <a:endParaRPr lang="en-US" sz="1800" dirty="0">
              <a:ea typeface="MS PGothic" pitchFamily="34" charset="-128"/>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a:extLst>
              <a:ext uri="{FF2B5EF4-FFF2-40B4-BE49-F238E27FC236}">
                <a16:creationId xmlns:a16="http://schemas.microsoft.com/office/drawing/2014/main" id="{1D434C49-464D-354D-850C-FD9C489D8FF8}"/>
              </a:ext>
            </a:extLst>
          </p:cNvPr>
          <p:cNvSpPr>
            <a:spLocks noGrp="1" noChangeArrowheads="1"/>
          </p:cNvSpPr>
          <p:nvPr>
            <p:ph type="title"/>
          </p:nvPr>
        </p:nvSpPr>
        <p:spPr/>
        <p:txBody>
          <a:bodyPr/>
          <a:lstStyle/>
          <a:p>
            <a:pPr eaLnBrk="1" hangingPunct="1">
              <a:defRPr/>
            </a:pPr>
            <a:r>
              <a:rPr dirty="0">
                <a:ea typeface="MS PGothic" pitchFamily="34" charset="-128"/>
                <a:cs typeface="+mj-cs"/>
              </a:rPr>
              <a:t>Brainstorming</a:t>
            </a:r>
          </a:p>
        </p:txBody>
      </p:sp>
      <p:sp>
        <p:nvSpPr>
          <p:cNvPr id="499715" name="Rectangle 3">
            <a:extLst>
              <a:ext uri="{FF2B5EF4-FFF2-40B4-BE49-F238E27FC236}">
                <a16:creationId xmlns:a16="http://schemas.microsoft.com/office/drawing/2014/main" id="{25D36EEB-870B-B848-BEC1-DBEAEDD99F83}"/>
              </a:ext>
            </a:extLst>
          </p:cNvPr>
          <p:cNvSpPr>
            <a:spLocks noGrp="1" noChangeArrowheads="1"/>
          </p:cNvSpPr>
          <p:nvPr>
            <p:ph idx="1"/>
          </p:nvPr>
        </p:nvSpPr>
        <p:spPr/>
        <p:txBody>
          <a:bodyPr/>
          <a:lstStyle/>
          <a:p>
            <a:pPr eaLnBrk="1" hangingPunct="1">
              <a:buFontTx/>
              <a:buNone/>
              <a:defRPr/>
            </a:pPr>
            <a:r>
              <a:rPr lang="en-GB" sz="1400" b="1" dirty="0">
                <a:ea typeface="MS PGothic" pitchFamily="34" charset="-128"/>
                <a:cs typeface="+mn-cs"/>
              </a:rPr>
              <a:t>Are there any rules?</a:t>
            </a:r>
          </a:p>
          <a:p>
            <a:pPr eaLnBrk="1" hangingPunct="1">
              <a:buFont typeface="Arial" charset="0"/>
              <a:buChar char="•"/>
              <a:defRPr/>
            </a:pPr>
            <a:r>
              <a:rPr lang="en-GB" sz="1400" dirty="0">
                <a:ea typeface="MS PGothic" pitchFamily="34" charset="-128"/>
                <a:cs typeface="+mn-cs"/>
              </a:rPr>
              <a:t>People MUST feel free to contribute ideas in a creative manner and so:</a:t>
            </a:r>
          </a:p>
          <a:p>
            <a:pPr lvl="1" eaLnBrk="1" hangingPunct="1">
              <a:buFont typeface="Arial" charset="0"/>
              <a:buChar char="–"/>
              <a:defRPr/>
            </a:pPr>
            <a:r>
              <a:rPr lang="en-GB" sz="1200" dirty="0">
                <a:ea typeface="MS PGothic" pitchFamily="34" charset="-128"/>
              </a:rPr>
              <a:t>No criticism </a:t>
            </a:r>
            <a:r>
              <a:rPr lang="en-GB" sz="1200" dirty="0" err="1">
                <a:ea typeface="MS PGothic" pitchFamily="34" charset="-128"/>
              </a:rPr>
              <a:t>eg</a:t>
            </a:r>
            <a:r>
              <a:rPr lang="en-GB" sz="1200" dirty="0">
                <a:ea typeface="MS PGothic" pitchFamily="34" charset="-128"/>
              </a:rPr>
              <a:t> </a:t>
            </a:r>
            <a:r>
              <a:rPr lang="ja-JP" altLang="en-GB" sz="1200" dirty="0">
                <a:latin typeface="Arial"/>
                <a:ea typeface="MS PGothic" pitchFamily="34" charset="-128"/>
              </a:rPr>
              <a:t>“</a:t>
            </a:r>
            <a:r>
              <a:rPr lang="en-GB" sz="1200" dirty="0">
                <a:ea typeface="MS PGothic" pitchFamily="34" charset="-128"/>
              </a:rPr>
              <a:t>Oh what a silly idea</a:t>
            </a:r>
            <a:r>
              <a:rPr lang="ja-JP" altLang="en-GB" sz="1200" dirty="0">
                <a:latin typeface="Arial"/>
                <a:ea typeface="MS PGothic" pitchFamily="34" charset="-128"/>
              </a:rPr>
              <a:t>”</a:t>
            </a:r>
            <a:endParaRPr lang="en-GB" sz="1200" dirty="0">
              <a:ea typeface="MS PGothic" pitchFamily="34" charset="-128"/>
            </a:endParaRPr>
          </a:p>
          <a:p>
            <a:pPr lvl="1" eaLnBrk="1" hangingPunct="1">
              <a:buFont typeface="Arial" charset="0"/>
              <a:buChar char="–"/>
              <a:defRPr/>
            </a:pPr>
            <a:r>
              <a:rPr lang="en-GB" sz="1200" dirty="0">
                <a:ea typeface="MS PGothic" pitchFamily="34" charset="-128"/>
              </a:rPr>
              <a:t>No idea is a bad idea</a:t>
            </a:r>
          </a:p>
          <a:p>
            <a:pPr lvl="1" eaLnBrk="1" hangingPunct="1">
              <a:buFont typeface="Arial" charset="0"/>
              <a:buChar char="–"/>
              <a:defRPr/>
            </a:pPr>
            <a:r>
              <a:rPr lang="ja-JP" altLang="en-GB" sz="1200" dirty="0">
                <a:latin typeface="Arial"/>
                <a:ea typeface="MS PGothic" pitchFamily="34" charset="-128"/>
              </a:rPr>
              <a:t>“</a:t>
            </a:r>
            <a:r>
              <a:rPr lang="en-GB" sz="1200" dirty="0">
                <a:ea typeface="MS PGothic" pitchFamily="34" charset="-128"/>
              </a:rPr>
              <a:t>Free Wheeling</a:t>
            </a:r>
            <a:r>
              <a:rPr lang="ja-JP" altLang="en-GB" sz="1200" dirty="0">
                <a:latin typeface="Arial"/>
                <a:ea typeface="MS PGothic" pitchFamily="34" charset="-128"/>
              </a:rPr>
              <a:t>”</a:t>
            </a:r>
            <a:r>
              <a:rPr lang="en-GB" sz="1200" dirty="0">
                <a:ea typeface="MS PGothic" pitchFamily="34" charset="-128"/>
              </a:rPr>
              <a:t> welcome</a:t>
            </a:r>
          </a:p>
          <a:p>
            <a:pPr lvl="1" eaLnBrk="1" hangingPunct="1">
              <a:buFont typeface="Arial" charset="0"/>
              <a:buChar char="–"/>
              <a:defRPr/>
            </a:pPr>
            <a:r>
              <a:rPr lang="en-GB" sz="1200" dirty="0">
                <a:ea typeface="MS PGothic" pitchFamily="34" charset="-128"/>
              </a:rPr>
              <a:t>Quantity of ideas is needed – don</a:t>
            </a:r>
            <a:r>
              <a:rPr lang="ja-JP" altLang="en-GB" sz="1200" dirty="0">
                <a:latin typeface="Arial"/>
                <a:ea typeface="MS PGothic" pitchFamily="34" charset="-128"/>
              </a:rPr>
              <a:t>’</a:t>
            </a:r>
            <a:r>
              <a:rPr lang="en-GB" sz="1200" dirty="0">
                <a:ea typeface="MS PGothic" pitchFamily="34" charset="-128"/>
              </a:rPr>
              <a:t>t hang back from just saying what is in your head</a:t>
            </a:r>
          </a:p>
          <a:p>
            <a:pPr lvl="1" eaLnBrk="1" hangingPunct="1">
              <a:buFont typeface="Arial" charset="0"/>
              <a:buChar char="–"/>
              <a:defRPr/>
            </a:pPr>
            <a:r>
              <a:rPr lang="en-GB" sz="1200" dirty="0">
                <a:ea typeface="MS PGothic" pitchFamily="34" charset="-128"/>
              </a:rPr>
              <a:t>No questions during the session</a:t>
            </a:r>
          </a:p>
          <a:p>
            <a:pPr lvl="1" eaLnBrk="1" hangingPunct="1">
              <a:buFont typeface="Arial" charset="0"/>
              <a:buChar char="–"/>
              <a:defRPr/>
            </a:pPr>
            <a:r>
              <a:rPr lang="en-GB" sz="1200" dirty="0">
                <a:ea typeface="MS PGothic" pitchFamily="34" charset="-128"/>
              </a:rPr>
              <a:t>State ideas quickly and in a manner in which no enlargement is needed</a:t>
            </a:r>
          </a:p>
          <a:p>
            <a:pPr lvl="1" eaLnBrk="1" hangingPunct="1">
              <a:buFont typeface="Arial" charset="0"/>
              <a:buChar char="–"/>
              <a:defRPr/>
            </a:pPr>
            <a:r>
              <a:rPr lang="en-GB" sz="1200" dirty="0">
                <a:ea typeface="MS PGothic" pitchFamily="34" charset="-128"/>
              </a:rPr>
              <a:t>Don</a:t>
            </a:r>
            <a:r>
              <a:rPr lang="ja-JP" altLang="en-GB" sz="1200" dirty="0">
                <a:latin typeface="Arial"/>
                <a:ea typeface="MS PGothic" pitchFamily="34" charset="-128"/>
              </a:rPr>
              <a:t>’</a:t>
            </a:r>
            <a:r>
              <a:rPr lang="en-GB" sz="1200" dirty="0">
                <a:ea typeface="MS PGothic" pitchFamily="34" charset="-128"/>
              </a:rPr>
              <a:t>t mind stating the obvious</a:t>
            </a:r>
          </a:p>
          <a:p>
            <a:pPr lvl="1" eaLnBrk="1" hangingPunct="1">
              <a:buFont typeface="Arial" charset="0"/>
              <a:buChar char="–"/>
              <a:defRPr/>
            </a:pPr>
            <a:r>
              <a:rPr lang="en-GB" sz="1200" dirty="0">
                <a:ea typeface="MS PGothic" pitchFamily="34" charset="-128"/>
              </a:rPr>
              <a:t>Don</a:t>
            </a:r>
            <a:r>
              <a:rPr lang="ja-JP" altLang="en-GB" sz="1200" dirty="0">
                <a:latin typeface="Arial"/>
                <a:ea typeface="MS PGothic" pitchFamily="34" charset="-128"/>
              </a:rPr>
              <a:t>’</a:t>
            </a:r>
            <a:r>
              <a:rPr lang="en-GB" sz="1200" dirty="0">
                <a:ea typeface="MS PGothic" pitchFamily="34" charset="-128"/>
              </a:rPr>
              <a:t>t fear repetition</a:t>
            </a:r>
          </a:p>
          <a:p>
            <a:pPr lvl="1" eaLnBrk="1" hangingPunct="1">
              <a:buFont typeface="Arial" charset="0"/>
              <a:buChar char="–"/>
              <a:defRPr/>
            </a:pPr>
            <a:r>
              <a:rPr lang="en-GB" sz="1200" dirty="0">
                <a:ea typeface="MS PGothic" pitchFamily="34" charset="-128"/>
              </a:rPr>
              <a:t>Do combine and improve on other ideas</a:t>
            </a:r>
          </a:p>
          <a:p>
            <a:pPr lvl="1" eaLnBrk="1" hangingPunct="1">
              <a:buFont typeface="Arial" charset="0"/>
              <a:buChar char="–"/>
              <a:defRPr/>
            </a:pPr>
            <a:endParaRPr lang="en-GB" sz="1200" dirty="0">
              <a:ea typeface="MS PGothic" pitchFamily="34" charset="-128"/>
            </a:endParaRPr>
          </a:p>
          <a:p>
            <a:pPr eaLnBrk="1" hangingPunct="1">
              <a:buFont typeface="Arial" charset="0"/>
              <a:buChar char="•"/>
              <a:defRPr/>
            </a:pPr>
            <a:r>
              <a:rPr lang="en-GB" sz="1400" dirty="0">
                <a:ea typeface="MS PGothic" pitchFamily="34" charset="-128"/>
                <a:cs typeface="+mn-cs"/>
              </a:rPr>
              <a:t>Be considerate of the different styles people display during brainstorming – try and create the right environment for everyone to contribute</a:t>
            </a:r>
            <a:endParaRPr lang="en-GB" sz="1200" dirty="0">
              <a:ea typeface="MS PGothic" pitchFamily="34" charset="-128"/>
              <a:cs typeface="+mn-cs"/>
            </a:endParaRPr>
          </a:p>
          <a:p>
            <a:pPr lvl="1" eaLnBrk="1" hangingPunct="1">
              <a:buFont typeface="Arial" charset="0"/>
              <a:buChar char="–"/>
              <a:defRPr/>
            </a:pPr>
            <a:endParaRPr lang="en-GB" sz="1400" dirty="0">
              <a:ea typeface="MS PGothic" pitchFamily="34" charset="-128"/>
            </a:endParaRPr>
          </a:p>
          <a:p>
            <a:pPr eaLnBrk="1" hangingPunct="1">
              <a:buFontTx/>
              <a:buNone/>
              <a:defRPr/>
            </a:pPr>
            <a:r>
              <a:rPr lang="en-GB" sz="1400" b="1" dirty="0">
                <a:ea typeface="MS PGothic" pitchFamily="34" charset="-128"/>
                <a:cs typeface="+mn-cs"/>
              </a:rPr>
              <a:t>Are there any variations on this tool?</a:t>
            </a:r>
          </a:p>
          <a:p>
            <a:pPr eaLnBrk="1" hangingPunct="1">
              <a:buFont typeface="Arial" charset="0"/>
              <a:buChar char="•"/>
              <a:defRPr/>
            </a:pPr>
            <a:r>
              <a:rPr lang="en-GB" sz="1400" dirty="0">
                <a:ea typeface="MS PGothic" pitchFamily="34" charset="-128"/>
                <a:cs typeface="+mn-cs"/>
              </a:rPr>
              <a:t>If the group is very large, you may split the group into sub-groups and combine the results at a later stage</a:t>
            </a:r>
            <a:endParaRPr lang="en-US" sz="1400" dirty="0">
              <a:ea typeface="MS PGothic" pitchFamily="34" charset="-128"/>
              <a:cs typeface="+mn-cs"/>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418" name="Rectangle 26">
            <a:extLst>
              <a:ext uri="{FF2B5EF4-FFF2-40B4-BE49-F238E27FC236}">
                <a16:creationId xmlns:a16="http://schemas.microsoft.com/office/drawing/2014/main" id="{0B7637E1-965E-4246-807B-3C34312F0B12}"/>
              </a:ext>
            </a:extLst>
          </p:cNvPr>
          <p:cNvSpPr>
            <a:spLocks noGrp="1" noChangeArrowheads="1"/>
          </p:cNvSpPr>
          <p:nvPr>
            <p:ph type="title"/>
          </p:nvPr>
        </p:nvSpPr>
        <p:spPr/>
        <p:txBody>
          <a:bodyPr/>
          <a:lstStyle/>
          <a:p>
            <a:pPr eaLnBrk="1" hangingPunct="1">
              <a:defRPr/>
            </a:pPr>
            <a:r>
              <a:rPr lang="en-GB" sz="2800" dirty="0">
                <a:ea typeface="MS PGothic" pitchFamily="34" charset="-128"/>
                <a:cs typeface="+mj-cs"/>
              </a:rPr>
              <a:t>The process has 7 steps for the team to work through</a:t>
            </a:r>
          </a:p>
        </p:txBody>
      </p:sp>
      <p:cxnSp>
        <p:nvCxnSpPr>
          <p:cNvPr id="99330" name="AutoShape 2">
            <a:extLst>
              <a:ext uri="{FF2B5EF4-FFF2-40B4-BE49-F238E27FC236}">
                <a16:creationId xmlns:a16="http://schemas.microsoft.com/office/drawing/2014/main" id="{36C427AD-0713-E648-B83D-6C478992DA3F}"/>
              </a:ext>
            </a:extLst>
          </p:cNvPr>
          <p:cNvCxnSpPr>
            <a:cxnSpLocks noChangeShapeType="1"/>
            <a:stCxn id="99348" idx="2"/>
            <a:endCxn id="99349" idx="1"/>
          </p:cNvCxnSpPr>
          <p:nvPr/>
        </p:nvCxnSpPr>
        <p:spPr bwMode="auto">
          <a:xfrm rot="16200000" flipH="1">
            <a:off x="3040857" y="2851944"/>
            <a:ext cx="279400" cy="985837"/>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9331" name="AutoShape 3">
            <a:extLst>
              <a:ext uri="{FF2B5EF4-FFF2-40B4-BE49-F238E27FC236}">
                <a16:creationId xmlns:a16="http://schemas.microsoft.com/office/drawing/2014/main" id="{4E6A9961-6A62-444E-B141-4F700DB4D2F2}"/>
              </a:ext>
            </a:extLst>
          </p:cNvPr>
          <p:cNvCxnSpPr>
            <a:cxnSpLocks noChangeShapeType="1"/>
            <a:stCxn id="99349" idx="2"/>
            <a:endCxn id="99350" idx="1"/>
          </p:cNvCxnSpPr>
          <p:nvPr/>
        </p:nvCxnSpPr>
        <p:spPr bwMode="auto">
          <a:xfrm rot="16200000" flipH="1">
            <a:off x="4364831" y="3386932"/>
            <a:ext cx="295275" cy="890588"/>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9332" name="AutoShape 4">
            <a:extLst>
              <a:ext uri="{FF2B5EF4-FFF2-40B4-BE49-F238E27FC236}">
                <a16:creationId xmlns:a16="http://schemas.microsoft.com/office/drawing/2014/main" id="{473FABFE-57E3-7D46-BBB3-619967CF551F}"/>
              </a:ext>
            </a:extLst>
          </p:cNvPr>
          <p:cNvCxnSpPr>
            <a:cxnSpLocks noChangeShapeType="1"/>
            <a:stCxn id="99350" idx="2"/>
            <a:endCxn id="99351" idx="1"/>
          </p:cNvCxnSpPr>
          <p:nvPr/>
        </p:nvCxnSpPr>
        <p:spPr bwMode="auto">
          <a:xfrm rot="16200000" flipH="1">
            <a:off x="5537201" y="3957637"/>
            <a:ext cx="373062" cy="81756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9333" name="AutoShape 5">
            <a:extLst>
              <a:ext uri="{FF2B5EF4-FFF2-40B4-BE49-F238E27FC236}">
                <a16:creationId xmlns:a16="http://schemas.microsoft.com/office/drawing/2014/main" id="{70FB8489-A809-9B4C-8EB4-385E898B2C9C}"/>
              </a:ext>
            </a:extLst>
          </p:cNvPr>
          <p:cNvCxnSpPr>
            <a:cxnSpLocks noChangeShapeType="1"/>
            <a:stCxn id="99351" idx="2"/>
            <a:endCxn id="99352" idx="1"/>
          </p:cNvCxnSpPr>
          <p:nvPr/>
        </p:nvCxnSpPr>
        <p:spPr bwMode="auto">
          <a:xfrm rot="16200000" flipH="1">
            <a:off x="6712744" y="4612482"/>
            <a:ext cx="395287" cy="83185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9334" name="AutoShape 6">
            <a:extLst>
              <a:ext uri="{FF2B5EF4-FFF2-40B4-BE49-F238E27FC236}">
                <a16:creationId xmlns:a16="http://schemas.microsoft.com/office/drawing/2014/main" id="{AF292AC2-C85D-B24B-B28C-DCFF83A25615}"/>
              </a:ext>
            </a:extLst>
          </p:cNvPr>
          <p:cNvCxnSpPr>
            <a:cxnSpLocks noChangeShapeType="1"/>
            <a:stCxn id="99352" idx="2"/>
            <a:endCxn id="99353" idx="1"/>
          </p:cNvCxnSpPr>
          <p:nvPr/>
        </p:nvCxnSpPr>
        <p:spPr bwMode="auto">
          <a:xfrm rot="16200000" flipH="1">
            <a:off x="7916069" y="5276057"/>
            <a:ext cx="319087" cy="774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9335" name="AutoShape 7">
            <a:extLst>
              <a:ext uri="{FF2B5EF4-FFF2-40B4-BE49-F238E27FC236}">
                <a16:creationId xmlns:a16="http://schemas.microsoft.com/office/drawing/2014/main" id="{1CEEC516-E457-034E-AB88-D40DEAE05F89}"/>
              </a:ext>
            </a:extLst>
          </p:cNvPr>
          <p:cNvCxnSpPr>
            <a:cxnSpLocks noChangeShapeType="1"/>
            <a:stCxn id="99347" idx="2"/>
            <a:endCxn id="99348" idx="0"/>
          </p:cNvCxnSpPr>
          <p:nvPr/>
        </p:nvCxnSpPr>
        <p:spPr bwMode="auto">
          <a:xfrm rot="16200000" flipH="1">
            <a:off x="2570163" y="2841625"/>
            <a:ext cx="230187" cy="47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9336" name="Text Box 8">
            <a:extLst>
              <a:ext uri="{FF2B5EF4-FFF2-40B4-BE49-F238E27FC236}">
                <a16:creationId xmlns:a16="http://schemas.microsoft.com/office/drawing/2014/main" id="{B558A29C-C3B5-E44E-9FFB-482E921565D8}"/>
              </a:ext>
            </a:extLst>
          </p:cNvPr>
          <p:cNvSpPr txBox="1">
            <a:spLocks noChangeArrowheads="1"/>
          </p:cNvSpPr>
          <p:nvPr/>
        </p:nvSpPr>
        <p:spPr bwMode="auto">
          <a:xfrm>
            <a:off x="679450" y="2557463"/>
            <a:ext cx="5572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latin typeface="Source Sans Pro" panose="020B0503030403020204" pitchFamily="34" charset="0"/>
                <a:cs typeface="Source Sans Pro" panose="020B0503030403020204" pitchFamily="34" charset="0"/>
              </a:rPr>
              <a:t>5 mins</a:t>
            </a:r>
          </a:p>
        </p:txBody>
      </p:sp>
      <p:sp>
        <p:nvSpPr>
          <p:cNvPr id="99337" name="Text Box 9">
            <a:extLst>
              <a:ext uri="{FF2B5EF4-FFF2-40B4-BE49-F238E27FC236}">
                <a16:creationId xmlns:a16="http://schemas.microsoft.com/office/drawing/2014/main" id="{24C628EA-94E3-A84F-A746-5E4AB13D9EE1}"/>
              </a:ext>
            </a:extLst>
          </p:cNvPr>
          <p:cNvSpPr txBox="1">
            <a:spLocks noChangeArrowheads="1"/>
          </p:cNvSpPr>
          <p:nvPr/>
        </p:nvSpPr>
        <p:spPr bwMode="auto">
          <a:xfrm>
            <a:off x="660400" y="3640138"/>
            <a:ext cx="6540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latin typeface="Source Sans Pro" panose="020B0503030403020204" pitchFamily="34" charset="0"/>
                <a:cs typeface="Source Sans Pro" panose="020B0503030403020204" pitchFamily="34" charset="0"/>
              </a:rPr>
              <a:t>10 mins</a:t>
            </a:r>
          </a:p>
        </p:txBody>
      </p:sp>
      <p:sp>
        <p:nvSpPr>
          <p:cNvPr id="99338" name="Text Box 10">
            <a:extLst>
              <a:ext uri="{FF2B5EF4-FFF2-40B4-BE49-F238E27FC236}">
                <a16:creationId xmlns:a16="http://schemas.microsoft.com/office/drawing/2014/main" id="{F83B5682-BD72-C740-814F-181A24F78D6E}"/>
              </a:ext>
            </a:extLst>
          </p:cNvPr>
          <p:cNvSpPr txBox="1">
            <a:spLocks noChangeArrowheads="1"/>
          </p:cNvSpPr>
          <p:nvPr/>
        </p:nvSpPr>
        <p:spPr bwMode="auto">
          <a:xfrm>
            <a:off x="660400" y="4835525"/>
            <a:ext cx="6540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latin typeface="Source Sans Pro" panose="020B0503030403020204" pitchFamily="34" charset="0"/>
                <a:cs typeface="Source Sans Pro" panose="020B0503030403020204" pitchFamily="34" charset="0"/>
              </a:rPr>
              <a:t>10 mins</a:t>
            </a:r>
          </a:p>
        </p:txBody>
      </p:sp>
      <p:sp>
        <p:nvSpPr>
          <p:cNvPr id="99339" name="Text Box 11">
            <a:extLst>
              <a:ext uri="{FF2B5EF4-FFF2-40B4-BE49-F238E27FC236}">
                <a16:creationId xmlns:a16="http://schemas.microsoft.com/office/drawing/2014/main" id="{5C09C86E-EAAA-AC4D-BCDE-BD5AA22704B8}"/>
              </a:ext>
            </a:extLst>
          </p:cNvPr>
          <p:cNvSpPr txBox="1">
            <a:spLocks noChangeArrowheads="1"/>
          </p:cNvSpPr>
          <p:nvPr/>
        </p:nvSpPr>
        <p:spPr bwMode="auto">
          <a:xfrm>
            <a:off x="679450" y="5737225"/>
            <a:ext cx="5572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000" b="1">
                <a:latin typeface="Source Sans Pro" panose="020B0503030403020204" pitchFamily="34" charset="0"/>
                <a:cs typeface="Source Sans Pro" panose="020B0503030403020204" pitchFamily="34" charset="0"/>
              </a:rPr>
              <a:t>5 mins</a:t>
            </a:r>
          </a:p>
        </p:txBody>
      </p:sp>
      <p:sp>
        <p:nvSpPr>
          <p:cNvPr id="99340" name="AutoShape 12">
            <a:extLst>
              <a:ext uri="{FF2B5EF4-FFF2-40B4-BE49-F238E27FC236}">
                <a16:creationId xmlns:a16="http://schemas.microsoft.com/office/drawing/2014/main" id="{5E6B42C8-0C47-FE46-8A05-8ABC13F0553E}"/>
              </a:ext>
            </a:extLst>
          </p:cNvPr>
          <p:cNvSpPr>
            <a:spLocks/>
          </p:cNvSpPr>
          <p:nvPr/>
        </p:nvSpPr>
        <p:spPr bwMode="auto">
          <a:xfrm>
            <a:off x="1336675" y="2246313"/>
            <a:ext cx="223838" cy="925512"/>
          </a:xfrm>
          <a:prstGeom prst="leftBrace">
            <a:avLst>
              <a:gd name="adj1" fmla="val 344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9341" name="AutoShape 13">
            <a:extLst>
              <a:ext uri="{FF2B5EF4-FFF2-40B4-BE49-F238E27FC236}">
                <a16:creationId xmlns:a16="http://schemas.microsoft.com/office/drawing/2014/main" id="{79EDCC10-8C99-D24A-8057-08B500F9EED8}"/>
              </a:ext>
            </a:extLst>
          </p:cNvPr>
          <p:cNvSpPr>
            <a:spLocks/>
          </p:cNvSpPr>
          <p:nvPr/>
        </p:nvSpPr>
        <p:spPr bwMode="auto">
          <a:xfrm>
            <a:off x="1336675" y="3224213"/>
            <a:ext cx="223838" cy="1033462"/>
          </a:xfrm>
          <a:prstGeom prst="leftBrace">
            <a:avLst>
              <a:gd name="adj1" fmla="val 3847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9342" name="AutoShape 14">
            <a:extLst>
              <a:ext uri="{FF2B5EF4-FFF2-40B4-BE49-F238E27FC236}">
                <a16:creationId xmlns:a16="http://schemas.microsoft.com/office/drawing/2014/main" id="{4E1E4B17-638C-BE47-967E-CD8B3C04007F}"/>
              </a:ext>
            </a:extLst>
          </p:cNvPr>
          <p:cNvSpPr>
            <a:spLocks/>
          </p:cNvSpPr>
          <p:nvPr/>
        </p:nvSpPr>
        <p:spPr bwMode="auto">
          <a:xfrm>
            <a:off x="1336675" y="4311650"/>
            <a:ext cx="223838" cy="1249363"/>
          </a:xfrm>
          <a:prstGeom prst="leftBrace">
            <a:avLst>
              <a:gd name="adj1" fmla="val 4651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9343" name="AutoShape 15">
            <a:extLst>
              <a:ext uri="{FF2B5EF4-FFF2-40B4-BE49-F238E27FC236}">
                <a16:creationId xmlns:a16="http://schemas.microsoft.com/office/drawing/2014/main" id="{B17D17C6-9ADA-C649-866F-C7D54489C867}"/>
              </a:ext>
            </a:extLst>
          </p:cNvPr>
          <p:cNvSpPr>
            <a:spLocks/>
          </p:cNvSpPr>
          <p:nvPr/>
        </p:nvSpPr>
        <p:spPr bwMode="auto">
          <a:xfrm>
            <a:off x="1336675" y="5670550"/>
            <a:ext cx="223838" cy="325438"/>
          </a:xfrm>
          <a:prstGeom prst="leftBrace">
            <a:avLst>
              <a:gd name="adj1" fmla="val 1211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99344" name="Text Box 16">
            <a:extLst>
              <a:ext uri="{FF2B5EF4-FFF2-40B4-BE49-F238E27FC236}">
                <a16:creationId xmlns:a16="http://schemas.microsoft.com/office/drawing/2014/main" id="{82192D20-EF7D-1245-8AE5-4BAB2DEA3814}"/>
              </a:ext>
            </a:extLst>
          </p:cNvPr>
          <p:cNvSpPr txBox="1">
            <a:spLocks noChangeArrowheads="1"/>
          </p:cNvSpPr>
          <p:nvPr/>
        </p:nvSpPr>
        <p:spPr bwMode="auto">
          <a:xfrm>
            <a:off x="719138" y="1862138"/>
            <a:ext cx="12620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200" b="1">
                <a:latin typeface="Source Sans Pro" panose="020B0503030403020204" pitchFamily="34" charset="0"/>
                <a:cs typeface="Source Sans Pro" panose="020B0503030403020204" pitchFamily="34" charset="0"/>
              </a:rPr>
              <a:t>30 min example</a:t>
            </a:r>
          </a:p>
        </p:txBody>
      </p:sp>
      <p:sp>
        <p:nvSpPr>
          <p:cNvPr id="99345" name="Line 17">
            <a:extLst>
              <a:ext uri="{FF2B5EF4-FFF2-40B4-BE49-F238E27FC236}">
                <a16:creationId xmlns:a16="http://schemas.microsoft.com/office/drawing/2014/main" id="{F9584020-C280-3543-B608-0A87C403572B}"/>
              </a:ext>
            </a:extLst>
          </p:cNvPr>
          <p:cNvSpPr>
            <a:spLocks noChangeShapeType="1"/>
          </p:cNvSpPr>
          <p:nvPr/>
        </p:nvSpPr>
        <p:spPr bwMode="auto">
          <a:xfrm flipV="1">
            <a:off x="7642225" y="3932238"/>
            <a:ext cx="0" cy="9779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99346" name="Line 18">
            <a:extLst>
              <a:ext uri="{FF2B5EF4-FFF2-40B4-BE49-F238E27FC236}">
                <a16:creationId xmlns:a16="http://schemas.microsoft.com/office/drawing/2014/main" id="{75906F5F-21D7-BA46-9061-007B04010D43}"/>
              </a:ext>
            </a:extLst>
          </p:cNvPr>
          <p:cNvSpPr>
            <a:spLocks noChangeShapeType="1"/>
          </p:cNvSpPr>
          <p:nvPr/>
        </p:nvSpPr>
        <p:spPr bwMode="auto">
          <a:xfrm flipH="1">
            <a:off x="5840413" y="3932238"/>
            <a:ext cx="1801812"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9347" name="Text Box 19">
            <a:extLst>
              <a:ext uri="{FF2B5EF4-FFF2-40B4-BE49-F238E27FC236}">
                <a16:creationId xmlns:a16="http://schemas.microsoft.com/office/drawing/2014/main" id="{AA9E08C6-A4CB-D546-BD77-BF555260DB9A}"/>
              </a:ext>
            </a:extLst>
          </p:cNvPr>
          <p:cNvSpPr txBox="1">
            <a:spLocks noChangeArrowheads="1"/>
          </p:cNvSpPr>
          <p:nvPr/>
        </p:nvSpPr>
        <p:spPr bwMode="auto">
          <a:xfrm>
            <a:off x="2274888" y="2322513"/>
            <a:ext cx="815975" cy="406400"/>
          </a:xfrm>
          <a:prstGeom prst="rect">
            <a:avLst/>
          </a:prstGeom>
          <a:solidFill>
            <a:srgbClr val="1369D1"/>
          </a:solidFill>
          <a:ln w="9525">
            <a:solidFill>
              <a:srgbClr val="F2C209"/>
            </a:solidFill>
            <a:miter lim="800000"/>
            <a:headEnd/>
            <a:tailEnd/>
          </a:ln>
        </p:spPr>
        <p:txBody>
          <a:bodyPr>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Problem</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Statement</a:t>
            </a:r>
          </a:p>
        </p:txBody>
      </p:sp>
      <p:sp>
        <p:nvSpPr>
          <p:cNvPr id="99348" name="Text Box 20">
            <a:extLst>
              <a:ext uri="{FF2B5EF4-FFF2-40B4-BE49-F238E27FC236}">
                <a16:creationId xmlns:a16="http://schemas.microsoft.com/office/drawing/2014/main" id="{4A063274-A916-F74F-800C-F63953CFC861}"/>
              </a:ext>
            </a:extLst>
          </p:cNvPr>
          <p:cNvSpPr txBox="1">
            <a:spLocks noChangeArrowheads="1"/>
          </p:cNvSpPr>
          <p:nvPr/>
        </p:nvSpPr>
        <p:spPr bwMode="auto">
          <a:xfrm>
            <a:off x="2252663" y="2959100"/>
            <a:ext cx="869950" cy="246063"/>
          </a:xfrm>
          <a:prstGeom prst="rect">
            <a:avLst/>
          </a:prstGeom>
          <a:solidFill>
            <a:srgbClr val="1369D1"/>
          </a:solidFill>
          <a:ln w="9525">
            <a:solidFill>
              <a:srgbClr val="F2C209"/>
            </a:solidFill>
            <a:miter lim="800000"/>
            <a:headEnd/>
            <a:tailEnd/>
          </a:ln>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Background</a:t>
            </a:r>
          </a:p>
        </p:txBody>
      </p:sp>
      <p:sp>
        <p:nvSpPr>
          <p:cNvPr id="99349" name="Text Box 21">
            <a:extLst>
              <a:ext uri="{FF2B5EF4-FFF2-40B4-BE49-F238E27FC236}">
                <a16:creationId xmlns:a16="http://schemas.microsoft.com/office/drawing/2014/main" id="{66300355-D7B1-B24E-B470-105802D3C11A}"/>
              </a:ext>
            </a:extLst>
          </p:cNvPr>
          <p:cNvSpPr txBox="1">
            <a:spLocks noChangeArrowheads="1"/>
          </p:cNvSpPr>
          <p:nvPr/>
        </p:nvSpPr>
        <p:spPr bwMode="auto">
          <a:xfrm>
            <a:off x="3673475" y="3284538"/>
            <a:ext cx="785813" cy="400050"/>
          </a:xfrm>
          <a:prstGeom prst="rect">
            <a:avLst/>
          </a:prstGeom>
          <a:solidFill>
            <a:srgbClr val="1369D1"/>
          </a:solidFill>
          <a:ln w="9525">
            <a:solidFill>
              <a:srgbClr val="F2C209"/>
            </a:solidFill>
            <a:miter lim="800000"/>
            <a:headEnd/>
            <a:tailEnd/>
          </a:ln>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Idea</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Generation</a:t>
            </a:r>
          </a:p>
        </p:txBody>
      </p:sp>
      <p:sp>
        <p:nvSpPr>
          <p:cNvPr id="99350" name="Text Box 22">
            <a:extLst>
              <a:ext uri="{FF2B5EF4-FFF2-40B4-BE49-F238E27FC236}">
                <a16:creationId xmlns:a16="http://schemas.microsoft.com/office/drawing/2014/main" id="{ED39E3F1-DD7E-4848-852C-5FCD44E6D289}"/>
              </a:ext>
            </a:extLst>
          </p:cNvPr>
          <p:cNvSpPr txBox="1">
            <a:spLocks noChangeArrowheads="1"/>
          </p:cNvSpPr>
          <p:nvPr/>
        </p:nvSpPr>
        <p:spPr bwMode="auto">
          <a:xfrm>
            <a:off x="4957763" y="3779838"/>
            <a:ext cx="714375" cy="400050"/>
          </a:xfrm>
          <a:prstGeom prst="rect">
            <a:avLst/>
          </a:prstGeom>
          <a:solidFill>
            <a:srgbClr val="1369D1"/>
          </a:solidFill>
          <a:ln w="9525">
            <a:solidFill>
              <a:srgbClr val="F2C209"/>
            </a:solidFill>
            <a:miter lim="800000"/>
            <a:headEnd/>
            <a:tailEnd/>
          </a:ln>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Idea</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Selection</a:t>
            </a:r>
          </a:p>
        </p:txBody>
      </p:sp>
      <p:sp>
        <p:nvSpPr>
          <p:cNvPr id="99351" name="Text Box 23">
            <a:extLst>
              <a:ext uri="{FF2B5EF4-FFF2-40B4-BE49-F238E27FC236}">
                <a16:creationId xmlns:a16="http://schemas.microsoft.com/office/drawing/2014/main" id="{C15F3E4E-8A57-4C4F-89AC-2AB794AD8F05}"/>
              </a:ext>
            </a:extLst>
          </p:cNvPr>
          <p:cNvSpPr txBox="1">
            <a:spLocks noChangeArrowheads="1"/>
          </p:cNvSpPr>
          <p:nvPr/>
        </p:nvSpPr>
        <p:spPr bwMode="auto">
          <a:xfrm>
            <a:off x="6132513" y="4276725"/>
            <a:ext cx="723900" cy="554038"/>
          </a:xfrm>
          <a:prstGeom prst="rect">
            <a:avLst/>
          </a:prstGeom>
          <a:solidFill>
            <a:srgbClr val="1369D1"/>
          </a:solidFill>
          <a:ln w="9525">
            <a:solidFill>
              <a:srgbClr val="F2C209"/>
            </a:solidFill>
            <a:miter lim="800000"/>
            <a:headEnd/>
            <a:tailEnd/>
          </a:ln>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Benefits/</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Concerns</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Analysis</a:t>
            </a:r>
          </a:p>
        </p:txBody>
      </p:sp>
      <p:sp>
        <p:nvSpPr>
          <p:cNvPr id="99352" name="Text Box 24">
            <a:extLst>
              <a:ext uri="{FF2B5EF4-FFF2-40B4-BE49-F238E27FC236}">
                <a16:creationId xmlns:a16="http://schemas.microsoft.com/office/drawing/2014/main" id="{570368E6-2F26-8E41-87C9-AA474EECB779}"/>
              </a:ext>
            </a:extLst>
          </p:cNvPr>
          <p:cNvSpPr txBox="1">
            <a:spLocks noChangeArrowheads="1"/>
          </p:cNvSpPr>
          <p:nvPr/>
        </p:nvSpPr>
        <p:spPr bwMode="auto">
          <a:xfrm>
            <a:off x="7326313" y="4949825"/>
            <a:ext cx="723900" cy="554038"/>
          </a:xfrm>
          <a:prstGeom prst="rect">
            <a:avLst/>
          </a:prstGeom>
          <a:solidFill>
            <a:srgbClr val="1369D1"/>
          </a:solidFill>
          <a:ln w="9525">
            <a:solidFill>
              <a:srgbClr val="F2C209"/>
            </a:solidFill>
            <a:miter lim="800000"/>
            <a:headEnd/>
            <a:tailEnd/>
          </a:ln>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Work</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Critical</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Concerns</a:t>
            </a:r>
          </a:p>
        </p:txBody>
      </p:sp>
      <p:sp>
        <p:nvSpPr>
          <p:cNvPr id="99353" name="Text Box 25">
            <a:extLst>
              <a:ext uri="{FF2B5EF4-FFF2-40B4-BE49-F238E27FC236}">
                <a16:creationId xmlns:a16="http://schemas.microsoft.com/office/drawing/2014/main" id="{773C9D6F-B74C-1E4F-980A-726D62D6D628}"/>
              </a:ext>
            </a:extLst>
          </p:cNvPr>
          <p:cNvSpPr txBox="1">
            <a:spLocks noChangeArrowheads="1"/>
          </p:cNvSpPr>
          <p:nvPr/>
        </p:nvSpPr>
        <p:spPr bwMode="auto">
          <a:xfrm>
            <a:off x="8462963" y="5622925"/>
            <a:ext cx="547687" cy="400050"/>
          </a:xfrm>
          <a:prstGeom prst="rect">
            <a:avLst/>
          </a:prstGeom>
          <a:solidFill>
            <a:srgbClr val="1369D1"/>
          </a:solidFill>
          <a:ln w="9525">
            <a:solidFill>
              <a:srgbClr val="F2C209"/>
            </a:solidFill>
            <a:miter lim="800000"/>
            <a:headEnd/>
            <a:tailEnd/>
          </a:ln>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Action</a:t>
            </a:r>
          </a:p>
          <a:p>
            <a:pPr algn="ctr" eaLnBrk="1" hangingPunct="1">
              <a:lnSpc>
                <a:spcPct val="100000"/>
              </a:lnSpc>
              <a:spcBef>
                <a:spcPct val="0"/>
              </a:spcBef>
              <a:buFontTx/>
              <a:buNone/>
            </a:pPr>
            <a:r>
              <a:rPr lang="en-GB" altLang="en-US" sz="1000">
                <a:solidFill>
                  <a:srgbClr val="F2C209"/>
                </a:solidFill>
                <a:latin typeface="Source Sans Pro" panose="020B0503030403020204" pitchFamily="34" charset="0"/>
                <a:cs typeface="Source Sans Pro" panose="020B0503030403020204" pitchFamily="34" charset="0"/>
              </a:rPr>
              <a:t>Plan</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a:extLst>
              <a:ext uri="{FF2B5EF4-FFF2-40B4-BE49-F238E27FC236}">
                <a16:creationId xmlns:a16="http://schemas.microsoft.com/office/drawing/2014/main" id="{89DF909D-411B-4A44-A7F4-076023083B4E}"/>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Roles &amp; Responsibilities</a:t>
            </a:r>
          </a:p>
        </p:txBody>
      </p:sp>
      <p:sp>
        <p:nvSpPr>
          <p:cNvPr id="100354" name="Oval 3">
            <a:extLst>
              <a:ext uri="{FF2B5EF4-FFF2-40B4-BE49-F238E27FC236}">
                <a16:creationId xmlns:a16="http://schemas.microsoft.com/office/drawing/2014/main" id="{DF8C4676-5DED-1945-8A89-B27E121EE4F7}"/>
              </a:ext>
            </a:extLst>
          </p:cNvPr>
          <p:cNvSpPr>
            <a:spLocks noChangeArrowheads="1"/>
          </p:cNvSpPr>
          <p:nvPr/>
        </p:nvSpPr>
        <p:spPr bwMode="auto">
          <a:xfrm>
            <a:off x="3632200" y="3476625"/>
            <a:ext cx="2660650" cy="2484438"/>
          </a:xfrm>
          <a:prstGeom prst="ellipse">
            <a:avLst/>
          </a:prstGeom>
          <a:solidFill>
            <a:srgbClr val="1369D1">
              <a:alpha val="50195"/>
            </a:srgbClr>
          </a:solidFill>
          <a:ln w="9525">
            <a:solidFill>
              <a:schemeClr val="tx1"/>
            </a:solidFill>
            <a:round/>
            <a:headEnd/>
            <a:tailEnd/>
          </a:ln>
        </p:spPr>
        <p:txBody>
          <a:bodyPr/>
          <a:lstStyle>
            <a:lvl1pPr marL="287338" indent="-193675">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spcBef>
                <a:spcPct val="25000"/>
              </a:spcBef>
            </a:pPr>
            <a:endParaRPr lang="en-GB" altLang="en-US" sz="1200" b="1">
              <a:latin typeface="Source Sans Pro" panose="020B0503030403020204" pitchFamily="34" charset="0"/>
              <a:cs typeface="Source Sans Pro" panose="020B0503030403020204" pitchFamily="34" charset="0"/>
            </a:endParaRPr>
          </a:p>
          <a:p>
            <a:pPr eaLnBrk="1" hangingPunct="1">
              <a:spcBef>
                <a:spcPct val="25000"/>
              </a:spcBef>
            </a:pPr>
            <a:endParaRPr lang="en-GB" altLang="en-US" sz="1200" b="1">
              <a:latin typeface="Source Sans Pro" panose="020B0503030403020204" pitchFamily="34" charset="0"/>
              <a:cs typeface="Source Sans Pro" panose="020B0503030403020204" pitchFamily="34" charset="0"/>
            </a:endParaRPr>
          </a:p>
          <a:p>
            <a:pPr eaLnBrk="1" hangingPunct="1">
              <a:spcBef>
                <a:spcPct val="25000"/>
              </a:spcBef>
            </a:pPr>
            <a:r>
              <a:rPr lang="en-GB" altLang="en-US" sz="1200" b="1">
                <a:latin typeface="Source Sans Pro" panose="020B0503030403020204" pitchFamily="34" charset="0"/>
                <a:cs typeface="Source Sans Pro" panose="020B0503030403020204" pitchFamily="34" charset="0"/>
              </a:rPr>
              <a:t>Resources</a:t>
            </a:r>
            <a:endParaRPr lang="en-GB" altLang="en-US" sz="1200" b="1" u="sng">
              <a:latin typeface="Source Sans Pro" panose="020B0503030403020204" pitchFamily="34" charset="0"/>
              <a:cs typeface="Source Sans Pro" panose="020B0503030403020204" pitchFamily="34" charset="0"/>
            </a:endParaRP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Contribute ideas and expertise</a:t>
            </a: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Follow the process</a:t>
            </a: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Help the team attain the goal</a:t>
            </a:r>
          </a:p>
        </p:txBody>
      </p:sp>
      <p:sp>
        <p:nvSpPr>
          <p:cNvPr id="100355" name="Oval 4">
            <a:extLst>
              <a:ext uri="{FF2B5EF4-FFF2-40B4-BE49-F238E27FC236}">
                <a16:creationId xmlns:a16="http://schemas.microsoft.com/office/drawing/2014/main" id="{F9133AC3-3316-404F-B647-22F3F3D53D76}"/>
              </a:ext>
            </a:extLst>
          </p:cNvPr>
          <p:cNvSpPr>
            <a:spLocks noChangeArrowheads="1"/>
          </p:cNvSpPr>
          <p:nvPr/>
        </p:nvSpPr>
        <p:spPr bwMode="auto">
          <a:xfrm>
            <a:off x="4687888" y="1804988"/>
            <a:ext cx="2660650" cy="2484437"/>
          </a:xfrm>
          <a:prstGeom prst="ellipse">
            <a:avLst/>
          </a:prstGeom>
          <a:solidFill>
            <a:srgbClr val="227E01">
              <a:alpha val="50195"/>
            </a:srgbClr>
          </a:solidFill>
          <a:ln w="9525">
            <a:solidFill>
              <a:schemeClr val="tx1"/>
            </a:solidFill>
            <a:round/>
            <a:headEnd/>
            <a:tailEnd/>
          </a:ln>
        </p:spPr>
        <p:txBody>
          <a:bodyPr rIns="0"/>
          <a:lstStyle>
            <a:lvl1pPr marL="762000" indent="-185738">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spcBef>
                <a:spcPct val="25000"/>
              </a:spcBef>
            </a:pPr>
            <a:r>
              <a:rPr lang="en-GB" altLang="en-US" sz="1200" b="1">
                <a:latin typeface="Source Sans Pro" panose="020B0503030403020204" pitchFamily="34" charset="0"/>
                <a:cs typeface="Source Sans Pro" panose="020B0503030403020204" pitchFamily="34" charset="0"/>
              </a:rPr>
              <a:t>Facilitator</a:t>
            </a:r>
            <a:endParaRPr lang="en-GB" altLang="en-US" sz="1200" b="1" u="sng">
              <a:latin typeface="Source Sans Pro" panose="020B0503030403020204" pitchFamily="34" charset="0"/>
              <a:cs typeface="Source Sans Pro" panose="020B0503030403020204" pitchFamily="34" charset="0"/>
            </a:endParaRP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Focused on the process</a:t>
            </a: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Keeps the meeting on track</a:t>
            </a: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Promotes creativeness</a:t>
            </a:r>
          </a:p>
        </p:txBody>
      </p:sp>
      <p:sp>
        <p:nvSpPr>
          <p:cNvPr id="100356" name="Oval 5">
            <a:extLst>
              <a:ext uri="{FF2B5EF4-FFF2-40B4-BE49-F238E27FC236}">
                <a16:creationId xmlns:a16="http://schemas.microsoft.com/office/drawing/2014/main" id="{4B925024-3322-DD42-A6B4-3331C0B4CDF7}"/>
              </a:ext>
            </a:extLst>
          </p:cNvPr>
          <p:cNvSpPr>
            <a:spLocks noChangeArrowheads="1"/>
          </p:cNvSpPr>
          <p:nvPr/>
        </p:nvSpPr>
        <p:spPr bwMode="auto">
          <a:xfrm>
            <a:off x="2568575" y="1804988"/>
            <a:ext cx="2660650" cy="2484437"/>
          </a:xfrm>
          <a:prstGeom prst="ellipse">
            <a:avLst/>
          </a:prstGeom>
          <a:solidFill>
            <a:srgbClr val="C23C11">
              <a:alpha val="50195"/>
            </a:srgbClr>
          </a:solidFill>
          <a:ln w="9525">
            <a:solidFill>
              <a:schemeClr val="tx1"/>
            </a:solidFill>
            <a:round/>
            <a:headEnd/>
            <a:tailEnd/>
          </a:ln>
        </p:spPr>
        <p:txBody>
          <a:bodyPr wrap="none" anchor="ctr"/>
          <a:lstStyle>
            <a:lvl1pPr marL="381000" indent="-185738">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spcBef>
                <a:spcPct val="25000"/>
              </a:spcBef>
              <a:buClr>
                <a:schemeClr val="hlink"/>
              </a:buClr>
              <a:buFont typeface="Times" pitchFamily="2" charset="0"/>
              <a:buChar char="•"/>
            </a:pPr>
            <a:endParaRPr lang="en-US" altLang="en-US" sz="1200">
              <a:latin typeface="Source Sans Pro" panose="020B0503030403020204" pitchFamily="34" charset="0"/>
              <a:cs typeface="Source Sans Pro" panose="020B0503030403020204" pitchFamily="34" charset="0"/>
            </a:endParaRPr>
          </a:p>
        </p:txBody>
      </p:sp>
      <p:sp>
        <p:nvSpPr>
          <p:cNvPr id="100357" name="Rectangle 6">
            <a:extLst>
              <a:ext uri="{FF2B5EF4-FFF2-40B4-BE49-F238E27FC236}">
                <a16:creationId xmlns:a16="http://schemas.microsoft.com/office/drawing/2014/main" id="{55870975-14E2-A14C-8546-935B659352A4}"/>
              </a:ext>
            </a:extLst>
          </p:cNvPr>
          <p:cNvSpPr>
            <a:spLocks noChangeArrowheads="1"/>
          </p:cNvSpPr>
          <p:nvPr/>
        </p:nvSpPr>
        <p:spPr bwMode="auto">
          <a:xfrm>
            <a:off x="2765425" y="1839913"/>
            <a:ext cx="2660650" cy="24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81000" indent="-185738">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spcBef>
                <a:spcPct val="25000"/>
              </a:spcBef>
            </a:pPr>
            <a:r>
              <a:rPr lang="en-GB" altLang="en-US" sz="1200" b="1">
                <a:latin typeface="Source Sans Pro" panose="020B0503030403020204" pitchFamily="34" charset="0"/>
                <a:cs typeface="Source Sans Pro" panose="020B0503030403020204" pitchFamily="34" charset="0"/>
              </a:rPr>
              <a:t>Owner</a:t>
            </a: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Decision </a:t>
            </a:r>
            <a:br>
              <a:rPr lang="en-GB" altLang="en-US" sz="1200">
                <a:latin typeface="Source Sans Pro" panose="020B0503030403020204" pitchFamily="34" charset="0"/>
                <a:cs typeface="Source Sans Pro" panose="020B0503030403020204" pitchFamily="34" charset="0"/>
              </a:rPr>
            </a:br>
            <a:r>
              <a:rPr lang="en-GB" altLang="en-US" sz="1200">
                <a:latin typeface="Source Sans Pro" panose="020B0503030403020204" pitchFamily="34" charset="0"/>
                <a:cs typeface="Source Sans Pro" panose="020B0503030403020204" pitchFamily="34" charset="0"/>
              </a:rPr>
              <a:t>maker</a:t>
            </a: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Owns the problem </a:t>
            </a:r>
            <a:br>
              <a:rPr lang="en-GB" altLang="en-US" sz="1200">
                <a:latin typeface="Source Sans Pro" panose="020B0503030403020204" pitchFamily="34" charset="0"/>
                <a:cs typeface="Source Sans Pro" panose="020B0503030403020204" pitchFamily="34" charset="0"/>
              </a:rPr>
            </a:br>
            <a:r>
              <a:rPr lang="en-GB" altLang="en-US" sz="1200">
                <a:latin typeface="Source Sans Pro" panose="020B0503030403020204" pitchFamily="34" charset="0"/>
                <a:cs typeface="Source Sans Pro" panose="020B0503030403020204" pitchFamily="34" charset="0"/>
              </a:rPr>
              <a:t>and goes away </a:t>
            </a:r>
            <a:br>
              <a:rPr lang="en-GB" altLang="en-US" sz="1200">
                <a:latin typeface="Source Sans Pro" panose="020B0503030403020204" pitchFamily="34" charset="0"/>
                <a:cs typeface="Source Sans Pro" panose="020B0503030403020204" pitchFamily="34" charset="0"/>
              </a:rPr>
            </a:br>
            <a:r>
              <a:rPr lang="en-GB" altLang="en-US" sz="1200">
                <a:latin typeface="Source Sans Pro" panose="020B0503030403020204" pitchFamily="34" charset="0"/>
                <a:cs typeface="Source Sans Pro" panose="020B0503030403020204" pitchFamily="34" charset="0"/>
              </a:rPr>
              <a:t>with an action plan</a:t>
            </a:r>
          </a:p>
          <a:p>
            <a:pPr eaLnBrk="1" hangingPunct="1">
              <a:spcBef>
                <a:spcPct val="25000"/>
              </a:spcBef>
              <a:buFont typeface="Times" pitchFamily="2" charset="0"/>
              <a:buChar char="•"/>
            </a:pPr>
            <a:r>
              <a:rPr lang="en-GB" altLang="en-US" sz="1200">
                <a:latin typeface="Source Sans Pro" panose="020B0503030403020204" pitchFamily="34" charset="0"/>
                <a:cs typeface="Source Sans Pro" panose="020B0503030403020204" pitchFamily="34" charset="0"/>
              </a:rPr>
              <a:t>Focused on </a:t>
            </a:r>
            <a:br>
              <a:rPr lang="en-GB" altLang="en-US" sz="1200">
                <a:latin typeface="Source Sans Pro" panose="020B0503030403020204" pitchFamily="34" charset="0"/>
                <a:cs typeface="Source Sans Pro" panose="020B0503030403020204" pitchFamily="34" charset="0"/>
              </a:rPr>
            </a:br>
            <a:r>
              <a:rPr lang="en-GB" altLang="en-US" sz="1200">
                <a:latin typeface="Source Sans Pro" panose="020B0503030403020204" pitchFamily="34" charset="0"/>
                <a:cs typeface="Source Sans Pro" panose="020B0503030403020204" pitchFamily="34" charset="0"/>
              </a:rPr>
              <a:t>content</a:t>
            </a:r>
          </a:p>
          <a:p>
            <a:pPr eaLnBrk="1" hangingPunct="1">
              <a:spcBef>
                <a:spcPct val="25000"/>
              </a:spcBef>
              <a:buClr>
                <a:schemeClr val="hlink"/>
              </a:buClr>
              <a:buFont typeface="Times" pitchFamily="2" charset="0"/>
              <a:buChar char="•"/>
            </a:pPr>
            <a:endParaRPr lang="en-GB" altLang="en-US" sz="1200">
              <a:latin typeface="Source Sans Pro" panose="020B0503030403020204" pitchFamily="34" charset="0"/>
              <a:cs typeface="Source Sans Pro" panose="020B0503030403020204"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4" name="Rectangle 4">
            <a:extLst>
              <a:ext uri="{FF2B5EF4-FFF2-40B4-BE49-F238E27FC236}">
                <a16:creationId xmlns:a16="http://schemas.microsoft.com/office/drawing/2014/main" id="{6B2D282B-2F23-A54F-B44A-1611DE9295F8}"/>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Step 1: The problem statement</a:t>
            </a:r>
          </a:p>
        </p:txBody>
      </p:sp>
      <p:sp>
        <p:nvSpPr>
          <p:cNvPr id="573442" name="Rectangle 2">
            <a:extLst>
              <a:ext uri="{FF2B5EF4-FFF2-40B4-BE49-F238E27FC236}">
                <a16:creationId xmlns:a16="http://schemas.microsoft.com/office/drawing/2014/main" id="{1FE28DCD-B806-464F-850D-5E39B078FD82}"/>
              </a:ext>
            </a:extLst>
          </p:cNvPr>
          <p:cNvSpPr>
            <a:spLocks noGrp="1" noChangeArrowheads="1"/>
          </p:cNvSpPr>
          <p:nvPr>
            <p:ph idx="1"/>
          </p:nvPr>
        </p:nvSpPr>
        <p:spPr/>
        <p:txBody>
          <a:bodyPr/>
          <a:lstStyle/>
          <a:p>
            <a:pPr eaLnBrk="1" hangingPunct="1">
              <a:lnSpc>
                <a:spcPct val="90000"/>
              </a:lnSpc>
              <a:buFont typeface="Arial" charset="0"/>
              <a:buChar char="•"/>
              <a:defRPr/>
            </a:pPr>
            <a:r>
              <a:rPr lang="en-GB" sz="2400" dirty="0">
                <a:ea typeface="MS PGothic" pitchFamily="34" charset="-128"/>
                <a:cs typeface="+mn-cs"/>
              </a:rPr>
              <a:t>Initial statement of the task, opportunity or challenge</a:t>
            </a:r>
          </a:p>
          <a:p>
            <a:pPr eaLnBrk="1" hangingPunct="1">
              <a:lnSpc>
                <a:spcPct val="90000"/>
              </a:lnSpc>
              <a:buFont typeface="Arial" charset="0"/>
              <a:buChar char="•"/>
              <a:defRPr/>
            </a:pPr>
            <a:r>
              <a:rPr lang="en-GB" sz="2400" dirty="0">
                <a:ea typeface="MS PGothic" pitchFamily="34" charset="-128"/>
                <a:cs typeface="+mn-cs"/>
              </a:rPr>
              <a:t>Must be concise and accurate</a:t>
            </a:r>
          </a:p>
          <a:p>
            <a:pPr eaLnBrk="1" hangingPunct="1">
              <a:lnSpc>
                <a:spcPct val="90000"/>
              </a:lnSpc>
              <a:buFont typeface="Arial" charset="0"/>
              <a:buChar char="•"/>
              <a:defRPr/>
            </a:pPr>
            <a:r>
              <a:rPr lang="en-GB" sz="2400" dirty="0">
                <a:ea typeface="MS PGothic" pitchFamily="34" charset="-128"/>
                <a:cs typeface="+mn-cs"/>
              </a:rPr>
              <a:t>Must be action-oriented, how-to</a:t>
            </a:r>
          </a:p>
          <a:p>
            <a:pPr eaLnBrk="1" hangingPunct="1">
              <a:lnSpc>
                <a:spcPct val="90000"/>
              </a:lnSpc>
              <a:buFont typeface="Arial" charset="0"/>
              <a:buChar char="•"/>
              <a:defRPr/>
            </a:pPr>
            <a:endParaRPr lang="en-GB" sz="2400" dirty="0">
              <a:ea typeface="MS PGothic" pitchFamily="34" charset="-128"/>
              <a:cs typeface="+mn-cs"/>
            </a:endParaRPr>
          </a:p>
        </p:txBody>
      </p:sp>
      <p:sp>
        <p:nvSpPr>
          <p:cNvPr id="101379" name="Rectangle 3">
            <a:extLst>
              <a:ext uri="{FF2B5EF4-FFF2-40B4-BE49-F238E27FC236}">
                <a16:creationId xmlns:a16="http://schemas.microsoft.com/office/drawing/2014/main" id="{6829F7BE-3A22-B04D-B9C4-1534FA21600E}"/>
              </a:ext>
            </a:extLst>
          </p:cNvPr>
          <p:cNvSpPr>
            <a:spLocks noChangeArrowheads="1"/>
          </p:cNvSpPr>
          <p:nvPr/>
        </p:nvSpPr>
        <p:spPr bwMode="auto">
          <a:xfrm>
            <a:off x="582613" y="2971800"/>
            <a:ext cx="8723312" cy="6858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2000">
                <a:solidFill>
                  <a:srgbClr val="F2C209"/>
                </a:solidFill>
                <a:latin typeface="Source Sans Pro" panose="020B0503030403020204" pitchFamily="34" charset="0"/>
                <a:cs typeface="Source Sans Pro" panose="020B0503030403020204" pitchFamily="34" charset="0"/>
              </a:rPr>
              <a:t>Key player(s): Owner</a:t>
            </a:r>
            <a:endParaRPr lang="en-US" altLang="en-US" sz="2000">
              <a:solidFill>
                <a:srgbClr val="F2C209"/>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7" name="Rectangle 3">
            <a:extLst>
              <a:ext uri="{FF2B5EF4-FFF2-40B4-BE49-F238E27FC236}">
                <a16:creationId xmlns:a16="http://schemas.microsoft.com/office/drawing/2014/main" id="{466FAA23-3687-CD44-B5C3-C589973FA7C7}"/>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Step 2: Background</a:t>
            </a:r>
          </a:p>
        </p:txBody>
      </p:sp>
      <p:sp>
        <p:nvSpPr>
          <p:cNvPr id="574466" name="Rectangle 2">
            <a:extLst>
              <a:ext uri="{FF2B5EF4-FFF2-40B4-BE49-F238E27FC236}">
                <a16:creationId xmlns:a16="http://schemas.microsoft.com/office/drawing/2014/main" id="{C681B815-9AA8-4846-95E0-E1BD2D0F5DBD}"/>
              </a:ext>
            </a:extLst>
          </p:cNvPr>
          <p:cNvSpPr>
            <a:spLocks noGrp="1" noChangeArrowheads="1"/>
          </p:cNvSpPr>
          <p:nvPr>
            <p:ph idx="1"/>
          </p:nvPr>
        </p:nvSpPr>
        <p:spPr/>
        <p:txBody>
          <a:bodyPr/>
          <a:lstStyle/>
          <a:p>
            <a:pPr eaLnBrk="1" hangingPunct="1">
              <a:lnSpc>
                <a:spcPct val="90000"/>
              </a:lnSpc>
              <a:buFont typeface="Arial" charset="0"/>
              <a:buChar char="•"/>
              <a:defRPr/>
            </a:pPr>
            <a:r>
              <a:rPr lang="en-GB" sz="2400" dirty="0">
                <a:ea typeface="MS PGothic" pitchFamily="34" charset="-128"/>
                <a:cs typeface="+mn-cs"/>
              </a:rPr>
              <a:t>Add information</a:t>
            </a:r>
          </a:p>
          <a:p>
            <a:pPr eaLnBrk="1" hangingPunct="1">
              <a:lnSpc>
                <a:spcPct val="90000"/>
              </a:lnSpc>
              <a:buFont typeface="Arial" charset="0"/>
              <a:buChar char="•"/>
              <a:defRPr/>
            </a:pPr>
            <a:r>
              <a:rPr lang="en-GB" sz="2400" dirty="0">
                <a:ea typeface="MS PGothic" pitchFamily="34" charset="-128"/>
                <a:cs typeface="+mn-cs"/>
              </a:rPr>
              <a:t>Clarify and define the key terms</a:t>
            </a:r>
          </a:p>
          <a:p>
            <a:pPr eaLnBrk="1" hangingPunct="1">
              <a:lnSpc>
                <a:spcPct val="90000"/>
              </a:lnSpc>
              <a:buFont typeface="Arial" charset="0"/>
              <a:buChar char="•"/>
              <a:defRPr/>
            </a:pPr>
            <a:r>
              <a:rPr lang="en-GB" sz="2400" dirty="0">
                <a:ea typeface="MS PGothic" pitchFamily="34" charset="-128"/>
                <a:cs typeface="+mn-cs"/>
              </a:rPr>
              <a:t>Identify constraints</a:t>
            </a:r>
          </a:p>
          <a:p>
            <a:pPr eaLnBrk="1" hangingPunct="1">
              <a:lnSpc>
                <a:spcPct val="90000"/>
              </a:lnSpc>
              <a:buFont typeface="Arial" charset="0"/>
              <a:buChar char="•"/>
              <a:defRPr/>
            </a:pPr>
            <a:r>
              <a:rPr lang="en-GB" sz="2400" dirty="0">
                <a:ea typeface="MS PGothic" pitchFamily="34" charset="-128"/>
                <a:cs typeface="+mn-cs"/>
              </a:rPr>
              <a:t>List what we have tried before and the outcomes</a:t>
            </a:r>
          </a:p>
          <a:p>
            <a:pPr eaLnBrk="1" hangingPunct="1">
              <a:lnSpc>
                <a:spcPct val="90000"/>
              </a:lnSpc>
              <a:buFont typeface="Arial" charset="0"/>
              <a:buChar char="•"/>
              <a:defRPr/>
            </a:pPr>
            <a:r>
              <a:rPr lang="en-GB" sz="2400" dirty="0">
                <a:ea typeface="MS PGothic" pitchFamily="34" charset="-128"/>
                <a:cs typeface="+mn-cs"/>
              </a:rPr>
              <a:t>Provide motivating statements of benefits</a:t>
            </a:r>
          </a:p>
          <a:p>
            <a:pPr eaLnBrk="1" hangingPunct="1">
              <a:lnSpc>
                <a:spcPct val="90000"/>
              </a:lnSpc>
              <a:buFont typeface="Arial" charset="0"/>
              <a:buChar char="•"/>
              <a:defRPr/>
            </a:pPr>
            <a:endParaRPr lang="en-GB" sz="2400" dirty="0">
              <a:ea typeface="MS PGothic" pitchFamily="34" charset="-128"/>
              <a:cs typeface="+mn-cs"/>
            </a:endParaRPr>
          </a:p>
          <a:p>
            <a:pPr eaLnBrk="1" hangingPunct="1">
              <a:lnSpc>
                <a:spcPct val="90000"/>
              </a:lnSpc>
              <a:buFont typeface="Arial" charset="0"/>
              <a:buChar char="•"/>
              <a:defRPr/>
            </a:pPr>
            <a:endParaRPr lang="en-GB" sz="2400" dirty="0">
              <a:ea typeface="MS PGothic" pitchFamily="34" charset="-128"/>
              <a:cs typeface="+mn-cs"/>
            </a:endParaRPr>
          </a:p>
          <a:p>
            <a:pPr eaLnBrk="1" hangingPunct="1">
              <a:lnSpc>
                <a:spcPct val="90000"/>
              </a:lnSpc>
              <a:buFont typeface="Arial" charset="0"/>
              <a:buChar char="•"/>
              <a:defRPr/>
            </a:pPr>
            <a:endParaRPr lang="en-GB" sz="2400" dirty="0">
              <a:ea typeface="MS PGothic" pitchFamily="34" charset="-128"/>
              <a:cs typeface="+mn-cs"/>
            </a:endParaRPr>
          </a:p>
          <a:p>
            <a:pPr eaLnBrk="1" hangingPunct="1">
              <a:lnSpc>
                <a:spcPct val="90000"/>
              </a:lnSpc>
              <a:buFont typeface="Arial" charset="0"/>
              <a:buChar char="•"/>
              <a:defRPr/>
            </a:pPr>
            <a:endParaRPr lang="en-GB" sz="2400" dirty="0">
              <a:ea typeface="MS PGothic" pitchFamily="34" charset="-128"/>
              <a:cs typeface="+mn-cs"/>
            </a:endParaRPr>
          </a:p>
        </p:txBody>
      </p:sp>
      <p:sp>
        <p:nvSpPr>
          <p:cNvPr id="102403" name="Rectangle 3">
            <a:extLst>
              <a:ext uri="{FF2B5EF4-FFF2-40B4-BE49-F238E27FC236}">
                <a16:creationId xmlns:a16="http://schemas.microsoft.com/office/drawing/2014/main" id="{632155FE-02B6-D04D-83CE-4EC2E8F70B4A}"/>
              </a:ext>
            </a:extLst>
          </p:cNvPr>
          <p:cNvSpPr>
            <a:spLocks noChangeArrowheads="1"/>
          </p:cNvSpPr>
          <p:nvPr/>
        </p:nvSpPr>
        <p:spPr bwMode="auto">
          <a:xfrm>
            <a:off x="582613" y="3756025"/>
            <a:ext cx="8723312" cy="6858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2000">
                <a:solidFill>
                  <a:srgbClr val="F2C209"/>
                </a:solidFill>
                <a:latin typeface="Source Sans Pro" panose="020B0503030403020204" pitchFamily="34" charset="0"/>
                <a:cs typeface="Source Sans Pro" panose="020B0503030403020204" pitchFamily="34" charset="0"/>
              </a:rPr>
              <a:t>Key player(s): Owner</a:t>
            </a:r>
            <a:endParaRPr lang="en-US" altLang="en-US" sz="2000">
              <a:solidFill>
                <a:srgbClr val="F2C209"/>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a:extLst>
              <a:ext uri="{FF2B5EF4-FFF2-40B4-BE49-F238E27FC236}">
                <a16:creationId xmlns:a16="http://schemas.microsoft.com/office/drawing/2014/main" id="{77B89B90-02FE-174A-9382-68EC618C691B}"/>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Step 3: Idea generation</a:t>
            </a:r>
          </a:p>
        </p:txBody>
      </p:sp>
      <p:sp>
        <p:nvSpPr>
          <p:cNvPr id="575491" name="Rectangle 3">
            <a:extLst>
              <a:ext uri="{FF2B5EF4-FFF2-40B4-BE49-F238E27FC236}">
                <a16:creationId xmlns:a16="http://schemas.microsoft.com/office/drawing/2014/main" id="{32013F4B-207C-C14F-ADB9-24E5B6F8C1A1}"/>
              </a:ext>
            </a:extLst>
          </p:cNvPr>
          <p:cNvSpPr>
            <a:spLocks noGrp="1" noChangeArrowheads="1"/>
          </p:cNvSpPr>
          <p:nvPr>
            <p:ph idx="1"/>
          </p:nvPr>
        </p:nvSpPr>
        <p:spPr/>
        <p:txBody>
          <a:bodyPr/>
          <a:lstStyle/>
          <a:p>
            <a:pPr eaLnBrk="1" hangingPunct="1">
              <a:buFont typeface="Arial" charset="0"/>
              <a:buChar char="•"/>
              <a:defRPr/>
            </a:pPr>
            <a:r>
              <a:rPr lang="en-GB" sz="1800" dirty="0">
                <a:ea typeface="MS PGothic" pitchFamily="34" charset="-128"/>
                <a:cs typeface="+mn-cs"/>
              </a:rPr>
              <a:t>Brainstorm new approaches and creative alternatives</a:t>
            </a:r>
          </a:p>
          <a:p>
            <a:pPr eaLnBrk="1" hangingPunct="1">
              <a:buFont typeface="Arial" charset="0"/>
              <a:buChar char="•"/>
              <a:defRPr/>
            </a:pPr>
            <a:r>
              <a:rPr lang="en-GB" sz="1800" dirty="0">
                <a:ea typeface="MS PGothic" pitchFamily="34" charset="-128"/>
                <a:cs typeface="+mn-cs"/>
              </a:rPr>
              <a:t>Quantity over quality</a:t>
            </a:r>
          </a:p>
          <a:p>
            <a:pPr eaLnBrk="1" hangingPunct="1">
              <a:buFont typeface="Arial" charset="0"/>
              <a:buChar char="•"/>
              <a:defRPr/>
            </a:pPr>
            <a:r>
              <a:rPr lang="en-GB" sz="1800" dirty="0">
                <a:ea typeface="MS PGothic" pitchFamily="34" charset="-128"/>
                <a:cs typeface="+mn-cs"/>
              </a:rPr>
              <a:t>No processing of suggestions</a:t>
            </a:r>
          </a:p>
          <a:p>
            <a:pPr eaLnBrk="1" hangingPunct="1">
              <a:buFont typeface="Arial" charset="0"/>
              <a:buChar char="•"/>
              <a:defRPr/>
            </a:pPr>
            <a:r>
              <a:rPr lang="en-GB" sz="1800" dirty="0">
                <a:ea typeface="MS PGothic" pitchFamily="34" charset="-128"/>
                <a:cs typeface="+mn-cs"/>
              </a:rPr>
              <a:t>Establish Ground rules for success</a:t>
            </a:r>
          </a:p>
          <a:p>
            <a:pPr eaLnBrk="1" hangingPunct="1">
              <a:buFont typeface="Arial" charset="0"/>
              <a:buChar char="•"/>
              <a:defRPr/>
            </a:pPr>
            <a:r>
              <a:rPr lang="en-GB" sz="1800" dirty="0">
                <a:ea typeface="MS PGothic" pitchFamily="34" charset="-128"/>
                <a:cs typeface="+mn-cs"/>
              </a:rPr>
              <a:t>Idea generations could be run as a “3 level” process</a:t>
            </a:r>
          </a:p>
          <a:p>
            <a:pPr lvl="1" eaLnBrk="1" hangingPunct="1">
              <a:buFont typeface="Arial" charset="0"/>
              <a:buChar char="–"/>
              <a:defRPr/>
            </a:pPr>
            <a:r>
              <a:rPr lang="en-GB" sz="1800" b="1" dirty="0">
                <a:ea typeface="MS PGothic" pitchFamily="34" charset="-128"/>
              </a:rPr>
              <a:t>Level 1</a:t>
            </a:r>
            <a:r>
              <a:rPr lang="en-GB" sz="1800" dirty="0">
                <a:ea typeface="MS PGothic" pitchFamily="34" charset="-128"/>
              </a:rPr>
              <a:t> – Idea generation: </a:t>
            </a:r>
            <a:r>
              <a:rPr lang="en-GB" sz="1800" dirty="0">
                <a:solidFill>
                  <a:srgbClr val="C23C11"/>
                </a:solidFill>
                <a:ea typeface="MS PGothic" pitchFamily="34" charset="-128"/>
              </a:rPr>
              <a:t>objective = volume of ideas</a:t>
            </a:r>
          </a:p>
          <a:p>
            <a:pPr lvl="1" eaLnBrk="1" hangingPunct="1">
              <a:buFont typeface="Arial" charset="0"/>
              <a:buChar char="–"/>
              <a:defRPr/>
            </a:pPr>
            <a:r>
              <a:rPr lang="en-GB" sz="1800" b="1" dirty="0">
                <a:ea typeface="MS PGothic" pitchFamily="34" charset="-128"/>
              </a:rPr>
              <a:t>Level 2</a:t>
            </a:r>
            <a:r>
              <a:rPr lang="en-GB" sz="1800" dirty="0">
                <a:ea typeface="MS PGothic" pitchFamily="34" charset="-128"/>
              </a:rPr>
              <a:t> – Idea grouping into common themes: </a:t>
            </a:r>
            <a:br>
              <a:rPr lang="en-GB" sz="1800" dirty="0">
                <a:ea typeface="MS PGothic" pitchFamily="34" charset="-128"/>
              </a:rPr>
            </a:br>
            <a:r>
              <a:rPr lang="en-GB" sz="1800" dirty="0">
                <a:solidFill>
                  <a:srgbClr val="C23C11"/>
                </a:solidFill>
                <a:ea typeface="MS PGothic" pitchFamily="34" charset="-128"/>
              </a:rPr>
              <a:t>objective = structure ideas into common themes</a:t>
            </a:r>
          </a:p>
          <a:p>
            <a:pPr lvl="1" eaLnBrk="1" hangingPunct="1">
              <a:buFont typeface="Arial" charset="0"/>
              <a:buChar char="–"/>
              <a:defRPr/>
            </a:pPr>
            <a:r>
              <a:rPr lang="en-GB" sz="1800" b="1" dirty="0">
                <a:ea typeface="MS PGothic" pitchFamily="34" charset="-128"/>
              </a:rPr>
              <a:t>Level 3</a:t>
            </a:r>
            <a:r>
              <a:rPr lang="en-GB" sz="1800" dirty="0">
                <a:ea typeface="MS PGothic" pitchFamily="34" charset="-128"/>
              </a:rPr>
              <a:t> – review ideas across themes to see if common threads can be found: </a:t>
            </a:r>
            <a:r>
              <a:rPr lang="en-GB" sz="1800" dirty="0">
                <a:solidFill>
                  <a:srgbClr val="C23C11"/>
                </a:solidFill>
                <a:ea typeface="MS PGothic" pitchFamily="34" charset="-128"/>
              </a:rPr>
              <a:t>objective = identify “nugget” ideas that run across groups/themes</a:t>
            </a:r>
          </a:p>
          <a:p>
            <a:pPr eaLnBrk="1" hangingPunct="1">
              <a:buFont typeface="Arial" charset="0"/>
              <a:buChar char="•"/>
              <a:defRPr/>
            </a:pPr>
            <a:endParaRPr lang="en-GB" sz="1800" dirty="0">
              <a:ea typeface="MS PGothic" pitchFamily="34" charset="-128"/>
              <a:cs typeface="+mn-cs"/>
            </a:endParaRPr>
          </a:p>
          <a:p>
            <a:pPr eaLnBrk="1" hangingPunct="1">
              <a:buFont typeface="Arial" charset="0"/>
              <a:buChar char="•"/>
              <a:defRPr/>
            </a:pPr>
            <a:endParaRPr lang="en-GB" sz="1800" dirty="0">
              <a:ea typeface="MS PGothic" pitchFamily="34" charset="-128"/>
              <a:cs typeface="+mn-cs"/>
            </a:endParaRPr>
          </a:p>
          <a:p>
            <a:pPr eaLnBrk="1" hangingPunct="1">
              <a:buFont typeface="Arial" charset="0"/>
              <a:buChar char="•"/>
              <a:defRPr/>
            </a:pPr>
            <a:endParaRPr lang="en-GB" sz="1800" dirty="0">
              <a:ea typeface="MS PGothic" pitchFamily="34" charset="-128"/>
              <a:cs typeface="+mn-cs"/>
            </a:endParaRPr>
          </a:p>
          <a:p>
            <a:pPr eaLnBrk="1" hangingPunct="1">
              <a:buFont typeface="Arial" charset="0"/>
              <a:buChar char="•"/>
              <a:defRPr/>
            </a:pPr>
            <a:endParaRPr lang="en-GB" sz="1800" dirty="0">
              <a:ea typeface="MS PGothic" pitchFamily="34" charset="-128"/>
              <a:cs typeface="+mn-cs"/>
            </a:endParaRPr>
          </a:p>
          <a:p>
            <a:pPr eaLnBrk="1" hangingPunct="1">
              <a:buFontTx/>
              <a:buNone/>
              <a:defRPr/>
            </a:pPr>
            <a:endParaRPr lang="en-GB" sz="1800" dirty="0">
              <a:ea typeface="MS PGothic" pitchFamily="34" charset="-128"/>
              <a:cs typeface="+mn-cs"/>
            </a:endParaRPr>
          </a:p>
        </p:txBody>
      </p:sp>
      <p:sp>
        <p:nvSpPr>
          <p:cNvPr id="103427" name="Rectangle 3">
            <a:extLst>
              <a:ext uri="{FF2B5EF4-FFF2-40B4-BE49-F238E27FC236}">
                <a16:creationId xmlns:a16="http://schemas.microsoft.com/office/drawing/2014/main" id="{5D67C8DF-5144-3340-B858-8707A73FDBB9}"/>
              </a:ext>
            </a:extLst>
          </p:cNvPr>
          <p:cNvSpPr>
            <a:spLocks noChangeArrowheads="1"/>
          </p:cNvSpPr>
          <p:nvPr/>
        </p:nvSpPr>
        <p:spPr bwMode="auto">
          <a:xfrm>
            <a:off x="582613" y="5303838"/>
            <a:ext cx="8723312" cy="6858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2000">
                <a:solidFill>
                  <a:srgbClr val="F2C209"/>
                </a:solidFill>
                <a:latin typeface="Source Sans Pro" panose="020B0503030403020204" pitchFamily="34" charset="0"/>
                <a:cs typeface="Source Sans Pro" panose="020B0503030403020204" pitchFamily="34" charset="0"/>
              </a:rPr>
              <a:t>Key player(s): Resources</a:t>
            </a:r>
            <a:endParaRPr lang="en-US" altLang="en-US" sz="2000">
              <a:solidFill>
                <a:srgbClr val="F2C209"/>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a:extLst>
              <a:ext uri="{FF2B5EF4-FFF2-40B4-BE49-F238E27FC236}">
                <a16:creationId xmlns:a16="http://schemas.microsoft.com/office/drawing/2014/main" id="{00A141B5-B81A-5549-96BC-E1F1A30EDC43}"/>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Step 4: Idea selection</a:t>
            </a:r>
          </a:p>
        </p:txBody>
      </p:sp>
      <p:sp>
        <p:nvSpPr>
          <p:cNvPr id="576515" name="Rectangle 3">
            <a:extLst>
              <a:ext uri="{FF2B5EF4-FFF2-40B4-BE49-F238E27FC236}">
                <a16:creationId xmlns:a16="http://schemas.microsoft.com/office/drawing/2014/main" id="{5E42DD6F-168F-394E-8B39-2D1E672E9C5E}"/>
              </a:ext>
            </a:extLst>
          </p:cNvPr>
          <p:cNvSpPr>
            <a:spLocks noGrp="1" noChangeArrowheads="1"/>
          </p:cNvSpPr>
          <p:nvPr>
            <p:ph idx="1"/>
          </p:nvPr>
        </p:nvSpPr>
        <p:spPr/>
        <p:txBody>
          <a:bodyPr/>
          <a:lstStyle/>
          <a:p>
            <a:pPr eaLnBrk="1" hangingPunct="1">
              <a:buFont typeface="Arial" charset="0"/>
              <a:buChar char="•"/>
              <a:defRPr/>
            </a:pPr>
            <a:r>
              <a:rPr lang="en-GB" sz="2400" dirty="0">
                <a:ea typeface="MS PGothic" pitchFamily="34" charset="-128"/>
                <a:cs typeface="+mn-cs"/>
              </a:rPr>
              <a:t>The owner selects the ideas to be processed</a:t>
            </a:r>
          </a:p>
          <a:p>
            <a:pPr eaLnBrk="1" hangingPunct="1">
              <a:buFont typeface="Arial" charset="0"/>
              <a:buChar char="•"/>
              <a:defRPr/>
            </a:pPr>
            <a:r>
              <a:rPr lang="en-GB" sz="2400" dirty="0">
                <a:ea typeface="MS PGothic" pitchFamily="34" charset="-128"/>
                <a:cs typeface="+mn-cs"/>
              </a:rPr>
              <a:t>Cluster ideas to frame direction</a:t>
            </a:r>
          </a:p>
          <a:p>
            <a:pPr eaLnBrk="1" hangingPunct="1">
              <a:buFont typeface="Arial" charset="0"/>
              <a:buChar char="•"/>
              <a:defRPr/>
            </a:pPr>
            <a:r>
              <a:rPr lang="en-GB" sz="2400" dirty="0">
                <a:ea typeface="MS PGothic" pitchFamily="34" charset="-128"/>
                <a:cs typeface="+mn-cs"/>
              </a:rPr>
              <a:t>Select a workable number of ideas only</a:t>
            </a:r>
          </a:p>
          <a:p>
            <a:pPr eaLnBrk="1" hangingPunct="1">
              <a:buFont typeface="Arial" charset="0"/>
              <a:buChar char="•"/>
              <a:defRPr/>
            </a:pPr>
            <a:r>
              <a:rPr lang="en-GB" sz="2400" dirty="0">
                <a:ea typeface="MS PGothic" pitchFamily="34" charset="-128"/>
                <a:cs typeface="+mn-cs"/>
              </a:rPr>
              <a:t>Provide focus for the resources</a:t>
            </a:r>
          </a:p>
          <a:p>
            <a:pPr eaLnBrk="1" hangingPunct="1">
              <a:buFont typeface="Arial" charset="0"/>
              <a:buChar char="•"/>
              <a:defRPr/>
            </a:pPr>
            <a:endParaRPr lang="en-GB" sz="2400" dirty="0">
              <a:ea typeface="MS PGothic" pitchFamily="34" charset="-128"/>
              <a:cs typeface="+mn-cs"/>
            </a:endParaRPr>
          </a:p>
          <a:p>
            <a:pPr eaLnBrk="1" hangingPunct="1">
              <a:buFont typeface="Arial" charset="0"/>
              <a:buChar char="•"/>
              <a:defRPr/>
            </a:pPr>
            <a:endParaRPr lang="en-GB" sz="2400" dirty="0">
              <a:ea typeface="MS PGothic" pitchFamily="34" charset="-128"/>
              <a:cs typeface="+mn-cs"/>
            </a:endParaRPr>
          </a:p>
          <a:p>
            <a:pPr eaLnBrk="1" hangingPunct="1">
              <a:buFont typeface="Arial" charset="0"/>
              <a:buChar char="•"/>
              <a:defRPr/>
            </a:pPr>
            <a:endParaRPr lang="en-GB" sz="2400" dirty="0">
              <a:ea typeface="MS PGothic" pitchFamily="34" charset="-128"/>
              <a:cs typeface="+mn-cs"/>
            </a:endParaRPr>
          </a:p>
          <a:p>
            <a:pPr eaLnBrk="1" hangingPunct="1">
              <a:buFont typeface="Arial" charset="0"/>
              <a:buChar char="•"/>
              <a:defRPr/>
            </a:pPr>
            <a:endParaRPr lang="en-GB" sz="2400" dirty="0">
              <a:ea typeface="MS PGothic" pitchFamily="34" charset="-128"/>
              <a:cs typeface="+mn-cs"/>
            </a:endParaRPr>
          </a:p>
          <a:p>
            <a:pPr eaLnBrk="1" hangingPunct="1">
              <a:buFont typeface="Arial" charset="0"/>
              <a:buChar char="•"/>
              <a:defRPr/>
            </a:pPr>
            <a:endParaRPr lang="en-GB" sz="2400" dirty="0">
              <a:ea typeface="MS PGothic" pitchFamily="34" charset="-128"/>
              <a:cs typeface="+mn-cs"/>
            </a:endParaRPr>
          </a:p>
        </p:txBody>
      </p:sp>
      <p:sp>
        <p:nvSpPr>
          <p:cNvPr id="104451" name="Rectangle 3">
            <a:extLst>
              <a:ext uri="{FF2B5EF4-FFF2-40B4-BE49-F238E27FC236}">
                <a16:creationId xmlns:a16="http://schemas.microsoft.com/office/drawing/2014/main" id="{EFF9DD54-EC21-5843-BE4E-58A42461A4D5}"/>
              </a:ext>
            </a:extLst>
          </p:cNvPr>
          <p:cNvSpPr>
            <a:spLocks noChangeArrowheads="1"/>
          </p:cNvSpPr>
          <p:nvPr/>
        </p:nvSpPr>
        <p:spPr bwMode="auto">
          <a:xfrm>
            <a:off x="582613" y="3657600"/>
            <a:ext cx="8723312" cy="6858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2000">
                <a:solidFill>
                  <a:srgbClr val="F2C209"/>
                </a:solidFill>
                <a:latin typeface="Source Sans Pro" panose="020B0503030403020204" pitchFamily="34" charset="0"/>
                <a:cs typeface="Source Sans Pro" panose="020B0503030403020204" pitchFamily="34" charset="0"/>
              </a:rPr>
              <a:t>Key player(s): Owner / Facilitator</a:t>
            </a:r>
            <a:endParaRPr lang="en-US" altLang="en-US" sz="2000">
              <a:solidFill>
                <a:srgbClr val="F2C209"/>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a:extLst>
              <a:ext uri="{FF2B5EF4-FFF2-40B4-BE49-F238E27FC236}">
                <a16:creationId xmlns:a16="http://schemas.microsoft.com/office/drawing/2014/main" id="{4E26567F-DC9C-0D4F-B909-E8D0EE190BD2}"/>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Step 5: Benefits/concerns</a:t>
            </a:r>
          </a:p>
        </p:txBody>
      </p:sp>
      <p:sp>
        <p:nvSpPr>
          <p:cNvPr id="577539" name="Rectangle 3">
            <a:extLst>
              <a:ext uri="{FF2B5EF4-FFF2-40B4-BE49-F238E27FC236}">
                <a16:creationId xmlns:a16="http://schemas.microsoft.com/office/drawing/2014/main" id="{D1585E6D-48BF-7843-8178-2720AAC36F04}"/>
              </a:ext>
            </a:extLst>
          </p:cNvPr>
          <p:cNvSpPr>
            <a:spLocks noGrp="1" noChangeArrowheads="1"/>
          </p:cNvSpPr>
          <p:nvPr>
            <p:ph idx="1"/>
          </p:nvPr>
        </p:nvSpPr>
        <p:spPr/>
        <p:txBody>
          <a:bodyPr/>
          <a:lstStyle/>
          <a:p>
            <a:pPr eaLnBrk="1" hangingPunct="1">
              <a:buFont typeface="Arial" charset="0"/>
              <a:buChar char="•"/>
              <a:defRPr/>
            </a:pPr>
            <a:r>
              <a:rPr lang="en-GB" sz="2400" dirty="0">
                <a:ea typeface="MS PGothic" pitchFamily="34" charset="-128"/>
                <a:cs typeface="+mn-cs"/>
              </a:rPr>
              <a:t>Benefits and concerns</a:t>
            </a:r>
          </a:p>
          <a:p>
            <a:pPr eaLnBrk="1" hangingPunct="1">
              <a:buFont typeface="Arial" charset="0"/>
              <a:buChar char="•"/>
              <a:defRPr/>
            </a:pPr>
            <a:r>
              <a:rPr lang="en-GB" sz="2400" dirty="0">
                <a:ea typeface="MS PGothic" pitchFamily="34" charset="-128"/>
                <a:cs typeface="+mn-cs"/>
              </a:rPr>
              <a:t>The owner leads - the resources give the benefits</a:t>
            </a:r>
          </a:p>
          <a:p>
            <a:pPr eaLnBrk="1" hangingPunct="1">
              <a:buFont typeface="Arial" charset="0"/>
              <a:buChar char="•"/>
              <a:defRPr/>
            </a:pPr>
            <a:r>
              <a:rPr lang="en-GB" sz="2400" dirty="0">
                <a:ea typeface="MS PGothic" pitchFamily="34" charset="-128"/>
                <a:cs typeface="+mn-cs"/>
              </a:rPr>
              <a:t>Concerns in “how to” format for action</a:t>
            </a:r>
          </a:p>
          <a:p>
            <a:pPr eaLnBrk="1" hangingPunct="1">
              <a:buFont typeface="Arial" charset="0"/>
              <a:buChar char="•"/>
              <a:defRPr/>
            </a:pPr>
            <a:r>
              <a:rPr lang="en-GB" sz="2400" dirty="0">
                <a:ea typeface="MS PGothic" pitchFamily="34" charset="-128"/>
                <a:cs typeface="+mn-cs"/>
              </a:rPr>
              <a:t>Owner leads - then resources state concerns</a:t>
            </a:r>
          </a:p>
          <a:p>
            <a:pPr eaLnBrk="1" hangingPunct="1">
              <a:buFont typeface="Arial" charset="0"/>
              <a:buChar char="•"/>
              <a:defRPr/>
            </a:pPr>
            <a:r>
              <a:rPr lang="en-GB" sz="2400" dirty="0">
                <a:ea typeface="MS PGothic" pitchFamily="34" charset="-128"/>
                <a:cs typeface="+mn-cs"/>
              </a:rPr>
              <a:t>Need to increase quality of the solution and team satisfaction</a:t>
            </a:r>
          </a:p>
          <a:p>
            <a:pPr eaLnBrk="1" hangingPunct="1">
              <a:buFont typeface="Arial" charset="0"/>
              <a:buChar char="•"/>
              <a:defRPr/>
            </a:pPr>
            <a:r>
              <a:rPr lang="en-GB" sz="2400" dirty="0">
                <a:ea typeface="MS PGothic" pitchFamily="34" charset="-128"/>
                <a:cs typeface="+mn-cs"/>
              </a:rPr>
              <a:t>Need to increase the identification of the problems but find solutions</a:t>
            </a:r>
          </a:p>
          <a:p>
            <a:pPr eaLnBrk="1" hangingPunct="1">
              <a:buFont typeface="Arial" charset="0"/>
              <a:buChar char="•"/>
              <a:defRPr/>
            </a:pPr>
            <a:endParaRPr lang="en-GB" sz="2400" dirty="0">
              <a:ea typeface="MS PGothic" pitchFamily="34" charset="-128"/>
              <a:cs typeface="+mn-cs"/>
            </a:endParaRPr>
          </a:p>
          <a:p>
            <a:pPr eaLnBrk="1" hangingPunct="1">
              <a:buFont typeface="Arial" charset="0"/>
              <a:buChar char="•"/>
              <a:defRPr/>
            </a:pPr>
            <a:endParaRPr lang="en-GB" sz="2400" dirty="0">
              <a:ea typeface="MS PGothic" pitchFamily="34" charset="-128"/>
              <a:cs typeface="+mn-cs"/>
            </a:endParaRPr>
          </a:p>
          <a:p>
            <a:pPr eaLnBrk="1" hangingPunct="1">
              <a:buFont typeface="Arial" charset="0"/>
              <a:buChar char="•"/>
              <a:defRPr/>
            </a:pPr>
            <a:endParaRPr lang="en-GB" sz="2400" dirty="0">
              <a:ea typeface="MS PGothic" pitchFamily="34" charset="-128"/>
              <a:cs typeface="+mn-cs"/>
            </a:endParaRPr>
          </a:p>
          <a:p>
            <a:pPr eaLnBrk="1" hangingPunct="1">
              <a:buFontTx/>
              <a:buNone/>
              <a:defRPr/>
            </a:pPr>
            <a:endParaRPr lang="en-GB" sz="2400" dirty="0">
              <a:ea typeface="MS PGothic" pitchFamily="34" charset="-128"/>
              <a:cs typeface="+mn-cs"/>
            </a:endParaRPr>
          </a:p>
        </p:txBody>
      </p:sp>
      <p:sp>
        <p:nvSpPr>
          <p:cNvPr id="105475" name="Rectangle 3">
            <a:extLst>
              <a:ext uri="{FF2B5EF4-FFF2-40B4-BE49-F238E27FC236}">
                <a16:creationId xmlns:a16="http://schemas.microsoft.com/office/drawing/2014/main" id="{009EA84A-AB96-004B-909E-C582C7E6DAA7}"/>
              </a:ext>
            </a:extLst>
          </p:cNvPr>
          <p:cNvSpPr>
            <a:spLocks noChangeArrowheads="1"/>
          </p:cNvSpPr>
          <p:nvPr/>
        </p:nvSpPr>
        <p:spPr bwMode="auto">
          <a:xfrm>
            <a:off x="582613" y="5013325"/>
            <a:ext cx="8723312" cy="6858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2000">
                <a:solidFill>
                  <a:srgbClr val="F2C209"/>
                </a:solidFill>
                <a:latin typeface="Source Sans Pro" panose="020B0503030403020204" pitchFamily="34" charset="0"/>
                <a:cs typeface="Source Sans Pro" panose="020B0503030403020204" pitchFamily="34" charset="0"/>
              </a:rPr>
              <a:t>Key player(s): Owner / Resources</a:t>
            </a:r>
            <a:endParaRPr lang="en-US" altLang="en-US" sz="2000">
              <a:solidFill>
                <a:srgbClr val="F2C209"/>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a:extLst>
              <a:ext uri="{FF2B5EF4-FFF2-40B4-BE49-F238E27FC236}">
                <a16:creationId xmlns:a16="http://schemas.microsoft.com/office/drawing/2014/main" id="{E7BED0C9-1DB1-5542-B7FE-23C6E418975E}"/>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Step 6: Work the critical solutions</a:t>
            </a:r>
          </a:p>
        </p:txBody>
      </p:sp>
      <p:sp>
        <p:nvSpPr>
          <p:cNvPr id="106498" name="Rectangle 3">
            <a:extLst>
              <a:ext uri="{FF2B5EF4-FFF2-40B4-BE49-F238E27FC236}">
                <a16:creationId xmlns:a16="http://schemas.microsoft.com/office/drawing/2014/main" id="{B3FD94F1-4693-8B46-89DF-27BAEEF3C282}"/>
              </a:ext>
            </a:extLst>
          </p:cNvPr>
          <p:cNvSpPr>
            <a:spLocks noGrp="1" noChangeArrowheads="1"/>
          </p:cNvSpPr>
          <p:nvPr>
            <p:ph idx="1"/>
          </p:nvPr>
        </p:nvSpPr>
        <p:spPr/>
        <p:txBody>
          <a:bodyPr/>
          <a:lstStyle/>
          <a:p>
            <a:pPr eaLnBrk="1" hangingPunct="1"/>
            <a:r>
              <a:rPr lang="en-GB" altLang="en-US" sz="2400">
                <a:latin typeface="Source Sans Pro Light" panose="020B0403030403020204" pitchFamily="34" charset="0"/>
                <a:cs typeface="Source Sans Pro Light" panose="020B0403030403020204" pitchFamily="34" charset="0"/>
              </a:rPr>
              <a:t>Identify critical concerns</a:t>
            </a:r>
          </a:p>
          <a:p>
            <a:pPr lvl="1" eaLnBrk="1" hangingPunct="1"/>
            <a:r>
              <a:rPr lang="en-GB" altLang="ja-JP" sz="2400">
                <a:latin typeface="Arial" panose="020B0604020202020204" pitchFamily="34" charset="0"/>
                <a:cs typeface="Source Sans Pro Light" panose="020B0403030403020204" pitchFamily="34" charset="0"/>
              </a:rPr>
              <a:t> </a:t>
            </a:r>
            <a:r>
              <a:rPr lang="en-GB" altLang="en-US" sz="2400">
                <a:latin typeface="Source Sans Pro Light" panose="020B0403030403020204" pitchFamily="34" charset="0"/>
                <a:cs typeface="Source Sans Pro Light" panose="020B0403030403020204" pitchFamily="34" charset="0"/>
              </a:rPr>
              <a:t>“A concern that if not resolved, would necessitate modifying or discarding the selected idea/solution…”</a:t>
            </a:r>
          </a:p>
          <a:p>
            <a:pPr lvl="1" eaLnBrk="1" hangingPunct="1"/>
            <a:r>
              <a:rPr lang="en-GB" altLang="en-US" sz="2400">
                <a:latin typeface="Source Sans Pro Light" panose="020B0403030403020204" pitchFamily="34" charset="0"/>
                <a:cs typeface="Source Sans Pro Light" panose="020B0403030403020204" pitchFamily="34" charset="0"/>
              </a:rPr>
              <a:t>Work these as a mini problem solve</a:t>
            </a:r>
          </a:p>
          <a:p>
            <a:pPr eaLnBrk="1" hangingPunct="1"/>
            <a:r>
              <a:rPr lang="en-GB" altLang="en-US" sz="2400">
                <a:latin typeface="Source Sans Pro Light" panose="020B0403030403020204" pitchFamily="34" charset="0"/>
                <a:cs typeface="Source Sans Pro Light" panose="020B0403030403020204" pitchFamily="34" charset="0"/>
              </a:rPr>
              <a:t>Identify any “killer” concerns</a:t>
            </a:r>
          </a:p>
          <a:p>
            <a:pPr lvl="1" eaLnBrk="1" hangingPunct="1"/>
            <a:r>
              <a:rPr lang="en-GB" altLang="en-US" sz="2400">
                <a:latin typeface="Source Sans Pro Light" panose="020B0403030403020204" pitchFamily="34" charset="0"/>
                <a:cs typeface="Source Sans Pro Light" panose="020B0403030403020204" pitchFamily="34" charset="0"/>
              </a:rPr>
              <a:t>Critical concerns that cannot be overcome</a:t>
            </a:r>
          </a:p>
          <a:p>
            <a:pPr lvl="1" eaLnBrk="1" hangingPunct="1"/>
            <a:r>
              <a:rPr lang="en-GB" altLang="en-US" sz="2400">
                <a:latin typeface="Source Sans Pro Light" panose="020B0403030403020204" pitchFamily="34" charset="0"/>
                <a:cs typeface="Source Sans Pro Light" panose="020B0403030403020204" pitchFamily="34" charset="0"/>
              </a:rPr>
              <a:t>Need the selection of new ideas </a:t>
            </a:r>
          </a:p>
          <a:p>
            <a:pPr lvl="1" eaLnBrk="1" hangingPunct="1">
              <a:buFont typeface="Times" pitchFamily="2" charset="0"/>
              <a:buNone/>
            </a:pPr>
            <a:endParaRPr lang="en-GB" altLang="en-US" sz="2400">
              <a:latin typeface="Source Sans Pro Light" panose="020B0403030403020204" pitchFamily="34" charset="0"/>
              <a:cs typeface="Source Sans Pro Light" panose="020B0403030403020204" pitchFamily="34" charset="0"/>
            </a:endParaRPr>
          </a:p>
        </p:txBody>
      </p:sp>
      <p:sp>
        <p:nvSpPr>
          <p:cNvPr id="106499" name="Rectangle 3">
            <a:extLst>
              <a:ext uri="{FF2B5EF4-FFF2-40B4-BE49-F238E27FC236}">
                <a16:creationId xmlns:a16="http://schemas.microsoft.com/office/drawing/2014/main" id="{5CF8EA7E-A489-BA46-BA66-78EFC9028E8F}"/>
              </a:ext>
            </a:extLst>
          </p:cNvPr>
          <p:cNvSpPr>
            <a:spLocks noChangeArrowheads="1"/>
          </p:cNvSpPr>
          <p:nvPr/>
        </p:nvSpPr>
        <p:spPr bwMode="auto">
          <a:xfrm>
            <a:off x="582613" y="5045075"/>
            <a:ext cx="8723312" cy="6858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2000">
                <a:solidFill>
                  <a:srgbClr val="F2C209"/>
                </a:solidFill>
                <a:latin typeface="Source Sans Pro" panose="020B0503030403020204" pitchFamily="34" charset="0"/>
                <a:cs typeface="Source Sans Pro" panose="020B0503030403020204" pitchFamily="34" charset="0"/>
              </a:rPr>
              <a:t>Key player(s): Facilitator</a:t>
            </a:r>
            <a:endParaRPr lang="en-US" altLang="en-US" sz="2000">
              <a:solidFill>
                <a:srgbClr val="F2C209"/>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a:extLst>
              <a:ext uri="{FF2B5EF4-FFF2-40B4-BE49-F238E27FC236}">
                <a16:creationId xmlns:a16="http://schemas.microsoft.com/office/drawing/2014/main" id="{4CFF217E-B5D3-4942-966B-CA124159C5E3}"/>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Step 7: Action plan</a:t>
            </a:r>
          </a:p>
        </p:txBody>
      </p:sp>
      <p:sp>
        <p:nvSpPr>
          <p:cNvPr id="579587" name="Rectangle 3">
            <a:extLst>
              <a:ext uri="{FF2B5EF4-FFF2-40B4-BE49-F238E27FC236}">
                <a16:creationId xmlns:a16="http://schemas.microsoft.com/office/drawing/2014/main" id="{F2A7BB52-8119-0641-B493-1670A6F72AF7}"/>
              </a:ext>
            </a:extLst>
          </p:cNvPr>
          <p:cNvSpPr>
            <a:spLocks noGrp="1" noChangeArrowheads="1"/>
          </p:cNvSpPr>
          <p:nvPr>
            <p:ph idx="1"/>
          </p:nvPr>
        </p:nvSpPr>
        <p:spPr/>
        <p:txBody>
          <a:bodyPr/>
          <a:lstStyle/>
          <a:p>
            <a:pPr eaLnBrk="1" hangingPunct="1">
              <a:buFont typeface="Arial" charset="0"/>
              <a:buChar char="•"/>
              <a:defRPr/>
            </a:pPr>
            <a:r>
              <a:rPr lang="en-GB" sz="2400" dirty="0">
                <a:ea typeface="MS PGothic" pitchFamily="34" charset="-128"/>
                <a:cs typeface="+mn-cs"/>
              </a:rPr>
              <a:t>Blueprint for executing the solution</a:t>
            </a:r>
          </a:p>
          <a:p>
            <a:pPr eaLnBrk="1" hangingPunct="1">
              <a:buFont typeface="Arial" charset="0"/>
              <a:buChar char="•"/>
              <a:defRPr/>
            </a:pPr>
            <a:r>
              <a:rPr lang="en-GB" sz="2400" dirty="0">
                <a:ea typeface="MS PGothic" pitchFamily="34" charset="-128"/>
                <a:cs typeface="+mn-cs"/>
              </a:rPr>
              <a:t>Who does what by when</a:t>
            </a:r>
          </a:p>
          <a:p>
            <a:pPr eaLnBrk="1" hangingPunct="1">
              <a:buFont typeface="Arial" charset="0"/>
              <a:buChar char="•"/>
              <a:defRPr/>
            </a:pPr>
            <a:r>
              <a:rPr lang="en-GB" sz="2400" dirty="0">
                <a:ea typeface="MS PGothic" pitchFamily="34" charset="-128"/>
                <a:cs typeface="+mn-cs"/>
              </a:rPr>
              <a:t>Ensure tangible results</a:t>
            </a:r>
          </a:p>
          <a:p>
            <a:pPr eaLnBrk="1" hangingPunct="1">
              <a:buFont typeface="Arial" charset="0"/>
              <a:buChar char="•"/>
              <a:defRPr/>
            </a:pPr>
            <a:r>
              <a:rPr lang="en-GB" sz="2400" dirty="0">
                <a:ea typeface="MS PGothic" pitchFamily="34" charset="-128"/>
                <a:cs typeface="+mn-cs"/>
              </a:rPr>
              <a:t>Tie up the loose ends</a:t>
            </a:r>
          </a:p>
          <a:p>
            <a:pPr eaLnBrk="1" hangingPunct="1">
              <a:buFont typeface="Arial" charset="0"/>
              <a:buChar char="•"/>
              <a:defRPr/>
            </a:pPr>
            <a:r>
              <a:rPr lang="en-GB" sz="2400" dirty="0">
                <a:ea typeface="MS PGothic" pitchFamily="34" charset="-128"/>
                <a:cs typeface="+mn-cs"/>
              </a:rPr>
              <a:t>Increase ownership through task assignment</a:t>
            </a:r>
          </a:p>
          <a:p>
            <a:pPr eaLnBrk="1" hangingPunct="1">
              <a:buFont typeface="Arial" charset="0"/>
              <a:buChar char="•"/>
              <a:defRPr/>
            </a:pPr>
            <a:r>
              <a:rPr lang="en-GB" sz="2400" dirty="0">
                <a:ea typeface="MS PGothic" pitchFamily="34" charset="-128"/>
                <a:cs typeface="+mn-cs"/>
              </a:rPr>
              <a:t>Establish a tracking system for monitoring and measuring progress</a:t>
            </a:r>
          </a:p>
        </p:txBody>
      </p:sp>
      <p:sp>
        <p:nvSpPr>
          <p:cNvPr id="107523" name="Rectangle 3">
            <a:extLst>
              <a:ext uri="{FF2B5EF4-FFF2-40B4-BE49-F238E27FC236}">
                <a16:creationId xmlns:a16="http://schemas.microsoft.com/office/drawing/2014/main" id="{6FC3CB8B-C91D-9142-9804-713264C99D9C}"/>
              </a:ext>
            </a:extLst>
          </p:cNvPr>
          <p:cNvSpPr>
            <a:spLocks noChangeArrowheads="1"/>
          </p:cNvSpPr>
          <p:nvPr/>
        </p:nvSpPr>
        <p:spPr bwMode="auto">
          <a:xfrm>
            <a:off x="582613" y="4637088"/>
            <a:ext cx="8723312" cy="6858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2000">
                <a:solidFill>
                  <a:srgbClr val="F2C209"/>
                </a:solidFill>
                <a:latin typeface="Source Sans Pro" panose="020B0503030403020204" pitchFamily="34" charset="0"/>
                <a:cs typeface="Source Sans Pro" panose="020B0503030403020204" pitchFamily="34" charset="0"/>
              </a:rPr>
              <a:t>Key player(s): Facilitator</a:t>
            </a:r>
            <a:endParaRPr lang="en-US" altLang="en-US" sz="2000">
              <a:solidFill>
                <a:srgbClr val="F2C209"/>
              </a:solidFill>
              <a:latin typeface="Source Sans Pro" panose="020B0503030403020204" pitchFamily="34" charset="0"/>
              <a:cs typeface="Source Sans Pro" panose="020B0503030403020204"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1">
            <a:extLst>
              <a:ext uri="{FF2B5EF4-FFF2-40B4-BE49-F238E27FC236}">
                <a16:creationId xmlns:a16="http://schemas.microsoft.com/office/drawing/2014/main" id="{5405DDB1-78A7-474C-AE99-871BB01FE5CF}"/>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PSTB Secret Sauce</a:t>
            </a:r>
          </a:p>
        </p:txBody>
      </p:sp>
      <p:sp>
        <p:nvSpPr>
          <p:cNvPr id="4" name="Content Placeholder 2">
            <a:extLst>
              <a:ext uri="{FF2B5EF4-FFF2-40B4-BE49-F238E27FC236}">
                <a16:creationId xmlns:a16="http://schemas.microsoft.com/office/drawing/2014/main" id="{F1D8F9F0-EB45-6E4B-9840-D8E06DBD41C7}"/>
              </a:ext>
            </a:extLst>
          </p:cNvPr>
          <p:cNvSpPr>
            <a:spLocks noGrp="1"/>
          </p:cNvSpPr>
          <p:nvPr>
            <p:ph idx="1"/>
          </p:nvPr>
        </p:nvSpPr>
        <p:spPr/>
        <p:txBody>
          <a:bodyPr>
            <a:normAutofit fontScale="625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Once the team gets going in the idea generation phase it can be hard to cut them off. If the content is great and you don’t want them to stop then the Facilitator can give a polite “we now need to move on to the next phase but as this is going so well let’s give it another 2 </a:t>
            </a:r>
            <a:r>
              <a:rPr lang="en-US" sz="3600" dirty="0" err="1">
                <a:latin typeface="Source Sans Pro Light" charset="0"/>
                <a:ea typeface="MS PGothic" charset="0"/>
              </a:rPr>
              <a:t>mins</a:t>
            </a:r>
            <a:r>
              <a:rPr lang="en-US" sz="3600" dirty="0">
                <a:latin typeface="Source Sans Pro Light" charset="0"/>
                <a:ea typeface="MS PGothic" charset="0"/>
              </a:rPr>
              <a:t>”. You can always make up the time in the Idea Selection phase which rarely takes more than a couple of minutes to complete.</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There are very rarely any critical concerns that are so critical that it rules out the solution. That won’t stop doomsayers from suggesting them though so make sure you ask the question “is that so critical and out of our control that we can’t overcome it with some carefully planned actions later 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8DE1E812-EE80-4343-B384-455906365D66}"/>
              </a:ext>
            </a:extLst>
          </p:cNvPr>
          <p:cNvSpPr>
            <a:spLocks noGrp="1" noChangeArrowheads="1"/>
          </p:cNvSpPr>
          <p:nvPr>
            <p:ph type="title"/>
          </p:nvPr>
        </p:nvSpPr>
        <p:spPr/>
        <p:txBody>
          <a:bodyPr/>
          <a:lstStyle/>
          <a:p>
            <a:pPr eaLnBrk="1" hangingPunct="1"/>
            <a:r>
              <a:rPr lang="en-GB" altLang="en-US">
                <a:latin typeface="Source Sans Pro" panose="020B0503030403020204" pitchFamily="34" charset="0"/>
                <a:cs typeface="Source Sans Pro" panose="020B0503030403020204" pitchFamily="34" charset="0"/>
              </a:rPr>
              <a:t>Roles</a:t>
            </a:r>
          </a:p>
        </p:txBody>
      </p:sp>
      <p:sp>
        <p:nvSpPr>
          <p:cNvPr id="501763" name="Rectangle 3">
            <a:extLst>
              <a:ext uri="{FF2B5EF4-FFF2-40B4-BE49-F238E27FC236}">
                <a16:creationId xmlns:a16="http://schemas.microsoft.com/office/drawing/2014/main" id="{8220C88B-3224-D348-B841-667566CDCFEC}"/>
              </a:ext>
            </a:extLst>
          </p:cNvPr>
          <p:cNvSpPr>
            <a:spLocks noGrp="1" noChangeArrowheads="1"/>
          </p:cNvSpPr>
          <p:nvPr>
            <p:ph type="body" idx="1"/>
          </p:nvPr>
        </p:nvSpPr>
        <p:spPr/>
        <p:txBody>
          <a:bodyPr>
            <a:normAutofit fontScale="77500" lnSpcReduction="20000"/>
          </a:bodyPr>
          <a:lstStyle/>
          <a:p>
            <a:pPr marL="0" indent="0" defTabSz="92075" eaLnBrk="1" hangingPunct="1">
              <a:lnSpc>
                <a:spcPct val="120000"/>
              </a:lnSpc>
              <a:spcBef>
                <a:spcPct val="0"/>
              </a:spcBef>
              <a:buFontTx/>
              <a:buNone/>
              <a:defRPr/>
            </a:pPr>
            <a:r>
              <a:rPr lang="en-GB" sz="3600" dirty="0">
                <a:ea typeface="MS PGothic" pitchFamily="34" charset="-128"/>
              </a:rPr>
              <a:t>In brainstorming it is important that the roles are clear and that one person does not try to undertake two roles.</a:t>
            </a:r>
            <a:br>
              <a:rPr lang="en-GB" sz="3600" dirty="0">
                <a:ea typeface="MS PGothic" pitchFamily="34" charset="-128"/>
              </a:rPr>
            </a:br>
            <a:endParaRPr lang="en-GB" sz="3600" dirty="0">
              <a:ea typeface="MS PGothic" pitchFamily="34" charset="-128"/>
            </a:endParaRPr>
          </a:p>
          <a:p>
            <a:pPr eaLnBrk="1" hangingPunct="1">
              <a:lnSpc>
                <a:spcPct val="120000"/>
              </a:lnSpc>
              <a:buFont typeface="Arial" charset="0"/>
              <a:buChar char="•"/>
              <a:defRPr/>
            </a:pPr>
            <a:r>
              <a:rPr lang="en-GB" dirty="0">
                <a:ea typeface="MS PGothic" pitchFamily="34" charset="-128"/>
              </a:rPr>
              <a:t>Issue Owner – the person who wants the answer or the output.</a:t>
            </a:r>
          </a:p>
          <a:p>
            <a:pPr eaLnBrk="1" hangingPunct="1">
              <a:lnSpc>
                <a:spcPct val="120000"/>
              </a:lnSpc>
              <a:buFont typeface="Arial" charset="0"/>
              <a:buChar char="•"/>
              <a:defRPr/>
            </a:pPr>
            <a:r>
              <a:rPr lang="en-GB" dirty="0">
                <a:ea typeface="MS PGothic" pitchFamily="34" charset="-128"/>
              </a:rPr>
              <a:t>Facilitator – the person who is facilitating the session and whose tasks are set out on the following slide.</a:t>
            </a:r>
          </a:p>
          <a:p>
            <a:pPr eaLnBrk="1" hangingPunct="1">
              <a:lnSpc>
                <a:spcPct val="120000"/>
              </a:lnSpc>
              <a:buFont typeface="Arial" charset="0"/>
              <a:buChar char="•"/>
              <a:defRPr/>
            </a:pPr>
            <a:r>
              <a:rPr lang="en-GB" dirty="0">
                <a:ea typeface="MS PGothic" pitchFamily="34" charset="-128"/>
              </a:rPr>
              <a:t>Expert – may be an expert in the subject matter.</a:t>
            </a:r>
          </a:p>
          <a:p>
            <a:pPr eaLnBrk="1" hangingPunct="1">
              <a:lnSpc>
                <a:spcPct val="120000"/>
              </a:lnSpc>
              <a:buFont typeface="Arial" charset="0"/>
              <a:buChar char="•"/>
              <a:defRPr/>
            </a:pPr>
            <a:r>
              <a:rPr lang="en-GB" dirty="0">
                <a:ea typeface="MS PGothic" pitchFamily="34" charset="-128"/>
              </a:rPr>
              <a:t>Contributors – people contributing towards the brainstorm.</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1">
            <a:extLst>
              <a:ext uri="{FF2B5EF4-FFF2-40B4-BE49-F238E27FC236}">
                <a16:creationId xmlns:a16="http://schemas.microsoft.com/office/drawing/2014/main" id="{A40A5964-5339-8348-872F-48B1F6E4DCAA}"/>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PSTB Secret Sauce</a:t>
            </a:r>
          </a:p>
        </p:txBody>
      </p:sp>
      <p:sp>
        <p:nvSpPr>
          <p:cNvPr id="4" name="Content Placeholder 2">
            <a:extLst>
              <a:ext uri="{FF2B5EF4-FFF2-40B4-BE49-F238E27FC236}">
                <a16:creationId xmlns:a16="http://schemas.microsoft.com/office/drawing/2014/main" id="{6A3CF976-E38A-424A-A5E5-08AD304EB24F}"/>
              </a:ext>
            </a:extLst>
          </p:cNvPr>
          <p:cNvSpPr>
            <a:spLocks noGrp="1"/>
          </p:cNvSpPr>
          <p:nvPr>
            <p:ph idx="1"/>
          </p:nvPr>
        </p:nvSpPr>
        <p:spPr/>
        <p:txBody>
          <a:bodyPr>
            <a:normAutofit fontScale="550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Leave plenty of time for Action Planning and make sure you complete this phase well (it’s the whole point after all). After all that expended creative energy the group will be tired and the temptation can be to do a half-job. Be diligent!</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While there is no obligation on the Problem Owner to pursue each shortlisted idea and every action proposed, the Problem Owner should be aware that an implicit or ‘psychological’ contract exists as a consequence of the PSTB process. The value of any future PSTB exercises is likely to be undermined if the Team feels their collective input has not been pursued.</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This process will take some practice to get perfect and requires lots of discipline from all the parties involved. Keep trying and don’t get discouraged because the results can be truly amazing!</a:t>
            </a:r>
          </a:p>
          <a:p>
            <a:pPr eaLnBrk="1" hangingPunct="1">
              <a:lnSpc>
                <a:spcPct val="130000"/>
              </a:lnSpc>
              <a:spcBef>
                <a:spcPct val="0"/>
              </a:spcBef>
              <a:spcAft>
                <a:spcPts val="1200"/>
              </a:spcAft>
              <a:buFont typeface="Arial" charset="0"/>
              <a:buChar char="•"/>
              <a:defRPr/>
            </a:pPr>
            <a:endParaRPr lang="en-US" sz="3600" dirty="0">
              <a:latin typeface="Source Sans Pro Light" charset="0"/>
              <a:ea typeface="MS PGothic"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D9D3D203-962D-C74B-BF32-C0B8CE119A42}"/>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110594" name="Rectangle 3">
            <a:extLst>
              <a:ext uri="{FF2B5EF4-FFF2-40B4-BE49-F238E27FC236}">
                <a16:creationId xmlns:a16="http://schemas.microsoft.com/office/drawing/2014/main" id="{601F163B-314B-6542-84D6-01668BAA87CF}"/>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0595" name="Rectangle 8">
            <a:extLst>
              <a:ext uri="{FF2B5EF4-FFF2-40B4-BE49-F238E27FC236}">
                <a16:creationId xmlns:a16="http://schemas.microsoft.com/office/drawing/2014/main" id="{6647FAAB-D43D-A04E-B10C-87875E540AB5}"/>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0596" name="Rectangle 10">
            <a:extLst>
              <a:ext uri="{FF2B5EF4-FFF2-40B4-BE49-F238E27FC236}">
                <a16:creationId xmlns:a16="http://schemas.microsoft.com/office/drawing/2014/main" id="{FE01BC9E-8884-2E45-8330-14BFDE02FEB6}"/>
              </a:ext>
            </a:extLst>
          </p:cNvPr>
          <p:cNvSpPr>
            <a:spLocks noChangeArrowheads="1"/>
          </p:cNvSpPr>
          <p:nvPr/>
        </p:nvSpPr>
        <p:spPr bwMode="auto">
          <a:xfrm>
            <a:off x="5030788" y="3470275"/>
            <a:ext cx="4602162" cy="696913"/>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0597" name="Rectangle 5">
            <a:extLst>
              <a:ext uri="{FF2B5EF4-FFF2-40B4-BE49-F238E27FC236}">
                <a16:creationId xmlns:a16="http://schemas.microsoft.com/office/drawing/2014/main" id="{94B47FA2-5E94-1540-A4D2-538BA1A0A7D8}"/>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&amp; </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 pitchFamily="34" charset="0"/>
              </a:rPr>
              <a:t>Force-field Analysis</a:t>
            </a: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110598" name="Rectangle 7">
            <a:extLst>
              <a:ext uri="{FF2B5EF4-FFF2-40B4-BE49-F238E27FC236}">
                <a16:creationId xmlns:a16="http://schemas.microsoft.com/office/drawing/2014/main" id="{CEEC4F96-91AB-2B4D-AAE0-AA8F3AE3E17A}"/>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Semibold" panose="020B0503030403020204" pitchFamily="34" charset="0"/>
                <a:cs typeface="Source Sans Pro Semibold" panose="020B0503030403020204" pitchFamily="34" charset="0"/>
              </a:rPr>
              <a:t>Six Hats</a:t>
            </a:r>
          </a:p>
          <a:p>
            <a:pPr>
              <a:spcAft>
                <a:spcPct val="100000"/>
              </a:spcAft>
            </a:pPr>
            <a:r>
              <a:rPr lang="en-GB" altLang="en-US" sz="2000">
                <a:latin typeface="Source Sans Pro" panose="020B0503030403020204" pitchFamily="34" charset="0"/>
                <a:cs typeface="Source Sans Pro"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5" name="Rectangle 3">
            <a:extLst>
              <a:ext uri="{FF2B5EF4-FFF2-40B4-BE49-F238E27FC236}">
                <a16:creationId xmlns:a16="http://schemas.microsoft.com/office/drawing/2014/main" id="{19EC6162-C6D4-6C4B-ADEE-E32CD1065508}"/>
              </a:ext>
            </a:extLst>
          </p:cNvPr>
          <p:cNvSpPr>
            <a:spLocks noGrp="1" noChangeArrowheads="1"/>
          </p:cNvSpPr>
          <p:nvPr>
            <p:ph type="title"/>
          </p:nvPr>
        </p:nvSpPr>
        <p:spPr/>
        <p:txBody>
          <a:bodyPr/>
          <a:lstStyle/>
          <a:p>
            <a:pPr eaLnBrk="1" hangingPunct="1">
              <a:defRPr/>
            </a:pPr>
            <a:r>
              <a:rPr dirty="0">
                <a:ea typeface="MS PGothic" pitchFamily="34" charset="-128"/>
                <a:cs typeface="+mj-cs"/>
              </a:rPr>
              <a:t>Six Hats </a:t>
            </a:r>
          </a:p>
        </p:txBody>
      </p:sp>
      <p:sp>
        <p:nvSpPr>
          <p:cNvPr id="581636" name="Rectangle 4">
            <a:extLst>
              <a:ext uri="{FF2B5EF4-FFF2-40B4-BE49-F238E27FC236}">
                <a16:creationId xmlns:a16="http://schemas.microsoft.com/office/drawing/2014/main" id="{4F68C1DA-9EE9-B64B-8E5A-231368E2B459}"/>
              </a:ext>
            </a:extLst>
          </p:cNvPr>
          <p:cNvSpPr>
            <a:spLocks noGrp="1" noChangeArrowheads="1"/>
          </p:cNvSpPr>
          <p:nvPr>
            <p:ph idx="1"/>
          </p:nvPr>
        </p:nvSpPr>
        <p:spPr/>
        <p:txBody>
          <a:bodyPr>
            <a:normAutofit fontScale="85000" lnSpcReduction="20000"/>
          </a:bodyPr>
          <a:lstStyle/>
          <a:p>
            <a:pPr eaLnBrk="1" hangingPunct="1">
              <a:lnSpc>
                <a:spcPct val="130000"/>
              </a:lnSpc>
              <a:buFontTx/>
              <a:buNone/>
              <a:defRPr/>
            </a:pPr>
            <a:r>
              <a:rPr lang="en-GB" sz="2400" b="1" dirty="0">
                <a:ea typeface="MS PGothic" pitchFamily="34" charset="-128"/>
                <a:cs typeface="+mn-cs"/>
              </a:rPr>
              <a:t>What is it?</a:t>
            </a:r>
            <a:endParaRPr lang="en-US" sz="2400" b="1" dirty="0">
              <a:ea typeface="MS PGothic" pitchFamily="34" charset="-128"/>
              <a:cs typeface="+mn-cs"/>
            </a:endParaRPr>
          </a:p>
          <a:p>
            <a:pPr eaLnBrk="1" hangingPunct="1">
              <a:lnSpc>
                <a:spcPct val="130000"/>
              </a:lnSpc>
              <a:buFont typeface="Arial" charset="0"/>
              <a:buChar char="•"/>
              <a:defRPr/>
            </a:pPr>
            <a:r>
              <a:rPr lang="en-US" sz="2400" dirty="0">
                <a:ea typeface="MS PGothic" pitchFamily="34" charset="-128"/>
                <a:cs typeface="+mn-cs"/>
              </a:rPr>
              <a:t>The “Six Hat” method was developed by Edward de Bono. He provides some new direction labels for thinking, that signal the different directions in which thinkers can be invited to look.</a:t>
            </a:r>
          </a:p>
          <a:p>
            <a:pPr eaLnBrk="1" hangingPunct="1">
              <a:lnSpc>
                <a:spcPct val="130000"/>
              </a:lnSpc>
              <a:buFont typeface="Arial" charset="0"/>
              <a:buChar char="•"/>
              <a:defRPr/>
            </a:pPr>
            <a:r>
              <a:rPr lang="en-US" sz="2400" dirty="0">
                <a:ea typeface="MS PGothic" pitchFamily="34" charset="-128"/>
                <a:cs typeface="+mn-cs"/>
              </a:rPr>
              <a:t>A “hat” indicates a role. A hat can be put on or taken off with ease. A hat is also visible for everyone else to see. Although the hats are usually imaginary, a poster of the different hats can be useful in the room where a group is working.</a:t>
            </a:r>
          </a:p>
          <a:p>
            <a:pPr eaLnBrk="1" hangingPunct="1">
              <a:lnSpc>
                <a:spcPct val="130000"/>
              </a:lnSpc>
              <a:buFont typeface="Arial" charset="0"/>
              <a:buChar char="•"/>
              <a:defRPr/>
            </a:pPr>
            <a:r>
              <a:rPr lang="en-US" sz="2400" dirty="0">
                <a:ea typeface="MS PGothic" pitchFamily="34" charset="-128"/>
                <a:cs typeface="+mn-cs"/>
              </a:rPr>
              <a:t>The method provides a way for groups to experience the power of parallel thinking.</a:t>
            </a:r>
          </a:p>
          <a:p>
            <a:pPr eaLnBrk="1" hangingPunct="1">
              <a:lnSpc>
                <a:spcPct val="130000"/>
              </a:lnSpc>
              <a:buFont typeface="Arial" charset="0"/>
              <a:buChar char="•"/>
              <a:defRPr/>
            </a:pPr>
            <a:endParaRPr lang="en-US" sz="2400" dirty="0">
              <a:ea typeface="MS PGothic" pitchFamily="34" charset="-128"/>
              <a:cs typeface="+mn-cs"/>
            </a:endParaRPr>
          </a:p>
          <a:p>
            <a:pPr eaLnBrk="1" hangingPunct="1">
              <a:lnSpc>
                <a:spcPct val="130000"/>
              </a:lnSpc>
              <a:buFontTx/>
              <a:buNone/>
              <a:defRPr/>
            </a:pPr>
            <a:r>
              <a:rPr lang="en-GB" sz="2400" b="1" dirty="0">
                <a:ea typeface="MS PGothic" pitchFamily="34" charset="-128"/>
                <a:cs typeface="+mn-cs"/>
              </a:rPr>
              <a:t>When would you use it?</a:t>
            </a:r>
            <a:endParaRPr lang="en-US" sz="2400" b="1" dirty="0">
              <a:ea typeface="MS PGothic" pitchFamily="34" charset="-128"/>
              <a:cs typeface="+mn-cs"/>
            </a:endParaRPr>
          </a:p>
          <a:p>
            <a:pPr eaLnBrk="1" hangingPunct="1">
              <a:lnSpc>
                <a:spcPct val="130000"/>
              </a:lnSpc>
              <a:buFont typeface="Arial" charset="0"/>
              <a:buChar char="•"/>
              <a:defRPr/>
            </a:pPr>
            <a:r>
              <a:rPr lang="en-US" sz="2400" dirty="0">
                <a:ea typeface="MS PGothic" pitchFamily="34" charset="-128"/>
                <a:cs typeface="+mn-cs"/>
              </a:rPr>
              <a:t>A useful technique to help your teams think together.</a:t>
            </a:r>
          </a:p>
        </p:txBody>
      </p:sp>
      <p:sp>
        <p:nvSpPr>
          <p:cNvPr id="581634" name="Rectangle 2">
            <a:extLst>
              <a:ext uri="{FF2B5EF4-FFF2-40B4-BE49-F238E27FC236}">
                <a16:creationId xmlns:a16="http://schemas.microsoft.com/office/drawing/2014/main" id="{B8FB38A8-461B-0E46-9003-8468ED130833}"/>
              </a:ext>
            </a:extLst>
          </p:cNvPr>
          <p:cNvSpPr>
            <a:spLocks noChangeArrowheads="1"/>
          </p:cNvSpPr>
          <p:nvPr/>
        </p:nvSpPr>
        <p:spPr bwMode="auto">
          <a:xfrm>
            <a:off x="1082675" y="4791075"/>
            <a:ext cx="8229600" cy="1076325"/>
          </a:xfrm>
          <a:prstGeom prst="rect">
            <a:avLst/>
          </a:prstGeom>
          <a:noFill/>
          <a:ln>
            <a:noFill/>
          </a:ln>
          <a:effectLst/>
          <a:extLst>
            <a:ext uri="{909E8E84-426E-40dd-AFC4-6F175D3DCCD1}"/>
            <a:ext uri="{91240B29-F687-4f45-9708-019B960494DF}"/>
            <a:ext uri="{AF507438-7753-43e0-B8FC-AC1667EBCBE1}"/>
          </a:extLst>
        </p:spPr>
        <p:txBody>
          <a:bodyPr lIns="0" tIns="0" rIns="0" bIns="0"/>
          <a:lstStyle/>
          <a:p>
            <a:pPr marL="381000" indent="-381000">
              <a:defRPr/>
            </a:pPr>
            <a:endParaRPr lang="en-US" sz="2000">
              <a:solidFill>
                <a:srgbClr val="202368"/>
              </a:solidFill>
              <a:latin typeface="Verdana" charset="0"/>
              <a:ea typeface="ＭＳ Ｐゴシック"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9" name="Rectangle 3">
            <a:extLst>
              <a:ext uri="{FF2B5EF4-FFF2-40B4-BE49-F238E27FC236}">
                <a16:creationId xmlns:a16="http://schemas.microsoft.com/office/drawing/2014/main" id="{8F90424F-85C9-A94E-98AF-B983B2590475}"/>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How the Six Hats are different ...</a:t>
            </a:r>
          </a:p>
        </p:txBody>
      </p:sp>
      <p:sp>
        <p:nvSpPr>
          <p:cNvPr id="582660" name="Rectangle 4">
            <a:extLst>
              <a:ext uri="{FF2B5EF4-FFF2-40B4-BE49-F238E27FC236}">
                <a16:creationId xmlns:a16="http://schemas.microsoft.com/office/drawing/2014/main" id="{D9215D2B-F2CB-1043-A230-012E0F09CFBC}"/>
              </a:ext>
            </a:extLst>
          </p:cNvPr>
          <p:cNvSpPr>
            <a:spLocks noGrp="1" noChangeArrowheads="1"/>
          </p:cNvSpPr>
          <p:nvPr>
            <p:ph idx="1"/>
          </p:nvPr>
        </p:nvSpPr>
        <p:spPr/>
        <p:txBody>
          <a:bodyPr>
            <a:normAutofit fontScale="85000" lnSpcReduction="10000"/>
          </a:bodyPr>
          <a:lstStyle/>
          <a:p>
            <a:pPr marL="0" indent="0" eaLnBrk="1" hangingPunct="1">
              <a:lnSpc>
                <a:spcPct val="130000"/>
              </a:lnSpc>
              <a:buFontTx/>
              <a:buNone/>
              <a:defRPr/>
            </a:pPr>
            <a:r>
              <a:rPr lang="en-US" sz="2000" dirty="0">
                <a:latin typeface="Source Sans Pro "/>
                <a:ea typeface="MS PGothic" pitchFamily="34" charset="-128"/>
                <a:cs typeface="Source Sans Pro "/>
              </a:rPr>
              <a:t>Directions, not descriptions</a:t>
            </a:r>
            <a:br>
              <a:rPr lang="en-US" sz="2000" dirty="0">
                <a:ea typeface="MS PGothic" pitchFamily="34" charset="-128"/>
                <a:cs typeface="+mn-cs"/>
              </a:rPr>
            </a:br>
            <a:r>
              <a:rPr lang="en-US" sz="2000" dirty="0">
                <a:ea typeface="MS PGothic" pitchFamily="34" charset="-128"/>
                <a:cs typeface="+mn-cs"/>
              </a:rPr>
              <a:t>The hats are directions, not descriptions of what has happened. When you use the hats to help thinking, it is not a matter of saying whatever you like and then using the hats to describe what has been said. You should set out to think in a particular direction … </a:t>
            </a:r>
            <a:r>
              <a:rPr lang="en-GB" sz="2000" dirty="0">
                <a:ea typeface="MS PGothic" pitchFamily="34" charset="-128"/>
                <a:cs typeface="+mn-cs"/>
              </a:rPr>
              <a:t>"Let's have some white hat-thinking here" means a deliberate focus on information. Everyone now tries to think of information that is available, information that is needed, questions to be asked, other ways of getting information, and so on. "I want your red hat on this" is a specific request for feelings, intuition and emotions on a particular issue.</a:t>
            </a:r>
          </a:p>
          <a:p>
            <a:pPr marL="0" indent="0" eaLnBrk="1" hangingPunct="1">
              <a:lnSpc>
                <a:spcPct val="130000"/>
              </a:lnSpc>
              <a:buFontTx/>
              <a:buNone/>
              <a:defRPr/>
            </a:pPr>
            <a:endParaRPr lang="en-GB" sz="2000" dirty="0">
              <a:ea typeface="MS PGothic" pitchFamily="34" charset="-128"/>
              <a:cs typeface="+mn-cs"/>
            </a:endParaRPr>
          </a:p>
          <a:p>
            <a:pPr marL="0" indent="0" eaLnBrk="1" hangingPunct="1">
              <a:lnSpc>
                <a:spcPct val="130000"/>
              </a:lnSpc>
              <a:buFontTx/>
              <a:buNone/>
              <a:defRPr/>
            </a:pPr>
            <a:r>
              <a:rPr lang="en-US" sz="2000" dirty="0">
                <a:latin typeface="Source Sans Pro "/>
                <a:ea typeface="MS PGothic" pitchFamily="34" charset="-128"/>
                <a:cs typeface="Source Sans Pro "/>
              </a:rPr>
              <a:t>Not categories of people</a:t>
            </a:r>
            <a:br>
              <a:rPr lang="en-US" sz="2000" b="1" dirty="0">
                <a:ea typeface="MS PGothic" pitchFamily="34" charset="-128"/>
                <a:cs typeface="+mn-cs"/>
              </a:rPr>
            </a:br>
            <a:r>
              <a:rPr lang="en-GB" sz="2000" dirty="0">
                <a:ea typeface="MS PGothic" pitchFamily="34" charset="-128"/>
                <a:cs typeface="+mn-cs"/>
              </a:rPr>
              <a:t>There is a huge temptation to use the hats to describe and categorise people, such as "she is purple hat" or "he is a green hat person." That temptation must be resisted. The hats are not descriptions of people but modes of behaviour. Every person must be able, and skilled, to look in all the directions.</a:t>
            </a:r>
          </a:p>
          <a:p>
            <a:pPr marL="0" indent="0" eaLnBrk="1" hangingPunct="1">
              <a:lnSpc>
                <a:spcPct val="130000"/>
              </a:lnSpc>
              <a:buFont typeface="Arial" charset="0"/>
              <a:buChar char="•"/>
              <a:defRPr/>
            </a:pPr>
            <a:endParaRPr lang="en-US" sz="2000" dirty="0">
              <a:ea typeface="MS PGothic" pitchFamily="34" charset="-128"/>
              <a:cs typeface="+mn-cs"/>
            </a:endParaRPr>
          </a:p>
        </p:txBody>
      </p:sp>
      <p:sp>
        <p:nvSpPr>
          <p:cNvPr id="582658" name="Rectangle 2">
            <a:extLst>
              <a:ext uri="{FF2B5EF4-FFF2-40B4-BE49-F238E27FC236}">
                <a16:creationId xmlns:a16="http://schemas.microsoft.com/office/drawing/2014/main" id="{B508DF62-57AB-4B41-9E13-722BAD50F5B1}"/>
              </a:ext>
            </a:extLst>
          </p:cNvPr>
          <p:cNvSpPr>
            <a:spLocks noChangeArrowheads="1"/>
          </p:cNvSpPr>
          <p:nvPr/>
        </p:nvSpPr>
        <p:spPr bwMode="auto">
          <a:xfrm>
            <a:off x="1143000" y="1628775"/>
            <a:ext cx="7264400" cy="2066925"/>
          </a:xfrm>
          <a:prstGeom prst="rect">
            <a:avLst/>
          </a:prstGeom>
          <a:noFill/>
          <a:ln>
            <a:noFill/>
          </a:ln>
          <a:effectLst/>
          <a:extLst>
            <a:ext uri="{909E8E84-426E-40dd-AFC4-6F175D3DCCD1}"/>
            <a:ext uri="{91240B29-F687-4f45-9708-019B960494DF}"/>
            <a:ext uri="{AF507438-7753-43e0-B8FC-AC1667EBCBE1}"/>
          </a:extLst>
        </p:spPr>
        <p:txBody>
          <a:bodyPr lIns="0" tIns="0" rIns="0" bIns="0"/>
          <a:lstStyle/>
          <a:p>
            <a:pPr marL="381000" indent="-381000">
              <a:spcBef>
                <a:spcPct val="50000"/>
              </a:spcBef>
              <a:buClr>
                <a:srgbClr val="FF9900"/>
              </a:buClr>
              <a:buFontTx/>
              <a:buChar char="•"/>
              <a:defRPr/>
            </a:pPr>
            <a:endParaRPr lang="en-GB" sz="1800" b="1">
              <a:solidFill>
                <a:srgbClr val="202368"/>
              </a:solidFill>
              <a:latin typeface="Verdana" charset="0"/>
              <a:ea typeface="ＭＳ Ｐゴシック" charset="0"/>
            </a:endParaRPr>
          </a:p>
          <a:p>
            <a:pPr marL="381000" indent="-381000">
              <a:spcBef>
                <a:spcPct val="50000"/>
              </a:spcBef>
              <a:buClr>
                <a:srgbClr val="FF9900"/>
              </a:buClr>
              <a:buFontTx/>
              <a:buChar char="•"/>
              <a:defRPr/>
            </a:pPr>
            <a:endParaRPr lang="en-GB" sz="1800" b="1">
              <a:solidFill>
                <a:srgbClr val="202368"/>
              </a:solidFill>
              <a:latin typeface="Verdana" charset="0"/>
              <a:ea typeface="ＭＳ Ｐゴシック" charset="0"/>
            </a:endParaRPr>
          </a:p>
          <a:p>
            <a:pPr marL="381000" indent="-381000">
              <a:spcBef>
                <a:spcPct val="50000"/>
              </a:spcBef>
              <a:buClr>
                <a:srgbClr val="FF9900"/>
              </a:buClr>
              <a:buFontTx/>
              <a:buChar char="•"/>
              <a:defRPr/>
            </a:pPr>
            <a:endParaRPr lang="en-GB" sz="1800" b="1">
              <a:solidFill>
                <a:srgbClr val="202368"/>
              </a:solidFill>
              <a:latin typeface="Verdana" charset="0"/>
              <a:ea typeface="ＭＳ Ｐゴシック"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6" name="Rectangle 6">
            <a:extLst>
              <a:ext uri="{FF2B5EF4-FFF2-40B4-BE49-F238E27FC236}">
                <a16:creationId xmlns:a16="http://schemas.microsoft.com/office/drawing/2014/main" id="{4CC45972-09ED-6949-A9EF-12736A7A27B2}"/>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Directions of the Six Hats</a:t>
            </a:r>
          </a:p>
        </p:txBody>
      </p:sp>
      <p:grpSp>
        <p:nvGrpSpPr>
          <p:cNvPr id="114690" name="Group 2">
            <a:extLst>
              <a:ext uri="{FF2B5EF4-FFF2-40B4-BE49-F238E27FC236}">
                <a16:creationId xmlns:a16="http://schemas.microsoft.com/office/drawing/2014/main" id="{246D9419-4806-9649-B25B-A8164730D2FE}"/>
              </a:ext>
            </a:extLst>
          </p:cNvPr>
          <p:cNvGrpSpPr>
            <a:grpSpLocks/>
          </p:cNvGrpSpPr>
          <p:nvPr/>
        </p:nvGrpSpPr>
        <p:grpSpPr bwMode="auto">
          <a:xfrm>
            <a:off x="1579563" y="1995488"/>
            <a:ext cx="609600" cy="457200"/>
            <a:chOff x="384" y="968"/>
            <a:chExt cx="384" cy="288"/>
          </a:xfrm>
        </p:grpSpPr>
        <p:sp>
          <p:nvSpPr>
            <p:cNvPr id="114706" name="Rectangle 3">
              <a:extLst>
                <a:ext uri="{FF2B5EF4-FFF2-40B4-BE49-F238E27FC236}">
                  <a16:creationId xmlns:a16="http://schemas.microsoft.com/office/drawing/2014/main" id="{DB06DDA3-07E9-A74B-8CC1-52F5BCBB3E73}"/>
                </a:ext>
              </a:extLst>
            </p:cNvPr>
            <p:cNvSpPr>
              <a:spLocks noChangeArrowheads="1"/>
            </p:cNvSpPr>
            <p:nvPr/>
          </p:nvSpPr>
          <p:spPr bwMode="auto">
            <a:xfrm>
              <a:off x="480" y="968"/>
              <a:ext cx="192" cy="288"/>
            </a:xfrm>
            <a:prstGeom prst="rect">
              <a:avLst/>
            </a:prstGeom>
            <a:solidFill>
              <a:schemeClr val="bg1"/>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4707" name="Line 4">
              <a:extLst>
                <a:ext uri="{FF2B5EF4-FFF2-40B4-BE49-F238E27FC236}">
                  <a16:creationId xmlns:a16="http://schemas.microsoft.com/office/drawing/2014/main" id="{72C98825-503B-E84B-A0FA-863FB3B3395B}"/>
                </a:ext>
              </a:extLst>
            </p:cNvPr>
            <p:cNvSpPr>
              <a:spLocks noChangeShapeType="1"/>
            </p:cNvSpPr>
            <p:nvPr/>
          </p:nvSpPr>
          <p:spPr bwMode="auto">
            <a:xfrm>
              <a:off x="384" y="1256"/>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708" name="Rectangle 5">
              <a:extLst>
                <a:ext uri="{FF2B5EF4-FFF2-40B4-BE49-F238E27FC236}">
                  <a16:creationId xmlns:a16="http://schemas.microsoft.com/office/drawing/2014/main" id="{88F89C84-706B-FB4E-9B4E-0DA74EBC0BCB}"/>
                </a:ext>
              </a:extLst>
            </p:cNvPr>
            <p:cNvSpPr>
              <a:spLocks noChangeArrowheads="1"/>
            </p:cNvSpPr>
            <p:nvPr/>
          </p:nvSpPr>
          <p:spPr bwMode="auto">
            <a:xfrm>
              <a:off x="480" y="1208"/>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grpSp>
      <p:sp>
        <p:nvSpPr>
          <p:cNvPr id="114691" name="Text Box 7">
            <a:extLst>
              <a:ext uri="{FF2B5EF4-FFF2-40B4-BE49-F238E27FC236}">
                <a16:creationId xmlns:a16="http://schemas.microsoft.com/office/drawing/2014/main" id="{07DB55A3-37EA-F742-B385-6F16C4DC3FB8}"/>
              </a:ext>
            </a:extLst>
          </p:cNvPr>
          <p:cNvSpPr txBox="1">
            <a:spLocks noChangeArrowheads="1"/>
          </p:cNvSpPr>
          <p:nvPr/>
        </p:nvSpPr>
        <p:spPr bwMode="auto">
          <a:xfrm>
            <a:off x="2576513" y="1711325"/>
            <a:ext cx="66294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a:spcBef>
                <a:spcPct val="0"/>
              </a:spcBef>
              <a:buFontTx/>
              <a:buNone/>
            </a:pPr>
            <a:r>
              <a:rPr lang="en-GB" altLang="en-US" sz="1600">
                <a:latin typeface="Source Sans Pro" panose="020B0503030403020204" pitchFamily="34" charset="0"/>
                <a:cs typeface="Source Sans Pro" panose="020B0503030403020204" pitchFamily="34" charset="0"/>
              </a:rPr>
              <a:t>Facts and figures, data and information</a:t>
            </a:r>
            <a:endParaRPr lang="en-GB" altLang="en-US" sz="1200">
              <a:latin typeface="Source Sans Pro" panose="020B0503030403020204" pitchFamily="34" charset="0"/>
              <a:cs typeface="Source Sans Pro" panose="020B0503030403020204" pitchFamily="34" charset="0"/>
            </a:endParaRPr>
          </a:p>
          <a:p>
            <a:pPr>
              <a:spcBef>
                <a:spcPct val="0"/>
              </a:spcBef>
              <a:buFontTx/>
              <a:buNone/>
            </a:pPr>
            <a:r>
              <a:rPr lang="en-GB" altLang="en-US" sz="1200"/>
              <a:t>White hat-thinking covers facts, figures, information needs and gaps. </a:t>
            </a:r>
            <a:br>
              <a:rPr lang="en-GB" altLang="en-US" sz="1200"/>
            </a:br>
            <a:r>
              <a:rPr lang="en-GB" altLang="en-US" sz="1200"/>
              <a:t>“I think we need some white hat-thinking at this point …” means “Let's drop the arguments and proposals, and look at the data base.”</a:t>
            </a:r>
          </a:p>
        </p:txBody>
      </p:sp>
      <p:sp>
        <p:nvSpPr>
          <p:cNvPr id="114692" name="Text Box 8">
            <a:extLst>
              <a:ext uri="{FF2B5EF4-FFF2-40B4-BE49-F238E27FC236}">
                <a16:creationId xmlns:a16="http://schemas.microsoft.com/office/drawing/2014/main" id="{F6CB63EA-1460-5C48-BBF4-CE114370DFB6}"/>
              </a:ext>
            </a:extLst>
          </p:cNvPr>
          <p:cNvSpPr txBox="1">
            <a:spLocks noChangeArrowheads="1"/>
          </p:cNvSpPr>
          <p:nvPr/>
        </p:nvSpPr>
        <p:spPr bwMode="auto">
          <a:xfrm>
            <a:off x="2576513" y="2852738"/>
            <a:ext cx="6629400" cy="137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110000"/>
              </a:lnSpc>
            </a:pPr>
            <a:r>
              <a:rPr lang="en-GB" altLang="en-US" sz="1600">
                <a:latin typeface="Source Sans Pro" panose="020B0503030403020204" pitchFamily="34" charset="0"/>
                <a:cs typeface="Source Sans Pro" panose="020B0503030403020204" pitchFamily="34" charset="0"/>
              </a:rPr>
              <a:t>Emotions and feelings, hunches and intuition</a:t>
            </a:r>
            <a:endParaRPr lang="en-GB" altLang="en-US" sz="1200">
              <a:latin typeface="Source Sans Pro" panose="020B0503030403020204" pitchFamily="34" charset="0"/>
              <a:cs typeface="Source Sans Pro" panose="020B0503030403020204" pitchFamily="34" charset="0"/>
            </a:endParaRPr>
          </a:p>
          <a:p>
            <a:pPr>
              <a:lnSpc>
                <a:spcPct val="110000"/>
              </a:lnSpc>
            </a:pPr>
            <a:r>
              <a:rPr lang="en-GB" altLang="en-US" sz="1200">
                <a:latin typeface="Source Sans Pro Light" panose="020B0403030403020204" pitchFamily="34" charset="0"/>
                <a:cs typeface="Source Sans Pro Light" panose="020B0403030403020204" pitchFamily="34" charset="0"/>
              </a:rPr>
              <a:t>Red hat-thinking covers intuition, feelings and emotions. The red hat allows the thinker to put forward an intuition without any need to justify it. “Putting on my red hat, I think this is a terrible proposal.” Usually feelings and intuition can only be introduced into a discussion if they are supported by logic. Usually the feeling is genuine but the logic is spurious. The red hat gives full permission to a thinker to put forward his or her feelings on the subject at the moment. </a:t>
            </a:r>
          </a:p>
        </p:txBody>
      </p:sp>
      <p:sp>
        <p:nvSpPr>
          <p:cNvPr id="114693" name="Text Box 9">
            <a:extLst>
              <a:ext uri="{FF2B5EF4-FFF2-40B4-BE49-F238E27FC236}">
                <a16:creationId xmlns:a16="http://schemas.microsoft.com/office/drawing/2014/main" id="{2E1E6E18-2A4E-784E-9E95-0DAEA19EE1D8}"/>
              </a:ext>
            </a:extLst>
          </p:cNvPr>
          <p:cNvSpPr txBox="1">
            <a:spLocks noChangeArrowheads="1"/>
          </p:cNvSpPr>
          <p:nvPr/>
        </p:nvSpPr>
        <p:spPr bwMode="auto">
          <a:xfrm>
            <a:off x="2576513" y="4632325"/>
            <a:ext cx="6629400" cy="117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110000"/>
              </a:lnSpc>
            </a:pPr>
            <a:r>
              <a:rPr lang="en-GB" altLang="en-US" sz="1600">
                <a:latin typeface="Source Sans Pro" panose="020B0503030403020204" pitchFamily="34" charset="0"/>
                <a:cs typeface="Source Sans Pro" panose="020B0503030403020204" pitchFamily="34" charset="0"/>
              </a:rPr>
              <a:t>Judgement and caution</a:t>
            </a:r>
          </a:p>
          <a:p>
            <a:pPr>
              <a:lnSpc>
                <a:spcPct val="110000"/>
              </a:lnSpc>
            </a:pPr>
            <a:r>
              <a:rPr lang="en-GB" altLang="en-US" sz="1200">
                <a:latin typeface="Source Sans Pro Light" panose="020B0403030403020204" pitchFamily="34" charset="0"/>
                <a:cs typeface="Source Sans Pro Light" panose="020B0403030403020204" pitchFamily="34" charset="0"/>
              </a:rPr>
              <a:t>Purple hat-thinking conveys judgement and caution. It is a most valuable hat. It is not in any sense an inferior or negative hat. The purple hat is used to point out why a suggestion does not fit the facts, the available experience, the system in use or the policy that is being followed. The purple hat must always be logical. </a:t>
            </a:r>
          </a:p>
        </p:txBody>
      </p:sp>
      <p:grpSp>
        <p:nvGrpSpPr>
          <p:cNvPr id="114694" name="Group 10">
            <a:extLst>
              <a:ext uri="{FF2B5EF4-FFF2-40B4-BE49-F238E27FC236}">
                <a16:creationId xmlns:a16="http://schemas.microsoft.com/office/drawing/2014/main" id="{E149C3D0-BDB3-DB40-AA63-FBC525C49E6C}"/>
              </a:ext>
            </a:extLst>
          </p:cNvPr>
          <p:cNvGrpSpPr>
            <a:grpSpLocks/>
          </p:cNvGrpSpPr>
          <p:nvPr/>
        </p:nvGrpSpPr>
        <p:grpSpPr bwMode="auto">
          <a:xfrm>
            <a:off x="1579563" y="3351213"/>
            <a:ext cx="609600" cy="457200"/>
            <a:chOff x="1968" y="1784"/>
            <a:chExt cx="384" cy="288"/>
          </a:xfrm>
        </p:grpSpPr>
        <p:grpSp>
          <p:nvGrpSpPr>
            <p:cNvPr id="114702" name="Group 11">
              <a:extLst>
                <a:ext uri="{FF2B5EF4-FFF2-40B4-BE49-F238E27FC236}">
                  <a16:creationId xmlns:a16="http://schemas.microsoft.com/office/drawing/2014/main" id="{7601848D-42D8-214E-B87E-A32B878331BC}"/>
                </a:ext>
              </a:extLst>
            </p:cNvPr>
            <p:cNvGrpSpPr>
              <a:grpSpLocks/>
            </p:cNvGrpSpPr>
            <p:nvPr/>
          </p:nvGrpSpPr>
          <p:grpSpPr bwMode="auto">
            <a:xfrm>
              <a:off x="1968" y="1784"/>
              <a:ext cx="384" cy="288"/>
              <a:chOff x="1056" y="1200"/>
              <a:chExt cx="384" cy="288"/>
            </a:xfrm>
          </p:grpSpPr>
          <p:sp>
            <p:nvSpPr>
              <p:cNvPr id="114704" name="Rectangle 12">
                <a:extLst>
                  <a:ext uri="{FF2B5EF4-FFF2-40B4-BE49-F238E27FC236}">
                    <a16:creationId xmlns:a16="http://schemas.microsoft.com/office/drawing/2014/main" id="{EFE78DB4-7451-2844-91FE-9803AB95C565}"/>
                  </a:ext>
                </a:extLst>
              </p:cNvPr>
              <p:cNvSpPr>
                <a:spLocks noChangeArrowheads="1"/>
              </p:cNvSpPr>
              <p:nvPr/>
            </p:nvSpPr>
            <p:spPr bwMode="auto">
              <a:xfrm>
                <a:off x="1152" y="1200"/>
                <a:ext cx="192" cy="288"/>
              </a:xfrm>
              <a:prstGeom prst="rect">
                <a:avLst/>
              </a:prstGeom>
              <a:solidFill>
                <a:srgbClr val="FF00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4705" name="Line 13">
                <a:extLst>
                  <a:ext uri="{FF2B5EF4-FFF2-40B4-BE49-F238E27FC236}">
                    <a16:creationId xmlns:a16="http://schemas.microsoft.com/office/drawing/2014/main" id="{CB86217C-4E5E-6C4D-BEB0-93B586F6C869}"/>
                  </a:ext>
                </a:extLst>
              </p:cNvPr>
              <p:cNvSpPr>
                <a:spLocks noChangeShapeType="1"/>
              </p:cNvSpPr>
              <p:nvPr/>
            </p:nvSpPr>
            <p:spPr bwMode="auto">
              <a:xfrm>
                <a:off x="1056" y="1488"/>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4703" name="Rectangle 14">
              <a:extLst>
                <a:ext uri="{FF2B5EF4-FFF2-40B4-BE49-F238E27FC236}">
                  <a16:creationId xmlns:a16="http://schemas.microsoft.com/office/drawing/2014/main" id="{6484E5F0-06DC-B14F-9709-D72B10790573}"/>
                </a:ext>
              </a:extLst>
            </p:cNvPr>
            <p:cNvSpPr>
              <a:spLocks noChangeArrowheads="1"/>
            </p:cNvSpPr>
            <p:nvPr/>
          </p:nvSpPr>
          <p:spPr bwMode="auto">
            <a:xfrm>
              <a:off x="2064" y="2024"/>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grpSp>
      <p:grpSp>
        <p:nvGrpSpPr>
          <p:cNvPr id="114695" name="Group 15">
            <a:extLst>
              <a:ext uri="{FF2B5EF4-FFF2-40B4-BE49-F238E27FC236}">
                <a16:creationId xmlns:a16="http://schemas.microsoft.com/office/drawing/2014/main" id="{153B2568-F814-8D42-84C0-2B029F524CD9}"/>
              </a:ext>
            </a:extLst>
          </p:cNvPr>
          <p:cNvGrpSpPr>
            <a:grpSpLocks/>
          </p:cNvGrpSpPr>
          <p:nvPr/>
        </p:nvGrpSpPr>
        <p:grpSpPr bwMode="auto">
          <a:xfrm>
            <a:off x="1579563" y="5035550"/>
            <a:ext cx="609600" cy="457200"/>
            <a:chOff x="1272" y="1176"/>
            <a:chExt cx="384" cy="288"/>
          </a:xfrm>
        </p:grpSpPr>
        <p:sp>
          <p:nvSpPr>
            <p:cNvPr id="114699" name="Rectangle 16">
              <a:extLst>
                <a:ext uri="{FF2B5EF4-FFF2-40B4-BE49-F238E27FC236}">
                  <a16:creationId xmlns:a16="http://schemas.microsoft.com/office/drawing/2014/main" id="{CDB6C289-1444-704B-95E6-85B02ED03E1C}"/>
                </a:ext>
              </a:extLst>
            </p:cNvPr>
            <p:cNvSpPr>
              <a:spLocks noChangeArrowheads="1"/>
            </p:cNvSpPr>
            <p:nvPr/>
          </p:nvSpPr>
          <p:spPr bwMode="auto">
            <a:xfrm>
              <a:off x="1368" y="1176"/>
              <a:ext cx="192" cy="288"/>
            </a:xfrm>
            <a:prstGeom prst="rect">
              <a:avLst/>
            </a:prstGeom>
            <a:solidFill>
              <a:srgbClr val="9966FF"/>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4700" name="Line 17">
              <a:extLst>
                <a:ext uri="{FF2B5EF4-FFF2-40B4-BE49-F238E27FC236}">
                  <a16:creationId xmlns:a16="http://schemas.microsoft.com/office/drawing/2014/main" id="{6FA98662-0169-3040-92C0-1C59638A3117}"/>
                </a:ext>
              </a:extLst>
            </p:cNvPr>
            <p:cNvSpPr>
              <a:spLocks noChangeShapeType="1"/>
            </p:cNvSpPr>
            <p:nvPr/>
          </p:nvSpPr>
          <p:spPr bwMode="auto">
            <a:xfrm>
              <a:off x="1272" y="1464"/>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701" name="Rectangle 18">
              <a:extLst>
                <a:ext uri="{FF2B5EF4-FFF2-40B4-BE49-F238E27FC236}">
                  <a16:creationId xmlns:a16="http://schemas.microsoft.com/office/drawing/2014/main" id="{284CAFC6-A102-5E40-A23D-00F4EC3A920C}"/>
                </a:ext>
              </a:extLst>
            </p:cNvPr>
            <p:cNvSpPr>
              <a:spLocks noChangeArrowheads="1"/>
            </p:cNvSpPr>
            <p:nvPr/>
          </p:nvSpPr>
          <p:spPr bwMode="auto">
            <a:xfrm>
              <a:off x="1368" y="1416"/>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grpSp>
      <p:sp>
        <p:nvSpPr>
          <p:cNvPr id="114696" name="Text Box 19">
            <a:extLst>
              <a:ext uri="{FF2B5EF4-FFF2-40B4-BE49-F238E27FC236}">
                <a16:creationId xmlns:a16="http://schemas.microsoft.com/office/drawing/2014/main" id="{38ADC1B9-0844-3342-8997-59383F80263D}"/>
              </a:ext>
            </a:extLst>
          </p:cNvPr>
          <p:cNvSpPr txBox="1">
            <a:spLocks noChangeArrowheads="1"/>
          </p:cNvSpPr>
          <p:nvPr/>
        </p:nvSpPr>
        <p:spPr bwMode="auto">
          <a:xfrm>
            <a:off x="679450" y="2201863"/>
            <a:ext cx="838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200" b="1">
                <a:latin typeface="Source Sans Pro" panose="020B0503030403020204" pitchFamily="34" charset="0"/>
                <a:cs typeface="Source Sans Pro" panose="020B0503030403020204" pitchFamily="34" charset="0"/>
              </a:rPr>
              <a:t>White hat</a:t>
            </a:r>
          </a:p>
        </p:txBody>
      </p:sp>
      <p:sp>
        <p:nvSpPr>
          <p:cNvPr id="114697" name="Text Box 20">
            <a:extLst>
              <a:ext uri="{FF2B5EF4-FFF2-40B4-BE49-F238E27FC236}">
                <a16:creationId xmlns:a16="http://schemas.microsoft.com/office/drawing/2014/main" id="{C5F726B4-E797-B14C-9AD7-1F1685A06050}"/>
              </a:ext>
            </a:extLst>
          </p:cNvPr>
          <p:cNvSpPr txBox="1">
            <a:spLocks noChangeArrowheads="1"/>
          </p:cNvSpPr>
          <p:nvPr/>
        </p:nvSpPr>
        <p:spPr bwMode="auto">
          <a:xfrm>
            <a:off x="808038" y="3557588"/>
            <a:ext cx="7096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200" b="1">
                <a:latin typeface="Source Sans Pro" panose="020B0503030403020204" pitchFamily="34" charset="0"/>
                <a:cs typeface="Source Sans Pro" panose="020B0503030403020204" pitchFamily="34" charset="0"/>
              </a:rPr>
              <a:t>Red hat</a:t>
            </a:r>
          </a:p>
        </p:txBody>
      </p:sp>
      <p:sp>
        <p:nvSpPr>
          <p:cNvPr id="114698" name="Text Box 21">
            <a:extLst>
              <a:ext uri="{FF2B5EF4-FFF2-40B4-BE49-F238E27FC236}">
                <a16:creationId xmlns:a16="http://schemas.microsoft.com/office/drawing/2014/main" id="{C85AD3E3-FC04-8B42-860E-20FC2AEB4207}"/>
              </a:ext>
            </a:extLst>
          </p:cNvPr>
          <p:cNvSpPr txBox="1">
            <a:spLocks noChangeArrowheads="1"/>
          </p:cNvSpPr>
          <p:nvPr/>
        </p:nvSpPr>
        <p:spPr bwMode="auto">
          <a:xfrm>
            <a:off x="614363" y="5240338"/>
            <a:ext cx="9032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200" b="1">
                <a:latin typeface="Source Sans Pro" panose="020B0503030403020204" pitchFamily="34" charset="0"/>
                <a:cs typeface="Source Sans Pro" panose="020B0503030403020204" pitchFamily="34" charset="0"/>
              </a:rPr>
              <a:t>Purple hat</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11" name="Rectangle 7">
            <a:extLst>
              <a:ext uri="{FF2B5EF4-FFF2-40B4-BE49-F238E27FC236}">
                <a16:creationId xmlns:a16="http://schemas.microsoft.com/office/drawing/2014/main" id="{E5DDB26A-0157-FC49-B2E2-ABF2854E784E}"/>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Directions of the Six Hats</a:t>
            </a:r>
          </a:p>
        </p:txBody>
      </p:sp>
      <p:grpSp>
        <p:nvGrpSpPr>
          <p:cNvPr id="115714" name="Group 2">
            <a:extLst>
              <a:ext uri="{FF2B5EF4-FFF2-40B4-BE49-F238E27FC236}">
                <a16:creationId xmlns:a16="http://schemas.microsoft.com/office/drawing/2014/main" id="{7EE89683-B426-E649-AD9A-DD80C1EA1B80}"/>
              </a:ext>
            </a:extLst>
          </p:cNvPr>
          <p:cNvGrpSpPr>
            <a:grpSpLocks/>
          </p:cNvGrpSpPr>
          <p:nvPr/>
        </p:nvGrpSpPr>
        <p:grpSpPr bwMode="auto">
          <a:xfrm>
            <a:off x="1517650" y="2409825"/>
            <a:ext cx="609600" cy="457200"/>
            <a:chOff x="1104" y="1784"/>
            <a:chExt cx="384" cy="288"/>
          </a:xfrm>
        </p:grpSpPr>
        <p:grpSp>
          <p:nvGrpSpPr>
            <p:cNvPr id="115729" name="Group 3">
              <a:extLst>
                <a:ext uri="{FF2B5EF4-FFF2-40B4-BE49-F238E27FC236}">
                  <a16:creationId xmlns:a16="http://schemas.microsoft.com/office/drawing/2014/main" id="{640F84AB-7387-8149-B27A-35AD44926F20}"/>
                </a:ext>
              </a:extLst>
            </p:cNvPr>
            <p:cNvGrpSpPr>
              <a:grpSpLocks/>
            </p:cNvGrpSpPr>
            <p:nvPr/>
          </p:nvGrpSpPr>
          <p:grpSpPr bwMode="auto">
            <a:xfrm>
              <a:off x="1104" y="1784"/>
              <a:ext cx="384" cy="288"/>
              <a:chOff x="1056" y="1200"/>
              <a:chExt cx="384" cy="288"/>
            </a:xfrm>
          </p:grpSpPr>
          <p:sp>
            <p:nvSpPr>
              <p:cNvPr id="115731" name="Rectangle 4">
                <a:extLst>
                  <a:ext uri="{FF2B5EF4-FFF2-40B4-BE49-F238E27FC236}">
                    <a16:creationId xmlns:a16="http://schemas.microsoft.com/office/drawing/2014/main" id="{067F86EA-48B1-494C-A497-5050191F8257}"/>
                  </a:ext>
                </a:extLst>
              </p:cNvPr>
              <p:cNvSpPr>
                <a:spLocks noChangeArrowheads="1"/>
              </p:cNvSpPr>
              <p:nvPr/>
            </p:nvSpPr>
            <p:spPr bwMode="auto">
              <a:xfrm>
                <a:off x="1152" y="1200"/>
                <a:ext cx="192" cy="288"/>
              </a:xfrm>
              <a:prstGeom prst="rect">
                <a:avLst/>
              </a:prstGeom>
              <a:solidFill>
                <a:srgbClr val="FFFF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5732" name="Line 5">
                <a:extLst>
                  <a:ext uri="{FF2B5EF4-FFF2-40B4-BE49-F238E27FC236}">
                    <a16:creationId xmlns:a16="http://schemas.microsoft.com/office/drawing/2014/main" id="{90EC6B35-BCFB-F446-80A7-A3D0858E56DC}"/>
                  </a:ext>
                </a:extLst>
              </p:cNvPr>
              <p:cNvSpPr>
                <a:spLocks noChangeShapeType="1"/>
              </p:cNvSpPr>
              <p:nvPr/>
            </p:nvSpPr>
            <p:spPr bwMode="auto">
              <a:xfrm>
                <a:off x="1056" y="1488"/>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5730" name="Rectangle 6">
              <a:extLst>
                <a:ext uri="{FF2B5EF4-FFF2-40B4-BE49-F238E27FC236}">
                  <a16:creationId xmlns:a16="http://schemas.microsoft.com/office/drawing/2014/main" id="{7A57186A-425A-0C40-B343-0843E97BD1EF}"/>
                </a:ext>
              </a:extLst>
            </p:cNvPr>
            <p:cNvSpPr>
              <a:spLocks noChangeArrowheads="1"/>
            </p:cNvSpPr>
            <p:nvPr/>
          </p:nvSpPr>
          <p:spPr bwMode="auto">
            <a:xfrm>
              <a:off x="1200" y="2024"/>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grpSp>
      <p:sp>
        <p:nvSpPr>
          <p:cNvPr id="115715" name="Text Box 8">
            <a:extLst>
              <a:ext uri="{FF2B5EF4-FFF2-40B4-BE49-F238E27FC236}">
                <a16:creationId xmlns:a16="http://schemas.microsoft.com/office/drawing/2014/main" id="{60BED366-AE31-6141-B7CC-7E2F3DE8948C}"/>
              </a:ext>
            </a:extLst>
          </p:cNvPr>
          <p:cNvSpPr txBox="1">
            <a:spLocks noChangeArrowheads="1"/>
          </p:cNvSpPr>
          <p:nvPr/>
        </p:nvSpPr>
        <p:spPr bwMode="auto">
          <a:xfrm>
            <a:off x="2546350" y="2147888"/>
            <a:ext cx="6629400"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110000"/>
              </a:lnSpc>
            </a:pPr>
            <a:r>
              <a:rPr lang="en-GB" altLang="en-US" sz="1600">
                <a:latin typeface="Source Sans Pro " pitchFamily="34" charset="0"/>
              </a:rPr>
              <a:t>Positivity and optimism, constructive</a:t>
            </a:r>
            <a:r>
              <a:rPr lang="en-GB" altLang="en-US" sz="1200">
                <a:latin typeface="Source Sans Pro " pitchFamily="34" charset="0"/>
              </a:rPr>
              <a:t> </a:t>
            </a:r>
          </a:p>
          <a:p>
            <a:pPr>
              <a:lnSpc>
                <a:spcPct val="110000"/>
              </a:lnSpc>
            </a:pPr>
            <a:r>
              <a:rPr lang="en-GB" altLang="en-US" sz="1200">
                <a:latin typeface="Source Sans Pro Light" panose="020B0403030403020204" pitchFamily="34" charset="0"/>
                <a:cs typeface="Source Sans Pro Light" panose="020B0403030403020204" pitchFamily="34" charset="0"/>
              </a:rPr>
              <a:t>Yellow hat-thinking is the logical positive. Why something will work and why it will offer benefits. It can be used in looking forward to the results of some proposed action, but can also be used to find something of value in what has already happened. </a:t>
            </a:r>
          </a:p>
        </p:txBody>
      </p:sp>
      <p:sp>
        <p:nvSpPr>
          <p:cNvPr id="115716" name="Text Box 9">
            <a:extLst>
              <a:ext uri="{FF2B5EF4-FFF2-40B4-BE49-F238E27FC236}">
                <a16:creationId xmlns:a16="http://schemas.microsoft.com/office/drawing/2014/main" id="{80CE8581-E455-D742-81EE-306ECBD49F6C}"/>
              </a:ext>
            </a:extLst>
          </p:cNvPr>
          <p:cNvSpPr txBox="1">
            <a:spLocks noChangeArrowheads="1"/>
          </p:cNvSpPr>
          <p:nvPr/>
        </p:nvSpPr>
        <p:spPr bwMode="auto">
          <a:xfrm>
            <a:off x="2546350" y="3492500"/>
            <a:ext cx="6629400"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110000"/>
              </a:lnSpc>
            </a:pPr>
            <a:r>
              <a:rPr lang="en-GB" altLang="en-US" sz="1600">
                <a:latin typeface="Source Sans Pro " pitchFamily="34" charset="0"/>
              </a:rPr>
              <a:t>Creativity, movement, provocation</a:t>
            </a:r>
            <a:r>
              <a:rPr lang="en-GB" altLang="en-US" sz="1200">
                <a:latin typeface="Source Sans Pro " pitchFamily="34" charset="0"/>
              </a:rPr>
              <a:t> </a:t>
            </a:r>
          </a:p>
          <a:p>
            <a:pPr>
              <a:lnSpc>
                <a:spcPct val="110000"/>
              </a:lnSpc>
            </a:pPr>
            <a:r>
              <a:rPr lang="en-GB" altLang="en-US" sz="1200">
                <a:latin typeface="Source Sans Pro Light" panose="020B0403030403020204" pitchFamily="34" charset="0"/>
                <a:cs typeface="Source Sans Pro Light" panose="020B0403030403020204" pitchFamily="34" charset="0"/>
              </a:rPr>
              <a:t>Green hat-thinking offers creativity, alternatives, proposals, what is interesting, provocations and changes. </a:t>
            </a:r>
          </a:p>
        </p:txBody>
      </p:sp>
      <p:sp>
        <p:nvSpPr>
          <p:cNvPr id="115717" name="Text Box 10">
            <a:extLst>
              <a:ext uri="{FF2B5EF4-FFF2-40B4-BE49-F238E27FC236}">
                <a16:creationId xmlns:a16="http://schemas.microsoft.com/office/drawing/2014/main" id="{89C11725-AE61-4C4A-AD42-16164B99FE14}"/>
              </a:ext>
            </a:extLst>
          </p:cNvPr>
          <p:cNvSpPr txBox="1">
            <a:spLocks noChangeArrowheads="1"/>
          </p:cNvSpPr>
          <p:nvPr/>
        </p:nvSpPr>
        <p:spPr bwMode="auto">
          <a:xfrm>
            <a:off x="2546350" y="4676775"/>
            <a:ext cx="66294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ct val="110000"/>
              </a:lnSpc>
            </a:pPr>
            <a:r>
              <a:rPr lang="en-GB" altLang="en-US" sz="1600">
                <a:latin typeface="Source Sans Pro " pitchFamily="34" charset="0"/>
              </a:rPr>
              <a:t>Control, conducting events</a:t>
            </a:r>
            <a:r>
              <a:rPr lang="en-GB" altLang="en-US" sz="1200">
                <a:latin typeface="Source Sans Pro " pitchFamily="34" charset="0"/>
              </a:rPr>
              <a:t> </a:t>
            </a:r>
          </a:p>
          <a:p>
            <a:pPr>
              <a:lnSpc>
                <a:spcPct val="110000"/>
              </a:lnSpc>
            </a:pPr>
            <a:r>
              <a:rPr lang="en-GB" altLang="en-US" sz="1200">
                <a:latin typeface="Source Sans Pro Light" panose="020B0403030403020204" pitchFamily="34" charset="0"/>
                <a:cs typeface="Source Sans Pro Light" panose="020B0403030403020204" pitchFamily="34" charset="0"/>
              </a:rPr>
              <a:t>Blue hat-thinking provides overview or process control. It looks not at the subject itself but at the “thinking” about the subject. “Putting on my blue hat, I feel we should do some more green hat-thinking at this point.”</a:t>
            </a:r>
          </a:p>
        </p:txBody>
      </p:sp>
      <p:grpSp>
        <p:nvGrpSpPr>
          <p:cNvPr id="115718" name="Group 11">
            <a:extLst>
              <a:ext uri="{FF2B5EF4-FFF2-40B4-BE49-F238E27FC236}">
                <a16:creationId xmlns:a16="http://schemas.microsoft.com/office/drawing/2014/main" id="{B479C7DC-8375-744F-8D22-73AD59469CB0}"/>
              </a:ext>
            </a:extLst>
          </p:cNvPr>
          <p:cNvGrpSpPr>
            <a:grpSpLocks/>
          </p:cNvGrpSpPr>
          <p:nvPr/>
        </p:nvGrpSpPr>
        <p:grpSpPr bwMode="auto">
          <a:xfrm>
            <a:off x="1517650" y="4938713"/>
            <a:ext cx="609600" cy="457200"/>
            <a:chOff x="480" y="3072"/>
            <a:chExt cx="384" cy="288"/>
          </a:xfrm>
        </p:grpSpPr>
        <p:sp>
          <p:nvSpPr>
            <p:cNvPr id="115726" name="Rectangle 12">
              <a:extLst>
                <a:ext uri="{FF2B5EF4-FFF2-40B4-BE49-F238E27FC236}">
                  <a16:creationId xmlns:a16="http://schemas.microsoft.com/office/drawing/2014/main" id="{4BD6022F-9BDE-BA4D-A95A-2D4D436CCDA2}"/>
                </a:ext>
              </a:extLst>
            </p:cNvPr>
            <p:cNvSpPr>
              <a:spLocks noChangeArrowheads="1"/>
            </p:cNvSpPr>
            <p:nvPr/>
          </p:nvSpPr>
          <p:spPr bwMode="auto">
            <a:xfrm>
              <a:off x="576" y="3072"/>
              <a:ext cx="192" cy="288"/>
            </a:xfrm>
            <a:prstGeom prst="rect">
              <a:avLst/>
            </a:prstGeom>
            <a:solidFill>
              <a:srgbClr val="3366FF"/>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5727" name="Line 13">
              <a:extLst>
                <a:ext uri="{FF2B5EF4-FFF2-40B4-BE49-F238E27FC236}">
                  <a16:creationId xmlns:a16="http://schemas.microsoft.com/office/drawing/2014/main" id="{BB0475BA-FD87-8A4A-96E7-A8CAF06CF51D}"/>
                </a:ext>
              </a:extLst>
            </p:cNvPr>
            <p:cNvSpPr>
              <a:spLocks noChangeShapeType="1"/>
            </p:cNvSpPr>
            <p:nvPr/>
          </p:nvSpPr>
          <p:spPr bwMode="auto">
            <a:xfrm>
              <a:off x="480" y="3360"/>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5728" name="Rectangle 14">
              <a:extLst>
                <a:ext uri="{FF2B5EF4-FFF2-40B4-BE49-F238E27FC236}">
                  <a16:creationId xmlns:a16="http://schemas.microsoft.com/office/drawing/2014/main" id="{C6116C83-1BA8-7A40-8B7D-26700C4360FA}"/>
                </a:ext>
              </a:extLst>
            </p:cNvPr>
            <p:cNvSpPr>
              <a:spLocks noChangeArrowheads="1"/>
            </p:cNvSpPr>
            <p:nvPr/>
          </p:nvSpPr>
          <p:spPr bwMode="auto">
            <a:xfrm>
              <a:off x="576" y="3312"/>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grpSp>
      <p:grpSp>
        <p:nvGrpSpPr>
          <p:cNvPr id="115719" name="Group 15">
            <a:extLst>
              <a:ext uri="{FF2B5EF4-FFF2-40B4-BE49-F238E27FC236}">
                <a16:creationId xmlns:a16="http://schemas.microsoft.com/office/drawing/2014/main" id="{0271BAD9-4513-414F-B00A-9A3DADCA85CA}"/>
              </a:ext>
            </a:extLst>
          </p:cNvPr>
          <p:cNvGrpSpPr>
            <a:grpSpLocks/>
          </p:cNvGrpSpPr>
          <p:nvPr/>
        </p:nvGrpSpPr>
        <p:grpSpPr bwMode="auto">
          <a:xfrm>
            <a:off x="1517650" y="3622675"/>
            <a:ext cx="609600" cy="457200"/>
            <a:chOff x="384" y="1496"/>
            <a:chExt cx="384" cy="288"/>
          </a:xfrm>
        </p:grpSpPr>
        <p:sp>
          <p:nvSpPr>
            <p:cNvPr id="115723" name="Rectangle 16">
              <a:extLst>
                <a:ext uri="{FF2B5EF4-FFF2-40B4-BE49-F238E27FC236}">
                  <a16:creationId xmlns:a16="http://schemas.microsoft.com/office/drawing/2014/main" id="{46510166-B005-BE44-B650-7A8A705D77D1}"/>
                </a:ext>
              </a:extLst>
            </p:cNvPr>
            <p:cNvSpPr>
              <a:spLocks noChangeArrowheads="1"/>
            </p:cNvSpPr>
            <p:nvPr/>
          </p:nvSpPr>
          <p:spPr bwMode="auto">
            <a:xfrm>
              <a:off x="480" y="1496"/>
              <a:ext cx="192" cy="288"/>
            </a:xfrm>
            <a:prstGeom prst="rect">
              <a:avLst/>
            </a:prstGeom>
            <a:solidFill>
              <a:srgbClr val="00FF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5724" name="Line 17">
              <a:extLst>
                <a:ext uri="{FF2B5EF4-FFF2-40B4-BE49-F238E27FC236}">
                  <a16:creationId xmlns:a16="http://schemas.microsoft.com/office/drawing/2014/main" id="{C59EDF1A-620E-7949-BAF5-2F0447C62F82}"/>
                </a:ext>
              </a:extLst>
            </p:cNvPr>
            <p:cNvSpPr>
              <a:spLocks noChangeShapeType="1"/>
            </p:cNvSpPr>
            <p:nvPr/>
          </p:nvSpPr>
          <p:spPr bwMode="auto">
            <a:xfrm>
              <a:off x="384" y="1784"/>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5725" name="Rectangle 18">
              <a:extLst>
                <a:ext uri="{FF2B5EF4-FFF2-40B4-BE49-F238E27FC236}">
                  <a16:creationId xmlns:a16="http://schemas.microsoft.com/office/drawing/2014/main" id="{124E39C3-B821-B54C-8341-61078D755799}"/>
                </a:ext>
              </a:extLst>
            </p:cNvPr>
            <p:cNvSpPr>
              <a:spLocks noChangeArrowheads="1"/>
            </p:cNvSpPr>
            <p:nvPr/>
          </p:nvSpPr>
          <p:spPr bwMode="auto">
            <a:xfrm>
              <a:off x="480" y="1736"/>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grpSp>
      <p:sp>
        <p:nvSpPr>
          <p:cNvPr id="115720" name="Text Box 19">
            <a:extLst>
              <a:ext uri="{FF2B5EF4-FFF2-40B4-BE49-F238E27FC236}">
                <a16:creationId xmlns:a16="http://schemas.microsoft.com/office/drawing/2014/main" id="{DDD77158-E060-0640-8202-E6A47FA0B2DE}"/>
              </a:ext>
            </a:extLst>
          </p:cNvPr>
          <p:cNvSpPr txBox="1">
            <a:spLocks noChangeArrowheads="1"/>
          </p:cNvSpPr>
          <p:nvPr/>
        </p:nvSpPr>
        <p:spPr bwMode="auto">
          <a:xfrm>
            <a:off x="547688" y="2528888"/>
            <a:ext cx="9032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200" b="1">
                <a:latin typeface="Source Sans Pro" panose="020B0503030403020204" pitchFamily="34" charset="0"/>
                <a:cs typeface="Source Sans Pro" panose="020B0503030403020204" pitchFamily="34" charset="0"/>
              </a:rPr>
              <a:t>Yellow hat</a:t>
            </a:r>
          </a:p>
        </p:txBody>
      </p:sp>
      <p:sp>
        <p:nvSpPr>
          <p:cNvPr id="115721" name="Text Box 20">
            <a:extLst>
              <a:ext uri="{FF2B5EF4-FFF2-40B4-BE49-F238E27FC236}">
                <a16:creationId xmlns:a16="http://schemas.microsoft.com/office/drawing/2014/main" id="{18D19988-CBAE-7C4D-A034-101796FCCE83}"/>
              </a:ext>
            </a:extLst>
          </p:cNvPr>
          <p:cNvSpPr txBox="1">
            <a:spLocks noChangeArrowheads="1"/>
          </p:cNvSpPr>
          <p:nvPr/>
        </p:nvSpPr>
        <p:spPr bwMode="auto">
          <a:xfrm>
            <a:off x="598488" y="3741738"/>
            <a:ext cx="8524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200" b="1">
                <a:latin typeface="Source Sans Pro" panose="020B0503030403020204" pitchFamily="34" charset="0"/>
                <a:cs typeface="Source Sans Pro" panose="020B0503030403020204" pitchFamily="34" charset="0"/>
              </a:rPr>
              <a:t>Green hat</a:t>
            </a:r>
          </a:p>
        </p:txBody>
      </p:sp>
      <p:sp>
        <p:nvSpPr>
          <p:cNvPr id="115722" name="Text Box 21">
            <a:extLst>
              <a:ext uri="{FF2B5EF4-FFF2-40B4-BE49-F238E27FC236}">
                <a16:creationId xmlns:a16="http://schemas.microsoft.com/office/drawing/2014/main" id="{2789A3CB-7369-334D-AAFD-34D254F2FEE2}"/>
              </a:ext>
            </a:extLst>
          </p:cNvPr>
          <p:cNvSpPr txBox="1">
            <a:spLocks noChangeArrowheads="1"/>
          </p:cNvSpPr>
          <p:nvPr/>
        </p:nvSpPr>
        <p:spPr bwMode="auto">
          <a:xfrm>
            <a:off x="701675" y="5057775"/>
            <a:ext cx="7493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sz="1200" b="1">
                <a:latin typeface="Source Sans Pro" panose="020B0503030403020204" pitchFamily="34" charset="0"/>
                <a:cs typeface="Source Sans Pro" panose="020B0503030403020204" pitchFamily="34" charset="0"/>
              </a:rPr>
              <a:t>Blue hat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a:extLst>
              <a:ext uri="{FF2B5EF4-FFF2-40B4-BE49-F238E27FC236}">
                <a16:creationId xmlns:a16="http://schemas.microsoft.com/office/drawing/2014/main" id="{200557E6-01E1-574B-B6CC-9359B0E42326}"/>
              </a:ext>
            </a:extLst>
          </p:cNvPr>
          <p:cNvSpPr>
            <a:spLocks noGrp="1" noChangeArrowheads="1"/>
          </p:cNvSpPr>
          <p:nvPr>
            <p:ph type="title"/>
          </p:nvPr>
        </p:nvSpPr>
        <p:spPr/>
        <p:txBody>
          <a:bodyPr/>
          <a:lstStyle/>
          <a:p>
            <a:pPr eaLnBrk="1" hangingPunct="1">
              <a:defRPr/>
            </a:pPr>
            <a:r>
              <a:rPr lang="en-GB" dirty="0">
                <a:ea typeface="MS PGothic" pitchFamily="34" charset="-128"/>
                <a:cs typeface="+mj-cs"/>
              </a:rPr>
              <a:t>Using the Six Hats</a:t>
            </a:r>
          </a:p>
        </p:txBody>
      </p:sp>
      <p:sp>
        <p:nvSpPr>
          <p:cNvPr id="3" name="Content Placeholder 2">
            <a:extLst>
              <a:ext uri="{FF2B5EF4-FFF2-40B4-BE49-F238E27FC236}">
                <a16:creationId xmlns:a16="http://schemas.microsoft.com/office/drawing/2014/main" id="{E953BEDB-361E-2143-ABE2-45D1DCBABD4B}"/>
              </a:ext>
            </a:extLst>
          </p:cNvPr>
          <p:cNvSpPr>
            <a:spLocks noGrp="1"/>
          </p:cNvSpPr>
          <p:nvPr>
            <p:ph idx="1"/>
          </p:nvPr>
        </p:nvSpPr>
        <p:spPr/>
        <p:txBody>
          <a:bodyPr>
            <a:normAutofit fontScale="55000" lnSpcReduction="20000"/>
          </a:bodyPr>
          <a:lstStyle/>
          <a:p>
            <a:pPr marL="0" indent="0" eaLnBrk="1" hangingPunct="1">
              <a:lnSpc>
                <a:spcPct val="130000"/>
              </a:lnSpc>
              <a:buFont typeface="Arial" charset="0"/>
              <a:buNone/>
              <a:defRPr/>
            </a:pPr>
            <a:r>
              <a:rPr lang="en-US" dirty="0">
                <a:ea typeface="MS PGothic" pitchFamily="34" charset="-128"/>
              </a:rPr>
              <a:t>There are two types of use for the Six Hats:</a:t>
            </a:r>
          </a:p>
          <a:p>
            <a:pPr marL="0" indent="0" eaLnBrk="1" hangingPunct="1">
              <a:lnSpc>
                <a:spcPct val="130000"/>
              </a:lnSpc>
              <a:buFont typeface="Arial" charset="0"/>
              <a:buNone/>
              <a:defRPr/>
            </a:pPr>
            <a:endParaRPr lang="en-US" dirty="0">
              <a:ea typeface="MS PGothic" pitchFamily="34" charset="-128"/>
            </a:endParaRPr>
          </a:p>
          <a:p>
            <a:pPr marL="0" indent="0" eaLnBrk="1" hangingPunct="1">
              <a:lnSpc>
                <a:spcPct val="130000"/>
              </a:lnSpc>
              <a:buFont typeface="Arial" charset="0"/>
              <a:buNone/>
              <a:defRPr/>
            </a:pPr>
            <a:r>
              <a:rPr lang="en-US" dirty="0">
                <a:latin typeface="Source Sans Pro "/>
                <a:ea typeface="MS PGothic" pitchFamily="34" charset="-128"/>
                <a:cs typeface="Source Sans Pro "/>
              </a:rPr>
              <a:t>1)  Occasional Use</a:t>
            </a:r>
          </a:p>
          <a:p>
            <a:pPr marL="0" indent="0" eaLnBrk="1" hangingPunct="1">
              <a:lnSpc>
                <a:spcPct val="130000"/>
              </a:lnSpc>
              <a:buFont typeface="Arial" charset="0"/>
              <a:buNone/>
              <a:defRPr/>
            </a:pPr>
            <a:r>
              <a:rPr lang="en-US" dirty="0">
                <a:ea typeface="MS PGothic" pitchFamily="34" charset="-128"/>
              </a:rPr>
              <a:t>This is the most common. At a meeting or in a conversation someone suggests the use of one of the hats – then the conversation continues. The hat that has been introduced is only used for 2 or 3 minutes. This occasional use of the hats allows someone to ask for a particular type of thinking or to suggest a switch in thinking.</a:t>
            </a:r>
          </a:p>
          <a:p>
            <a:pPr marL="0" indent="0" eaLnBrk="1" hangingPunct="1">
              <a:lnSpc>
                <a:spcPct val="130000"/>
              </a:lnSpc>
              <a:buFont typeface="Arial" charset="0"/>
              <a:buNone/>
              <a:defRPr/>
            </a:pPr>
            <a:endParaRPr lang="en-US" dirty="0">
              <a:ea typeface="MS PGothic" pitchFamily="34" charset="-128"/>
            </a:endParaRPr>
          </a:p>
          <a:p>
            <a:pPr marL="0" indent="0" eaLnBrk="1" hangingPunct="1">
              <a:lnSpc>
                <a:spcPct val="130000"/>
              </a:lnSpc>
              <a:buFont typeface="Arial" charset="0"/>
              <a:buNone/>
              <a:defRPr/>
            </a:pPr>
            <a:r>
              <a:rPr lang="en-US" dirty="0">
                <a:latin typeface="Source Sans Pro "/>
                <a:ea typeface="MS PGothic" pitchFamily="34" charset="-128"/>
                <a:cs typeface="Source Sans Pro "/>
              </a:rPr>
              <a:t>2)  Systematic (Sequence) Use</a:t>
            </a:r>
          </a:p>
          <a:p>
            <a:pPr marL="0" indent="0" eaLnBrk="1" hangingPunct="1">
              <a:lnSpc>
                <a:spcPct val="130000"/>
              </a:lnSpc>
              <a:buFont typeface="Arial" charset="0"/>
              <a:buNone/>
              <a:defRPr/>
            </a:pPr>
            <a:r>
              <a:rPr lang="en-US" dirty="0">
                <a:ea typeface="MS PGothic" pitchFamily="34" charset="-128"/>
              </a:rPr>
              <a:t>Here a sequence of hats is set up in advance and the thinker(s) goes through one hat after the other. This enables a subject to be covered quickly and effectively. Also useful where there is disagreement and no useful thinking is being done.</a:t>
            </a:r>
          </a:p>
          <a:p>
            <a:pPr marL="0" indent="0" eaLnBrk="1" hangingPunct="1">
              <a:lnSpc>
                <a:spcPct val="130000"/>
              </a:lnSpc>
              <a:buFont typeface="Arial" charset="0"/>
              <a:buNone/>
              <a:defRPr/>
            </a:pPr>
            <a:r>
              <a:rPr lang="en-US" dirty="0">
                <a:ea typeface="MS PGothic" pitchFamily="34" charset="-128"/>
              </a:rPr>
              <a:t>Some example sequences and their uses are shown overleaf.</a:t>
            </a:r>
          </a:p>
          <a:p>
            <a:pPr marL="0" indent="0" eaLnBrk="1" hangingPunct="1">
              <a:lnSpc>
                <a:spcPct val="130000"/>
              </a:lnSpc>
              <a:buFont typeface="Arial" charset="0"/>
              <a:buNone/>
              <a:defRPr/>
            </a:pPr>
            <a:endParaRPr lang="en-US" dirty="0">
              <a:ea typeface="MS PGothic" pitchFamily="34" charset="-128"/>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a:extLst>
              <a:ext uri="{FF2B5EF4-FFF2-40B4-BE49-F238E27FC236}">
                <a16:creationId xmlns:a16="http://schemas.microsoft.com/office/drawing/2014/main" id="{30BCA65C-B3A0-9548-9BA3-917692D6705E}"/>
              </a:ext>
            </a:extLst>
          </p:cNvPr>
          <p:cNvSpPr>
            <a:spLocks noGrp="1" noChangeArrowheads="1"/>
          </p:cNvSpPr>
          <p:nvPr>
            <p:ph type="title"/>
          </p:nvPr>
        </p:nvSpPr>
        <p:spPr/>
        <p:txBody>
          <a:bodyPr/>
          <a:lstStyle/>
          <a:p>
            <a:pPr eaLnBrk="1" hangingPunct="1">
              <a:defRPr/>
            </a:pPr>
            <a:r>
              <a:rPr lang="en-GB" sz="2800" dirty="0">
                <a:ea typeface="MS PGothic" pitchFamily="34" charset="-128"/>
                <a:cs typeface="+mj-cs"/>
              </a:rPr>
              <a:t>Examples of using the Six Hats in sequences</a:t>
            </a:r>
          </a:p>
        </p:txBody>
      </p:sp>
      <p:grpSp>
        <p:nvGrpSpPr>
          <p:cNvPr id="117762" name="Group 3">
            <a:extLst>
              <a:ext uri="{FF2B5EF4-FFF2-40B4-BE49-F238E27FC236}">
                <a16:creationId xmlns:a16="http://schemas.microsoft.com/office/drawing/2014/main" id="{F5D9BB10-2386-9C47-9CE9-6BEC1196FC3C}"/>
              </a:ext>
            </a:extLst>
          </p:cNvPr>
          <p:cNvGrpSpPr>
            <a:grpSpLocks/>
          </p:cNvGrpSpPr>
          <p:nvPr/>
        </p:nvGrpSpPr>
        <p:grpSpPr bwMode="auto">
          <a:xfrm>
            <a:off x="1054100" y="1866900"/>
            <a:ext cx="609600" cy="457200"/>
            <a:chOff x="664" y="1176"/>
            <a:chExt cx="384" cy="288"/>
          </a:xfrm>
        </p:grpSpPr>
        <p:sp>
          <p:nvSpPr>
            <p:cNvPr id="117813" name="Rectangle 4">
              <a:extLst>
                <a:ext uri="{FF2B5EF4-FFF2-40B4-BE49-F238E27FC236}">
                  <a16:creationId xmlns:a16="http://schemas.microsoft.com/office/drawing/2014/main" id="{7B3E5D7C-EE3F-E243-8518-8CC0FE618523}"/>
                </a:ext>
              </a:extLst>
            </p:cNvPr>
            <p:cNvSpPr>
              <a:spLocks noChangeArrowheads="1"/>
            </p:cNvSpPr>
            <p:nvPr/>
          </p:nvSpPr>
          <p:spPr bwMode="auto">
            <a:xfrm>
              <a:off x="760" y="1176"/>
              <a:ext cx="192" cy="288"/>
            </a:xfrm>
            <a:prstGeom prst="rect">
              <a:avLst/>
            </a:prstGeom>
            <a:solidFill>
              <a:srgbClr val="FFFF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814" name="Line 5">
              <a:extLst>
                <a:ext uri="{FF2B5EF4-FFF2-40B4-BE49-F238E27FC236}">
                  <a16:creationId xmlns:a16="http://schemas.microsoft.com/office/drawing/2014/main" id="{3937952E-C5A1-BC4E-A999-41D7509CE1FA}"/>
                </a:ext>
              </a:extLst>
            </p:cNvPr>
            <p:cNvSpPr>
              <a:spLocks noChangeShapeType="1"/>
            </p:cNvSpPr>
            <p:nvPr/>
          </p:nvSpPr>
          <p:spPr bwMode="auto">
            <a:xfrm>
              <a:off x="664" y="1464"/>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815" name="Rectangle 6">
              <a:extLst>
                <a:ext uri="{FF2B5EF4-FFF2-40B4-BE49-F238E27FC236}">
                  <a16:creationId xmlns:a16="http://schemas.microsoft.com/office/drawing/2014/main" id="{A82E33CF-7B2D-604F-BE92-825838C654EE}"/>
                </a:ext>
              </a:extLst>
            </p:cNvPr>
            <p:cNvSpPr>
              <a:spLocks noChangeArrowheads="1"/>
            </p:cNvSpPr>
            <p:nvPr/>
          </p:nvSpPr>
          <p:spPr bwMode="auto">
            <a:xfrm>
              <a:off x="760" y="1416"/>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sp>
        <p:nvSpPr>
          <p:cNvPr id="117763" name="Rectangle 7">
            <a:extLst>
              <a:ext uri="{FF2B5EF4-FFF2-40B4-BE49-F238E27FC236}">
                <a16:creationId xmlns:a16="http://schemas.microsoft.com/office/drawing/2014/main" id="{814B07F2-31DE-D841-B9F8-4C2DD7818658}"/>
              </a:ext>
            </a:extLst>
          </p:cNvPr>
          <p:cNvSpPr>
            <a:spLocks noChangeArrowheads="1"/>
          </p:cNvSpPr>
          <p:nvPr/>
        </p:nvSpPr>
        <p:spPr bwMode="auto">
          <a:xfrm>
            <a:off x="3886200" y="1830388"/>
            <a:ext cx="4800600"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Bef>
                <a:spcPct val="140000"/>
              </a:spcBef>
              <a:buClr>
                <a:srgbClr val="FF9900"/>
              </a:buClr>
            </a:pPr>
            <a:r>
              <a:rPr lang="en-US" altLang="en-US" sz="1600">
                <a:latin typeface="Source Sans Pro" panose="020B0503030403020204" pitchFamily="34" charset="0"/>
                <a:cs typeface="Source Sans Pro" panose="020B0503030403020204" pitchFamily="34" charset="0"/>
              </a:rPr>
              <a:t>Yellow / Purple / Red</a:t>
            </a:r>
            <a:br>
              <a:rPr lang="en-US" altLang="en-US" sz="1600">
                <a:latin typeface="Source Sans Pro" panose="020B0503030403020204" pitchFamily="34" charset="0"/>
                <a:cs typeface="Source Sans Pro" panose="020B0503030403020204" pitchFamily="34" charset="0"/>
              </a:rPr>
            </a:br>
            <a:r>
              <a:rPr lang="en-US" altLang="en-US" sz="1600">
                <a:latin typeface="Source Sans Pro" panose="020B0503030403020204" pitchFamily="34" charset="0"/>
                <a:cs typeface="Source Sans Pro" panose="020B0503030403020204" pitchFamily="34" charset="0"/>
              </a:rPr>
              <a:t>For quick assessment of an idea</a:t>
            </a:r>
          </a:p>
          <a:p>
            <a:pPr>
              <a:spcBef>
                <a:spcPct val="140000"/>
              </a:spcBef>
              <a:buClr>
                <a:srgbClr val="FF9900"/>
              </a:buClr>
            </a:pPr>
            <a:r>
              <a:rPr lang="en-US" altLang="en-US" sz="1600">
                <a:latin typeface="Source Sans Pro" panose="020B0503030403020204" pitchFamily="34" charset="0"/>
                <a:cs typeface="Source Sans Pro" panose="020B0503030403020204" pitchFamily="34" charset="0"/>
              </a:rPr>
              <a:t>White / Green</a:t>
            </a:r>
            <a:br>
              <a:rPr lang="en-US" altLang="en-US" sz="1600">
                <a:latin typeface="Source Sans Pro" panose="020B0503030403020204" pitchFamily="34" charset="0"/>
                <a:cs typeface="Source Sans Pro" panose="020B0503030403020204" pitchFamily="34" charset="0"/>
              </a:rPr>
            </a:br>
            <a:r>
              <a:rPr lang="en-US" altLang="en-US" sz="1600">
                <a:latin typeface="Source Sans Pro" panose="020B0503030403020204" pitchFamily="34" charset="0"/>
                <a:cs typeface="Source Sans Pro" panose="020B0503030403020204" pitchFamily="34" charset="0"/>
              </a:rPr>
              <a:t>To generate ideas</a:t>
            </a:r>
          </a:p>
          <a:p>
            <a:pPr>
              <a:spcBef>
                <a:spcPct val="140000"/>
              </a:spcBef>
              <a:buClr>
                <a:srgbClr val="FF9900"/>
              </a:buClr>
            </a:pPr>
            <a:r>
              <a:rPr lang="en-US" altLang="en-US" sz="1600">
                <a:latin typeface="Source Sans Pro" panose="020B0503030403020204" pitchFamily="34" charset="0"/>
                <a:cs typeface="Source Sans Pro" panose="020B0503030403020204" pitchFamily="34" charset="0"/>
              </a:rPr>
              <a:t>Purple / Green</a:t>
            </a:r>
            <a:br>
              <a:rPr lang="en-US" altLang="en-US" sz="1600">
                <a:latin typeface="Source Sans Pro" panose="020B0503030403020204" pitchFamily="34" charset="0"/>
                <a:cs typeface="Source Sans Pro" panose="020B0503030403020204" pitchFamily="34" charset="0"/>
              </a:rPr>
            </a:br>
            <a:r>
              <a:rPr lang="en-US" altLang="en-US" sz="1600">
                <a:latin typeface="Source Sans Pro" panose="020B0503030403020204" pitchFamily="34" charset="0"/>
                <a:cs typeface="Source Sans Pro" panose="020B0503030403020204" pitchFamily="34" charset="0"/>
              </a:rPr>
              <a:t>To improve an existing idea</a:t>
            </a:r>
          </a:p>
          <a:p>
            <a:pPr>
              <a:spcBef>
                <a:spcPct val="140000"/>
              </a:spcBef>
              <a:buClr>
                <a:srgbClr val="FF9900"/>
              </a:buClr>
            </a:pPr>
            <a:r>
              <a:rPr lang="en-US" altLang="en-US" sz="1600">
                <a:latin typeface="Source Sans Pro" panose="020B0503030403020204" pitchFamily="34" charset="0"/>
                <a:cs typeface="Source Sans Pro" panose="020B0503030403020204" pitchFamily="34" charset="0"/>
              </a:rPr>
              <a:t>Blue / Green</a:t>
            </a:r>
            <a:br>
              <a:rPr lang="en-US" altLang="en-US" sz="1600">
                <a:latin typeface="Source Sans Pro" panose="020B0503030403020204" pitchFamily="34" charset="0"/>
                <a:cs typeface="Source Sans Pro" panose="020B0503030403020204" pitchFamily="34" charset="0"/>
              </a:rPr>
            </a:br>
            <a:r>
              <a:rPr lang="en-US" altLang="en-US" sz="1600">
                <a:latin typeface="Source Sans Pro" panose="020B0503030403020204" pitchFamily="34" charset="0"/>
                <a:cs typeface="Source Sans Pro" panose="020B0503030403020204" pitchFamily="34" charset="0"/>
              </a:rPr>
              <a:t>To summarize and spell out the alternatives</a:t>
            </a:r>
          </a:p>
          <a:p>
            <a:pPr>
              <a:spcBef>
                <a:spcPct val="140000"/>
              </a:spcBef>
              <a:buClr>
                <a:srgbClr val="FF9900"/>
              </a:buClr>
            </a:pPr>
            <a:r>
              <a:rPr lang="en-US" altLang="en-US" sz="1600">
                <a:latin typeface="Source Sans Pro" panose="020B0503030403020204" pitchFamily="34" charset="0"/>
                <a:cs typeface="Source Sans Pro" panose="020B0503030403020204" pitchFamily="34" charset="0"/>
              </a:rPr>
              <a:t>Blue / Yellow</a:t>
            </a:r>
            <a:br>
              <a:rPr lang="en-US" altLang="en-US" sz="1600">
                <a:latin typeface="Source Sans Pro" panose="020B0503030403020204" pitchFamily="34" charset="0"/>
                <a:cs typeface="Source Sans Pro" panose="020B0503030403020204" pitchFamily="34" charset="0"/>
              </a:rPr>
            </a:br>
            <a:r>
              <a:rPr lang="en-US" altLang="en-US" sz="1600">
                <a:latin typeface="Source Sans Pro" panose="020B0503030403020204" pitchFamily="34" charset="0"/>
                <a:cs typeface="Source Sans Pro" panose="020B0503030403020204" pitchFamily="34" charset="0"/>
              </a:rPr>
              <a:t>To see if the thinking has had any benefits</a:t>
            </a:r>
          </a:p>
        </p:txBody>
      </p:sp>
      <p:grpSp>
        <p:nvGrpSpPr>
          <p:cNvPr id="117764" name="Group 8">
            <a:extLst>
              <a:ext uri="{FF2B5EF4-FFF2-40B4-BE49-F238E27FC236}">
                <a16:creationId xmlns:a16="http://schemas.microsoft.com/office/drawing/2014/main" id="{769A9792-7A89-014F-B00A-87774B983897}"/>
              </a:ext>
            </a:extLst>
          </p:cNvPr>
          <p:cNvGrpSpPr>
            <a:grpSpLocks/>
          </p:cNvGrpSpPr>
          <p:nvPr/>
        </p:nvGrpSpPr>
        <p:grpSpPr bwMode="auto">
          <a:xfrm>
            <a:off x="2019300" y="2701925"/>
            <a:ext cx="609600" cy="457200"/>
            <a:chOff x="384" y="968"/>
            <a:chExt cx="384" cy="288"/>
          </a:xfrm>
        </p:grpSpPr>
        <p:sp>
          <p:nvSpPr>
            <p:cNvPr id="117810" name="Rectangle 9">
              <a:extLst>
                <a:ext uri="{FF2B5EF4-FFF2-40B4-BE49-F238E27FC236}">
                  <a16:creationId xmlns:a16="http://schemas.microsoft.com/office/drawing/2014/main" id="{3559CC0A-264F-B241-B9D9-FCF0451F4702}"/>
                </a:ext>
              </a:extLst>
            </p:cNvPr>
            <p:cNvSpPr>
              <a:spLocks noChangeArrowheads="1"/>
            </p:cNvSpPr>
            <p:nvPr/>
          </p:nvSpPr>
          <p:spPr bwMode="auto">
            <a:xfrm>
              <a:off x="480" y="968"/>
              <a:ext cx="192" cy="288"/>
            </a:xfrm>
            <a:prstGeom prst="rect">
              <a:avLst/>
            </a:prstGeom>
            <a:solidFill>
              <a:schemeClr val="bg1"/>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811" name="Line 10">
              <a:extLst>
                <a:ext uri="{FF2B5EF4-FFF2-40B4-BE49-F238E27FC236}">
                  <a16:creationId xmlns:a16="http://schemas.microsoft.com/office/drawing/2014/main" id="{579EC104-80BE-1642-A3FE-8C4CBE24E15E}"/>
                </a:ext>
              </a:extLst>
            </p:cNvPr>
            <p:cNvSpPr>
              <a:spLocks noChangeShapeType="1"/>
            </p:cNvSpPr>
            <p:nvPr/>
          </p:nvSpPr>
          <p:spPr bwMode="auto">
            <a:xfrm>
              <a:off x="384" y="1256"/>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812" name="Rectangle 11">
              <a:extLst>
                <a:ext uri="{FF2B5EF4-FFF2-40B4-BE49-F238E27FC236}">
                  <a16:creationId xmlns:a16="http://schemas.microsoft.com/office/drawing/2014/main" id="{4816300B-67A4-094B-9B8F-3BA3AF01F072}"/>
                </a:ext>
              </a:extLst>
            </p:cNvPr>
            <p:cNvSpPr>
              <a:spLocks noChangeArrowheads="1"/>
            </p:cNvSpPr>
            <p:nvPr/>
          </p:nvSpPr>
          <p:spPr bwMode="auto">
            <a:xfrm>
              <a:off x="480" y="1208"/>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65" name="Group 12">
            <a:extLst>
              <a:ext uri="{FF2B5EF4-FFF2-40B4-BE49-F238E27FC236}">
                <a16:creationId xmlns:a16="http://schemas.microsoft.com/office/drawing/2014/main" id="{C25A6067-74F8-2A40-8B33-7F2B426132B9}"/>
              </a:ext>
            </a:extLst>
          </p:cNvPr>
          <p:cNvGrpSpPr>
            <a:grpSpLocks/>
          </p:cNvGrpSpPr>
          <p:nvPr/>
        </p:nvGrpSpPr>
        <p:grpSpPr bwMode="auto">
          <a:xfrm>
            <a:off x="2019300" y="4371975"/>
            <a:ext cx="609600" cy="457200"/>
            <a:chOff x="480" y="3072"/>
            <a:chExt cx="384" cy="288"/>
          </a:xfrm>
        </p:grpSpPr>
        <p:sp>
          <p:nvSpPr>
            <p:cNvPr id="117807" name="Rectangle 13">
              <a:extLst>
                <a:ext uri="{FF2B5EF4-FFF2-40B4-BE49-F238E27FC236}">
                  <a16:creationId xmlns:a16="http://schemas.microsoft.com/office/drawing/2014/main" id="{E80284DB-6E35-C349-A10D-E9298FAE9CA7}"/>
                </a:ext>
              </a:extLst>
            </p:cNvPr>
            <p:cNvSpPr>
              <a:spLocks noChangeArrowheads="1"/>
            </p:cNvSpPr>
            <p:nvPr/>
          </p:nvSpPr>
          <p:spPr bwMode="auto">
            <a:xfrm>
              <a:off x="576" y="3072"/>
              <a:ext cx="192" cy="288"/>
            </a:xfrm>
            <a:prstGeom prst="rect">
              <a:avLst/>
            </a:prstGeom>
            <a:solidFill>
              <a:srgbClr val="3366FF"/>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808" name="Line 14">
              <a:extLst>
                <a:ext uri="{FF2B5EF4-FFF2-40B4-BE49-F238E27FC236}">
                  <a16:creationId xmlns:a16="http://schemas.microsoft.com/office/drawing/2014/main" id="{8F05B785-0B2A-2E4A-A2A8-A2D56743E108}"/>
                </a:ext>
              </a:extLst>
            </p:cNvPr>
            <p:cNvSpPr>
              <a:spLocks noChangeShapeType="1"/>
            </p:cNvSpPr>
            <p:nvPr/>
          </p:nvSpPr>
          <p:spPr bwMode="auto">
            <a:xfrm>
              <a:off x="480" y="3360"/>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809" name="Rectangle 15">
              <a:extLst>
                <a:ext uri="{FF2B5EF4-FFF2-40B4-BE49-F238E27FC236}">
                  <a16:creationId xmlns:a16="http://schemas.microsoft.com/office/drawing/2014/main" id="{7E7FADB2-F09A-A340-85DE-FB89C2DB0FC6}"/>
                </a:ext>
              </a:extLst>
            </p:cNvPr>
            <p:cNvSpPr>
              <a:spLocks noChangeArrowheads="1"/>
            </p:cNvSpPr>
            <p:nvPr/>
          </p:nvSpPr>
          <p:spPr bwMode="auto">
            <a:xfrm>
              <a:off x="576" y="3312"/>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66" name="Group 16">
            <a:extLst>
              <a:ext uri="{FF2B5EF4-FFF2-40B4-BE49-F238E27FC236}">
                <a16:creationId xmlns:a16="http://schemas.microsoft.com/office/drawing/2014/main" id="{9900F238-30C8-574C-AB48-01FA0C71B14F}"/>
              </a:ext>
            </a:extLst>
          </p:cNvPr>
          <p:cNvGrpSpPr>
            <a:grpSpLocks/>
          </p:cNvGrpSpPr>
          <p:nvPr/>
        </p:nvGrpSpPr>
        <p:grpSpPr bwMode="auto">
          <a:xfrm>
            <a:off x="2019300" y="5207000"/>
            <a:ext cx="609600" cy="457200"/>
            <a:chOff x="480" y="3072"/>
            <a:chExt cx="384" cy="288"/>
          </a:xfrm>
        </p:grpSpPr>
        <p:sp>
          <p:nvSpPr>
            <p:cNvPr id="117804" name="Rectangle 17">
              <a:extLst>
                <a:ext uri="{FF2B5EF4-FFF2-40B4-BE49-F238E27FC236}">
                  <a16:creationId xmlns:a16="http://schemas.microsoft.com/office/drawing/2014/main" id="{CD5DE404-12BD-0441-AF91-BE7CAF732255}"/>
                </a:ext>
              </a:extLst>
            </p:cNvPr>
            <p:cNvSpPr>
              <a:spLocks noChangeArrowheads="1"/>
            </p:cNvSpPr>
            <p:nvPr/>
          </p:nvSpPr>
          <p:spPr bwMode="auto">
            <a:xfrm>
              <a:off x="576" y="3072"/>
              <a:ext cx="192" cy="288"/>
            </a:xfrm>
            <a:prstGeom prst="rect">
              <a:avLst/>
            </a:prstGeom>
            <a:solidFill>
              <a:srgbClr val="3366FF"/>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805" name="Line 18">
              <a:extLst>
                <a:ext uri="{FF2B5EF4-FFF2-40B4-BE49-F238E27FC236}">
                  <a16:creationId xmlns:a16="http://schemas.microsoft.com/office/drawing/2014/main" id="{2AC895E6-4DE8-1342-8744-5F36E5C76464}"/>
                </a:ext>
              </a:extLst>
            </p:cNvPr>
            <p:cNvSpPr>
              <a:spLocks noChangeShapeType="1"/>
            </p:cNvSpPr>
            <p:nvPr/>
          </p:nvSpPr>
          <p:spPr bwMode="auto">
            <a:xfrm>
              <a:off x="480" y="3360"/>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806" name="Rectangle 19">
              <a:extLst>
                <a:ext uri="{FF2B5EF4-FFF2-40B4-BE49-F238E27FC236}">
                  <a16:creationId xmlns:a16="http://schemas.microsoft.com/office/drawing/2014/main" id="{407AB701-789F-C448-B8F2-868324324F15}"/>
                </a:ext>
              </a:extLst>
            </p:cNvPr>
            <p:cNvSpPr>
              <a:spLocks noChangeArrowheads="1"/>
            </p:cNvSpPr>
            <p:nvPr/>
          </p:nvSpPr>
          <p:spPr bwMode="auto">
            <a:xfrm>
              <a:off x="576" y="3312"/>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67" name="Group 20">
            <a:extLst>
              <a:ext uri="{FF2B5EF4-FFF2-40B4-BE49-F238E27FC236}">
                <a16:creationId xmlns:a16="http://schemas.microsoft.com/office/drawing/2014/main" id="{100F7016-2157-2747-A90B-C1973A4D8596}"/>
              </a:ext>
            </a:extLst>
          </p:cNvPr>
          <p:cNvGrpSpPr>
            <a:grpSpLocks/>
          </p:cNvGrpSpPr>
          <p:nvPr/>
        </p:nvGrpSpPr>
        <p:grpSpPr bwMode="auto">
          <a:xfrm>
            <a:off x="2984500" y="2701925"/>
            <a:ext cx="609600" cy="457200"/>
            <a:chOff x="384" y="1496"/>
            <a:chExt cx="384" cy="288"/>
          </a:xfrm>
        </p:grpSpPr>
        <p:sp>
          <p:nvSpPr>
            <p:cNvPr id="117801" name="Rectangle 21">
              <a:extLst>
                <a:ext uri="{FF2B5EF4-FFF2-40B4-BE49-F238E27FC236}">
                  <a16:creationId xmlns:a16="http://schemas.microsoft.com/office/drawing/2014/main" id="{6900D1A6-D478-784C-B2BA-278AFB972837}"/>
                </a:ext>
              </a:extLst>
            </p:cNvPr>
            <p:cNvSpPr>
              <a:spLocks noChangeArrowheads="1"/>
            </p:cNvSpPr>
            <p:nvPr/>
          </p:nvSpPr>
          <p:spPr bwMode="auto">
            <a:xfrm>
              <a:off x="480" y="1496"/>
              <a:ext cx="192" cy="288"/>
            </a:xfrm>
            <a:prstGeom prst="rect">
              <a:avLst/>
            </a:prstGeom>
            <a:solidFill>
              <a:srgbClr val="00FF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802" name="Line 22">
              <a:extLst>
                <a:ext uri="{FF2B5EF4-FFF2-40B4-BE49-F238E27FC236}">
                  <a16:creationId xmlns:a16="http://schemas.microsoft.com/office/drawing/2014/main" id="{59BFB1F1-9AF0-B345-9BC7-D2EEA7A9E08D}"/>
                </a:ext>
              </a:extLst>
            </p:cNvPr>
            <p:cNvSpPr>
              <a:spLocks noChangeShapeType="1"/>
            </p:cNvSpPr>
            <p:nvPr/>
          </p:nvSpPr>
          <p:spPr bwMode="auto">
            <a:xfrm>
              <a:off x="384" y="1784"/>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803" name="Rectangle 23">
              <a:extLst>
                <a:ext uri="{FF2B5EF4-FFF2-40B4-BE49-F238E27FC236}">
                  <a16:creationId xmlns:a16="http://schemas.microsoft.com/office/drawing/2014/main" id="{32FA5EAD-B493-1A4F-BE12-35E29DFD3FD4}"/>
                </a:ext>
              </a:extLst>
            </p:cNvPr>
            <p:cNvSpPr>
              <a:spLocks noChangeArrowheads="1"/>
            </p:cNvSpPr>
            <p:nvPr/>
          </p:nvSpPr>
          <p:spPr bwMode="auto">
            <a:xfrm>
              <a:off x="480" y="1736"/>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68" name="Group 24">
            <a:extLst>
              <a:ext uri="{FF2B5EF4-FFF2-40B4-BE49-F238E27FC236}">
                <a16:creationId xmlns:a16="http://schemas.microsoft.com/office/drawing/2014/main" id="{0ED5C4FC-3F8D-494A-B4BE-12AB3B99465F}"/>
              </a:ext>
            </a:extLst>
          </p:cNvPr>
          <p:cNvGrpSpPr>
            <a:grpSpLocks/>
          </p:cNvGrpSpPr>
          <p:nvPr/>
        </p:nvGrpSpPr>
        <p:grpSpPr bwMode="auto">
          <a:xfrm>
            <a:off x="2984500" y="1866900"/>
            <a:ext cx="609600" cy="457200"/>
            <a:chOff x="1968" y="1784"/>
            <a:chExt cx="384" cy="288"/>
          </a:xfrm>
        </p:grpSpPr>
        <p:grpSp>
          <p:nvGrpSpPr>
            <p:cNvPr id="117797" name="Group 25">
              <a:extLst>
                <a:ext uri="{FF2B5EF4-FFF2-40B4-BE49-F238E27FC236}">
                  <a16:creationId xmlns:a16="http://schemas.microsoft.com/office/drawing/2014/main" id="{B3D27915-022B-3C4F-B3EF-A291C1AB03E7}"/>
                </a:ext>
              </a:extLst>
            </p:cNvPr>
            <p:cNvGrpSpPr>
              <a:grpSpLocks/>
            </p:cNvGrpSpPr>
            <p:nvPr/>
          </p:nvGrpSpPr>
          <p:grpSpPr bwMode="auto">
            <a:xfrm>
              <a:off x="1968" y="1784"/>
              <a:ext cx="384" cy="288"/>
              <a:chOff x="1056" y="1200"/>
              <a:chExt cx="384" cy="288"/>
            </a:xfrm>
          </p:grpSpPr>
          <p:sp>
            <p:nvSpPr>
              <p:cNvPr id="117799" name="Rectangle 26">
                <a:extLst>
                  <a:ext uri="{FF2B5EF4-FFF2-40B4-BE49-F238E27FC236}">
                    <a16:creationId xmlns:a16="http://schemas.microsoft.com/office/drawing/2014/main" id="{E5EC182E-D457-734E-8A3F-E7858216B10B}"/>
                  </a:ext>
                </a:extLst>
              </p:cNvPr>
              <p:cNvSpPr>
                <a:spLocks noChangeArrowheads="1"/>
              </p:cNvSpPr>
              <p:nvPr/>
            </p:nvSpPr>
            <p:spPr bwMode="auto">
              <a:xfrm>
                <a:off x="1152" y="1200"/>
                <a:ext cx="192" cy="288"/>
              </a:xfrm>
              <a:prstGeom prst="rect">
                <a:avLst/>
              </a:prstGeom>
              <a:solidFill>
                <a:srgbClr val="FF00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800" name="Line 27">
                <a:extLst>
                  <a:ext uri="{FF2B5EF4-FFF2-40B4-BE49-F238E27FC236}">
                    <a16:creationId xmlns:a16="http://schemas.microsoft.com/office/drawing/2014/main" id="{22723526-96DE-064A-A7B9-D0814527FB09}"/>
                  </a:ext>
                </a:extLst>
              </p:cNvPr>
              <p:cNvSpPr>
                <a:spLocks noChangeShapeType="1"/>
              </p:cNvSpPr>
              <p:nvPr/>
            </p:nvSpPr>
            <p:spPr bwMode="auto">
              <a:xfrm>
                <a:off x="1056" y="1488"/>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7798" name="Rectangle 28">
              <a:extLst>
                <a:ext uri="{FF2B5EF4-FFF2-40B4-BE49-F238E27FC236}">
                  <a16:creationId xmlns:a16="http://schemas.microsoft.com/office/drawing/2014/main" id="{9E1CC787-0673-2D4F-BB73-01F75F09B026}"/>
                </a:ext>
              </a:extLst>
            </p:cNvPr>
            <p:cNvSpPr>
              <a:spLocks noChangeArrowheads="1"/>
            </p:cNvSpPr>
            <p:nvPr/>
          </p:nvSpPr>
          <p:spPr bwMode="auto">
            <a:xfrm>
              <a:off x="2064" y="2024"/>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69" name="Group 29">
            <a:extLst>
              <a:ext uri="{FF2B5EF4-FFF2-40B4-BE49-F238E27FC236}">
                <a16:creationId xmlns:a16="http://schemas.microsoft.com/office/drawing/2014/main" id="{D6776BB7-5958-6140-935B-E0CE83A5FB7A}"/>
              </a:ext>
            </a:extLst>
          </p:cNvPr>
          <p:cNvGrpSpPr>
            <a:grpSpLocks/>
          </p:cNvGrpSpPr>
          <p:nvPr/>
        </p:nvGrpSpPr>
        <p:grpSpPr bwMode="auto">
          <a:xfrm>
            <a:off x="2984500" y="3536950"/>
            <a:ext cx="609600" cy="457200"/>
            <a:chOff x="384" y="1496"/>
            <a:chExt cx="384" cy="288"/>
          </a:xfrm>
        </p:grpSpPr>
        <p:sp>
          <p:nvSpPr>
            <p:cNvPr id="117794" name="Rectangle 30">
              <a:extLst>
                <a:ext uri="{FF2B5EF4-FFF2-40B4-BE49-F238E27FC236}">
                  <a16:creationId xmlns:a16="http://schemas.microsoft.com/office/drawing/2014/main" id="{91073FD5-2134-5349-8838-21EF640A92DD}"/>
                </a:ext>
              </a:extLst>
            </p:cNvPr>
            <p:cNvSpPr>
              <a:spLocks noChangeArrowheads="1"/>
            </p:cNvSpPr>
            <p:nvPr/>
          </p:nvSpPr>
          <p:spPr bwMode="auto">
            <a:xfrm>
              <a:off x="480" y="1496"/>
              <a:ext cx="192" cy="288"/>
            </a:xfrm>
            <a:prstGeom prst="rect">
              <a:avLst/>
            </a:prstGeom>
            <a:solidFill>
              <a:srgbClr val="00FF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795" name="Line 31">
              <a:extLst>
                <a:ext uri="{FF2B5EF4-FFF2-40B4-BE49-F238E27FC236}">
                  <a16:creationId xmlns:a16="http://schemas.microsoft.com/office/drawing/2014/main" id="{4E338BC1-CC5F-3645-A983-2DA09CE8B40F}"/>
                </a:ext>
              </a:extLst>
            </p:cNvPr>
            <p:cNvSpPr>
              <a:spLocks noChangeShapeType="1"/>
            </p:cNvSpPr>
            <p:nvPr/>
          </p:nvSpPr>
          <p:spPr bwMode="auto">
            <a:xfrm>
              <a:off x="384" y="1784"/>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796" name="Rectangle 32">
              <a:extLst>
                <a:ext uri="{FF2B5EF4-FFF2-40B4-BE49-F238E27FC236}">
                  <a16:creationId xmlns:a16="http://schemas.microsoft.com/office/drawing/2014/main" id="{30FFF162-5A7F-DE4D-A785-F555EB516749}"/>
                </a:ext>
              </a:extLst>
            </p:cNvPr>
            <p:cNvSpPr>
              <a:spLocks noChangeArrowheads="1"/>
            </p:cNvSpPr>
            <p:nvPr/>
          </p:nvSpPr>
          <p:spPr bwMode="auto">
            <a:xfrm>
              <a:off x="480" y="1736"/>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70" name="Group 33">
            <a:extLst>
              <a:ext uri="{FF2B5EF4-FFF2-40B4-BE49-F238E27FC236}">
                <a16:creationId xmlns:a16="http://schemas.microsoft.com/office/drawing/2014/main" id="{93D620D0-779A-8845-ACCB-9A2030C8E257}"/>
              </a:ext>
            </a:extLst>
          </p:cNvPr>
          <p:cNvGrpSpPr>
            <a:grpSpLocks/>
          </p:cNvGrpSpPr>
          <p:nvPr/>
        </p:nvGrpSpPr>
        <p:grpSpPr bwMode="auto">
          <a:xfrm>
            <a:off x="2984500" y="4371975"/>
            <a:ext cx="609600" cy="457200"/>
            <a:chOff x="384" y="1496"/>
            <a:chExt cx="384" cy="288"/>
          </a:xfrm>
        </p:grpSpPr>
        <p:sp>
          <p:nvSpPr>
            <p:cNvPr id="117791" name="Rectangle 34">
              <a:extLst>
                <a:ext uri="{FF2B5EF4-FFF2-40B4-BE49-F238E27FC236}">
                  <a16:creationId xmlns:a16="http://schemas.microsoft.com/office/drawing/2014/main" id="{697A49A7-D509-7640-B4A9-0E1AC3A99842}"/>
                </a:ext>
              </a:extLst>
            </p:cNvPr>
            <p:cNvSpPr>
              <a:spLocks noChangeArrowheads="1"/>
            </p:cNvSpPr>
            <p:nvPr/>
          </p:nvSpPr>
          <p:spPr bwMode="auto">
            <a:xfrm>
              <a:off x="480" y="1496"/>
              <a:ext cx="192" cy="288"/>
            </a:xfrm>
            <a:prstGeom prst="rect">
              <a:avLst/>
            </a:prstGeom>
            <a:solidFill>
              <a:srgbClr val="00FF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792" name="Line 35">
              <a:extLst>
                <a:ext uri="{FF2B5EF4-FFF2-40B4-BE49-F238E27FC236}">
                  <a16:creationId xmlns:a16="http://schemas.microsoft.com/office/drawing/2014/main" id="{470E8ACB-8F6C-7646-9AF0-78428953B3BE}"/>
                </a:ext>
              </a:extLst>
            </p:cNvPr>
            <p:cNvSpPr>
              <a:spLocks noChangeShapeType="1"/>
            </p:cNvSpPr>
            <p:nvPr/>
          </p:nvSpPr>
          <p:spPr bwMode="auto">
            <a:xfrm>
              <a:off x="384" y="1784"/>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793" name="Rectangle 36">
              <a:extLst>
                <a:ext uri="{FF2B5EF4-FFF2-40B4-BE49-F238E27FC236}">
                  <a16:creationId xmlns:a16="http://schemas.microsoft.com/office/drawing/2014/main" id="{944DF4AA-1D85-EE4E-A66C-0D50BD4841E3}"/>
                </a:ext>
              </a:extLst>
            </p:cNvPr>
            <p:cNvSpPr>
              <a:spLocks noChangeArrowheads="1"/>
            </p:cNvSpPr>
            <p:nvPr/>
          </p:nvSpPr>
          <p:spPr bwMode="auto">
            <a:xfrm>
              <a:off x="480" y="1736"/>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71" name="Group 37">
            <a:extLst>
              <a:ext uri="{FF2B5EF4-FFF2-40B4-BE49-F238E27FC236}">
                <a16:creationId xmlns:a16="http://schemas.microsoft.com/office/drawing/2014/main" id="{847AF923-A228-0E40-ABBF-F8F2952EFE53}"/>
              </a:ext>
            </a:extLst>
          </p:cNvPr>
          <p:cNvGrpSpPr>
            <a:grpSpLocks/>
          </p:cNvGrpSpPr>
          <p:nvPr/>
        </p:nvGrpSpPr>
        <p:grpSpPr bwMode="auto">
          <a:xfrm>
            <a:off x="2984500" y="5207000"/>
            <a:ext cx="609600" cy="457200"/>
            <a:chOff x="1104" y="1784"/>
            <a:chExt cx="384" cy="288"/>
          </a:xfrm>
        </p:grpSpPr>
        <p:grpSp>
          <p:nvGrpSpPr>
            <p:cNvPr id="117787" name="Group 38">
              <a:extLst>
                <a:ext uri="{FF2B5EF4-FFF2-40B4-BE49-F238E27FC236}">
                  <a16:creationId xmlns:a16="http://schemas.microsoft.com/office/drawing/2014/main" id="{1DCAE947-7F80-FA40-A199-A25BF309E8C7}"/>
                </a:ext>
              </a:extLst>
            </p:cNvPr>
            <p:cNvGrpSpPr>
              <a:grpSpLocks/>
            </p:cNvGrpSpPr>
            <p:nvPr/>
          </p:nvGrpSpPr>
          <p:grpSpPr bwMode="auto">
            <a:xfrm>
              <a:off x="1104" y="1784"/>
              <a:ext cx="384" cy="288"/>
              <a:chOff x="1056" y="1200"/>
              <a:chExt cx="384" cy="288"/>
            </a:xfrm>
          </p:grpSpPr>
          <p:sp>
            <p:nvSpPr>
              <p:cNvPr id="117789" name="Rectangle 39">
                <a:extLst>
                  <a:ext uri="{FF2B5EF4-FFF2-40B4-BE49-F238E27FC236}">
                    <a16:creationId xmlns:a16="http://schemas.microsoft.com/office/drawing/2014/main" id="{D8C61F5A-B9E3-9D4D-B11B-33F197A22485}"/>
                  </a:ext>
                </a:extLst>
              </p:cNvPr>
              <p:cNvSpPr>
                <a:spLocks noChangeArrowheads="1"/>
              </p:cNvSpPr>
              <p:nvPr/>
            </p:nvSpPr>
            <p:spPr bwMode="auto">
              <a:xfrm>
                <a:off x="1152" y="1200"/>
                <a:ext cx="192" cy="288"/>
              </a:xfrm>
              <a:prstGeom prst="rect">
                <a:avLst/>
              </a:prstGeom>
              <a:solidFill>
                <a:srgbClr val="FFFF00"/>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790" name="Line 40">
                <a:extLst>
                  <a:ext uri="{FF2B5EF4-FFF2-40B4-BE49-F238E27FC236}">
                    <a16:creationId xmlns:a16="http://schemas.microsoft.com/office/drawing/2014/main" id="{2EF68A69-4646-1041-ADF3-4AC095B18AED}"/>
                  </a:ext>
                </a:extLst>
              </p:cNvPr>
              <p:cNvSpPr>
                <a:spLocks noChangeShapeType="1"/>
              </p:cNvSpPr>
              <p:nvPr/>
            </p:nvSpPr>
            <p:spPr bwMode="auto">
              <a:xfrm>
                <a:off x="1056" y="1488"/>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7788" name="Rectangle 41">
              <a:extLst>
                <a:ext uri="{FF2B5EF4-FFF2-40B4-BE49-F238E27FC236}">
                  <a16:creationId xmlns:a16="http://schemas.microsoft.com/office/drawing/2014/main" id="{5EDC82ED-551B-2140-A7AA-78E367788367}"/>
                </a:ext>
              </a:extLst>
            </p:cNvPr>
            <p:cNvSpPr>
              <a:spLocks noChangeArrowheads="1"/>
            </p:cNvSpPr>
            <p:nvPr/>
          </p:nvSpPr>
          <p:spPr bwMode="auto">
            <a:xfrm>
              <a:off x="1200" y="2024"/>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sp>
        <p:nvSpPr>
          <p:cNvPr id="117772" name="Text Box 42">
            <a:extLst>
              <a:ext uri="{FF2B5EF4-FFF2-40B4-BE49-F238E27FC236}">
                <a16:creationId xmlns:a16="http://schemas.microsoft.com/office/drawing/2014/main" id="{FB943368-CEFE-9B40-B26D-D831FD4464CE}"/>
              </a:ext>
            </a:extLst>
          </p:cNvPr>
          <p:cNvSpPr txBox="1">
            <a:spLocks noChangeArrowheads="1"/>
          </p:cNvSpPr>
          <p:nvPr/>
        </p:nvSpPr>
        <p:spPr bwMode="auto">
          <a:xfrm>
            <a:off x="1617663" y="1866900"/>
            <a:ext cx="3508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b="1">
                <a:latin typeface="Source Sans Pro" panose="020B0503030403020204" pitchFamily="34" charset="0"/>
                <a:cs typeface="Source Sans Pro" panose="020B0503030403020204" pitchFamily="34" charset="0"/>
              </a:rPr>
              <a:t>+</a:t>
            </a:r>
          </a:p>
        </p:txBody>
      </p:sp>
      <p:grpSp>
        <p:nvGrpSpPr>
          <p:cNvPr id="117773" name="Group 43">
            <a:extLst>
              <a:ext uri="{FF2B5EF4-FFF2-40B4-BE49-F238E27FC236}">
                <a16:creationId xmlns:a16="http://schemas.microsoft.com/office/drawing/2014/main" id="{AB6B8D4C-C625-3B47-8102-EC77AB772042}"/>
              </a:ext>
            </a:extLst>
          </p:cNvPr>
          <p:cNvGrpSpPr>
            <a:grpSpLocks/>
          </p:cNvGrpSpPr>
          <p:nvPr/>
        </p:nvGrpSpPr>
        <p:grpSpPr bwMode="auto">
          <a:xfrm>
            <a:off x="2582863" y="1866900"/>
            <a:ext cx="350837" cy="3802063"/>
            <a:chOff x="1477" y="1200"/>
            <a:chExt cx="221" cy="2395"/>
          </a:xfrm>
        </p:grpSpPr>
        <p:sp>
          <p:nvSpPr>
            <p:cNvPr id="117782" name="Text Box 44">
              <a:extLst>
                <a:ext uri="{FF2B5EF4-FFF2-40B4-BE49-F238E27FC236}">
                  <a16:creationId xmlns:a16="http://schemas.microsoft.com/office/drawing/2014/main" id="{0FDE5477-E9B8-4948-8B83-9D5B8CE1AC48}"/>
                </a:ext>
              </a:extLst>
            </p:cNvPr>
            <p:cNvSpPr txBox="1">
              <a:spLocks noChangeArrowheads="1"/>
            </p:cNvSpPr>
            <p:nvPr/>
          </p:nvSpPr>
          <p:spPr bwMode="auto">
            <a:xfrm>
              <a:off x="1477" y="1200"/>
              <a:ext cx="22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b="1">
                  <a:latin typeface="Source Sans Pro" panose="020B0503030403020204" pitchFamily="34" charset="0"/>
                  <a:cs typeface="Source Sans Pro" panose="020B0503030403020204" pitchFamily="34" charset="0"/>
                </a:rPr>
                <a:t>+</a:t>
              </a:r>
            </a:p>
          </p:txBody>
        </p:sp>
        <p:sp>
          <p:nvSpPr>
            <p:cNvPr id="117783" name="Text Box 45">
              <a:extLst>
                <a:ext uri="{FF2B5EF4-FFF2-40B4-BE49-F238E27FC236}">
                  <a16:creationId xmlns:a16="http://schemas.microsoft.com/office/drawing/2014/main" id="{F84968A4-D62D-9E41-B057-20272EE0D738}"/>
                </a:ext>
              </a:extLst>
            </p:cNvPr>
            <p:cNvSpPr txBox="1">
              <a:spLocks noChangeArrowheads="1"/>
            </p:cNvSpPr>
            <p:nvPr/>
          </p:nvSpPr>
          <p:spPr bwMode="auto">
            <a:xfrm>
              <a:off x="1477" y="3304"/>
              <a:ext cx="22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b="1">
                  <a:latin typeface="Source Sans Pro" panose="020B0503030403020204" pitchFamily="34" charset="0"/>
                  <a:cs typeface="Source Sans Pro" panose="020B0503030403020204" pitchFamily="34" charset="0"/>
                </a:rPr>
                <a:t>+</a:t>
              </a:r>
            </a:p>
          </p:txBody>
        </p:sp>
        <p:sp>
          <p:nvSpPr>
            <p:cNvPr id="117784" name="Text Box 46">
              <a:extLst>
                <a:ext uri="{FF2B5EF4-FFF2-40B4-BE49-F238E27FC236}">
                  <a16:creationId xmlns:a16="http://schemas.microsoft.com/office/drawing/2014/main" id="{DC67A34F-D3A2-A842-B151-7083269A94DB}"/>
                </a:ext>
              </a:extLst>
            </p:cNvPr>
            <p:cNvSpPr txBox="1">
              <a:spLocks noChangeArrowheads="1"/>
            </p:cNvSpPr>
            <p:nvPr/>
          </p:nvSpPr>
          <p:spPr bwMode="auto">
            <a:xfrm>
              <a:off x="1477" y="1726"/>
              <a:ext cx="22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b="1">
                  <a:latin typeface="Source Sans Pro" panose="020B0503030403020204" pitchFamily="34" charset="0"/>
                  <a:cs typeface="Source Sans Pro" panose="020B0503030403020204" pitchFamily="34" charset="0"/>
                </a:rPr>
                <a:t>+</a:t>
              </a:r>
            </a:p>
          </p:txBody>
        </p:sp>
        <p:sp>
          <p:nvSpPr>
            <p:cNvPr id="117785" name="Text Box 47">
              <a:extLst>
                <a:ext uri="{FF2B5EF4-FFF2-40B4-BE49-F238E27FC236}">
                  <a16:creationId xmlns:a16="http://schemas.microsoft.com/office/drawing/2014/main" id="{2CAAC536-04C3-674C-87FC-B21DE5CD080E}"/>
                </a:ext>
              </a:extLst>
            </p:cNvPr>
            <p:cNvSpPr txBox="1">
              <a:spLocks noChangeArrowheads="1"/>
            </p:cNvSpPr>
            <p:nvPr/>
          </p:nvSpPr>
          <p:spPr bwMode="auto">
            <a:xfrm>
              <a:off x="1477" y="2778"/>
              <a:ext cx="22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b="1">
                  <a:latin typeface="Source Sans Pro" panose="020B0503030403020204" pitchFamily="34" charset="0"/>
                  <a:cs typeface="Source Sans Pro" panose="020B0503030403020204" pitchFamily="34" charset="0"/>
                </a:rPr>
                <a:t>+</a:t>
              </a:r>
            </a:p>
          </p:txBody>
        </p:sp>
        <p:sp>
          <p:nvSpPr>
            <p:cNvPr id="117786" name="Text Box 48">
              <a:extLst>
                <a:ext uri="{FF2B5EF4-FFF2-40B4-BE49-F238E27FC236}">
                  <a16:creationId xmlns:a16="http://schemas.microsoft.com/office/drawing/2014/main" id="{B72941BE-2BBF-BF48-AF08-3E744DC91A6A}"/>
                </a:ext>
              </a:extLst>
            </p:cNvPr>
            <p:cNvSpPr txBox="1">
              <a:spLocks noChangeArrowheads="1"/>
            </p:cNvSpPr>
            <p:nvPr/>
          </p:nvSpPr>
          <p:spPr bwMode="auto">
            <a:xfrm>
              <a:off x="1477" y="2252"/>
              <a:ext cx="22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GB" altLang="en-US" b="1">
                  <a:latin typeface="Source Sans Pro" panose="020B0503030403020204" pitchFamily="34" charset="0"/>
                  <a:cs typeface="Source Sans Pro" panose="020B0503030403020204" pitchFamily="34" charset="0"/>
                </a:rPr>
                <a:t>+</a:t>
              </a:r>
            </a:p>
          </p:txBody>
        </p:sp>
      </p:grpSp>
      <p:grpSp>
        <p:nvGrpSpPr>
          <p:cNvPr id="117774" name="Group 49">
            <a:extLst>
              <a:ext uri="{FF2B5EF4-FFF2-40B4-BE49-F238E27FC236}">
                <a16:creationId xmlns:a16="http://schemas.microsoft.com/office/drawing/2014/main" id="{82BF039E-D1A3-4743-9205-E9635DD007B3}"/>
              </a:ext>
            </a:extLst>
          </p:cNvPr>
          <p:cNvGrpSpPr>
            <a:grpSpLocks/>
          </p:cNvGrpSpPr>
          <p:nvPr/>
        </p:nvGrpSpPr>
        <p:grpSpPr bwMode="auto">
          <a:xfrm>
            <a:off x="2019300" y="1866900"/>
            <a:ext cx="609600" cy="457200"/>
            <a:chOff x="1272" y="1176"/>
            <a:chExt cx="384" cy="288"/>
          </a:xfrm>
        </p:grpSpPr>
        <p:sp>
          <p:nvSpPr>
            <p:cNvPr id="117779" name="Rectangle 50">
              <a:extLst>
                <a:ext uri="{FF2B5EF4-FFF2-40B4-BE49-F238E27FC236}">
                  <a16:creationId xmlns:a16="http://schemas.microsoft.com/office/drawing/2014/main" id="{9103B759-4208-E542-8753-AFDF16E05D2E}"/>
                </a:ext>
              </a:extLst>
            </p:cNvPr>
            <p:cNvSpPr>
              <a:spLocks noChangeArrowheads="1"/>
            </p:cNvSpPr>
            <p:nvPr/>
          </p:nvSpPr>
          <p:spPr bwMode="auto">
            <a:xfrm>
              <a:off x="1368" y="1176"/>
              <a:ext cx="192" cy="288"/>
            </a:xfrm>
            <a:prstGeom prst="rect">
              <a:avLst/>
            </a:prstGeom>
            <a:solidFill>
              <a:srgbClr val="9966FF"/>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780" name="Line 51">
              <a:extLst>
                <a:ext uri="{FF2B5EF4-FFF2-40B4-BE49-F238E27FC236}">
                  <a16:creationId xmlns:a16="http://schemas.microsoft.com/office/drawing/2014/main" id="{7B3A2ADD-B7DE-514E-9AF7-E534305818AF}"/>
                </a:ext>
              </a:extLst>
            </p:cNvPr>
            <p:cNvSpPr>
              <a:spLocks noChangeShapeType="1"/>
            </p:cNvSpPr>
            <p:nvPr/>
          </p:nvSpPr>
          <p:spPr bwMode="auto">
            <a:xfrm>
              <a:off x="1272" y="1464"/>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781" name="Rectangle 52">
              <a:extLst>
                <a:ext uri="{FF2B5EF4-FFF2-40B4-BE49-F238E27FC236}">
                  <a16:creationId xmlns:a16="http://schemas.microsoft.com/office/drawing/2014/main" id="{62F4C2BA-409E-954C-A6F6-EFFBF4B66753}"/>
                </a:ext>
              </a:extLst>
            </p:cNvPr>
            <p:cNvSpPr>
              <a:spLocks noChangeArrowheads="1"/>
            </p:cNvSpPr>
            <p:nvPr/>
          </p:nvSpPr>
          <p:spPr bwMode="auto">
            <a:xfrm>
              <a:off x="1368" y="1416"/>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grpSp>
        <p:nvGrpSpPr>
          <p:cNvPr id="117775" name="Group 53">
            <a:extLst>
              <a:ext uri="{FF2B5EF4-FFF2-40B4-BE49-F238E27FC236}">
                <a16:creationId xmlns:a16="http://schemas.microsoft.com/office/drawing/2014/main" id="{5F9973CB-DA08-DD48-A762-52A9C90F6C0E}"/>
              </a:ext>
            </a:extLst>
          </p:cNvPr>
          <p:cNvGrpSpPr>
            <a:grpSpLocks/>
          </p:cNvGrpSpPr>
          <p:nvPr/>
        </p:nvGrpSpPr>
        <p:grpSpPr bwMode="auto">
          <a:xfrm>
            <a:off x="2019300" y="3536950"/>
            <a:ext cx="609600" cy="457200"/>
            <a:chOff x="1272" y="2228"/>
            <a:chExt cx="384" cy="288"/>
          </a:xfrm>
        </p:grpSpPr>
        <p:sp>
          <p:nvSpPr>
            <p:cNvPr id="117776" name="Rectangle 54">
              <a:extLst>
                <a:ext uri="{FF2B5EF4-FFF2-40B4-BE49-F238E27FC236}">
                  <a16:creationId xmlns:a16="http://schemas.microsoft.com/office/drawing/2014/main" id="{57584F99-80E7-D949-9221-9F64EFF85C86}"/>
                </a:ext>
              </a:extLst>
            </p:cNvPr>
            <p:cNvSpPr>
              <a:spLocks noChangeArrowheads="1"/>
            </p:cNvSpPr>
            <p:nvPr/>
          </p:nvSpPr>
          <p:spPr bwMode="auto">
            <a:xfrm>
              <a:off x="1368" y="2228"/>
              <a:ext cx="192" cy="288"/>
            </a:xfrm>
            <a:prstGeom prst="rect">
              <a:avLst/>
            </a:prstGeom>
            <a:solidFill>
              <a:srgbClr val="9966FF"/>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sp>
          <p:nvSpPr>
            <p:cNvPr id="117777" name="Line 55">
              <a:extLst>
                <a:ext uri="{FF2B5EF4-FFF2-40B4-BE49-F238E27FC236}">
                  <a16:creationId xmlns:a16="http://schemas.microsoft.com/office/drawing/2014/main" id="{BACA0D08-FF1F-C54E-A6EE-757D5A849719}"/>
                </a:ext>
              </a:extLst>
            </p:cNvPr>
            <p:cNvSpPr>
              <a:spLocks noChangeShapeType="1"/>
            </p:cNvSpPr>
            <p:nvPr/>
          </p:nvSpPr>
          <p:spPr bwMode="auto">
            <a:xfrm>
              <a:off x="1272" y="2516"/>
              <a:ext cx="38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7778" name="Rectangle 56">
              <a:extLst>
                <a:ext uri="{FF2B5EF4-FFF2-40B4-BE49-F238E27FC236}">
                  <a16:creationId xmlns:a16="http://schemas.microsoft.com/office/drawing/2014/main" id="{205CFD60-4DEC-A644-8A76-067BA44496C7}"/>
                </a:ext>
              </a:extLst>
            </p:cNvPr>
            <p:cNvSpPr>
              <a:spLocks noChangeArrowheads="1"/>
            </p:cNvSpPr>
            <p:nvPr/>
          </p:nvSpPr>
          <p:spPr bwMode="auto">
            <a:xfrm>
              <a:off x="1368" y="2468"/>
              <a:ext cx="192" cy="48"/>
            </a:xfrm>
            <a:prstGeom prst="rect">
              <a:avLst/>
            </a:prstGeom>
            <a:solidFill>
              <a:schemeClr val="tx2"/>
            </a:solidFill>
            <a:ln w="9525">
              <a:solidFill>
                <a:schemeClr val="tx2"/>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b="1">
                <a:latin typeface="Source Sans Pro" panose="020B0503030403020204" pitchFamily="34" charset="0"/>
                <a:cs typeface="Source Sans Pro" panose="020B0503030403020204" pitchFamily="34" charset="0"/>
              </a:endParaRPr>
            </a:p>
          </p:txBody>
        </p:sp>
      </p:gr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Rectangle 3">
            <a:extLst>
              <a:ext uri="{FF2B5EF4-FFF2-40B4-BE49-F238E27FC236}">
                <a16:creationId xmlns:a16="http://schemas.microsoft.com/office/drawing/2014/main" id="{E0CA60BE-FBDE-4C4F-96AA-99630AEFC11D}"/>
              </a:ext>
            </a:extLst>
          </p:cNvPr>
          <p:cNvSpPr>
            <a:spLocks noGrp="1" noChangeArrowheads="1"/>
          </p:cNvSpPr>
          <p:nvPr>
            <p:ph type="title"/>
          </p:nvPr>
        </p:nvSpPr>
        <p:spPr/>
        <p:txBody>
          <a:bodyPr/>
          <a:lstStyle/>
          <a:p>
            <a:pPr eaLnBrk="1" hangingPunct="1">
              <a:defRPr/>
            </a:pPr>
            <a:r>
              <a:rPr lang="en-GB" sz="4000" dirty="0">
                <a:ea typeface="MS PGothic" pitchFamily="34" charset="-128"/>
                <a:cs typeface="+mj-cs"/>
              </a:rPr>
              <a:t>Benefits of using the Six Hats</a:t>
            </a:r>
          </a:p>
        </p:txBody>
      </p:sp>
      <p:sp>
        <p:nvSpPr>
          <p:cNvPr id="587780" name="Rectangle 4">
            <a:extLst>
              <a:ext uri="{FF2B5EF4-FFF2-40B4-BE49-F238E27FC236}">
                <a16:creationId xmlns:a16="http://schemas.microsoft.com/office/drawing/2014/main" id="{71985C7E-EFF4-4B40-B4F7-CDA8795FDDAB}"/>
              </a:ext>
            </a:extLst>
          </p:cNvPr>
          <p:cNvSpPr>
            <a:spLocks noGrp="1" noChangeArrowheads="1"/>
          </p:cNvSpPr>
          <p:nvPr>
            <p:ph idx="1"/>
          </p:nvPr>
        </p:nvSpPr>
        <p:spPr>
          <a:xfrm>
            <a:off x="658813" y="1471613"/>
            <a:ext cx="8637587" cy="4886325"/>
          </a:xfrm>
        </p:spPr>
        <p:txBody>
          <a:bodyPr>
            <a:normAutofit fontScale="77500" lnSpcReduction="20000"/>
          </a:bodyPr>
          <a:lstStyle/>
          <a:p>
            <a:pPr marL="0" indent="0" eaLnBrk="1" hangingPunct="1">
              <a:lnSpc>
                <a:spcPct val="130000"/>
              </a:lnSpc>
              <a:buFontTx/>
              <a:buNone/>
              <a:defRPr/>
            </a:pPr>
            <a:r>
              <a:rPr lang="en-US" sz="1800" dirty="0">
                <a:latin typeface="Source Sans Pro "/>
                <a:ea typeface="MS PGothic" pitchFamily="34" charset="-128"/>
                <a:cs typeface="Source Sans Pro "/>
              </a:rPr>
              <a:t>Power</a:t>
            </a:r>
            <a:br>
              <a:rPr lang="en-US" sz="1800" dirty="0">
                <a:ea typeface="MS PGothic" pitchFamily="34" charset="-128"/>
                <a:cs typeface="+mn-cs"/>
              </a:rPr>
            </a:br>
            <a:r>
              <a:rPr lang="en-GB" sz="1800" dirty="0">
                <a:ea typeface="MS PGothic" pitchFamily="34" charset="-128"/>
                <a:cs typeface="+mn-cs"/>
              </a:rPr>
              <a:t>The intelligence, experience and knowledge of all the members of the group are fully used. Everyone is looking and working in the same direction.</a:t>
            </a:r>
          </a:p>
          <a:p>
            <a:pPr marL="0" indent="0" eaLnBrk="1" hangingPunct="1">
              <a:lnSpc>
                <a:spcPct val="130000"/>
              </a:lnSpc>
              <a:buFontTx/>
              <a:buNone/>
              <a:defRPr/>
            </a:pPr>
            <a:endParaRPr lang="en-GB" sz="1800" dirty="0">
              <a:ea typeface="MS PGothic" pitchFamily="34" charset="-128"/>
              <a:cs typeface="+mn-cs"/>
            </a:endParaRPr>
          </a:p>
          <a:p>
            <a:pPr marL="0" indent="0" eaLnBrk="1" hangingPunct="1">
              <a:lnSpc>
                <a:spcPct val="130000"/>
              </a:lnSpc>
              <a:buFontTx/>
              <a:buNone/>
              <a:defRPr/>
            </a:pPr>
            <a:r>
              <a:rPr lang="en-US" sz="1800" dirty="0">
                <a:latin typeface="Source Sans Pro "/>
                <a:ea typeface="MS PGothic" pitchFamily="34" charset="-128"/>
                <a:cs typeface="Source Sans Pro "/>
              </a:rPr>
              <a:t>Time saving</a:t>
            </a:r>
            <a:br>
              <a:rPr lang="en-US" sz="1800" dirty="0">
                <a:ea typeface="MS PGothic" pitchFamily="34" charset="-128"/>
                <a:cs typeface="+mn-cs"/>
              </a:rPr>
            </a:br>
            <a:r>
              <a:rPr lang="en-GB" sz="1800" dirty="0">
                <a:ea typeface="MS PGothic" pitchFamily="34" charset="-128"/>
                <a:cs typeface="+mn-cs"/>
              </a:rPr>
              <a:t>Subjects can be fully explored more quickly when everyone is thinking in the same direction. Where points of view are at odds, they are laid out alongside each other rather than argued out. Later on, if it is essential to decide between the two, a decision is made. Time savings of 50% or more are commonplace.</a:t>
            </a:r>
          </a:p>
          <a:p>
            <a:pPr marL="0" indent="0" eaLnBrk="1" hangingPunct="1">
              <a:lnSpc>
                <a:spcPct val="130000"/>
              </a:lnSpc>
              <a:buFontTx/>
              <a:buNone/>
              <a:defRPr/>
            </a:pPr>
            <a:endParaRPr lang="en-GB" sz="1800" dirty="0">
              <a:ea typeface="MS PGothic" pitchFamily="34" charset="-128"/>
              <a:cs typeface="+mn-cs"/>
            </a:endParaRPr>
          </a:p>
          <a:p>
            <a:pPr marL="0" indent="0" eaLnBrk="1" hangingPunct="1">
              <a:lnSpc>
                <a:spcPct val="130000"/>
              </a:lnSpc>
              <a:buFontTx/>
              <a:buNone/>
              <a:defRPr/>
            </a:pPr>
            <a:r>
              <a:rPr lang="en-US" sz="1800" dirty="0">
                <a:latin typeface="Source Sans Pro "/>
                <a:ea typeface="MS PGothic" pitchFamily="34" charset="-128"/>
                <a:cs typeface="Source Sans Pro "/>
              </a:rPr>
              <a:t>Removal of Ego</a:t>
            </a:r>
            <a:br>
              <a:rPr lang="en-US" sz="1800" dirty="0">
                <a:ea typeface="MS PGothic" pitchFamily="34" charset="-128"/>
                <a:cs typeface="+mn-cs"/>
              </a:rPr>
            </a:br>
            <a:r>
              <a:rPr lang="en-GB" sz="1800" dirty="0">
                <a:ea typeface="MS PGothic" pitchFamily="34" charset="-128"/>
                <a:cs typeface="+mn-cs"/>
              </a:rPr>
              <a:t>Confrontational and adversarial thinking exacerbate the ego problem. Six Hats thinking removes it. With the Six Hats method you exert your ego by performing well as a thinker under each of the hats. The Six Hats method provides neutral and objective exploration of a subject — argument does not.</a:t>
            </a:r>
          </a:p>
          <a:p>
            <a:pPr marL="0" indent="0" eaLnBrk="1" hangingPunct="1">
              <a:lnSpc>
                <a:spcPct val="130000"/>
              </a:lnSpc>
              <a:buFontTx/>
              <a:buNone/>
              <a:defRPr/>
            </a:pPr>
            <a:endParaRPr lang="en-GB" sz="1800" dirty="0">
              <a:ea typeface="MS PGothic" pitchFamily="34" charset="-128"/>
              <a:cs typeface="+mn-cs"/>
            </a:endParaRPr>
          </a:p>
          <a:p>
            <a:pPr marL="0" indent="0" eaLnBrk="1" hangingPunct="1">
              <a:lnSpc>
                <a:spcPct val="130000"/>
              </a:lnSpc>
              <a:buFontTx/>
              <a:buNone/>
              <a:defRPr/>
            </a:pPr>
            <a:r>
              <a:rPr lang="en-US" sz="1800" dirty="0">
                <a:latin typeface="Source Sans Pro "/>
                <a:ea typeface="MS PGothic" pitchFamily="34" charset="-128"/>
                <a:cs typeface="Source Sans Pro "/>
              </a:rPr>
              <a:t>One thing at a time</a:t>
            </a:r>
            <a:br>
              <a:rPr lang="en-US" sz="1800" dirty="0">
                <a:ea typeface="MS PGothic" pitchFamily="34" charset="-128"/>
                <a:cs typeface="+mn-cs"/>
              </a:rPr>
            </a:br>
            <a:r>
              <a:rPr lang="en-GB" sz="1800" dirty="0">
                <a:ea typeface="MS PGothic" pitchFamily="34" charset="-128"/>
                <a:cs typeface="+mn-cs"/>
              </a:rPr>
              <a:t>With the Six Hats method, we try to do only one thing at a time. There is a time when we look for danger (purple hat). There is a time when we seek new ideas (green hat). There is a time when we focus on information (white hat). We do not try to do everything at the same time.</a:t>
            </a:r>
          </a:p>
          <a:p>
            <a:pPr marL="0" indent="0" eaLnBrk="1" hangingPunct="1">
              <a:lnSpc>
                <a:spcPct val="130000"/>
              </a:lnSpc>
              <a:buFontTx/>
              <a:buNone/>
              <a:defRPr/>
            </a:pPr>
            <a:endParaRPr lang="en-US" sz="1800" dirty="0">
              <a:ea typeface="MS PGothic" pitchFamily="34" charset="-128"/>
              <a:cs typeface="+mn-cs"/>
            </a:endParaRPr>
          </a:p>
        </p:txBody>
      </p:sp>
      <p:sp>
        <p:nvSpPr>
          <p:cNvPr id="587778" name="Rectangle 2">
            <a:extLst>
              <a:ext uri="{FF2B5EF4-FFF2-40B4-BE49-F238E27FC236}">
                <a16:creationId xmlns:a16="http://schemas.microsoft.com/office/drawing/2014/main" id="{CB641D03-8D42-1746-8C04-B05A3AD8CE69}"/>
              </a:ext>
            </a:extLst>
          </p:cNvPr>
          <p:cNvSpPr>
            <a:spLocks noChangeArrowheads="1"/>
          </p:cNvSpPr>
          <p:nvPr/>
        </p:nvSpPr>
        <p:spPr bwMode="auto">
          <a:xfrm>
            <a:off x="1143000" y="1273175"/>
            <a:ext cx="7264400" cy="2066925"/>
          </a:xfrm>
          <a:prstGeom prst="rect">
            <a:avLst/>
          </a:prstGeom>
          <a:noFill/>
          <a:ln>
            <a:noFill/>
          </a:ln>
          <a:effectLst/>
          <a:extLst>
            <a:ext uri="{909E8E84-426E-40dd-AFC4-6F175D3DCCD1}"/>
            <a:ext uri="{91240B29-F687-4f45-9708-019B960494DF}"/>
            <a:ext uri="{AF507438-7753-43e0-B8FC-AC1667EBCBE1}"/>
          </a:extLst>
        </p:spPr>
        <p:txBody>
          <a:bodyPr lIns="0" tIns="0" rIns="0" bIns="0"/>
          <a:lstStyle/>
          <a:p>
            <a:pPr marL="381000" indent="-381000">
              <a:spcBef>
                <a:spcPct val="50000"/>
              </a:spcBef>
              <a:buClr>
                <a:srgbClr val="FF9900"/>
              </a:buClr>
              <a:buFontTx/>
              <a:buChar char="•"/>
              <a:defRPr/>
            </a:pPr>
            <a:endParaRPr lang="en-US" sz="1800" b="1">
              <a:solidFill>
                <a:srgbClr val="202368"/>
              </a:solidFill>
              <a:latin typeface="Verdana" charset="0"/>
              <a:ea typeface="ＭＳ Ｐゴシック"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5E7A17A7-561B-A84F-ACC9-F31AD57695E2}"/>
              </a:ext>
            </a:extLst>
          </p:cNvPr>
          <p:cNvSpPr>
            <a:spLocks noGrp="1" noChangeArrowheads="1"/>
          </p:cNvSpPr>
          <p:nvPr>
            <p:ph type="title"/>
          </p:nvPr>
        </p:nvSpPr>
        <p:spPr/>
        <p:txBody>
          <a:bodyPr/>
          <a:lstStyle/>
          <a:p>
            <a:pPr eaLnBrk="1" hangingPunct="1">
              <a:defRPr/>
            </a:pPr>
            <a:r>
              <a:rPr dirty="0">
                <a:ea typeface="MS PGothic" pitchFamily="34" charset="-128"/>
                <a:cs typeface="+mj-cs"/>
              </a:rPr>
              <a:t>Tools &amp; Activities</a:t>
            </a:r>
          </a:p>
        </p:txBody>
      </p:sp>
      <p:sp>
        <p:nvSpPr>
          <p:cNvPr id="119810" name="Rectangle 3">
            <a:extLst>
              <a:ext uri="{FF2B5EF4-FFF2-40B4-BE49-F238E27FC236}">
                <a16:creationId xmlns:a16="http://schemas.microsoft.com/office/drawing/2014/main" id="{174A65DF-E2A7-0043-81BA-76DD1089C7C5}"/>
              </a:ext>
            </a:extLst>
          </p:cNvPr>
          <p:cNvSpPr>
            <a:spLocks noChangeArrowheads="1"/>
          </p:cNvSpPr>
          <p:nvPr/>
        </p:nvSpPr>
        <p:spPr bwMode="auto">
          <a:xfrm>
            <a:off x="6032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9811" name="Rectangle 8">
            <a:extLst>
              <a:ext uri="{FF2B5EF4-FFF2-40B4-BE49-F238E27FC236}">
                <a16:creationId xmlns:a16="http://schemas.microsoft.com/office/drawing/2014/main" id="{D79A6EE5-5D62-064A-BB42-DA2CF9D43558}"/>
              </a:ext>
            </a:extLst>
          </p:cNvPr>
          <p:cNvSpPr>
            <a:spLocks noChangeArrowheads="1"/>
          </p:cNvSpPr>
          <p:nvPr/>
        </p:nvSpPr>
        <p:spPr bwMode="auto">
          <a:xfrm>
            <a:off x="5226050" y="1730375"/>
            <a:ext cx="4205288" cy="391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9812" name="Rectangle 10">
            <a:extLst>
              <a:ext uri="{FF2B5EF4-FFF2-40B4-BE49-F238E27FC236}">
                <a16:creationId xmlns:a16="http://schemas.microsoft.com/office/drawing/2014/main" id="{B22E7FF4-84AC-9543-8A74-7DB6222A13D8}"/>
              </a:ext>
            </a:extLst>
          </p:cNvPr>
          <p:cNvSpPr>
            <a:spLocks noChangeArrowheads="1"/>
          </p:cNvSpPr>
          <p:nvPr/>
        </p:nvSpPr>
        <p:spPr bwMode="auto">
          <a:xfrm>
            <a:off x="5030788" y="4081463"/>
            <a:ext cx="4602162" cy="696912"/>
          </a:xfrm>
          <a:prstGeom prst="rect">
            <a:avLst/>
          </a:prstGeom>
          <a:solidFill>
            <a:srgbClr val="F2C209"/>
          </a:solidFill>
          <a:ln w="28575">
            <a:solidFill>
              <a:srgbClr val="1369D1"/>
            </a:solidFill>
            <a:miter lim="800000"/>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19813" name="Rectangle 5">
            <a:extLst>
              <a:ext uri="{FF2B5EF4-FFF2-40B4-BE49-F238E27FC236}">
                <a16:creationId xmlns:a16="http://schemas.microsoft.com/office/drawing/2014/main" id="{D8E7C243-C4FC-704B-BA9D-603E274A2966}"/>
              </a:ext>
            </a:extLst>
          </p:cNvPr>
          <p:cNvSpPr>
            <a:spLocks noGrp="1" noChangeArrowheads="1"/>
          </p:cNvSpPr>
          <p:nvPr/>
        </p:nvSpPr>
        <p:spPr bwMode="auto">
          <a:xfrm>
            <a:off x="819150" y="2095500"/>
            <a:ext cx="3873500"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Brainstorming</a:t>
            </a:r>
          </a:p>
          <a:p>
            <a:pPr>
              <a:spcAft>
                <a:spcPct val="100000"/>
              </a:spcAft>
            </a:pPr>
            <a:r>
              <a:rPr lang="en-GB" altLang="en-US" sz="2000">
                <a:latin typeface="Source Sans Pro" panose="020B0503030403020204" pitchFamily="34" charset="0"/>
                <a:cs typeface="Source Sans Pro" panose="020B0503030403020204" pitchFamily="34" charset="0"/>
              </a:rPr>
              <a:t>Brownpaper Technique</a:t>
            </a:r>
          </a:p>
          <a:p>
            <a:pPr>
              <a:spcAft>
                <a:spcPct val="100000"/>
              </a:spcAft>
            </a:pPr>
            <a:r>
              <a:rPr lang="en-GB" altLang="en-US" sz="2000">
                <a:latin typeface="Source Sans Pro " pitchFamily="34" charset="0"/>
              </a:rPr>
              <a:t>Day In the Life Of (DILO)</a:t>
            </a:r>
          </a:p>
          <a:p>
            <a:pPr>
              <a:spcAft>
                <a:spcPct val="100000"/>
              </a:spcAft>
            </a:pPr>
            <a:r>
              <a:rPr lang="en-GB" altLang="en-US" sz="2000">
                <a:latin typeface="Source Sans Pro" panose="020B0503030403020204" pitchFamily="34" charset="0"/>
                <a:cs typeface="Source Sans Pro" panose="020B0503030403020204" pitchFamily="34" charset="0"/>
              </a:rPr>
              <a:t>Fishbone Analysis &amp; </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Five Whys</a:t>
            </a:r>
          </a:p>
          <a:p>
            <a:pPr>
              <a:spcAft>
                <a:spcPct val="100000"/>
              </a:spcAft>
            </a:pPr>
            <a:r>
              <a:rPr lang="en-GB" altLang="en-US" sz="2000">
                <a:latin typeface="Source Sans Pro " pitchFamily="34" charset="0"/>
              </a:rPr>
              <a:t>Force-field Analysis</a:t>
            </a: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
        <p:nvSpPr>
          <p:cNvPr id="119814" name="Rectangle 7">
            <a:extLst>
              <a:ext uri="{FF2B5EF4-FFF2-40B4-BE49-F238E27FC236}">
                <a16:creationId xmlns:a16="http://schemas.microsoft.com/office/drawing/2014/main" id="{69F5E99D-BE4A-1B4D-8B07-DF4B6F51F002}"/>
              </a:ext>
            </a:extLst>
          </p:cNvPr>
          <p:cNvSpPr>
            <a:spLocks noGrp="1" noChangeArrowheads="1"/>
          </p:cNvSpPr>
          <p:nvPr/>
        </p:nvSpPr>
        <p:spPr bwMode="auto">
          <a:xfrm>
            <a:off x="5461000" y="2095500"/>
            <a:ext cx="3875088"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spcAft>
                <a:spcPct val="100000"/>
              </a:spcAft>
            </a:pPr>
            <a:r>
              <a:rPr lang="en-GB" altLang="en-US" sz="2000">
                <a:latin typeface="Source Sans Pro " pitchFamily="34" charset="0"/>
              </a:rPr>
              <a:t>Prioritization Matrix</a:t>
            </a:r>
          </a:p>
          <a:p>
            <a:pPr>
              <a:spcAft>
                <a:spcPct val="100000"/>
              </a:spcAft>
            </a:pPr>
            <a:r>
              <a:rPr lang="en-GB" altLang="en-US" sz="2000">
                <a:latin typeface="Source Sans Pro" panose="020B0503030403020204" pitchFamily="34" charset="0"/>
                <a:cs typeface="Source Sans Pro" panose="020B0503030403020204" pitchFamily="34" charset="0"/>
              </a:rPr>
              <a:t>Problem Solving/Team</a:t>
            </a:r>
            <a:br>
              <a:rPr lang="en-GB" altLang="en-US" sz="2000">
                <a:latin typeface="Source Sans Pro" panose="020B0503030403020204" pitchFamily="34" charset="0"/>
                <a:cs typeface="Source Sans Pro" panose="020B0503030403020204" pitchFamily="34" charset="0"/>
              </a:rPr>
            </a:br>
            <a:r>
              <a:rPr lang="en-GB" altLang="en-US" sz="2000">
                <a:latin typeface="Source Sans Pro" panose="020B0503030403020204" pitchFamily="34" charset="0"/>
                <a:cs typeface="Source Sans Pro" panose="020B0503030403020204" pitchFamily="34" charset="0"/>
              </a:rPr>
              <a:t>Building (PSTB)</a:t>
            </a:r>
          </a:p>
          <a:p>
            <a:pPr>
              <a:spcAft>
                <a:spcPct val="100000"/>
              </a:spcAft>
            </a:pPr>
            <a:r>
              <a:rPr lang="en-GB" altLang="en-US" sz="2000">
                <a:latin typeface="Source Sans Pro" panose="020B0503030403020204" pitchFamily="34" charset="0"/>
                <a:cs typeface="Source Sans Pro" panose="020B0503030403020204" pitchFamily="34" charset="0"/>
              </a:rPr>
              <a:t>Six Hats</a:t>
            </a:r>
          </a:p>
          <a:p>
            <a:pPr>
              <a:spcAft>
                <a:spcPct val="100000"/>
              </a:spcAft>
            </a:pPr>
            <a:r>
              <a:rPr lang="en-GB" altLang="en-US" sz="2000">
                <a:latin typeface="Source Sans Pro Semibold" panose="020B0503030403020204" pitchFamily="34" charset="0"/>
                <a:cs typeface="Source Sans Pro Semibold" panose="020B0503030403020204" pitchFamily="34" charset="0"/>
              </a:rPr>
              <a:t>Stakeholder Mapping</a:t>
            </a:r>
          </a:p>
          <a:p>
            <a:pPr>
              <a:spcAft>
                <a:spcPct val="100000"/>
              </a:spcAft>
            </a:pPr>
            <a:r>
              <a:rPr lang="en-GB" altLang="en-US" sz="2000">
                <a:latin typeface="Source Sans Pro" panose="020B0503030403020204" pitchFamily="34" charset="0"/>
                <a:cs typeface="Source Sans Pro" panose="020B0503030403020204" pitchFamily="34" charset="0"/>
              </a:rPr>
              <a:t>SWOT</a:t>
            </a:r>
            <a:endParaRPr lang="en-GB" altLang="en-US" sz="2000" b="1">
              <a:latin typeface="Source Sans Pro" panose="020B0503030403020204" pitchFamily="34" charset="0"/>
              <a:cs typeface="Source Sans Pro" panose="020B0503030403020204" pitchFamily="34" charset="0"/>
            </a:endParaRPr>
          </a:p>
          <a:p>
            <a:pPr>
              <a:spcAft>
                <a:spcPct val="100000"/>
              </a:spcAft>
            </a:pPr>
            <a:endParaRPr lang="en-US" altLang="en-US" sz="2000">
              <a:latin typeface="Source Sans Pro" panose="020B0503030403020204" pitchFamily="34" charset="0"/>
              <a:cs typeface="Source Sans Pro" panose="020B0503030403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a:extLst>
              <a:ext uri="{FF2B5EF4-FFF2-40B4-BE49-F238E27FC236}">
                <a16:creationId xmlns:a16="http://schemas.microsoft.com/office/drawing/2014/main" id="{477DB42D-1C6F-204E-A43A-352020323E9B}"/>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Pre-work</a:t>
            </a:r>
          </a:p>
        </p:txBody>
      </p:sp>
      <p:sp>
        <p:nvSpPr>
          <p:cNvPr id="19458" name="Rectangle 5">
            <a:extLst>
              <a:ext uri="{FF2B5EF4-FFF2-40B4-BE49-F238E27FC236}">
                <a16:creationId xmlns:a16="http://schemas.microsoft.com/office/drawing/2014/main" id="{3E1F6A87-441E-4740-8DFB-6709A9098332}"/>
              </a:ext>
            </a:extLst>
          </p:cNvPr>
          <p:cNvSpPr>
            <a:spLocks noGrp="1" noChangeArrowheads="1"/>
          </p:cNvSpPr>
          <p:nvPr>
            <p:ph type="body" idx="1"/>
          </p:nvPr>
        </p:nvSpPr>
        <p:spPr/>
        <p:txBody>
          <a:bodyPr/>
          <a:lstStyle/>
          <a:p>
            <a:pPr eaLnBrk="1" hangingPunct="1"/>
            <a:r>
              <a:rPr lang="en-GB" altLang="en-US" sz="2000">
                <a:latin typeface="Source Sans Pro Light" panose="020B0403030403020204" pitchFamily="34" charset="0"/>
                <a:cs typeface="Source Sans Pro Light" panose="020B0403030403020204" pitchFamily="34" charset="0"/>
              </a:rPr>
              <a:t>Think carefully about who should be invited.</a:t>
            </a:r>
          </a:p>
          <a:p>
            <a:pPr eaLnBrk="1" hangingPunct="1">
              <a:lnSpc>
                <a:spcPct val="90000"/>
              </a:lnSpc>
            </a:pPr>
            <a:r>
              <a:rPr lang="en-GB" altLang="en-US" sz="2000">
                <a:latin typeface="Source Sans Pro Light" panose="020B0403030403020204" pitchFamily="34" charset="0"/>
                <a:cs typeface="Source Sans Pro Light" panose="020B0403030403020204" pitchFamily="34" charset="0"/>
              </a:rPr>
              <a:t>How are you going to explain clearly what the issue is?</a:t>
            </a:r>
          </a:p>
          <a:p>
            <a:pPr eaLnBrk="1" hangingPunct="1">
              <a:lnSpc>
                <a:spcPct val="90000"/>
              </a:lnSpc>
            </a:pPr>
            <a:r>
              <a:rPr lang="en-GB" altLang="en-US" sz="2000">
                <a:latin typeface="Source Sans Pro Light" panose="020B0403030403020204" pitchFamily="34" charset="0"/>
                <a:cs typeface="Source Sans Pro Light" panose="020B0403030403020204" pitchFamily="34" charset="0"/>
              </a:rPr>
              <a:t>What structure needs to be designed?</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One topic area or sub-sets?</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Everyone works on everything or break into groups working on parts?</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One session or multiple sessions?</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Length of session?</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Does the brainstorming form part of another activity?</a:t>
            </a:r>
          </a:p>
          <a:p>
            <a:pPr eaLnBrk="1" hangingPunct="1">
              <a:lnSpc>
                <a:spcPct val="90000"/>
              </a:lnSpc>
            </a:pPr>
            <a:r>
              <a:rPr lang="en-GB" altLang="en-US" sz="2000">
                <a:latin typeface="Source Sans Pro Light" panose="020B0403030403020204" pitchFamily="34" charset="0"/>
                <a:cs typeface="Source Sans Pro Light" panose="020B0403030403020204" pitchFamily="34" charset="0"/>
              </a:rPr>
              <a:t>Suggestions:</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Keep focused upon the subject.</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Develop and maintain a tight brief.</a:t>
            </a:r>
          </a:p>
          <a:p>
            <a:pPr lvl="1" eaLnBrk="1" hangingPunct="1">
              <a:lnSpc>
                <a:spcPct val="90000"/>
              </a:lnSpc>
            </a:pPr>
            <a:r>
              <a:rPr lang="en-GB" altLang="en-US" sz="2000">
                <a:latin typeface="Source Sans Pro Light" panose="020B0403030403020204" pitchFamily="34" charset="0"/>
                <a:cs typeface="Source Sans Pro Light" panose="020B0403030403020204" pitchFamily="34" charset="0"/>
              </a:rPr>
              <a:t>Keep to time.</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Rectangle 3">
            <a:extLst>
              <a:ext uri="{FF2B5EF4-FFF2-40B4-BE49-F238E27FC236}">
                <a16:creationId xmlns:a16="http://schemas.microsoft.com/office/drawing/2014/main" id="{08C866FC-F3E8-F84B-AEB0-07BDFAA4D0C2}"/>
              </a:ext>
            </a:extLst>
          </p:cNvPr>
          <p:cNvSpPr>
            <a:spLocks noGrp="1" noChangeArrowheads="1"/>
          </p:cNvSpPr>
          <p:nvPr>
            <p:ph type="title"/>
          </p:nvPr>
        </p:nvSpPr>
        <p:spPr/>
        <p:txBody>
          <a:bodyPr/>
          <a:lstStyle/>
          <a:p>
            <a:pPr eaLnBrk="1" hangingPunct="1">
              <a:defRPr/>
            </a:pPr>
            <a:r>
              <a:rPr dirty="0">
                <a:ea typeface="MS PGothic" pitchFamily="34" charset="-128"/>
                <a:cs typeface="+mj-cs"/>
              </a:rPr>
              <a:t>Stakeholder Mapping </a:t>
            </a:r>
          </a:p>
        </p:txBody>
      </p:sp>
      <p:sp>
        <p:nvSpPr>
          <p:cNvPr id="589828" name="Rectangle 4">
            <a:extLst>
              <a:ext uri="{FF2B5EF4-FFF2-40B4-BE49-F238E27FC236}">
                <a16:creationId xmlns:a16="http://schemas.microsoft.com/office/drawing/2014/main" id="{5509DC6B-0D45-E141-B63A-A2ACDB6E5C59}"/>
              </a:ext>
            </a:extLst>
          </p:cNvPr>
          <p:cNvSpPr>
            <a:spLocks noGrp="1" noChangeArrowheads="1"/>
          </p:cNvSpPr>
          <p:nvPr>
            <p:ph idx="1"/>
          </p:nvPr>
        </p:nvSpPr>
        <p:spPr/>
        <p:txBody>
          <a:bodyPr>
            <a:normAutofit fontScale="62500" lnSpcReduction="20000"/>
          </a:bodyPr>
          <a:lstStyle/>
          <a:p>
            <a:pPr eaLnBrk="1" hangingPunct="1">
              <a:lnSpc>
                <a:spcPct val="130000"/>
              </a:lnSpc>
              <a:buFontTx/>
              <a:buNone/>
              <a:defRPr/>
            </a:pPr>
            <a:r>
              <a:rPr lang="en-GB" b="1" dirty="0">
                <a:ea typeface="MS PGothic" pitchFamily="34" charset="-128"/>
                <a:cs typeface="+mn-cs"/>
              </a:rPr>
              <a:t>What is it?</a:t>
            </a:r>
            <a:endParaRPr lang="en-US" b="1" dirty="0">
              <a:ea typeface="MS PGothic" pitchFamily="34" charset="-128"/>
              <a:cs typeface="+mn-cs"/>
            </a:endParaRPr>
          </a:p>
          <a:p>
            <a:pPr eaLnBrk="1" hangingPunct="1">
              <a:lnSpc>
                <a:spcPct val="130000"/>
              </a:lnSpc>
              <a:buFont typeface="Arial" charset="0"/>
              <a:buChar char="•"/>
              <a:defRPr/>
            </a:pPr>
            <a:r>
              <a:rPr lang="en-US" dirty="0">
                <a:ea typeface="MS PGothic" pitchFamily="34" charset="-128"/>
                <a:cs typeface="+mn-cs"/>
              </a:rPr>
              <a:t>A powerful stakeholder alignment tool that allows the team to quickly and visually assess their stakeholders’ impact on the success of a change program.</a:t>
            </a:r>
          </a:p>
          <a:p>
            <a:pPr eaLnBrk="1" hangingPunct="1">
              <a:lnSpc>
                <a:spcPct val="130000"/>
              </a:lnSpc>
              <a:buFont typeface="Arial" charset="0"/>
              <a:buChar char="•"/>
              <a:defRPr/>
            </a:pPr>
            <a:r>
              <a:rPr lang="en-US" dirty="0">
                <a:ea typeface="MS PGothic" pitchFamily="34" charset="-128"/>
                <a:cs typeface="+mn-cs"/>
              </a:rPr>
              <a:t>A tool to develop strategies that increase stakeholder support.</a:t>
            </a:r>
          </a:p>
          <a:p>
            <a:pPr eaLnBrk="1" hangingPunct="1">
              <a:lnSpc>
                <a:spcPct val="130000"/>
              </a:lnSpc>
              <a:buFont typeface="Arial" charset="0"/>
              <a:buChar char="•"/>
              <a:defRPr/>
            </a:pPr>
            <a:r>
              <a:rPr lang="en-US" dirty="0">
                <a:ea typeface="MS PGothic" pitchFamily="34" charset="-128"/>
                <a:cs typeface="+mn-cs"/>
              </a:rPr>
              <a:t>A different way of looking at stakeholders.</a:t>
            </a:r>
          </a:p>
          <a:p>
            <a:pPr eaLnBrk="1" hangingPunct="1">
              <a:lnSpc>
                <a:spcPct val="130000"/>
              </a:lnSpc>
              <a:buFont typeface="Arial" charset="0"/>
              <a:buChar char="•"/>
              <a:defRPr/>
            </a:pPr>
            <a:r>
              <a:rPr lang="en-US" dirty="0">
                <a:ea typeface="MS PGothic" pitchFamily="34" charset="-128"/>
                <a:cs typeface="+mn-cs"/>
              </a:rPr>
              <a:t>A means of focusing stakeholder discussions. </a:t>
            </a:r>
          </a:p>
          <a:p>
            <a:pPr eaLnBrk="1" hangingPunct="1">
              <a:lnSpc>
                <a:spcPct val="130000"/>
              </a:lnSpc>
              <a:buFont typeface="Arial" charset="0"/>
              <a:buChar char="•"/>
              <a:defRPr/>
            </a:pPr>
            <a:endParaRPr lang="en-US" dirty="0">
              <a:ea typeface="MS PGothic" pitchFamily="34" charset="-128"/>
              <a:cs typeface="+mn-cs"/>
            </a:endParaRPr>
          </a:p>
          <a:p>
            <a:pPr eaLnBrk="1" hangingPunct="1">
              <a:lnSpc>
                <a:spcPct val="130000"/>
              </a:lnSpc>
              <a:buFontTx/>
              <a:buNone/>
              <a:defRPr/>
            </a:pPr>
            <a:r>
              <a:rPr lang="en-GB" b="1" dirty="0">
                <a:ea typeface="MS PGothic" pitchFamily="34" charset="-128"/>
                <a:cs typeface="+mn-cs"/>
              </a:rPr>
              <a:t>When would you use it?</a:t>
            </a:r>
          </a:p>
          <a:p>
            <a:pPr eaLnBrk="1" hangingPunct="1">
              <a:lnSpc>
                <a:spcPct val="130000"/>
              </a:lnSpc>
              <a:buFont typeface="Arial" charset="0"/>
              <a:buChar char="•"/>
              <a:defRPr/>
            </a:pPr>
            <a:r>
              <a:rPr lang="en-US" dirty="0">
                <a:ea typeface="MS PGothic" pitchFamily="34" charset="-128"/>
                <a:cs typeface="+mn-cs"/>
              </a:rPr>
              <a:t>Any time you would like to identify ways to align stakeholders and maximize commitment and support for implementation.</a:t>
            </a:r>
          </a:p>
        </p:txBody>
      </p:sp>
      <p:sp>
        <p:nvSpPr>
          <p:cNvPr id="589826" name="Rectangle 2">
            <a:extLst>
              <a:ext uri="{FF2B5EF4-FFF2-40B4-BE49-F238E27FC236}">
                <a16:creationId xmlns:a16="http://schemas.microsoft.com/office/drawing/2014/main" id="{CC582601-FE3F-8F42-9A5C-7ED3EADCE84E}"/>
              </a:ext>
            </a:extLst>
          </p:cNvPr>
          <p:cNvSpPr>
            <a:spLocks noChangeArrowheads="1"/>
          </p:cNvSpPr>
          <p:nvPr/>
        </p:nvSpPr>
        <p:spPr bwMode="auto">
          <a:xfrm>
            <a:off x="1082675" y="4791075"/>
            <a:ext cx="8229600" cy="1076325"/>
          </a:xfrm>
          <a:prstGeom prst="rect">
            <a:avLst/>
          </a:prstGeom>
          <a:noFill/>
          <a:ln>
            <a:noFill/>
          </a:ln>
          <a:effectLst/>
          <a:extLst>
            <a:ext uri="{909E8E84-426E-40dd-AFC4-6F175D3DCCD1}"/>
            <a:ext uri="{91240B29-F687-4f45-9708-019B960494DF}"/>
            <a:ext uri="{AF507438-7753-43e0-B8FC-AC1667EBCBE1}"/>
          </a:extLst>
        </p:spPr>
        <p:txBody>
          <a:bodyPr lIns="0" tIns="0" rIns="0" bIns="0"/>
          <a:lstStyle/>
          <a:p>
            <a:pPr marL="381000" indent="-381000">
              <a:spcBef>
                <a:spcPct val="50000"/>
              </a:spcBef>
              <a:buClr>
                <a:srgbClr val="FF9900"/>
              </a:buClr>
              <a:buFontTx/>
              <a:buChar char="•"/>
              <a:defRPr/>
            </a:pPr>
            <a:endParaRPr lang="en-US" sz="2000">
              <a:solidFill>
                <a:srgbClr val="202368"/>
              </a:solidFill>
              <a:latin typeface="Verdana" charset="0"/>
              <a:ea typeface="ＭＳ Ｐゴシック"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a:extLst>
              <a:ext uri="{FF2B5EF4-FFF2-40B4-BE49-F238E27FC236}">
                <a16:creationId xmlns:a16="http://schemas.microsoft.com/office/drawing/2014/main" id="{39E261A4-2FFE-6646-AD87-5656C9AD19CA}"/>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Are there any rules?</a:t>
            </a:r>
          </a:p>
        </p:txBody>
      </p:sp>
      <p:sp>
        <p:nvSpPr>
          <p:cNvPr id="16386" name="Content Placeholder 2">
            <a:extLst>
              <a:ext uri="{FF2B5EF4-FFF2-40B4-BE49-F238E27FC236}">
                <a16:creationId xmlns:a16="http://schemas.microsoft.com/office/drawing/2014/main" id="{2E7F9749-05F1-9944-8E49-5F65FBE21885}"/>
              </a:ext>
            </a:extLst>
          </p:cNvPr>
          <p:cNvSpPr>
            <a:spLocks noGrp="1"/>
          </p:cNvSpPr>
          <p:nvPr>
            <p:ph idx="1"/>
          </p:nvPr>
        </p:nvSpPr>
        <p:spPr/>
        <p:txBody>
          <a:bodyPr>
            <a:normAutofit fontScale="850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Never print or leave your map lying about – there are legal ramifications for maintaining information about individuals.</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Also, be aware that the data in your stakeholder map represents your perceptions about other people – and they may not necessarily agree with you! So it is wise to keep this sensitive information very confidential.</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1">
            <a:extLst>
              <a:ext uri="{FF2B5EF4-FFF2-40B4-BE49-F238E27FC236}">
                <a16:creationId xmlns:a16="http://schemas.microsoft.com/office/drawing/2014/main" id="{A96B450B-C048-D840-9AC5-84D144D79F59}"/>
              </a:ext>
            </a:extLst>
          </p:cNvPr>
          <p:cNvSpPr>
            <a:spLocks noGrp="1" noChangeArrowheads="1"/>
          </p:cNvSpPr>
          <p:nvPr>
            <p:ph type="title"/>
          </p:nvPr>
        </p:nvSpPr>
        <p:spPr/>
        <p:txBody>
          <a:bodyPr/>
          <a:lstStyle/>
          <a:p>
            <a:pPr eaLnBrk="1" hangingPunct="1"/>
            <a:r>
              <a:rPr altLang="en-US" sz="3600">
                <a:latin typeface="Source Sans Pro" panose="020B0503030403020204" pitchFamily="34" charset="0"/>
                <a:cs typeface="Source Sans Pro" panose="020B0503030403020204" pitchFamily="34" charset="0"/>
              </a:rPr>
              <a:t>How would you define “Stakeholders”?</a:t>
            </a:r>
          </a:p>
        </p:txBody>
      </p:sp>
      <p:sp>
        <p:nvSpPr>
          <p:cNvPr id="16386" name="Content Placeholder 2">
            <a:extLst>
              <a:ext uri="{FF2B5EF4-FFF2-40B4-BE49-F238E27FC236}">
                <a16:creationId xmlns:a16="http://schemas.microsoft.com/office/drawing/2014/main" id="{AF2A440A-3DD1-7444-AE3A-79452764DEA8}"/>
              </a:ext>
            </a:extLst>
          </p:cNvPr>
          <p:cNvSpPr>
            <a:spLocks noGrp="1"/>
          </p:cNvSpPr>
          <p:nvPr>
            <p:ph idx="1"/>
          </p:nvPr>
        </p:nvSpPr>
        <p:spPr/>
        <p:txBody>
          <a:bodyPr>
            <a:normAutofit fontScale="775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Typically you can think of stakeholders as ‘Anyone who has a stake in the change initiative’ although this can be a bit broad.</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A more workable definition might be: ‘Anyone who can make, or break, your change project’.</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This group of more specific stakeholders can be segmented into four major groups – Sponsors, Change Teams, Reference Groups and Users.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Title 1">
            <a:extLst>
              <a:ext uri="{FF2B5EF4-FFF2-40B4-BE49-F238E27FC236}">
                <a16:creationId xmlns:a16="http://schemas.microsoft.com/office/drawing/2014/main" id="{81462EF1-0C8A-8642-AB23-9A9103371E69}"/>
              </a:ext>
            </a:extLst>
          </p:cNvPr>
          <p:cNvSpPr>
            <a:spLocks noGrp="1" noChangeArrowheads="1"/>
          </p:cNvSpPr>
          <p:nvPr>
            <p:ph type="title"/>
          </p:nvPr>
        </p:nvSpPr>
        <p:spPr/>
        <p:txBody>
          <a:bodyPr/>
          <a:lstStyle/>
          <a:p>
            <a:pPr eaLnBrk="1" hangingPunct="1"/>
            <a:r>
              <a:rPr altLang="en-US" sz="3200">
                <a:latin typeface="Source Sans Pro" panose="020B0503030403020204" pitchFamily="34" charset="0"/>
                <a:cs typeface="Source Sans Pro" panose="020B0503030403020204" pitchFamily="34" charset="0"/>
              </a:rPr>
              <a:t>What are the different types of “Stakeholders”</a:t>
            </a:r>
            <a:r>
              <a:rPr altLang="ja-JP" sz="3200">
                <a:latin typeface="Source Sans Pro" panose="020B0503030403020204" pitchFamily="34" charset="0"/>
                <a:cs typeface="Source Sans Pro" panose="020B0503030403020204" pitchFamily="34" charset="0"/>
              </a:rPr>
              <a:t>?</a:t>
            </a:r>
            <a:endParaRPr altLang="en-US" sz="3200">
              <a:latin typeface="Source Sans Pro" panose="020B0503030403020204" pitchFamily="34" charset="0"/>
              <a:cs typeface="Source Sans Pro" panose="020B0503030403020204" pitchFamily="34" charset="0"/>
            </a:endParaRPr>
          </a:p>
        </p:txBody>
      </p:sp>
      <p:sp>
        <p:nvSpPr>
          <p:cNvPr id="16386" name="Content Placeholder 2">
            <a:extLst>
              <a:ext uri="{FF2B5EF4-FFF2-40B4-BE49-F238E27FC236}">
                <a16:creationId xmlns:a16="http://schemas.microsoft.com/office/drawing/2014/main" id="{92208CCE-5D16-D24D-A024-38B00DF65D12}"/>
              </a:ext>
            </a:extLst>
          </p:cNvPr>
          <p:cNvSpPr>
            <a:spLocks noGrp="1"/>
          </p:cNvSpPr>
          <p:nvPr>
            <p:ph idx="1"/>
          </p:nvPr>
        </p:nvSpPr>
        <p:spPr/>
        <p:txBody>
          <a:bodyPr>
            <a:normAutofit fontScale="47500" lnSpcReduction="20000"/>
          </a:bodyPr>
          <a:lstStyle/>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Sponsors (or project owners) are often those who initiate change by mobilizing the resources needed and charging people with the responsibility for getting it done. Sponsors own the requirement for change – and if the requirement changes they must direct the change project accordingly.</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Change Teams are those charged with the responsibility for executing the change and ensuring it happens. The change team is responsible for coming up with the solution to the change requirement.</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Reference Groups include those people that change teams must refer to in order to arrive at the right solution. They ensure that the change will work.</a:t>
            </a:r>
          </a:p>
          <a:p>
            <a:pPr eaLnBrk="1" hangingPunct="1">
              <a:lnSpc>
                <a:spcPct val="130000"/>
              </a:lnSpc>
              <a:spcBef>
                <a:spcPct val="0"/>
              </a:spcBef>
              <a:spcAft>
                <a:spcPts val="1200"/>
              </a:spcAft>
              <a:buFont typeface="Arial" charset="0"/>
              <a:buChar char="•"/>
              <a:defRPr/>
            </a:pPr>
            <a:r>
              <a:rPr lang="en-US" sz="3600" dirty="0">
                <a:latin typeface="Source Sans Pro Light" charset="0"/>
                <a:ea typeface="MS PGothic" charset="0"/>
              </a:rPr>
              <a:t>Users are a broad group of people who benefit from the change solution. (Note: The Reference Group and some of the Change Team may also be classed as Users. This is often a good idea).</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a:extLst>
              <a:ext uri="{FF2B5EF4-FFF2-40B4-BE49-F238E27FC236}">
                <a16:creationId xmlns:a16="http://schemas.microsoft.com/office/drawing/2014/main" id="{E7DCB42C-CDC8-AC4F-A248-9AFAA790F142}"/>
              </a:ext>
            </a:extLst>
          </p:cNvPr>
          <p:cNvSpPr>
            <a:spLocks noGrp="1" noChangeAspect="1" noChangeArrowheads="1"/>
          </p:cNvSpPr>
          <p:nvPr>
            <p:ph type="title"/>
          </p:nvPr>
        </p:nvSpPr>
        <p:spPr/>
        <p:txBody>
          <a:bodyPr/>
          <a:lstStyle/>
          <a:p>
            <a:pPr eaLnBrk="1" hangingPunct="1"/>
            <a:r>
              <a:rPr lang="en-GB" altLang="en-US" sz="4000">
                <a:latin typeface="Source Sans Pro" panose="020B0503030403020204" pitchFamily="34" charset="0"/>
                <a:cs typeface="Source Sans Pro" panose="020B0503030403020204" pitchFamily="34" charset="0"/>
              </a:rPr>
              <a:t>Who typically gets involved?</a:t>
            </a:r>
          </a:p>
        </p:txBody>
      </p:sp>
      <p:sp>
        <p:nvSpPr>
          <p:cNvPr id="125954" name="Oval 3">
            <a:extLst>
              <a:ext uri="{FF2B5EF4-FFF2-40B4-BE49-F238E27FC236}">
                <a16:creationId xmlns:a16="http://schemas.microsoft.com/office/drawing/2014/main" id="{3F126A25-50ED-9F40-A4E0-ABAAF026FA77}"/>
              </a:ext>
            </a:extLst>
          </p:cNvPr>
          <p:cNvSpPr>
            <a:spLocks noChangeArrowheads="1"/>
          </p:cNvSpPr>
          <p:nvPr/>
        </p:nvSpPr>
        <p:spPr bwMode="auto">
          <a:xfrm>
            <a:off x="2965450" y="1870075"/>
            <a:ext cx="4037013" cy="3743325"/>
          </a:xfrm>
          <a:prstGeom prst="ellipse">
            <a:avLst/>
          </a:prstGeom>
          <a:solidFill>
            <a:srgbClr val="126C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25955" name="Oval 4">
            <a:extLst>
              <a:ext uri="{FF2B5EF4-FFF2-40B4-BE49-F238E27FC236}">
                <a16:creationId xmlns:a16="http://schemas.microsoft.com/office/drawing/2014/main" id="{EE8F1191-3EA8-554F-A7D5-A782E6952DD3}"/>
              </a:ext>
            </a:extLst>
          </p:cNvPr>
          <p:cNvSpPr>
            <a:spLocks noChangeArrowheads="1"/>
          </p:cNvSpPr>
          <p:nvPr/>
        </p:nvSpPr>
        <p:spPr bwMode="auto">
          <a:xfrm>
            <a:off x="3508375" y="2373313"/>
            <a:ext cx="2951163" cy="2736850"/>
          </a:xfrm>
          <a:prstGeom prst="ellipse">
            <a:avLst/>
          </a:prstGeom>
          <a:solidFill>
            <a:srgbClr val="F2BF1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25956" name="Oval 5">
            <a:extLst>
              <a:ext uri="{FF2B5EF4-FFF2-40B4-BE49-F238E27FC236}">
                <a16:creationId xmlns:a16="http://schemas.microsoft.com/office/drawing/2014/main" id="{AA5B8725-9331-A44E-8B87-824DB7FA5423}"/>
              </a:ext>
            </a:extLst>
          </p:cNvPr>
          <p:cNvSpPr>
            <a:spLocks noChangeArrowheads="1"/>
          </p:cNvSpPr>
          <p:nvPr/>
        </p:nvSpPr>
        <p:spPr bwMode="auto">
          <a:xfrm>
            <a:off x="3994150" y="2824163"/>
            <a:ext cx="1978025" cy="1835150"/>
          </a:xfrm>
          <a:prstGeom prst="ellipse">
            <a:avLst/>
          </a:prstGeom>
          <a:solidFill>
            <a:srgbClr val="267C0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25957" name="Oval 6">
            <a:extLst>
              <a:ext uri="{FF2B5EF4-FFF2-40B4-BE49-F238E27FC236}">
                <a16:creationId xmlns:a16="http://schemas.microsoft.com/office/drawing/2014/main" id="{F91911FE-967D-064E-B386-5E03A8450D7C}"/>
              </a:ext>
            </a:extLst>
          </p:cNvPr>
          <p:cNvSpPr>
            <a:spLocks noChangeArrowheads="1"/>
          </p:cNvSpPr>
          <p:nvPr/>
        </p:nvSpPr>
        <p:spPr bwMode="auto">
          <a:xfrm>
            <a:off x="4518025" y="3309938"/>
            <a:ext cx="930275" cy="863600"/>
          </a:xfrm>
          <a:prstGeom prst="ellipse">
            <a:avLst/>
          </a:prstGeom>
          <a:solidFill>
            <a:srgbClr val="C13B1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25958" name="AutoShape 7">
            <a:extLst>
              <a:ext uri="{FF2B5EF4-FFF2-40B4-BE49-F238E27FC236}">
                <a16:creationId xmlns:a16="http://schemas.microsoft.com/office/drawing/2014/main" id="{F7A646D1-452E-634E-B551-4402560CFAA5}"/>
              </a:ext>
            </a:extLst>
          </p:cNvPr>
          <p:cNvSpPr>
            <a:spLocks/>
          </p:cNvSpPr>
          <p:nvPr/>
        </p:nvSpPr>
        <p:spPr bwMode="auto">
          <a:xfrm>
            <a:off x="712788" y="5662613"/>
            <a:ext cx="2087562" cy="609600"/>
          </a:xfrm>
          <a:prstGeom prst="callout2">
            <a:avLst>
              <a:gd name="adj1" fmla="val 18750"/>
              <a:gd name="adj2" fmla="val 103648"/>
              <a:gd name="adj3" fmla="val 18750"/>
              <a:gd name="adj4" fmla="val 132523"/>
              <a:gd name="adj5" fmla="val -161458"/>
              <a:gd name="adj6" fmla="val 169148"/>
            </a:avLst>
          </a:prstGeom>
          <a:solidFill>
            <a:srgbClr val="F2BF12"/>
          </a:solidFill>
          <a:ln w="28575">
            <a:solidFill>
              <a:schemeClr val="tx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latin typeface="Source Sans Pro" panose="020B0503030403020204" pitchFamily="34" charset="0"/>
                <a:cs typeface="Source Sans Pro" panose="020B0503030403020204" pitchFamily="34" charset="0"/>
              </a:rPr>
              <a:t>Reference Group</a:t>
            </a:r>
            <a:br>
              <a:rPr lang="en-GB" altLang="en-US" sz="1800" b="1">
                <a:latin typeface="Source Sans Pro" panose="020B0503030403020204" pitchFamily="34" charset="0"/>
                <a:cs typeface="Source Sans Pro" panose="020B0503030403020204" pitchFamily="34" charset="0"/>
              </a:rPr>
            </a:br>
            <a:r>
              <a:rPr lang="en-GB" altLang="en-US" sz="1600">
                <a:latin typeface="Source Sans Pro Light" panose="020B0403030403020204" pitchFamily="34" charset="0"/>
                <a:cs typeface="Source Sans Pro Light" panose="020B0403030403020204" pitchFamily="34" charset="0"/>
              </a:rPr>
              <a:t>Ensure that it works</a:t>
            </a:r>
            <a:endParaRPr lang="en-GB" altLang="en-US" sz="1800" b="1">
              <a:latin typeface="Source Sans Pro Light" panose="020B0403030403020204" pitchFamily="34" charset="0"/>
              <a:cs typeface="Source Sans Pro Light" panose="020B0403030403020204" pitchFamily="34" charset="0"/>
            </a:endParaRPr>
          </a:p>
        </p:txBody>
      </p:sp>
      <p:sp>
        <p:nvSpPr>
          <p:cNvPr id="125959" name="AutoShape 8">
            <a:extLst>
              <a:ext uri="{FF2B5EF4-FFF2-40B4-BE49-F238E27FC236}">
                <a16:creationId xmlns:a16="http://schemas.microsoft.com/office/drawing/2014/main" id="{632BABFD-9DA4-9A41-A2DB-258C219F5D0C}"/>
              </a:ext>
            </a:extLst>
          </p:cNvPr>
          <p:cNvSpPr>
            <a:spLocks/>
          </p:cNvSpPr>
          <p:nvPr/>
        </p:nvSpPr>
        <p:spPr bwMode="auto">
          <a:xfrm>
            <a:off x="717550" y="2246313"/>
            <a:ext cx="1944688" cy="919162"/>
          </a:xfrm>
          <a:prstGeom prst="callout2">
            <a:avLst>
              <a:gd name="adj1" fmla="val 12435"/>
              <a:gd name="adj2" fmla="val 103917"/>
              <a:gd name="adj3" fmla="val 12435"/>
              <a:gd name="adj4" fmla="val 139264"/>
              <a:gd name="adj5" fmla="val 118653"/>
              <a:gd name="adj6" fmla="val 195671"/>
            </a:avLst>
          </a:prstGeom>
          <a:solidFill>
            <a:srgbClr val="267C01"/>
          </a:solidFill>
          <a:ln w="28575">
            <a:solidFill>
              <a:schemeClr val="tx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solidFill>
                  <a:schemeClr val="bg1"/>
                </a:solidFill>
                <a:latin typeface="Source Sans Pro" panose="020B0503030403020204" pitchFamily="34" charset="0"/>
                <a:cs typeface="Source Sans Pro" panose="020B0503030403020204" pitchFamily="34" charset="0"/>
              </a:rPr>
              <a:t>Change Team</a:t>
            </a:r>
            <a:br>
              <a:rPr lang="en-GB" altLang="en-US" sz="1800">
                <a:solidFill>
                  <a:schemeClr val="bg1"/>
                </a:solidFill>
                <a:latin typeface="Source Sans Pro" panose="020B0503030403020204" pitchFamily="34" charset="0"/>
                <a:cs typeface="Source Sans Pro" panose="020B0503030403020204" pitchFamily="34" charset="0"/>
              </a:rPr>
            </a:br>
            <a:r>
              <a:rPr lang="en-GB" altLang="en-US" sz="1600">
                <a:solidFill>
                  <a:schemeClr val="bg1"/>
                </a:solidFill>
                <a:latin typeface="Source Sans Pro Light" panose="020B0403030403020204" pitchFamily="34" charset="0"/>
                <a:cs typeface="Source Sans Pro Light" panose="020B0403030403020204" pitchFamily="34" charset="0"/>
              </a:rPr>
              <a:t>Come up with the solution</a:t>
            </a:r>
            <a:endParaRPr lang="en-GB" altLang="en-US" sz="1800">
              <a:solidFill>
                <a:schemeClr val="bg1"/>
              </a:solidFill>
              <a:latin typeface="Source Sans Pro Light" panose="020B0403030403020204" pitchFamily="34" charset="0"/>
              <a:cs typeface="Source Sans Pro Light" panose="020B0403030403020204" pitchFamily="34" charset="0"/>
            </a:endParaRPr>
          </a:p>
        </p:txBody>
      </p:sp>
      <p:sp>
        <p:nvSpPr>
          <p:cNvPr id="125960" name="AutoShape 9">
            <a:extLst>
              <a:ext uri="{FF2B5EF4-FFF2-40B4-BE49-F238E27FC236}">
                <a16:creationId xmlns:a16="http://schemas.microsoft.com/office/drawing/2014/main" id="{E47A84AF-6688-BE4A-AE4E-DD6A8B0C0F1A}"/>
              </a:ext>
            </a:extLst>
          </p:cNvPr>
          <p:cNvSpPr>
            <a:spLocks/>
          </p:cNvSpPr>
          <p:nvPr/>
        </p:nvSpPr>
        <p:spPr bwMode="auto">
          <a:xfrm>
            <a:off x="6910388" y="1989138"/>
            <a:ext cx="2159000" cy="690562"/>
          </a:xfrm>
          <a:prstGeom prst="callout2">
            <a:avLst>
              <a:gd name="adj1" fmla="val 16551"/>
              <a:gd name="adj2" fmla="val -3528"/>
              <a:gd name="adj3" fmla="val 16551"/>
              <a:gd name="adj4" fmla="val -33236"/>
              <a:gd name="adj5" fmla="val 222528"/>
              <a:gd name="adj6" fmla="val -81546"/>
            </a:avLst>
          </a:prstGeom>
          <a:solidFill>
            <a:srgbClr val="C13B17"/>
          </a:solidFill>
          <a:ln w="28575">
            <a:solidFill>
              <a:schemeClr val="tx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solidFill>
                  <a:schemeClr val="bg1"/>
                </a:solidFill>
                <a:latin typeface="Source Sans Pro" panose="020B0503030403020204" pitchFamily="34" charset="0"/>
                <a:cs typeface="Source Sans Pro" panose="020B0503030403020204" pitchFamily="34" charset="0"/>
              </a:rPr>
              <a:t>Sponsors</a:t>
            </a:r>
            <a:br>
              <a:rPr lang="en-GB" altLang="en-US" sz="1800">
                <a:solidFill>
                  <a:schemeClr val="bg1"/>
                </a:solidFill>
                <a:latin typeface="Source Sans Pro" panose="020B0503030403020204" pitchFamily="34" charset="0"/>
                <a:cs typeface="Source Sans Pro" panose="020B0503030403020204" pitchFamily="34" charset="0"/>
              </a:rPr>
            </a:br>
            <a:r>
              <a:rPr lang="en-GB" altLang="en-US" sz="1600">
                <a:solidFill>
                  <a:schemeClr val="bg1"/>
                </a:solidFill>
                <a:latin typeface="Source Sans Pro Light" panose="020B0403030403020204" pitchFamily="34" charset="0"/>
                <a:cs typeface="Source Sans Pro Light" panose="020B0403030403020204" pitchFamily="34" charset="0"/>
              </a:rPr>
              <a:t>Own the requirement</a:t>
            </a:r>
            <a:endParaRPr lang="en-GB" altLang="en-US" sz="1800">
              <a:solidFill>
                <a:schemeClr val="bg1"/>
              </a:solidFill>
              <a:latin typeface="Source Sans Pro Light" panose="020B0403030403020204" pitchFamily="34" charset="0"/>
              <a:cs typeface="Source Sans Pro Light" panose="020B0403030403020204" pitchFamily="34" charset="0"/>
            </a:endParaRPr>
          </a:p>
        </p:txBody>
      </p:sp>
      <p:sp>
        <p:nvSpPr>
          <p:cNvPr id="125961" name="AutoShape 10">
            <a:extLst>
              <a:ext uri="{FF2B5EF4-FFF2-40B4-BE49-F238E27FC236}">
                <a16:creationId xmlns:a16="http://schemas.microsoft.com/office/drawing/2014/main" id="{121E651B-402B-4B4E-BCBE-449727DEE292}"/>
              </a:ext>
            </a:extLst>
          </p:cNvPr>
          <p:cNvSpPr>
            <a:spLocks/>
          </p:cNvSpPr>
          <p:nvPr/>
        </p:nvSpPr>
        <p:spPr bwMode="auto">
          <a:xfrm>
            <a:off x="7058025" y="5499100"/>
            <a:ext cx="2012950" cy="623888"/>
          </a:xfrm>
          <a:prstGeom prst="callout2">
            <a:avLst>
              <a:gd name="adj1" fmla="val 18319"/>
              <a:gd name="adj2" fmla="val -3787"/>
              <a:gd name="adj3" fmla="val 18319"/>
              <a:gd name="adj4" fmla="val -28176"/>
              <a:gd name="adj5" fmla="val -70227"/>
              <a:gd name="adj6" fmla="val -53435"/>
            </a:avLst>
          </a:prstGeom>
          <a:solidFill>
            <a:srgbClr val="126CCF"/>
          </a:solidFill>
          <a:ln w="28575">
            <a:solidFill>
              <a:schemeClr val="tx1"/>
            </a:solidFill>
            <a:miter lim="800000"/>
            <a:headEnd/>
            <a:tailEnd/>
          </a:ln>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r>
              <a:rPr lang="en-GB" altLang="en-US" sz="1800" b="1">
                <a:solidFill>
                  <a:schemeClr val="bg1"/>
                </a:solidFill>
                <a:latin typeface="Source Sans Pro" panose="020B0503030403020204" pitchFamily="34" charset="0"/>
                <a:cs typeface="Source Sans Pro" panose="020B0503030403020204" pitchFamily="34" charset="0"/>
              </a:rPr>
              <a:t>Users</a:t>
            </a:r>
            <a:br>
              <a:rPr lang="en-GB" altLang="en-US" sz="1800">
                <a:solidFill>
                  <a:schemeClr val="bg1"/>
                </a:solidFill>
                <a:latin typeface="Source Sans Pro" panose="020B0503030403020204" pitchFamily="34" charset="0"/>
                <a:cs typeface="Source Sans Pro" panose="020B0503030403020204" pitchFamily="34" charset="0"/>
              </a:rPr>
            </a:br>
            <a:r>
              <a:rPr lang="en-GB" altLang="en-US" sz="1600">
                <a:solidFill>
                  <a:schemeClr val="bg1"/>
                </a:solidFill>
                <a:latin typeface="Source Sans Pro Light" panose="020B0403030403020204" pitchFamily="34" charset="0"/>
                <a:cs typeface="Source Sans Pro Light" panose="020B0403030403020204" pitchFamily="34" charset="0"/>
              </a:rPr>
              <a:t>Reap the benefits</a:t>
            </a:r>
            <a:endParaRPr lang="en-GB" altLang="en-US" sz="1800">
              <a:solidFill>
                <a:schemeClr val="bg1"/>
              </a:solidFill>
              <a:latin typeface="Source Sans Pro Light" panose="020B0403030403020204" pitchFamily="34" charset="0"/>
              <a:cs typeface="Source Sans Pro Light" panose="020B0403030403020204" pitchFamily="34"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itle 1">
            <a:extLst>
              <a:ext uri="{FF2B5EF4-FFF2-40B4-BE49-F238E27FC236}">
                <a16:creationId xmlns:a16="http://schemas.microsoft.com/office/drawing/2014/main" id="{C31F59A1-9D59-FB43-BE4F-E2EB94CB9987}"/>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Stakeholder Mapping Process</a:t>
            </a:r>
          </a:p>
        </p:txBody>
      </p:sp>
      <p:sp>
        <p:nvSpPr>
          <p:cNvPr id="23554" name="Content Placeholder 2">
            <a:extLst>
              <a:ext uri="{FF2B5EF4-FFF2-40B4-BE49-F238E27FC236}">
                <a16:creationId xmlns:a16="http://schemas.microsoft.com/office/drawing/2014/main" id="{7CA5FF45-F950-6C4F-B065-5BF88B5A317A}"/>
              </a:ext>
            </a:extLst>
          </p:cNvPr>
          <p:cNvSpPr>
            <a:spLocks noGrp="1"/>
          </p:cNvSpPr>
          <p:nvPr>
            <p:ph idx="1"/>
          </p:nvPr>
        </p:nvSpPr>
        <p:spPr>
          <a:xfrm>
            <a:off x="495300" y="1600200"/>
            <a:ext cx="8915400" cy="5022850"/>
          </a:xfrm>
        </p:spPr>
        <p:txBody>
          <a:bodyPr>
            <a:normAutofit fontScale="92500" lnSpcReduction="20000"/>
          </a:bodyPr>
          <a:lstStyle/>
          <a:p>
            <a:pPr marL="742950" indent="-742950" eaLnBrk="1" hangingPunct="1">
              <a:lnSpc>
                <a:spcPct val="130000"/>
              </a:lnSpc>
              <a:spcBef>
                <a:spcPct val="0"/>
              </a:spcBef>
              <a:spcAft>
                <a:spcPts val="1200"/>
              </a:spcAft>
              <a:buFont typeface="+mj-lt"/>
              <a:buAutoNum type="arabicPeriod"/>
              <a:defRPr/>
            </a:pPr>
            <a:r>
              <a:rPr lang="en-US" sz="3600" dirty="0">
                <a:latin typeface="Source Sans Pro Light" charset="0"/>
                <a:ea typeface="MS PGothic" charset="0"/>
              </a:rPr>
              <a:t>Draw the stakeholder map with two axes:</a:t>
            </a:r>
          </a:p>
          <a:p>
            <a:pPr lvl="1" eaLnBrk="1" hangingPunct="1">
              <a:buFont typeface="Arial" charset="0"/>
              <a:buChar char="–"/>
              <a:defRPr/>
            </a:pPr>
            <a:r>
              <a:rPr lang="en-US" dirty="0">
                <a:ea typeface="MS PGothic" pitchFamily="34" charset="-128"/>
              </a:rPr>
              <a:t>The X axis represents the spectrum of dispositions toward your change project; from Against at one extreme – to For at the other.</a:t>
            </a:r>
          </a:p>
          <a:p>
            <a:pPr lvl="1" eaLnBrk="1" hangingPunct="1">
              <a:buFont typeface="Arial" charset="0"/>
              <a:buChar char="–"/>
              <a:defRPr/>
            </a:pPr>
            <a:r>
              <a:rPr lang="en-US" dirty="0">
                <a:ea typeface="MS PGothic" pitchFamily="34" charset="-128"/>
              </a:rPr>
              <a:t>The Y axis represents the spectrum of involvement from high at the top to none at the bottom.</a:t>
            </a:r>
          </a:p>
          <a:p>
            <a:pPr marL="457200" lvl="1" indent="0" eaLnBrk="1" hangingPunct="1">
              <a:buFont typeface="Arial" charset="0"/>
              <a:buNone/>
              <a:defRPr/>
            </a:pPr>
            <a:endParaRPr lang="en-US" dirty="0">
              <a:ea typeface="MS PGothic" pitchFamily="34" charset="-128"/>
            </a:endParaRPr>
          </a:p>
          <a:p>
            <a:pPr marL="457200" lvl="1" indent="0" eaLnBrk="1" hangingPunct="1">
              <a:buFont typeface="Arial" charset="0"/>
              <a:buNone/>
              <a:defRPr/>
            </a:pPr>
            <a:r>
              <a:rPr lang="en-US" dirty="0">
                <a:ea typeface="MS PGothic" pitchFamily="34" charset="-128"/>
              </a:rPr>
              <a:t>Note that the Y axis intercepts at the mid-point of the X axis. This represents a position on the X axis equivalent to a neutral disposition – neither for, nor against, the change (see next slide).</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Line 3">
            <a:extLst>
              <a:ext uri="{FF2B5EF4-FFF2-40B4-BE49-F238E27FC236}">
                <a16:creationId xmlns:a16="http://schemas.microsoft.com/office/drawing/2014/main" id="{ACB82F4B-FAB8-4F45-A52F-863FE4D6FE9E}"/>
              </a:ext>
            </a:extLst>
          </p:cNvPr>
          <p:cNvSpPr>
            <a:spLocks noChangeShapeType="1"/>
          </p:cNvSpPr>
          <p:nvPr/>
        </p:nvSpPr>
        <p:spPr bwMode="auto">
          <a:xfrm>
            <a:off x="758825" y="5854700"/>
            <a:ext cx="8415338"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9026" name="Line 4">
            <a:extLst>
              <a:ext uri="{FF2B5EF4-FFF2-40B4-BE49-F238E27FC236}">
                <a16:creationId xmlns:a16="http://schemas.microsoft.com/office/drawing/2014/main" id="{E25226B7-7746-B04F-8971-B43BE1BBEB3C}"/>
              </a:ext>
            </a:extLst>
          </p:cNvPr>
          <p:cNvSpPr>
            <a:spLocks noChangeShapeType="1"/>
          </p:cNvSpPr>
          <p:nvPr/>
        </p:nvSpPr>
        <p:spPr bwMode="auto">
          <a:xfrm flipV="1">
            <a:off x="4965700" y="1684338"/>
            <a:ext cx="0" cy="41751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9027" name="Text Box 5">
            <a:extLst>
              <a:ext uri="{FF2B5EF4-FFF2-40B4-BE49-F238E27FC236}">
                <a16:creationId xmlns:a16="http://schemas.microsoft.com/office/drawing/2014/main" id="{318F454C-296D-EF40-8C2E-14FE0009B308}"/>
              </a:ext>
            </a:extLst>
          </p:cNvPr>
          <p:cNvSpPr txBox="1">
            <a:spLocks noChangeArrowheads="1"/>
          </p:cNvSpPr>
          <p:nvPr/>
        </p:nvSpPr>
        <p:spPr bwMode="auto">
          <a:xfrm>
            <a:off x="4194175" y="1284288"/>
            <a:ext cx="1531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Arial" panose="020B0604020202020204" pitchFamily="34" charset="0"/>
              </a:rPr>
              <a:t>Involvement</a:t>
            </a:r>
          </a:p>
        </p:txBody>
      </p:sp>
      <p:sp>
        <p:nvSpPr>
          <p:cNvPr id="129028" name="Text Box 6">
            <a:extLst>
              <a:ext uri="{FF2B5EF4-FFF2-40B4-BE49-F238E27FC236}">
                <a16:creationId xmlns:a16="http://schemas.microsoft.com/office/drawing/2014/main" id="{D4C7DB29-1B3A-0044-9016-B007C6B1E3EF}"/>
              </a:ext>
            </a:extLst>
          </p:cNvPr>
          <p:cNvSpPr txBox="1">
            <a:spLocks noChangeArrowheads="1"/>
          </p:cNvSpPr>
          <p:nvPr/>
        </p:nvSpPr>
        <p:spPr bwMode="auto">
          <a:xfrm>
            <a:off x="1814513" y="5900738"/>
            <a:ext cx="10874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Arial" panose="020B0604020202020204" pitchFamily="34" charset="0"/>
              </a:rPr>
              <a:t>Against</a:t>
            </a:r>
          </a:p>
        </p:txBody>
      </p:sp>
      <p:sp>
        <p:nvSpPr>
          <p:cNvPr id="129029" name="Text Box 7">
            <a:extLst>
              <a:ext uri="{FF2B5EF4-FFF2-40B4-BE49-F238E27FC236}">
                <a16:creationId xmlns:a16="http://schemas.microsoft.com/office/drawing/2014/main" id="{66A89F67-46E6-4048-A1EC-CF1DBB0EC209}"/>
              </a:ext>
            </a:extLst>
          </p:cNvPr>
          <p:cNvSpPr txBox="1">
            <a:spLocks noChangeArrowheads="1"/>
          </p:cNvSpPr>
          <p:nvPr/>
        </p:nvSpPr>
        <p:spPr bwMode="auto">
          <a:xfrm>
            <a:off x="7199313" y="5900738"/>
            <a:ext cx="611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i="1">
                <a:latin typeface="Arial" panose="020B0604020202020204" pitchFamily="34" charset="0"/>
              </a:rPr>
              <a:t>For</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a:extLst>
              <a:ext uri="{FF2B5EF4-FFF2-40B4-BE49-F238E27FC236}">
                <a16:creationId xmlns:a16="http://schemas.microsoft.com/office/drawing/2014/main" id="{D3CB21C8-25D7-BC4C-98E8-1A079C6193C0}"/>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Stakeholder Mapping Process</a:t>
            </a:r>
          </a:p>
        </p:txBody>
      </p:sp>
      <p:sp>
        <p:nvSpPr>
          <p:cNvPr id="23554" name="Content Placeholder 2">
            <a:extLst>
              <a:ext uri="{FF2B5EF4-FFF2-40B4-BE49-F238E27FC236}">
                <a16:creationId xmlns:a16="http://schemas.microsoft.com/office/drawing/2014/main" id="{154CD67E-EC57-7648-A186-8F4B032AB396}"/>
              </a:ext>
            </a:extLst>
          </p:cNvPr>
          <p:cNvSpPr>
            <a:spLocks noGrp="1"/>
          </p:cNvSpPr>
          <p:nvPr>
            <p:ph idx="1"/>
          </p:nvPr>
        </p:nvSpPr>
        <p:spPr>
          <a:xfrm>
            <a:off x="495300" y="1600200"/>
            <a:ext cx="8915400" cy="5022850"/>
          </a:xfrm>
        </p:spPr>
        <p:txBody>
          <a:bodyPr>
            <a:normAutofit fontScale="70000" lnSpcReduction="20000"/>
          </a:bodyPr>
          <a:lstStyle/>
          <a:p>
            <a:pPr marL="742950" indent="-742950" eaLnBrk="1" hangingPunct="1">
              <a:lnSpc>
                <a:spcPct val="130000"/>
              </a:lnSpc>
              <a:spcBef>
                <a:spcPct val="0"/>
              </a:spcBef>
              <a:spcAft>
                <a:spcPts val="1200"/>
              </a:spcAft>
              <a:buFont typeface="+mj-lt"/>
              <a:buAutoNum type="arabicPeriod" startAt="2"/>
              <a:defRPr/>
            </a:pPr>
            <a:r>
              <a:rPr lang="en-US" sz="3600" dirty="0">
                <a:latin typeface="Source Sans Pro Light" charset="0"/>
                <a:ea typeface="MS PGothic" charset="0"/>
              </a:rPr>
              <a:t>The group discusses each stakeholder in turn determining their location on the map by rating their relative disposition towards your project and the degree to which they are actively involved in it (use the Example Dispositions slide to help you decide where each should sit).</a:t>
            </a:r>
          </a:p>
          <a:p>
            <a:pPr marL="742950" indent="-742950" eaLnBrk="1" hangingPunct="1">
              <a:lnSpc>
                <a:spcPct val="130000"/>
              </a:lnSpc>
              <a:spcBef>
                <a:spcPct val="0"/>
              </a:spcBef>
              <a:spcAft>
                <a:spcPts val="1200"/>
              </a:spcAft>
              <a:buFont typeface="+mj-lt"/>
              <a:buAutoNum type="arabicPeriod" startAt="2"/>
              <a:defRPr/>
            </a:pPr>
            <a:r>
              <a:rPr lang="en-US" sz="3600" dirty="0">
                <a:latin typeface="Source Sans Pro Light" charset="0"/>
                <a:ea typeface="MS PGothic" charset="0"/>
              </a:rPr>
              <a:t>Note: Two stakeholders may both be actively involved, but have quite opposing dispositions towards your project: one actively undermining it while the other is actively promoting it.</a:t>
            </a:r>
          </a:p>
          <a:p>
            <a:pPr marL="742950" indent="-742950" eaLnBrk="1" hangingPunct="1">
              <a:lnSpc>
                <a:spcPct val="130000"/>
              </a:lnSpc>
              <a:spcBef>
                <a:spcPct val="0"/>
              </a:spcBef>
              <a:spcAft>
                <a:spcPts val="1200"/>
              </a:spcAft>
              <a:buFont typeface="+mj-lt"/>
              <a:buAutoNum type="arabicPeriod" startAt="2"/>
              <a:defRPr/>
            </a:pPr>
            <a:endParaRPr lang="en-US" sz="3600" dirty="0">
              <a:latin typeface="Source Sans Pro Light" charset="0"/>
              <a:ea typeface="MS PGothic"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Line 3">
            <a:extLst>
              <a:ext uri="{FF2B5EF4-FFF2-40B4-BE49-F238E27FC236}">
                <a16:creationId xmlns:a16="http://schemas.microsoft.com/office/drawing/2014/main" id="{4F89C256-F75A-3D41-8708-E474D50F81B1}"/>
              </a:ext>
            </a:extLst>
          </p:cNvPr>
          <p:cNvSpPr>
            <a:spLocks noChangeShapeType="1"/>
          </p:cNvSpPr>
          <p:nvPr/>
        </p:nvSpPr>
        <p:spPr bwMode="auto">
          <a:xfrm>
            <a:off x="773113" y="5813425"/>
            <a:ext cx="841375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098" name="Line 4">
            <a:extLst>
              <a:ext uri="{FF2B5EF4-FFF2-40B4-BE49-F238E27FC236}">
                <a16:creationId xmlns:a16="http://schemas.microsoft.com/office/drawing/2014/main" id="{646394E3-CE3A-E94C-BCED-33E38957B28D}"/>
              </a:ext>
            </a:extLst>
          </p:cNvPr>
          <p:cNvSpPr>
            <a:spLocks noChangeShapeType="1"/>
          </p:cNvSpPr>
          <p:nvPr/>
        </p:nvSpPr>
        <p:spPr bwMode="auto">
          <a:xfrm flipV="1">
            <a:off x="4951413" y="1639888"/>
            <a:ext cx="0" cy="41449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099" name="Text Box 5">
            <a:extLst>
              <a:ext uri="{FF2B5EF4-FFF2-40B4-BE49-F238E27FC236}">
                <a16:creationId xmlns:a16="http://schemas.microsoft.com/office/drawing/2014/main" id="{C6212292-15DE-D74C-B8F2-FDB3D27B379F}"/>
              </a:ext>
            </a:extLst>
          </p:cNvPr>
          <p:cNvSpPr txBox="1">
            <a:spLocks noChangeArrowheads="1"/>
          </p:cNvSpPr>
          <p:nvPr/>
        </p:nvSpPr>
        <p:spPr bwMode="auto">
          <a:xfrm>
            <a:off x="4194175" y="1284288"/>
            <a:ext cx="1493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Source Sans Pro" panose="020B0503030403020204" pitchFamily="34" charset="0"/>
                <a:cs typeface="Source Sans Pro" panose="020B0503030403020204" pitchFamily="34" charset="0"/>
              </a:rPr>
              <a:t>Involvement</a:t>
            </a:r>
          </a:p>
        </p:txBody>
      </p:sp>
      <p:sp>
        <p:nvSpPr>
          <p:cNvPr id="132100" name="Text Box 6">
            <a:extLst>
              <a:ext uri="{FF2B5EF4-FFF2-40B4-BE49-F238E27FC236}">
                <a16:creationId xmlns:a16="http://schemas.microsoft.com/office/drawing/2014/main" id="{DCAA578C-835F-D044-9450-71C027E3A8AB}"/>
              </a:ext>
            </a:extLst>
          </p:cNvPr>
          <p:cNvSpPr txBox="1">
            <a:spLocks noChangeArrowheads="1"/>
          </p:cNvSpPr>
          <p:nvPr/>
        </p:nvSpPr>
        <p:spPr bwMode="auto">
          <a:xfrm>
            <a:off x="1814513" y="5967413"/>
            <a:ext cx="966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Source Sans Pro" panose="020B0503030403020204" pitchFamily="34" charset="0"/>
                <a:cs typeface="Source Sans Pro" panose="020B0503030403020204" pitchFamily="34" charset="0"/>
              </a:rPr>
              <a:t>Against</a:t>
            </a:r>
          </a:p>
        </p:txBody>
      </p:sp>
      <p:sp>
        <p:nvSpPr>
          <p:cNvPr id="132101" name="Text Box 7">
            <a:extLst>
              <a:ext uri="{FF2B5EF4-FFF2-40B4-BE49-F238E27FC236}">
                <a16:creationId xmlns:a16="http://schemas.microsoft.com/office/drawing/2014/main" id="{06259E86-546C-0846-9C88-F560024095F4}"/>
              </a:ext>
            </a:extLst>
          </p:cNvPr>
          <p:cNvSpPr txBox="1">
            <a:spLocks noChangeArrowheads="1"/>
          </p:cNvSpPr>
          <p:nvPr/>
        </p:nvSpPr>
        <p:spPr bwMode="auto">
          <a:xfrm>
            <a:off x="7199313" y="5967413"/>
            <a:ext cx="530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800" b="1">
                <a:latin typeface="Source Sans Pro" panose="020B0503030403020204" pitchFamily="34" charset="0"/>
                <a:cs typeface="Source Sans Pro" panose="020B0503030403020204" pitchFamily="34" charset="0"/>
              </a:rPr>
              <a:t>For</a:t>
            </a:r>
          </a:p>
        </p:txBody>
      </p:sp>
      <p:sp>
        <p:nvSpPr>
          <p:cNvPr id="132102" name="Oval 8">
            <a:extLst>
              <a:ext uri="{FF2B5EF4-FFF2-40B4-BE49-F238E27FC236}">
                <a16:creationId xmlns:a16="http://schemas.microsoft.com/office/drawing/2014/main" id="{76F33ACF-E027-284D-9189-02C285B13848}"/>
              </a:ext>
            </a:extLst>
          </p:cNvPr>
          <p:cNvSpPr>
            <a:spLocks noChangeArrowheads="1"/>
          </p:cNvSpPr>
          <p:nvPr/>
        </p:nvSpPr>
        <p:spPr bwMode="auto">
          <a:xfrm>
            <a:off x="4675188" y="5051425"/>
            <a:ext cx="549275" cy="550863"/>
          </a:xfrm>
          <a:prstGeom prst="ellipse">
            <a:avLst/>
          </a:prstGeom>
          <a:solidFill>
            <a:srgbClr val="C13B17"/>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32103" name="Line 9">
            <a:extLst>
              <a:ext uri="{FF2B5EF4-FFF2-40B4-BE49-F238E27FC236}">
                <a16:creationId xmlns:a16="http://schemas.microsoft.com/office/drawing/2014/main" id="{503EB787-801B-E94A-9F90-04C6A4B73DB0}"/>
              </a:ext>
            </a:extLst>
          </p:cNvPr>
          <p:cNvSpPr>
            <a:spLocks noChangeShapeType="1"/>
          </p:cNvSpPr>
          <p:nvPr/>
        </p:nvSpPr>
        <p:spPr bwMode="auto">
          <a:xfrm flipH="1">
            <a:off x="4951413" y="4905375"/>
            <a:ext cx="360362" cy="4365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104" name="Oval 10">
            <a:extLst>
              <a:ext uri="{FF2B5EF4-FFF2-40B4-BE49-F238E27FC236}">
                <a16:creationId xmlns:a16="http://schemas.microsoft.com/office/drawing/2014/main" id="{8347BE33-8B0A-9844-A84F-585773546A48}"/>
              </a:ext>
            </a:extLst>
          </p:cNvPr>
          <p:cNvSpPr>
            <a:spLocks noChangeArrowheads="1"/>
          </p:cNvSpPr>
          <p:nvPr/>
        </p:nvSpPr>
        <p:spPr bwMode="auto">
          <a:xfrm>
            <a:off x="857250" y="2463800"/>
            <a:ext cx="506413" cy="508000"/>
          </a:xfrm>
          <a:prstGeom prst="ellipse">
            <a:avLst/>
          </a:prstGeom>
          <a:solidFill>
            <a:srgbClr val="C13B17"/>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32105" name="Text Box 11">
            <a:extLst>
              <a:ext uri="{FF2B5EF4-FFF2-40B4-BE49-F238E27FC236}">
                <a16:creationId xmlns:a16="http://schemas.microsoft.com/office/drawing/2014/main" id="{C487C925-C84C-9342-8CAA-A306E37C1D14}"/>
              </a:ext>
            </a:extLst>
          </p:cNvPr>
          <p:cNvSpPr txBox="1">
            <a:spLocks noChangeArrowheads="1"/>
          </p:cNvSpPr>
          <p:nvPr/>
        </p:nvSpPr>
        <p:spPr bwMode="auto">
          <a:xfrm>
            <a:off x="1693863" y="2889250"/>
            <a:ext cx="16144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400" b="1">
                <a:latin typeface="Source Sans Pro" panose="020B0503030403020204" pitchFamily="34" charset="0"/>
                <a:cs typeface="Source Sans Pro" panose="020B0503030403020204" pitchFamily="34" charset="0"/>
              </a:rPr>
              <a:t>The enemy; </a:t>
            </a:r>
            <a:r>
              <a:rPr lang="en-GB" altLang="en-US" sz="1400">
                <a:latin typeface="Source Sans Pro" panose="020B0503030403020204" pitchFamily="34" charset="0"/>
                <a:cs typeface="Source Sans Pro" panose="020B0503030403020204" pitchFamily="34" charset="0"/>
              </a:rPr>
              <a:t>taking</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every opportunity</a:t>
            </a:r>
          </a:p>
          <a:p>
            <a:pPr eaLnBrk="1" hangingPunct="1">
              <a:lnSpc>
                <a:spcPct val="100000"/>
              </a:lnSpc>
              <a:spcBef>
                <a:spcPct val="0"/>
              </a:spcBef>
              <a:buFontTx/>
              <a:buNone/>
            </a:pPr>
            <a:r>
              <a:rPr lang="en-GB" altLang="en-US" sz="1400">
                <a:latin typeface="Source Sans Pro" panose="020B0503030403020204" pitchFamily="34" charset="0"/>
                <a:cs typeface="Source Sans Pro" panose="020B0503030403020204" pitchFamily="34" charset="0"/>
              </a:rPr>
              <a:t>to undermine your</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efforts</a:t>
            </a:r>
          </a:p>
        </p:txBody>
      </p:sp>
      <p:sp>
        <p:nvSpPr>
          <p:cNvPr id="132106" name="Line 12">
            <a:extLst>
              <a:ext uri="{FF2B5EF4-FFF2-40B4-BE49-F238E27FC236}">
                <a16:creationId xmlns:a16="http://schemas.microsoft.com/office/drawing/2014/main" id="{32FA7AA9-17FA-D04C-9F89-FFB35BB8511F}"/>
              </a:ext>
            </a:extLst>
          </p:cNvPr>
          <p:cNvSpPr>
            <a:spLocks noChangeShapeType="1"/>
          </p:cNvSpPr>
          <p:nvPr/>
        </p:nvSpPr>
        <p:spPr bwMode="auto">
          <a:xfrm flipH="1" flipV="1">
            <a:off x="1131888" y="2743200"/>
            <a:ext cx="55245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107" name="Oval 13">
            <a:extLst>
              <a:ext uri="{FF2B5EF4-FFF2-40B4-BE49-F238E27FC236}">
                <a16:creationId xmlns:a16="http://schemas.microsoft.com/office/drawing/2014/main" id="{09CE980F-AEB2-B440-886E-CCF91470AC75}"/>
              </a:ext>
            </a:extLst>
          </p:cNvPr>
          <p:cNvSpPr>
            <a:spLocks noChangeArrowheads="1"/>
          </p:cNvSpPr>
          <p:nvPr/>
        </p:nvSpPr>
        <p:spPr bwMode="auto">
          <a:xfrm>
            <a:off x="8491538" y="1670050"/>
            <a:ext cx="550862" cy="550863"/>
          </a:xfrm>
          <a:prstGeom prst="ellipse">
            <a:avLst/>
          </a:prstGeom>
          <a:solidFill>
            <a:srgbClr val="C13B17"/>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32108" name="Text Box 14">
            <a:extLst>
              <a:ext uri="{FF2B5EF4-FFF2-40B4-BE49-F238E27FC236}">
                <a16:creationId xmlns:a16="http://schemas.microsoft.com/office/drawing/2014/main" id="{83EE2630-F7AE-404A-8A0D-A0ABDCBAF019}"/>
              </a:ext>
            </a:extLst>
          </p:cNvPr>
          <p:cNvSpPr txBox="1">
            <a:spLocks noChangeArrowheads="1"/>
          </p:cNvSpPr>
          <p:nvPr/>
        </p:nvSpPr>
        <p:spPr bwMode="auto">
          <a:xfrm>
            <a:off x="6343650" y="1700213"/>
            <a:ext cx="16605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400" b="1">
                <a:latin typeface="Source Sans Pro" panose="020B0503030403020204" pitchFamily="34" charset="0"/>
                <a:cs typeface="Source Sans Pro" panose="020B0503030403020204" pitchFamily="34" charset="0"/>
              </a:rPr>
              <a:t>Change champion;</a:t>
            </a:r>
            <a:br>
              <a:rPr lang="en-GB" altLang="en-US" sz="1400" b="1">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takes personal </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responsibility for </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ensuring success</a:t>
            </a:r>
          </a:p>
        </p:txBody>
      </p:sp>
      <p:sp>
        <p:nvSpPr>
          <p:cNvPr id="132109" name="Oval 15">
            <a:extLst>
              <a:ext uri="{FF2B5EF4-FFF2-40B4-BE49-F238E27FC236}">
                <a16:creationId xmlns:a16="http://schemas.microsoft.com/office/drawing/2014/main" id="{BB083630-E859-8545-9256-E86243DAB39A}"/>
              </a:ext>
            </a:extLst>
          </p:cNvPr>
          <p:cNvSpPr>
            <a:spLocks noChangeArrowheads="1"/>
          </p:cNvSpPr>
          <p:nvPr/>
        </p:nvSpPr>
        <p:spPr bwMode="auto">
          <a:xfrm>
            <a:off x="1644650" y="4321175"/>
            <a:ext cx="508000" cy="508000"/>
          </a:xfrm>
          <a:prstGeom prst="ellipse">
            <a:avLst/>
          </a:prstGeom>
          <a:solidFill>
            <a:srgbClr val="C13B17"/>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32110" name="Text Box 16">
            <a:extLst>
              <a:ext uri="{FF2B5EF4-FFF2-40B4-BE49-F238E27FC236}">
                <a16:creationId xmlns:a16="http://schemas.microsoft.com/office/drawing/2014/main" id="{6283A4B4-694E-F54C-BD9C-6974B8406B50}"/>
              </a:ext>
            </a:extLst>
          </p:cNvPr>
          <p:cNvSpPr txBox="1">
            <a:spLocks noChangeArrowheads="1"/>
          </p:cNvSpPr>
          <p:nvPr/>
        </p:nvSpPr>
        <p:spPr bwMode="auto">
          <a:xfrm>
            <a:off x="5338763" y="4222750"/>
            <a:ext cx="12239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400" b="1">
                <a:latin typeface="Source Sans Pro" panose="020B0503030403020204" pitchFamily="34" charset="0"/>
                <a:cs typeface="Source Sans Pro" panose="020B0503030403020204" pitchFamily="34" charset="0"/>
              </a:rPr>
              <a:t>Fence sitter;</a:t>
            </a:r>
            <a:br>
              <a:rPr lang="en-GB" altLang="en-US" sz="1400" b="1">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not engaged;</a:t>
            </a:r>
          </a:p>
          <a:p>
            <a:pPr eaLnBrk="1" hangingPunct="1">
              <a:lnSpc>
                <a:spcPct val="100000"/>
              </a:lnSpc>
              <a:spcBef>
                <a:spcPct val="0"/>
              </a:spcBef>
              <a:buFontTx/>
              <a:buNone/>
            </a:pPr>
            <a:r>
              <a:rPr lang="en-GB" altLang="en-US" sz="1400">
                <a:latin typeface="Source Sans Pro" panose="020B0503030403020204" pitchFamily="34" charset="0"/>
                <a:cs typeface="Source Sans Pro" panose="020B0503030403020204" pitchFamily="34" charset="0"/>
              </a:rPr>
              <a:t>waiting to see</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how it goes</a:t>
            </a:r>
          </a:p>
        </p:txBody>
      </p:sp>
      <p:sp>
        <p:nvSpPr>
          <p:cNvPr id="132111" name="Text Box 17">
            <a:extLst>
              <a:ext uri="{FF2B5EF4-FFF2-40B4-BE49-F238E27FC236}">
                <a16:creationId xmlns:a16="http://schemas.microsoft.com/office/drawing/2014/main" id="{CE46819B-204C-7842-959C-D4307808EE27}"/>
              </a:ext>
            </a:extLst>
          </p:cNvPr>
          <p:cNvSpPr txBox="1">
            <a:spLocks noChangeArrowheads="1"/>
          </p:cNvSpPr>
          <p:nvPr/>
        </p:nvSpPr>
        <p:spPr bwMode="auto">
          <a:xfrm>
            <a:off x="2409825" y="4122738"/>
            <a:ext cx="160813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400" b="1">
                <a:latin typeface="Source Sans Pro" panose="020B0503030403020204" pitchFamily="34" charset="0"/>
                <a:cs typeface="Source Sans Pro" panose="020B0503030403020204" pitchFamily="34" charset="0"/>
              </a:rPr>
              <a:t>The cynic; </a:t>
            </a:r>
            <a:r>
              <a:rPr lang="en-GB" altLang="en-US" sz="1400">
                <a:latin typeface="Source Sans Pro" panose="020B0503030403020204" pitchFamily="34" charset="0"/>
                <a:cs typeface="Source Sans Pro" panose="020B0503030403020204" pitchFamily="34" charset="0"/>
              </a:rPr>
              <a:t>fires</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cheap shots to test</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your resolve</a:t>
            </a:r>
          </a:p>
        </p:txBody>
      </p:sp>
      <p:sp>
        <p:nvSpPr>
          <p:cNvPr id="132112" name="Line 18">
            <a:extLst>
              <a:ext uri="{FF2B5EF4-FFF2-40B4-BE49-F238E27FC236}">
                <a16:creationId xmlns:a16="http://schemas.microsoft.com/office/drawing/2014/main" id="{3792C4DA-2D9C-9549-ABE2-51F395105E2F}"/>
              </a:ext>
            </a:extLst>
          </p:cNvPr>
          <p:cNvSpPr>
            <a:spLocks noChangeShapeType="1"/>
          </p:cNvSpPr>
          <p:nvPr/>
        </p:nvSpPr>
        <p:spPr bwMode="auto">
          <a:xfrm flipH="1">
            <a:off x="1920875" y="4411663"/>
            <a:ext cx="479425" cy="1889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113" name="Line 19">
            <a:extLst>
              <a:ext uri="{FF2B5EF4-FFF2-40B4-BE49-F238E27FC236}">
                <a16:creationId xmlns:a16="http://schemas.microsoft.com/office/drawing/2014/main" id="{26AFA6C8-2F24-BD41-A39D-6A3FB394A8CC}"/>
              </a:ext>
            </a:extLst>
          </p:cNvPr>
          <p:cNvSpPr>
            <a:spLocks noChangeShapeType="1"/>
          </p:cNvSpPr>
          <p:nvPr/>
        </p:nvSpPr>
        <p:spPr bwMode="auto">
          <a:xfrm flipV="1">
            <a:off x="8026400" y="1958975"/>
            <a:ext cx="711200" cy="1158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114" name="Oval 20">
            <a:extLst>
              <a:ext uri="{FF2B5EF4-FFF2-40B4-BE49-F238E27FC236}">
                <a16:creationId xmlns:a16="http://schemas.microsoft.com/office/drawing/2014/main" id="{9B8AF2DE-BA2D-AC41-AF7D-31A28D1A11A8}"/>
              </a:ext>
            </a:extLst>
          </p:cNvPr>
          <p:cNvSpPr>
            <a:spLocks noChangeArrowheads="1"/>
          </p:cNvSpPr>
          <p:nvPr/>
        </p:nvSpPr>
        <p:spPr bwMode="auto">
          <a:xfrm>
            <a:off x="7751763" y="3309938"/>
            <a:ext cx="550862" cy="550862"/>
          </a:xfrm>
          <a:prstGeom prst="ellipse">
            <a:avLst/>
          </a:prstGeom>
          <a:solidFill>
            <a:srgbClr val="C13B17"/>
          </a:solidFill>
          <a:ln w="9525">
            <a:solidFill>
              <a:schemeClr val="tx1"/>
            </a:solidFill>
            <a:round/>
            <a:headEnd/>
            <a:tailEnd/>
          </a:ln>
        </p:spPr>
        <p:txBody>
          <a:bodyPr wrap="none" anchor="ct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eaLnBrk="1" hangingPunct="1"/>
            <a:endParaRPr lang="en-US" altLang="en-US">
              <a:latin typeface="Source Sans Pro" panose="020B0503030403020204" pitchFamily="34" charset="0"/>
              <a:cs typeface="Source Sans Pro" panose="020B0503030403020204" pitchFamily="34" charset="0"/>
            </a:endParaRPr>
          </a:p>
        </p:txBody>
      </p:sp>
      <p:sp>
        <p:nvSpPr>
          <p:cNvPr id="132115" name="Text Box 21">
            <a:extLst>
              <a:ext uri="{FF2B5EF4-FFF2-40B4-BE49-F238E27FC236}">
                <a16:creationId xmlns:a16="http://schemas.microsoft.com/office/drawing/2014/main" id="{EA9DAF0A-1708-8E41-967B-0C215980FD74}"/>
              </a:ext>
            </a:extLst>
          </p:cNvPr>
          <p:cNvSpPr txBox="1">
            <a:spLocks noChangeArrowheads="1"/>
          </p:cNvSpPr>
          <p:nvPr/>
        </p:nvSpPr>
        <p:spPr bwMode="auto">
          <a:xfrm>
            <a:off x="5973763" y="2990850"/>
            <a:ext cx="1335087"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10000"/>
              </a:lnSpc>
              <a:spcBef>
                <a:spcPct val="20000"/>
              </a:spcBef>
              <a:buFont typeface="Arial" panose="020B0604020202020204" pitchFamily="34" charset="0"/>
              <a:buChar char="•"/>
              <a:defRPr sz="32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1pPr>
            <a:lvl2pPr marL="742950" indent="-285750">
              <a:lnSpc>
                <a:spcPct val="110000"/>
              </a:lnSpc>
              <a:spcBef>
                <a:spcPct val="20000"/>
              </a:spcBef>
              <a:buFont typeface="Arial" panose="020B0604020202020204" pitchFamily="34" charset="0"/>
              <a:buChar char="–"/>
              <a:defRPr sz="28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2pPr>
            <a:lvl3pPr marL="1143000" indent="-228600">
              <a:lnSpc>
                <a:spcPct val="110000"/>
              </a:lnSpc>
              <a:spcBef>
                <a:spcPct val="20000"/>
              </a:spcBef>
              <a:buFont typeface="Arial" panose="020B0604020202020204" pitchFamily="34" charset="0"/>
              <a:buChar char="•"/>
              <a:defRPr sz="24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3pPr>
            <a:lvl4pPr marL="16002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4pPr>
            <a:lvl5pPr marL="2057400" indent="-228600">
              <a:lnSpc>
                <a:spcPct val="110000"/>
              </a:lnSpc>
              <a:spcBef>
                <a:spcPct val="20000"/>
              </a:spcBef>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5pPr>
            <a:lvl6pPr marL="25146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6pPr>
            <a:lvl7pPr marL="29718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7pPr>
            <a:lvl8pPr marL="34290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8pPr>
            <a:lvl9pPr marL="3886200" indent="-228600" eaLnBrk="0" fontAlgn="base" hangingPunct="0">
              <a:lnSpc>
                <a:spcPct val="110000"/>
              </a:lnSpc>
              <a:spcBef>
                <a:spcPct val="20000"/>
              </a:spcBef>
              <a:spcAft>
                <a:spcPct val="0"/>
              </a:spcAft>
              <a:buFont typeface="Arial" panose="020B0604020202020204" pitchFamily="34" charset="0"/>
              <a:buChar char="»"/>
              <a:defRPr sz="2000">
                <a:solidFill>
                  <a:schemeClr val="tx1"/>
                </a:solidFill>
                <a:latin typeface="Source Sans Pro Light" panose="020B0403030403020204" pitchFamily="34" charset="0"/>
                <a:ea typeface="ＭＳ Ｐゴシック" panose="020B0600070205080204" pitchFamily="34" charset="-128"/>
                <a:cs typeface="Source Sans Pro Light" panose="020B0403030403020204" pitchFamily="34" charset="0"/>
              </a:defRPr>
            </a:lvl9pPr>
          </a:lstStyle>
          <a:p>
            <a:pPr eaLnBrk="1" hangingPunct="1">
              <a:lnSpc>
                <a:spcPct val="100000"/>
              </a:lnSpc>
              <a:spcBef>
                <a:spcPct val="0"/>
              </a:spcBef>
              <a:buFontTx/>
              <a:buNone/>
            </a:pPr>
            <a:r>
              <a:rPr lang="en-GB" altLang="en-US" sz="1400" b="1">
                <a:latin typeface="Source Sans Pro" panose="020B0503030403020204" pitchFamily="34" charset="0"/>
                <a:cs typeface="Source Sans Pro" panose="020B0503030403020204" pitchFamily="34" charset="0"/>
              </a:rPr>
              <a:t>Willing helper;</a:t>
            </a:r>
            <a:br>
              <a:rPr lang="en-GB" altLang="en-US" sz="1400" b="1">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anxious to lend</a:t>
            </a:r>
            <a:br>
              <a:rPr lang="en-GB" altLang="en-US" sz="1400">
                <a:latin typeface="Source Sans Pro" panose="020B0503030403020204" pitchFamily="34" charset="0"/>
                <a:cs typeface="Source Sans Pro" panose="020B0503030403020204" pitchFamily="34" charset="0"/>
              </a:rPr>
            </a:br>
            <a:r>
              <a:rPr lang="en-GB" altLang="en-US" sz="1400">
                <a:latin typeface="Source Sans Pro" panose="020B0503030403020204" pitchFamily="34" charset="0"/>
                <a:cs typeface="Source Sans Pro" panose="020B0503030403020204" pitchFamily="34" charset="0"/>
              </a:rPr>
              <a:t>a hand</a:t>
            </a:r>
            <a:r>
              <a:rPr lang="en-GB" altLang="en-US" sz="1400" b="1">
                <a:latin typeface="Source Sans Pro" panose="020B0503030403020204" pitchFamily="34" charset="0"/>
                <a:cs typeface="Source Sans Pro" panose="020B0503030403020204" pitchFamily="34" charset="0"/>
              </a:rPr>
              <a:t> </a:t>
            </a:r>
          </a:p>
        </p:txBody>
      </p:sp>
      <p:sp>
        <p:nvSpPr>
          <p:cNvPr id="132116" name="Line 22">
            <a:extLst>
              <a:ext uri="{FF2B5EF4-FFF2-40B4-BE49-F238E27FC236}">
                <a16:creationId xmlns:a16="http://schemas.microsoft.com/office/drawing/2014/main" id="{27E12FFC-B870-5C48-A57D-0D7E0E60C378}"/>
              </a:ext>
            </a:extLst>
          </p:cNvPr>
          <p:cNvSpPr>
            <a:spLocks noChangeShapeType="1"/>
          </p:cNvSpPr>
          <p:nvPr/>
        </p:nvSpPr>
        <p:spPr bwMode="auto">
          <a:xfrm>
            <a:off x="7316788" y="3454400"/>
            <a:ext cx="622300" cy="130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117" name="Title 2">
            <a:extLst>
              <a:ext uri="{FF2B5EF4-FFF2-40B4-BE49-F238E27FC236}">
                <a16:creationId xmlns:a16="http://schemas.microsoft.com/office/drawing/2014/main" id="{D4DACFC9-DE4A-2E44-B278-AE779A489D55}"/>
              </a:ext>
            </a:extLst>
          </p:cNvPr>
          <p:cNvSpPr>
            <a:spLocks noGrp="1" noChangeArrowheads="1"/>
          </p:cNvSpPr>
          <p:nvPr>
            <p:ph type="title"/>
          </p:nvPr>
        </p:nvSpPr>
        <p:spPr>
          <a:xfrm>
            <a:off x="495300" y="28575"/>
            <a:ext cx="8915400" cy="1143000"/>
          </a:xfrm>
        </p:spPr>
        <p:txBody>
          <a:bodyPr/>
          <a:lstStyle/>
          <a:p>
            <a:pPr eaLnBrk="1" hangingPunct="1"/>
            <a:r>
              <a:rPr lang="en-US" altLang="en-US">
                <a:latin typeface="Source Sans Pro" panose="020B0503030403020204" pitchFamily="34" charset="0"/>
                <a:cs typeface="Source Sans Pro" panose="020B0503030403020204" pitchFamily="34" charset="0"/>
              </a:rPr>
              <a:t>Example dispositions</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a:extLst>
              <a:ext uri="{FF2B5EF4-FFF2-40B4-BE49-F238E27FC236}">
                <a16:creationId xmlns:a16="http://schemas.microsoft.com/office/drawing/2014/main" id="{D60FCCB9-746F-ED40-AB22-E661C6DD6FD2}"/>
              </a:ext>
            </a:extLst>
          </p:cNvPr>
          <p:cNvSpPr>
            <a:spLocks noGrp="1" noChangeArrowheads="1"/>
          </p:cNvSpPr>
          <p:nvPr>
            <p:ph type="title"/>
          </p:nvPr>
        </p:nvSpPr>
        <p:spPr/>
        <p:txBody>
          <a:bodyPr/>
          <a:lstStyle/>
          <a:p>
            <a:pPr eaLnBrk="1" hangingPunct="1"/>
            <a:r>
              <a:rPr altLang="en-US">
                <a:latin typeface="Source Sans Pro" panose="020B0503030403020204" pitchFamily="34" charset="0"/>
                <a:cs typeface="Source Sans Pro" panose="020B0503030403020204" pitchFamily="34" charset="0"/>
              </a:rPr>
              <a:t>Stakeholder Mapping Process</a:t>
            </a:r>
          </a:p>
        </p:txBody>
      </p:sp>
      <p:sp>
        <p:nvSpPr>
          <p:cNvPr id="23554" name="Content Placeholder 2">
            <a:extLst>
              <a:ext uri="{FF2B5EF4-FFF2-40B4-BE49-F238E27FC236}">
                <a16:creationId xmlns:a16="http://schemas.microsoft.com/office/drawing/2014/main" id="{82269AD1-0660-FF41-B403-CE531497BBD8}"/>
              </a:ext>
            </a:extLst>
          </p:cNvPr>
          <p:cNvSpPr>
            <a:spLocks noGrp="1"/>
          </p:cNvSpPr>
          <p:nvPr>
            <p:ph idx="1"/>
          </p:nvPr>
        </p:nvSpPr>
        <p:spPr>
          <a:xfrm>
            <a:off x="495300" y="1600200"/>
            <a:ext cx="8915400" cy="5022850"/>
          </a:xfrm>
        </p:spPr>
        <p:txBody>
          <a:bodyPr>
            <a:normAutofit fontScale="62500" lnSpcReduction="20000"/>
          </a:bodyPr>
          <a:lstStyle/>
          <a:p>
            <a:pPr marL="742950" indent="-742950" eaLnBrk="1" hangingPunct="1">
              <a:lnSpc>
                <a:spcPct val="130000"/>
              </a:lnSpc>
              <a:spcBef>
                <a:spcPct val="0"/>
              </a:spcBef>
              <a:spcAft>
                <a:spcPts val="1200"/>
              </a:spcAft>
              <a:buFont typeface="+mj-lt"/>
              <a:buAutoNum type="arabicPeriod" startAt="3"/>
              <a:defRPr/>
            </a:pPr>
            <a:r>
              <a:rPr lang="en-US" sz="3600" dirty="0">
                <a:latin typeface="Source Sans Pro Light" charset="0"/>
                <a:ea typeface="MS PGothic" charset="0"/>
              </a:rPr>
              <a:t>This worked example illustrates some typical stakeholder disposition towards a school change initiative. Ideally you would want everyone to be at the top right-hand corner – actively involved and championing your project! But this example shows a broad landscape of diverging dispositions that is more typical. </a:t>
            </a:r>
          </a:p>
          <a:p>
            <a:pPr marL="742950" indent="-742950" eaLnBrk="1" hangingPunct="1">
              <a:lnSpc>
                <a:spcPct val="130000"/>
              </a:lnSpc>
              <a:spcBef>
                <a:spcPct val="0"/>
              </a:spcBef>
              <a:spcAft>
                <a:spcPts val="1200"/>
              </a:spcAft>
              <a:buFont typeface="+mj-lt"/>
              <a:buAutoNum type="arabicPeriod" startAt="3"/>
              <a:defRPr/>
            </a:pPr>
            <a:r>
              <a:rPr lang="en-US" sz="3600" dirty="0">
                <a:latin typeface="Source Sans Pro Light" charset="0"/>
                <a:ea typeface="MS PGothic" charset="0"/>
              </a:rPr>
              <a:t>Note that in addition to the disposition of each stakeholder we have added one further dimension: the degree to which each stakeholder can influence the change is reflected in the size of the circle used to denote that stakeholder. This dimension reflects one aspect of the underlying political situation.</a:t>
            </a:r>
          </a:p>
        </p:txBody>
      </p:sp>
    </p:spTree>
  </p:cSld>
  <p:clrMapOvr>
    <a:masterClrMapping/>
  </p:clrMapOvr>
</p:sld>
</file>

<file path=ppt/theme/theme1.xml><?xml version="1.0" encoding="utf-8"?>
<a:theme xmlns:a="http://schemas.openxmlformats.org/drawingml/2006/main" name="WorkshopBank">
  <a:themeElements>
    <a:clrScheme name="WorkshopBank">
      <a:dk1>
        <a:sysClr val="windowText" lastClr="000000"/>
      </a:dk1>
      <a:lt1>
        <a:sysClr val="window" lastClr="FFFFFF"/>
      </a:lt1>
      <a:dk2>
        <a:srgbClr val="1F497D"/>
      </a:dk2>
      <a:lt2>
        <a:srgbClr val="EEECE1"/>
      </a:lt2>
      <a:accent1>
        <a:srgbClr val="1369D1"/>
      </a:accent1>
      <a:accent2>
        <a:srgbClr val="227E01"/>
      </a:accent2>
      <a:accent3>
        <a:srgbClr val="C23C11"/>
      </a:accent3>
      <a:accent4>
        <a:srgbClr val="F2C209"/>
      </a:accent4>
      <a:accent5>
        <a:srgbClr val="D8D8D8"/>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WorkshopBank.thmx</Template>
  <TotalTime>9315</TotalTime>
  <Words>9805</Words>
  <Application>Microsoft Macintosh PowerPoint</Application>
  <PresentationFormat>A4 Paper (210x297 mm)</PresentationFormat>
  <Paragraphs>1426</Paragraphs>
  <Slides>110</Slides>
  <Notes>31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110</vt:i4>
      </vt:variant>
    </vt:vector>
  </HeadingPairs>
  <TitlesOfParts>
    <vt:vector size="123" baseType="lpstr">
      <vt:lpstr>Times</vt:lpstr>
      <vt:lpstr>ＭＳ Ｐゴシック</vt:lpstr>
      <vt:lpstr>Arial</vt:lpstr>
      <vt:lpstr>Source Sans Pro</vt:lpstr>
      <vt:lpstr>Source Sans Pro Light</vt:lpstr>
      <vt:lpstr>Times New Roman</vt:lpstr>
      <vt:lpstr>Verdana</vt:lpstr>
      <vt:lpstr>Source Sans Pro Semibold</vt:lpstr>
      <vt:lpstr>Source Sans Pro </vt:lpstr>
      <vt:lpstr>Zapf Dingbats</vt:lpstr>
      <vt:lpstr>Mangal</vt:lpstr>
      <vt:lpstr>Calibri</vt:lpstr>
      <vt:lpstr>WorkshopBank</vt:lpstr>
      <vt:lpstr>Ultimate Team Workshop Activities Pack</vt:lpstr>
      <vt:lpstr>Purpose &amp; Audience</vt:lpstr>
      <vt:lpstr>Can I remove the WorkshopBank logo?</vt:lpstr>
      <vt:lpstr>PowerPoint Presentation</vt:lpstr>
      <vt:lpstr>Tools &amp; Activities</vt:lpstr>
      <vt:lpstr>Brainstorming</vt:lpstr>
      <vt:lpstr>Brainstorming</vt:lpstr>
      <vt:lpstr>Roles</vt:lpstr>
      <vt:lpstr>Pre-work</vt:lpstr>
      <vt:lpstr>Process</vt:lpstr>
      <vt:lpstr>PowerPoint Presentation</vt:lpstr>
      <vt:lpstr>Brainstorming Secret Sauce</vt:lpstr>
      <vt:lpstr>Tools &amp; Activities</vt:lpstr>
      <vt:lpstr>Brownpaper Technique – What is it?</vt:lpstr>
      <vt:lpstr>The Brownpaper Technique can be applied to a variety of processes and in a variety of situations</vt:lpstr>
      <vt:lpstr>Brownpaper creation has two distinct phases: Development and Evaluation</vt:lpstr>
      <vt:lpstr>Brownpaper Technique Process</vt:lpstr>
      <vt:lpstr>Each stage of the brownpaper development should phase-in more staff involvement</vt:lpstr>
      <vt:lpstr>Conducting initial briefings allows you to gain a good understanding of either the parts or whole of a process under review and identify issues and opportunities </vt:lpstr>
      <vt:lpstr>Constructing the process flowchart</vt:lpstr>
      <vt:lpstr>An example of a simple process flowchart</vt:lpstr>
      <vt:lpstr>An example of a simple “swim lane” process flowchart</vt:lpstr>
      <vt:lpstr>Your final brownpaper will look something like this</vt:lpstr>
      <vt:lpstr>Your brownpaper should be augmented by real examples</vt:lpstr>
      <vt:lpstr>Examples of brownpaper opportunities to look for</vt:lpstr>
      <vt:lpstr>Brownpaper Technique Secret Sauce</vt:lpstr>
      <vt:lpstr>Tools &amp; Activities</vt:lpstr>
      <vt:lpstr>Day In the Life Of (DILO)</vt:lpstr>
      <vt:lpstr>Questions a DILO gives you answers to…</vt:lpstr>
      <vt:lpstr>Workload Analysis Template</vt:lpstr>
      <vt:lpstr>Process (1-to-1)</vt:lpstr>
      <vt:lpstr>Process (Team)</vt:lpstr>
      <vt:lpstr>Example: The DILO technique can be applied to a variety of roles &amp; states in a school</vt:lpstr>
      <vt:lpstr>WILO – sample of workload analysis template for a staff member of a school</vt:lpstr>
      <vt:lpstr>Sample output of a “Week In the Life Of” (WILO) for a school teacher</vt:lpstr>
      <vt:lpstr>DILO Secret Sauce</vt:lpstr>
      <vt:lpstr>Tools &amp; Activities</vt:lpstr>
      <vt:lpstr>Fishbone Analysis and Five Whys</vt:lpstr>
      <vt:lpstr>Fishbone Analysis</vt:lpstr>
      <vt:lpstr>Fishbone Analysis - example </vt:lpstr>
      <vt:lpstr>Fishbone Analysis</vt:lpstr>
      <vt:lpstr>Process of Fishbone Analysis</vt:lpstr>
      <vt:lpstr>Fishbone Analysis - example </vt:lpstr>
      <vt:lpstr>Identify the key factors first</vt:lpstr>
      <vt:lpstr>Analyze each of the key factors (main bones) in turn</vt:lpstr>
      <vt:lpstr>Fishbone analysis is useful for a number of reasons</vt:lpstr>
      <vt:lpstr>Fishbone Diagram Secret Sauce</vt:lpstr>
      <vt:lpstr>The Five Whys</vt:lpstr>
      <vt:lpstr>Process of Five Whys</vt:lpstr>
      <vt:lpstr>The Five Whys analysis identifies underlying causes to a challenging issue</vt:lpstr>
      <vt:lpstr>Posing the question “Why?” at successive levels of analysis</vt:lpstr>
      <vt:lpstr>The Five Whys helps us to understand all the causes of a challenging issue</vt:lpstr>
      <vt:lpstr>Five Whys Secret Sauce</vt:lpstr>
      <vt:lpstr>Tools &amp; Activities</vt:lpstr>
      <vt:lpstr>Force-field analysis</vt:lpstr>
      <vt:lpstr>Force-field analysis</vt:lpstr>
      <vt:lpstr>Force-field analysis Process</vt:lpstr>
      <vt:lpstr>What a force-field analysis looks like</vt:lpstr>
      <vt:lpstr>Example of a school using force-field analysis</vt:lpstr>
      <vt:lpstr>Tools &amp; Activities</vt:lpstr>
      <vt:lpstr>Prioritization matrix</vt:lpstr>
      <vt:lpstr>Prioritization matrix</vt:lpstr>
      <vt:lpstr>Prioritization Matrix Process</vt:lpstr>
      <vt:lpstr>Example in a school</vt:lpstr>
      <vt:lpstr>Prioritization matrix – school example</vt:lpstr>
      <vt:lpstr>Prioritization matrix – school example</vt:lpstr>
      <vt:lpstr>Tools &amp; Activities</vt:lpstr>
      <vt:lpstr>Problem Solving/Team Building (PSTB) </vt:lpstr>
      <vt:lpstr>PSTB – Problem Solving/Team Building</vt:lpstr>
      <vt:lpstr>The process has 7 steps for the team to work through</vt:lpstr>
      <vt:lpstr>Roles &amp; Responsibilities</vt:lpstr>
      <vt:lpstr>Step 1: The problem statement</vt:lpstr>
      <vt:lpstr>Step 2: Background</vt:lpstr>
      <vt:lpstr>Step 3: Idea generation</vt:lpstr>
      <vt:lpstr>Step 4: Idea selection</vt:lpstr>
      <vt:lpstr>Step 5: Benefits/concerns</vt:lpstr>
      <vt:lpstr>Step 6: Work the critical solutions</vt:lpstr>
      <vt:lpstr>Step 7: Action plan</vt:lpstr>
      <vt:lpstr>PSTB Secret Sauce</vt:lpstr>
      <vt:lpstr>PSTB Secret Sauce</vt:lpstr>
      <vt:lpstr>Tools &amp; Activities</vt:lpstr>
      <vt:lpstr>Six Hats </vt:lpstr>
      <vt:lpstr>How the Six Hats are different ...</vt:lpstr>
      <vt:lpstr>Directions of the Six Hats</vt:lpstr>
      <vt:lpstr>Directions of the Six Hats</vt:lpstr>
      <vt:lpstr>Using the Six Hats</vt:lpstr>
      <vt:lpstr>Examples of using the Six Hats in sequences</vt:lpstr>
      <vt:lpstr>Benefits of using the Six Hats</vt:lpstr>
      <vt:lpstr>Tools &amp; Activities</vt:lpstr>
      <vt:lpstr>Stakeholder Mapping </vt:lpstr>
      <vt:lpstr>Are there any rules?</vt:lpstr>
      <vt:lpstr>How would you define “Stakeholders”?</vt:lpstr>
      <vt:lpstr>What are the different types of “Stakeholders”?</vt:lpstr>
      <vt:lpstr>Who typically gets involved?</vt:lpstr>
      <vt:lpstr>Stakeholder Mapping Process</vt:lpstr>
      <vt:lpstr>PowerPoint Presentation</vt:lpstr>
      <vt:lpstr>Stakeholder Mapping Process</vt:lpstr>
      <vt:lpstr>Example dispositions</vt:lpstr>
      <vt:lpstr>Stakeholder Mapping Process</vt:lpstr>
      <vt:lpstr>PowerPoint Presentation</vt:lpstr>
      <vt:lpstr>Stakeholder Mapping Process</vt:lpstr>
      <vt:lpstr>PowerPoint Presentation</vt:lpstr>
      <vt:lpstr>Stakeholder Mapping Secret Sauce</vt:lpstr>
      <vt:lpstr>Stakeholder Mapping Secret Sauce</vt:lpstr>
      <vt:lpstr>Tools &amp; Activities</vt:lpstr>
      <vt:lpstr>When would you use it?</vt:lpstr>
      <vt:lpstr>SWOT Process</vt:lpstr>
      <vt:lpstr>Questions to help stimulate your conversation</vt:lpstr>
      <vt:lpstr>PowerPoint Presentation</vt:lpstr>
      <vt:lpstr>SWOT Secret Sauce</vt:lpstr>
    </vt:vector>
  </TitlesOfParts>
  <Manager/>
  <Company>WorkshopBank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Ultimate Team Activity Pack</dc:title>
  <dc:subject/>
  <dc:creator>Nick Martin</dc:creator>
  <cp:keywords/>
  <dc:description/>
  <cp:lastModifiedBy>Gary Freiberg</cp:lastModifiedBy>
  <cp:revision>434</cp:revision>
  <cp:lastPrinted>2003-09-02T20:18:03Z</cp:lastPrinted>
  <dcterms:created xsi:type="dcterms:W3CDTF">2001-10-27T16:11:41Z</dcterms:created>
  <dcterms:modified xsi:type="dcterms:W3CDTF">2019-06-05T01:39:30Z</dcterms:modified>
  <cp:category/>
</cp:coreProperties>
</file>