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9" r:id="rId4"/>
    <p:sldId id="258" r:id="rId5"/>
    <p:sldId id="260" r:id="rId6"/>
    <p:sldId id="261" r:id="rId7"/>
    <p:sldId id="263" r:id="rId8"/>
    <p:sldId id="285" r:id="rId9"/>
    <p:sldId id="264" r:id="rId10"/>
    <p:sldId id="286" r:id="rId11"/>
    <p:sldId id="265" r:id="rId12"/>
    <p:sldId id="287" r:id="rId13"/>
    <p:sldId id="266" r:id="rId14"/>
    <p:sldId id="288" r:id="rId15"/>
    <p:sldId id="291" r:id="rId16"/>
    <p:sldId id="292" r:id="rId17"/>
  </p:sldIdLst>
  <p:sldSz cx="12192000" cy="6858000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DD200"/>
    <a:srgbClr val="FF930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/>
    <p:restoredTop sz="94694"/>
  </p:normalViewPr>
  <p:slideViewPr>
    <p:cSldViewPr>
      <p:cViewPr varScale="1">
        <p:scale>
          <a:sx n="121" d="100"/>
          <a:sy n="121" d="100"/>
        </p:scale>
        <p:origin x="648" y="17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7907B-033C-114D-A9B1-87FD75C2E911}" type="datetimeFigureOut">
              <a:rPr lang="en-US" smtClean="0"/>
              <a:t>8/28/24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8F1B2-36D6-B44E-8364-EEFD7927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0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32940" y="2276932"/>
            <a:ext cx="852932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92977" y="4288612"/>
            <a:ext cx="920604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24592" y="2453500"/>
            <a:ext cx="447209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4350" y="469137"/>
            <a:ext cx="10346773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6526" y="1560653"/>
            <a:ext cx="917447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96614" y="2276932"/>
            <a:ext cx="11201399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spcBef>
                <a:spcPts val="105"/>
              </a:spcBef>
            </a:pPr>
            <a:r>
              <a:rPr sz="6000" dirty="0">
                <a:latin typeface="+mn-lt"/>
              </a:rPr>
              <a:t>Finding</a:t>
            </a:r>
            <a:r>
              <a:rPr sz="6000" spc="-30" dirty="0">
                <a:latin typeface="+mn-lt"/>
              </a:rPr>
              <a:t> </a:t>
            </a:r>
            <a:r>
              <a:rPr sz="6000" dirty="0">
                <a:latin typeface="+mn-lt"/>
              </a:rPr>
              <a:t>your</a:t>
            </a:r>
            <a:r>
              <a:rPr sz="6000" spc="-15" dirty="0">
                <a:latin typeface="+mn-lt"/>
              </a:rPr>
              <a:t> </a:t>
            </a:r>
            <a:r>
              <a:rPr sz="6000" b="1" dirty="0">
                <a:latin typeface="+mn-lt"/>
              </a:rPr>
              <a:t>True</a:t>
            </a:r>
            <a:r>
              <a:rPr sz="6000" b="1" spc="-15" dirty="0">
                <a:latin typeface="+mn-lt"/>
              </a:rPr>
              <a:t> </a:t>
            </a:r>
            <a:r>
              <a:rPr sz="6000" b="1" spc="-10" dirty="0">
                <a:latin typeface="+mn-lt"/>
              </a:rPr>
              <a:t>Colors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517490" y="3267792"/>
            <a:ext cx="11180523" cy="10111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spcBef>
                <a:spcPts val="105"/>
              </a:spcBef>
            </a:pPr>
            <a:r>
              <a:rPr sz="3200" dirty="0">
                <a:latin typeface="+mn-lt"/>
              </a:rPr>
              <a:t>Understanding</a:t>
            </a:r>
            <a:r>
              <a:rPr sz="3200" spc="-85" dirty="0">
                <a:latin typeface="+mn-lt"/>
              </a:rPr>
              <a:t> </a:t>
            </a:r>
            <a:r>
              <a:rPr lang="en-US" sz="3200" spc="-85" dirty="0">
                <a:latin typeface="+mn-lt"/>
              </a:rPr>
              <a:t>and using </a:t>
            </a:r>
            <a:r>
              <a:rPr sz="3200" dirty="0">
                <a:latin typeface="+mn-lt"/>
              </a:rPr>
              <a:t>your</a:t>
            </a:r>
            <a:r>
              <a:rPr sz="3200" spc="-70" dirty="0">
                <a:latin typeface="+mn-lt"/>
              </a:rPr>
              <a:t> </a:t>
            </a:r>
            <a:r>
              <a:rPr sz="3200" dirty="0">
                <a:latin typeface="+mn-lt"/>
              </a:rPr>
              <a:t>personality</a:t>
            </a:r>
            <a:r>
              <a:rPr sz="3200" spc="-70" dirty="0">
                <a:latin typeface="+mn-lt"/>
              </a:rPr>
              <a:t> </a:t>
            </a:r>
            <a:r>
              <a:rPr sz="3200" dirty="0">
                <a:latin typeface="+mn-lt"/>
              </a:rPr>
              <a:t>type</a:t>
            </a:r>
            <a:r>
              <a:rPr sz="3200" spc="-75" dirty="0">
                <a:latin typeface="+mn-lt"/>
              </a:rPr>
              <a:t> </a:t>
            </a:r>
            <a:endParaRPr lang="en-US" sz="3200" spc="-75" dirty="0">
              <a:latin typeface="+mn-lt"/>
            </a:endParaRPr>
          </a:p>
          <a:p>
            <a:pPr marL="12700" marR="5080" algn="ctr">
              <a:spcBef>
                <a:spcPts val="105"/>
              </a:spcBef>
            </a:pPr>
            <a:r>
              <a:rPr sz="3200" dirty="0">
                <a:latin typeface="+mn-lt"/>
              </a:rPr>
              <a:t>to</a:t>
            </a:r>
            <a:r>
              <a:rPr sz="3200" spc="-20" dirty="0">
                <a:latin typeface="+mn-lt"/>
              </a:rPr>
              <a:t> </a:t>
            </a:r>
            <a:r>
              <a:rPr sz="3200" dirty="0">
                <a:latin typeface="+mn-lt"/>
              </a:rPr>
              <a:t>improve</a:t>
            </a:r>
            <a:r>
              <a:rPr sz="3200" spc="-55" dirty="0">
                <a:latin typeface="+mn-lt"/>
              </a:rPr>
              <a:t> </a:t>
            </a:r>
            <a:r>
              <a:rPr sz="3200" spc="-10" dirty="0">
                <a:latin typeface="+mn-lt"/>
              </a:rPr>
              <a:t>workplace relationships</a:t>
            </a:r>
            <a:endParaRPr sz="3200" dirty="0">
              <a:latin typeface="+mn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4084334-4977-E4FF-9BFB-8A93AA6FBE1C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044BF3D-3209-FB80-033F-8DD58082FF66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6" name="object 6"/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9"/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9A2F9CF-3329-FDD7-A1E5-CDC98809DC5B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80946CA-EE9D-C6C9-59F7-47042F19CA74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5" name="object 5"/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1"/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DD96A0E-4F8B-5D8F-38B5-E4E2C40A283A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6" name="object 7">
                <a:extLst>
                  <a:ext uri="{FF2B5EF4-FFF2-40B4-BE49-F238E27FC236}">
                    <a16:creationId xmlns:a16="http://schemas.microsoft.com/office/drawing/2014/main" id="{A9BCD430-2A2E-0585-F4CF-4D650BFC29DE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0">
                <a:extLst>
                  <a:ext uri="{FF2B5EF4-FFF2-40B4-BE49-F238E27FC236}">
                    <a16:creationId xmlns:a16="http://schemas.microsoft.com/office/drawing/2014/main" id="{772E6FBC-CE32-EACA-34B3-9980E1FEDD24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527113-64EC-4CA3-CC9F-C7CBC42BB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289409"/>
              </p:ext>
            </p:extLst>
          </p:nvPr>
        </p:nvGraphicFramePr>
        <p:xfrm>
          <a:off x="2438400" y="661361"/>
          <a:ext cx="7315200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Gold Traits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Gold Stressors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Prepared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Likes structured environment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Well Organized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Follows through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Detail-oriented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Loves to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Punctual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Procedural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Follows rules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Values traditions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Frugal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follow-through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 adhering to schedule/plan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Change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Unclear expectations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 knowing where they fit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consistency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master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Forced to neglect family time or traditions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Missing deadlines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Rule-breakers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How Golds are Perceived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9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See themselves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Stable, dependable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Knowing what’s best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Responsible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Goal-oriented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Punctual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Others may seem them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Rigid, stubborn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Judgmental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Bossy, controlling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Workaholic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Rigid about time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83088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967DA025-FBD8-972A-8305-06DEC8DE5E90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  <a:solidFill>
            <a:srgbClr val="FDD200"/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11E8AB5-BCB8-2E49-08EE-867EFBA5A4F8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  <a:grpFill/>
          </p:grpSpPr>
          <p:sp>
            <p:nvSpPr>
              <p:cNvPr id="15" name="object 6">
                <a:extLst>
                  <a:ext uri="{FF2B5EF4-FFF2-40B4-BE49-F238E27FC236}">
                    <a16:creationId xmlns:a16="http://schemas.microsoft.com/office/drawing/2014/main" id="{25C9512C-5EA2-B3F9-E48F-49A60BB261ED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9">
                <a:extLst>
                  <a:ext uri="{FF2B5EF4-FFF2-40B4-BE49-F238E27FC236}">
                    <a16:creationId xmlns:a16="http://schemas.microsoft.com/office/drawing/2014/main" id="{AA20A7BC-0059-2AD2-4EE7-CE292D986775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70BB489-CCD0-15BE-209F-56E114624B84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  <a:grpFill/>
          </p:grpSpPr>
          <p:sp>
            <p:nvSpPr>
              <p:cNvPr id="13" name="object 7">
                <a:extLst>
                  <a:ext uri="{FF2B5EF4-FFF2-40B4-BE49-F238E27FC236}">
                    <a16:creationId xmlns:a16="http://schemas.microsoft.com/office/drawing/2014/main" id="{85A4F84F-7153-3C06-07CA-72D290D7DC6B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>
                <a:extLst>
                  <a:ext uri="{FF2B5EF4-FFF2-40B4-BE49-F238E27FC236}">
                    <a16:creationId xmlns:a16="http://schemas.microsoft.com/office/drawing/2014/main" id="{D7D0C064-8BAA-0664-1BD9-5F314749527E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D5BE9AA-ED76-E49B-626A-F4888FFB7650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  <a:grpFill/>
          </p:grpSpPr>
          <p:sp>
            <p:nvSpPr>
              <p:cNvPr id="11" name="object 5">
                <a:extLst>
                  <a:ext uri="{FF2B5EF4-FFF2-40B4-BE49-F238E27FC236}">
                    <a16:creationId xmlns:a16="http://schemas.microsoft.com/office/drawing/2014/main" id="{BFAACCC4-52E3-094F-9552-F20C9CCD433F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C60B9309-57D2-4E2D-C3F2-2E6C59E407A1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5AF7002-25C0-218C-141B-A288C13CCCCE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grpFill/>
          </p:grpSpPr>
          <p:sp>
            <p:nvSpPr>
              <p:cNvPr id="9" name="object 7">
                <a:extLst>
                  <a:ext uri="{FF2B5EF4-FFF2-40B4-BE49-F238E27FC236}">
                    <a16:creationId xmlns:a16="http://schemas.microsoft.com/office/drawing/2014/main" id="{085172D4-65BF-4FB7-2A63-D59CF3AE2865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>
                <a:extLst>
                  <a:ext uri="{FF2B5EF4-FFF2-40B4-BE49-F238E27FC236}">
                    <a16:creationId xmlns:a16="http://schemas.microsoft.com/office/drawing/2014/main" id="{F5BBB5AE-1851-0567-AF9B-6FBFC9FAD515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2537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510342"/>
            <a:ext cx="10972800" cy="690574"/>
          </a:xfrm>
          <a:prstGeom prst="rect">
            <a:avLst/>
          </a:prstGeom>
          <a:ln>
            <a:noFill/>
          </a:ln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spcBef>
                <a:spcPts val="105"/>
              </a:spcBef>
            </a:pPr>
            <a:r>
              <a:rPr b="1" spc="-20" dirty="0">
                <a:solidFill>
                  <a:srgbClr val="0432FF"/>
                </a:solidFill>
                <a:latin typeface="+mn-lt"/>
              </a:rPr>
              <a:t>BLUE</a:t>
            </a:r>
            <a:r>
              <a:rPr lang="en-US" b="1" spc="-2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b="1" spc="-20" dirty="0">
                <a:latin typeface="+mn-lt"/>
              </a:rPr>
              <a:t>– Relating to Work</a:t>
            </a:r>
            <a:endParaRPr b="1" spc="-20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76DA34D-F7D9-01B5-C33A-0806B2A97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129695"/>
              </p:ext>
            </p:extLst>
          </p:nvPr>
        </p:nvGraphicFramePr>
        <p:xfrm>
          <a:off x="2444663" y="1404316"/>
          <a:ext cx="73152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Talking to a Blue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32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you are a Blue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3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Acknowledge them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personable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Listen for feelings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Talk with them privately about their 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Hear them out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Sandwich feedback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Limit sarcasm or teasing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Recognize if you are reading between the 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Add “no” to your vocabulary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Speak 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It’s okay to be direct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Know when you are rambling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Know when to get to the point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Benefits of Blues on the Team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Enthusiasm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Mentoring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Team building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Support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Empathy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123028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E2651F7E-1FDC-502D-7101-65C49FFE181B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  <a:solidFill>
            <a:srgbClr val="0432FF"/>
          </a:solidFill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1A2CDFE-CE56-C422-4C43-A57A75E5904E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  <a:grpFill/>
          </p:grpSpPr>
          <p:sp>
            <p:nvSpPr>
              <p:cNvPr id="32" name="object 6">
                <a:extLst>
                  <a:ext uri="{FF2B5EF4-FFF2-40B4-BE49-F238E27FC236}">
                    <a16:creationId xmlns:a16="http://schemas.microsoft.com/office/drawing/2014/main" id="{69BE56FF-BC94-9198-EC09-727B66C8909A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9">
                <a:extLst>
                  <a:ext uri="{FF2B5EF4-FFF2-40B4-BE49-F238E27FC236}">
                    <a16:creationId xmlns:a16="http://schemas.microsoft.com/office/drawing/2014/main" id="{33FC4F46-EB74-F2B5-6A24-CB3F81D9CF31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8FFF683-4A3A-B397-A5EA-17DB963FBB83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  <a:grpFill/>
          </p:grpSpPr>
          <p:sp>
            <p:nvSpPr>
              <p:cNvPr id="30" name="object 7">
                <a:extLst>
                  <a:ext uri="{FF2B5EF4-FFF2-40B4-BE49-F238E27FC236}">
                    <a16:creationId xmlns:a16="http://schemas.microsoft.com/office/drawing/2014/main" id="{AB504C8A-C7A0-8E14-E3DF-EDF42197FB5A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0">
                <a:extLst>
                  <a:ext uri="{FF2B5EF4-FFF2-40B4-BE49-F238E27FC236}">
                    <a16:creationId xmlns:a16="http://schemas.microsoft.com/office/drawing/2014/main" id="{9C7D72F3-AB22-7E82-E73F-84B4DE225A59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4DCCBC9-45EE-A7BD-AF6D-D89CF4F7E841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  <a:grpFill/>
          </p:grpSpPr>
          <p:sp>
            <p:nvSpPr>
              <p:cNvPr id="28" name="object 5">
                <a:extLst>
                  <a:ext uri="{FF2B5EF4-FFF2-40B4-BE49-F238E27FC236}">
                    <a16:creationId xmlns:a16="http://schemas.microsoft.com/office/drawing/2014/main" id="{5D1DE343-865B-E5A1-A44C-55218D2311CC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11">
                <a:extLst>
                  <a:ext uri="{FF2B5EF4-FFF2-40B4-BE49-F238E27FC236}">
                    <a16:creationId xmlns:a16="http://schemas.microsoft.com/office/drawing/2014/main" id="{587BB57E-0105-FCF5-D5ED-4185E0AFD49B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731DD13-8CF8-259C-F7CC-B1DA79B35052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grpFill/>
          </p:grpSpPr>
          <p:sp>
            <p:nvSpPr>
              <p:cNvPr id="26" name="object 7">
                <a:extLst>
                  <a:ext uri="{FF2B5EF4-FFF2-40B4-BE49-F238E27FC236}">
                    <a16:creationId xmlns:a16="http://schemas.microsoft.com/office/drawing/2014/main" id="{864423F1-E339-9EBD-FACA-4332ED4475BA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10">
                <a:extLst>
                  <a:ext uri="{FF2B5EF4-FFF2-40B4-BE49-F238E27FC236}">
                    <a16:creationId xmlns:a16="http://schemas.microsoft.com/office/drawing/2014/main" id="{55D1D7C6-199E-6670-6F85-2463FBEBC64F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44E260E6-193E-4502-81A2-F58ACD1BE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789741"/>
              </p:ext>
            </p:extLst>
          </p:nvPr>
        </p:nvGraphicFramePr>
        <p:xfrm>
          <a:off x="2438400" y="640200"/>
          <a:ext cx="7315200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Blue Traits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32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Blue Stressors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3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Optimistic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Accepting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Supportive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Caretaker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Enthusiastic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Passionate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True romantic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Peacemaker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Cooperative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Spiritual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People-oriented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Conflict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Isolation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Rejection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Negativity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Being ‘used’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Apathy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Insincerity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appreciation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 being genuine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 sharing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Saying ‘no’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How Blues are Perceived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32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9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See themselves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Caring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Trusting, giving benefit of doubt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Tirelessly working for a cause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Supportive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Genuinely interested in others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Others may seem them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Too emotional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Naïve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Over-committed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Smothering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Nosey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83088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51B6994-450C-6ED8-C12D-9AAF45C0800C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  <a:solidFill>
            <a:srgbClr val="0432FF"/>
          </a:solidFill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C487A86-7E64-8B74-D440-8C85D513FD5A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  <a:grpFill/>
          </p:grpSpPr>
          <p:sp>
            <p:nvSpPr>
              <p:cNvPr id="31" name="object 6">
                <a:extLst>
                  <a:ext uri="{FF2B5EF4-FFF2-40B4-BE49-F238E27FC236}">
                    <a16:creationId xmlns:a16="http://schemas.microsoft.com/office/drawing/2014/main" id="{561F7F83-6375-37DC-9982-32E90DA78052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9">
                <a:extLst>
                  <a:ext uri="{FF2B5EF4-FFF2-40B4-BE49-F238E27FC236}">
                    <a16:creationId xmlns:a16="http://schemas.microsoft.com/office/drawing/2014/main" id="{CA4873E0-73E7-4855-3AF3-973044847B63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20DBDAC-39A8-E636-E4FF-B759A0A6D876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  <a:grpFill/>
          </p:grpSpPr>
          <p:sp>
            <p:nvSpPr>
              <p:cNvPr id="29" name="object 7">
                <a:extLst>
                  <a:ext uri="{FF2B5EF4-FFF2-40B4-BE49-F238E27FC236}">
                    <a16:creationId xmlns:a16="http://schemas.microsoft.com/office/drawing/2014/main" id="{E4A77F06-87AD-A29C-5B82-1B89AD355DA5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10">
                <a:extLst>
                  <a:ext uri="{FF2B5EF4-FFF2-40B4-BE49-F238E27FC236}">
                    <a16:creationId xmlns:a16="http://schemas.microsoft.com/office/drawing/2014/main" id="{0D28D640-88D7-E4EB-BEC4-611B49E3AF72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819CB20-C0AF-1796-12A3-117C2B58611A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  <a:grpFill/>
          </p:grpSpPr>
          <p:sp>
            <p:nvSpPr>
              <p:cNvPr id="27" name="object 5">
                <a:extLst>
                  <a:ext uri="{FF2B5EF4-FFF2-40B4-BE49-F238E27FC236}">
                    <a16:creationId xmlns:a16="http://schemas.microsoft.com/office/drawing/2014/main" id="{4DD89DDD-28F8-3943-D8E3-556D193E774A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11">
                <a:extLst>
                  <a:ext uri="{FF2B5EF4-FFF2-40B4-BE49-F238E27FC236}">
                    <a16:creationId xmlns:a16="http://schemas.microsoft.com/office/drawing/2014/main" id="{B1A9A479-F18C-9761-8CF9-A903FB7E27B7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052A201-72AF-5621-AC47-473F0B8C7177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grpFill/>
          </p:grpSpPr>
          <p:sp>
            <p:nvSpPr>
              <p:cNvPr id="25" name="object 7">
                <a:extLst>
                  <a:ext uri="{FF2B5EF4-FFF2-40B4-BE49-F238E27FC236}">
                    <a16:creationId xmlns:a16="http://schemas.microsoft.com/office/drawing/2014/main" id="{ECFF2301-B817-F156-EABD-D3A6E29C60AF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0">
                <a:extLst>
                  <a:ext uri="{FF2B5EF4-FFF2-40B4-BE49-F238E27FC236}">
                    <a16:creationId xmlns:a16="http://schemas.microsoft.com/office/drawing/2014/main" id="{642AF990-E9D2-4584-75F6-20C56A18E7F6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4383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880" y="523407"/>
            <a:ext cx="1106424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spcBef>
                <a:spcPts val="105"/>
              </a:spcBef>
            </a:pPr>
            <a:r>
              <a:rPr b="1" spc="-10" dirty="0">
                <a:solidFill>
                  <a:srgbClr val="00B050"/>
                </a:solidFill>
                <a:latin typeface="+mn-lt"/>
              </a:rPr>
              <a:t>GREEN</a:t>
            </a:r>
            <a:r>
              <a:rPr lang="en-US" b="1" spc="-10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b="1" spc="-10" dirty="0">
                <a:latin typeface="+mn-lt"/>
              </a:rPr>
              <a:t>– Relating to Work</a:t>
            </a:r>
            <a:endParaRPr b="1" spc="-10" dirty="0">
              <a:solidFill>
                <a:srgbClr val="00B050"/>
              </a:solidFill>
              <a:latin typeface="+mn-lt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1FDAA0-B82D-A8C7-85AD-FFC7B9251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47299"/>
              </p:ext>
            </p:extLst>
          </p:nvPr>
        </p:nvGraphicFramePr>
        <p:xfrm>
          <a:off x="2438400" y="1292183"/>
          <a:ext cx="73152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Talking to a Green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you are a Green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Give them time to think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Give independence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Stick to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Recognize their contributions and intelligence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Don’t misinterpret their need for information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Ease up on the ‘whys’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Let others express their emotion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Learn to listen without ‘fixing’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Save the debate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Inform others when you are processing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Benefits of Greens on the Team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Information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Ideas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Creativity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Objective decision-making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Firmness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Critique and improvement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123028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2A7407B6-8245-3B3A-67B5-6ECD89F0FAA6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  <a:solidFill>
            <a:srgbClr val="00B050"/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3A752FE-558C-2995-8B47-3C56175633CA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  <a:grpFill/>
          </p:grpSpPr>
          <p:sp>
            <p:nvSpPr>
              <p:cNvPr id="16" name="object 6">
                <a:extLst>
                  <a:ext uri="{FF2B5EF4-FFF2-40B4-BE49-F238E27FC236}">
                    <a16:creationId xmlns:a16="http://schemas.microsoft.com/office/drawing/2014/main" id="{89204241-D257-66D3-C7EC-C6A3AF02FCBE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9">
                <a:extLst>
                  <a:ext uri="{FF2B5EF4-FFF2-40B4-BE49-F238E27FC236}">
                    <a16:creationId xmlns:a16="http://schemas.microsoft.com/office/drawing/2014/main" id="{B7943D98-F31D-3640-4F70-E0A97EA35098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317EEDC-2F71-370B-A8BB-46F857D7DA5A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  <a:grpFill/>
          </p:grpSpPr>
          <p:sp>
            <p:nvSpPr>
              <p:cNvPr id="14" name="object 7">
                <a:extLst>
                  <a:ext uri="{FF2B5EF4-FFF2-40B4-BE49-F238E27FC236}">
                    <a16:creationId xmlns:a16="http://schemas.microsoft.com/office/drawing/2014/main" id="{F9661A03-B4A2-C8F7-CA54-BDBDF07BF463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0">
                <a:extLst>
                  <a:ext uri="{FF2B5EF4-FFF2-40B4-BE49-F238E27FC236}">
                    <a16:creationId xmlns:a16="http://schemas.microsoft.com/office/drawing/2014/main" id="{AA33BA3E-946B-6D23-5FC2-D8A05DB6F16B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DF5F64E-67BA-2437-F1C5-3082DF5B3FE0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  <a:grpFill/>
          </p:grpSpPr>
          <p:sp>
            <p:nvSpPr>
              <p:cNvPr id="12" name="object 5">
                <a:extLst>
                  <a:ext uri="{FF2B5EF4-FFF2-40B4-BE49-F238E27FC236}">
                    <a16:creationId xmlns:a16="http://schemas.microsoft.com/office/drawing/2014/main" id="{5A3921EB-6124-F5A5-62C2-8FC8357262AA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4EE4E4A2-54F7-9095-AAB4-5F7FCCAF8194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0C3070E-4B49-4A86-90DF-A3FBE1C73507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grpFill/>
          </p:grpSpPr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81E2F72B-D5BC-08E2-095E-3423EE8AD498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CFFEFF8E-C423-87AC-2793-294C9FD71F8D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2F985D-BAC3-4F63-72A6-EC72522E0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68316"/>
              </p:ext>
            </p:extLst>
          </p:nvPr>
        </p:nvGraphicFramePr>
        <p:xfrm>
          <a:off x="2438400" y="632183"/>
          <a:ext cx="7315200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Green Traits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Green Stressors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Innovative and inventive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Problem solver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‘Why’ mentality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Calm, cool, collected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Intellectual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Independent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Analytical and strategic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Relationships are logical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Perfectionist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Usually tech-savvy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Overly sensitive people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independent thinking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Small talk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Mistakes/ineptitude in self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Mistakes/ineptitude in others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Decisions made with no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Redundancy or routine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Red tape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Nothing to look forward to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 variety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Make to look incompetent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How Greens are Perceived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9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See themselves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Knowledgeable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Confident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Innovative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Independent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Logical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Others may seem them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Intellectual snobs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Arrogant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Eccentric, weird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Anti-social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Heartless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83088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D659B3BD-92F5-BAE6-7D58-293D6D268ACE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  <a:solidFill>
            <a:srgbClr val="00B050"/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9F5EA9E-DECB-6E7A-F7CC-E8807207AF0A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  <a:grpFill/>
          </p:grpSpPr>
          <p:sp>
            <p:nvSpPr>
              <p:cNvPr id="15" name="object 6">
                <a:extLst>
                  <a:ext uri="{FF2B5EF4-FFF2-40B4-BE49-F238E27FC236}">
                    <a16:creationId xmlns:a16="http://schemas.microsoft.com/office/drawing/2014/main" id="{22950698-CE26-4E3B-BE13-6E4F14E72C46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9">
                <a:extLst>
                  <a:ext uri="{FF2B5EF4-FFF2-40B4-BE49-F238E27FC236}">
                    <a16:creationId xmlns:a16="http://schemas.microsoft.com/office/drawing/2014/main" id="{A4C65C54-CC50-4F24-73A7-1E197E03506E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26E4D5D-5C84-9B4E-8A1D-875CF5596966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  <a:grpFill/>
          </p:grpSpPr>
          <p:sp>
            <p:nvSpPr>
              <p:cNvPr id="13" name="object 7">
                <a:extLst>
                  <a:ext uri="{FF2B5EF4-FFF2-40B4-BE49-F238E27FC236}">
                    <a16:creationId xmlns:a16="http://schemas.microsoft.com/office/drawing/2014/main" id="{223F530E-5624-F6FB-4C5B-EAF56C8DB294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>
                <a:extLst>
                  <a:ext uri="{FF2B5EF4-FFF2-40B4-BE49-F238E27FC236}">
                    <a16:creationId xmlns:a16="http://schemas.microsoft.com/office/drawing/2014/main" id="{54D6DF7B-DF8C-55E2-2DFB-35D8E0B972B1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308817B-B9FC-7B94-F5BE-D212B3DE40F0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  <a:grpFill/>
          </p:grpSpPr>
          <p:sp>
            <p:nvSpPr>
              <p:cNvPr id="11" name="object 5">
                <a:extLst>
                  <a:ext uri="{FF2B5EF4-FFF2-40B4-BE49-F238E27FC236}">
                    <a16:creationId xmlns:a16="http://schemas.microsoft.com/office/drawing/2014/main" id="{914977DE-5C38-3348-A5C2-B625FE7321E1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06988BA2-4164-D6C7-DA14-9FC886FC6ADC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2EF5E73-4072-5E07-AA2D-3B3F0C75644E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grpFill/>
          </p:grpSpPr>
          <p:sp>
            <p:nvSpPr>
              <p:cNvPr id="9" name="object 7">
                <a:extLst>
                  <a:ext uri="{FF2B5EF4-FFF2-40B4-BE49-F238E27FC236}">
                    <a16:creationId xmlns:a16="http://schemas.microsoft.com/office/drawing/2014/main" id="{CA878276-D795-4283-50FA-474F274DC272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>
                <a:extLst>
                  <a:ext uri="{FF2B5EF4-FFF2-40B4-BE49-F238E27FC236}">
                    <a16:creationId xmlns:a16="http://schemas.microsoft.com/office/drawing/2014/main" id="{9A9BA94B-B71A-C0ED-8D5A-1125A07C4F4D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4263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extLst>
              <a:ext uri="{FF2B5EF4-FFF2-40B4-BE49-F238E27FC236}">
                <a16:creationId xmlns:a16="http://schemas.microsoft.com/office/drawing/2014/main" id="{D578B8C4-3587-0268-AB55-EB789E8DE1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n-US" dirty="0">
                <a:latin typeface="+mn-lt"/>
              </a:rPr>
              <a:t>How are colors applicable to you?</a:t>
            </a:r>
            <a:endParaRPr spc="-50" dirty="0">
              <a:latin typeface="+mn-lt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24029D5-0460-7173-5D15-407269871B8B}"/>
              </a:ext>
            </a:extLst>
          </p:cNvPr>
          <p:cNvSpPr txBox="1">
            <a:spLocks/>
          </p:cNvSpPr>
          <p:nvPr/>
        </p:nvSpPr>
        <p:spPr>
          <a:xfrm>
            <a:off x="990600" y="1600201"/>
            <a:ext cx="10210800" cy="1969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40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Colors can help you see how to work with each other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Colors can improve how to communicate with each other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Colors let you ‘see’ what you bring to the team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Colors let you ‘see’ what others bring to the team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40BE01-608A-EED6-A779-DB63FFAA9797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4611B40-DDFB-05AD-7B4B-E6BF739777D7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3" name="object 6">
                <a:extLst>
                  <a:ext uri="{FF2B5EF4-FFF2-40B4-BE49-F238E27FC236}">
                    <a16:creationId xmlns:a16="http://schemas.microsoft.com/office/drawing/2014/main" id="{63B315A6-C7E5-FA11-3CD8-2C0DE692D8AB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9">
                <a:extLst>
                  <a:ext uri="{FF2B5EF4-FFF2-40B4-BE49-F238E27FC236}">
                    <a16:creationId xmlns:a16="http://schemas.microsoft.com/office/drawing/2014/main" id="{B9851395-42F7-3211-17A3-D17A413AA994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FB23679-27F5-9C72-CD7B-F5A30546A6D8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1" name="object 7">
                <a:extLst>
                  <a:ext uri="{FF2B5EF4-FFF2-40B4-BE49-F238E27FC236}">
                    <a16:creationId xmlns:a16="http://schemas.microsoft.com/office/drawing/2014/main" id="{6A6A14AF-B7A9-DCC1-A481-01F3359A2E7B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0">
                <a:extLst>
                  <a:ext uri="{FF2B5EF4-FFF2-40B4-BE49-F238E27FC236}">
                    <a16:creationId xmlns:a16="http://schemas.microsoft.com/office/drawing/2014/main" id="{95E99204-077E-2BA0-3CE8-D422413BC616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5423AD2-2A0A-6A73-3E6B-F679FE91CC8A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19" name="object 5">
                <a:extLst>
                  <a:ext uri="{FF2B5EF4-FFF2-40B4-BE49-F238E27FC236}">
                    <a16:creationId xmlns:a16="http://schemas.microsoft.com/office/drawing/2014/main" id="{4912102E-926A-8DA5-0FAF-E620A9CFE520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1">
                <a:extLst>
                  <a:ext uri="{FF2B5EF4-FFF2-40B4-BE49-F238E27FC236}">
                    <a16:creationId xmlns:a16="http://schemas.microsoft.com/office/drawing/2014/main" id="{F790B760-E3FE-747B-DFF1-47A1B3F2F7B6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46CF221-976E-18EF-2459-1C67DBB13D40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7" name="object 7">
                <a:extLst>
                  <a:ext uri="{FF2B5EF4-FFF2-40B4-BE49-F238E27FC236}">
                    <a16:creationId xmlns:a16="http://schemas.microsoft.com/office/drawing/2014/main" id="{DCF4AC6A-8555-B9CA-4A84-EB0F16914255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0">
                <a:extLst>
                  <a:ext uri="{FF2B5EF4-FFF2-40B4-BE49-F238E27FC236}">
                    <a16:creationId xmlns:a16="http://schemas.microsoft.com/office/drawing/2014/main" id="{176D3563-0E47-27B6-EA58-E56DBC36D251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1524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extLst>
              <a:ext uri="{FF2B5EF4-FFF2-40B4-BE49-F238E27FC236}">
                <a16:creationId xmlns:a16="http://schemas.microsoft.com/office/drawing/2014/main" id="{D578B8C4-3587-0268-AB55-EB789E8DE1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n-US" dirty="0">
                <a:latin typeface="+mn-lt"/>
              </a:rPr>
              <a:t>Conclusion</a:t>
            </a:r>
            <a:endParaRPr spc="-50" dirty="0">
              <a:latin typeface="+mn-lt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24029D5-0460-7173-5D15-407269871B8B}"/>
              </a:ext>
            </a:extLst>
          </p:cNvPr>
          <p:cNvSpPr txBox="1">
            <a:spLocks/>
          </p:cNvSpPr>
          <p:nvPr/>
        </p:nvSpPr>
        <p:spPr>
          <a:xfrm>
            <a:off x="1066800" y="1600200"/>
            <a:ext cx="10058400" cy="295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40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We are all a blend of these colors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We each have strengths and areas of improvements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Try to play to each others' strengths and consider how others approach ideas, projects, and communication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+mn-lt"/>
              </a:rPr>
              <a:t>Use this information to become a better communicator and team player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C86949F-253E-84E2-9A27-657D23E25C51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D15C0EE-CCE4-3CA9-F97F-D7388B6E2C79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3" name="object 6">
                <a:extLst>
                  <a:ext uri="{FF2B5EF4-FFF2-40B4-BE49-F238E27FC236}">
                    <a16:creationId xmlns:a16="http://schemas.microsoft.com/office/drawing/2014/main" id="{26E686A6-F137-8684-93EE-B50AA1945DF9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9">
                <a:extLst>
                  <a:ext uri="{FF2B5EF4-FFF2-40B4-BE49-F238E27FC236}">
                    <a16:creationId xmlns:a16="http://schemas.microsoft.com/office/drawing/2014/main" id="{C9B53B06-799C-B4F3-A9D5-B5F1B9980DC3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83B9C94-34BD-488C-B766-0911914C9515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1" name="object 7">
                <a:extLst>
                  <a:ext uri="{FF2B5EF4-FFF2-40B4-BE49-F238E27FC236}">
                    <a16:creationId xmlns:a16="http://schemas.microsoft.com/office/drawing/2014/main" id="{A09EC7FA-EADE-2E8F-67C6-713136480C3E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0">
                <a:extLst>
                  <a:ext uri="{FF2B5EF4-FFF2-40B4-BE49-F238E27FC236}">
                    <a16:creationId xmlns:a16="http://schemas.microsoft.com/office/drawing/2014/main" id="{892669C8-59DB-2788-A670-A34D13D132B2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213B2BB-1A13-A189-2A9F-93CF617ED318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19" name="object 5">
                <a:extLst>
                  <a:ext uri="{FF2B5EF4-FFF2-40B4-BE49-F238E27FC236}">
                    <a16:creationId xmlns:a16="http://schemas.microsoft.com/office/drawing/2014/main" id="{6A04E43D-7BBB-F591-4758-8BD43280CA7F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1">
                <a:extLst>
                  <a:ext uri="{FF2B5EF4-FFF2-40B4-BE49-F238E27FC236}">
                    <a16:creationId xmlns:a16="http://schemas.microsoft.com/office/drawing/2014/main" id="{1E9BBB40-4562-5ECB-B2BE-B13DDF9596F5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31228B6-8FC4-63EA-E429-26EE167B1123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7" name="object 7">
                <a:extLst>
                  <a:ext uri="{FF2B5EF4-FFF2-40B4-BE49-F238E27FC236}">
                    <a16:creationId xmlns:a16="http://schemas.microsoft.com/office/drawing/2014/main" id="{36F23FD3-6FB2-78F7-1ADA-6FA7C73C0DE6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0">
                <a:extLst>
                  <a:ext uri="{FF2B5EF4-FFF2-40B4-BE49-F238E27FC236}">
                    <a16:creationId xmlns:a16="http://schemas.microsoft.com/office/drawing/2014/main" id="{469751ED-1E62-B40B-04AF-F60A908FC325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207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1C25A7E-378F-582A-26CA-2C4BB683CE68}"/>
              </a:ext>
            </a:extLst>
          </p:cNvPr>
          <p:cNvSpPr txBox="1"/>
          <p:nvPr/>
        </p:nvSpPr>
        <p:spPr>
          <a:xfrm>
            <a:off x="1143000" y="1338630"/>
            <a:ext cx="9906000" cy="41082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Encountered that one person with whom you just couldn’t communicate?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Had days when you felt like you were speaking a foreign language and no one else could understand what you were saying?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Tried to communicate with a person, with whom you normally communicate well, but couldn’t get them to see your side?</a:t>
            </a:r>
          </a:p>
        </p:txBody>
      </p:sp>
      <p:sp>
        <p:nvSpPr>
          <p:cNvPr id="18" name="Title 14">
            <a:extLst>
              <a:ext uri="{FF2B5EF4-FFF2-40B4-BE49-F238E27FC236}">
                <a16:creationId xmlns:a16="http://schemas.microsoft.com/office/drawing/2014/main" id="{A4CAF102-B404-869B-A9A6-D55AA11A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62244"/>
            <a:ext cx="10972800" cy="677108"/>
          </a:xfrm>
        </p:spPr>
        <p:txBody>
          <a:bodyPr/>
          <a:lstStyle/>
          <a:p>
            <a:r>
              <a:rPr lang="en-US" dirty="0">
                <a:latin typeface="+mn-lt"/>
              </a:rPr>
              <a:t>Have you ever...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6A8A090-0136-FD2E-8A64-F1D8FCC70C5C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367BF65-AF6C-8F68-94E0-3B53B190FFA0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4" name="object 6">
                <a:extLst>
                  <a:ext uri="{FF2B5EF4-FFF2-40B4-BE49-F238E27FC236}">
                    <a16:creationId xmlns:a16="http://schemas.microsoft.com/office/drawing/2014/main" id="{7D5ED5B7-B6A0-046C-58CE-84DE175F897A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9">
                <a:extLst>
                  <a:ext uri="{FF2B5EF4-FFF2-40B4-BE49-F238E27FC236}">
                    <a16:creationId xmlns:a16="http://schemas.microsoft.com/office/drawing/2014/main" id="{073B186D-D407-A423-8930-C82447BD6095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89DB6B9-000F-1A4E-4749-6D04230604D3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2" name="object 7">
                <a:extLst>
                  <a:ext uri="{FF2B5EF4-FFF2-40B4-BE49-F238E27FC236}">
                    <a16:creationId xmlns:a16="http://schemas.microsoft.com/office/drawing/2014/main" id="{2A72F045-64A9-5FC9-2B40-5F05A78F10DF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0">
                <a:extLst>
                  <a:ext uri="{FF2B5EF4-FFF2-40B4-BE49-F238E27FC236}">
                    <a16:creationId xmlns:a16="http://schemas.microsoft.com/office/drawing/2014/main" id="{5D760A12-0F7D-BB3E-C31C-AC1CC13F11C5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F58B6A0-031F-0D1A-221F-63ACC8E21F9C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20" name="object 5">
                <a:extLst>
                  <a:ext uri="{FF2B5EF4-FFF2-40B4-BE49-F238E27FC236}">
                    <a16:creationId xmlns:a16="http://schemas.microsoft.com/office/drawing/2014/main" id="{F94DAF70-DFEC-0B0C-65A3-A68146A6337A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1">
                <a:extLst>
                  <a:ext uri="{FF2B5EF4-FFF2-40B4-BE49-F238E27FC236}">
                    <a16:creationId xmlns:a16="http://schemas.microsoft.com/office/drawing/2014/main" id="{02595544-D9EB-4F63-8D3A-06F8701EF228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38E97AA-D957-ABC8-D73D-5FCADD3CC67A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7" name="object 7">
                <a:extLst>
                  <a:ext uri="{FF2B5EF4-FFF2-40B4-BE49-F238E27FC236}">
                    <a16:creationId xmlns:a16="http://schemas.microsoft.com/office/drawing/2014/main" id="{0EF385AD-EB13-DAA9-73A6-D098AAFEDD9F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0">
                <a:extLst>
                  <a:ext uri="{FF2B5EF4-FFF2-40B4-BE49-F238E27FC236}">
                    <a16:creationId xmlns:a16="http://schemas.microsoft.com/office/drawing/2014/main" id="{C47BD29D-6418-17E6-17D9-3DCE132C1164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1C25A7E-378F-582A-26CA-2C4BB683CE68}"/>
              </a:ext>
            </a:extLst>
          </p:cNvPr>
          <p:cNvSpPr txBox="1"/>
          <p:nvPr/>
        </p:nvSpPr>
        <p:spPr>
          <a:xfrm>
            <a:off x="1066800" y="1568792"/>
            <a:ext cx="10058400" cy="46459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400 BC – Hippocrates studied people's predisposition and temperament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1928 – William M. Marston proposed the </a:t>
            </a:r>
            <a:r>
              <a:rPr lang="en-US" sz="3200" dirty="0" err="1">
                <a:latin typeface="+mn-lt"/>
              </a:rPr>
              <a:t>DiSC</a:t>
            </a:r>
            <a:r>
              <a:rPr lang="en-US" sz="3200" dirty="0">
                <a:latin typeface="+mn-lt"/>
              </a:rPr>
              <a:t>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1943 - Kathryn Briggs and her daughter Isabel Myers developed the Myers-Briggs personality tests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1978 – David Keirsey developed the Keirsey Temperament Sorter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1978 – Don Lowry, after working with Keirsey, developed True Colors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985D1F24-2423-1351-6FE9-CBE0BF0E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91888"/>
            <a:ext cx="10972800" cy="677108"/>
          </a:xfrm>
        </p:spPr>
        <p:txBody>
          <a:bodyPr/>
          <a:lstStyle/>
          <a:p>
            <a:r>
              <a:rPr lang="en-US" dirty="0">
                <a:latin typeface="+mn-lt"/>
              </a:rPr>
              <a:t>Background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46039E7-1F9C-30EF-F2C5-E5F8232D2451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4209757-BCC4-4B92-8EC2-3B417080E79F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37" name="object 6">
                <a:extLst>
                  <a:ext uri="{FF2B5EF4-FFF2-40B4-BE49-F238E27FC236}">
                    <a16:creationId xmlns:a16="http://schemas.microsoft.com/office/drawing/2014/main" id="{88560157-6DBB-F638-344E-C65E08B2A7D7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9">
                <a:extLst>
                  <a:ext uri="{FF2B5EF4-FFF2-40B4-BE49-F238E27FC236}">
                    <a16:creationId xmlns:a16="http://schemas.microsoft.com/office/drawing/2014/main" id="{C64E7B79-97E0-BAB8-D965-39276410065F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532D86B-DFF5-B346-837B-7333B94D8848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35" name="object 7">
                <a:extLst>
                  <a:ext uri="{FF2B5EF4-FFF2-40B4-BE49-F238E27FC236}">
                    <a16:creationId xmlns:a16="http://schemas.microsoft.com/office/drawing/2014/main" id="{0EB512B4-E457-D2AD-F42E-D4C81055F87A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10">
                <a:extLst>
                  <a:ext uri="{FF2B5EF4-FFF2-40B4-BE49-F238E27FC236}">
                    <a16:creationId xmlns:a16="http://schemas.microsoft.com/office/drawing/2014/main" id="{76754284-C3D2-58FD-24D2-6D9ACC5DC1DF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E2F1D8C-CBD9-7B8B-EB00-524D18553434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33" name="object 5">
                <a:extLst>
                  <a:ext uri="{FF2B5EF4-FFF2-40B4-BE49-F238E27FC236}">
                    <a16:creationId xmlns:a16="http://schemas.microsoft.com/office/drawing/2014/main" id="{BD4001AA-409B-C479-6052-5BB85A40B3F0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11">
                <a:extLst>
                  <a:ext uri="{FF2B5EF4-FFF2-40B4-BE49-F238E27FC236}">
                    <a16:creationId xmlns:a16="http://schemas.microsoft.com/office/drawing/2014/main" id="{F5CDD242-FE13-4D89-A780-A422F084C5D1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1ED61ED-2ED3-3B03-C938-51BD711B5198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31" name="object 7">
                <a:extLst>
                  <a:ext uri="{FF2B5EF4-FFF2-40B4-BE49-F238E27FC236}">
                    <a16:creationId xmlns:a16="http://schemas.microsoft.com/office/drawing/2014/main" id="{76FEC5B9-0D51-673B-8DF0-C72B3A780AE8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0">
                <a:extLst>
                  <a:ext uri="{FF2B5EF4-FFF2-40B4-BE49-F238E27FC236}">
                    <a16:creationId xmlns:a16="http://schemas.microsoft.com/office/drawing/2014/main" id="{F2286BCB-ECC7-30D0-0724-1A2DE3CFDDD6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151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66800" y="1736151"/>
            <a:ext cx="10058399" cy="21371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82625" indent="-343535" algn="just">
              <a:spcAft>
                <a:spcPts val="1200"/>
              </a:spcAft>
              <a:buChar char="•"/>
              <a:tabLst>
                <a:tab pos="355600" algn="l"/>
              </a:tabLst>
            </a:pPr>
            <a:r>
              <a:rPr sz="3200" dirty="0">
                <a:latin typeface="+mn-lt"/>
                <a:cs typeface="Arial"/>
              </a:rPr>
              <a:t>Knowing</a:t>
            </a:r>
            <a:r>
              <a:rPr sz="3200" spc="-30" dirty="0">
                <a:latin typeface="+mn-lt"/>
                <a:cs typeface="Arial"/>
              </a:rPr>
              <a:t> </a:t>
            </a:r>
            <a:r>
              <a:rPr sz="3200" dirty="0">
                <a:latin typeface="+mn-lt"/>
                <a:cs typeface="Arial"/>
              </a:rPr>
              <a:t>our</a:t>
            </a:r>
            <a:r>
              <a:rPr sz="3200" spc="-25" dirty="0">
                <a:latin typeface="+mn-lt"/>
                <a:cs typeface="Arial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+mn-lt"/>
                <a:cs typeface="Arial"/>
              </a:rPr>
              <a:t>own</a:t>
            </a:r>
            <a:r>
              <a:rPr sz="3200" spc="-25" dirty="0">
                <a:latin typeface="+mn-lt"/>
                <a:cs typeface="Arial"/>
              </a:rPr>
              <a:t> </a:t>
            </a:r>
            <a:r>
              <a:rPr sz="3200" dirty="0">
                <a:latin typeface="+mn-lt"/>
                <a:cs typeface="Arial"/>
              </a:rPr>
              <a:t>style</a:t>
            </a:r>
            <a:r>
              <a:rPr lang="en-US" sz="3200" dirty="0">
                <a:latin typeface="+mn-lt"/>
                <a:cs typeface="Arial"/>
              </a:rPr>
              <a:t> allows us to  b</a:t>
            </a:r>
            <a:r>
              <a:rPr sz="3200" spc="-10" dirty="0">
                <a:latin typeface="+mn-lt"/>
                <a:cs typeface="Arial"/>
              </a:rPr>
              <a:t>etter </a:t>
            </a:r>
            <a:r>
              <a:rPr sz="3200" dirty="0">
                <a:latin typeface="+mn-lt"/>
                <a:cs typeface="Arial"/>
              </a:rPr>
              <a:t>understand</a:t>
            </a:r>
            <a:r>
              <a:rPr sz="3200" spc="-85" dirty="0">
                <a:latin typeface="+mn-lt"/>
                <a:cs typeface="Arial"/>
              </a:rPr>
              <a:t> </a:t>
            </a:r>
            <a:r>
              <a:rPr sz="3200" dirty="0">
                <a:latin typeface="+mn-lt"/>
                <a:cs typeface="Arial"/>
              </a:rPr>
              <a:t>our</a:t>
            </a:r>
            <a:r>
              <a:rPr sz="3200" spc="-40" dirty="0">
                <a:latin typeface="+mn-lt"/>
                <a:cs typeface="Arial"/>
              </a:rPr>
              <a:t> </a:t>
            </a:r>
            <a:r>
              <a:rPr sz="3200" dirty="0">
                <a:latin typeface="+mn-lt"/>
                <a:cs typeface="Arial"/>
              </a:rPr>
              <a:t>tendencies</a:t>
            </a:r>
            <a:r>
              <a:rPr sz="3200" spc="-70" dirty="0">
                <a:latin typeface="+mn-lt"/>
                <a:cs typeface="Arial"/>
              </a:rPr>
              <a:t> </a:t>
            </a:r>
            <a:r>
              <a:rPr lang="en-US" sz="3200" dirty="0">
                <a:latin typeface="+mn-lt"/>
                <a:cs typeface="Arial"/>
              </a:rPr>
              <a:t>and</a:t>
            </a:r>
            <a:r>
              <a:rPr sz="3200" spc="-35" dirty="0">
                <a:latin typeface="+mn-lt"/>
                <a:cs typeface="Arial"/>
              </a:rPr>
              <a:t> </a:t>
            </a:r>
            <a:r>
              <a:rPr sz="3200" spc="-10" dirty="0">
                <a:latin typeface="+mn-lt"/>
                <a:cs typeface="Arial"/>
              </a:rPr>
              <a:t>reactions</a:t>
            </a:r>
            <a:endParaRPr sz="3200" dirty="0">
              <a:latin typeface="+mn-lt"/>
              <a:cs typeface="Arial"/>
            </a:endParaRPr>
          </a:p>
          <a:p>
            <a:pPr marL="355600" marR="5080" indent="-343535" algn="just">
              <a:spcAft>
                <a:spcPts val="1200"/>
              </a:spcAft>
              <a:buChar char="•"/>
              <a:tabLst>
                <a:tab pos="355600" algn="l"/>
              </a:tabLst>
            </a:pPr>
            <a:r>
              <a:rPr sz="3200" dirty="0">
                <a:latin typeface="+mn-lt"/>
                <a:cs typeface="Arial"/>
              </a:rPr>
              <a:t>Knowing</a:t>
            </a:r>
            <a:r>
              <a:rPr sz="3200" spc="-40" dirty="0">
                <a:latin typeface="+mn-lt"/>
                <a:cs typeface="Arial"/>
              </a:rPr>
              <a:t> </a:t>
            </a:r>
            <a:r>
              <a:rPr lang="en-US" sz="3200" spc="-40" dirty="0">
                <a:latin typeface="+mn-lt"/>
                <a:cs typeface="Arial"/>
              </a:rPr>
              <a:t>the styles of </a:t>
            </a:r>
            <a:r>
              <a:rPr lang="en-US" sz="3200" u="sng" dirty="0">
                <a:latin typeface="+mn-lt"/>
                <a:cs typeface="Arial"/>
              </a:rPr>
              <a:t>others</a:t>
            </a:r>
            <a:r>
              <a:rPr lang="en-US" sz="3200" dirty="0">
                <a:latin typeface="+mn-lt"/>
                <a:cs typeface="Arial"/>
              </a:rPr>
              <a:t> </a:t>
            </a:r>
            <a:r>
              <a:rPr lang="en-US" sz="3200" spc="-45" dirty="0">
                <a:latin typeface="+mn-lt"/>
                <a:cs typeface="Arial"/>
              </a:rPr>
              <a:t>allows us to better </a:t>
            </a:r>
            <a:r>
              <a:rPr sz="3200" dirty="0">
                <a:latin typeface="+mn-lt"/>
                <a:cs typeface="Arial"/>
              </a:rPr>
              <a:t>appreciate</a:t>
            </a:r>
            <a:r>
              <a:rPr sz="3200" spc="-70" dirty="0">
                <a:latin typeface="+mn-lt"/>
                <a:cs typeface="Arial"/>
              </a:rPr>
              <a:t> </a:t>
            </a:r>
            <a:r>
              <a:rPr lang="en-US" sz="3200" spc="-70" dirty="0">
                <a:latin typeface="+mn-lt"/>
                <a:cs typeface="Arial"/>
              </a:rPr>
              <a:t>our </a:t>
            </a:r>
            <a:r>
              <a:rPr sz="3200" dirty="0">
                <a:latin typeface="+mn-lt"/>
                <a:cs typeface="Arial"/>
              </a:rPr>
              <a:t>differences</a:t>
            </a:r>
            <a:r>
              <a:rPr sz="3200" spc="-70" dirty="0">
                <a:latin typeface="+mn-lt"/>
                <a:cs typeface="Arial"/>
              </a:rPr>
              <a:t> </a:t>
            </a:r>
            <a:r>
              <a:rPr lang="en-US" sz="3200" spc="-70" dirty="0">
                <a:latin typeface="+mn-lt"/>
                <a:cs typeface="Arial"/>
              </a:rPr>
              <a:t>and</a:t>
            </a:r>
            <a:r>
              <a:rPr sz="3200" spc="-45" dirty="0">
                <a:latin typeface="+mn-lt"/>
                <a:cs typeface="Arial"/>
              </a:rPr>
              <a:t> </a:t>
            </a:r>
            <a:r>
              <a:rPr sz="3200" spc="-10" dirty="0">
                <a:latin typeface="+mn-lt"/>
                <a:cs typeface="Arial"/>
              </a:rPr>
              <a:t>enhanc</a:t>
            </a:r>
            <a:r>
              <a:rPr lang="en-US" sz="3200" spc="-10" dirty="0">
                <a:latin typeface="+mn-lt"/>
                <a:cs typeface="Arial"/>
              </a:rPr>
              <a:t>e our work</a:t>
            </a:r>
            <a:r>
              <a:rPr sz="3200" spc="-10" dirty="0">
                <a:latin typeface="+mn-lt"/>
                <a:cs typeface="Arial"/>
              </a:rPr>
              <a:t> relationships</a:t>
            </a:r>
            <a:endParaRPr sz="3200" dirty="0">
              <a:latin typeface="+mn-lt"/>
              <a:cs typeface="Arial"/>
            </a:endParaRP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FB59EF13-6ADA-7BBB-3900-63B3F2A48321}"/>
              </a:ext>
            </a:extLst>
          </p:cNvPr>
          <p:cNvSpPr txBox="1">
            <a:spLocks/>
          </p:cNvSpPr>
          <p:nvPr/>
        </p:nvSpPr>
        <p:spPr>
          <a:xfrm>
            <a:off x="609600" y="590168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l">
              <a:spcBef>
                <a:spcPts val="105"/>
              </a:spcBef>
            </a:pPr>
            <a:r>
              <a:rPr lang="en-US" dirty="0">
                <a:latin typeface="+mn-lt"/>
              </a:rPr>
              <a:t>Why True Colors?</a:t>
            </a:r>
            <a:endParaRPr lang="en-US" b="1" spc="-10" dirty="0">
              <a:latin typeface="+mn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57FA83F-D91B-66FD-155D-6F160D714E46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D796EC6-BA77-9A3F-1C63-F859BEA9AB2A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3" name="object 6">
                <a:extLst>
                  <a:ext uri="{FF2B5EF4-FFF2-40B4-BE49-F238E27FC236}">
                    <a16:creationId xmlns:a16="http://schemas.microsoft.com/office/drawing/2014/main" id="{97096A99-7C30-30A7-29EA-9B9BD2D1F7BD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9">
                <a:extLst>
                  <a:ext uri="{FF2B5EF4-FFF2-40B4-BE49-F238E27FC236}">
                    <a16:creationId xmlns:a16="http://schemas.microsoft.com/office/drawing/2014/main" id="{2A46B41F-6A03-4755-E4A8-5D781457A4F5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81F2934-3DE1-AA37-5773-6990462102F4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1" name="object 7">
                <a:extLst>
                  <a:ext uri="{FF2B5EF4-FFF2-40B4-BE49-F238E27FC236}">
                    <a16:creationId xmlns:a16="http://schemas.microsoft.com/office/drawing/2014/main" id="{11CEEC9E-6067-8C96-8097-B47DFD969367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0">
                <a:extLst>
                  <a:ext uri="{FF2B5EF4-FFF2-40B4-BE49-F238E27FC236}">
                    <a16:creationId xmlns:a16="http://schemas.microsoft.com/office/drawing/2014/main" id="{03A3FDB7-6695-81BB-A38F-BEE44CBD80FD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96A3632-0CF0-1B10-3F3F-D885D7141880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19" name="object 5">
                <a:extLst>
                  <a:ext uri="{FF2B5EF4-FFF2-40B4-BE49-F238E27FC236}">
                    <a16:creationId xmlns:a16="http://schemas.microsoft.com/office/drawing/2014/main" id="{A1A5DC7C-B518-3BFD-D85A-5672A518A44E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1">
                <a:extLst>
                  <a:ext uri="{FF2B5EF4-FFF2-40B4-BE49-F238E27FC236}">
                    <a16:creationId xmlns:a16="http://schemas.microsoft.com/office/drawing/2014/main" id="{2111FF90-2289-EB6F-D240-0A19D665344F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F3B379D-6AD0-3FA8-DB5C-2DF48FD0A651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7" name="object 7">
                <a:extLst>
                  <a:ext uri="{FF2B5EF4-FFF2-40B4-BE49-F238E27FC236}">
                    <a16:creationId xmlns:a16="http://schemas.microsoft.com/office/drawing/2014/main" id="{746AFA9D-49E7-9651-022A-61DD83F74620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0">
                <a:extLst>
                  <a:ext uri="{FF2B5EF4-FFF2-40B4-BE49-F238E27FC236}">
                    <a16:creationId xmlns:a16="http://schemas.microsoft.com/office/drawing/2014/main" id="{DDB80ADE-360A-A65C-E3E1-0BB489B4FB73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7663" y="526679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spcBef>
                <a:spcPts val="105"/>
              </a:spcBef>
            </a:pPr>
            <a:r>
              <a:rPr dirty="0">
                <a:latin typeface="+mn-lt"/>
              </a:rPr>
              <a:t>Identify</a:t>
            </a:r>
            <a:r>
              <a:rPr spc="-80" dirty="0">
                <a:latin typeface="+mn-lt"/>
              </a:rPr>
              <a:t> </a:t>
            </a:r>
            <a:r>
              <a:rPr dirty="0">
                <a:latin typeface="+mn-lt"/>
              </a:rPr>
              <a:t>Your</a:t>
            </a:r>
            <a:r>
              <a:rPr spc="-65" dirty="0">
                <a:latin typeface="+mn-lt"/>
              </a:rPr>
              <a:t> </a:t>
            </a:r>
            <a:r>
              <a:rPr dirty="0">
                <a:latin typeface="+mn-lt"/>
              </a:rPr>
              <a:t>Colors:</a:t>
            </a:r>
            <a:r>
              <a:rPr spc="-85" dirty="0">
                <a:latin typeface="+mn-lt"/>
              </a:rPr>
              <a:t> </a:t>
            </a:r>
            <a:r>
              <a:rPr dirty="0">
                <a:latin typeface="+mn-lt"/>
              </a:rPr>
              <a:t>Step</a:t>
            </a:r>
            <a:r>
              <a:rPr spc="-60" dirty="0">
                <a:latin typeface="+mn-lt"/>
              </a:rPr>
              <a:t> </a:t>
            </a:r>
            <a:r>
              <a:rPr spc="-50" dirty="0">
                <a:latin typeface="+mn-lt"/>
              </a:rPr>
              <a:t>1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257263" y="1599614"/>
            <a:ext cx="9753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l">
              <a:spcBef>
                <a:spcPts val="105"/>
              </a:spcBef>
            </a:pPr>
            <a:r>
              <a:rPr sz="2400" dirty="0">
                <a:latin typeface="+mn-lt"/>
                <a:cs typeface="Times New Roman"/>
              </a:rPr>
              <a:t>Read</a:t>
            </a:r>
            <a:r>
              <a:rPr sz="2400" spc="-5" dirty="0">
                <a:latin typeface="+mn-lt"/>
                <a:cs typeface="Times New Roman"/>
              </a:rPr>
              <a:t> </a:t>
            </a:r>
            <a:r>
              <a:rPr sz="2400" dirty="0">
                <a:latin typeface="+mn-lt"/>
                <a:cs typeface="Times New Roman"/>
              </a:rPr>
              <a:t>the</a:t>
            </a:r>
            <a:r>
              <a:rPr sz="2400" spc="-10" dirty="0">
                <a:latin typeface="+mn-lt"/>
                <a:cs typeface="Times New Roman"/>
              </a:rPr>
              <a:t> </a:t>
            </a:r>
            <a:r>
              <a:rPr sz="2400" dirty="0">
                <a:latin typeface="+mn-lt"/>
                <a:cs typeface="Times New Roman"/>
              </a:rPr>
              <a:t>description</a:t>
            </a:r>
            <a:r>
              <a:rPr sz="2400" spc="-45" dirty="0">
                <a:latin typeface="+mn-lt"/>
                <a:cs typeface="Times New Roman"/>
              </a:rPr>
              <a:t> </a:t>
            </a:r>
            <a:r>
              <a:rPr sz="2400" dirty="0">
                <a:latin typeface="+mn-lt"/>
                <a:cs typeface="Times New Roman"/>
              </a:rPr>
              <a:t>in</a:t>
            </a:r>
            <a:r>
              <a:rPr sz="2400" spc="-15" dirty="0">
                <a:latin typeface="+mn-lt"/>
                <a:cs typeface="Times New Roman"/>
              </a:rPr>
              <a:t> </a:t>
            </a:r>
            <a:r>
              <a:rPr sz="2400" dirty="0">
                <a:latin typeface="+mn-lt"/>
                <a:cs typeface="Times New Roman"/>
              </a:rPr>
              <a:t>each</a:t>
            </a:r>
            <a:r>
              <a:rPr sz="2400" spc="-15" dirty="0">
                <a:latin typeface="+mn-lt"/>
                <a:cs typeface="Times New Roman"/>
              </a:rPr>
              <a:t> </a:t>
            </a:r>
            <a:r>
              <a:rPr sz="2400" spc="-10" dirty="0">
                <a:latin typeface="+mn-lt"/>
                <a:cs typeface="Times New Roman"/>
              </a:rPr>
              <a:t>quadrant</a:t>
            </a:r>
            <a:r>
              <a:rPr lang="en-US" sz="2400" spc="-10" dirty="0">
                <a:latin typeface="+mn-lt"/>
                <a:cs typeface="Times New Roman"/>
              </a:rPr>
              <a:t> and rank the from:</a:t>
            </a:r>
            <a:endParaRPr sz="2400" dirty="0">
              <a:latin typeface="+mn-lt"/>
              <a:cs typeface="Times New Roman"/>
            </a:endParaRPr>
          </a:p>
          <a:p>
            <a:pPr algn="l">
              <a:lnSpc>
                <a:spcPct val="100000"/>
              </a:lnSpc>
            </a:pPr>
            <a:r>
              <a:rPr lang="en-US" sz="2400" dirty="0">
                <a:latin typeface="+mn-lt"/>
                <a:cs typeface="Times New Roman"/>
              </a:rPr>
              <a:t>4 = Most like me | 3 = A lot like me | 2 = Somewhat like me | 1 = Least like me</a:t>
            </a:r>
            <a:endParaRPr sz="2400" dirty="0">
              <a:latin typeface="+mn-lt"/>
              <a:cs typeface="Times New Roman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37C54DD-56EC-D7FE-3094-E0F3E7E03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581555"/>
              </p:ext>
            </p:extLst>
          </p:nvPr>
        </p:nvGraphicFramePr>
        <p:xfrm>
          <a:off x="1257264" y="2466620"/>
          <a:ext cx="9753599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3363">
                  <a:extLst>
                    <a:ext uri="{9D8B030D-6E8A-4147-A177-3AD203B41FA5}">
                      <a16:colId xmlns:a16="http://schemas.microsoft.com/office/drawing/2014/main" val="849998789"/>
                    </a:ext>
                  </a:extLst>
                </a:gridCol>
                <a:gridCol w="2222559">
                  <a:extLst>
                    <a:ext uri="{9D8B030D-6E8A-4147-A177-3AD203B41FA5}">
                      <a16:colId xmlns:a16="http://schemas.microsoft.com/office/drawing/2014/main" val="2208688088"/>
                    </a:ext>
                  </a:extLst>
                </a:gridCol>
                <a:gridCol w="2222559">
                  <a:extLst>
                    <a:ext uri="{9D8B030D-6E8A-4147-A177-3AD203B41FA5}">
                      <a16:colId xmlns:a16="http://schemas.microsoft.com/office/drawing/2014/main" val="2492708534"/>
                    </a:ext>
                  </a:extLst>
                </a:gridCol>
                <a:gridCol w="2222559">
                  <a:extLst>
                    <a:ext uri="{9D8B030D-6E8A-4147-A177-3AD203B41FA5}">
                      <a16:colId xmlns:a16="http://schemas.microsoft.com/office/drawing/2014/main" val="1282513606"/>
                    </a:ext>
                  </a:extLst>
                </a:gridCol>
                <a:gridCol w="2222559">
                  <a:extLst>
                    <a:ext uri="{9D8B030D-6E8A-4147-A177-3AD203B41FA5}">
                      <a16:colId xmlns:a16="http://schemas.microsoft.com/office/drawing/2014/main" val="1816839212"/>
                    </a:ext>
                  </a:extLst>
                </a:gridCol>
              </a:tblGrid>
              <a:tr h="8772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Row 1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52" marR="3655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Energetic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Variety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Sports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Opportunities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Spontaneous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Flexible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Score: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52" marR="3655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Organized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Neat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Parental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Traditional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Responsible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Score: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52" marR="3655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Warm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Helpful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Friends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Real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Harmonious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Compassionate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Score: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52" marR="3655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Learning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Quiet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Versatile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Inventive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Competent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Score: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52" marR="3655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05425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DCD62C8-5334-F12A-37C1-0261578DC4F2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2010028-98F5-5E90-8E53-ABF13C292FB7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2" name="object 6">
                <a:extLst>
                  <a:ext uri="{FF2B5EF4-FFF2-40B4-BE49-F238E27FC236}">
                    <a16:creationId xmlns:a16="http://schemas.microsoft.com/office/drawing/2014/main" id="{A992A124-D828-A043-61F2-3B0D428D4CB5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9">
                <a:extLst>
                  <a:ext uri="{FF2B5EF4-FFF2-40B4-BE49-F238E27FC236}">
                    <a16:creationId xmlns:a16="http://schemas.microsoft.com/office/drawing/2014/main" id="{DB6D46F5-A6BC-D85F-4D63-AFEF923FCD98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41C81FC-54AA-53D0-C74E-5D7044BC82F1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0" name="object 7">
                <a:extLst>
                  <a:ext uri="{FF2B5EF4-FFF2-40B4-BE49-F238E27FC236}">
                    <a16:creationId xmlns:a16="http://schemas.microsoft.com/office/drawing/2014/main" id="{E286A230-E154-CA7F-7EAE-CC48AB739A3C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5F1FF269-73AE-0751-93E5-864AE009268A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14E69A5-1E6E-F9A2-EBDF-B484C8DA27F2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141898AF-786E-B094-2683-D3867513183A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1">
                <a:extLst>
                  <a:ext uri="{FF2B5EF4-FFF2-40B4-BE49-F238E27FC236}">
                    <a16:creationId xmlns:a16="http://schemas.microsoft.com/office/drawing/2014/main" id="{01BC05BA-C738-79C3-63F4-23FB265D582D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4BC42EC-3227-6B30-6F6B-C3CE1D522691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5" name="object 7">
                <a:extLst>
                  <a:ext uri="{FF2B5EF4-FFF2-40B4-BE49-F238E27FC236}">
                    <a16:creationId xmlns:a16="http://schemas.microsoft.com/office/drawing/2014/main" id="{363477EA-659F-7F87-560D-20D46413AF43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0">
                <a:extLst>
                  <a:ext uri="{FF2B5EF4-FFF2-40B4-BE49-F238E27FC236}">
                    <a16:creationId xmlns:a16="http://schemas.microsoft.com/office/drawing/2014/main" id="{0C366C20-0ACA-4567-F280-A1F1B78ADBC6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extLst>
              <a:ext uri="{FF2B5EF4-FFF2-40B4-BE49-F238E27FC236}">
                <a16:creationId xmlns:a16="http://schemas.microsoft.com/office/drawing/2014/main" id="{D578B8C4-3587-0268-AB55-EB789E8DE1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599" y="508905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dirty="0">
                <a:latin typeface="+mn-lt"/>
              </a:rPr>
              <a:t>Identify</a:t>
            </a:r>
            <a:r>
              <a:rPr spc="-80" dirty="0">
                <a:latin typeface="+mn-lt"/>
              </a:rPr>
              <a:t> </a:t>
            </a:r>
            <a:r>
              <a:rPr dirty="0">
                <a:latin typeface="+mn-lt"/>
              </a:rPr>
              <a:t>Your</a:t>
            </a:r>
            <a:r>
              <a:rPr spc="-65" dirty="0">
                <a:latin typeface="+mn-lt"/>
              </a:rPr>
              <a:t> </a:t>
            </a:r>
            <a:r>
              <a:rPr dirty="0">
                <a:latin typeface="+mn-lt"/>
              </a:rPr>
              <a:t>Colors:</a:t>
            </a:r>
            <a:r>
              <a:rPr spc="-85" dirty="0">
                <a:latin typeface="+mn-lt"/>
              </a:rPr>
              <a:t> </a:t>
            </a:r>
            <a:r>
              <a:rPr dirty="0">
                <a:latin typeface="+mn-lt"/>
              </a:rPr>
              <a:t>Step</a:t>
            </a:r>
            <a:r>
              <a:rPr spc="-60" dirty="0">
                <a:latin typeface="+mn-lt"/>
              </a:rPr>
              <a:t> </a:t>
            </a:r>
            <a:r>
              <a:rPr lang="en-US" spc="-50" dirty="0">
                <a:latin typeface="+mn-lt"/>
              </a:rPr>
              <a:t>2</a:t>
            </a:r>
            <a:endParaRPr spc="-50" dirty="0">
              <a:latin typeface="+mn-lt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74B5973-9340-6CDF-6AC1-6E63CACEE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272452"/>
              </p:ext>
            </p:extLst>
          </p:nvPr>
        </p:nvGraphicFramePr>
        <p:xfrm>
          <a:off x="1524000" y="2022811"/>
          <a:ext cx="9144000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401540787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0736751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808803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231824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9300"/>
                          </a:solidFill>
                          <a:effectLst/>
                        </a:rPr>
                        <a:t>Orange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A, H, K, N, 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B050"/>
                          </a:solidFill>
                          <a:effectLst/>
                        </a:rPr>
                        <a:t>Green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D, E, L, P, Q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70C0"/>
                          </a:solidFill>
                          <a:effectLst/>
                        </a:rPr>
                        <a:t>Blue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C, F, J, O, 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D579"/>
                          </a:solidFill>
                          <a:effectLst/>
                        </a:rPr>
                        <a:t>Gold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B, G, I, M, 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57041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If any of the scores in the colored boxes are less than 5 or greater than 20, you have made a mistake.  Please go back and re-add your totals or re-read the instructions.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64537"/>
                  </a:ext>
                </a:extLst>
              </a:tr>
            </a:tbl>
          </a:graphicData>
        </a:graphic>
      </p:graphicFrame>
      <p:sp>
        <p:nvSpPr>
          <p:cNvPr id="16" name="object 19">
            <a:extLst>
              <a:ext uri="{FF2B5EF4-FFF2-40B4-BE49-F238E27FC236}">
                <a16:creationId xmlns:a16="http://schemas.microsoft.com/office/drawing/2014/main" id="{A2825355-DA34-27E1-5D6D-6BF0420531CE}"/>
              </a:ext>
            </a:extLst>
          </p:cNvPr>
          <p:cNvSpPr txBox="1"/>
          <p:nvPr/>
        </p:nvSpPr>
        <p:spPr>
          <a:xfrm>
            <a:off x="1524000" y="1605541"/>
            <a:ext cx="9143999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l">
              <a:spcBef>
                <a:spcPts val="105"/>
              </a:spcBef>
            </a:pPr>
            <a:r>
              <a:rPr lang="en-US" sz="2400" dirty="0">
                <a:latin typeface="+mn-lt"/>
                <a:cs typeface="Times New Roman"/>
              </a:rPr>
              <a:t>Add up the score for the combination of letters</a:t>
            </a:r>
            <a:endParaRPr sz="2400" dirty="0">
              <a:latin typeface="+mn-lt"/>
              <a:cs typeface="Times New Roman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D573407-C49D-93FC-8176-B487C49CD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98729"/>
              </p:ext>
            </p:extLst>
          </p:nvPr>
        </p:nvGraphicFramePr>
        <p:xfrm>
          <a:off x="1524000" y="4159943"/>
          <a:ext cx="9144000" cy="1859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401540787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0736751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808803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231824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9300"/>
                          </a:solidFill>
                          <a:effectLst/>
                        </a:rPr>
                        <a:t>Orange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A, H, K, N, 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  19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B050"/>
                          </a:solidFill>
                          <a:effectLst/>
                        </a:rPr>
                        <a:t>Green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D, E, L, P, Q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 13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70C0"/>
                          </a:solidFill>
                          <a:effectLst/>
                        </a:rPr>
                        <a:t>Blue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C, F, J, O, 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 8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D579"/>
                          </a:solidFill>
                          <a:effectLst/>
                        </a:rPr>
                        <a:t>Gold Score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Add together letters: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B, G, I, M, 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Total: 8</a:t>
                      </a:r>
                      <a:endParaRPr lang="en-US" sz="18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57041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If any of the scores in the colored boxes are less than 5 or greater than 20, you have made a mistake.  Please go back and re-add your totals or re-read the instructions.</a:t>
                      </a:r>
                      <a:endParaRPr lang="en-US" sz="16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164537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63D61560-854E-C6E5-D847-FFCBC2086412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D024984-390E-C6FB-3223-15A9E076B5FD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5" name="object 6">
                <a:extLst>
                  <a:ext uri="{FF2B5EF4-FFF2-40B4-BE49-F238E27FC236}">
                    <a16:creationId xmlns:a16="http://schemas.microsoft.com/office/drawing/2014/main" id="{BE9A3C5F-8416-5D48-7021-7A32A3737C28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9">
                <a:extLst>
                  <a:ext uri="{FF2B5EF4-FFF2-40B4-BE49-F238E27FC236}">
                    <a16:creationId xmlns:a16="http://schemas.microsoft.com/office/drawing/2014/main" id="{39829B02-F516-EDD5-A34F-CC5724595912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00B0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4D21204-C134-7FF9-650B-DFC8AE7AC294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3" name="object 7">
                <a:extLst>
                  <a:ext uri="{FF2B5EF4-FFF2-40B4-BE49-F238E27FC236}">
                    <a16:creationId xmlns:a16="http://schemas.microsoft.com/office/drawing/2014/main" id="{523D9183-2261-477C-2470-7F4B6F154410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10">
                <a:extLst>
                  <a:ext uri="{FF2B5EF4-FFF2-40B4-BE49-F238E27FC236}">
                    <a16:creationId xmlns:a16="http://schemas.microsoft.com/office/drawing/2014/main" id="{CED6D276-22F3-0BFE-D0F5-35596F166701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CC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5EFA4C3-3CF3-2996-7E6F-65837C5FC764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21" name="object 5">
                <a:extLst>
                  <a:ext uri="{FF2B5EF4-FFF2-40B4-BE49-F238E27FC236}">
                    <a16:creationId xmlns:a16="http://schemas.microsoft.com/office/drawing/2014/main" id="{1E736292-03F2-5210-727A-A118A9850296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B4FB0F0E-51E0-42CA-D8DE-E6C8B28D6499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0000FF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D61297A-2201-A07A-C479-B673A52306A3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9" name="object 7">
                <a:extLst>
                  <a:ext uri="{FF2B5EF4-FFF2-40B4-BE49-F238E27FC236}">
                    <a16:creationId xmlns:a16="http://schemas.microsoft.com/office/drawing/2014/main" id="{9C027E6B-17DF-D027-6FDC-D33E5DA49D9C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0">
                <a:extLst>
                  <a:ext uri="{FF2B5EF4-FFF2-40B4-BE49-F238E27FC236}">
                    <a16:creationId xmlns:a16="http://schemas.microsoft.com/office/drawing/2014/main" id="{8DEC95D9-9EAF-2C4F-375C-027BE847AA62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537250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5890" algn="l">
              <a:spcBef>
                <a:spcPts val="105"/>
              </a:spcBef>
            </a:pPr>
            <a:r>
              <a:rPr b="1" spc="-10" dirty="0">
                <a:solidFill>
                  <a:srgbClr val="FF9300"/>
                </a:solidFill>
                <a:latin typeface="+mn-lt"/>
              </a:rPr>
              <a:t>ORANGE</a:t>
            </a:r>
            <a:r>
              <a:rPr lang="en-US" b="1" spc="-10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spc="-10" dirty="0">
                <a:latin typeface="+mn-lt"/>
              </a:rPr>
              <a:t>-</a:t>
            </a:r>
            <a:r>
              <a:rPr lang="en-US" b="1" spc="-10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spc="-10" dirty="0">
                <a:latin typeface="+mn-lt"/>
              </a:rPr>
              <a:t>Relating to Work</a:t>
            </a:r>
            <a:endParaRPr b="1" spc="-10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03E4DE-AAE8-96A5-2A2C-28F45C107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575556"/>
              </p:ext>
            </p:extLst>
          </p:nvPr>
        </p:nvGraphicFramePr>
        <p:xfrm>
          <a:off x="2438400" y="1484644"/>
          <a:ext cx="73152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Talking to an Orange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If you are an Orange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Lighten 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Match their speed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Appreciate the flair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direct and to the point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aware of how you are coming across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Give people time to process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Pause before committing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Benefits of Oranges on the Team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Energy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Risk-taking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Entertainment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Laughs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Negotiation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Honesty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123028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4E3227EB-3C4A-4A54-55FE-58AA25F8F2D1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59A5A12-007E-E086-6416-DF2534C66856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16" name="object 6">
                <a:extLst>
                  <a:ext uri="{FF2B5EF4-FFF2-40B4-BE49-F238E27FC236}">
                    <a16:creationId xmlns:a16="http://schemas.microsoft.com/office/drawing/2014/main" id="{D951C234-B7A3-8E18-20B8-B1B756192A46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9">
                <a:extLst>
                  <a:ext uri="{FF2B5EF4-FFF2-40B4-BE49-F238E27FC236}">
                    <a16:creationId xmlns:a16="http://schemas.microsoft.com/office/drawing/2014/main" id="{C898E7AD-991A-1749-8062-E6EB0152851C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07463B9-59FF-4058-35AC-737A0BD596A9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14" name="object 7">
                <a:extLst>
                  <a:ext uri="{FF2B5EF4-FFF2-40B4-BE49-F238E27FC236}">
                    <a16:creationId xmlns:a16="http://schemas.microsoft.com/office/drawing/2014/main" id="{67C0B1BF-7ACE-5AB7-4A4E-114DBE796BE9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0">
                <a:extLst>
                  <a:ext uri="{FF2B5EF4-FFF2-40B4-BE49-F238E27FC236}">
                    <a16:creationId xmlns:a16="http://schemas.microsoft.com/office/drawing/2014/main" id="{34A91AB6-6563-CA06-1229-9750FB733929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5BC811D-A0A6-E840-01E0-BE18AD337402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12" name="object 5">
                <a:extLst>
                  <a:ext uri="{FF2B5EF4-FFF2-40B4-BE49-F238E27FC236}">
                    <a16:creationId xmlns:a16="http://schemas.microsoft.com/office/drawing/2014/main" id="{8D4EDF12-BD0E-FAD2-3774-9CDDE7AA84BA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56934F8F-64DF-46EA-CC5C-CE1FFE67149D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C7A220C-4B21-445F-82AF-5BF21990E307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80AC2B39-B2A0-9254-30AC-C095F6992385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248F41AE-1E43-26E0-0459-A74F8A39F53E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03E4DE-AAE8-96A5-2A2C-28F45C107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490583"/>
              </p:ext>
            </p:extLst>
          </p:nvPr>
        </p:nvGraphicFramePr>
        <p:xfrm>
          <a:off x="2438400" y="495023"/>
          <a:ext cx="7315200" cy="586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Orange Traits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Orange Stressors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Energetic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Likes change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Playful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Master negotiator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Natural entertainer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Pushes boundaries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Fine with chaos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Makes things happen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Spontaneous and carefree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Thrives with non-structure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freedom of choices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Feeling trapped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 being able to use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Forced to keep quiet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 allowed to participate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Insufficient attention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Waiting, slow actions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Indecisiveness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Routine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Lack of physical contact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Details, paperwork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Inactivity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How Oranges are Perceived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3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944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See themselves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Straightforward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Keeps options open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Easy-going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Flexible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Negotiator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Others may seem them as...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Rude, blunt, “no filter”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Irresponsible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Not serious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Ignores rules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Manipulative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830888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5AE9AA64-1BAD-D01F-D68B-061E6035FAAC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F738A16-3F50-34AA-78B6-A5473E659C93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28" name="object 6">
                <a:extLst>
                  <a:ext uri="{FF2B5EF4-FFF2-40B4-BE49-F238E27FC236}">
                    <a16:creationId xmlns:a16="http://schemas.microsoft.com/office/drawing/2014/main" id="{6AD2C475-9B16-9A5B-FA1C-ABB4C4A948E9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9">
                <a:extLst>
                  <a:ext uri="{FF2B5EF4-FFF2-40B4-BE49-F238E27FC236}">
                    <a16:creationId xmlns:a16="http://schemas.microsoft.com/office/drawing/2014/main" id="{8A84D1CA-1E13-7B7D-0857-C9D0D88FB6FA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9A2E053-F27F-AD4D-726F-B4DE064C321F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26" name="object 7">
                <a:extLst>
                  <a:ext uri="{FF2B5EF4-FFF2-40B4-BE49-F238E27FC236}">
                    <a16:creationId xmlns:a16="http://schemas.microsoft.com/office/drawing/2014/main" id="{40920532-1ECE-7C64-E846-ED5DA423A37C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10">
                <a:extLst>
                  <a:ext uri="{FF2B5EF4-FFF2-40B4-BE49-F238E27FC236}">
                    <a16:creationId xmlns:a16="http://schemas.microsoft.com/office/drawing/2014/main" id="{41AE27D6-6624-4C5F-6FA2-3175A3EE0868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E08C660-12E0-0392-DB56-1C2935607EA9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24" name="object 5">
                <a:extLst>
                  <a:ext uri="{FF2B5EF4-FFF2-40B4-BE49-F238E27FC236}">
                    <a16:creationId xmlns:a16="http://schemas.microsoft.com/office/drawing/2014/main" id="{936DC7E6-3CC2-BD3D-10D6-EFBC23A20AA2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1">
                <a:extLst>
                  <a:ext uri="{FF2B5EF4-FFF2-40B4-BE49-F238E27FC236}">
                    <a16:creationId xmlns:a16="http://schemas.microsoft.com/office/drawing/2014/main" id="{6BDEB35D-6822-0E2D-CD30-8DD2502E634B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F930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E7F8E07-5E1E-9533-D830-B66627732CE3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22" name="object 7">
                <a:extLst>
                  <a:ext uri="{FF2B5EF4-FFF2-40B4-BE49-F238E27FC236}">
                    <a16:creationId xmlns:a16="http://schemas.microsoft.com/office/drawing/2014/main" id="{9CD46671-31CD-D43B-5DF2-641B1D81F30D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0">
                <a:extLst>
                  <a:ext uri="{FF2B5EF4-FFF2-40B4-BE49-F238E27FC236}">
                    <a16:creationId xmlns:a16="http://schemas.microsoft.com/office/drawing/2014/main" id="{BC902DEE-6C07-1C0E-01BA-C6BA17DBA88D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grpFill/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77372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483234"/>
            <a:ext cx="109728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spcBef>
                <a:spcPts val="105"/>
              </a:spcBef>
            </a:pPr>
            <a:r>
              <a:rPr b="1" dirty="0">
                <a:solidFill>
                  <a:srgbClr val="FDD200"/>
                </a:solidFill>
                <a:latin typeface="+mn-lt"/>
                <a:cs typeface="Times New Roman"/>
              </a:rPr>
              <a:t>GOLD</a:t>
            </a:r>
            <a:r>
              <a:rPr lang="en-US" b="1" dirty="0">
                <a:latin typeface="+mn-lt"/>
                <a:cs typeface="Times New Roman"/>
              </a:rPr>
              <a:t> – Relating to Work</a:t>
            </a:r>
            <a:endParaRPr sz="2400" b="1" dirty="0">
              <a:solidFill>
                <a:srgbClr val="FFC000"/>
              </a:solidFill>
              <a:latin typeface="+mn-lt"/>
              <a:cs typeface="Times New Roman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8F3A82-0670-88CD-B48F-775E84854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3411"/>
              </p:ext>
            </p:extLst>
          </p:nvPr>
        </p:nvGraphicFramePr>
        <p:xfrm>
          <a:off x="2438400" y="1173808"/>
          <a:ext cx="73152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46974245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67784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Talking to a Gold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If you are a Gold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1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Communicate in writing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Don’t interrupt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specific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Closure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Stay on target (task, topic, &amp; time)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consistent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Have patience when others talk in different directions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open-minded and consider other options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Be aware how hard you are driving yourself and others; ease up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Accept others’ way of doing things if the goal is the same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74833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Benefits of Golds on the Team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Supervision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Rules or policies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Accuracy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Organization and categorization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123028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F6A3FBA8-CB34-0C93-C3D3-521828D23747}"/>
              </a:ext>
            </a:extLst>
          </p:cNvPr>
          <p:cNvGrpSpPr/>
          <p:nvPr/>
        </p:nvGrpSpPr>
        <p:grpSpPr>
          <a:xfrm>
            <a:off x="0" y="-11995"/>
            <a:ext cx="12192000" cy="6888784"/>
            <a:chOff x="0" y="-11995"/>
            <a:chExt cx="12192000" cy="688878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12B83A7-3DCE-5F51-DF17-C3606A92A036}"/>
                </a:ext>
              </a:extLst>
            </p:cNvPr>
            <p:cNvGrpSpPr/>
            <p:nvPr/>
          </p:nvGrpSpPr>
          <p:grpSpPr>
            <a:xfrm>
              <a:off x="0" y="3430594"/>
              <a:ext cx="6096000" cy="3446195"/>
              <a:chOff x="0" y="3430594"/>
              <a:chExt cx="6096000" cy="3446195"/>
            </a:xfrm>
          </p:grpSpPr>
          <p:sp>
            <p:nvSpPr>
              <p:cNvPr id="16" name="object 6">
                <a:extLst>
                  <a:ext uri="{FF2B5EF4-FFF2-40B4-BE49-F238E27FC236}">
                    <a16:creationId xmlns:a16="http://schemas.microsoft.com/office/drawing/2014/main" id="{9A4E836B-8B63-3098-A5BF-C3D6D05FC797}"/>
                  </a:ext>
                </a:extLst>
              </p:cNvPr>
              <p:cNvSpPr/>
              <p:nvPr/>
            </p:nvSpPr>
            <p:spPr>
              <a:xfrm>
                <a:off x="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321564"/>
                    </a:lnTo>
                    <a:lnTo>
                      <a:pt x="1524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320040"/>
                    </a:lnTo>
                    <a:lnTo>
                      <a:pt x="4419600" y="152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9">
                <a:extLst>
                  <a:ext uri="{FF2B5EF4-FFF2-40B4-BE49-F238E27FC236}">
                    <a16:creationId xmlns:a16="http://schemas.microsoft.com/office/drawing/2014/main" id="{E5390B2F-62BA-33D3-ED63-4FDCB93DA61B}"/>
                  </a:ext>
                </a:extLst>
              </p:cNvPr>
              <p:cNvSpPr/>
              <p:nvPr/>
            </p:nvSpPr>
            <p:spPr>
              <a:xfrm>
                <a:off x="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60045" h="3275329">
                    <a:moveTo>
                      <a:pt x="359664" y="0"/>
                    </a:moveTo>
                    <a:lnTo>
                      <a:pt x="358140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8140" y="3275076"/>
                    </a:lnTo>
                    <a:lnTo>
                      <a:pt x="359664" y="3275076"/>
                    </a:lnTo>
                    <a:lnTo>
                      <a:pt x="359664" y="3273552"/>
                    </a:lnTo>
                    <a:lnTo>
                      <a:pt x="359664" y="1524"/>
                    </a:lnTo>
                    <a:lnTo>
                      <a:pt x="359664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86F8F8C-B184-C252-A8F7-99EDE10869D1}"/>
                </a:ext>
              </a:extLst>
            </p:cNvPr>
            <p:cNvGrpSpPr/>
            <p:nvPr/>
          </p:nvGrpSpPr>
          <p:grpSpPr>
            <a:xfrm>
              <a:off x="6096000" y="-11995"/>
              <a:ext cx="6096000" cy="3462599"/>
              <a:chOff x="6096000" y="-11995"/>
              <a:chExt cx="6096000" cy="3462599"/>
            </a:xfrm>
          </p:grpSpPr>
          <p:sp>
            <p:nvSpPr>
              <p:cNvPr id="14" name="object 7">
                <a:extLst>
                  <a:ext uri="{FF2B5EF4-FFF2-40B4-BE49-F238E27FC236}">
                    <a16:creationId xmlns:a16="http://schemas.microsoft.com/office/drawing/2014/main" id="{0FA59DDB-8DEC-B447-7900-D430692603E1}"/>
                  </a:ext>
                </a:extLst>
              </p:cNvPr>
              <p:cNvSpPr/>
              <p:nvPr/>
            </p:nvSpPr>
            <p:spPr>
              <a:xfrm>
                <a:off x="6096000" y="-11995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0">
                <a:extLst>
                  <a:ext uri="{FF2B5EF4-FFF2-40B4-BE49-F238E27FC236}">
                    <a16:creationId xmlns:a16="http://schemas.microsoft.com/office/drawing/2014/main" id="{31BC46AC-01DA-13EB-C508-E785D8F5B2EA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283D863-96B6-165C-1406-285D75A0E176}"/>
                </a:ext>
              </a:extLst>
            </p:cNvPr>
            <p:cNvGrpSpPr/>
            <p:nvPr/>
          </p:nvGrpSpPr>
          <p:grpSpPr>
            <a:xfrm>
              <a:off x="6096000" y="3430594"/>
              <a:ext cx="6096000" cy="3446195"/>
              <a:chOff x="6096000" y="3430594"/>
              <a:chExt cx="6096000" cy="3446195"/>
            </a:xfrm>
          </p:grpSpPr>
          <p:sp>
            <p:nvSpPr>
              <p:cNvPr id="12" name="object 5">
                <a:extLst>
                  <a:ext uri="{FF2B5EF4-FFF2-40B4-BE49-F238E27FC236}">
                    <a16:creationId xmlns:a16="http://schemas.microsoft.com/office/drawing/2014/main" id="{7A9B9470-AC3A-53A8-6CC2-798A32028AEB}"/>
                  </a:ext>
                </a:extLst>
              </p:cNvPr>
              <p:cNvSpPr/>
              <p:nvPr/>
            </p:nvSpPr>
            <p:spPr>
              <a:xfrm>
                <a:off x="6096000" y="6419589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0BA2BFEC-2076-73A8-6DEE-ED5F33017066}"/>
                  </a:ext>
                </a:extLst>
              </p:cNvPr>
              <p:cNvSpPr/>
              <p:nvPr/>
            </p:nvSpPr>
            <p:spPr>
              <a:xfrm>
                <a:off x="11734800" y="3430594"/>
                <a:ext cx="457200" cy="3427670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5329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3552"/>
                    </a:lnTo>
                    <a:lnTo>
                      <a:pt x="0" y="3275076"/>
                    </a:lnTo>
                    <a:lnTo>
                      <a:pt x="1524" y="3275076"/>
                    </a:lnTo>
                    <a:lnTo>
                      <a:pt x="356616" y="3275076"/>
                    </a:lnTo>
                    <a:lnTo>
                      <a:pt x="358140" y="3275076"/>
                    </a:lnTo>
                    <a:lnTo>
                      <a:pt x="358140" y="3273552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00BBFA1-6445-7197-ADEB-CC06C8EF053C}"/>
                </a:ext>
              </a:extLst>
            </p:cNvPr>
            <p:cNvGrpSpPr/>
            <p:nvPr/>
          </p:nvGrpSpPr>
          <p:grpSpPr>
            <a:xfrm flipH="1">
              <a:off x="0" y="-11995"/>
              <a:ext cx="6096000" cy="3450606"/>
              <a:chOff x="6096000" y="-2"/>
              <a:chExt cx="6096000" cy="3450606"/>
            </a:xfrm>
            <a:solidFill>
              <a:srgbClr val="FF9300"/>
            </a:solidFill>
          </p:grpSpPr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BC7E73DC-94C0-CE80-820F-C4A38E85C4B7}"/>
                  </a:ext>
                </a:extLst>
              </p:cNvPr>
              <p:cNvSpPr/>
              <p:nvPr/>
            </p:nvSpPr>
            <p:spPr>
              <a:xfrm>
                <a:off x="6096000" y="-2"/>
                <a:ext cx="6096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419600" h="321945">
                    <a:moveTo>
                      <a:pt x="4419600" y="0"/>
                    </a:moveTo>
                    <a:lnTo>
                      <a:pt x="4418076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0040"/>
                    </a:lnTo>
                    <a:lnTo>
                      <a:pt x="0" y="321564"/>
                    </a:lnTo>
                    <a:lnTo>
                      <a:pt x="4418076" y="321564"/>
                    </a:lnTo>
                    <a:lnTo>
                      <a:pt x="4419600" y="321564"/>
                    </a:lnTo>
                    <a:lnTo>
                      <a:pt x="441960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0">
                <a:extLst>
                  <a:ext uri="{FF2B5EF4-FFF2-40B4-BE49-F238E27FC236}">
                    <a16:creationId xmlns:a16="http://schemas.microsoft.com/office/drawing/2014/main" id="{D4D4947B-157D-ACD7-46DE-2802FD12473D}"/>
                  </a:ext>
                </a:extLst>
              </p:cNvPr>
              <p:cNvSpPr/>
              <p:nvPr/>
            </p:nvSpPr>
            <p:spPr>
              <a:xfrm>
                <a:off x="11734800" y="19611"/>
                <a:ext cx="457200" cy="3430993"/>
              </a:xfrm>
              <a:custGeom>
                <a:avLst/>
                <a:gdLst/>
                <a:ahLst/>
                <a:cxnLst/>
                <a:rect l="l" t="t" r="r" b="b"/>
                <a:pathLst>
                  <a:path w="358140" h="3278504">
                    <a:moveTo>
                      <a:pt x="358140" y="0"/>
                    </a:moveTo>
                    <a:lnTo>
                      <a:pt x="356616" y="0"/>
                    </a:lnTo>
                    <a:lnTo>
                      <a:pt x="1524" y="0"/>
                    </a:lnTo>
                    <a:lnTo>
                      <a:pt x="0" y="0"/>
                    </a:lnTo>
                    <a:lnTo>
                      <a:pt x="0" y="1524"/>
                    </a:lnTo>
                    <a:lnTo>
                      <a:pt x="0" y="3278124"/>
                    </a:lnTo>
                    <a:lnTo>
                      <a:pt x="1524" y="3278124"/>
                    </a:lnTo>
                    <a:lnTo>
                      <a:pt x="356616" y="3278124"/>
                    </a:lnTo>
                    <a:lnTo>
                      <a:pt x="358140" y="3278124"/>
                    </a:lnTo>
                    <a:lnTo>
                      <a:pt x="358140" y="1524"/>
                    </a:lnTo>
                    <a:lnTo>
                      <a:pt x="358140" y="0"/>
                    </a:lnTo>
                    <a:close/>
                  </a:path>
                </a:pathLst>
              </a:custGeom>
              <a:solidFill>
                <a:srgbClr val="FDD2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1250</Words>
  <Application>Microsoft Macintosh PowerPoint</Application>
  <PresentationFormat>Widescreen</PresentationFormat>
  <Paragraphs>334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Aptos</vt:lpstr>
      <vt:lpstr>Arial</vt:lpstr>
      <vt:lpstr>Office Theme</vt:lpstr>
      <vt:lpstr>Finding your True Colors</vt:lpstr>
      <vt:lpstr>Have you ever...</vt:lpstr>
      <vt:lpstr>Background</vt:lpstr>
      <vt:lpstr>PowerPoint Presentation</vt:lpstr>
      <vt:lpstr>Identify Your Colors: Step 1</vt:lpstr>
      <vt:lpstr>Identify Your Colors: Step 2</vt:lpstr>
      <vt:lpstr>ORANGE - Relating to Work</vt:lpstr>
      <vt:lpstr>PowerPoint Presentation</vt:lpstr>
      <vt:lpstr>GOLD – Relating to Work</vt:lpstr>
      <vt:lpstr>PowerPoint Presentation</vt:lpstr>
      <vt:lpstr>BLUE – Relating to Work</vt:lpstr>
      <vt:lpstr>PowerPoint Presentation</vt:lpstr>
      <vt:lpstr>GREEN – Relating to Work</vt:lpstr>
      <vt:lpstr>PowerPoint Presentation</vt:lpstr>
      <vt:lpstr>How are colors applicable to you?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United Way</dc:creator>
  <cp:lastModifiedBy>Gary Freiberg</cp:lastModifiedBy>
  <cp:revision>10</cp:revision>
  <dcterms:created xsi:type="dcterms:W3CDTF">2024-08-04T21:32:22Z</dcterms:created>
  <dcterms:modified xsi:type="dcterms:W3CDTF">2024-08-29T02:10:40Z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2017-07-24T00:00:00Z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2024-08-04T00:00:00Z</vt:filetime>
  </property>
  <property fmtid="{D5CDD505-2E9C-101B-9397-08002B2CF9AE}" pid="5" name="Producer">
    <vt:lpwstr>Microsoft® PowerPoint® 2016</vt:lpwstr>
  </property>
</Properties>
</file>