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7" r:id="rId4"/>
    <p:sldMasterId id="2147484081" r:id="rId5"/>
    <p:sldMasterId id="2147484098" r:id="rId6"/>
    <p:sldMasterId id="2147484113" r:id="rId7"/>
  </p:sldMasterIdLst>
  <p:notesMasterIdLst>
    <p:notesMasterId r:id="rId91"/>
  </p:notesMasterIdLst>
  <p:handoutMasterIdLst>
    <p:handoutMasterId r:id="rId92"/>
  </p:handoutMasterIdLst>
  <p:sldIdLst>
    <p:sldId id="1032" r:id="rId8"/>
    <p:sldId id="1033" r:id="rId9"/>
    <p:sldId id="1035" r:id="rId10"/>
    <p:sldId id="1034" r:id="rId11"/>
    <p:sldId id="979" r:id="rId12"/>
    <p:sldId id="980" r:id="rId13"/>
    <p:sldId id="981" r:id="rId14"/>
    <p:sldId id="842" r:id="rId15"/>
    <p:sldId id="955" r:id="rId16"/>
    <p:sldId id="956" r:id="rId17"/>
    <p:sldId id="957" r:id="rId18"/>
    <p:sldId id="958" r:id="rId19"/>
    <p:sldId id="959" r:id="rId20"/>
    <p:sldId id="987" r:id="rId21"/>
    <p:sldId id="982" r:id="rId22"/>
    <p:sldId id="1036" r:id="rId23"/>
    <p:sldId id="1037" r:id="rId24"/>
    <p:sldId id="1038" r:id="rId25"/>
    <p:sldId id="923" r:id="rId26"/>
    <p:sldId id="974" r:id="rId27"/>
    <p:sldId id="967" r:id="rId28"/>
    <p:sldId id="926" r:id="rId29"/>
    <p:sldId id="989" r:id="rId30"/>
    <p:sldId id="927" r:id="rId31"/>
    <p:sldId id="928" r:id="rId32"/>
    <p:sldId id="973" r:id="rId33"/>
    <p:sldId id="975" r:id="rId34"/>
    <p:sldId id="976" r:id="rId35"/>
    <p:sldId id="977" r:id="rId36"/>
    <p:sldId id="922" r:id="rId37"/>
    <p:sldId id="863" r:id="rId38"/>
    <p:sldId id="864" r:id="rId39"/>
    <p:sldId id="866" r:id="rId40"/>
    <p:sldId id="871" r:id="rId41"/>
    <p:sldId id="870" r:id="rId42"/>
    <p:sldId id="872" r:id="rId43"/>
    <p:sldId id="1013" r:id="rId44"/>
    <p:sldId id="1014" r:id="rId45"/>
    <p:sldId id="1015" r:id="rId46"/>
    <p:sldId id="1016" r:id="rId47"/>
    <p:sldId id="1017" r:id="rId48"/>
    <p:sldId id="874" r:id="rId49"/>
    <p:sldId id="875" r:id="rId50"/>
    <p:sldId id="876" r:id="rId51"/>
    <p:sldId id="969" r:id="rId52"/>
    <p:sldId id="1018" r:id="rId53"/>
    <p:sldId id="1012" r:id="rId54"/>
    <p:sldId id="1001" r:id="rId55"/>
    <p:sldId id="993" r:id="rId56"/>
    <p:sldId id="1004" r:id="rId57"/>
    <p:sldId id="1005" r:id="rId58"/>
    <p:sldId id="1003" r:id="rId59"/>
    <p:sldId id="995" r:id="rId60"/>
    <p:sldId id="996" r:id="rId61"/>
    <p:sldId id="1006" r:id="rId62"/>
    <p:sldId id="1019" r:id="rId63"/>
    <p:sldId id="998" r:id="rId64"/>
    <p:sldId id="1020" r:id="rId65"/>
    <p:sldId id="1021" r:id="rId66"/>
    <p:sldId id="879" r:id="rId67"/>
    <p:sldId id="880" r:id="rId68"/>
    <p:sldId id="881" r:id="rId69"/>
    <p:sldId id="946" r:id="rId70"/>
    <p:sldId id="968" r:id="rId71"/>
    <p:sldId id="884" r:id="rId72"/>
    <p:sldId id="885" r:id="rId73"/>
    <p:sldId id="882" r:id="rId74"/>
    <p:sldId id="983" r:id="rId75"/>
    <p:sldId id="894" r:id="rId76"/>
    <p:sldId id="911" r:id="rId77"/>
    <p:sldId id="912" r:id="rId78"/>
    <p:sldId id="913" r:id="rId79"/>
    <p:sldId id="914" r:id="rId80"/>
    <p:sldId id="901" r:id="rId81"/>
    <p:sldId id="902" r:id="rId82"/>
    <p:sldId id="1039" r:id="rId83"/>
    <p:sldId id="1040" r:id="rId84"/>
    <p:sldId id="1041" r:id="rId85"/>
    <p:sldId id="1042" r:id="rId86"/>
    <p:sldId id="1043" r:id="rId87"/>
    <p:sldId id="1044" r:id="rId88"/>
    <p:sldId id="1045" r:id="rId89"/>
    <p:sldId id="1046" r:id="rId90"/>
  </p:sldIdLst>
  <p:sldSz cx="9144000" cy="6858000" type="letter"/>
  <p:notesSz cx="7077075" cy="9363075"/>
  <p:custShowLst>
    <p:custShow name="Introduction" id="0">
      <p:sldLst/>
    </p:custShow>
    <p:custShow name="Key Concepts" id="1">
      <p:sldLst>
        <p:sld r:id="rId15"/>
      </p:sldLst>
    </p:custShow>
    <p:custShow name="Technical v Adaptive" id="2">
      <p:sldLst/>
    </p:custShow>
    <p:custShow name="Strategic Framework" id="3">
      <p:sldLst>
        <p:sld r:id="rId43"/>
        <p:sld r:id="rId49"/>
        <p:sld r:id="rId50"/>
        <p:sld r:id="rId51"/>
        <p:sld r:id="rId67"/>
        <p:sld r:id="rId68"/>
        <p:sld r:id="rId69"/>
        <p:sld r:id="rId72"/>
        <p:sld r:id="rId73"/>
        <p:sld r:id="rId74"/>
        <p:sld r:id="rId76"/>
        <p:sld r:id="rId77"/>
        <p:sld r:id="rId78"/>
        <p:sld r:id="rId79"/>
        <p:sld r:id="rId80"/>
        <p:sld r:id="rId81"/>
        <p:sld r:id="rId82"/>
      </p:sldLst>
    </p:custShow>
    <p:custShow name="Management v Leadership" id="4">
      <p:sldLst>
        <p:sld r:id="rId38"/>
        <p:sld r:id="rId39"/>
        <p:sld r:id="rId40"/>
        <p:sld r:id="rId41"/>
        <p:sld r:id="rId4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29">
          <p15:clr>
            <a:srgbClr val="A4A3A4"/>
          </p15:clr>
        </p15:guide>
        <p15:guide id="3" orient="horz" pos="295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82C"/>
    <a:srgbClr val="D0D8E8"/>
    <a:srgbClr val="E9EDF4"/>
    <a:srgbClr val="DCE6F2"/>
    <a:srgbClr val="0099FF"/>
    <a:srgbClr val="00009E"/>
    <a:srgbClr val="0099CC"/>
    <a:srgbClr val="0066FF"/>
    <a:srgbClr val="FFFF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7" autoAdjust="0"/>
    <p:restoredTop sz="76767" autoAdjust="0"/>
  </p:normalViewPr>
  <p:slideViewPr>
    <p:cSldViewPr>
      <p:cViewPr varScale="1">
        <p:scale>
          <a:sx n="135" d="100"/>
          <a:sy n="135" d="100"/>
        </p:scale>
        <p:origin x="192" y="1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96" y="-72"/>
      </p:cViewPr>
      <p:guideLst>
        <p:guide orient="horz" pos="2957"/>
        <p:guide pos="2229"/>
        <p:guide orient="horz" pos="295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84" Type="http://schemas.openxmlformats.org/officeDocument/2006/relationships/slide" Target="slides/slide77.xml"/><Relationship Id="rId89" Type="http://schemas.openxmlformats.org/officeDocument/2006/relationships/slide" Target="slides/slide82.xml"/><Relationship Id="rId16" Type="http://schemas.openxmlformats.org/officeDocument/2006/relationships/slide" Target="slides/slide9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3.xml"/><Relationship Id="rId95" Type="http://schemas.openxmlformats.org/officeDocument/2006/relationships/theme" Target="theme/theme1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slide" Target="slides/slide78.xml"/><Relationship Id="rId93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slide" Target="slides/slide76.xml"/><Relationship Id="rId88" Type="http://schemas.openxmlformats.org/officeDocument/2006/relationships/slide" Target="slides/slide81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slide" Target="slides/slide79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slide" Target="slides/slide69.xml"/><Relationship Id="rId7" Type="http://schemas.openxmlformats.org/officeDocument/2006/relationships/slideMaster" Target="slideMasters/slideMaster4.xml"/><Relationship Id="rId71" Type="http://schemas.openxmlformats.org/officeDocument/2006/relationships/slide" Target="slides/slide64.xml"/><Relationship Id="rId9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29" Type="http://schemas.openxmlformats.org/officeDocument/2006/relationships/slide" Target="slides/slide22.xml"/><Relationship Id="rId24" Type="http://schemas.openxmlformats.org/officeDocument/2006/relationships/slide" Target="slides/slide17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87" Type="http://schemas.openxmlformats.org/officeDocument/2006/relationships/slide" Target="slides/slide80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56" Type="http://schemas.openxmlformats.org/officeDocument/2006/relationships/slide" Target="slides/slide49.xml"/><Relationship Id="rId77" Type="http://schemas.openxmlformats.org/officeDocument/2006/relationships/slide" Target="slides/slide7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3" y="0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5479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3" y="8895479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20C95B-F3B3-477A-9C82-3FF14DEFB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095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6" y="0"/>
            <a:ext cx="3066733" cy="46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47741"/>
            <a:ext cx="5661660" cy="421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3885"/>
            <a:ext cx="3066733" cy="4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6" y="8893885"/>
            <a:ext cx="3066733" cy="4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C8450D-E8FC-4D1E-9160-297953AB0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7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31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52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31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24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0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4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9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67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6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9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84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7760" y="1600200"/>
            <a:ext cx="6858000" cy="168116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b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algn="ctr">
              <a:defRPr/>
            </a:pP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Leadership:</a:t>
            </a: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The Adaptive Framework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181600"/>
            <a:ext cx="6858000" cy="10461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Ronald Heifetz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r>
              <a:rPr lang="en-US" dirty="0"/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980803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Center Tex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467" y="609600"/>
            <a:ext cx="7886700" cy="749176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Classic Mistake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468562"/>
            <a:ext cx="7886700" cy="411480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algn="ctr">
              <a:tabLst>
                <a:tab pos="3203575" algn="l"/>
              </a:tabLst>
              <a:defRPr/>
            </a:pPr>
            <a:r>
              <a:rPr lang="en-US" sz="2400" b="1" dirty="0">
                <a:latin typeface="Calibri" panose="020F0502020204030204" pitchFamily="34" charset="0"/>
              </a:rPr>
              <a:t>Diagnosing and treating adaptive challenges</a:t>
            </a:r>
          </a:p>
        </p:txBody>
      </p:sp>
    </p:spTree>
    <p:extLst>
      <p:ext uri="{BB962C8B-B14F-4D97-AF65-F5344CB8AC3E}">
        <p14:creationId xmlns:p14="http://schemas.microsoft.com/office/powerpoint/2010/main" val="226560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SmartArt Graphic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65125"/>
            <a:ext cx="7829550" cy="1325563"/>
          </a:xfrm>
        </p:spPr>
        <p:txBody>
          <a:bodyPr/>
          <a:lstStyle>
            <a:lvl1pPr>
              <a:defRPr lang="en-US" sz="3600" smtClean="0">
                <a:ln/>
              </a:defRPr>
            </a:lvl1pPr>
          </a:lstStyle>
          <a:p>
            <a:r>
              <a:rPr lang="en-US" sz="3600" dirty="0">
                <a:ln/>
                <a:ea typeface="+mn-ea"/>
                <a:cs typeface="+mn-cs"/>
              </a:rPr>
              <a:t>Management and Leadership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2057400"/>
            <a:ext cx="7772400" cy="83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685800" y="4343400"/>
            <a:ext cx="77724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3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Custom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133600"/>
            <a:ext cx="7886700" cy="4038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</p:spTree>
    <p:extLst>
      <p:ext uri="{BB962C8B-B14F-4D97-AF65-F5344CB8AC3E}">
        <p14:creationId xmlns:p14="http://schemas.microsoft.com/office/powerpoint/2010/main" val="187317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ug 25_Custom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80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810000"/>
            <a:ext cx="7886700" cy="2362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1661750"/>
            <a:ext cx="7886700" cy="19958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9178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um, letter, roman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2057400"/>
            <a:ext cx="693420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4775" indent="-460375">
              <a:buFont typeface="+mj-lt"/>
              <a:buAutoNum type="alphaLcParenR"/>
              <a:defRPr/>
            </a:lvl3pPr>
            <a:lvl4pPr marL="1885950" indent="-514350">
              <a:buFont typeface="+mj-lt"/>
              <a:buAutoNum type="romanLcPeriod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112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7760" y="1600200"/>
            <a:ext cx="6858000" cy="168116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b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algn="ctr">
              <a:defRPr/>
            </a:pP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Leadership:</a:t>
            </a: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The Adaptive Framework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181600"/>
            <a:ext cx="6858000" cy="10461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Ronald Heifetz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3859335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ug 25 Numbers Inden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anchor="b"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pPr algn="ctr"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Three Common Confusions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86700" cy="3581400"/>
          </a:xfrm>
        </p:spPr>
        <p:txBody>
          <a:bodyPr/>
          <a:lstStyle>
            <a:lvl1pPr marL="9144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7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 Number Lis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4191000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+mj-lt"/>
              <a:buAutoNum type="arabicPeriod"/>
              <a:defRPr>
                <a:latin typeface="Calibri" panose="020F0502020204030204" pitchFamily="34" charset="0"/>
              </a:defRPr>
            </a:lvl1pPr>
            <a:lvl2pPr marL="460375" indent="52388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Edit</a:t>
            </a:r>
          </a:p>
          <a:p>
            <a:pPr lvl="0"/>
            <a:r>
              <a:rPr lang="en-US" dirty="0"/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929123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Bullet Indent 1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  <a:lvl2pPr marL="1371600" marR="0" indent="-4572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 kumimoji="0" lang="en-US" sz="3600" b="1" i="0" u="none" strike="noStrike" kern="1200" cap="none" spc="0" normalizeH="0" baseline="0" noProof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marL="0" marR="0" lvl="0" indent="-4572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Should We Define Leadership?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5407" y="2057400"/>
            <a:ext cx="7886700" cy="42672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37382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baseline="0">
                <a:solidFill>
                  <a:srgbClr val="37382C"/>
                </a:solidFill>
              </a:defRPr>
            </a:lvl2pPr>
          </a:lstStyle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inputs of personal capacity, or</a:t>
            </a:r>
          </a:p>
          <a:p>
            <a:pPr lvl="2"/>
            <a:r>
              <a:rPr lang="en-US" dirty="0"/>
              <a:t>The instruments of position, authority, power, and influence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work that is needed – building the capacity to solve problems and seize opportunities that demand new capacity, i.e., mobilizing adaptive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43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Bullet Indent 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ctr"/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Properties of Authority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057400"/>
            <a:ext cx="7886700" cy="3581400"/>
          </a:xfrm>
        </p:spPr>
        <p:txBody>
          <a:bodyPr/>
          <a:lstStyle>
            <a:lvl1pPr>
              <a:defRPr/>
            </a:lvl1pPr>
            <a:lvl2pPr marL="9144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 baseline="0"/>
            </a:lvl2pPr>
            <a:lvl3pPr marL="914400" indent="-457200" eaLnBrk="1" hangingPunct="1">
              <a:buSzPct val="85000"/>
              <a:buFont typeface="Arial" panose="020B0604020202020204" pitchFamily="34" charset="0"/>
              <a:buChar char="•"/>
              <a:tabLst/>
              <a:defRPr/>
            </a:lvl3pPr>
            <a:lvl5pPr marL="1828800" indent="0">
              <a:buNone/>
              <a:defRPr/>
            </a:lvl5pPr>
          </a:lstStyle>
          <a:p>
            <a:pPr lvl="2"/>
            <a:r>
              <a:rPr lang="en-US" dirty="0"/>
              <a:t>A service contract</a:t>
            </a:r>
          </a:p>
          <a:p>
            <a:pPr lvl="3"/>
            <a:r>
              <a:rPr lang="en-US" dirty="0"/>
              <a:t>Power entrusted for service</a:t>
            </a:r>
          </a:p>
          <a:p>
            <a:pPr marL="1828800" marR="0" lvl="3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 or informal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components of the contract</a:t>
            </a:r>
            <a:endParaRPr lang="en-US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en-US" dirty="0"/>
              <a:t>Power 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6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ug 25 Numbers Inden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anchor="b"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pPr algn="ctr"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Three Common Confusions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86700" cy="3581400"/>
          </a:xfrm>
        </p:spPr>
        <p:txBody>
          <a:bodyPr/>
          <a:lstStyle>
            <a:lvl1pPr marL="9144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/>
          <a:p>
            <a:r>
              <a:rPr lang="en-US"/>
              <a:t>ronald_heifetz@harvard.edu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185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List Bullets 3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</a:t>
            </a:r>
            <a:r>
              <a:rPr lang="en-US" dirty="0"/>
              <a:t>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4207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Section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43000"/>
            <a:ext cx="7886700" cy="4572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defTabSz="914400">
              <a:lnSpc>
                <a:spcPct val="75000"/>
              </a:lnSpc>
              <a:defRPr sz="4000"/>
            </a:lvl1pPr>
          </a:lstStyle>
          <a:p>
            <a:r>
              <a:rPr lang="en-US" dirty="0"/>
              <a:t>Leadership is better viewed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Objec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708" y="0"/>
            <a:ext cx="852658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8" name="Oval 4"/>
          <p:cNvSpPr>
            <a:spLocks noChangeArrowheads="1"/>
          </p:cNvSpPr>
          <p:nvPr userDrawn="1"/>
        </p:nvSpPr>
        <p:spPr bwMode="auto">
          <a:xfrm flipV="1">
            <a:off x="228600" y="200647"/>
            <a:ext cx="8686800" cy="6447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77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able 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7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Center Tex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467" y="609600"/>
            <a:ext cx="7886700" cy="749176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Classic Mistake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468562"/>
            <a:ext cx="7886700" cy="411480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algn="ctr">
              <a:tabLst>
                <a:tab pos="3203575" algn="l"/>
              </a:tabLst>
              <a:defRPr/>
            </a:pPr>
            <a:r>
              <a:rPr lang="en-US" sz="2400" b="1" dirty="0">
                <a:latin typeface="Calibri" panose="020F0502020204030204" pitchFamily="34" charset="0"/>
              </a:rPr>
              <a:t>Diagnosing and treating adaptive challenges</a:t>
            </a:r>
          </a:p>
        </p:txBody>
      </p:sp>
    </p:spTree>
    <p:extLst>
      <p:ext uri="{BB962C8B-B14F-4D97-AF65-F5344CB8AC3E}">
        <p14:creationId xmlns:p14="http://schemas.microsoft.com/office/powerpoint/2010/main" val="622527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SmartArt Graphic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65125"/>
            <a:ext cx="7829550" cy="1325563"/>
          </a:xfrm>
        </p:spPr>
        <p:txBody>
          <a:bodyPr/>
          <a:lstStyle>
            <a:lvl1pPr>
              <a:defRPr lang="en-US" sz="3600" smtClean="0">
                <a:ln/>
              </a:defRPr>
            </a:lvl1pPr>
          </a:lstStyle>
          <a:p>
            <a:r>
              <a:rPr lang="en-US" sz="3600" dirty="0">
                <a:ln/>
                <a:ea typeface="+mn-ea"/>
                <a:cs typeface="+mn-cs"/>
              </a:rPr>
              <a:t>Management and Leadership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2057400"/>
            <a:ext cx="7772400" cy="83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685800" y="4343400"/>
            <a:ext cx="77724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83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Custom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133600"/>
            <a:ext cx="7886700" cy="4038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</p:spTree>
    <p:extLst>
      <p:ext uri="{BB962C8B-B14F-4D97-AF65-F5344CB8AC3E}">
        <p14:creationId xmlns:p14="http://schemas.microsoft.com/office/powerpoint/2010/main" val="3878207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ug 25_Custom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80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810000"/>
            <a:ext cx="7886700" cy="2362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1661750"/>
            <a:ext cx="7886700" cy="19958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5869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um, letter, roman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2057400"/>
            <a:ext cx="693420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4775" indent="-460375">
              <a:buFont typeface="+mj-lt"/>
              <a:buAutoNum type="alphaLcParenR"/>
              <a:defRPr/>
            </a:lvl3pPr>
            <a:lvl4pPr marL="1885950" indent="-514350">
              <a:buFont typeface="+mj-lt"/>
              <a:buAutoNum type="romanLcPeriod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6357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7760" y="1600200"/>
            <a:ext cx="6858000" cy="168116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b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algn="ctr">
              <a:defRPr/>
            </a:pP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Leadership:</a:t>
            </a: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The Adaptive Framework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181600"/>
            <a:ext cx="6858000" cy="10461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Ronald Heifetz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1355486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 Number Lis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4191000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+mj-lt"/>
              <a:buAutoNum type="arabicPeriod"/>
              <a:defRPr>
                <a:latin typeface="Calibri" panose="020F0502020204030204" pitchFamily="34" charset="0"/>
              </a:defRPr>
            </a:lvl1pPr>
            <a:lvl2pPr marL="460375" indent="52388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Edit</a:t>
            </a:r>
          </a:p>
          <a:p>
            <a:pPr lvl="0"/>
            <a:r>
              <a:rPr lang="en-US" dirty="0"/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1032458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ug 25 Numbers Inden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anchor="b"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pPr algn="ctr"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Three Common Confusions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86700" cy="3581400"/>
          </a:xfrm>
        </p:spPr>
        <p:txBody>
          <a:bodyPr/>
          <a:lstStyle>
            <a:lvl1pPr marL="9144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85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 Number Lis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4191000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+mj-lt"/>
              <a:buAutoNum type="arabicPeriod"/>
              <a:defRPr>
                <a:latin typeface="Calibri" panose="020F0502020204030204" pitchFamily="34" charset="0"/>
              </a:defRPr>
            </a:lvl1pPr>
            <a:lvl2pPr marL="460375" indent="52388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Edit</a:t>
            </a:r>
          </a:p>
          <a:p>
            <a:pPr lvl="0"/>
            <a:r>
              <a:rPr lang="en-US" dirty="0"/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2067268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Bullet Indent 1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  <a:lvl2pPr marL="1371600" marR="0" indent="-4572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 kumimoji="0" lang="en-US" sz="3600" b="1" i="0" u="none" strike="noStrike" kern="1200" cap="none" spc="0" normalizeH="0" baseline="0" noProof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marL="0" marR="0" lvl="0" indent="-4572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Should We Define Leadership?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5407" y="2057400"/>
            <a:ext cx="7886700" cy="42672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37382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baseline="0">
                <a:solidFill>
                  <a:srgbClr val="37382C"/>
                </a:solidFill>
              </a:defRPr>
            </a:lvl2pPr>
          </a:lstStyle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inputs of personal capacity, or</a:t>
            </a:r>
          </a:p>
          <a:p>
            <a:pPr lvl="2"/>
            <a:r>
              <a:rPr lang="en-US" dirty="0"/>
              <a:t>The instruments of position, authority, power, and influence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work that is needed – building the capacity to solve problems and seize opportunities that demand new capacity, i.e., mobilizing adaptive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54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Bullet Indent 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ctr"/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Properties of Authority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057400"/>
            <a:ext cx="7886700" cy="3581400"/>
          </a:xfrm>
        </p:spPr>
        <p:txBody>
          <a:bodyPr/>
          <a:lstStyle>
            <a:lvl1pPr>
              <a:defRPr/>
            </a:lvl1pPr>
            <a:lvl2pPr marL="9144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 baseline="0"/>
            </a:lvl2pPr>
            <a:lvl3pPr marL="914400" indent="-457200" eaLnBrk="1" hangingPunct="1">
              <a:buSzPct val="85000"/>
              <a:buFont typeface="Arial" panose="020B0604020202020204" pitchFamily="34" charset="0"/>
              <a:buChar char="•"/>
              <a:tabLst/>
              <a:defRPr/>
            </a:lvl3pPr>
            <a:lvl5pPr marL="1828800" indent="0">
              <a:buNone/>
              <a:defRPr/>
            </a:lvl5pPr>
          </a:lstStyle>
          <a:p>
            <a:pPr lvl="2"/>
            <a:r>
              <a:rPr lang="en-US" dirty="0"/>
              <a:t>A service contract</a:t>
            </a:r>
          </a:p>
          <a:p>
            <a:pPr lvl="3"/>
            <a:r>
              <a:rPr lang="en-US" dirty="0"/>
              <a:t>Power entrusted for service</a:t>
            </a:r>
          </a:p>
          <a:p>
            <a:pPr marL="1828800" marR="0" lvl="3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 or informal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components of the contract</a:t>
            </a:r>
            <a:endParaRPr lang="en-US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en-US" dirty="0"/>
              <a:t>Power 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780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List Bullets 3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</a:t>
            </a:r>
            <a:r>
              <a:rPr lang="en-US" dirty="0"/>
              <a:t>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9699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Section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43000"/>
            <a:ext cx="7886700" cy="4572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defTabSz="914400">
              <a:lnSpc>
                <a:spcPct val="75000"/>
              </a:lnSpc>
              <a:defRPr sz="4000"/>
            </a:lvl1pPr>
          </a:lstStyle>
          <a:p>
            <a:r>
              <a:rPr lang="en-US" dirty="0"/>
              <a:t>Leadership is better viewed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897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Objec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708" y="0"/>
            <a:ext cx="852658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8" name="Oval 4"/>
          <p:cNvSpPr>
            <a:spLocks noChangeArrowheads="1"/>
          </p:cNvSpPr>
          <p:nvPr userDrawn="1"/>
        </p:nvSpPr>
        <p:spPr bwMode="auto">
          <a:xfrm flipV="1">
            <a:off x="228600" y="200647"/>
            <a:ext cx="8686800" cy="6447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74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able 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59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Center Tex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467" y="609600"/>
            <a:ext cx="7886700" cy="749176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Classic Mistake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468562"/>
            <a:ext cx="7886700" cy="411480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algn="ctr">
              <a:tabLst>
                <a:tab pos="3203575" algn="l"/>
              </a:tabLst>
              <a:defRPr/>
            </a:pPr>
            <a:r>
              <a:rPr lang="en-US" sz="2400" b="1" dirty="0">
                <a:latin typeface="Calibri" panose="020F0502020204030204" pitchFamily="34" charset="0"/>
              </a:rPr>
              <a:t>Diagnosing and treating adaptive challenges</a:t>
            </a:r>
          </a:p>
        </p:txBody>
      </p:sp>
    </p:spTree>
    <p:extLst>
      <p:ext uri="{BB962C8B-B14F-4D97-AF65-F5344CB8AC3E}">
        <p14:creationId xmlns:p14="http://schemas.microsoft.com/office/powerpoint/2010/main" val="30287391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SmartArt Graphic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65125"/>
            <a:ext cx="7829550" cy="1325563"/>
          </a:xfrm>
        </p:spPr>
        <p:txBody>
          <a:bodyPr/>
          <a:lstStyle>
            <a:lvl1pPr>
              <a:defRPr lang="en-US" sz="3600" smtClean="0">
                <a:ln/>
              </a:defRPr>
            </a:lvl1pPr>
          </a:lstStyle>
          <a:p>
            <a:r>
              <a:rPr lang="en-US" sz="3600" dirty="0">
                <a:ln/>
                <a:ea typeface="+mn-ea"/>
                <a:cs typeface="+mn-cs"/>
              </a:rPr>
              <a:t>Management and Leadership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2057400"/>
            <a:ext cx="7772400" cy="83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685800" y="4343400"/>
            <a:ext cx="77724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Bullet Indent 1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  <a:lvl2pPr marL="1371600" marR="0" indent="-4572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 kumimoji="0" lang="en-US" sz="3600" b="1" i="0" u="none" strike="noStrike" kern="1200" cap="none" spc="0" normalizeH="0" baseline="0" noProof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marL="0" marR="0" lvl="0" indent="-4572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Should We Define Leadership?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5407" y="2057400"/>
            <a:ext cx="7886700" cy="42672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37382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baseline="0">
                <a:solidFill>
                  <a:srgbClr val="37382C"/>
                </a:solidFill>
              </a:defRPr>
            </a:lvl2pPr>
          </a:lstStyle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inputs of personal capacity, or</a:t>
            </a:r>
          </a:p>
          <a:p>
            <a:pPr lvl="2"/>
            <a:r>
              <a:rPr lang="en-US" dirty="0"/>
              <a:t>The instruments of position, authority, power, and influence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work that is needed – building the capacity to solve problems and seize opportunities that demand new capacity, i.e., mobilizing adaptive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69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Custom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133600"/>
            <a:ext cx="7886700" cy="4038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</p:spTree>
    <p:extLst>
      <p:ext uri="{BB962C8B-B14F-4D97-AF65-F5344CB8AC3E}">
        <p14:creationId xmlns:p14="http://schemas.microsoft.com/office/powerpoint/2010/main" val="35649481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ug 25_Custom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80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810000"/>
            <a:ext cx="7886700" cy="2362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1661750"/>
            <a:ext cx="7886700" cy="19958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51315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um, letter, roman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2057400"/>
            <a:ext cx="693420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4775" indent="-460375">
              <a:buFont typeface="+mj-lt"/>
              <a:buAutoNum type="alphaLcParenR"/>
              <a:defRPr/>
            </a:lvl3pPr>
            <a:lvl4pPr marL="1885950" indent="-514350">
              <a:buFont typeface="+mj-lt"/>
              <a:buAutoNum type="romanLcPeriod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3753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7760" y="1600200"/>
            <a:ext cx="6858000" cy="168116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b">
            <a:normAutofit/>
          </a:bodyPr>
          <a:lstStyle>
            <a:lvl1pPr algn="ctr">
              <a:defRPr sz="4000">
                <a:latin typeface="+mj-lt"/>
              </a:defRPr>
            </a:lvl1pPr>
          </a:lstStyle>
          <a:p>
            <a:pPr algn="ctr">
              <a:defRPr/>
            </a:pP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Leadership:</a:t>
            </a: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The Adaptive Framework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181600"/>
            <a:ext cx="6858000" cy="10461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Ronald Heifetz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>
            <a:lvl1pPr>
              <a:defRPr sz="1600">
                <a:latin typeface="+mj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4185974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ug 25 Numbers Inden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9144000" cy="990600"/>
          </a:xfrm>
        </p:spPr>
        <p:txBody>
          <a:bodyPr anchor="b">
            <a:normAutofit/>
          </a:bodyPr>
          <a:lstStyle>
            <a:lvl1pPr algn="ctr">
              <a:defRPr sz="3600">
                <a:latin typeface="+mj-lt"/>
              </a:defRPr>
            </a:lvl1pPr>
          </a:lstStyle>
          <a:p>
            <a:pPr algn="ctr"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Three Common Confusions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86700" cy="3581400"/>
          </a:xfrm>
        </p:spPr>
        <p:txBody>
          <a:bodyPr/>
          <a:lstStyle>
            <a:lvl1pPr marL="914400" marR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5000"/>
              <a:buFont typeface="+mj-lt"/>
              <a:buAutoNum type="arabicPeriod"/>
              <a:tabLst/>
              <a:defRPr/>
            </a:pPr>
            <a:r>
              <a:rPr lang="en-US" dirty="0"/>
              <a:t>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086100" cy="365125"/>
          </a:xfr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032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 Number Lis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4191000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+mj-lt"/>
              <a:buAutoNum type="arabicPeriod"/>
              <a:defRPr>
                <a:latin typeface="Calibri" panose="020F0502020204030204" pitchFamily="34" charset="0"/>
              </a:defRPr>
            </a:lvl1pPr>
            <a:lvl2pPr marL="460375" indent="52388"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Edit</a:t>
            </a:r>
          </a:p>
          <a:p>
            <a:pPr lvl="0"/>
            <a:r>
              <a:rPr lang="en-US" dirty="0"/>
              <a:t>Edit</a:t>
            </a:r>
          </a:p>
        </p:txBody>
      </p:sp>
    </p:spTree>
    <p:extLst>
      <p:ext uri="{BB962C8B-B14F-4D97-AF65-F5344CB8AC3E}">
        <p14:creationId xmlns:p14="http://schemas.microsoft.com/office/powerpoint/2010/main" val="1713844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Bullet Indent 1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  <a:lvl2pPr marL="1371600" marR="0" indent="-45720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 kumimoji="0" lang="en-US" sz="3600" b="1" i="0" u="none" strike="noStrike" kern="1200" cap="none" spc="0" normalizeH="0" baseline="0" noProof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defRPr>
            </a:lvl2pPr>
          </a:lstStyle>
          <a:p>
            <a:pPr marL="0" marR="0" lvl="0" indent="-4572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85000"/>
              <a:buFontTx/>
              <a:buNone/>
              <a:tabLst>
                <a:tab pos="3203575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Should We Define Leadership?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5407" y="2057400"/>
            <a:ext cx="7886700" cy="42672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37382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baseline="0">
                <a:solidFill>
                  <a:srgbClr val="37382C"/>
                </a:solidFill>
              </a:defRPr>
            </a:lvl2pPr>
          </a:lstStyle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inputs of personal capacity, or</a:t>
            </a:r>
          </a:p>
          <a:p>
            <a:pPr lvl="2"/>
            <a:r>
              <a:rPr lang="en-US" dirty="0"/>
              <a:t>The instruments of position, authority, power, and influence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Leadership is not defined by:</a:t>
            </a:r>
          </a:p>
          <a:p>
            <a:pPr lvl="2"/>
            <a:r>
              <a:rPr lang="en-US" dirty="0"/>
              <a:t>The work that is needed – building the capacity to solve problems and seize opportunities that demand new capacity, i.e., mobilizing adaptive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702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Bullet Indent 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ctr"/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Properties of Authority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057400"/>
            <a:ext cx="7886700" cy="3581400"/>
          </a:xfrm>
        </p:spPr>
        <p:txBody>
          <a:bodyPr/>
          <a:lstStyle>
            <a:lvl1pPr>
              <a:defRPr/>
            </a:lvl1pPr>
            <a:lvl2pPr marL="9144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 baseline="0"/>
            </a:lvl2pPr>
            <a:lvl3pPr marL="914400" indent="-457200" eaLnBrk="1" hangingPunct="1">
              <a:buSzPct val="85000"/>
              <a:buFont typeface="Arial" panose="020B0604020202020204" pitchFamily="34" charset="0"/>
              <a:buChar char="•"/>
              <a:tabLst/>
              <a:defRPr/>
            </a:lvl3pPr>
            <a:lvl5pPr marL="1828800" indent="0">
              <a:buNone/>
              <a:defRPr/>
            </a:lvl5pPr>
          </a:lstStyle>
          <a:p>
            <a:pPr lvl="2"/>
            <a:r>
              <a:rPr lang="en-US" dirty="0"/>
              <a:t>A service contract</a:t>
            </a:r>
          </a:p>
          <a:p>
            <a:pPr lvl="3"/>
            <a:r>
              <a:rPr lang="en-US" dirty="0"/>
              <a:t>Power entrusted for service</a:t>
            </a:r>
          </a:p>
          <a:p>
            <a:pPr marL="1828800" marR="0" lvl="3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 or informal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components of the contract</a:t>
            </a:r>
            <a:endParaRPr lang="en-US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en-US" dirty="0"/>
              <a:t>Power 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165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List Bullets 3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</a:t>
            </a:r>
            <a:r>
              <a:rPr lang="en-US" dirty="0"/>
              <a:t>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41348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Section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43000"/>
            <a:ext cx="7886700" cy="4572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defTabSz="914400">
              <a:lnSpc>
                <a:spcPct val="75000"/>
              </a:lnSpc>
              <a:defRPr sz="4000"/>
            </a:lvl1pPr>
          </a:lstStyle>
          <a:p>
            <a:r>
              <a:rPr lang="en-US" dirty="0"/>
              <a:t>Leadership is better viewed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5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Bullet Indent 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algn="ctr"/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Properties of Authority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057400"/>
            <a:ext cx="7886700" cy="3581400"/>
          </a:xfrm>
        </p:spPr>
        <p:txBody>
          <a:bodyPr/>
          <a:lstStyle>
            <a:lvl1pPr>
              <a:defRPr/>
            </a:lvl1pPr>
            <a:lvl2pPr marL="9144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 baseline="0"/>
            </a:lvl2pPr>
            <a:lvl3pPr marL="914400" indent="-457200" eaLnBrk="1" hangingPunct="1">
              <a:buSzPct val="85000"/>
              <a:buFont typeface="Arial" panose="020B0604020202020204" pitchFamily="34" charset="0"/>
              <a:buChar char="•"/>
              <a:tabLst/>
              <a:defRPr/>
            </a:lvl3pPr>
            <a:lvl5pPr marL="1828800" indent="0">
              <a:buNone/>
              <a:defRPr/>
            </a:lvl5pPr>
          </a:lstStyle>
          <a:p>
            <a:pPr lvl="2"/>
            <a:r>
              <a:rPr lang="en-US" dirty="0"/>
              <a:t>A service contract</a:t>
            </a:r>
          </a:p>
          <a:p>
            <a:pPr lvl="3"/>
            <a:r>
              <a:rPr lang="en-US" dirty="0"/>
              <a:t>Power entrusted for service</a:t>
            </a:r>
          </a:p>
          <a:p>
            <a:pPr marL="1828800" marR="0" lvl="3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 or informal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components of the contract</a:t>
            </a:r>
            <a:endParaRPr lang="en-US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lvl="3"/>
            <a:r>
              <a:rPr lang="en-US" dirty="0"/>
              <a:t>Power 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</a:p>
          <a:p>
            <a:pPr lvl="3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846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Objec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708" y="0"/>
            <a:ext cx="852658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8" name="Oval 4"/>
          <p:cNvSpPr>
            <a:spLocks noChangeArrowheads="1"/>
          </p:cNvSpPr>
          <p:nvPr userDrawn="1"/>
        </p:nvSpPr>
        <p:spPr bwMode="auto">
          <a:xfrm flipV="1">
            <a:off x="228600" y="200647"/>
            <a:ext cx="8686800" cy="6447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322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able 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707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Center Text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467" y="609600"/>
            <a:ext cx="7886700" cy="749176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ln/>
                <a:solidFill>
                  <a:srgbClr val="C00000"/>
                </a:solidFill>
                <a:latin typeface="Calibri" panose="020F0502020204030204" pitchFamily="34" charset="0"/>
              </a:rPr>
              <a:t>Classic Mistake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468562"/>
            <a:ext cx="7886700" cy="411480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</a:lstStyle>
          <a:p>
            <a:pPr algn="ctr">
              <a:tabLst>
                <a:tab pos="3203575" algn="l"/>
              </a:tabLst>
              <a:defRPr/>
            </a:pPr>
            <a:r>
              <a:rPr lang="en-US" sz="2400" b="1" dirty="0">
                <a:latin typeface="Calibri" panose="020F0502020204030204" pitchFamily="34" charset="0"/>
              </a:rPr>
              <a:t>Diagnosing and treating adaptive challenges</a:t>
            </a:r>
          </a:p>
        </p:txBody>
      </p:sp>
    </p:spTree>
    <p:extLst>
      <p:ext uri="{BB962C8B-B14F-4D97-AF65-F5344CB8AC3E}">
        <p14:creationId xmlns:p14="http://schemas.microsoft.com/office/powerpoint/2010/main" val="16909176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SmartArt Graphic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65125"/>
            <a:ext cx="7829550" cy="1325563"/>
          </a:xfrm>
        </p:spPr>
        <p:txBody>
          <a:bodyPr/>
          <a:lstStyle>
            <a:lvl1pPr>
              <a:defRPr lang="en-US" sz="3600" smtClean="0">
                <a:ln/>
              </a:defRPr>
            </a:lvl1pPr>
          </a:lstStyle>
          <a:p>
            <a:r>
              <a:rPr lang="en-US" sz="3600" dirty="0">
                <a:ln/>
                <a:ea typeface="+mn-ea"/>
                <a:cs typeface="+mn-cs"/>
              </a:rPr>
              <a:t>Management and Leadership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2057400"/>
            <a:ext cx="7772400" cy="83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2"/>
          </p:nvPr>
        </p:nvSpPr>
        <p:spPr>
          <a:xfrm>
            <a:off x="685800" y="4343400"/>
            <a:ext cx="77724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898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Custom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2133600"/>
            <a:ext cx="7886700" cy="40386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</p:spTree>
    <p:extLst>
      <p:ext uri="{BB962C8B-B14F-4D97-AF65-F5344CB8AC3E}">
        <p14:creationId xmlns:p14="http://schemas.microsoft.com/office/powerpoint/2010/main" val="22440219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ug 25_Custom 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80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810000"/>
            <a:ext cx="7886700" cy="23622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Insert Graphic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28650" y="1661750"/>
            <a:ext cx="7886700" cy="19958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61256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um, letter, roman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14400" y="2057400"/>
            <a:ext cx="693420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4775" indent="-460375">
              <a:buFont typeface="+mj-lt"/>
              <a:buAutoNum type="alphaLcParenR"/>
              <a:defRPr/>
            </a:lvl3pPr>
            <a:lvl4pPr marL="1885950" indent="-514350">
              <a:buFont typeface="+mj-lt"/>
              <a:buAutoNum type="romanLcPeriod"/>
              <a:defRPr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55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53754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77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_List Bullets 3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Edi</a:t>
            </a:r>
            <a:r>
              <a:rPr lang="en-US" dirty="0"/>
              <a:t>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988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Section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143000"/>
            <a:ext cx="7886700" cy="4572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defTabSz="914400">
              <a:lnSpc>
                <a:spcPct val="75000"/>
              </a:lnSpc>
              <a:defRPr sz="4000"/>
            </a:lvl1pPr>
          </a:lstStyle>
          <a:p>
            <a:r>
              <a:rPr lang="en-US" dirty="0"/>
              <a:t>Leadership is better viewed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Objec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708" y="0"/>
            <a:ext cx="852658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</a:p>
        </p:txBody>
      </p:sp>
      <p:sp>
        <p:nvSpPr>
          <p:cNvPr id="8" name="Oval 4"/>
          <p:cNvSpPr>
            <a:spLocks noChangeArrowheads="1"/>
          </p:cNvSpPr>
          <p:nvPr userDrawn="1"/>
        </p:nvSpPr>
        <p:spPr bwMode="auto">
          <a:xfrm flipV="1">
            <a:off x="228600" y="200647"/>
            <a:ext cx="8686800" cy="644743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rot="10800000" wrap="none" anchor="ctr"/>
          <a:lstStyle/>
          <a:p>
            <a:pPr algn="ctr"/>
            <a:endParaRPr lang="en-US" sz="18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5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 25 Table 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lnSpc>
                <a:spcPct val="75000"/>
              </a:lnSpc>
              <a:tabLst>
                <a:tab pos="3203575" algn="l"/>
              </a:tabLst>
              <a:defRPr/>
            </a:lvl1pPr>
          </a:lstStyle>
          <a:p>
            <a:pPr algn="ctr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1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69" y="16002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45613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10" r:id="rId2"/>
    <p:sldLayoutId id="2147484079" r:id="rId3"/>
    <p:sldLayoutId id="2147484047" r:id="rId4"/>
    <p:sldLayoutId id="2147484076" r:id="rId5"/>
    <p:sldLayoutId id="2147484045" r:id="rId6"/>
    <p:sldLayoutId id="2147484009" r:id="rId7"/>
    <p:sldLayoutId id="2147484011" r:id="rId8"/>
    <p:sldLayoutId id="2147484051" r:id="rId9"/>
    <p:sldLayoutId id="2147484050" r:id="rId10"/>
    <p:sldLayoutId id="2147484046" r:id="rId11"/>
    <p:sldLayoutId id="2147484077" r:id="rId12"/>
    <p:sldLayoutId id="2147484078" r:id="rId13"/>
    <p:sldLayoutId id="2147484080" r:id="rId1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747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91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tabLst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69" y="16002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145083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  <p:sldLayoutId id="2147484094" r:id="rId13"/>
    <p:sldLayoutId id="2147484095" r:id="rId1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747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91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tabLst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69" y="16002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245277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  <p:sldLayoutId id="2147484111" r:id="rId13"/>
    <p:sldLayoutId id="2147484112" r:id="rId1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747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91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tabLst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5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969" y="16002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7800" y="64008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375763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747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289175" indent="-460375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Arial" panose="020B0604020202020204" pitchFamily="34" charset="0"/>
        <a:buChar char="•"/>
        <a:tabLst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15" y="1066800"/>
            <a:ext cx="6858000" cy="1681163"/>
          </a:xfrm>
        </p:spPr>
        <p:txBody>
          <a:bodyPr>
            <a:noAutofit/>
          </a:bodyPr>
          <a:lstStyle/>
          <a:p>
            <a:r>
              <a:rPr lang="en-US" dirty="0"/>
              <a:t>Leadership: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Adaptive Framework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Ronald Heifetz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400800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DA912E-C546-4F7A-AA4F-6C45AD2AE772}"/>
              </a:ext>
            </a:extLst>
          </p:cNvPr>
          <p:cNvSpPr txBox="1"/>
          <p:nvPr/>
        </p:nvSpPr>
        <p:spPr>
          <a:xfrm>
            <a:off x="3330442" y="3505200"/>
            <a:ext cx="2631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University of Alaska</a:t>
            </a:r>
          </a:p>
          <a:p>
            <a:endParaRPr lang="en-US" dirty="0">
              <a:latin typeface="+mn-lt"/>
            </a:endParaRPr>
          </a:p>
          <a:p>
            <a:pPr algn="ctr"/>
            <a:r>
              <a:rPr lang="en-US" dirty="0">
                <a:latin typeface="+mn-lt"/>
              </a:rPr>
              <a:t>June 2017</a:t>
            </a:r>
          </a:p>
        </p:txBody>
      </p:sp>
    </p:spTree>
    <p:extLst>
      <p:ext uri="{BB962C8B-B14F-4D97-AF65-F5344CB8AC3E}">
        <p14:creationId xmlns:p14="http://schemas.microsoft.com/office/powerpoint/2010/main" val="3912021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Properties of Authority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981200"/>
            <a:ext cx="7886700" cy="4419600"/>
          </a:xfrm>
        </p:spPr>
        <p:txBody>
          <a:bodyPr/>
          <a:lstStyle/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service contract </a:t>
            </a:r>
          </a:p>
          <a:p>
            <a:pPr lvl="3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Party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entrusts power to Party </a:t>
            </a:r>
            <a:r>
              <a:rPr lang="en-US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 services</a:t>
            </a:r>
          </a:p>
          <a:p>
            <a:pPr lvl="3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 or informal</a:t>
            </a:r>
          </a:p>
          <a:p>
            <a:pPr lvl="4">
              <a:tabLst>
                <a:tab pos="457200" algn="l"/>
                <a:tab pos="914400" algn="l"/>
                <a:tab pos="1427163" algn="l"/>
                <a:tab pos="3203575" algn="l"/>
              </a:tabLst>
              <a:defRPr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components of the contract</a:t>
            </a:r>
          </a:p>
          <a:p>
            <a:pPr marL="1828800" lvl="2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Power</a:t>
            </a:r>
          </a:p>
          <a:p>
            <a:pPr marL="1828800" lvl="2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</a:p>
          <a:p>
            <a:pPr marL="1828800" lvl="2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66600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Authority Relationships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943600" y="6405265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  <p:sp>
        <p:nvSpPr>
          <p:cNvPr id="6" name="Oval 5"/>
          <p:cNvSpPr/>
          <p:nvPr/>
        </p:nvSpPr>
        <p:spPr>
          <a:xfrm>
            <a:off x="6705600" y="3266243"/>
            <a:ext cx="1447800" cy="990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19541" y="1924163"/>
            <a:ext cx="14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+mn-lt"/>
              </a:rPr>
              <a:t>Entrusted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31651" y="1136342"/>
            <a:ext cx="999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+mn-lt"/>
              </a:rPr>
              <a:t>Power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0594" y="5943600"/>
            <a:ext cx="1140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+mn-lt"/>
              </a:rPr>
              <a:t>Service</a:t>
            </a:r>
          </a:p>
        </p:txBody>
      </p:sp>
      <p:sp>
        <p:nvSpPr>
          <p:cNvPr id="4" name="Curved Down Arrow 3"/>
          <p:cNvSpPr/>
          <p:nvPr/>
        </p:nvSpPr>
        <p:spPr>
          <a:xfrm flipH="1" flipV="1">
            <a:off x="1331650" y="4343400"/>
            <a:ext cx="6245442" cy="1524000"/>
          </a:xfrm>
          <a:prstGeom prst="curvedDownArrow">
            <a:avLst>
              <a:gd name="adj1" fmla="val 2290"/>
              <a:gd name="adj2" fmla="val 14741"/>
              <a:gd name="adj3" fmla="val 2616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91592" y="3281779"/>
            <a:ext cx="1447800" cy="990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1427824" y="1676400"/>
            <a:ext cx="6149268" cy="1524000"/>
          </a:xfrm>
          <a:prstGeom prst="curvedDownArrow">
            <a:avLst>
              <a:gd name="adj1" fmla="val 2290"/>
              <a:gd name="adj2" fmla="val 14741"/>
              <a:gd name="adj3" fmla="val 2616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22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Key Services of Authority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dirty="0"/>
              <a:t>Direction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Protection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Order</a:t>
            </a:r>
          </a:p>
          <a:p>
            <a:pPr marL="1423988" lvl="3" indent="404813"/>
            <a:r>
              <a:rPr lang="en-US" dirty="0"/>
              <a:t>Orientation to roles</a:t>
            </a:r>
          </a:p>
          <a:p>
            <a:pPr marL="1423988" lvl="3" indent="404813"/>
            <a:r>
              <a:rPr lang="en-US" dirty="0"/>
              <a:t>Control of conflict</a:t>
            </a:r>
          </a:p>
          <a:p>
            <a:pPr marL="1423988" lvl="3" indent="404813"/>
            <a:r>
              <a:rPr lang="en-US" dirty="0"/>
              <a:t>Norm maintenance</a:t>
            </a:r>
          </a:p>
        </p:txBody>
      </p:sp>
    </p:spTree>
    <p:extLst>
      <p:ext uri="{BB962C8B-B14F-4D97-AF65-F5344CB8AC3E}">
        <p14:creationId xmlns:p14="http://schemas.microsoft.com/office/powerpoint/2010/main" val="3120773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Trust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Predictability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3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Values</a:t>
            </a:r>
          </a:p>
          <a:p>
            <a:pPr marL="1371600" lvl="3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3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Competence</a:t>
            </a:r>
          </a:p>
          <a:p>
            <a:pPr lvl="2"/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8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The Paradox of Trust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6868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People will trust you when you fulfill their expectations for service</a:t>
            </a:r>
          </a:p>
          <a:p>
            <a:pPr marL="0" indent="0" algn="ctr">
              <a:lnSpc>
                <a:spcPct val="75000"/>
              </a:lnSpc>
              <a:buNone/>
              <a:tabLst>
                <a:tab pos="3203575" algn="l"/>
              </a:tabLst>
              <a:defRPr/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5000"/>
              </a:lnSpc>
              <a:buNone/>
              <a:tabLst>
                <a:tab pos="3203575" algn="l"/>
              </a:tabLst>
              <a:defRPr/>
            </a:pP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 what happens when you:</a:t>
            </a:r>
          </a:p>
          <a:p>
            <a:pPr marL="0" indent="0">
              <a:lnSpc>
                <a:spcPct val="75000"/>
              </a:lnSpc>
              <a:buNone/>
              <a:tabLst>
                <a:tab pos="3203575" algn="l"/>
              </a:tabLst>
              <a:defRPr/>
            </a:pPr>
            <a:endParaRPr lang="en-US" i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Deliver information that conflicts with those expectations?</a:t>
            </a:r>
          </a:p>
          <a:p>
            <a:pPr marL="0" indent="0">
              <a:lnSpc>
                <a:spcPct val="75000"/>
              </a:lnSpc>
              <a:buNone/>
              <a:tabLst>
                <a:tab pos="3203575" algn="l"/>
              </a:tabLst>
              <a:defRPr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Tell people what they may need to hear,  but not what they want and expect to hear?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2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The Work of Leadership</a:t>
            </a:r>
            <a:br>
              <a:rPr lang="en-US" dirty="0">
                <a:latin typeface="GillSans Light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72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39717" y="6400800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44553" y="330628"/>
            <a:ext cx="7653978" cy="5155772"/>
            <a:chOff x="954120" y="-50372"/>
            <a:chExt cx="7653978" cy="5155772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24225" y="-50372"/>
              <a:ext cx="2895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 w="0"/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Power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876425" y="675620"/>
              <a:ext cx="5867400" cy="4429780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800" dirty="0">
                  <a:solidFill>
                    <a:srgbClr val="FFFF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676525" y="2837099"/>
              <a:ext cx="4191000" cy="21336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54120" y="4029867"/>
              <a:ext cx="15183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charset="0"/>
                </a:rPr>
                <a:t>Coercion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073704" y="4067791"/>
              <a:ext cx="15343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Influence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324599" y="1447800"/>
              <a:ext cx="229502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Formal Authority</a:t>
              </a:r>
            </a:p>
            <a:p>
              <a:pPr algn="ctr"/>
              <a:endParaRPr lang="en-US" sz="1800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57150"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-Neustadt’s Powers</a:t>
              </a: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-Nye’s Hard Power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824865" y="1441048"/>
              <a:ext cx="2248839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Informal Authority</a:t>
              </a:r>
            </a:p>
            <a:p>
              <a:pPr algn="ctr"/>
              <a:endParaRPr lang="en-US" sz="1800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-Neustadt’s Power</a:t>
              </a: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-Nye’s Soft Power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76525" y="3698459"/>
              <a:ext cx="40624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Management and Leadership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6976" y="1328552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Authority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2159" y="330628"/>
            <a:ext cx="104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I</a:t>
            </a:r>
          </a:p>
        </p:txBody>
      </p:sp>
    </p:spTree>
    <p:extLst>
      <p:ext uri="{BB962C8B-B14F-4D97-AF65-F5344CB8AC3E}">
        <p14:creationId xmlns:p14="http://schemas.microsoft.com/office/powerpoint/2010/main" val="1444885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400800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44553" y="381000"/>
            <a:ext cx="7653978" cy="4970699"/>
            <a:chOff x="954120" y="0"/>
            <a:chExt cx="7653978" cy="497069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259946" y="0"/>
              <a:ext cx="2895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 w="0"/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Power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876425" y="892552"/>
              <a:ext cx="5867400" cy="2935147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800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2676525" y="2837099"/>
              <a:ext cx="4191000" cy="213360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54120" y="4029867"/>
              <a:ext cx="15183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charset="0"/>
                </a:rPr>
                <a:t>Coercion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073704" y="4067791"/>
              <a:ext cx="153439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Influence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324599" y="1447800"/>
              <a:ext cx="2295026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Formal Authority</a:t>
              </a:r>
            </a:p>
            <a:p>
              <a:pPr algn="ctr"/>
              <a:endParaRPr lang="en-US" sz="1800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57150"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-Neustadt’s Powers</a:t>
              </a: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-Nye’s Hard Power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824865" y="1441048"/>
              <a:ext cx="2248839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Informal Authority</a:t>
              </a:r>
            </a:p>
            <a:p>
              <a:pPr algn="ctr"/>
              <a:endParaRPr lang="en-US" sz="1800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-Neustadt’s Power</a:t>
              </a: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-Nye’s Soft Power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76525" y="3431602"/>
              <a:ext cx="4062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Management 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</a:p>
            <a:p>
              <a:pPr algn="ctr"/>
              <a:r>
                <a:rPr lang="en-US" sz="20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Leadership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56976" y="1273552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Authority</a:t>
            </a:r>
            <a:endParaRPr lang="en-US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2159" y="330628"/>
            <a:ext cx="113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2</a:t>
            </a:r>
          </a:p>
        </p:txBody>
      </p:sp>
    </p:spTree>
    <p:extLst>
      <p:ext uri="{BB962C8B-B14F-4D97-AF65-F5344CB8AC3E}">
        <p14:creationId xmlns:p14="http://schemas.microsoft.com/office/powerpoint/2010/main" val="1199497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1172" y="6400800"/>
            <a:ext cx="28956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0" y="400291"/>
            <a:ext cx="7571737" cy="4888823"/>
            <a:chOff x="843258" y="0"/>
            <a:chExt cx="7571737" cy="4638889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324225" y="0"/>
              <a:ext cx="2895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ln w="0"/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</a:t>
              </a: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1838325" y="881942"/>
              <a:ext cx="5867400" cy="3206622"/>
            </a:xfrm>
            <a:prstGeom prst="ellipse">
              <a:avLst/>
            </a:pr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800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358257" y="3168907"/>
              <a:ext cx="2751250" cy="1469982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43258" y="3782117"/>
              <a:ext cx="1652142" cy="43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charset="0"/>
                </a:rPr>
                <a:t>Technical</a:t>
              </a:r>
              <a:endParaRPr lang="en-US" sz="1800" b="1" dirty="0">
                <a:solidFill>
                  <a:srgbClr val="C00000"/>
                </a:solidFill>
                <a:latin typeface="Arial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255703" y="3719232"/>
              <a:ext cx="115929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Adaptive</a:t>
              </a:r>
              <a:endPara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495400" y="1447800"/>
              <a:ext cx="4443858" cy="1138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Formal and Informal Authority</a:t>
              </a:r>
            </a:p>
            <a:p>
              <a:pPr algn="ctr"/>
              <a:endParaRPr lang="en-US" sz="1800" dirty="0">
                <a:ln w="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57150"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-Neustadt’s Powers and Influence</a:t>
              </a:r>
            </a:p>
            <a:p>
              <a:pPr algn="ctr"/>
              <a:r>
                <a:rPr lang="en-US" sz="1800" dirty="0">
                  <a:ln w="0"/>
                  <a:latin typeface="Arial" panose="020B0604020202020204" pitchFamily="34" charset="0"/>
                  <a:cs typeface="Arial" panose="020B0604020202020204" pitchFamily="34" charset="0"/>
                </a:rPr>
                <a:t>-Nye’s Hard and Soft Power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0144" y="3621472"/>
              <a:ext cx="1752600" cy="37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Leadership</a:t>
              </a:r>
            </a:p>
          </p:txBody>
        </p:sp>
      </p:grp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28" y="3411621"/>
            <a:ext cx="282941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39350" y="3930638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18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2885" y="1346021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Authority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2159" y="330628"/>
            <a:ext cx="113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3</a:t>
            </a:r>
          </a:p>
        </p:txBody>
      </p:sp>
    </p:spTree>
    <p:extLst>
      <p:ext uri="{BB962C8B-B14F-4D97-AF65-F5344CB8AC3E}">
        <p14:creationId xmlns:p14="http://schemas.microsoft.com/office/powerpoint/2010/main" val="253421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n/>
                <a:latin typeface="Calibri" panose="020F0502020204030204" pitchFamily="34" charset="0"/>
              </a:rPr>
              <a:t>Distinguish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 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Technical and Adaptive Work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886700" cy="3733800"/>
          </a:xfrm>
        </p:spPr>
        <p:txBody>
          <a:bodyPr>
            <a:normAutofit fontScale="90000"/>
          </a:bodyPr>
          <a:lstStyle/>
          <a:p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Where are We: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In the Development of “Leadership” as an Area of Study?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2829882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and Adaptive Work</a:t>
            </a:r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4215329177"/>
              </p:ext>
            </p:extLst>
          </p:nvPr>
        </p:nvGraphicFramePr>
        <p:xfrm>
          <a:off x="685800" y="1905000"/>
          <a:ext cx="7715252" cy="4160520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1928813">
                  <a:extLst>
                    <a:ext uri="{9D8B030D-6E8A-4147-A177-3AD203B41FA5}">
                      <a16:colId xmlns:a16="http://schemas.microsoft.com/office/drawing/2014/main" val="160254554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4292520551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1342482335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568290365"/>
                    </a:ext>
                  </a:extLst>
                </a:gridCol>
              </a:tblGrid>
              <a:tr h="121007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</a:rPr>
                        <a:t>KIND OF WORK</a:t>
                      </a:r>
                    </a:p>
                  </a:txBody>
                  <a:tcPr marL="82756" marR="82756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</a:rPr>
                        <a:t>PROBLEM DEFINITION</a:t>
                      </a:r>
                    </a:p>
                  </a:txBody>
                  <a:tcPr marL="82756" marR="8275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</a:rPr>
                        <a:t>SOLUTIONS &amp; IMPLEMENTATION</a:t>
                      </a:r>
                    </a:p>
                  </a:txBody>
                  <a:tcPr marL="82756" marR="8275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</a:rPr>
                        <a:t>PRIMARY LOCUS OF </a:t>
                      </a:r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RESPONSIBILITY</a:t>
                      </a:r>
                      <a:r>
                        <a:rPr lang="en-US" sz="1800" b="0" dirty="0">
                          <a:ln>
                            <a:noFill/>
                          </a:ln>
                        </a:rPr>
                        <a:t> FOR  THE WORK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82756" marR="8275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061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2756" marR="82756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2756" marR="82756"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2756" marR="82756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2756" marR="82756"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222163"/>
                  </a:ext>
                </a:extLst>
              </a:tr>
              <a:tr h="892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82756" marR="8275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CLEAR</a:t>
                      </a:r>
                    </a:p>
                  </a:txBody>
                  <a:tcPr marL="82756" marR="82756"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CLEAR</a:t>
                      </a:r>
                    </a:p>
                  </a:txBody>
                  <a:tcPr marL="82756" marR="82756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AUTHORITY</a:t>
                      </a:r>
                    </a:p>
                  </a:txBody>
                  <a:tcPr marL="82756" marR="82756" anchor="ctr"/>
                </a:tc>
                <a:extLst>
                  <a:ext uri="{0D108BD9-81ED-4DB2-BD59-A6C34878D82A}">
                    <a16:rowId xmlns:a16="http://schemas.microsoft.com/office/drawing/2014/main" val="2317761472"/>
                  </a:ext>
                </a:extLst>
              </a:tr>
              <a:tr h="892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TECHNICAL &amp; ADAPTIVE</a:t>
                      </a:r>
                    </a:p>
                  </a:txBody>
                  <a:tcPr marL="82756" marR="8275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CLEAR</a:t>
                      </a:r>
                    </a:p>
                  </a:txBody>
                  <a:tcPr marL="82756" marR="82756" anchor="ctr"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REQUIRES LEARNING</a:t>
                      </a:r>
                    </a:p>
                  </a:txBody>
                  <a:tcPr marL="82756" marR="82756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AUTHORITY &amp; STAKEHOLDER</a:t>
                      </a:r>
                    </a:p>
                  </a:txBody>
                  <a:tcPr marL="82756" marR="82756" anchor="ctr"/>
                </a:tc>
                <a:extLst>
                  <a:ext uri="{0D108BD9-81ED-4DB2-BD59-A6C34878D82A}">
                    <a16:rowId xmlns:a16="http://schemas.microsoft.com/office/drawing/2014/main" val="3329086600"/>
                  </a:ext>
                </a:extLst>
              </a:tr>
              <a:tr h="892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ADAPTIVE</a:t>
                      </a:r>
                    </a:p>
                  </a:txBody>
                  <a:tcPr marL="82756" marR="8275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REQUIRES LEARNING</a:t>
                      </a:r>
                    </a:p>
                  </a:txBody>
                  <a:tcPr marL="82756" marR="8275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REQUIRES LEARNING</a:t>
                      </a:r>
                    </a:p>
                  </a:txBody>
                  <a:tcPr marL="82756" marR="82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STAKEHOLDER &gt; AUTHORITY</a:t>
                      </a:r>
                      <a:endParaRPr lang="en-US" sz="1200" b="0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2756" marR="82756" anchor="ctr"/>
                </a:tc>
                <a:extLst>
                  <a:ext uri="{0D108BD9-81ED-4DB2-BD59-A6C34878D82A}">
                    <a16:rowId xmlns:a16="http://schemas.microsoft.com/office/drawing/2014/main" val="2137328815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715000" y="6400800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7324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/>
                <a:latin typeface="Calibri" panose="020F0502020204030204" pitchFamily="34" charset="0"/>
              </a:rPr>
              <a:t>Common Mistake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2133600"/>
            <a:ext cx="8686800" cy="1676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  <a:tabLst>
                <a:tab pos="3203575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We treat adaptive challenges as technical problems</a:t>
            </a:r>
          </a:p>
          <a:p>
            <a:pPr algn="l">
              <a:tabLst>
                <a:tab pos="3203575" algn="l"/>
              </a:tabLst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tabLst>
                <a:tab pos="3203575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We do this for both political and personal reasons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5023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Essential Questions of Adaptive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886700" cy="35814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 cultural DNA do we keep?</a:t>
            </a: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 cultural DNA do we discard?</a:t>
            </a: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 innovative DNA will enable us to thrive in the new and challenging environment?</a:t>
            </a: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9378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67" y="609600"/>
            <a:ext cx="78867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n/>
                <a:latin typeface="Calibri" panose="020F0502020204030204" pitchFamily="34" charset="0"/>
              </a:rPr>
              <a:t>Sustainable Transformative Change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is Adaptive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35980" y="2132210"/>
            <a:ext cx="8686800" cy="1828800"/>
          </a:xfrm>
        </p:spPr>
        <p:txBody>
          <a:bodyPr>
            <a:normAutofit/>
          </a:bodyPr>
          <a:lstStyle/>
          <a:p>
            <a:r>
              <a:rPr lang="en-US" sz="2800" dirty="0"/>
              <a:t>Cultural DNA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9600" y="3129671"/>
            <a:ext cx="7924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34200" y="2887656"/>
            <a:ext cx="0" cy="4840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48600" y="2887656"/>
            <a:ext cx="0" cy="476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inus 27"/>
          <p:cNvSpPr/>
          <p:nvPr/>
        </p:nvSpPr>
        <p:spPr>
          <a:xfrm>
            <a:off x="7178964" y="3337286"/>
            <a:ext cx="441035" cy="576888"/>
          </a:xfrm>
          <a:prstGeom prst="mathMinus">
            <a:avLst>
              <a:gd name="adj1" fmla="val 0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65352" y="4196001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Conserved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51597" y="4196000"/>
            <a:ext cx="69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Lost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872250" y="4195999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New</a:t>
            </a:r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D4D3DE06-E6ED-4DC0-AD1C-BD9382BC2537}"/>
              </a:ext>
            </a:extLst>
          </p:cNvPr>
          <p:cNvSpPr/>
          <p:nvPr/>
        </p:nvSpPr>
        <p:spPr>
          <a:xfrm>
            <a:off x="3495678" y="3351410"/>
            <a:ext cx="640080" cy="548640"/>
          </a:xfrm>
          <a:prstGeom prst="mathPlus">
            <a:avLst>
              <a:gd name="adj1" fmla="val 7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8CB50C-A905-4702-A3A2-8ADC38D6C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179" y="3258565"/>
            <a:ext cx="493819" cy="4267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DA31FF-2EA1-474E-910A-40D855F51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8620" y="3747631"/>
            <a:ext cx="493819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1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Key Properties of Adaptive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0820" y="2133600"/>
            <a:ext cx="7918289" cy="4343400"/>
          </a:xfrm>
        </p:spPr>
        <p:txBody>
          <a:bodyPr>
            <a:normAutofit/>
          </a:bodyPr>
          <a:lstStyle/>
          <a:p>
            <a:r>
              <a:rPr lang="en-US" dirty="0"/>
              <a:t>Adaptive work demands responses outside the current repertoire.</a:t>
            </a:r>
          </a:p>
          <a:p>
            <a:r>
              <a:rPr lang="en-US" dirty="0"/>
              <a:t>Adaptive organizations are interdependent with their environment.</a:t>
            </a:r>
          </a:p>
          <a:p>
            <a:r>
              <a:rPr lang="en-US" dirty="0"/>
              <a:t>Sustainable success requires local adaptations to local environments.</a:t>
            </a:r>
          </a:p>
          <a:p>
            <a:r>
              <a:rPr lang="en-US" dirty="0"/>
              <a:t>Adaptive solutions are conservative as well as innovative.</a:t>
            </a:r>
          </a:p>
          <a:p>
            <a:r>
              <a:rPr lang="en-US" dirty="0"/>
              <a:t>The people with the problem are the problem, and the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8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Key Properties of Adaptive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2409" y="2133600"/>
            <a:ext cx="7886700" cy="43434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Font typeface="+mj-lt"/>
              <a:buAutoNum type="arabicPeriod" startAt="6"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Adaptive solutions often lie within the society or organization.</a:t>
            </a:r>
          </a:p>
          <a:p>
            <a:pPr>
              <a:lnSpc>
                <a:spcPct val="120000"/>
              </a:lnSpc>
              <a:buAutoNum type="arabicPeriod" startAt="6"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Innovation toward adaptive change is experimental.</a:t>
            </a:r>
          </a:p>
          <a:p>
            <a:pPr>
              <a:lnSpc>
                <a:spcPct val="120000"/>
              </a:lnSpc>
              <a:buAutoNum type="arabicPeriod" startAt="6"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Solutions involve direct loss and indirect loss as people re-fashion loyalties and develop new competencies.</a:t>
            </a:r>
          </a:p>
          <a:p>
            <a:pPr>
              <a:lnSpc>
                <a:spcPct val="120000"/>
              </a:lnSpc>
              <a:buAutoNum type="arabicPeriod" startAt="6"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Adaptive work generates disequilibrium and avoidance because losses generate resistance.</a:t>
            </a:r>
          </a:p>
          <a:p>
            <a:pPr>
              <a:lnSpc>
                <a:spcPct val="120000"/>
              </a:lnSpc>
              <a:buAutoNum type="arabicPeriod" startAt="6"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Adaptive work takes more time than technical work.</a:t>
            </a:r>
          </a:p>
          <a:p>
            <a:pPr>
              <a:buAutoNum type="arabicPeriod" startAt="6"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19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Technical and Adaptive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51013" y="1988515"/>
            <a:ext cx="7886700" cy="40386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1168" y="1931047"/>
            <a:ext cx="9065614" cy="4128170"/>
            <a:chOff x="471347" y="1918929"/>
            <a:chExt cx="9354497" cy="4128170"/>
          </a:xfrm>
        </p:grpSpPr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7882744" y="2843746"/>
              <a:ext cx="1943100" cy="739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64" tIns="46032" rIns="92064" bIns="46032">
              <a:spAutoFit/>
            </a:bodyPr>
            <a:lstStyle/>
            <a:p>
              <a:pPr eaLnBrk="1" hangingPunct="1"/>
              <a:r>
                <a:rPr lang="en-US" sz="1400" b="1" dirty="0">
                  <a:latin typeface="Arial" charset="0"/>
                </a:rPr>
                <a:t>PRODUCTIVE </a:t>
              </a:r>
              <a:br>
                <a:rPr lang="en-US" sz="1400" b="1" dirty="0">
                  <a:latin typeface="Arial" charset="0"/>
                </a:rPr>
              </a:br>
              <a:r>
                <a:rPr lang="en-US" sz="1400" b="1" dirty="0">
                  <a:latin typeface="Arial" charset="0"/>
                </a:rPr>
                <a:t>RANGE OF </a:t>
              </a:r>
              <a:br>
                <a:rPr lang="en-US" sz="1400" b="1" dirty="0">
                  <a:latin typeface="Arial" charset="0"/>
                </a:rPr>
              </a:br>
              <a:r>
                <a:rPr lang="en-US" sz="1400" b="1" dirty="0">
                  <a:latin typeface="Arial" charset="0"/>
                </a:rPr>
                <a:t>STRESS</a:t>
              </a:r>
            </a:p>
          </p:txBody>
        </p: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471347" y="1918929"/>
              <a:ext cx="7651655" cy="4128170"/>
              <a:chOff x="135" y="1018"/>
              <a:chExt cx="4809" cy="2371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blackWhite">
              <a:xfrm>
                <a:off x="336" y="1103"/>
                <a:ext cx="4494" cy="2016"/>
              </a:xfrm>
              <a:prstGeom prst="rect">
                <a:avLst/>
              </a:prstGeom>
              <a:solidFill>
                <a:srgbClr val="8BB6D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pic>
            <p:nvPicPr>
              <p:cNvPr id="9" name="Picture 7" descr="Heifetz Graphic copy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contrast="6000"/>
              </a:blip>
              <a:srcRect/>
              <a:stretch>
                <a:fillRect/>
              </a:stretch>
            </p:blipFill>
            <p:spPr bwMode="auto">
              <a:xfrm>
                <a:off x="271" y="1227"/>
                <a:ext cx="4673" cy="2162"/>
              </a:xfrm>
              <a:prstGeom prst="rect">
                <a:avLst/>
              </a:prstGeom>
              <a:noFill/>
              <a:effectLst>
                <a:outerShdw dist="35921" dir="2700000" algn="ctr" rotWithShape="0">
                  <a:schemeClr val="tx1"/>
                </a:outerShdw>
              </a:effectLst>
            </p:spPr>
          </p:pic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 flipH="1">
                <a:off x="286" y="1018"/>
                <a:ext cx="48" cy="2117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336" y="3119"/>
                <a:ext cx="4608" cy="8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3845" y="3063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  <a:gd name="T6" fmla="*/ 0 w 1"/>
                  <a:gd name="T7" fmla="*/ 0 h 1"/>
                  <a:gd name="T8" fmla="*/ 1 w 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699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AutoShape 22"/>
              <p:cNvSpPr>
                <a:spLocks/>
              </p:cNvSpPr>
              <p:nvPr/>
            </p:nvSpPr>
            <p:spPr bwMode="auto">
              <a:xfrm>
                <a:off x="4728" y="1534"/>
                <a:ext cx="65" cy="413"/>
              </a:xfrm>
              <a:prstGeom prst="rightBrace">
                <a:avLst>
                  <a:gd name="adj1" fmla="val 52949"/>
                  <a:gd name="adj2" fmla="val 50000"/>
                </a:avLst>
              </a:prstGeom>
              <a:noFill/>
              <a:ln w="22225">
                <a:solidFill>
                  <a:srgbClr val="FFFFB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 rot="16164338">
                <a:off x="-441" y="1664"/>
                <a:ext cx="13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DISEQUILIBRIUM</a:t>
                </a:r>
              </a:p>
            </p:txBody>
          </p:sp>
          <p:sp>
            <p:nvSpPr>
              <p:cNvPr id="15" name="Line 24"/>
              <p:cNvSpPr>
                <a:spLocks noChangeShapeType="1"/>
              </p:cNvSpPr>
              <p:nvPr/>
            </p:nvSpPr>
            <p:spPr bwMode="auto">
              <a:xfrm>
                <a:off x="408" y="1558"/>
                <a:ext cx="4464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Line 25"/>
              <p:cNvSpPr>
                <a:spLocks noChangeShapeType="1"/>
              </p:cNvSpPr>
              <p:nvPr/>
            </p:nvSpPr>
            <p:spPr bwMode="auto">
              <a:xfrm>
                <a:off x="408" y="1942"/>
                <a:ext cx="4464" cy="0"/>
              </a:xfrm>
              <a:prstGeom prst="line">
                <a:avLst/>
              </a:prstGeom>
              <a:noFill/>
              <a:ln w="222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Text Box 28"/>
              <p:cNvSpPr txBox="1">
                <a:spLocks noChangeArrowheads="1"/>
              </p:cNvSpPr>
              <p:nvPr/>
            </p:nvSpPr>
            <p:spPr bwMode="auto">
              <a:xfrm>
                <a:off x="2276" y="3127"/>
                <a:ext cx="864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</a:p>
            </p:txBody>
          </p:sp>
          <p:sp>
            <p:nvSpPr>
              <p:cNvPr id="18" name="Text Box 29"/>
              <p:cNvSpPr txBox="1">
                <a:spLocks noChangeArrowheads="1"/>
              </p:cNvSpPr>
              <p:nvPr/>
            </p:nvSpPr>
            <p:spPr bwMode="auto">
              <a:xfrm>
                <a:off x="404" y="1342"/>
                <a:ext cx="441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GillSans Bold"/>
                  </a:rPr>
                  <a:t>LIMIT</a:t>
                </a:r>
                <a:r>
                  <a:rPr lang="en-US" sz="16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Gill Sans" charset="0"/>
                  </a:rPr>
                  <a:t> OF TOLERANCE</a:t>
                </a:r>
                <a:endParaRPr lang="en-US" sz="1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Text Box 30"/>
              <p:cNvSpPr txBox="1">
                <a:spLocks noChangeArrowheads="1"/>
              </p:cNvSpPr>
              <p:nvPr/>
            </p:nvSpPr>
            <p:spPr bwMode="auto">
              <a:xfrm>
                <a:off x="404" y="1967"/>
                <a:ext cx="225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Gill Sans" charset="0"/>
                  </a:rPr>
                  <a:t>THRESHOLD OF LEARNING</a:t>
                </a:r>
                <a:endParaRPr lang="en-US" sz="1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4039" y="2565"/>
                <a:ext cx="883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GillSans Bold"/>
                  </a:rPr>
                  <a:t>ADAPTIVE CHALLENGE</a:t>
                </a:r>
              </a:p>
            </p:txBody>
          </p: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2492" y="2256"/>
                <a:ext cx="139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charset="0"/>
                  </a:rPr>
                  <a:t>WORK AVOIDANCE</a:t>
                </a:r>
                <a:endParaRPr lang="en-US" sz="1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Text Box 33"/>
              <p:cNvSpPr txBox="1">
                <a:spLocks noChangeArrowheads="1"/>
              </p:cNvSpPr>
              <p:nvPr/>
            </p:nvSpPr>
            <p:spPr bwMode="auto">
              <a:xfrm>
                <a:off x="2338" y="2779"/>
                <a:ext cx="1354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GillSans Bold"/>
                  </a:rPr>
                  <a:t>TECHNICAL PROBLEM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4026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Avoiding Adaptive 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4800" y="2057400"/>
            <a:ext cx="86868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1225" indent="-457200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avoid real and potential losses</a:t>
            </a:r>
          </a:p>
          <a:p>
            <a:pPr marL="454025" indent="0">
              <a:lnSpc>
                <a:spcPct val="75000"/>
              </a:lnSpc>
              <a:buNone/>
              <a:tabLst>
                <a:tab pos="3203575" algn="l"/>
              </a:tabLst>
              <a:defRPr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tabLst>
                <a:tab pos="3203575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By diverting responsibility or attention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11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/>
                <a:latin typeface="Calibri" panose="020F0502020204030204" pitchFamily="34" charset="0"/>
              </a:rPr>
              <a:t>Displace Responsibility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886700" cy="3200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Look for a Big Man to fix the problem</a:t>
            </a:r>
          </a:p>
          <a:p>
            <a:r>
              <a:rPr lang="en-US" sz="2400" dirty="0">
                <a:latin typeface="Calibri" panose="020F0502020204030204" pitchFamily="34" charset="0"/>
              </a:rPr>
              <a:t>Externalize the enemy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Attack authority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Divide the top team</a:t>
            </a:r>
          </a:p>
          <a:p>
            <a:r>
              <a:rPr lang="en-US" sz="2400" dirty="0">
                <a:latin typeface="Calibri" panose="020F0502020204030204" pitchFamily="34" charset="0"/>
              </a:rPr>
              <a:t>Kill the messenger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Scapegoat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400800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070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Divert Attention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1828800"/>
            <a:ext cx="9067800" cy="4191000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Partial or Fake Remedies</a:t>
            </a:r>
          </a:p>
          <a:p>
            <a:pPr marL="1428750" lvl="2" indent="-51435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Define the problem to fit our competence</a:t>
            </a:r>
          </a:p>
          <a:p>
            <a:pPr marL="1428750" lvl="2" indent="-51435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Define the problem to make it somebody else’s</a:t>
            </a:r>
          </a:p>
          <a:p>
            <a:pPr marL="1428750" lvl="2" indent="-51435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Misuse structural adjustments</a:t>
            </a:r>
          </a:p>
          <a:p>
            <a:pPr marL="1428750" lvl="2" indent="-51435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Misuse consultants, committees, task forces</a:t>
            </a: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Deflect attention to side issues, irrelevant issues</a:t>
            </a: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Deny</a:t>
            </a: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Lie</a:t>
            </a: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 marL="971550" lvl="1" indent="-514350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sz="2800" dirty="0">
              <a:latin typeface="Calibri" panose="020F0502020204030204" pitchFamily="34" charset="0"/>
            </a:endParaRPr>
          </a:p>
          <a:p>
            <a:pPr lvl="1">
              <a:lnSpc>
                <a:spcPct val="75000"/>
              </a:lnSpc>
              <a:buFont typeface="+mj-lt"/>
              <a:buAutoNum type="arabicPeriod"/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marL="1371600" lvl="2" indent="-45720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marL="1371600" lvl="2" indent="-457200">
              <a:spcBef>
                <a:spcPct val="20000"/>
              </a:spcBef>
              <a:buClr>
                <a:schemeClr val="tx1"/>
              </a:buClr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3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How Should We Define Leadership?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25407" y="2057400"/>
            <a:ext cx="7832794" cy="4267200"/>
          </a:xfrm>
        </p:spPr>
        <p:txBody>
          <a:bodyPr>
            <a:normAutofit/>
          </a:bodyPr>
          <a:lstStyle/>
          <a:p>
            <a:pPr marL="0" lvl="1" indent="0">
              <a:buNone/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Leadership is not defined by:</a:t>
            </a:r>
          </a:p>
          <a:p>
            <a:pPr lvl="2" indent="-457200">
              <a:buClr>
                <a:schemeClr val="tx1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inputs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 personal capacity, or</a:t>
            </a:r>
          </a:p>
          <a:p>
            <a:pPr lvl="2" indent="-457200">
              <a:buClr>
                <a:schemeClr val="tx1"/>
              </a:buClr>
              <a:tabLst>
                <a:tab pos="974725" algn="l"/>
                <a:tab pos="3260725" algn="l"/>
              </a:tabLst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instruments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 authoritative power, and influence</a:t>
            </a:r>
          </a:p>
          <a:p>
            <a:pPr lvl="1" indent="-1371600">
              <a:defRPr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Leadership is defined by:</a:t>
            </a:r>
          </a:p>
          <a:p>
            <a:pPr lvl="2" indent="-457200">
              <a:buClr>
                <a:schemeClr val="tx1"/>
              </a:buClr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work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that is needed</a:t>
            </a:r>
          </a:p>
          <a:p>
            <a:pPr lvl="3">
              <a:buClr>
                <a:schemeClr val="tx1"/>
              </a:buClr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solve tough problems and build capacity to thrive in a changing and challenging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66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Defining Leadership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Leadership is a practice</a:t>
            </a:r>
          </a:p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 and without authority</a:t>
            </a:r>
          </a:p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that mobilizes people and builds capacity</a:t>
            </a:r>
          </a:p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make progress on adaptive challenges</a:t>
            </a:r>
          </a:p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order to thrive in a changing and challenging world</a:t>
            </a:r>
          </a:p>
          <a:p>
            <a:pPr marL="1371600" lvl="2" indent="-457200">
              <a:spcBef>
                <a:spcPct val="50000"/>
              </a:spcBef>
              <a:buClr>
                <a:srgbClr val="000000"/>
              </a:buClr>
              <a:tabLst>
                <a:tab pos="3203575" algn="l"/>
              </a:tabLs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10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Distinguish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Management and Leadership</a:t>
            </a:r>
            <a:br>
              <a:rPr lang="en-US" dirty="0">
                <a:latin typeface="GillSans Light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09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60144"/>
          </a:xfrm>
        </p:spPr>
        <p:txBody>
          <a:bodyPr/>
          <a:lstStyle/>
          <a:p>
            <a:r>
              <a:rPr lang="en-US" dirty="0">
                <a:ln/>
              </a:rPr>
              <a:t>Management and Leadership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1649094"/>
            <a:ext cx="8229600" cy="170370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Management mobilizes the efficient coordination of complex technical problem-solving</a:t>
            </a:r>
          </a:p>
          <a:p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</a:rPr>
              <a:t>Leadership mobilizes adaptive work: honoring the essential, discarding the expendable, and innovating to build new capacity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79248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212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819" y="365125"/>
            <a:ext cx="8234362" cy="930275"/>
          </a:xfrm>
        </p:spPr>
        <p:txBody>
          <a:bodyPr>
            <a:normAutofit/>
          </a:bodyPr>
          <a:lstStyle/>
          <a:p>
            <a:r>
              <a:rPr lang="en-US" dirty="0">
                <a:ln/>
                <a:latin typeface="Calibri" panose="020F0502020204030204" pitchFamily="34" charset="0"/>
              </a:rPr>
              <a:t>Operating from Authority Positions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845694919"/>
              </p:ext>
            </p:extLst>
          </p:nvPr>
        </p:nvGraphicFramePr>
        <p:xfrm>
          <a:off x="304800" y="1371600"/>
          <a:ext cx="8534400" cy="516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79">
                  <a:extLst>
                    <a:ext uri="{9D8B030D-6E8A-4147-A177-3AD203B41FA5}">
                      <a16:colId xmlns:a16="http://schemas.microsoft.com/office/drawing/2014/main" val="667543198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408058911"/>
                    </a:ext>
                  </a:extLst>
                </a:gridCol>
                <a:gridCol w="3982721">
                  <a:extLst>
                    <a:ext uri="{9D8B030D-6E8A-4147-A177-3AD203B41FA5}">
                      <a16:colId xmlns:a16="http://schemas.microsoft.com/office/drawing/2014/main" val="1829817751"/>
                    </a:ext>
                  </a:extLst>
                </a:gridCol>
              </a:tblGrid>
              <a:tr h="374820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Responsibilities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Mode of Operating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633524"/>
                  </a:ext>
                </a:extLst>
              </a:tr>
              <a:tr h="3748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Managing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Leading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603734909"/>
                  </a:ext>
                </a:extLst>
              </a:tr>
              <a:tr h="3748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0" marR="0" lvl="0" indent="0" algn="l" defTabSz="762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+mn-lt"/>
                        </a:rPr>
                        <a:t>Situation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25295"/>
                  </a:ext>
                </a:extLst>
              </a:tr>
              <a:tr h="3748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Technical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Adaptive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929979503"/>
                  </a:ext>
                </a:extLst>
              </a:tr>
              <a:tr h="593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Direction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Define problems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and solutions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Identify adaptive challenges and frame the key questions and issues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49667392"/>
                  </a:ext>
                </a:extLst>
              </a:tr>
              <a:tr h="5934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Protection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Shield the organization from external threat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Let the organization feel external threats within a productive range of distress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29445146"/>
                  </a:ext>
                </a:extLst>
              </a:tr>
              <a:tr h="614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Order: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Restore order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Regulate disequilibrium -- within a productive range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73553"/>
                  </a:ext>
                </a:extLst>
              </a:tr>
              <a:tr h="634635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Orientation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Clarify roles and responsibilities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Disorient current roles and resist pressure to orient people to new roles too quickly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04321"/>
                  </a:ext>
                </a:extLst>
              </a:tr>
              <a:tr h="386591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Managing Conflict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Reduce conflict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Surface and use conflict productively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7967"/>
                  </a:ext>
                </a:extLst>
              </a:tr>
              <a:tr h="843345"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Shaping Norms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Maintain current norms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Challenge unproductive norms or let them be challenged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62000" algn="l"/>
                          <a:tab pos="-533400" algn="l"/>
                          <a:tab pos="-457200" algn="l"/>
                          <a:tab pos="-136525" algn="l"/>
                          <a:tab pos="182563" algn="l"/>
                          <a:tab pos="503238" algn="l"/>
                          <a:tab pos="822325" algn="l"/>
                          <a:tab pos="1143000" algn="l"/>
                          <a:tab pos="1463675" algn="l"/>
                          <a:tab pos="1782763" algn="l"/>
                          <a:tab pos="2103438" algn="l"/>
                          <a:tab pos="2422525" algn="l"/>
                          <a:tab pos="2743200" algn="l"/>
                          <a:tab pos="3063875" algn="l"/>
                          <a:tab pos="3382963" algn="l"/>
                          <a:tab pos="3703638" algn="l"/>
                          <a:tab pos="4022725" algn="l"/>
                          <a:tab pos="4343400" algn="l"/>
                          <a:tab pos="4664075" algn="l"/>
                          <a:tab pos="4983163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98219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791200" y="6492875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9856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The Practice of Leadership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0">
              <a:lnSpc>
                <a:spcPct val="200000"/>
              </a:lnSpc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Near-Term</a:t>
            </a:r>
          </a:p>
          <a:p>
            <a:pPr lvl="3"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Mobilizing adaptive work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55563">
              <a:lnSpc>
                <a:spcPct val="200000"/>
              </a:lnSpc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Long-Term</a:t>
            </a:r>
          </a:p>
          <a:p>
            <a:pPr lvl="3">
              <a:lnSpc>
                <a:spcPct val="20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Building a culture of adaptability</a:t>
            </a:r>
          </a:p>
          <a:p>
            <a:pPr lvl="1"/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48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n/>
                <a:latin typeface="Calibri" panose="020F0502020204030204" pitchFamily="34" charset="0"/>
              </a:rPr>
              <a:t>A Strategy of Leadership:</a:t>
            </a:r>
            <a:br>
              <a:rPr lang="en-US" dirty="0">
                <a:ln/>
                <a:latin typeface="Calibri" panose="020F050202020403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Mobilizing Adaptive Work</a:t>
            </a:r>
            <a:br>
              <a:rPr lang="en-US" dirty="0">
                <a:ln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47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 Strategic Framework with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Four Quadrants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691136083"/>
              </p:ext>
            </p:extLst>
          </p:nvPr>
        </p:nvGraphicFramePr>
        <p:xfrm>
          <a:off x="457200" y="2057400"/>
          <a:ext cx="8229602" cy="434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388981220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230413561"/>
                    </a:ext>
                  </a:extLst>
                </a:gridCol>
                <a:gridCol w="3886201">
                  <a:extLst>
                    <a:ext uri="{9D8B030D-6E8A-4147-A177-3AD203B41FA5}">
                      <a16:colId xmlns:a16="http://schemas.microsoft.com/office/drawing/2014/main" val="1308134476"/>
                    </a:ext>
                  </a:extLst>
                </a:gridCol>
              </a:tblGrid>
              <a:tr h="349103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"/>
                        <a:cs typeface="Times New Roman"/>
                      </a:endParaRPr>
                    </a:p>
                  </a:txBody>
                  <a:tcPr marL="107343" marR="107343" marT="0" marB="0" vert="vert27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System</a:t>
                      </a:r>
                      <a:endParaRPr lang="en-US" sz="28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07343" marR="107343" marT="0" marB="0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Self/Role</a:t>
                      </a:r>
                      <a:endParaRPr lang="en-US" sz="28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07343" marR="107343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327400"/>
                  </a:ext>
                </a:extLst>
              </a:tr>
              <a:tr h="1959429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Diagnosis</a:t>
                      </a:r>
                      <a:endParaRPr lang="en-US" sz="2800" b="1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07343" marR="107343" marT="0" marB="0" vert="vert270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"/>
                      </a:pPr>
                      <a:endParaRPr lang="en-US" sz="1000" dirty="0"/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"/>
                      </a:pPr>
                      <a:endParaRPr lang="en-US" sz="1000" dirty="0"/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"/>
                      </a:pPr>
                      <a:endParaRPr lang="en-US" sz="1000" dirty="0"/>
                    </a:p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US" sz="2400" b="1" dirty="0"/>
                        <a:t>1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07343" marR="107343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"/>
                      </a:pPr>
                      <a:endParaRPr lang="en-US" sz="1000" dirty="0"/>
                    </a:p>
                    <a:p>
                      <a:pPr marL="0" marR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1000" dirty="0"/>
                    </a:p>
                    <a:p>
                      <a:pPr marL="0" marR="0" lv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1000" dirty="0"/>
                    </a:p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07343" marR="107343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1764"/>
                  </a:ext>
                </a:extLst>
              </a:tr>
              <a:tr h="1959429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Action</a:t>
                      </a:r>
                      <a:endParaRPr lang="en-US" sz="2800" b="1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07343" marR="107343" marT="0" marB="0" vert="vert270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"/>
                      </a:pPr>
                      <a:endParaRPr lang="en-US" sz="2000" dirty="0"/>
                    </a:p>
                    <a:p>
                      <a:pPr lvl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2000" dirty="0"/>
                    </a:p>
                    <a:p>
                      <a:pPr lvl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4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07343" marR="107343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1000" dirty="0"/>
                    </a:p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1000" dirty="0"/>
                    </a:p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endParaRPr lang="en-US" sz="1000" dirty="0"/>
                    </a:p>
                    <a:p>
                      <a:pPr marL="0" marR="0" lvl="0" indent="0" algn="ctr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en-US" sz="10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07343" marR="107343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04929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057900" y="6400800"/>
            <a:ext cx="3086100" cy="365125"/>
          </a:xfrm>
        </p:spPr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83984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1: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Analyzing The Work Systemically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0237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2: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Placing Yourself in the 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050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3: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Managing Yourself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86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4000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Three Common Confusions of Leadership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86700" cy="1905000"/>
          </a:xfrm>
        </p:spPr>
        <p:txBody>
          <a:bodyPr>
            <a:noAutofit/>
          </a:bodyPr>
          <a:lstStyle/>
          <a:p>
            <a:pPr marL="1374775" lvl="4" indent="-460375">
              <a:spcBef>
                <a:spcPct val="500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Leadership =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personal characteristics</a:t>
            </a:r>
          </a:p>
          <a:p>
            <a:pPr marL="1374775" lvl="4" indent="-460375">
              <a:spcBef>
                <a:spcPct val="500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Leadership =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authority and influence</a:t>
            </a:r>
          </a:p>
          <a:p>
            <a:pPr marL="1374775" lvl="4" indent="-460375">
              <a:spcBef>
                <a:spcPct val="500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Leadership =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value-free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400800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ronald_heifetz@harvard.edu</a:t>
            </a:r>
          </a:p>
        </p:txBody>
      </p:sp>
    </p:spTree>
    <p:extLst>
      <p:ext uri="{BB962C8B-B14F-4D97-AF65-F5344CB8AC3E}">
        <p14:creationId xmlns:p14="http://schemas.microsoft.com/office/powerpoint/2010/main" val="24078366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4: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Taking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413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1: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Analyzing The Work Systemically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7373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Eight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905000"/>
            <a:ext cx="78867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Diagnosis</a:t>
            </a:r>
          </a:p>
          <a:p>
            <a:r>
              <a:rPr lang="en-US" dirty="0"/>
              <a:t>Get on the Balcony</a:t>
            </a:r>
          </a:p>
          <a:p>
            <a:r>
              <a:rPr lang="en-US" dirty="0"/>
              <a:t>Diagnose the Adaptive Challenges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Action</a:t>
            </a:r>
          </a:p>
          <a:p>
            <a:r>
              <a:rPr lang="en-US" dirty="0"/>
              <a:t>Keep Attention Disciplined</a:t>
            </a:r>
          </a:p>
          <a:p>
            <a:r>
              <a:rPr lang="en-US" dirty="0"/>
              <a:t>Give the Work Back to People</a:t>
            </a:r>
          </a:p>
          <a:p>
            <a:r>
              <a:rPr lang="en-US" dirty="0"/>
              <a:t>Build Trust</a:t>
            </a:r>
          </a:p>
          <a:p>
            <a:r>
              <a:rPr lang="en-US" dirty="0"/>
              <a:t>Regulate Stress</a:t>
            </a:r>
          </a:p>
          <a:p>
            <a:r>
              <a:rPr lang="en-US" dirty="0"/>
              <a:t>Generate More Leadership</a:t>
            </a:r>
          </a:p>
          <a:p>
            <a:r>
              <a:rPr lang="en-US" dirty="0"/>
              <a:t>Infuse the Work with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886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Get on the Balcony</a:t>
            </a:r>
            <a:br>
              <a:rPr lang="en-US" dirty="0">
                <a:ln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Calibri" panose="020F0502020204030204" pitchFamily="34" charset="0"/>
              </a:rPr>
              <a:t>Take an interpretive stance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Think politically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Zoom in and out iteratively, macro and micro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Consider the larger arc of change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Take time for reflection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Use partners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Reflect on your own pre-dispositions and loyalties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Whose water are you carrying?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29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Diagnose the Adaptive Challenges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Calibri" panose="020F0502020204030204" pitchFamily="34" charset="0"/>
              </a:rPr>
              <a:t>Unbundle Technical from Adaptive challenges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Distinguish ripe from unripe issues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Identify the key stakeholders and their perspectives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Listen across and outside the organization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Look through authority figures to their constituents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Listen to the “song beneath the words”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Use conflict as a clue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Use your team dynamics as a case-in-point for clues  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493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The Politics of Leadership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9" name="Oval 1028"/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2286000" y="1676400"/>
            <a:ext cx="4572000" cy="4038600"/>
          </a:xfrm>
          <a:prstGeom prst="ellipse">
            <a:avLst/>
          </a:prstGeom>
          <a:solidFill>
            <a:srgbClr val="FFFFB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152400" y="1616423"/>
            <a:ext cx="7573448" cy="4343400"/>
            <a:chOff x="-4208591" y="296567"/>
            <a:chExt cx="7573448" cy="4343400"/>
          </a:xfrm>
        </p:grpSpPr>
        <p:sp>
          <p:nvSpPr>
            <p:cNvPr id="11" name="Text Box 1027"/>
            <p:cNvSpPr txBox="1">
              <a:spLocks noChangeArrowheads="1"/>
            </p:cNvSpPr>
            <p:nvPr/>
          </p:nvSpPr>
          <p:spPr bwMode="auto">
            <a:xfrm>
              <a:off x="-4208591" y="3587515"/>
              <a:ext cx="2286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 dirty="0">
                  <a:solidFill>
                    <a:srgbClr val="CE7F2E"/>
                  </a:solidFill>
                  <a:latin typeface="Calibri" panose="020F0502020204030204" pitchFamily="34" charset="0"/>
                </a:rPr>
                <a:t>ADAPTIVE CHALLENGE</a:t>
              </a:r>
              <a:endParaRPr lang="en-US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2" name="Picture 1029" descr="Heifetz Visual copy"/>
            <p:cNvPicPr>
              <a:picLocks noChangeAspect="1" noChangeArrowheads="1"/>
            </p:cNvPicPr>
            <p:nvPr/>
          </p:nvPicPr>
          <p:blipFill>
            <a:blip r:embed="rId2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-2045343" y="296567"/>
              <a:ext cx="5410200" cy="434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Line 1030"/>
            <p:cNvSpPr>
              <a:spLocks noChangeShapeType="1"/>
            </p:cNvSpPr>
            <p:nvPr/>
          </p:nvSpPr>
          <p:spPr bwMode="auto">
            <a:xfrm rot="19019229">
              <a:off x="-2273943" y="2470513"/>
              <a:ext cx="2438400" cy="1047750"/>
            </a:xfrm>
            <a:prstGeom prst="line">
              <a:avLst/>
            </a:prstGeom>
            <a:noFill/>
            <a:ln w="47625">
              <a:solidFill>
                <a:srgbClr val="CE7F2E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4791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2: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Placing Yourself in the 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8492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Placing Yourself in the System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600200"/>
            <a:ext cx="7886700" cy="4495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Placement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Mindsets of leadership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Anchoring yourself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Purposefulness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Maintaining Heart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Distinguishing Role from Self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Renegotiate Loyalties that Inhibit Diagnostic Inquiry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Practices to Stay Alive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691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Placement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5300" y="1544515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You’ve been entrusted with power for services.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In analyzing your placement in the authorizing environment,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What is your authorization, i.e., what is your job?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Who are the sources of your authorization?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What are the expectations of each of these sources of authorization?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What are the cultural norms -- the unwritten rules of behavior -- that come with your authority?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limits of your authority: What does your authority enable you to do?  What does it not enable you to do?  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065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Anchoring Yourself in Key Mindsets of Leadership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2057400"/>
            <a:ext cx="8839200" cy="40386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Conserve		– essential values and capacity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Experiment 		– pervasively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Improvise		– responsively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Scan 	 		– 360 degrees for new challenges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Model 	 		– consistent orienting values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Take losses		– thoughtfully</a:t>
            </a:r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2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We Confuse Leadership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with Traits of Social Dominance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676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Why Lead?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371600" lvl="2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Service</a:t>
            </a:r>
          </a:p>
          <a:p>
            <a:pPr marL="1371600" lvl="2">
              <a:lnSpc>
                <a:spcPct val="75000"/>
              </a:lnSpc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71600" lvl="2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The Form Doesn’t Matter</a:t>
            </a:r>
          </a:p>
          <a:p>
            <a:pPr marL="1371600" lvl="2">
              <a:lnSpc>
                <a:spcPct val="75000"/>
              </a:lnSpc>
              <a:tabLst>
                <a:tab pos="3203575" algn="l"/>
              </a:tabLst>
              <a:defRPr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71600" lvl="2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The Myth of Measurement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691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Sacred Heart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474821225"/>
              </p:ext>
            </p:extLst>
          </p:nvPr>
        </p:nvGraphicFramePr>
        <p:xfrm>
          <a:off x="457200" y="2514600"/>
          <a:ext cx="81534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889465842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22686919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48333066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charset="0"/>
                        </a:rPr>
                        <a:t>QUALITY OF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charset="0"/>
                        </a:rPr>
                        <a:t>BECOMES: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charset="0"/>
                        </a:rPr>
                        <a:t>DRESSED UP AS: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34863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6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INNOCENCE &amp; IMAGINATION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6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CYNICISM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6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REALISM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20137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CURIOSITY &amp; DOUBT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ARROGANT CERTAINTY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AUTHORITATIVE KNOWLEDGE</a:t>
                      </a:r>
                    </a:p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898443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COMPASSION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CALLOUSNESS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Gill Sans" charset="0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9248C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THICK-SKIN OF EXPERIENCE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9248C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61063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257800" y="6400800"/>
            <a:ext cx="3086100" cy="365125"/>
          </a:xfrm>
        </p:spPr>
        <p:txBody>
          <a:bodyPr/>
          <a:lstStyle/>
          <a:p>
            <a:r>
              <a:rPr lang="en-US" dirty="0"/>
              <a:t>ronald_heifetz@harvard.edu</a:t>
            </a:r>
            <a:endParaRPr lang="en-US" sz="16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2057400"/>
            <a:ext cx="8153400" cy="3397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29"/>
          <p:cNvSpPr>
            <a:spLocks noChangeShapeType="1"/>
          </p:cNvSpPr>
          <p:nvPr/>
        </p:nvSpPr>
        <p:spPr bwMode="auto">
          <a:xfrm>
            <a:off x="2743200" y="2476500"/>
            <a:ext cx="1066800" cy="0"/>
          </a:xfrm>
          <a:prstGeom prst="line">
            <a:avLst/>
          </a:prstGeom>
          <a:noFill/>
          <a:ln w="3175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>
            <a:off x="2667000" y="2209800"/>
            <a:ext cx="1066800" cy="0"/>
          </a:xfrm>
          <a:prstGeom prst="line">
            <a:avLst/>
          </a:prstGeom>
          <a:noFill/>
          <a:ln w="3175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>
            <a:off x="5334000" y="2197100"/>
            <a:ext cx="1066800" cy="0"/>
          </a:xfrm>
          <a:prstGeom prst="line">
            <a:avLst/>
          </a:prstGeom>
          <a:noFill/>
          <a:ln w="3175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607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Distinguish Role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from Self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429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 Systems View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of Yourself with Multiple Role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Identities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61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Loyalties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	Levels: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lvl="3"/>
            <a:r>
              <a:rPr lang="en-US" dirty="0">
                <a:latin typeface="Calibri" panose="020F0502020204030204" pitchFamily="34" charset="0"/>
              </a:rPr>
              <a:t>Professional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Social</a:t>
            </a:r>
          </a:p>
          <a:p>
            <a:pPr lvl="3"/>
            <a:r>
              <a:rPr lang="en-US" dirty="0">
                <a:latin typeface="Calibri" panose="020F0502020204030204" pitchFamily="34" charset="0"/>
              </a:rPr>
              <a:t>Ancestral</a:t>
            </a:r>
          </a:p>
          <a:p>
            <a:pPr marL="1371600" lvl="3"/>
            <a:endParaRPr lang="en-US" dirty="0">
              <a:latin typeface="Calibri" panose="020F0502020204030204" pitchFamily="34" charset="0"/>
            </a:endParaRPr>
          </a:p>
          <a:p>
            <a:pPr marL="1371600" lvl="3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440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Re-Negotiate Loyalties to Gain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the Personal Freedom to Lead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48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3: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Managing Yourself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6192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Leading and Staying Alive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914400"/>
            <a:r>
              <a:rPr lang="en-US" dirty="0"/>
              <a:t>Get on the balcony</a:t>
            </a:r>
          </a:p>
          <a:p>
            <a:pPr marL="914400"/>
            <a:r>
              <a:rPr lang="en-US" dirty="0"/>
              <a:t>Seek confidants</a:t>
            </a:r>
          </a:p>
          <a:p>
            <a:pPr marL="914400"/>
            <a:r>
              <a:rPr lang="en-US" dirty="0"/>
              <a:t>Distinguish role from self</a:t>
            </a:r>
          </a:p>
          <a:p>
            <a:pPr marL="914400"/>
            <a:r>
              <a:rPr lang="en-US" dirty="0"/>
              <a:t>Listen</a:t>
            </a:r>
          </a:p>
          <a:p>
            <a:pPr marL="914400"/>
            <a:r>
              <a:rPr lang="en-US" dirty="0"/>
              <a:t>Manage your hungers</a:t>
            </a:r>
          </a:p>
          <a:p>
            <a:pPr marL="914400"/>
            <a:r>
              <a:rPr lang="en-US" dirty="0"/>
              <a:t>Anchor yourself</a:t>
            </a:r>
          </a:p>
          <a:p>
            <a:pPr marL="914400"/>
            <a:r>
              <a:rPr lang="en-US" dirty="0"/>
              <a:t>Purposes beyond measure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793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8200"/>
            <a:ext cx="7886700" cy="1447800"/>
          </a:xfrm>
        </p:spPr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Quadrant 4: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Taking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ronald_heifetz@harvard.edu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0412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Eight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905000"/>
            <a:ext cx="78867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Diagnosis</a:t>
            </a:r>
          </a:p>
          <a:p>
            <a:r>
              <a:rPr lang="en-US" dirty="0"/>
              <a:t>Get on the Balcony</a:t>
            </a:r>
          </a:p>
          <a:p>
            <a:r>
              <a:rPr lang="en-US" dirty="0"/>
              <a:t>Diagnose the Adaptive Challenges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Action</a:t>
            </a:r>
          </a:p>
          <a:p>
            <a:r>
              <a:rPr lang="en-US" dirty="0"/>
              <a:t>Keep Attention Disciplined</a:t>
            </a:r>
          </a:p>
          <a:p>
            <a:r>
              <a:rPr lang="en-US" dirty="0"/>
              <a:t>Give the Work Back to People</a:t>
            </a:r>
          </a:p>
          <a:p>
            <a:r>
              <a:rPr lang="en-US" dirty="0"/>
              <a:t>Build Trust</a:t>
            </a:r>
          </a:p>
          <a:p>
            <a:r>
              <a:rPr lang="en-US" dirty="0"/>
              <a:t>Regulate Stress</a:t>
            </a:r>
          </a:p>
          <a:p>
            <a:r>
              <a:rPr lang="en-US" dirty="0"/>
              <a:t>Generate More Leadership</a:t>
            </a:r>
          </a:p>
          <a:p>
            <a:r>
              <a:rPr lang="en-US" dirty="0"/>
              <a:t>Infuse the Work with Meaning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9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Social Dominance: Nature and Nurture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Social dominance tendencies in children are partly natural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But social dominance does not usually determine who will gain adult authority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And authority does not determine leadership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679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Keep Attention Disciplined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>
              <a:lnSpc>
                <a:spcPct val="75000"/>
              </a:lnSpc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</a:rPr>
              <a:t>Ask “who needs to learn what”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Frame the key challenges for each sub-group or faction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Sequence the issues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Keep key issues, questions and data at the center of attention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Counteract work avoidance patterns that divert attention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1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Give the Work Back to People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Calibri" panose="020F0502020204030204" pitchFamily="34" charset="0"/>
              </a:rPr>
              <a:t>Place the adaptive work where it must be done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Encourage widespread experimentation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Model new norms to move from dependency to distributed initiative and responsibility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Cascade leadership practice to local level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Counteract work avoidance patterns that displace responsibility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Support rather than control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550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tabLst>
                <a:tab pos="3203575" algn="l"/>
              </a:tabLst>
              <a:defRPr/>
            </a:pPr>
            <a:r>
              <a:rPr lang="en-US" dirty="0">
                <a:ln/>
                <a:latin typeface="Calibri" panose="020F0502020204030204" pitchFamily="34" charset="0"/>
              </a:rPr>
              <a:t>Leadership Generates Capacity,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 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not Dependency</a:t>
            </a:r>
            <a:br>
              <a:rPr lang="en-US" dirty="0">
                <a:ln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20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Build Trust</a:t>
            </a:r>
            <a:br>
              <a:rPr lang="en-US" dirty="0">
                <a:ln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Provide presence and poise amidst uncertainty and travail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Keep the context ever present in people’s minds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Model the changed behavior 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Listen, and acknowledge your own contribution to the problem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Disappoint expectations with honesty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Acknowledge losses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Receive anger with grace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Manage personal and organizational boundaries with utmost integrity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Learn publicly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Make good use of allies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Keep the opposition close</a:t>
            </a:r>
          </a:p>
          <a:p>
            <a:pPr marL="454025" lvl="1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Accept casualties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572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The Holding Environment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8600" y="1752600"/>
            <a:ext cx="8229600" cy="6096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Vertical and Horizontal Bonds of Trust 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62040" y="2756222"/>
            <a:ext cx="0" cy="3429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2176040" y="4419600"/>
            <a:ext cx="4572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2768279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n-lt"/>
              </a:rPr>
              <a:t>Authority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3600" y="4584839"/>
            <a:ext cx="1599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n-lt"/>
              </a:rPr>
              <a:t>Social Capital</a:t>
            </a:r>
          </a:p>
        </p:txBody>
      </p:sp>
    </p:spTree>
    <p:extLst>
      <p:ext uri="{BB962C8B-B14F-4D97-AF65-F5344CB8AC3E}">
        <p14:creationId xmlns:p14="http://schemas.microsoft.com/office/powerpoint/2010/main" val="32823363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Regulate Stress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6200" y="2057400"/>
            <a:ext cx="8991600" cy="41910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Strengthen the holding environment for cross-boundary work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Maintain a productive level of disequilibrium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Depersonalize the conflicts: distinguish role from self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Pace the work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Take the heat and hold steady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Presence and Poise: tolerate uncertainty, frustration, and pain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Maintain a collective sense of purpose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296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Generate More Leadership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2400" y="2057400"/>
            <a:ext cx="8839200" cy="41910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Protect unauthorized voices of leadership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Control your reflex to squelch variant voices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Coach creative and challenging people for effectiveness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Tease out people’s intuitions and provide time for analysis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</a:rPr>
              <a:t>Protect people who name internal contradictions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29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  <a:tabLst>
                <a:tab pos="3203575" algn="l"/>
              </a:tabLst>
              <a:defRPr/>
            </a:pPr>
            <a:r>
              <a:rPr lang="en-US" dirty="0">
                <a:ln/>
                <a:latin typeface="Calibri" panose="020F0502020204030204" pitchFamily="34" charset="0"/>
              </a:rPr>
              <a:t>Leadership</a:t>
            </a:r>
            <a:br>
              <a:rPr lang="en-US" dirty="0">
                <a:ln/>
                <a:latin typeface="Calibri" panose="020F050202020403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i="1" dirty="0">
                <a:ln/>
                <a:latin typeface="Calibri" panose="020F0502020204030204" pitchFamily="34" charset="0"/>
              </a:rPr>
              <a:t>Generates</a:t>
            </a:r>
            <a:br>
              <a:rPr lang="en-US" i="1" dirty="0">
                <a:ln/>
                <a:latin typeface="Calibri" panose="020F0502020204030204" pitchFamily="34" charset="0"/>
              </a:rPr>
            </a:b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Leadership</a:t>
            </a:r>
            <a:br>
              <a:rPr lang="en-US" dirty="0">
                <a:ln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800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6700" cy="1066801"/>
          </a:xfrm>
        </p:spPr>
        <p:txBody>
          <a:bodyPr>
            <a:normAutofit fontScale="90000"/>
          </a:bodyPr>
          <a:lstStyle/>
          <a:p>
            <a:r>
              <a:rPr lang="en-US" dirty="0">
                <a:ln/>
                <a:latin typeface="Calibri" panose="020F0502020204030204" pitchFamily="34" charset="0"/>
              </a:rPr>
              <a:t>Infuse the Work with Meaning –</a:t>
            </a:r>
            <a:br>
              <a:rPr lang="en-US" dirty="0">
                <a:ln/>
                <a:latin typeface="Calibri" panose="020F050202020403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</a:rPr>
              <a:t>The Narrative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0" y="1447800"/>
            <a:ext cx="86106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Develop and extensively communicate a narrative that: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Helps people comprehend the developments in their lives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Locates and orients each segment in a process 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Articulates orienting values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Manages expectations for quick and easy solutions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Builds from and conserves the past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Names the losses and sustains people through transitional pain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Depersonalizes the conflicts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Engages people in their adaptive work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Calibri" panose="020F0502020204030204" pitchFamily="34" charset="0"/>
              </a:rPr>
              <a:t>Calls forth people’s resourcefulness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873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Two Special Time Frames: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Crisis and Culture Change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1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Leadership is better viewed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 as a practice,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and not 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 set of personal characteristics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330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Crisis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US" dirty="0">
                <a:latin typeface="Calibri" panose="020F0502020204030204" pitchFamily="34" charset="0"/>
              </a:rPr>
              <a:t>Properties:</a:t>
            </a:r>
          </a:p>
          <a:p>
            <a:pPr lvl="3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High Stakes</a:t>
            </a:r>
          </a:p>
          <a:p>
            <a:pPr lvl="3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High Uncertainty</a:t>
            </a:r>
          </a:p>
          <a:p>
            <a:pPr lvl="3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Urgency – Time Compression</a:t>
            </a:r>
          </a:p>
          <a:p>
            <a:pPr lvl="3"/>
            <a:endParaRPr lang="en-US" dirty="0">
              <a:latin typeface="Calibri" panose="020F0502020204030204" pitchFamily="34" charset="0"/>
            </a:endParaRPr>
          </a:p>
          <a:p>
            <a:pPr marL="457200" lvl="3" indent="0">
              <a:buNone/>
            </a:pPr>
            <a:r>
              <a:rPr lang="en-US" dirty="0">
                <a:latin typeface="Calibri" panose="020F0502020204030204" pitchFamily="34" charset="0"/>
              </a:rPr>
              <a:t>Two  Phases:</a:t>
            </a:r>
          </a:p>
          <a:p>
            <a:pPr lvl="3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Acute Phase</a:t>
            </a:r>
          </a:p>
          <a:p>
            <a:pPr lvl="3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Adaptive Phase</a:t>
            </a:r>
          </a:p>
          <a:p>
            <a:pPr marL="457200" lvl="3" indent="0"/>
            <a:endParaRPr lang="en-US" dirty="0">
              <a:latin typeface="Calibri" panose="020F0502020204030204" pitchFamily="34" charset="0"/>
            </a:endParaRPr>
          </a:p>
          <a:p>
            <a:pPr marL="457200" lvl="3" indent="0"/>
            <a:endParaRPr lang="en-US" dirty="0">
              <a:latin typeface="Calibri" panose="020F0502020204030204" pitchFamily="34" charset="0"/>
            </a:endParaRPr>
          </a:p>
          <a:p>
            <a:pPr marL="457200" lvl="3" indent="0"/>
            <a:endParaRPr lang="en-US" dirty="0">
              <a:latin typeface="Calibri" panose="020F0502020204030204" pitchFamily="34" charset="0"/>
            </a:endParaRPr>
          </a:p>
          <a:p>
            <a:pPr lvl="3"/>
            <a:endParaRPr lang="en-US" dirty="0">
              <a:latin typeface="Calibri" panose="020F0502020204030204" pitchFamily="34" charset="0"/>
            </a:endParaRPr>
          </a:p>
          <a:p>
            <a:pPr lvl="3"/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822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Acute Phase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ronald_heifetz@harvard.edu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en-US" dirty="0">
                <a:latin typeface="Calibri" panose="020F0502020204030204" pitchFamily="34" charset="0"/>
              </a:rPr>
              <a:t>Goal:</a:t>
            </a:r>
          </a:p>
          <a:p>
            <a:pPr marL="0" indent="457200">
              <a:buNone/>
            </a:pPr>
            <a:r>
              <a:rPr lang="en-US" dirty="0">
                <a:latin typeface="Calibri" panose="020F0502020204030204" pitchFamily="34" charset="0"/>
              </a:rPr>
              <a:t>	Stabilize the situation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457200">
              <a:buNone/>
            </a:pPr>
            <a:r>
              <a:rPr lang="en-US" dirty="0">
                <a:latin typeface="Calibri" panose="020F0502020204030204" pitchFamily="34" charset="0"/>
              </a:rPr>
              <a:t>Purpose: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	Survive and buy time for Adaptive work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36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Acute Phase</a:t>
            </a:r>
            <a:endParaRPr lang="en-US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Calibri" panose="020F0502020204030204" pitchFamily="34" charset="0"/>
              </a:rPr>
              <a:t>Tasks:</a:t>
            </a:r>
          </a:p>
          <a:p>
            <a:pPr marL="914400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Regulate Disequilibrium	</a:t>
            </a:r>
          </a:p>
          <a:p>
            <a:pPr marL="1371600" lvl="1">
              <a:spcBef>
                <a:spcPct val="20000"/>
              </a:spcBef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Provide presence, structure, and hope</a:t>
            </a:r>
          </a:p>
          <a:p>
            <a:pPr marL="1371600" lvl="1">
              <a:spcBef>
                <a:spcPct val="20000"/>
              </a:spcBef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Speak to people’s experience</a:t>
            </a:r>
          </a:p>
          <a:p>
            <a:pPr marL="1371600" lvl="1">
              <a:spcBef>
                <a:spcPct val="20000"/>
              </a:spcBef>
              <a:buFont typeface="+mj-lt"/>
              <a:buAutoNum type="alphaLcParenR"/>
            </a:pPr>
            <a:r>
              <a:rPr lang="en-US" dirty="0">
                <a:latin typeface="Calibri" panose="020F0502020204030204" pitchFamily="34" charset="0"/>
              </a:rPr>
              <a:t>Maintain confidence and poise</a:t>
            </a:r>
          </a:p>
          <a:p>
            <a:pPr marL="1371600" lvl="1">
              <a:spcBef>
                <a:spcPct val="20000"/>
              </a:spcBef>
              <a:buFont typeface="+mj-lt"/>
              <a:buAutoNum type="alphaLcParenR"/>
            </a:pPr>
            <a:endParaRPr lang="en-US" dirty="0">
              <a:latin typeface="Calibri" panose="020F0502020204030204" pitchFamily="34" charset="0"/>
            </a:endParaRPr>
          </a:p>
          <a:p>
            <a:pPr marL="914400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Drive the organizational response</a:t>
            </a:r>
          </a:p>
          <a:p>
            <a:pPr lvl="1" indent="0">
              <a:spcBef>
                <a:spcPct val="2000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- Improvise to the extent possible</a:t>
            </a:r>
          </a:p>
          <a:p>
            <a:pPr lvl="1">
              <a:spcBef>
                <a:spcPct val="2000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marL="9144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Frame the key issues for the Adaptive phase</a:t>
            </a:r>
          </a:p>
          <a:p>
            <a:pPr marL="1371600" lvl="1">
              <a:spcBef>
                <a:spcPct val="20000"/>
              </a:spcBef>
              <a:buFont typeface="+mj-lt"/>
              <a:buAutoNum type="alphaLcParenR"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99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  <a:latin typeface="Calibri" panose="020F0502020204030204" pitchFamily="34" charset="0"/>
              </a:rPr>
              <a:t>Adaptive Phase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en-US" dirty="0">
                <a:latin typeface="Calibri" panose="020F0502020204030204" pitchFamily="34" charset="0"/>
              </a:rPr>
              <a:t>Goals: Short and Long-Term: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marL="1371600" lvl="3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Meet the initial adaptive challenges</a:t>
            </a:r>
          </a:p>
          <a:p>
            <a:pPr marL="1371600" lvl="3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Build a more adaptive culture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n"/>
            </a:pPr>
            <a:endParaRPr lang="en-US" dirty="0">
              <a:latin typeface="Calibri" panose="020F0502020204030204" pitchFamily="34" charset="0"/>
            </a:endParaRPr>
          </a:p>
          <a:p>
            <a:pPr marL="0" indent="457200">
              <a:spcBef>
                <a:spcPct val="2000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Purpose: </a:t>
            </a:r>
          </a:p>
          <a:p>
            <a:pPr marL="609600" indent="-609600">
              <a:spcBef>
                <a:spcPct val="2000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spcBef>
                <a:spcPct val="2000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	To thrive in a changing and challenging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447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Adaptive Organizations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989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Adaptive Organizations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Build a strong holding environment of vertical and 	 horizontal bonds of trust 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Build an ethos of shared responsibility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Sense early and respond quickly to the environment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Put the tough issues on the table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Reward and learn fast from ongoing experimentation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Encourage people to lead with and beyond their authority</a:t>
            </a:r>
          </a:p>
          <a:p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Develop people daily </a:t>
            </a:r>
          </a:p>
          <a:p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479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2057400"/>
            <a:ext cx="8382000" cy="35814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Get on the Balcony</a:t>
            </a:r>
          </a:p>
          <a:p>
            <a:pPr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People often get swept up in the action and lose perspective.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How might you help yourself to reflect in the midst of action?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191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Diagnose the Adaptive Challenges</a:t>
            </a:r>
          </a:p>
          <a:p>
            <a:pPr>
              <a:buFont typeface="+mj-lt"/>
              <a:buAutoNum type="arabicPeriod" startAt="2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People often confuse technical problems with adaptive challenges. 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 are some diagnostic indicators to identify an adaptive challenge?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856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Keep Attention Disciplined</a:t>
            </a:r>
          </a:p>
          <a:p>
            <a:pPr>
              <a:buFont typeface="+mj-lt"/>
              <a:buAutoNum type="arabicPeriod" startAt="3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People often avoid adaptive work by diverting attention away from the issues that generate frustration and conflict.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Give an example of an action you took to maintain disciplined attention.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152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4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Give the Work Back to People</a:t>
            </a:r>
          </a:p>
          <a:p>
            <a:pPr>
              <a:buFont typeface="+mj-lt"/>
              <a:buAutoNum type="arabicPeriod" startAt="4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People often avoid adaptive work by displacing responsibility for tough issues away from themselves. 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Give an example of an action you took to give the work back to the relevant stakeholders.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6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Distinguish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Leadership from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  <a:t>Formal and Informal Authority</a:t>
            </a:r>
            <a:br>
              <a:rPr lang="en-US" dirty="0">
                <a:ln/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716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Build Trust</a:t>
            </a:r>
          </a:p>
          <a:p>
            <a:pPr>
              <a:buFont typeface="+mj-lt"/>
              <a:buAutoNum type="arabicPeriod" startAt="5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Adaptive learning is inherently political.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Identify the relevant parties to a recent strategic initiative.  What real or potential loss, disloyalty, or incompetence are you asking them to endure?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051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3200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Regulate Stress</a:t>
            </a:r>
          </a:p>
          <a:p>
            <a:pPr>
              <a:buFont typeface="+mj-lt"/>
              <a:buAutoNum type="arabicPeriod" startAt="6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Too much disequilibrium overwhelms people, not enough stagnates.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 actions can you take to raise and to lower the stress to keep it within a productive range?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3444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8650" y="2057400"/>
            <a:ext cx="7886700" cy="3200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Generate More Leadership</a:t>
            </a:r>
          </a:p>
          <a:p>
            <a:pPr>
              <a:buFont typeface="+mj-lt"/>
              <a:buAutoNum type="arabicPeriod" startAt="7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Proposition:  Variant perspectives can become a source of creativity rather than a source of destructive conflict.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What could you do differently to protect variant perspectives among your colleagues and have them become a source of creativity?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065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Discussion: Strategic Tasks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Infuse the Work with Meaning</a:t>
            </a:r>
          </a:p>
          <a:p>
            <a:pPr>
              <a:buFont typeface="+mj-lt"/>
              <a:buAutoNum type="arabicPeriod" startAt="8"/>
            </a:pPr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Proposition:  People need to feel committed to the work they’re doing, in spite of the sacrifices.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914400" indent="-457200">
              <a:tabLst>
                <a:tab pos="3203575" algn="l"/>
              </a:tabLst>
              <a:defRPr/>
            </a:pP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How might you take further action to infuse work with meaning</a:t>
            </a: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en-US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9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524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n/>
                <a:latin typeface="Calibri" panose="020F0502020204030204" pitchFamily="34" charset="0"/>
              </a:rPr>
              <a:t>Three Benefits to Distinguishing</a:t>
            </a:r>
            <a:br>
              <a:rPr lang="en-US" sz="3600" dirty="0">
                <a:ln/>
                <a:latin typeface="Calibri" panose="020F0502020204030204" pitchFamily="34" charset="0"/>
              </a:rPr>
            </a:br>
            <a:r>
              <a:rPr lang="en-US" sz="3600" dirty="0">
                <a:ln/>
                <a:latin typeface="Calibri" panose="020F0502020204030204" pitchFamily="34" charset="0"/>
              </a:rPr>
              <a:t>Leadership from Authority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ronald_heifetz@harvard.edu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133600"/>
            <a:ext cx="702294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We can study and guide the practice of:</a:t>
            </a:r>
          </a:p>
          <a:p>
            <a:endParaRPr lang="en-US" sz="2800" b="1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+mn-lt"/>
              </a:rPr>
              <a:t>Leadership with Varying Kinds of Authority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+mn-lt"/>
              </a:rPr>
              <a:t>Leadership without Authority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We can encourage anyone to lead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b="1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+mn-lt"/>
              </a:rPr>
              <a:t>The Practices of Authority</a:t>
            </a:r>
          </a:p>
          <a:p>
            <a:pPr marL="457200" indent="-457200">
              <a:buFont typeface="+mj-lt"/>
              <a:buAutoNum type="arabicPeriod"/>
            </a:pP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576718"/>
      </p:ext>
    </p:extLst>
  </p:cSld>
  <p:clrMapOvr>
    <a:masterClrMapping/>
  </p:clrMapOvr>
</p:sld>
</file>

<file path=ppt/theme/theme1.xml><?xml version="1.0" encoding="utf-8"?>
<a:theme xmlns:a="http://schemas.openxmlformats.org/drawingml/2006/main" name="8.25 Master Template 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.25 Master Template 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8.25 Master Template 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8.25 Master Template 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A9C4D-14F0-4817-B0A7-8703C9602C7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0C3A9C-7C64-4D32-AC54-8C8BFE26C5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9B0F72B-FC9A-4506-A6D9-904FDDFCA3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42234</TotalTime>
  <Words>2897</Words>
  <Application>Microsoft Macintosh PowerPoint</Application>
  <PresentationFormat>Letter Paper (8.5x11 in)</PresentationFormat>
  <Paragraphs>639</Paragraphs>
  <Slides>83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83</vt:i4>
      </vt:variant>
      <vt:variant>
        <vt:lpstr>Custom Shows</vt:lpstr>
      </vt:variant>
      <vt:variant>
        <vt:i4>5</vt:i4>
      </vt:variant>
    </vt:vector>
  </HeadingPairs>
  <TitlesOfParts>
    <vt:vector size="100" baseType="lpstr">
      <vt:lpstr>Arial</vt:lpstr>
      <vt:lpstr>Calibri</vt:lpstr>
      <vt:lpstr>Gill Sans</vt:lpstr>
      <vt:lpstr>GillSans Bold</vt:lpstr>
      <vt:lpstr>GillSans Light</vt:lpstr>
      <vt:lpstr>Symbol</vt:lpstr>
      <vt:lpstr>Times</vt:lpstr>
      <vt:lpstr>Wingdings</vt:lpstr>
      <vt:lpstr>8.25 Master Template Custom Design</vt:lpstr>
      <vt:lpstr>1_8.25 Master Template Custom Design</vt:lpstr>
      <vt:lpstr>2_8.25 Master Template Custom Design</vt:lpstr>
      <vt:lpstr>3_8.25 Master Template Custom Design</vt:lpstr>
      <vt:lpstr>Leadership:  The Adaptive Framework</vt:lpstr>
      <vt:lpstr>    Where are We:  In the Development of “Leadership” as an Area of Study?       </vt:lpstr>
      <vt:lpstr>How Should We Define Leadership?</vt:lpstr>
      <vt:lpstr>  Three Common Confusions of Leadership</vt:lpstr>
      <vt:lpstr>We Confuse Leadership   with Traits of Social Dominance </vt:lpstr>
      <vt:lpstr>Social Dominance: Nature and Nurture</vt:lpstr>
      <vt:lpstr>Leadership is better viewed   as a practice,  and not   a set of personal characteristics</vt:lpstr>
      <vt:lpstr>Distinguish   Leadership from   Formal and Informal Authority </vt:lpstr>
      <vt:lpstr>Three Benefits to Distinguishing Leadership from Authority</vt:lpstr>
      <vt:lpstr>Properties of Authority</vt:lpstr>
      <vt:lpstr>Authority Relationships</vt:lpstr>
      <vt:lpstr>Key Services of Authority</vt:lpstr>
      <vt:lpstr>Trust</vt:lpstr>
      <vt:lpstr>The Paradox of Trust</vt:lpstr>
      <vt:lpstr>The Work of Leadership </vt:lpstr>
      <vt:lpstr>PowerPoint Presentation</vt:lpstr>
      <vt:lpstr>PowerPoint Presentation</vt:lpstr>
      <vt:lpstr>PowerPoint Presentation</vt:lpstr>
      <vt:lpstr>Distinguish   Technical and Adaptive Work</vt:lpstr>
      <vt:lpstr>Technical and Adaptive Work</vt:lpstr>
      <vt:lpstr>Common Mistake</vt:lpstr>
      <vt:lpstr>Essential Questions of Adaptive Work</vt:lpstr>
      <vt:lpstr>Sustainable Transformative Change is Adaptive</vt:lpstr>
      <vt:lpstr>Key Properties of Adaptive Work</vt:lpstr>
      <vt:lpstr>Key Properties of Adaptive Work</vt:lpstr>
      <vt:lpstr>Technical and Adaptive Work</vt:lpstr>
      <vt:lpstr>Avoiding Adaptive Work</vt:lpstr>
      <vt:lpstr>Displace Responsibility</vt:lpstr>
      <vt:lpstr>Divert Attention</vt:lpstr>
      <vt:lpstr>Defining Leadership</vt:lpstr>
      <vt:lpstr>Distinguish   Management and Leadership </vt:lpstr>
      <vt:lpstr>Management and Leadership </vt:lpstr>
      <vt:lpstr>Operating from Authority Positions</vt:lpstr>
      <vt:lpstr>The Practice of Leadership</vt:lpstr>
      <vt:lpstr>A Strategy of Leadership:  Mobilizing Adaptive Work </vt:lpstr>
      <vt:lpstr>A Strategic Framework with  Four Quadrants</vt:lpstr>
      <vt:lpstr>Quadrant 1:  Analyzing The Work Systemically</vt:lpstr>
      <vt:lpstr>Quadrant 2:  Placing Yourself in the System</vt:lpstr>
      <vt:lpstr> Quadrant 3:  Managing Yourself </vt:lpstr>
      <vt:lpstr>Quadrant 4:  Taking Action</vt:lpstr>
      <vt:lpstr>Quadrant 1:  Analyzing The Work Systemically</vt:lpstr>
      <vt:lpstr>Eight Strategic Tasks</vt:lpstr>
      <vt:lpstr>Get on the Balcony </vt:lpstr>
      <vt:lpstr>Diagnose the Adaptive Challenges</vt:lpstr>
      <vt:lpstr>The Politics of Leadership</vt:lpstr>
      <vt:lpstr>Quadrant 2:  Placing Yourself in the System</vt:lpstr>
      <vt:lpstr>Placing Yourself in the System</vt:lpstr>
      <vt:lpstr>Placement</vt:lpstr>
      <vt:lpstr>Anchoring Yourself in Key Mindsets of Leadership </vt:lpstr>
      <vt:lpstr>Why Lead?</vt:lpstr>
      <vt:lpstr>Sacred Heart </vt:lpstr>
      <vt:lpstr>Distinguish Role   from Self</vt:lpstr>
      <vt:lpstr>A Systems View   of Yourself with Multiple Role  Identities </vt:lpstr>
      <vt:lpstr>Loyalties</vt:lpstr>
      <vt:lpstr>Re-Negotiate Loyalties to Gain   the Personal Freedom to Lead </vt:lpstr>
      <vt:lpstr> Quadrant 3:  Managing Yourself </vt:lpstr>
      <vt:lpstr>Leading and Staying Alive</vt:lpstr>
      <vt:lpstr>Quadrant 4:  Taking Action</vt:lpstr>
      <vt:lpstr>Eight Strategic Tasks</vt:lpstr>
      <vt:lpstr>Keep Attention Disciplined </vt:lpstr>
      <vt:lpstr>Give the Work Back to People</vt:lpstr>
      <vt:lpstr>Leadership Generates Capacity,   not Dependency </vt:lpstr>
      <vt:lpstr>Build Trust </vt:lpstr>
      <vt:lpstr>The Holding Environment</vt:lpstr>
      <vt:lpstr>Regulate Stress</vt:lpstr>
      <vt:lpstr>Generate More Leadership</vt:lpstr>
      <vt:lpstr>Leadership  Generates  Leadership </vt:lpstr>
      <vt:lpstr>Infuse the Work with Meaning – The Narrative </vt:lpstr>
      <vt:lpstr>Two Special Time Frames:   Crisis and Culture Change </vt:lpstr>
      <vt:lpstr>Crisis</vt:lpstr>
      <vt:lpstr>Acute Phase</vt:lpstr>
      <vt:lpstr>Acute Phase</vt:lpstr>
      <vt:lpstr>Adaptive Phase</vt:lpstr>
      <vt:lpstr>Adaptive Organizations </vt:lpstr>
      <vt:lpstr>Adaptive Organizations</vt:lpstr>
      <vt:lpstr>Discussion: Strategic Tasks</vt:lpstr>
      <vt:lpstr>Discussion: Strategic Tasks</vt:lpstr>
      <vt:lpstr>Discussion: Strategic Tasks</vt:lpstr>
      <vt:lpstr>Discussion: Strategic Tasks</vt:lpstr>
      <vt:lpstr>Discussion: Strategic Tasks</vt:lpstr>
      <vt:lpstr>Discussion: Strategic Tasks</vt:lpstr>
      <vt:lpstr>Discussion: Strategic Tasks</vt:lpstr>
      <vt:lpstr>Discussion: Strategic Tasks</vt:lpstr>
      <vt:lpstr>Introduction</vt:lpstr>
      <vt:lpstr>Key Concepts</vt:lpstr>
      <vt:lpstr>Technical v Adaptive</vt:lpstr>
      <vt:lpstr>Strategic Framework</vt:lpstr>
      <vt:lpstr>Management v Leadership</vt:lpstr>
    </vt:vector>
  </TitlesOfParts>
  <Company>ADLdesign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Heifetz</dc:creator>
  <cp:lastModifiedBy>Gary Freiberg</cp:lastModifiedBy>
  <cp:revision>888</cp:revision>
  <cp:lastPrinted>2016-09-19T01:20:03Z</cp:lastPrinted>
  <dcterms:created xsi:type="dcterms:W3CDTF">2003-10-28T18:22:30Z</dcterms:created>
  <dcterms:modified xsi:type="dcterms:W3CDTF">2021-08-19T02:25:02Z</dcterms:modified>
</cp:coreProperties>
</file>