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8" r:id="rId10"/>
    <p:sldId id="267" r:id="rId11"/>
    <p:sldId id="264" r:id="rId12"/>
    <p:sldId id="269" r:id="rId13"/>
    <p:sldId id="265" r:id="rId14"/>
    <p:sldId id="266" r:id="rId15"/>
    <p:sldId id="270" r:id="rId16"/>
    <p:sldId id="271" r:id="rId17"/>
    <p:sldId id="272" r:id="rId18"/>
    <p:sldId id="273" r:id="rId19"/>
    <p:sldId id="274" r:id="rId20"/>
    <p:sldId id="276" r:id="rId21"/>
    <p:sldId id="277" r:id="rId22"/>
    <p:sldId id="279" r:id="rId23"/>
    <p:sldId id="275" r:id="rId24"/>
    <p:sldId id="280"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5" d="100"/>
          <a:sy n="105" d="100"/>
        </p:scale>
        <p:origin x="12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1A227-6D6C-4A1E-A6F0-5C6D5BC7F99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220145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1A227-6D6C-4A1E-A6F0-5C6D5BC7F99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313719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1A227-6D6C-4A1E-A6F0-5C6D5BC7F99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321727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1A227-6D6C-4A1E-A6F0-5C6D5BC7F99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106303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1A227-6D6C-4A1E-A6F0-5C6D5BC7F99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129253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1A227-6D6C-4A1E-A6F0-5C6D5BC7F990}"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269505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1A227-6D6C-4A1E-A6F0-5C6D5BC7F990}" type="datetimeFigureOut">
              <a:rPr lang="en-US" smtClean="0"/>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163469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1A227-6D6C-4A1E-A6F0-5C6D5BC7F990}"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4839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1A227-6D6C-4A1E-A6F0-5C6D5BC7F990}" type="datetimeFigureOut">
              <a:rPr lang="en-US" smtClean="0"/>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421090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291A227-6D6C-4A1E-A6F0-5C6D5BC7F990}"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399638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291A227-6D6C-4A1E-A6F0-5C6D5BC7F990}"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891A-ED2F-4B91-9467-2D99DD582694}" type="slidenum">
              <a:rPr lang="en-US" smtClean="0"/>
              <a:t>‹#›</a:t>
            </a:fld>
            <a:endParaRPr lang="en-US"/>
          </a:p>
        </p:txBody>
      </p:sp>
    </p:spTree>
    <p:extLst>
      <p:ext uri="{BB962C8B-B14F-4D97-AF65-F5344CB8AC3E}">
        <p14:creationId xmlns:p14="http://schemas.microsoft.com/office/powerpoint/2010/main" val="224745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4"/>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91A227-6D6C-4A1E-A6F0-5C6D5BC7F990}" type="datetimeFigureOut">
              <a:rPr lang="en-US" smtClean="0"/>
              <a:t>3/8/2018</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2B891A-ED2F-4B91-9467-2D99DD582694}" type="slidenum">
              <a:rPr lang="en-US" smtClean="0"/>
              <a:t>‹#›</a:t>
            </a:fld>
            <a:endParaRPr lang="en-US"/>
          </a:p>
        </p:txBody>
      </p:sp>
    </p:spTree>
    <p:extLst>
      <p:ext uri="{BB962C8B-B14F-4D97-AF65-F5344CB8AC3E}">
        <p14:creationId xmlns:p14="http://schemas.microsoft.com/office/powerpoint/2010/main" val="2199783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ABE-07DB-4F6E-A032-B623EF849F58}"/>
              </a:ext>
            </a:extLst>
          </p:cNvPr>
          <p:cNvSpPr>
            <a:spLocks noGrp="1"/>
          </p:cNvSpPr>
          <p:nvPr>
            <p:ph type="ctrTitle"/>
          </p:nvPr>
        </p:nvSpPr>
        <p:spPr>
          <a:xfrm>
            <a:off x="1790700" y="2120905"/>
            <a:ext cx="5562600" cy="1441446"/>
          </a:xfrm>
        </p:spPr>
        <p:txBody>
          <a:bodyPr>
            <a:normAutofit/>
          </a:bodyPr>
          <a:lstStyle/>
          <a:p>
            <a:r>
              <a:rPr lang="en-US" sz="4400" dirty="0"/>
              <a:t>Introduction to Industrial Robotics </a:t>
            </a:r>
          </a:p>
        </p:txBody>
      </p:sp>
      <p:sp>
        <p:nvSpPr>
          <p:cNvPr id="3" name="Subtitle 2">
            <a:extLst>
              <a:ext uri="{FF2B5EF4-FFF2-40B4-BE49-F238E27FC236}">
                <a16:creationId xmlns:a16="http://schemas.microsoft.com/office/drawing/2014/main" id="{1F567B46-9573-48E1-B0FC-3050C14D06D4}"/>
              </a:ext>
            </a:extLst>
          </p:cNvPr>
          <p:cNvSpPr>
            <a:spLocks noGrp="1"/>
          </p:cNvSpPr>
          <p:nvPr>
            <p:ph type="subTitle" idx="1"/>
          </p:nvPr>
        </p:nvSpPr>
        <p:spPr/>
        <p:txBody>
          <a:bodyPr/>
          <a:lstStyle/>
          <a:p>
            <a:r>
              <a:rPr lang="en-US" dirty="0"/>
              <a:t>Chapter 2 </a:t>
            </a:r>
          </a:p>
        </p:txBody>
      </p:sp>
    </p:spTree>
    <p:extLst>
      <p:ext uri="{BB962C8B-B14F-4D97-AF65-F5344CB8AC3E}">
        <p14:creationId xmlns:p14="http://schemas.microsoft.com/office/powerpoint/2010/main" val="294546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8F37-AA14-4DF6-84C8-7145D8DD080F}"/>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8F20B631-8AB7-46AC-A70E-F99F1FDD6026}"/>
              </a:ext>
            </a:extLst>
          </p:cNvPr>
          <p:cNvSpPr>
            <a:spLocks noGrp="1"/>
          </p:cNvSpPr>
          <p:nvPr>
            <p:ph idx="1"/>
          </p:nvPr>
        </p:nvSpPr>
        <p:spPr/>
        <p:txBody>
          <a:bodyPr>
            <a:normAutofit fontScale="92500" lnSpcReduction="10000"/>
          </a:bodyPr>
          <a:lstStyle/>
          <a:p>
            <a:r>
              <a:rPr lang="en-US" sz="3200" b="1" dirty="0"/>
              <a:t>1800</a:t>
            </a:r>
            <a:r>
              <a:rPr lang="en-US" sz="3200" dirty="0"/>
              <a:t> – Alessandro Volta created the </a:t>
            </a:r>
            <a:r>
              <a:rPr lang="en-US" sz="3200" b="1" dirty="0"/>
              <a:t>voltaic pile</a:t>
            </a:r>
            <a:r>
              <a:rPr lang="en-US" sz="3200" dirty="0"/>
              <a:t>, a battery consisting of alternating disks of zinc and silver or copper and pewter separated by paper or cloth soaked in either salt water or sodium hydroxide </a:t>
            </a:r>
          </a:p>
          <a:p>
            <a:r>
              <a:rPr lang="en-US" sz="3200" b="1" dirty="0"/>
              <a:t>1804</a:t>
            </a:r>
            <a:r>
              <a:rPr lang="en-US" sz="3200" dirty="0"/>
              <a:t> – Joseph-Marie Jacquard invents the </a:t>
            </a:r>
            <a:r>
              <a:rPr lang="en-US" sz="3200" i="1" dirty="0"/>
              <a:t>Jacquard loom, </a:t>
            </a:r>
            <a:r>
              <a:rPr lang="en-US" sz="3200" dirty="0"/>
              <a:t>an automation system for looms utilizing a punch card control system 	</a:t>
            </a:r>
          </a:p>
          <a:p>
            <a:r>
              <a:rPr lang="en-US" sz="3200" b="1" dirty="0"/>
              <a:t>1810</a:t>
            </a:r>
            <a:r>
              <a:rPr lang="en-US" sz="3200" dirty="0"/>
              <a:t> – Friedrich Kaufmann creates a mechanical trumpet player controlled by a stepped drum </a:t>
            </a:r>
          </a:p>
          <a:p>
            <a:endParaRPr lang="en-US" dirty="0"/>
          </a:p>
        </p:txBody>
      </p:sp>
    </p:spTree>
    <p:extLst>
      <p:ext uri="{BB962C8B-B14F-4D97-AF65-F5344CB8AC3E}">
        <p14:creationId xmlns:p14="http://schemas.microsoft.com/office/powerpoint/2010/main" val="223936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A2A5-097B-4DE3-89E8-163ED867A82C}"/>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2B651B65-B035-4A41-81BC-BC6C386F6427}"/>
              </a:ext>
            </a:extLst>
          </p:cNvPr>
          <p:cNvSpPr>
            <a:spLocks noGrp="1"/>
          </p:cNvSpPr>
          <p:nvPr>
            <p:ph idx="1"/>
          </p:nvPr>
        </p:nvSpPr>
        <p:spPr/>
        <p:txBody>
          <a:bodyPr>
            <a:normAutofit fontScale="92500" lnSpcReduction="20000"/>
          </a:bodyPr>
          <a:lstStyle/>
          <a:p>
            <a:r>
              <a:rPr lang="en-US" sz="2800" b="1" dirty="0"/>
              <a:t>1827</a:t>
            </a:r>
            <a:r>
              <a:rPr lang="en-US" sz="2800" dirty="0"/>
              <a:t> – Georg Simon Ohm, a German physicist, gave the world Ohm’s law, a mathematical representation of how voltage, current, and resistance all interact</a:t>
            </a:r>
          </a:p>
          <a:p>
            <a:r>
              <a:rPr lang="en-US" sz="2800" b="1" dirty="0"/>
              <a:t>1831</a:t>
            </a:r>
            <a:r>
              <a:rPr lang="en-US" sz="2800" dirty="0"/>
              <a:t> – Michael Faraday discovered electromagnetic induction, the principle behind power generation as we know it today and the first consistent way to generate power via a means other than chemical interactions or static charges</a:t>
            </a:r>
          </a:p>
          <a:p>
            <a:r>
              <a:rPr lang="en-US" sz="2800" b="1" dirty="0"/>
              <a:t>1835</a:t>
            </a:r>
            <a:r>
              <a:rPr lang="en-US" sz="2800" dirty="0"/>
              <a:t> – Charles Babbage designs an analytical engine complete with processor and memory functions that many credit as the world’s firs general-purpose computer, even though the machine was not built</a:t>
            </a:r>
          </a:p>
        </p:txBody>
      </p:sp>
    </p:spTree>
    <p:extLst>
      <p:ext uri="{BB962C8B-B14F-4D97-AF65-F5344CB8AC3E}">
        <p14:creationId xmlns:p14="http://schemas.microsoft.com/office/powerpoint/2010/main" val="98959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225-6CD3-4FBF-9AAA-20936F1F09B3}"/>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E4D83640-2A65-4851-A565-A28A9447E4B6}"/>
              </a:ext>
            </a:extLst>
          </p:cNvPr>
          <p:cNvSpPr>
            <a:spLocks noGrp="1"/>
          </p:cNvSpPr>
          <p:nvPr>
            <p:ph idx="1"/>
          </p:nvPr>
        </p:nvSpPr>
        <p:spPr/>
        <p:txBody>
          <a:bodyPr>
            <a:normAutofit fontScale="92500" lnSpcReduction="20000"/>
          </a:bodyPr>
          <a:lstStyle/>
          <a:p>
            <a:r>
              <a:rPr lang="en-US" sz="3200" b="1" dirty="0"/>
              <a:t>1839</a:t>
            </a:r>
            <a:r>
              <a:rPr lang="en-US" sz="3200" dirty="0"/>
              <a:t> – Sir William Grove creates the first fuel cell </a:t>
            </a:r>
          </a:p>
          <a:p>
            <a:r>
              <a:rPr lang="en-US" sz="3200" b="1" dirty="0"/>
              <a:t>1841</a:t>
            </a:r>
            <a:r>
              <a:rPr lang="en-US" sz="3200" dirty="0"/>
              <a:t> – James Prescott Joule stated Joule’s law, which we commonly know as the power formula today</a:t>
            </a:r>
          </a:p>
          <a:p>
            <a:r>
              <a:rPr lang="en-US" sz="3200" b="1" dirty="0"/>
              <a:t>1843</a:t>
            </a:r>
            <a:r>
              <a:rPr lang="en-US" sz="3200" dirty="0"/>
              <a:t> – Augusta Ada King publishes her notes on Babbage’s analytical engine, which are considered the first example of a computer program</a:t>
            </a:r>
          </a:p>
          <a:p>
            <a:r>
              <a:rPr lang="en-US" sz="3200" b="1" dirty="0"/>
              <a:t>1847</a:t>
            </a:r>
            <a:r>
              <a:rPr lang="en-US" sz="3200" dirty="0"/>
              <a:t> – Gorge Boole publishes his “Mathematical Analysis of Logic” which he later developed into what we call Boolean Algebra, a type of math widely used in the computing field</a:t>
            </a:r>
          </a:p>
        </p:txBody>
      </p:sp>
    </p:spTree>
    <p:extLst>
      <p:ext uri="{BB962C8B-B14F-4D97-AF65-F5344CB8AC3E}">
        <p14:creationId xmlns:p14="http://schemas.microsoft.com/office/powerpoint/2010/main" val="186290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264F-C1FE-4406-8FE7-A10C973B96FA}"/>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E0E40485-3F06-470A-A82A-F86D8C5C081E}"/>
              </a:ext>
            </a:extLst>
          </p:cNvPr>
          <p:cNvSpPr>
            <a:spLocks noGrp="1"/>
          </p:cNvSpPr>
          <p:nvPr>
            <p:ph idx="1"/>
          </p:nvPr>
        </p:nvSpPr>
        <p:spPr/>
        <p:txBody>
          <a:bodyPr>
            <a:normAutofit fontScale="92500"/>
          </a:bodyPr>
          <a:lstStyle/>
          <a:p>
            <a:r>
              <a:rPr lang="en-US" sz="3200" b="1" dirty="0"/>
              <a:t>1873</a:t>
            </a:r>
            <a:r>
              <a:rPr lang="en-US" sz="3200" dirty="0"/>
              <a:t> – William Thomson develops a tide predictor that is a special purpose analog computer </a:t>
            </a:r>
          </a:p>
          <a:p>
            <a:r>
              <a:rPr lang="en-US" sz="3200" b="1" dirty="0"/>
              <a:t>1882</a:t>
            </a:r>
            <a:r>
              <a:rPr lang="en-US" sz="3200" dirty="0"/>
              <a:t> – Nikola Tesla creates the concept for the modern AC induction motor </a:t>
            </a:r>
          </a:p>
          <a:p>
            <a:r>
              <a:rPr lang="en-US" sz="3200" b="1" dirty="0"/>
              <a:t>1889</a:t>
            </a:r>
            <a:r>
              <a:rPr lang="en-US" sz="3200" dirty="0"/>
              <a:t> – Herman Hollerith patents his punch card driven tabulation machine used in conjunction with the 1890 census</a:t>
            </a:r>
          </a:p>
          <a:p>
            <a:r>
              <a:rPr lang="en-US" sz="3200" b="1" dirty="0"/>
              <a:t>1895</a:t>
            </a:r>
            <a:r>
              <a:rPr lang="en-US" sz="3200" dirty="0"/>
              <a:t> – Nikola Tesla designs the world’s first AC power plant at Niagara Falls</a:t>
            </a:r>
          </a:p>
          <a:p>
            <a:endParaRPr lang="en-US" dirty="0"/>
          </a:p>
        </p:txBody>
      </p:sp>
    </p:spTree>
    <p:extLst>
      <p:ext uri="{BB962C8B-B14F-4D97-AF65-F5344CB8AC3E}">
        <p14:creationId xmlns:p14="http://schemas.microsoft.com/office/powerpoint/2010/main" val="323525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9183-F0F1-45E4-8600-15D387C85387}"/>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087D96FA-E2F7-4E81-A43D-81B5C51DB5B4}"/>
              </a:ext>
            </a:extLst>
          </p:cNvPr>
          <p:cNvSpPr>
            <a:spLocks noGrp="1"/>
          </p:cNvSpPr>
          <p:nvPr>
            <p:ph idx="1"/>
          </p:nvPr>
        </p:nvSpPr>
        <p:spPr/>
        <p:txBody>
          <a:bodyPr>
            <a:normAutofit fontScale="92500" lnSpcReduction="10000"/>
          </a:bodyPr>
          <a:lstStyle/>
          <a:p>
            <a:r>
              <a:rPr lang="en-US" sz="3200" b="1" dirty="0"/>
              <a:t>1898</a:t>
            </a:r>
            <a:r>
              <a:rPr lang="en-US" sz="3200" dirty="0"/>
              <a:t> – Nikola Tesla patents his design for a radio-controlled boat </a:t>
            </a:r>
          </a:p>
          <a:p>
            <a:r>
              <a:rPr lang="en-US" sz="3200" b="1" dirty="0"/>
              <a:t>1943</a:t>
            </a:r>
            <a:r>
              <a:rPr lang="en-US" sz="3200" dirty="0"/>
              <a:t> – Thomas H. Flowers and his group develop </a:t>
            </a:r>
            <a:r>
              <a:rPr lang="en-US" sz="3200" i="1" dirty="0"/>
              <a:t>Colossus</a:t>
            </a:r>
            <a:r>
              <a:rPr lang="en-US" sz="3200" dirty="0"/>
              <a:t>, credited as the world’s first electronic computer </a:t>
            </a:r>
          </a:p>
          <a:p>
            <a:r>
              <a:rPr lang="en-US" sz="3200" b="1" dirty="0"/>
              <a:t>1958</a:t>
            </a:r>
            <a:r>
              <a:rPr lang="en-US" sz="3200" dirty="0"/>
              <a:t> – Jack Kilby creates the first microchip, an invention crucial to the electronics field </a:t>
            </a:r>
          </a:p>
          <a:p>
            <a:r>
              <a:rPr lang="en-US" sz="3200" b="1" dirty="0"/>
              <a:t>1958</a:t>
            </a:r>
            <a:r>
              <a:rPr lang="en-US" sz="3200" dirty="0"/>
              <a:t> – FANUC ships the first commercial Numerically Controlled (NC) machine to Makino Milling Machine Co., Ltd</a:t>
            </a:r>
          </a:p>
          <a:p>
            <a:pPr marL="0" indent="0">
              <a:buNone/>
            </a:pPr>
            <a:endParaRPr lang="en-US" dirty="0"/>
          </a:p>
        </p:txBody>
      </p:sp>
    </p:spTree>
    <p:extLst>
      <p:ext uri="{BB962C8B-B14F-4D97-AF65-F5344CB8AC3E}">
        <p14:creationId xmlns:p14="http://schemas.microsoft.com/office/powerpoint/2010/main" val="69534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A80C-67BC-416B-BB99-90E471BDC3E9}"/>
              </a:ext>
            </a:extLst>
          </p:cNvPr>
          <p:cNvSpPr>
            <a:spLocks noGrp="1"/>
          </p:cNvSpPr>
          <p:nvPr>
            <p:ph type="title"/>
          </p:nvPr>
        </p:nvSpPr>
        <p:spPr/>
        <p:txBody>
          <a:bodyPr>
            <a:normAutofit/>
          </a:bodyPr>
          <a:lstStyle/>
          <a:p>
            <a:r>
              <a:rPr lang="en-US" sz="4400" dirty="0"/>
              <a:t>The Rise of the Industrial Robot</a:t>
            </a:r>
          </a:p>
        </p:txBody>
      </p:sp>
      <p:sp>
        <p:nvSpPr>
          <p:cNvPr id="3" name="Content Placeholder 2">
            <a:extLst>
              <a:ext uri="{FF2B5EF4-FFF2-40B4-BE49-F238E27FC236}">
                <a16:creationId xmlns:a16="http://schemas.microsoft.com/office/drawing/2014/main" id="{76B8908C-94CB-4742-BCDE-AD7930C6877C}"/>
              </a:ext>
            </a:extLst>
          </p:cNvPr>
          <p:cNvSpPr>
            <a:spLocks noGrp="1"/>
          </p:cNvSpPr>
          <p:nvPr>
            <p:ph idx="1"/>
          </p:nvPr>
        </p:nvSpPr>
        <p:spPr/>
        <p:txBody>
          <a:bodyPr>
            <a:normAutofit fontScale="92500" lnSpcReduction="20000"/>
          </a:bodyPr>
          <a:lstStyle/>
          <a:p>
            <a:r>
              <a:rPr lang="en-US" sz="3200" b="1" dirty="0"/>
              <a:t>1892</a:t>
            </a:r>
            <a:r>
              <a:rPr lang="en-US" sz="3200" dirty="0"/>
              <a:t> – Seward Babbitt and Henry Aiken patents a crane with a gripper, designed primarily to help with moving metal billets </a:t>
            </a:r>
          </a:p>
          <a:p>
            <a:r>
              <a:rPr lang="en-US" sz="3200" b="1" dirty="0"/>
              <a:t>1941</a:t>
            </a:r>
            <a:r>
              <a:rPr lang="en-US" sz="3200" dirty="0"/>
              <a:t> – Harold Roselund directs the building of the first industrial robot for the DeVilbiss company, based off the patented design of Willard L.G. Pollard Jr.</a:t>
            </a:r>
          </a:p>
          <a:p>
            <a:r>
              <a:rPr lang="en-US" sz="3200" b="1" dirty="0"/>
              <a:t>1957</a:t>
            </a:r>
            <a:r>
              <a:rPr lang="en-US" sz="3200" dirty="0"/>
              <a:t> – Planet Company demonstrates PLANETBOT, their five axes, Hydraulically powered, polar coordinate arm at an international trade fair </a:t>
            </a:r>
          </a:p>
          <a:p>
            <a:endParaRPr lang="en-US" dirty="0"/>
          </a:p>
        </p:txBody>
      </p:sp>
    </p:spTree>
    <p:extLst>
      <p:ext uri="{BB962C8B-B14F-4D97-AF65-F5344CB8AC3E}">
        <p14:creationId xmlns:p14="http://schemas.microsoft.com/office/powerpoint/2010/main" val="65721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BDAF-6147-494D-AC92-550D8490202E}"/>
              </a:ext>
            </a:extLst>
          </p:cNvPr>
          <p:cNvSpPr>
            <a:spLocks noGrp="1"/>
          </p:cNvSpPr>
          <p:nvPr>
            <p:ph type="title"/>
          </p:nvPr>
        </p:nvSpPr>
        <p:spPr>
          <a:xfrm>
            <a:off x="228600" y="481044"/>
            <a:ext cx="8686800"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35C9143F-FE2F-40C8-B8CC-4A6E9F7501B2}"/>
              </a:ext>
            </a:extLst>
          </p:cNvPr>
          <p:cNvSpPr>
            <a:spLocks noGrp="1"/>
          </p:cNvSpPr>
          <p:nvPr>
            <p:ph idx="1"/>
          </p:nvPr>
        </p:nvSpPr>
        <p:spPr/>
        <p:txBody>
          <a:bodyPr>
            <a:normAutofit fontScale="92500"/>
          </a:bodyPr>
          <a:lstStyle/>
          <a:p>
            <a:r>
              <a:rPr lang="en-US" sz="3200" b="1" dirty="0"/>
              <a:t>1960</a:t>
            </a:r>
            <a:r>
              <a:rPr lang="en-US" sz="3200" dirty="0"/>
              <a:t> – American Machine and Foundry ships the first VERSATRAN, a programmable robotic arm designed by Harry Johnson and Veljko Milenkovic </a:t>
            </a:r>
          </a:p>
          <a:p>
            <a:r>
              <a:rPr lang="en-US" sz="3200" b="1" dirty="0"/>
              <a:t>1961</a:t>
            </a:r>
            <a:r>
              <a:rPr lang="en-US" sz="3200" dirty="0"/>
              <a:t> – George Devol receives the patent for an arm type industrial robot that would be produced by the robotics company Unimate and used by GM </a:t>
            </a:r>
          </a:p>
          <a:p>
            <a:r>
              <a:rPr lang="en-US" sz="3200" b="1" dirty="0"/>
              <a:t>1967</a:t>
            </a:r>
            <a:r>
              <a:rPr lang="en-US" sz="3200" dirty="0"/>
              <a:t> – AMF ships a VERSATRAN robot to Japan for industrial use</a:t>
            </a:r>
          </a:p>
          <a:p>
            <a:endParaRPr lang="en-US" dirty="0"/>
          </a:p>
        </p:txBody>
      </p:sp>
    </p:spTree>
    <p:extLst>
      <p:ext uri="{BB962C8B-B14F-4D97-AF65-F5344CB8AC3E}">
        <p14:creationId xmlns:p14="http://schemas.microsoft.com/office/powerpoint/2010/main" val="96072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DA4E-C4D8-4315-B7CB-A4A58EF82849}"/>
              </a:ext>
            </a:extLst>
          </p:cNvPr>
          <p:cNvSpPr>
            <a:spLocks noGrp="1"/>
          </p:cNvSpPr>
          <p:nvPr>
            <p:ph type="title"/>
          </p:nvPr>
        </p:nvSpPr>
        <p:spPr>
          <a:xfrm>
            <a:off x="228600" y="484204"/>
            <a:ext cx="8686800" cy="1173145"/>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84E13533-22C5-4C45-B635-E21A8153D814}"/>
              </a:ext>
            </a:extLst>
          </p:cNvPr>
          <p:cNvSpPr>
            <a:spLocks noGrp="1"/>
          </p:cNvSpPr>
          <p:nvPr>
            <p:ph idx="1"/>
          </p:nvPr>
        </p:nvSpPr>
        <p:spPr/>
        <p:txBody>
          <a:bodyPr>
            <a:normAutofit fontScale="92500" lnSpcReduction="20000"/>
          </a:bodyPr>
          <a:lstStyle/>
          <a:p>
            <a:r>
              <a:rPr lang="en-US" sz="2800" b="1" dirty="0"/>
              <a:t>1968</a:t>
            </a:r>
            <a:r>
              <a:rPr lang="en-US" sz="2800" dirty="0"/>
              <a:t> – Kawasaki Robotics starts production of hydraulically powered robots under the Unimation License </a:t>
            </a:r>
          </a:p>
          <a:p>
            <a:r>
              <a:rPr lang="en-US" sz="2800" b="1" dirty="0"/>
              <a:t>1969</a:t>
            </a:r>
            <a:r>
              <a:rPr lang="en-US" sz="2800" dirty="0"/>
              <a:t> – Victor Scheinman designs the </a:t>
            </a:r>
            <a:r>
              <a:rPr lang="en-US" sz="2800" i="1" dirty="0"/>
              <a:t>Stanford Arm</a:t>
            </a:r>
            <a:r>
              <a:rPr lang="en-US" sz="2800" dirty="0"/>
              <a:t>, an all-electric computer controlled robotic arm used to assemble various parts during lab experiments </a:t>
            </a:r>
          </a:p>
          <a:p>
            <a:r>
              <a:rPr lang="en-US" sz="2800" b="1" dirty="0"/>
              <a:t>1971</a:t>
            </a:r>
            <a:r>
              <a:rPr lang="en-US" sz="2800" dirty="0"/>
              <a:t> – Intel Corporation develops a microprocessor that would later power the T3 robot</a:t>
            </a:r>
          </a:p>
          <a:p>
            <a:r>
              <a:rPr lang="en-US" sz="2800" b="1" dirty="0"/>
              <a:t>1973</a:t>
            </a:r>
            <a:r>
              <a:rPr lang="en-US" sz="2800" dirty="0"/>
              <a:t> –Cincinnati Milacron releases the T3 robot arm that Richard Hohn designed for them, which is credited as the first commercially available microcomputer controlled industrial robot </a:t>
            </a:r>
          </a:p>
        </p:txBody>
      </p:sp>
    </p:spTree>
    <p:extLst>
      <p:ext uri="{BB962C8B-B14F-4D97-AF65-F5344CB8AC3E}">
        <p14:creationId xmlns:p14="http://schemas.microsoft.com/office/powerpoint/2010/main" val="322038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2880-0C70-4B73-9231-73B55D90F70F}"/>
              </a:ext>
            </a:extLst>
          </p:cNvPr>
          <p:cNvSpPr>
            <a:spLocks noGrp="1"/>
          </p:cNvSpPr>
          <p:nvPr>
            <p:ph type="title"/>
          </p:nvPr>
        </p:nvSpPr>
        <p:spPr>
          <a:xfrm>
            <a:off x="161925" y="417530"/>
            <a:ext cx="8820150"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6D2E0F35-9226-4614-80D4-4B637C181FB3}"/>
              </a:ext>
            </a:extLst>
          </p:cNvPr>
          <p:cNvSpPr>
            <a:spLocks noGrp="1"/>
          </p:cNvSpPr>
          <p:nvPr>
            <p:ph idx="1"/>
          </p:nvPr>
        </p:nvSpPr>
        <p:spPr/>
        <p:txBody>
          <a:bodyPr>
            <a:normAutofit fontScale="92500" lnSpcReduction="10000"/>
          </a:bodyPr>
          <a:lstStyle/>
          <a:p>
            <a:r>
              <a:rPr lang="en-US" sz="3200" b="1" dirty="0"/>
              <a:t>1974</a:t>
            </a:r>
            <a:r>
              <a:rPr lang="en-US" sz="3200" dirty="0"/>
              <a:t> – David Silver designs the Silver Arm, which could assemble small parts using built in touch and pressure sensors</a:t>
            </a:r>
          </a:p>
          <a:p>
            <a:r>
              <a:rPr lang="en-US" sz="3200" b="1" dirty="0"/>
              <a:t>1974</a:t>
            </a:r>
            <a:r>
              <a:rPr lang="en-US" sz="3200" dirty="0"/>
              <a:t> – Leif Jonsson Takes delivery of ASEA’s (now ABB) all electric, microprocessor controlled robot for Magnussons, a company in Sweden.  </a:t>
            </a:r>
          </a:p>
          <a:p>
            <a:r>
              <a:rPr lang="en-US" sz="3200" b="1" dirty="0"/>
              <a:t>1974</a:t>
            </a:r>
            <a:r>
              <a:rPr lang="en-US" sz="3200" dirty="0"/>
              <a:t> – FANUC Ltd. of Japan began to develop and install robots in its factories in Japan</a:t>
            </a:r>
          </a:p>
          <a:p>
            <a:r>
              <a:rPr lang="en-US" sz="3200" b="1" dirty="0"/>
              <a:t>1976</a:t>
            </a:r>
            <a:r>
              <a:rPr lang="en-US" sz="3200" dirty="0"/>
              <a:t> – KUKA built FAMULUS, its first six-axis industrial robot</a:t>
            </a:r>
          </a:p>
        </p:txBody>
      </p:sp>
    </p:spTree>
    <p:extLst>
      <p:ext uri="{BB962C8B-B14F-4D97-AF65-F5344CB8AC3E}">
        <p14:creationId xmlns:p14="http://schemas.microsoft.com/office/powerpoint/2010/main" val="234473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5808-C66D-46C1-A23A-D39D29C6C92D}"/>
              </a:ext>
            </a:extLst>
          </p:cNvPr>
          <p:cNvSpPr>
            <a:spLocks noGrp="1"/>
          </p:cNvSpPr>
          <p:nvPr>
            <p:ph type="title"/>
          </p:nvPr>
        </p:nvSpPr>
        <p:spPr>
          <a:xfrm>
            <a:off x="228600" y="490569"/>
            <a:ext cx="8686800"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AA2EDAF6-BA5D-4AED-93D4-2E8E5102CF25}"/>
              </a:ext>
            </a:extLst>
          </p:cNvPr>
          <p:cNvSpPr>
            <a:spLocks noGrp="1"/>
          </p:cNvSpPr>
          <p:nvPr>
            <p:ph idx="1"/>
          </p:nvPr>
        </p:nvSpPr>
        <p:spPr/>
        <p:txBody>
          <a:bodyPr>
            <a:normAutofit/>
          </a:bodyPr>
          <a:lstStyle/>
          <a:p>
            <a:r>
              <a:rPr lang="en-US" sz="3000" b="1" dirty="0"/>
              <a:t>1976</a:t>
            </a:r>
            <a:r>
              <a:rPr lang="en-US" sz="3000" dirty="0"/>
              <a:t> – MOTOMAN begins as a robotic welding company in Europe </a:t>
            </a:r>
          </a:p>
          <a:p>
            <a:r>
              <a:rPr lang="en-US" sz="3000" b="1" dirty="0"/>
              <a:t>1977</a:t>
            </a:r>
            <a:r>
              <a:rPr lang="en-US" sz="3000" dirty="0"/>
              <a:t> – Victor Scheinman sells his company VICARM to Unimation, which ultimately leads to the development of the Programmable Universal Machine for Assembly (PUMA) robot </a:t>
            </a:r>
          </a:p>
          <a:p>
            <a:r>
              <a:rPr lang="en-US" sz="3000" b="1" dirty="0"/>
              <a:t>1977</a:t>
            </a:r>
            <a:r>
              <a:rPr lang="en-US" sz="3000" dirty="0"/>
              <a:t> – The FANUC cooperation is established in the United States </a:t>
            </a:r>
          </a:p>
          <a:p>
            <a:r>
              <a:rPr lang="en-US" sz="3000" b="1" dirty="0"/>
              <a:t>1979</a:t>
            </a:r>
            <a:r>
              <a:rPr lang="en-US" sz="3000" dirty="0"/>
              <a:t> – ASEA built its first welding robot</a:t>
            </a:r>
          </a:p>
        </p:txBody>
      </p:sp>
    </p:spTree>
    <p:extLst>
      <p:ext uri="{BB962C8B-B14F-4D97-AF65-F5344CB8AC3E}">
        <p14:creationId xmlns:p14="http://schemas.microsoft.com/office/powerpoint/2010/main" val="81733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5110-82CE-401B-96BC-68BDB1545C89}"/>
              </a:ext>
            </a:extLst>
          </p:cNvPr>
          <p:cNvSpPr>
            <a:spLocks noGrp="1"/>
          </p:cNvSpPr>
          <p:nvPr>
            <p:ph type="title"/>
          </p:nvPr>
        </p:nvSpPr>
        <p:spPr/>
        <p:txBody>
          <a:bodyPr/>
          <a:lstStyle/>
          <a:p>
            <a:r>
              <a:rPr lang="en-US" sz="4400" dirty="0"/>
              <a:t>Overview</a:t>
            </a:r>
            <a:r>
              <a:rPr lang="en-US" dirty="0"/>
              <a:t> </a:t>
            </a:r>
          </a:p>
        </p:txBody>
      </p:sp>
      <p:sp>
        <p:nvSpPr>
          <p:cNvPr id="3" name="Content Placeholder 2">
            <a:extLst>
              <a:ext uri="{FF2B5EF4-FFF2-40B4-BE49-F238E27FC236}">
                <a16:creationId xmlns:a16="http://schemas.microsoft.com/office/drawing/2014/main" id="{4480E91F-0329-4170-B7BA-441532B74579}"/>
              </a:ext>
            </a:extLst>
          </p:cNvPr>
          <p:cNvSpPr>
            <a:spLocks noGrp="1"/>
          </p:cNvSpPr>
          <p:nvPr>
            <p:ph idx="1"/>
          </p:nvPr>
        </p:nvSpPr>
        <p:spPr/>
        <p:txBody>
          <a:bodyPr/>
          <a:lstStyle/>
          <a:p>
            <a:endParaRPr lang="en-US" b="1" dirty="0"/>
          </a:p>
          <a:p>
            <a:r>
              <a:rPr lang="en-US" sz="2800" b="1" dirty="0"/>
              <a:t>WHAT YOU WILL LEARN</a:t>
            </a:r>
          </a:p>
          <a:p>
            <a:pPr lvl="1"/>
            <a:r>
              <a:rPr lang="en-US" sz="2400" dirty="0"/>
              <a:t>What an industrial robot is</a:t>
            </a:r>
          </a:p>
          <a:p>
            <a:pPr lvl="1"/>
            <a:r>
              <a:rPr lang="en-US" sz="2400" dirty="0"/>
              <a:t>Some of the history behind modern technologies</a:t>
            </a:r>
          </a:p>
          <a:p>
            <a:pPr lvl="1"/>
            <a:r>
              <a:rPr lang="en-US" sz="2400" dirty="0"/>
              <a:t>Key events leading to the modern industrial robot</a:t>
            </a:r>
          </a:p>
          <a:p>
            <a:pPr lvl="1"/>
            <a:r>
              <a:rPr lang="en-US" sz="2400" dirty="0"/>
              <a:t>The four Ds of robotics</a:t>
            </a:r>
          </a:p>
          <a:p>
            <a:pPr lvl="1"/>
            <a:r>
              <a:rPr lang="en-US" sz="2400" dirty="0"/>
              <a:t>Where and why we use industrial robots</a:t>
            </a:r>
            <a:r>
              <a:rPr lang="en-US" sz="2400" b="1" dirty="0"/>
              <a:t> </a:t>
            </a:r>
          </a:p>
        </p:txBody>
      </p:sp>
    </p:spTree>
    <p:extLst>
      <p:ext uri="{BB962C8B-B14F-4D97-AF65-F5344CB8AC3E}">
        <p14:creationId xmlns:p14="http://schemas.microsoft.com/office/powerpoint/2010/main" val="256800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271948-638C-4324-9C22-41923FFA2737}"/>
              </a:ext>
            </a:extLst>
          </p:cNvPr>
          <p:cNvSpPr txBox="1"/>
          <p:nvPr/>
        </p:nvSpPr>
        <p:spPr>
          <a:xfrm>
            <a:off x="257175" y="4819652"/>
            <a:ext cx="8686800" cy="707886"/>
          </a:xfrm>
          <a:prstGeom prst="rect">
            <a:avLst/>
          </a:prstGeom>
          <a:noFill/>
        </p:spPr>
        <p:txBody>
          <a:bodyPr wrap="square" rtlCol="0">
            <a:spAutoFit/>
          </a:bodyPr>
          <a:lstStyle/>
          <a:p>
            <a:r>
              <a:rPr lang="en-US" sz="2000" dirty="0"/>
              <a:t>On the left you can see some modern day ABB robots hard at work. On the right you can see one of the largest robots FANUC makes moving a car body with ease. </a:t>
            </a:r>
          </a:p>
        </p:txBody>
      </p:sp>
      <p:sp>
        <p:nvSpPr>
          <p:cNvPr id="5" name="TextBox 4">
            <a:extLst>
              <a:ext uri="{FF2B5EF4-FFF2-40B4-BE49-F238E27FC236}">
                <a16:creationId xmlns:a16="http://schemas.microsoft.com/office/drawing/2014/main" id="{FD0712BC-A711-4F8D-92F5-1DC1F84D7781}"/>
              </a:ext>
            </a:extLst>
          </p:cNvPr>
          <p:cNvSpPr txBox="1"/>
          <p:nvPr/>
        </p:nvSpPr>
        <p:spPr>
          <a:xfrm>
            <a:off x="0" y="1444154"/>
            <a:ext cx="2669309" cy="307777"/>
          </a:xfrm>
          <a:prstGeom prst="rect">
            <a:avLst/>
          </a:prstGeom>
          <a:noFill/>
        </p:spPr>
        <p:txBody>
          <a:bodyPr wrap="square" rtlCol="0">
            <a:spAutoFit/>
          </a:bodyPr>
          <a:lstStyle/>
          <a:p>
            <a:r>
              <a:rPr lang="en-US" sz="1400" dirty="0"/>
              <a:t>Figure 2-4</a:t>
            </a:r>
          </a:p>
        </p:txBody>
      </p:sp>
      <p:sp>
        <p:nvSpPr>
          <p:cNvPr id="6" name="TextBox 5">
            <a:extLst>
              <a:ext uri="{FF2B5EF4-FFF2-40B4-BE49-F238E27FC236}">
                <a16:creationId xmlns:a16="http://schemas.microsoft.com/office/drawing/2014/main" id="{A94E3950-9F73-41D9-B9E9-8F0914BE5373}"/>
              </a:ext>
            </a:extLst>
          </p:cNvPr>
          <p:cNvSpPr txBox="1"/>
          <p:nvPr/>
        </p:nvSpPr>
        <p:spPr>
          <a:xfrm>
            <a:off x="4350629" y="1408652"/>
            <a:ext cx="2669309" cy="307777"/>
          </a:xfrm>
          <a:prstGeom prst="rect">
            <a:avLst/>
          </a:prstGeom>
          <a:noFill/>
        </p:spPr>
        <p:txBody>
          <a:bodyPr wrap="square" rtlCol="0">
            <a:spAutoFit/>
          </a:bodyPr>
          <a:lstStyle/>
          <a:p>
            <a:r>
              <a:rPr lang="en-US" sz="1400" dirty="0"/>
              <a:t>Figure 2-5</a:t>
            </a:r>
          </a:p>
        </p:txBody>
      </p:sp>
      <p:pic>
        <p:nvPicPr>
          <p:cNvPr id="8" name="Picture 7" descr="A photo shows four ABB robots working.">
            <a:extLst>
              <a:ext uri="{FF2B5EF4-FFF2-40B4-BE49-F238E27FC236}">
                <a16:creationId xmlns:a16="http://schemas.microsoft.com/office/drawing/2014/main" id="{E859E218-6737-41D0-BD03-C0BD81903667}"/>
              </a:ext>
            </a:extLst>
          </p:cNvPr>
          <p:cNvPicPr>
            <a:picLocks noChangeAspect="1"/>
          </p:cNvPicPr>
          <p:nvPr/>
        </p:nvPicPr>
        <p:blipFill rotWithShape="1">
          <a:blip r:embed="rId2">
            <a:extLst>
              <a:ext uri="{28A0092B-C50C-407E-A947-70E740481C1C}">
                <a14:useLocalDpi xmlns:a14="http://schemas.microsoft.com/office/drawing/2010/main" val="0"/>
              </a:ext>
            </a:extLst>
          </a:blip>
          <a:srcRect b="18326"/>
          <a:stretch/>
        </p:blipFill>
        <p:spPr>
          <a:xfrm>
            <a:off x="0" y="1680926"/>
            <a:ext cx="4350629" cy="2972961"/>
          </a:xfrm>
          <a:prstGeom prst="rect">
            <a:avLst/>
          </a:prstGeom>
        </p:spPr>
      </p:pic>
      <p:pic>
        <p:nvPicPr>
          <p:cNvPr id="10" name="Picture 9" descr="A photo shows a car placed on a lifting platform as an industrial robot works on it.">
            <a:extLst>
              <a:ext uri="{FF2B5EF4-FFF2-40B4-BE49-F238E27FC236}">
                <a16:creationId xmlns:a16="http://schemas.microsoft.com/office/drawing/2014/main" id="{7031F408-0504-4163-BBB5-EEC898F2029F}"/>
              </a:ext>
            </a:extLst>
          </p:cNvPr>
          <p:cNvPicPr>
            <a:picLocks noChangeAspect="1"/>
          </p:cNvPicPr>
          <p:nvPr/>
        </p:nvPicPr>
        <p:blipFill rotWithShape="1">
          <a:blip r:embed="rId3">
            <a:extLst>
              <a:ext uri="{28A0092B-C50C-407E-A947-70E740481C1C}">
                <a14:useLocalDpi xmlns:a14="http://schemas.microsoft.com/office/drawing/2010/main" val="0"/>
              </a:ext>
            </a:extLst>
          </a:blip>
          <a:srcRect b="13543"/>
          <a:stretch/>
        </p:blipFill>
        <p:spPr>
          <a:xfrm>
            <a:off x="4350629" y="1647960"/>
            <a:ext cx="4731985" cy="3088810"/>
          </a:xfrm>
          <a:prstGeom prst="rect">
            <a:avLst/>
          </a:prstGeom>
        </p:spPr>
      </p:pic>
    </p:spTree>
    <p:extLst>
      <p:ext uri="{BB962C8B-B14F-4D97-AF65-F5344CB8AC3E}">
        <p14:creationId xmlns:p14="http://schemas.microsoft.com/office/powerpoint/2010/main" val="122625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7D1C-1E31-4444-932C-69542A933A86}"/>
              </a:ext>
            </a:extLst>
          </p:cNvPr>
          <p:cNvSpPr>
            <a:spLocks noGrp="1"/>
          </p:cNvSpPr>
          <p:nvPr>
            <p:ph type="title"/>
          </p:nvPr>
        </p:nvSpPr>
        <p:spPr>
          <a:xfrm>
            <a:off x="228600" y="490569"/>
            <a:ext cx="8686800"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06D6B415-D778-4082-988D-8DCA48C091A6}"/>
              </a:ext>
            </a:extLst>
          </p:cNvPr>
          <p:cNvSpPr>
            <a:spLocks noGrp="1"/>
          </p:cNvSpPr>
          <p:nvPr>
            <p:ph idx="1"/>
          </p:nvPr>
        </p:nvSpPr>
        <p:spPr/>
        <p:txBody>
          <a:bodyPr>
            <a:normAutofit fontScale="92500" lnSpcReduction="10000"/>
          </a:bodyPr>
          <a:lstStyle/>
          <a:p>
            <a:r>
              <a:rPr lang="en-US" sz="3200" b="1" dirty="0"/>
              <a:t>1978</a:t>
            </a:r>
            <a:r>
              <a:rPr lang="en-US" sz="3200" dirty="0"/>
              <a:t> – Hiroshi Makino develops the SCARA (Selective Compliant Articulated Robot Arm) at the Yamanashi University, which sold in the United States as the IBM 7535, holding the honor of being the first industrial Japanese robot </a:t>
            </a:r>
          </a:p>
          <a:p>
            <a:r>
              <a:rPr lang="en-US" sz="3200" b="1" dirty="0"/>
              <a:t>1979</a:t>
            </a:r>
            <a:r>
              <a:rPr lang="en-US" sz="3200" dirty="0"/>
              <a:t> – ASEA built its first welding robot</a:t>
            </a:r>
          </a:p>
          <a:p>
            <a:r>
              <a:rPr lang="en-US" sz="3200" b="1" dirty="0"/>
              <a:t>1981</a:t>
            </a:r>
            <a:r>
              <a:rPr lang="en-US" sz="3200" dirty="0"/>
              <a:t> – Dr. Robert J. Shillman leaves MIT to start COGNEX, a vision system company, that in 1982 released the world’s first industrial optical character recognition (OCR) system </a:t>
            </a:r>
            <a:r>
              <a:rPr lang="en-US" sz="3200" i="1" dirty="0"/>
              <a:t>DataMan</a:t>
            </a:r>
            <a:r>
              <a:rPr lang="en-US" sz="3200" dirty="0"/>
              <a:t> </a:t>
            </a:r>
          </a:p>
          <a:p>
            <a:endParaRPr lang="en-US" dirty="0"/>
          </a:p>
          <a:p>
            <a:endParaRPr lang="en-US" dirty="0"/>
          </a:p>
        </p:txBody>
      </p:sp>
    </p:spTree>
    <p:extLst>
      <p:ext uri="{BB962C8B-B14F-4D97-AF65-F5344CB8AC3E}">
        <p14:creationId xmlns:p14="http://schemas.microsoft.com/office/powerpoint/2010/main" val="176226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1A64AF-746B-4DA5-8617-DCEC22AF097E}"/>
              </a:ext>
            </a:extLst>
          </p:cNvPr>
          <p:cNvSpPr txBox="1"/>
          <p:nvPr/>
        </p:nvSpPr>
        <p:spPr>
          <a:xfrm>
            <a:off x="6119742" y="2418215"/>
            <a:ext cx="2457450" cy="2246769"/>
          </a:xfrm>
          <a:prstGeom prst="rect">
            <a:avLst/>
          </a:prstGeom>
          <a:noFill/>
        </p:spPr>
        <p:txBody>
          <a:bodyPr wrap="square" rtlCol="0">
            <a:spAutoFit/>
          </a:bodyPr>
          <a:lstStyle/>
          <a:p>
            <a:r>
              <a:rPr lang="en-US" sz="2800" dirty="0"/>
              <a:t>Here you can see a MOTOMAN YS650 SCARA style robot</a:t>
            </a:r>
          </a:p>
        </p:txBody>
      </p:sp>
      <p:sp>
        <p:nvSpPr>
          <p:cNvPr id="4" name="TextBox 3">
            <a:extLst>
              <a:ext uri="{FF2B5EF4-FFF2-40B4-BE49-F238E27FC236}">
                <a16:creationId xmlns:a16="http://schemas.microsoft.com/office/drawing/2014/main" id="{F2E253B1-769D-4BD4-9CD9-CE7D2DA3258A}"/>
              </a:ext>
            </a:extLst>
          </p:cNvPr>
          <p:cNvSpPr txBox="1"/>
          <p:nvPr/>
        </p:nvSpPr>
        <p:spPr>
          <a:xfrm>
            <a:off x="643041" y="1426609"/>
            <a:ext cx="2669309" cy="307777"/>
          </a:xfrm>
          <a:prstGeom prst="rect">
            <a:avLst/>
          </a:prstGeom>
          <a:noFill/>
        </p:spPr>
        <p:txBody>
          <a:bodyPr wrap="square" rtlCol="0">
            <a:spAutoFit/>
          </a:bodyPr>
          <a:lstStyle/>
          <a:p>
            <a:r>
              <a:rPr lang="en-US" sz="1400" dirty="0"/>
              <a:t>Figure 2-6</a:t>
            </a:r>
          </a:p>
        </p:txBody>
      </p:sp>
      <p:pic>
        <p:nvPicPr>
          <p:cNvPr id="6" name="Picture 5" descr="A photo shows a SCARA robot, which has a base, arm, and different joints. ">
            <a:extLst>
              <a:ext uri="{FF2B5EF4-FFF2-40B4-BE49-F238E27FC236}">
                <a16:creationId xmlns:a16="http://schemas.microsoft.com/office/drawing/2014/main" id="{6F3F4D04-6B9E-464F-A696-5891A288ED29}"/>
              </a:ext>
            </a:extLst>
          </p:cNvPr>
          <p:cNvPicPr>
            <a:picLocks noChangeAspect="1"/>
          </p:cNvPicPr>
          <p:nvPr/>
        </p:nvPicPr>
        <p:blipFill rotWithShape="1">
          <a:blip r:embed="rId2">
            <a:extLst>
              <a:ext uri="{28A0092B-C50C-407E-A947-70E740481C1C}">
                <a14:useLocalDpi xmlns:a14="http://schemas.microsoft.com/office/drawing/2010/main" val="0"/>
              </a:ext>
            </a:extLst>
          </a:blip>
          <a:srcRect b="15656"/>
          <a:stretch/>
        </p:blipFill>
        <p:spPr>
          <a:xfrm>
            <a:off x="643041" y="1727002"/>
            <a:ext cx="4786550" cy="4037176"/>
          </a:xfrm>
          <a:prstGeom prst="rect">
            <a:avLst/>
          </a:prstGeom>
        </p:spPr>
      </p:pic>
    </p:spTree>
    <p:extLst>
      <p:ext uri="{BB962C8B-B14F-4D97-AF65-F5344CB8AC3E}">
        <p14:creationId xmlns:p14="http://schemas.microsoft.com/office/powerpoint/2010/main" val="280793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20C3-1392-4B94-AC60-B78D3840B14A}"/>
              </a:ext>
            </a:extLst>
          </p:cNvPr>
          <p:cNvSpPr>
            <a:spLocks noGrp="1"/>
          </p:cNvSpPr>
          <p:nvPr>
            <p:ph type="title"/>
          </p:nvPr>
        </p:nvSpPr>
        <p:spPr>
          <a:xfrm>
            <a:off x="228600" y="500094"/>
            <a:ext cx="8686800"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4A7E6658-9DFE-4194-A3B2-70606A5E4B64}"/>
              </a:ext>
            </a:extLst>
          </p:cNvPr>
          <p:cNvSpPr>
            <a:spLocks noGrp="1"/>
          </p:cNvSpPr>
          <p:nvPr>
            <p:ph idx="1"/>
          </p:nvPr>
        </p:nvSpPr>
        <p:spPr/>
        <p:txBody>
          <a:bodyPr>
            <a:normAutofit fontScale="92500" lnSpcReduction="10000"/>
          </a:bodyPr>
          <a:lstStyle/>
          <a:p>
            <a:r>
              <a:rPr lang="en-US" sz="3200" b="1" dirty="0"/>
              <a:t>1982</a:t>
            </a:r>
            <a:r>
              <a:rPr lang="en-US" sz="3200" dirty="0"/>
              <a:t> – FANUC Corporation entered into a joint venture with General Motors known as GMFanuc</a:t>
            </a:r>
          </a:p>
          <a:p>
            <a:r>
              <a:rPr lang="en-US" sz="3200" b="1" dirty="0"/>
              <a:t>1983</a:t>
            </a:r>
            <a:r>
              <a:rPr lang="en-US" sz="3200" dirty="0"/>
              <a:t> – Adept Technology produces industrial robots, machine vision systems, and other automation equipment in the United States in the same year of the company’s creation </a:t>
            </a:r>
          </a:p>
          <a:p>
            <a:r>
              <a:rPr lang="en-US" sz="3200" b="1" dirty="0"/>
              <a:t>1984</a:t>
            </a:r>
            <a:r>
              <a:rPr lang="en-US" sz="3200" dirty="0"/>
              <a:t> – Takeo Kanade and Haruhiko Asada receives the patent for the first direct drive robotic system, greatly increasing the speed and accuracy of robotics </a:t>
            </a:r>
          </a:p>
          <a:p>
            <a:endParaRPr lang="en-US" dirty="0"/>
          </a:p>
        </p:txBody>
      </p:sp>
    </p:spTree>
    <p:extLst>
      <p:ext uri="{BB962C8B-B14F-4D97-AF65-F5344CB8AC3E}">
        <p14:creationId xmlns:p14="http://schemas.microsoft.com/office/powerpoint/2010/main" val="3380867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630A-5E6C-4182-85D9-811652298D42}"/>
              </a:ext>
            </a:extLst>
          </p:cNvPr>
          <p:cNvSpPr>
            <a:spLocks noGrp="1"/>
          </p:cNvSpPr>
          <p:nvPr>
            <p:ph type="title"/>
          </p:nvPr>
        </p:nvSpPr>
        <p:spPr>
          <a:xfrm>
            <a:off x="228600" y="484205"/>
            <a:ext cx="8686800" cy="1163620"/>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47E84D47-F668-4F15-B963-F5ADE880432F}"/>
              </a:ext>
            </a:extLst>
          </p:cNvPr>
          <p:cNvSpPr>
            <a:spLocks noGrp="1"/>
          </p:cNvSpPr>
          <p:nvPr>
            <p:ph idx="1"/>
          </p:nvPr>
        </p:nvSpPr>
        <p:spPr/>
        <p:txBody>
          <a:bodyPr>
            <a:normAutofit fontScale="92500"/>
          </a:bodyPr>
          <a:lstStyle/>
          <a:p>
            <a:r>
              <a:rPr lang="en-US" sz="2800" b="1" dirty="0"/>
              <a:t>1985</a:t>
            </a:r>
            <a:r>
              <a:rPr lang="en-US" sz="2800" dirty="0"/>
              <a:t> – Kawasaki begins their own global business as their collaboration with Unimation ends</a:t>
            </a:r>
          </a:p>
          <a:p>
            <a:r>
              <a:rPr lang="en-US" sz="2800" b="1" dirty="0"/>
              <a:t>1989</a:t>
            </a:r>
            <a:r>
              <a:rPr lang="en-US" sz="2800" dirty="0"/>
              <a:t> – The Staubli Group bought Unimation from Westinghouse, using it as the foundation of a new Staubli robotics division.</a:t>
            </a:r>
          </a:p>
          <a:p>
            <a:r>
              <a:rPr lang="en-US" sz="2800" b="1" dirty="0"/>
              <a:t>1990</a:t>
            </a:r>
            <a:r>
              <a:rPr lang="en-US" sz="2800" dirty="0"/>
              <a:t> – Cincinnati Milacron sold its robotics line to ABB</a:t>
            </a:r>
          </a:p>
          <a:p>
            <a:r>
              <a:rPr lang="en-US" sz="2800" b="1" dirty="0"/>
              <a:t>1992</a:t>
            </a:r>
            <a:r>
              <a:rPr lang="en-US" sz="2800" dirty="0"/>
              <a:t> – General Motors sold its share of the robotics company due to finical issues, and GMFanuc became FANUC Robotics Corporation, a wholly owned subsidiary of FANUC Ltd</a:t>
            </a:r>
          </a:p>
        </p:txBody>
      </p:sp>
    </p:spTree>
    <p:extLst>
      <p:ext uri="{BB962C8B-B14F-4D97-AF65-F5344CB8AC3E}">
        <p14:creationId xmlns:p14="http://schemas.microsoft.com/office/powerpoint/2010/main" val="189702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EC47-D1C0-4CE8-B1C7-B951CF05FB8D}"/>
              </a:ext>
            </a:extLst>
          </p:cNvPr>
          <p:cNvSpPr>
            <a:spLocks noGrp="1"/>
          </p:cNvSpPr>
          <p:nvPr>
            <p:ph type="title"/>
          </p:nvPr>
        </p:nvSpPr>
        <p:spPr>
          <a:xfrm>
            <a:off x="228600" y="531829"/>
            <a:ext cx="8686800" cy="1154095"/>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A68A13F6-287D-4F54-89F9-8013070846AC}"/>
              </a:ext>
            </a:extLst>
          </p:cNvPr>
          <p:cNvSpPr>
            <a:spLocks noGrp="1"/>
          </p:cNvSpPr>
          <p:nvPr>
            <p:ph idx="1"/>
          </p:nvPr>
        </p:nvSpPr>
        <p:spPr/>
        <p:txBody>
          <a:bodyPr>
            <a:normAutofit fontScale="92500" lnSpcReduction="20000"/>
          </a:bodyPr>
          <a:lstStyle/>
          <a:p>
            <a:r>
              <a:rPr lang="en-US" sz="3200" b="1" dirty="0"/>
              <a:t>2000</a:t>
            </a:r>
            <a:r>
              <a:rPr lang="en-US" sz="3200" dirty="0"/>
              <a:t> – NASA Produces the first version of the Robonaut, a dexterous robot designed to work with astronauts </a:t>
            </a:r>
          </a:p>
          <a:p>
            <a:r>
              <a:rPr lang="en-US" sz="3200" b="1" dirty="0"/>
              <a:t>2004</a:t>
            </a:r>
            <a:r>
              <a:rPr lang="en-US" sz="3200" dirty="0"/>
              <a:t> – Aaron Edsinger-Gonzales and Jeff Weber design </a:t>
            </a:r>
            <a:r>
              <a:rPr lang="en-US" sz="3200" i="1" dirty="0"/>
              <a:t>Domo </a:t>
            </a:r>
            <a:r>
              <a:rPr lang="en-US" sz="3200" dirty="0"/>
              <a:t>for MIT </a:t>
            </a:r>
            <a:endParaRPr lang="en-US" sz="3200" i="1" dirty="0"/>
          </a:p>
          <a:p>
            <a:pPr lvl="1"/>
            <a:r>
              <a:rPr lang="en-US" sz="2800" dirty="0"/>
              <a:t>a robotic research platform to advance human-robot interaction, utilizing a unique feedback system to make it safer for human interaction </a:t>
            </a:r>
          </a:p>
          <a:p>
            <a:r>
              <a:rPr lang="en-US" sz="3200" b="1" dirty="0"/>
              <a:t>2006</a:t>
            </a:r>
            <a:r>
              <a:rPr lang="en-US" sz="3200" dirty="0"/>
              <a:t> – MOTOMAN introduces a dual-arm robot with 13 axes, with all cabling run internally, and a human torso appearance </a:t>
            </a:r>
          </a:p>
        </p:txBody>
      </p:sp>
    </p:spTree>
    <p:extLst>
      <p:ext uri="{BB962C8B-B14F-4D97-AF65-F5344CB8AC3E}">
        <p14:creationId xmlns:p14="http://schemas.microsoft.com/office/powerpoint/2010/main" val="2997920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79380D-7978-4611-B6AC-BCF3F024D840}"/>
              </a:ext>
            </a:extLst>
          </p:cNvPr>
          <p:cNvSpPr txBox="1"/>
          <p:nvPr/>
        </p:nvSpPr>
        <p:spPr>
          <a:xfrm>
            <a:off x="5688811" y="1357000"/>
            <a:ext cx="3181350" cy="4524315"/>
          </a:xfrm>
          <a:prstGeom prst="rect">
            <a:avLst/>
          </a:prstGeom>
          <a:noFill/>
        </p:spPr>
        <p:txBody>
          <a:bodyPr wrap="square" rtlCol="0">
            <a:spAutoFit/>
          </a:bodyPr>
          <a:lstStyle/>
          <a:p>
            <a:r>
              <a:rPr lang="en-US" sz="2400" dirty="0"/>
              <a:t>On the right is the Robonaut on its wheel base for added mobility. On the left, </a:t>
            </a:r>
            <a:r>
              <a:rPr lang="en-US" sz="2400" dirty="0" err="1"/>
              <a:t>Robonaut</a:t>
            </a:r>
            <a:r>
              <a:rPr lang="en-US" sz="2400" dirty="0"/>
              <a:t> performing the first human/robot handshake in space in 2012. </a:t>
            </a:r>
          </a:p>
          <a:p>
            <a:r>
              <a:rPr lang="en-US" sz="2400" dirty="0"/>
              <a:t>The torso is designed to move like a human body, giving it a wide range of functionality. </a:t>
            </a:r>
          </a:p>
        </p:txBody>
      </p:sp>
      <p:sp>
        <p:nvSpPr>
          <p:cNvPr id="5" name="TextBox 4">
            <a:extLst>
              <a:ext uri="{FF2B5EF4-FFF2-40B4-BE49-F238E27FC236}">
                <a16:creationId xmlns:a16="http://schemas.microsoft.com/office/drawing/2014/main" id="{FC3FC7BD-33B7-4A16-8588-B2677D9FB433}"/>
              </a:ext>
            </a:extLst>
          </p:cNvPr>
          <p:cNvSpPr txBox="1"/>
          <p:nvPr/>
        </p:nvSpPr>
        <p:spPr>
          <a:xfrm>
            <a:off x="116819" y="1376214"/>
            <a:ext cx="2669309" cy="307777"/>
          </a:xfrm>
          <a:prstGeom prst="rect">
            <a:avLst/>
          </a:prstGeom>
          <a:noFill/>
        </p:spPr>
        <p:txBody>
          <a:bodyPr wrap="square" rtlCol="0">
            <a:spAutoFit/>
          </a:bodyPr>
          <a:lstStyle/>
          <a:p>
            <a:r>
              <a:rPr lang="en-US" sz="1400" dirty="0"/>
              <a:t>Figure 2-8</a:t>
            </a:r>
          </a:p>
        </p:txBody>
      </p:sp>
      <p:sp>
        <p:nvSpPr>
          <p:cNvPr id="6" name="TextBox 5">
            <a:extLst>
              <a:ext uri="{FF2B5EF4-FFF2-40B4-BE49-F238E27FC236}">
                <a16:creationId xmlns:a16="http://schemas.microsoft.com/office/drawing/2014/main" id="{1B7277AB-D578-4CE5-96C3-6A38BB7188E9}"/>
              </a:ext>
            </a:extLst>
          </p:cNvPr>
          <p:cNvSpPr txBox="1"/>
          <p:nvPr/>
        </p:nvSpPr>
        <p:spPr>
          <a:xfrm>
            <a:off x="2904055" y="1376214"/>
            <a:ext cx="2669309" cy="307777"/>
          </a:xfrm>
          <a:prstGeom prst="rect">
            <a:avLst/>
          </a:prstGeom>
          <a:noFill/>
        </p:spPr>
        <p:txBody>
          <a:bodyPr wrap="square" rtlCol="0">
            <a:spAutoFit/>
          </a:bodyPr>
          <a:lstStyle/>
          <a:p>
            <a:r>
              <a:rPr lang="en-US" sz="1400" dirty="0"/>
              <a:t>Figure 2-9</a:t>
            </a:r>
          </a:p>
        </p:txBody>
      </p:sp>
      <p:pic>
        <p:nvPicPr>
          <p:cNvPr id="12" name="Picture 11" descr="A photo shows a NASA’s Robonaut moving on wheels. It has a torso and two arms and is holding a small caution signboard in one of the arms.">
            <a:extLst>
              <a:ext uri="{FF2B5EF4-FFF2-40B4-BE49-F238E27FC236}">
                <a16:creationId xmlns:a16="http://schemas.microsoft.com/office/drawing/2014/main" id="{C5940558-10B0-4647-BE19-5FBDAA29381A}"/>
              </a:ext>
            </a:extLst>
          </p:cNvPr>
          <p:cNvPicPr>
            <a:picLocks noChangeAspect="1"/>
          </p:cNvPicPr>
          <p:nvPr/>
        </p:nvPicPr>
        <p:blipFill rotWithShape="1">
          <a:blip r:embed="rId2">
            <a:extLst>
              <a:ext uri="{28A0092B-C50C-407E-A947-70E740481C1C}">
                <a14:useLocalDpi xmlns:a14="http://schemas.microsoft.com/office/drawing/2010/main" val="0"/>
              </a:ext>
            </a:extLst>
          </a:blip>
          <a:srcRect b="11894"/>
          <a:stretch/>
        </p:blipFill>
        <p:spPr>
          <a:xfrm>
            <a:off x="158375" y="1636341"/>
            <a:ext cx="2743200" cy="3524683"/>
          </a:xfrm>
          <a:prstGeom prst="rect">
            <a:avLst/>
          </a:prstGeom>
        </p:spPr>
      </p:pic>
      <p:pic>
        <p:nvPicPr>
          <p:cNvPr id="14" name="Picture 13" descr="A photo shows a robonaut shaking hands with a man. They are surrounded by machines and wires.">
            <a:extLst>
              <a:ext uri="{FF2B5EF4-FFF2-40B4-BE49-F238E27FC236}">
                <a16:creationId xmlns:a16="http://schemas.microsoft.com/office/drawing/2014/main" id="{97A301CC-5988-40D1-A7C1-B86FDA799765}"/>
              </a:ext>
            </a:extLst>
          </p:cNvPr>
          <p:cNvPicPr>
            <a:picLocks noChangeAspect="1"/>
          </p:cNvPicPr>
          <p:nvPr/>
        </p:nvPicPr>
        <p:blipFill rotWithShape="1">
          <a:blip r:embed="rId3">
            <a:extLst>
              <a:ext uri="{28A0092B-C50C-407E-A947-70E740481C1C}">
                <a14:useLocalDpi xmlns:a14="http://schemas.microsoft.com/office/drawing/2010/main" val="0"/>
              </a:ext>
            </a:extLst>
          </a:blip>
          <a:srcRect b="17313"/>
          <a:stretch/>
        </p:blipFill>
        <p:spPr>
          <a:xfrm>
            <a:off x="2943131" y="1636341"/>
            <a:ext cx="2745680" cy="3965635"/>
          </a:xfrm>
          <a:prstGeom prst="rect">
            <a:avLst/>
          </a:prstGeom>
        </p:spPr>
      </p:pic>
    </p:spTree>
    <p:extLst>
      <p:ext uri="{BB962C8B-B14F-4D97-AF65-F5344CB8AC3E}">
        <p14:creationId xmlns:p14="http://schemas.microsoft.com/office/powerpoint/2010/main" val="171128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1831-665F-43A1-87E3-062208829281}"/>
              </a:ext>
            </a:extLst>
          </p:cNvPr>
          <p:cNvSpPr>
            <a:spLocks noGrp="1"/>
          </p:cNvSpPr>
          <p:nvPr>
            <p:ph type="title"/>
          </p:nvPr>
        </p:nvSpPr>
        <p:spPr>
          <a:xfrm>
            <a:off x="228600" y="369905"/>
            <a:ext cx="8686800"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40A965DA-3BFA-4A06-9797-B76F94440B16}"/>
              </a:ext>
            </a:extLst>
          </p:cNvPr>
          <p:cNvSpPr>
            <a:spLocks noGrp="1"/>
          </p:cNvSpPr>
          <p:nvPr>
            <p:ph idx="1"/>
          </p:nvPr>
        </p:nvSpPr>
        <p:spPr/>
        <p:txBody>
          <a:bodyPr>
            <a:normAutofit fontScale="92500" lnSpcReduction="10000"/>
          </a:bodyPr>
          <a:lstStyle/>
          <a:p>
            <a:r>
              <a:rPr lang="en-US" sz="2800" b="1" dirty="0"/>
              <a:t>2007</a:t>
            </a:r>
            <a:r>
              <a:rPr lang="en-US" sz="2800" dirty="0"/>
              <a:t> – NASA partners with General Motors to begin work on the Robonaut 2</a:t>
            </a:r>
          </a:p>
          <a:p>
            <a:r>
              <a:rPr lang="en-US" sz="2800" b="1" dirty="0"/>
              <a:t>2009</a:t>
            </a:r>
            <a:r>
              <a:rPr lang="en-US" sz="2800" dirty="0"/>
              <a:t> – MOTOMAN releases the </a:t>
            </a:r>
            <a:r>
              <a:rPr lang="en-US" sz="2800" i="1" dirty="0"/>
              <a:t>DX100</a:t>
            </a:r>
            <a:r>
              <a:rPr lang="en-US" sz="2800" dirty="0"/>
              <a:t> controller that can control up to eight robots or 72 axes of movement </a:t>
            </a:r>
          </a:p>
          <a:p>
            <a:r>
              <a:rPr lang="en-US" sz="2800" b="1" dirty="0"/>
              <a:t>2012</a:t>
            </a:r>
            <a:r>
              <a:rPr lang="en-US" sz="2800" dirty="0"/>
              <a:t> – NASA’s Robonaut 2, a collaborative work of NASA and General Motors, completes the first human/robot handshake in space </a:t>
            </a:r>
          </a:p>
          <a:p>
            <a:r>
              <a:rPr lang="en-US" sz="2800" b="1" dirty="0"/>
              <a:t>2012</a:t>
            </a:r>
            <a:r>
              <a:rPr lang="en-US" sz="2800" dirty="0"/>
              <a:t> – Rethink Robotics releases Baxter, a low cost humanoid torso type robot designed to be easily taught tasks, work safely around humans, and require minimal setup straight out of the box </a:t>
            </a:r>
          </a:p>
          <a:p>
            <a:endParaRPr lang="en-US" dirty="0"/>
          </a:p>
        </p:txBody>
      </p:sp>
    </p:spTree>
    <p:extLst>
      <p:ext uri="{BB962C8B-B14F-4D97-AF65-F5344CB8AC3E}">
        <p14:creationId xmlns:p14="http://schemas.microsoft.com/office/powerpoint/2010/main" val="235216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F308F-921E-4B78-AD71-42E381510AA4}"/>
              </a:ext>
            </a:extLst>
          </p:cNvPr>
          <p:cNvSpPr txBox="1"/>
          <p:nvPr/>
        </p:nvSpPr>
        <p:spPr>
          <a:xfrm>
            <a:off x="5528350" y="2078311"/>
            <a:ext cx="3324225" cy="2246769"/>
          </a:xfrm>
          <a:prstGeom prst="rect">
            <a:avLst/>
          </a:prstGeom>
          <a:noFill/>
        </p:spPr>
        <p:txBody>
          <a:bodyPr wrap="square" rtlCol="0">
            <a:spAutoFit/>
          </a:bodyPr>
          <a:lstStyle/>
          <a:p>
            <a:r>
              <a:rPr lang="en-US" sz="2800" dirty="0"/>
              <a:t>Here you can see Baxter at work in an industrial setting, cage free, along with a human operator. </a:t>
            </a:r>
          </a:p>
        </p:txBody>
      </p:sp>
      <p:sp>
        <p:nvSpPr>
          <p:cNvPr id="4" name="TextBox 3">
            <a:extLst>
              <a:ext uri="{FF2B5EF4-FFF2-40B4-BE49-F238E27FC236}">
                <a16:creationId xmlns:a16="http://schemas.microsoft.com/office/drawing/2014/main" id="{DE01E75C-97F0-4F96-9AD2-694CEA7AE8E4}"/>
              </a:ext>
            </a:extLst>
          </p:cNvPr>
          <p:cNvSpPr txBox="1"/>
          <p:nvPr/>
        </p:nvSpPr>
        <p:spPr>
          <a:xfrm>
            <a:off x="173366" y="1313796"/>
            <a:ext cx="2669309" cy="307777"/>
          </a:xfrm>
          <a:prstGeom prst="rect">
            <a:avLst/>
          </a:prstGeom>
          <a:noFill/>
        </p:spPr>
        <p:txBody>
          <a:bodyPr wrap="square" rtlCol="0">
            <a:spAutoFit/>
          </a:bodyPr>
          <a:lstStyle/>
          <a:p>
            <a:r>
              <a:rPr lang="en-US" sz="1400" dirty="0"/>
              <a:t>Figure 2-7</a:t>
            </a:r>
          </a:p>
        </p:txBody>
      </p:sp>
      <p:pic>
        <p:nvPicPr>
          <p:cNvPr id="6" name="Picture 5" descr="A photo shows a Baxter robot working with an operator in an industry. ">
            <a:extLst>
              <a:ext uri="{FF2B5EF4-FFF2-40B4-BE49-F238E27FC236}">
                <a16:creationId xmlns:a16="http://schemas.microsoft.com/office/drawing/2014/main" id="{8B429A47-9AB4-42A4-82B1-D12EBE0DE8D9}"/>
              </a:ext>
            </a:extLst>
          </p:cNvPr>
          <p:cNvPicPr>
            <a:picLocks noChangeAspect="1"/>
          </p:cNvPicPr>
          <p:nvPr/>
        </p:nvPicPr>
        <p:blipFill rotWithShape="1">
          <a:blip r:embed="rId2">
            <a:extLst>
              <a:ext uri="{28A0092B-C50C-407E-A947-70E740481C1C}">
                <a14:useLocalDpi xmlns:a14="http://schemas.microsoft.com/office/drawing/2010/main" val="0"/>
              </a:ext>
            </a:extLst>
          </a:blip>
          <a:srcRect b="19026"/>
          <a:stretch/>
        </p:blipFill>
        <p:spPr>
          <a:xfrm>
            <a:off x="173366" y="1619250"/>
            <a:ext cx="5299671" cy="3454555"/>
          </a:xfrm>
          <a:prstGeom prst="rect">
            <a:avLst/>
          </a:prstGeom>
        </p:spPr>
      </p:pic>
    </p:spTree>
    <p:extLst>
      <p:ext uri="{BB962C8B-B14F-4D97-AF65-F5344CB8AC3E}">
        <p14:creationId xmlns:p14="http://schemas.microsoft.com/office/powerpoint/2010/main" val="1034975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9C27-728F-437E-B90D-520782A99C53}"/>
              </a:ext>
            </a:extLst>
          </p:cNvPr>
          <p:cNvSpPr>
            <a:spLocks noGrp="1"/>
          </p:cNvSpPr>
          <p:nvPr>
            <p:ph type="title"/>
          </p:nvPr>
        </p:nvSpPr>
        <p:spPr>
          <a:xfrm>
            <a:off x="271462" y="490569"/>
            <a:ext cx="8601075"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E7972C6E-5DCE-4C44-89DD-E92680F7DB82}"/>
              </a:ext>
            </a:extLst>
          </p:cNvPr>
          <p:cNvSpPr>
            <a:spLocks noGrp="1"/>
          </p:cNvSpPr>
          <p:nvPr>
            <p:ph idx="1"/>
          </p:nvPr>
        </p:nvSpPr>
        <p:spPr/>
        <p:txBody>
          <a:bodyPr>
            <a:normAutofit fontScale="92500" lnSpcReduction="20000"/>
          </a:bodyPr>
          <a:lstStyle/>
          <a:p>
            <a:r>
              <a:rPr lang="en-US" sz="2800" b="1" dirty="0"/>
              <a:t>2013</a:t>
            </a:r>
            <a:r>
              <a:rPr lang="en-US" sz="2800" dirty="0"/>
              <a:t> – Multiple collaborative robot models were available, Motoman’s Dexter Bot, KUKA’s LBR iiwa, Universal Robots’ UR, and ABB’s dual-arm concept prototype. </a:t>
            </a:r>
          </a:p>
          <a:p>
            <a:r>
              <a:rPr lang="en-US" sz="2800" b="1" dirty="0"/>
              <a:t>2013</a:t>
            </a:r>
            <a:r>
              <a:rPr lang="en-US" sz="2800" dirty="0"/>
              <a:t> – NASA’s Johnson Space Center Engineering Directorate created the R5, commonly known as the Valkyrie robot, to compete in the 2013 DARPA Robotics Challenge Trials</a:t>
            </a:r>
          </a:p>
          <a:p>
            <a:r>
              <a:rPr lang="en-US" sz="2800" b="1" dirty="0"/>
              <a:t>2014</a:t>
            </a:r>
            <a:r>
              <a:rPr lang="en-US" sz="2800" dirty="0"/>
              <a:t> – Yaskawa Motoman’s dual-arm robot was in its fifth generation of development, Universal Robots doubled their sales, and he use of various robotic systems for welding applications expanded </a:t>
            </a:r>
          </a:p>
        </p:txBody>
      </p:sp>
    </p:spTree>
    <p:extLst>
      <p:ext uri="{BB962C8B-B14F-4D97-AF65-F5344CB8AC3E}">
        <p14:creationId xmlns:p14="http://schemas.microsoft.com/office/powerpoint/2010/main" val="184019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3F3F-1623-4DCB-BDAC-981B0D2A5E00}"/>
              </a:ext>
            </a:extLst>
          </p:cNvPr>
          <p:cNvSpPr>
            <a:spLocks noGrp="1"/>
          </p:cNvSpPr>
          <p:nvPr>
            <p:ph type="title"/>
          </p:nvPr>
        </p:nvSpPr>
        <p:spPr/>
        <p:txBody>
          <a:bodyPr>
            <a:normAutofit/>
          </a:bodyPr>
          <a:lstStyle/>
          <a:p>
            <a:r>
              <a:rPr lang="en-US" sz="4400" dirty="0"/>
              <a:t>What is an Industrial Robot?</a:t>
            </a:r>
          </a:p>
        </p:txBody>
      </p:sp>
      <p:sp>
        <p:nvSpPr>
          <p:cNvPr id="3" name="Content Placeholder 2">
            <a:extLst>
              <a:ext uri="{FF2B5EF4-FFF2-40B4-BE49-F238E27FC236}">
                <a16:creationId xmlns:a16="http://schemas.microsoft.com/office/drawing/2014/main" id="{2D74F923-3F49-4EEF-AE6C-EBADA905BB86}"/>
              </a:ext>
            </a:extLst>
          </p:cNvPr>
          <p:cNvSpPr>
            <a:spLocks noGrp="1"/>
          </p:cNvSpPr>
          <p:nvPr>
            <p:ph idx="1"/>
          </p:nvPr>
        </p:nvSpPr>
        <p:spPr/>
        <p:txBody>
          <a:bodyPr>
            <a:normAutofit lnSpcReduction="10000"/>
          </a:bodyPr>
          <a:lstStyle/>
          <a:p>
            <a:r>
              <a:rPr lang="en-US" sz="2800" dirty="0"/>
              <a:t>The word </a:t>
            </a:r>
            <a:r>
              <a:rPr lang="en-US" sz="2800" i="1" dirty="0"/>
              <a:t>robot</a:t>
            </a:r>
            <a:r>
              <a:rPr lang="en-US" sz="2800" dirty="0"/>
              <a:t> was first used by Karel Capek in 1921 in his play </a:t>
            </a:r>
            <a:r>
              <a:rPr lang="en-US" sz="2800" i="1" dirty="0"/>
              <a:t>R.U.R. (Rossum’s Universal Robots)</a:t>
            </a:r>
            <a:r>
              <a:rPr lang="en-US" sz="2800" dirty="0"/>
              <a:t> and comes from the Czech word </a:t>
            </a:r>
            <a:r>
              <a:rPr lang="en-US" sz="2800" i="1" dirty="0"/>
              <a:t>robota</a:t>
            </a:r>
            <a:r>
              <a:rPr lang="en-US" sz="2800" dirty="0"/>
              <a:t>, which means “drudgery or slave-like labor.”</a:t>
            </a:r>
          </a:p>
          <a:p>
            <a:endParaRPr lang="en-US" sz="2800" dirty="0"/>
          </a:p>
          <a:p>
            <a:r>
              <a:rPr lang="en-US" sz="2800" dirty="0"/>
              <a:t>The </a:t>
            </a:r>
            <a:r>
              <a:rPr lang="en-US" sz="2800" b="1" dirty="0"/>
              <a:t>Robotic Industries Association (RIA) </a:t>
            </a:r>
            <a:r>
              <a:rPr lang="en-US" sz="2800" dirty="0"/>
              <a:t>defines an </a:t>
            </a:r>
            <a:r>
              <a:rPr lang="en-US" sz="2800" b="1" dirty="0"/>
              <a:t>industrial robot</a:t>
            </a:r>
            <a:r>
              <a:rPr lang="en-US" sz="2800" dirty="0"/>
              <a:t> as an automatically controlled, reprogrammable, multipurpose manipulator programmable in three or more axes, which may be either fixed in place or mobile for use in industrial automation applications </a:t>
            </a:r>
          </a:p>
        </p:txBody>
      </p:sp>
    </p:spTree>
    <p:extLst>
      <p:ext uri="{BB962C8B-B14F-4D97-AF65-F5344CB8AC3E}">
        <p14:creationId xmlns:p14="http://schemas.microsoft.com/office/powerpoint/2010/main" val="638881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9EDDA-B191-4E1D-9F2A-D89B2E615F92}"/>
              </a:ext>
            </a:extLst>
          </p:cNvPr>
          <p:cNvSpPr txBox="1"/>
          <p:nvPr/>
        </p:nvSpPr>
        <p:spPr>
          <a:xfrm>
            <a:off x="1146463" y="4799597"/>
            <a:ext cx="4662599" cy="1938992"/>
          </a:xfrm>
          <a:prstGeom prst="rect">
            <a:avLst/>
          </a:prstGeom>
          <a:noFill/>
        </p:spPr>
        <p:txBody>
          <a:bodyPr wrap="square" rtlCol="0">
            <a:spAutoFit/>
          </a:bodyPr>
          <a:lstStyle/>
          <a:p>
            <a:r>
              <a:rPr lang="en-US" sz="2000" dirty="0"/>
              <a:t>On the left you can see the R5, known as the Valkyrie robot, designed by NASA.</a:t>
            </a:r>
          </a:p>
          <a:p>
            <a:r>
              <a:rPr lang="en-US" sz="2000" dirty="0"/>
              <a:t>On the right is Yaskawa Motoman’s dual-arm robot.</a:t>
            </a:r>
          </a:p>
          <a:p>
            <a:r>
              <a:rPr lang="en-US" sz="2000" dirty="0"/>
              <a:t>Both of these are great examples of the advancements in robotic technology. </a:t>
            </a:r>
          </a:p>
        </p:txBody>
      </p:sp>
      <p:sp>
        <p:nvSpPr>
          <p:cNvPr id="5" name="TextBox 4">
            <a:extLst>
              <a:ext uri="{FF2B5EF4-FFF2-40B4-BE49-F238E27FC236}">
                <a16:creationId xmlns:a16="http://schemas.microsoft.com/office/drawing/2014/main" id="{2249C524-A41A-48CC-B1CA-D72663597603}"/>
              </a:ext>
            </a:extLst>
          </p:cNvPr>
          <p:cNvSpPr txBox="1"/>
          <p:nvPr/>
        </p:nvSpPr>
        <p:spPr>
          <a:xfrm>
            <a:off x="423281" y="823693"/>
            <a:ext cx="2669309" cy="307777"/>
          </a:xfrm>
          <a:prstGeom prst="rect">
            <a:avLst/>
          </a:prstGeom>
          <a:noFill/>
        </p:spPr>
        <p:txBody>
          <a:bodyPr wrap="square" rtlCol="0">
            <a:spAutoFit/>
          </a:bodyPr>
          <a:lstStyle/>
          <a:p>
            <a:r>
              <a:rPr lang="en-US" sz="1400" dirty="0"/>
              <a:t>Figure 2-11</a:t>
            </a:r>
          </a:p>
        </p:txBody>
      </p:sp>
      <p:sp>
        <p:nvSpPr>
          <p:cNvPr id="6" name="TextBox 5">
            <a:extLst>
              <a:ext uri="{FF2B5EF4-FFF2-40B4-BE49-F238E27FC236}">
                <a16:creationId xmlns:a16="http://schemas.microsoft.com/office/drawing/2014/main" id="{139662D0-AD89-4C82-85EE-5CBA4062044A}"/>
              </a:ext>
            </a:extLst>
          </p:cNvPr>
          <p:cNvSpPr txBox="1"/>
          <p:nvPr/>
        </p:nvSpPr>
        <p:spPr>
          <a:xfrm>
            <a:off x="5608340" y="823693"/>
            <a:ext cx="2669309" cy="307777"/>
          </a:xfrm>
          <a:prstGeom prst="rect">
            <a:avLst/>
          </a:prstGeom>
          <a:noFill/>
        </p:spPr>
        <p:txBody>
          <a:bodyPr wrap="square" rtlCol="0">
            <a:spAutoFit/>
          </a:bodyPr>
          <a:lstStyle/>
          <a:p>
            <a:r>
              <a:rPr lang="en-US" sz="1400" dirty="0"/>
              <a:t>Figure 2-12</a:t>
            </a:r>
          </a:p>
        </p:txBody>
      </p:sp>
      <p:pic>
        <p:nvPicPr>
          <p:cNvPr id="8" name="Picture 7" descr="A photo shows the R5 as the Valkyrie robot designed by NASA. ">
            <a:extLst>
              <a:ext uri="{FF2B5EF4-FFF2-40B4-BE49-F238E27FC236}">
                <a16:creationId xmlns:a16="http://schemas.microsoft.com/office/drawing/2014/main" id="{20E2AD53-DC3C-4E09-BF2E-CC1FBED1BDC3}"/>
              </a:ext>
            </a:extLst>
          </p:cNvPr>
          <p:cNvPicPr>
            <a:picLocks noChangeAspect="1"/>
          </p:cNvPicPr>
          <p:nvPr/>
        </p:nvPicPr>
        <p:blipFill rotWithShape="1">
          <a:blip r:embed="rId2">
            <a:extLst>
              <a:ext uri="{28A0092B-C50C-407E-A947-70E740481C1C}">
                <a14:useLocalDpi xmlns:a14="http://schemas.microsoft.com/office/drawing/2010/main" val="0"/>
              </a:ext>
            </a:extLst>
          </a:blip>
          <a:srcRect b="5438"/>
          <a:stretch/>
        </p:blipFill>
        <p:spPr>
          <a:xfrm>
            <a:off x="423281" y="1131470"/>
            <a:ext cx="3026579" cy="3668127"/>
          </a:xfrm>
          <a:prstGeom prst="rect">
            <a:avLst/>
          </a:prstGeom>
        </p:spPr>
      </p:pic>
      <p:pic>
        <p:nvPicPr>
          <p:cNvPr id="10" name="Picture 9" descr="A photo shows Motoman’s dual-arm robot with a funnel-shaped base, two arms, a small torso, and no head.">
            <a:extLst>
              <a:ext uri="{FF2B5EF4-FFF2-40B4-BE49-F238E27FC236}">
                <a16:creationId xmlns:a16="http://schemas.microsoft.com/office/drawing/2014/main" id="{52E6313D-5780-4E2F-B453-297F7C667A13}"/>
              </a:ext>
            </a:extLst>
          </p:cNvPr>
          <p:cNvPicPr>
            <a:picLocks noChangeAspect="1"/>
          </p:cNvPicPr>
          <p:nvPr/>
        </p:nvPicPr>
        <p:blipFill rotWithShape="1">
          <a:blip r:embed="rId3">
            <a:extLst>
              <a:ext uri="{28A0092B-C50C-407E-A947-70E740481C1C}">
                <a14:useLocalDpi xmlns:a14="http://schemas.microsoft.com/office/drawing/2010/main" val="0"/>
              </a:ext>
            </a:extLst>
          </a:blip>
          <a:srcRect b="17423"/>
          <a:stretch/>
        </p:blipFill>
        <p:spPr>
          <a:xfrm>
            <a:off x="5608340" y="1131470"/>
            <a:ext cx="3420010" cy="3944397"/>
          </a:xfrm>
          <a:prstGeom prst="rect">
            <a:avLst/>
          </a:prstGeom>
        </p:spPr>
      </p:pic>
    </p:spTree>
    <p:extLst>
      <p:ext uri="{BB962C8B-B14F-4D97-AF65-F5344CB8AC3E}">
        <p14:creationId xmlns:p14="http://schemas.microsoft.com/office/powerpoint/2010/main" val="92740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83EB-8882-480C-95B9-BA33FB2185F7}"/>
              </a:ext>
            </a:extLst>
          </p:cNvPr>
          <p:cNvSpPr>
            <a:spLocks noGrp="1"/>
          </p:cNvSpPr>
          <p:nvPr>
            <p:ph type="title"/>
          </p:nvPr>
        </p:nvSpPr>
        <p:spPr>
          <a:xfrm>
            <a:off x="190500" y="512780"/>
            <a:ext cx="8763000" cy="1246184"/>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5CFF8C08-9DCD-46B7-9819-C45684913051}"/>
              </a:ext>
            </a:extLst>
          </p:cNvPr>
          <p:cNvSpPr>
            <a:spLocks noGrp="1"/>
          </p:cNvSpPr>
          <p:nvPr>
            <p:ph idx="1"/>
          </p:nvPr>
        </p:nvSpPr>
        <p:spPr/>
        <p:txBody>
          <a:bodyPr>
            <a:normAutofit fontScale="92500" lnSpcReduction="20000"/>
          </a:bodyPr>
          <a:lstStyle/>
          <a:p>
            <a:r>
              <a:rPr lang="en-US" sz="2800" b="1" dirty="0"/>
              <a:t>2015</a:t>
            </a:r>
            <a:r>
              <a:rPr lang="en-US" sz="2800" dirty="0"/>
              <a:t> – Marked by a deeper focus on sensors, software, and tooling for the robot, rather than by advances in the core robotic system</a:t>
            </a:r>
          </a:p>
          <a:p>
            <a:r>
              <a:rPr lang="en-US" sz="2800" b="1" dirty="0"/>
              <a:t>2015</a:t>
            </a:r>
            <a:r>
              <a:rPr lang="en-US" sz="2800" dirty="0"/>
              <a:t> – Rethink Robotics released Sawyer, an arm-type robot that utilized the collaborative technology of the Baxter robot, but was designed as a better fit for industrial applications to open up new utilization markets</a:t>
            </a:r>
          </a:p>
          <a:p>
            <a:r>
              <a:rPr lang="en-US" sz="2800" b="1" dirty="0"/>
              <a:t>2015</a:t>
            </a:r>
            <a:r>
              <a:rPr lang="en-US" sz="2800" dirty="0"/>
              <a:t> – FANUC announced both a collaboration with Cisco in which Cisco devices will be embedded directly into FANUC’s robots for data collection and down-time prediction and the company’s best performance in sales and manufacturing to date</a:t>
            </a:r>
          </a:p>
        </p:txBody>
      </p:sp>
    </p:spTree>
    <p:extLst>
      <p:ext uri="{BB962C8B-B14F-4D97-AF65-F5344CB8AC3E}">
        <p14:creationId xmlns:p14="http://schemas.microsoft.com/office/powerpoint/2010/main" val="193507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468F3-7F67-4249-AAF3-36F9B730E326}"/>
              </a:ext>
            </a:extLst>
          </p:cNvPr>
          <p:cNvSpPr txBox="1"/>
          <p:nvPr/>
        </p:nvSpPr>
        <p:spPr>
          <a:xfrm>
            <a:off x="5114925" y="1924050"/>
            <a:ext cx="3600450" cy="2677656"/>
          </a:xfrm>
          <a:prstGeom prst="rect">
            <a:avLst/>
          </a:prstGeom>
          <a:noFill/>
        </p:spPr>
        <p:txBody>
          <a:bodyPr wrap="square" rtlCol="0">
            <a:spAutoFit/>
          </a:bodyPr>
          <a:lstStyle/>
          <a:p>
            <a:r>
              <a:rPr lang="en-US" sz="2800" dirty="0"/>
              <a:t>Here is Rethink Robotics Sawyer robot, optimized to work in industry and full of technology perfected in the Baxter model. </a:t>
            </a:r>
          </a:p>
        </p:txBody>
      </p:sp>
      <p:sp>
        <p:nvSpPr>
          <p:cNvPr id="4" name="TextBox 3">
            <a:extLst>
              <a:ext uri="{FF2B5EF4-FFF2-40B4-BE49-F238E27FC236}">
                <a16:creationId xmlns:a16="http://schemas.microsoft.com/office/drawing/2014/main" id="{E4343D56-535A-43CD-AA4E-5591D33D9CD9}"/>
              </a:ext>
            </a:extLst>
          </p:cNvPr>
          <p:cNvSpPr txBox="1"/>
          <p:nvPr/>
        </p:nvSpPr>
        <p:spPr>
          <a:xfrm>
            <a:off x="277125" y="1371983"/>
            <a:ext cx="2669309" cy="307777"/>
          </a:xfrm>
          <a:prstGeom prst="rect">
            <a:avLst/>
          </a:prstGeom>
          <a:noFill/>
        </p:spPr>
        <p:txBody>
          <a:bodyPr wrap="square" rtlCol="0">
            <a:spAutoFit/>
          </a:bodyPr>
          <a:lstStyle/>
          <a:p>
            <a:r>
              <a:rPr lang="en-US" sz="1400" dirty="0"/>
              <a:t>Figure 2-13</a:t>
            </a:r>
          </a:p>
        </p:txBody>
      </p:sp>
      <p:pic>
        <p:nvPicPr>
          <p:cNvPr id="6" name="Picture 5" descr="A photo shows a Rethink Robotics Sawyer robot working.">
            <a:extLst>
              <a:ext uri="{FF2B5EF4-FFF2-40B4-BE49-F238E27FC236}">
                <a16:creationId xmlns:a16="http://schemas.microsoft.com/office/drawing/2014/main" id="{BFB27BCD-8B30-4DB0-966B-F87201C3C303}"/>
              </a:ext>
            </a:extLst>
          </p:cNvPr>
          <p:cNvPicPr>
            <a:picLocks noChangeAspect="1"/>
          </p:cNvPicPr>
          <p:nvPr/>
        </p:nvPicPr>
        <p:blipFill rotWithShape="1">
          <a:blip r:embed="rId2">
            <a:extLst>
              <a:ext uri="{28A0092B-C50C-407E-A947-70E740481C1C}">
                <a14:useLocalDpi xmlns:a14="http://schemas.microsoft.com/office/drawing/2010/main" val="0"/>
              </a:ext>
            </a:extLst>
          </a:blip>
          <a:srcRect b="8889"/>
          <a:stretch/>
        </p:blipFill>
        <p:spPr>
          <a:xfrm>
            <a:off x="277125" y="1679760"/>
            <a:ext cx="4837800" cy="3166235"/>
          </a:xfrm>
          <a:prstGeom prst="rect">
            <a:avLst/>
          </a:prstGeom>
        </p:spPr>
      </p:pic>
    </p:spTree>
    <p:extLst>
      <p:ext uri="{BB962C8B-B14F-4D97-AF65-F5344CB8AC3E}">
        <p14:creationId xmlns:p14="http://schemas.microsoft.com/office/powerpoint/2010/main" val="2447910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FBC-95C3-4C22-B92D-C334FE8AEF03}"/>
              </a:ext>
            </a:extLst>
          </p:cNvPr>
          <p:cNvSpPr>
            <a:spLocks noGrp="1"/>
          </p:cNvSpPr>
          <p:nvPr>
            <p:ph type="title"/>
          </p:nvPr>
        </p:nvSpPr>
        <p:spPr>
          <a:xfrm>
            <a:off x="190500" y="595344"/>
            <a:ext cx="8763000" cy="1163620"/>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E78200DA-985F-4DC0-A805-E6F0497E4781}"/>
              </a:ext>
            </a:extLst>
          </p:cNvPr>
          <p:cNvSpPr>
            <a:spLocks noGrp="1"/>
          </p:cNvSpPr>
          <p:nvPr>
            <p:ph idx="1"/>
          </p:nvPr>
        </p:nvSpPr>
        <p:spPr/>
        <p:txBody>
          <a:bodyPr>
            <a:normAutofit fontScale="92500" lnSpcReduction="20000"/>
          </a:bodyPr>
          <a:lstStyle/>
          <a:p>
            <a:r>
              <a:rPr lang="en-US" sz="3200" b="1" dirty="0"/>
              <a:t>2016</a:t>
            </a:r>
            <a:r>
              <a:rPr lang="en-US" sz="3200" dirty="0"/>
              <a:t> – FANUC continued its trend of connectivity and data usage started with the Cisco merger to create a Cloud-based system at GM’s Lake Orion facility</a:t>
            </a:r>
          </a:p>
          <a:p>
            <a:r>
              <a:rPr lang="en-US" sz="3200" b="1" dirty="0"/>
              <a:t>2016</a:t>
            </a:r>
            <a:r>
              <a:rPr lang="en-US" sz="3200" dirty="0"/>
              <a:t> – Yaskawa Motoman announced its partnership with Clearpath to develop a mobile machine tending and material movement solution </a:t>
            </a:r>
          </a:p>
          <a:p>
            <a:pPr lvl="1"/>
            <a:r>
              <a:rPr lang="en-US" sz="2800" dirty="0"/>
              <a:t>This system consists of Clearpath’s OTTO 1500 self-driving vehicle with a Motoman MG12 robot mounted on top to allow for system reach and tooling options otherwise not possible</a:t>
            </a:r>
          </a:p>
        </p:txBody>
      </p:sp>
    </p:spTree>
    <p:extLst>
      <p:ext uri="{BB962C8B-B14F-4D97-AF65-F5344CB8AC3E}">
        <p14:creationId xmlns:p14="http://schemas.microsoft.com/office/powerpoint/2010/main" val="297016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FB8B-1C69-49E9-8D70-B4834E2638EA}"/>
              </a:ext>
            </a:extLst>
          </p:cNvPr>
          <p:cNvSpPr>
            <a:spLocks noGrp="1"/>
          </p:cNvSpPr>
          <p:nvPr>
            <p:ph type="title"/>
          </p:nvPr>
        </p:nvSpPr>
        <p:spPr>
          <a:xfrm>
            <a:off x="171450" y="614394"/>
            <a:ext cx="8801100" cy="1144570"/>
          </a:xfrm>
        </p:spPr>
        <p:txBody>
          <a:bodyPr>
            <a:noAutofit/>
          </a:bodyPr>
          <a:lstStyle/>
          <a:p>
            <a:r>
              <a:rPr lang="en-US" sz="4400" dirty="0"/>
              <a:t>The Rise of the Industrial Robot cont.</a:t>
            </a:r>
          </a:p>
        </p:txBody>
      </p:sp>
      <p:sp>
        <p:nvSpPr>
          <p:cNvPr id="3" name="Content Placeholder 2">
            <a:extLst>
              <a:ext uri="{FF2B5EF4-FFF2-40B4-BE49-F238E27FC236}">
                <a16:creationId xmlns:a16="http://schemas.microsoft.com/office/drawing/2014/main" id="{3DCDD9D1-D8C7-4B16-A859-AC7E15A62699}"/>
              </a:ext>
            </a:extLst>
          </p:cNvPr>
          <p:cNvSpPr>
            <a:spLocks noGrp="1"/>
          </p:cNvSpPr>
          <p:nvPr>
            <p:ph idx="1"/>
          </p:nvPr>
        </p:nvSpPr>
        <p:spPr/>
        <p:txBody>
          <a:bodyPr>
            <a:normAutofit fontScale="92500" lnSpcReduction="10000"/>
          </a:bodyPr>
          <a:lstStyle/>
          <a:p>
            <a:endParaRPr lang="en-US" sz="3200" dirty="0"/>
          </a:p>
          <a:p>
            <a:r>
              <a:rPr lang="en-US" sz="3200" b="1" dirty="0"/>
              <a:t>2016</a:t>
            </a:r>
            <a:r>
              <a:rPr lang="en-US" sz="3200" dirty="0"/>
              <a:t> – The International Organization for Standardization (ISO) released ISO/TS 15066:2016, which specifies safety requirements for collaborative industrial robot systems</a:t>
            </a:r>
          </a:p>
          <a:p>
            <a:endParaRPr lang="en-US" sz="3200" dirty="0"/>
          </a:p>
          <a:p>
            <a:r>
              <a:rPr lang="en-US" sz="3200" b="1" dirty="0"/>
              <a:t>2016</a:t>
            </a:r>
            <a:r>
              <a:rPr lang="en-US" sz="3200" dirty="0"/>
              <a:t> – China International Robot Show (CIROS), ABB’s YuMi collaborative robot was named the 2016 best industrial robot and won a Golden Finger award</a:t>
            </a:r>
          </a:p>
        </p:txBody>
      </p:sp>
    </p:spTree>
    <p:extLst>
      <p:ext uri="{BB962C8B-B14F-4D97-AF65-F5344CB8AC3E}">
        <p14:creationId xmlns:p14="http://schemas.microsoft.com/office/powerpoint/2010/main" val="281593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5FFE8C-6981-4F9B-8F07-48D8370024E1}"/>
              </a:ext>
            </a:extLst>
          </p:cNvPr>
          <p:cNvSpPr txBox="1"/>
          <p:nvPr/>
        </p:nvSpPr>
        <p:spPr>
          <a:xfrm>
            <a:off x="5848350" y="2019984"/>
            <a:ext cx="3362325" cy="3108543"/>
          </a:xfrm>
          <a:prstGeom prst="rect">
            <a:avLst/>
          </a:prstGeom>
          <a:noFill/>
        </p:spPr>
        <p:txBody>
          <a:bodyPr wrap="square" rtlCol="0">
            <a:spAutoFit/>
          </a:bodyPr>
          <a:lstStyle/>
          <a:p>
            <a:r>
              <a:rPr lang="en-US" sz="2800" dirty="0"/>
              <a:t>Here you can see ABB’s </a:t>
            </a:r>
            <a:r>
              <a:rPr lang="en-US" sz="2800" dirty="0" err="1"/>
              <a:t>YuMi</a:t>
            </a:r>
            <a:r>
              <a:rPr lang="en-US" sz="2800" dirty="0"/>
              <a:t>® robot, their collaborative robot that ABB promotes as the “world’s first truly collaborative robot”</a:t>
            </a:r>
          </a:p>
        </p:txBody>
      </p:sp>
      <p:sp>
        <p:nvSpPr>
          <p:cNvPr id="4" name="TextBox 3">
            <a:extLst>
              <a:ext uri="{FF2B5EF4-FFF2-40B4-BE49-F238E27FC236}">
                <a16:creationId xmlns:a16="http://schemas.microsoft.com/office/drawing/2014/main" id="{E743A9C2-BE6A-4B54-BA8A-F7308CE71885}"/>
              </a:ext>
            </a:extLst>
          </p:cNvPr>
          <p:cNvSpPr txBox="1"/>
          <p:nvPr/>
        </p:nvSpPr>
        <p:spPr>
          <a:xfrm>
            <a:off x="432049" y="1351118"/>
            <a:ext cx="2669309" cy="307777"/>
          </a:xfrm>
          <a:prstGeom prst="rect">
            <a:avLst/>
          </a:prstGeom>
          <a:noFill/>
        </p:spPr>
        <p:txBody>
          <a:bodyPr wrap="square" rtlCol="0">
            <a:spAutoFit/>
          </a:bodyPr>
          <a:lstStyle/>
          <a:p>
            <a:r>
              <a:rPr lang="en-US" sz="1400" dirty="0"/>
              <a:t>Figure 2-14</a:t>
            </a:r>
          </a:p>
        </p:txBody>
      </p:sp>
      <p:pic>
        <p:nvPicPr>
          <p:cNvPr id="6" name="Picture 5" descr="A photo shows YuMi robot equipped with two arms working.">
            <a:extLst>
              <a:ext uri="{FF2B5EF4-FFF2-40B4-BE49-F238E27FC236}">
                <a16:creationId xmlns:a16="http://schemas.microsoft.com/office/drawing/2014/main" id="{78FD15AE-7997-4668-B566-601013059ECE}"/>
              </a:ext>
            </a:extLst>
          </p:cNvPr>
          <p:cNvPicPr>
            <a:picLocks noChangeAspect="1"/>
          </p:cNvPicPr>
          <p:nvPr/>
        </p:nvPicPr>
        <p:blipFill rotWithShape="1">
          <a:blip r:embed="rId2">
            <a:extLst>
              <a:ext uri="{28A0092B-C50C-407E-A947-70E740481C1C}">
                <a14:useLocalDpi xmlns:a14="http://schemas.microsoft.com/office/drawing/2010/main" val="0"/>
              </a:ext>
            </a:extLst>
          </a:blip>
          <a:srcRect b="11998"/>
          <a:stretch/>
        </p:blipFill>
        <p:spPr>
          <a:xfrm>
            <a:off x="432049" y="1657350"/>
            <a:ext cx="5202632" cy="3632212"/>
          </a:xfrm>
          <a:prstGeom prst="rect">
            <a:avLst/>
          </a:prstGeom>
        </p:spPr>
      </p:pic>
    </p:spTree>
    <p:extLst>
      <p:ext uri="{BB962C8B-B14F-4D97-AF65-F5344CB8AC3E}">
        <p14:creationId xmlns:p14="http://schemas.microsoft.com/office/powerpoint/2010/main" val="62835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135C-6731-48D9-B322-A8E40A4B5DD5}"/>
              </a:ext>
            </a:extLst>
          </p:cNvPr>
          <p:cNvSpPr>
            <a:spLocks noGrp="1"/>
          </p:cNvSpPr>
          <p:nvPr>
            <p:ph type="title"/>
          </p:nvPr>
        </p:nvSpPr>
        <p:spPr/>
        <p:txBody>
          <a:bodyPr>
            <a:normAutofit/>
          </a:bodyPr>
          <a:lstStyle/>
          <a:p>
            <a:r>
              <a:rPr lang="en-US" sz="4400" dirty="0"/>
              <a:t>Why Use a Robot?</a:t>
            </a:r>
          </a:p>
        </p:txBody>
      </p:sp>
      <p:sp>
        <p:nvSpPr>
          <p:cNvPr id="3" name="Content Placeholder 2">
            <a:extLst>
              <a:ext uri="{FF2B5EF4-FFF2-40B4-BE49-F238E27FC236}">
                <a16:creationId xmlns:a16="http://schemas.microsoft.com/office/drawing/2014/main" id="{1E10DBD5-2D56-4CD5-92C0-928B457FC026}"/>
              </a:ext>
            </a:extLst>
          </p:cNvPr>
          <p:cNvSpPr>
            <a:spLocks noGrp="1"/>
          </p:cNvSpPr>
          <p:nvPr>
            <p:ph idx="1"/>
          </p:nvPr>
        </p:nvSpPr>
        <p:spPr/>
        <p:txBody>
          <a:bodyPr>
            <a:normAutofit/>
          </a:bodyPr>
          <a:lstStyle/>
          <a:p>
            <a:r>
              <a:rPr lang="en-US" sz="3200" dirty="0"/>
              <a:t>The four Ds </a:t>
            </a:r>
          </a:p>
          <a:p>
            <a:pPr lvl="1"/>
            <a:r>
              <a:rPr lang="en-US" sz="2800" dirty="0"/>
              <a:t>Dull, Dirty, Difficult, or Dangerous</a:t>
            </a:r>
          </a:p>
          <a:p>
            <a:endParaRPr lang="en-US" sz="3200" dirty="0"/>
          </a:p>
          <a:p>
            <a:r>
              <a:rPr lang="en-US" sz="3200" dirty="0"/>
              <a:t>The four Hs</a:t>
            </a:r>
          </a:p>
          <a:p>
            <a:pPr lvl="1"/>
            <a:r>
              <a:rPr lang="en-US" sz="2800" dirty="0"/>
              <a:t>Hot, Heavy, Hazardous, and Humble</a:t>
            </a:r>
          </a:p>
          <a:p>
            <a:endParaRPr lang="en-US" sz="3200" dirty="0"/>
          </a:p>
          <a:p>
            <a:r>
              <a:rPr lang="en-US" sz="3200" dirty="0"/>
              <a:t>These two are similar in nature and a good summary of why we use robots</a:t>
            </a:r>
          </a:p>
        </p:txBody>
      </p:sp>
    </p:spTree>
    <p:extLst>
      <p:ext uri="{BB962C8B-B14F-4D97-AF65-F5344CB8AC3E}">
        <p14:creationId xmlns:p14="http://schemas.microsoft.com/office/powerpoint/2010/main" val="1628093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225A-9856-4960-B699-81CFC35795ED}"/>
              </a:ext>
            </a:extLst>
          </p:cNvPr>
          <p:cNvSpPr>
            <a:spLocks noGrp="1"/>
          </p:cNvSpPr>
          <p:nvPr>
            <p:ph type="title"/>
          </p:nvPr>
        </p:nvSpPr>
        <p:spPr/>
        <p:txBody>
          <a:bodyPr>
            <a:normAutofit/>
          </a:bodyPr>
          <a:lstStyle/>
          <a:p>
            <a:r>
              <a:rPr lang="en-US" sz="4400" dirty="0"/>
              <a:t>Dull/Humble</a:t>
            </a:r>
          </a:p>
        </p:txBody>
      </p:sp>
      <p:sp>
        <p:nvSpPr>
          <p:cNvPr id="3" name="Content Placeholder 2">
            <a:extLst>
              <a:ext uri="{FF2B5EF4-FFF2-40B4-BE49-F238E27FC236}">
                <a16:creationId xmlns:a16="http://schemas.microsoft.com/office/drawing/2014/main" id="{47FABFEB-3928-4558-A1DE-E63BF0BBE3FE}"/>
              </a:ext>
            </a:extLst>
          </p:cNvPr>
          <p:cNvSpPr>
            <a:spLocks noGrp="1"/>
          </p:cNvSpPr>
          <p:nvPr>
            <p:ph idx="1"/>
          </p:nvPr>
        </p:nvSpPr>
        <p:spPr/>
        <p:txBody>
          <a:bodyPr>
            <a:normAutofit fontScale="92500" lnSpcReduction="10000"/>
          </a:bodyPr>
          <a:lstStyle/>
          <a:p>
            <a:r>
              <a:rPr lang="en-US" sz="3200" dirty="0"/>
              <a:t>Tasks that are repetitive in nature and often require little or no thought</a:t>
            </a:r>
          </a:p>
          <a:p>
            <a:r>
              <a:rPr lang="en-US" sz="3200" dirty="0"/>
              <a:t>The danger to the human worker in these situations is often damage to the body due to doing the same thing over and over and over again for weeks, months, or years on end</a:t>
            </a:r>
          </a:p>
          <a:p>
            <a:r>
              <a:rPr lang="en-US" sz="3200" dirty="0"/>
              <a:t>Another danger with dull tasks is that the worker may become bored and not pay attention to what he or she is doing, which could lead to damage to the person, part, and/or machine</a:t>
            </a:r>
          </a:p>
        </p:txBody>
      </p:sp>
    </p:spTree>
    <p:extLst>
      <p:ext uri="{BB962C8B-B14F-4D97-AF65-F5344CB8AC3E}">
        <p14:creationId xmlns:p14="http://schemas.microsoft.com/office/powerpoint/2010/main" val="2904449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2040-3C37-4EB7-B8CC-7A44F8B8FC32}"/>
              </a:ext>
            </a:extLst>
          </p:cNvPr>
          <p:cNvSpPr>
            <a:spLocks noGrp="1"/>
          </p:cNvSpPr>
          <p:nvPr>
            <p:ph type="title"/>
          </p:nvPr>
        </p:nvSpPr>
        <p:spPr/>
        <p:txBody>
          <a:bodyPr>
            <a:normAutofit/>
          </a:bodyPr>
          <a:lstStyle/>
          <a:p>
            <a:r>
              <a:rPr lang="en-US" sz="4400" dirty="0"/>
              <a:t>Dirty/Hot</a:t>
            </a:r>
          </a:p>
        </p:txBody>
      </p:sp>
      <p:sp>
        <p:nvSpPr>
          <p:cNvPr id="3" name="Content Placeholder 2">
            <a:extLst>
              <a:ext uri="{FF2B5EF4-FFF2-40B4-BE49-F238E27FC236}">
                <a16:creationId xmlns:a16="http://schemas.microsoft.com/office/drawing/2014/main" id="{A2A78000-F850-41FB-BF05-47AA966FAC59}"/>
              </a:ext>
            </a:extLst>
          </p:cNvPr>
          <p:cNvSpPr>
            <a:spLocks noGrp="1"/>
          </p:cNvSpPr>
          <p:nvPr>
            <p:ph idx="1"/>
          </p:nvPr>
        </p:nvSpPr>
        <p:spPr/>
        <p:txBody>
          <a:bodyPr>
            <a:normAutofit fontScale="92500" lnSpcReduction="20000"/>
          </a:bodyPr>
          <a:lstStyle/>
          <a:p>
            <a:r>
              <a:rPr lang="en-US" sz="3200" dirty="0"/>
              <a:t>Dirty tasks in industry involve processes that produce dust, grease, grime, sludge, or other substances that people would rather not get on them</a:t>
            </a:r>
          </a:p>
          <a:p>
            <a:r>
              <a:rPr lang="en-US" sz="3200" dirty="0"/>
              <a:t>The dirtiness of the job may affect worker satisfaction, which in turn can affect productivity, product quality, and the </a:t>
            </a:r>
            <a:r>
              <a:rPr lang="en-US" sz="3200" b="1" dirty="0"/>
              <a:t>turnover rate</a:t>
            </a:r>
            <a:r>
              <a:rPr lang="en-US" sz="3200" dirty="0"/>
              <a:t> (how often workers quit a job or leave an employer)</a:t>
            </a:r>
          </a:p>
          <a:p>
            <a:r>
              <a:rPr lang="en-US" sz="3200" dirty="0"/>
              <a:t>When using a robot in a dirty environment, the only real concern is damage to the mechanical parts of the robot</a:t>
            </a:r>
          </a:p>
        </p:txBody>
      </p:sp>
    </p:spTree>
    <p:extLst>
      <p:ext uri="{BB962C8B-B14F-4D97-AF65-F5344CB8AC3E}">
        <p14:creationId xmlns:p14="http://schemas.microsoft.com/office/powerpoint/2010/main" val="1993697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87D5-0D22-4C3D-953E-52E8615A5048}"/>
              </a:ext>
            </a:extLst>
          </p:cNvPr>
          <p:cNvSpPr>
            <a:spLocks noGrp="1"/>
          </p:cNvSpPr>
          <p:nvPr>
            <p:ph type="title"/>
          </p:nvPr>
        </p:nvSpPr>
        <p:spPr/>
        <p:txBody>
          <a:bodyPr>
            <a:normAutofit/>
          </a:bodyPr>
          <a:lstStyle/>
          <a:p>
            <a:r>
              <a:rPr lang="en-US" sz="4400" dirty="0"/>
              <a:t>Difficult/Heavy</a:t>
            </a:r>
          </a:p>
        </p:txBody>
      </p:sp>
      <p:sp>
        <p:nvSpPr>
          <p:cNvPr id="3" name="Content Placeholder 2">
            <a:extLst>
              <a:ext uri="{FF2B5EF4-FFF2-40B4-BE49-F238E27FC236}">
                <a16:creationId xmlns:a16="http://schemas.microsoft.com/office/drawing/2014/main" id="{047BC348-0BBC-43B6-B54E-043284DD4FDC}"/>
              </a:ext>
            </a:extLst>
          </p:cNvPr>
          <p:cNvSpPr>
            <a:spLocks noGrp="1"/>
          </p:cNvSpPr>
          <p:nvPr>
            <p:ph idx="1"/>
          </p:nvPr>
        </p:nvSpPr>
        <p:spPr/>
        <p:txBody>
          <a:bodyPr>
            <a:normAutofit fontScale="92500" lnSpcReduction="20000"/>
          </a:bodyPr>
          <a:lstStyle/>
          <a:p>
            <a:r>
              <a:rPr lang="en-US" sz="3200" dirty="0"/>
              <a:t>This consideration includes all the tasks in industry that humans struggle to perform</a:t>
            </a:r>
          </a:p>
          <a:p>
            <a:r>
              <a:rPr lang="en-US" sz="3200" dirty="0"/>
              <a:t>The construction of various machines and the processes involved in production at times require people to bend, twist, and move in ways that are difficult for the human body</a:t>
            </a:r>
          </a:p>
          <a:p>
            <a:r>
              <a:rPr lang="en-US" sz="3200" dirty="0"/>
              <a:t>Sometimes the difficulty arises due to a combination of position and weight</a:t>
            </a:r>
          </a:p>
          <a:p>
            <a:r>
              <a:rPr lang="en-US" sz="3200" dirty="0"/>
              <a:t>Sometimes it is simply difficult for workers to reach the point needed due to the physical limitations</a:t>
            </a:r>
          </a:p>
        </p:txBody>
      </p:sp>
    </p:spTree>
    <p:extLst>
      <p:ext uri="{BB962C8B-B14F-4D97-AF65-F5344CB8AC3E}">
        <p14:creationId xmlns:p14="http://schemas.microsoft.com/office/powerpoint/2010/main" val="381127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99ABD-C596-44C4-B1EC-BBA4F8820568}"/>
              </a:ext>
            </a:extLst>
          </p:cNvPr>
          <p:cNvSpPr txBox="1"/>
          <p:nvPr/>
        </p:nvSpPr>
        <p:spPr>
          <a:xfrm>
            <a:off x="5362575" y="1436191"/>
            <a:ext cx="3124200" cy="4154984"/>
          </a:xfrm>
          <a:prstGeom prst="rect">
            <a:avLst/>
          </a:prstGeom>
          <a:noFill/>
        </p:spPr>
        <p:txBody>
          <a:bodyPr wrap="square" rtlCol="0">
            <a:spAutoFit/>
          </a:bodyPr>
          <a:lstStyle/>
          <a:p>
            <a:r>
              <a:rPr lang="en-US" sz="2400" dirty="0"/>
              <a:t>This is a perfect example of a robotic system that meets the RIA definition. </a:t>
            </a:r>
          </a:p>
          <a:p>
            <a:endParaRPr lang="en-US" sz="2400" dirty="0"/>
          </a:p>
          <a:p>
            <a:r>
              <a:rPr lang="en-US" sz="2400" dirty="0"/>
              <a:t>Systems like these are used all over the world to assist in the manufacturing process for a multitude of items. </a:t>
            </a:r>
          </a:p>
        </p:txBody>
      </p:sp>
      <p:sp>
        <p:nvSpPr>
          <p:cNvPr id="4" name="TextBox 3">
            <a:extLst>
              <a:ext uri="{FF2B5EF4-FFF2-40B4-BE49-F238E27FC236}">
                <a16:creationId xmlns:a16="http://schemas.microsoft.com/office/drawing/2014/main" id="{5144EE58-EF79-4458-BCF4-CB2860243729}"/>
              </a:ext>
            </a:extLst>
          </p:cNvPr>
          <p:cNvSpPr txBox="1"/>
          <p:nvPr/>
        </p:nvSpPr>
        <p:spPr>
          <a:xfrm>
            <a:off x="490231" y="1128414"/>
            <a:ext cx="2669309" cy="307777"/>
          </a:xfrm>
          <a:prstGeom prst="rect">
            <a:avLst/>
          </a:prstGeom>
          <a:noFill/>
        </p:spPr>
        <p:txBody>
          <a:bodyPr wrap="square" rtlCol="0">
            <a:spAutoFit/>
          </a:bodyPr>
          <a:lstStyle/>
          <a:p>
            <a:r>
              <a:rPr lang="en-US" sz="1400" dirty="0"/>
              <a:t>Figure 2-2</a:t>
            </a:r>
          </a:p>
        </p:txBody>
      </p:sp>
      <p:pic>
        <p:nvPicPr>
          <p:cNvPr id="8" name="Picture 7" descr="A photo shows SPM welding robotic system.">
            <a:extLst>
              <a:ext uri="{FF2B5EF4-FFF2-40B4-BE49-F238E27FC236}">
                <a16:creationId xmlns:a16="http://schemas.microsoft.com/office/drawing/2014/main" id="{64700BAE-071A-47CE-B106-0F15CE9D11D6}"/>
              </a:ext>
            </a:extLst>
          </p:cNvPr>
          <p:cNvPicPr>
            <a:picLocks noChangeAspect="1"/>
          </p:cNvPicPr>
          <p:nvPr/>
        </p:nvPicPr>
        <p:blipFill rotWithShape="1">
          <a:blip r:embed="rId2">
            <a:extLst>
              <a:ext uri="{28A0092B-C50C-407E-A947-70E740481C1C}">
                <a14:useLocalDpi xmlns:a14="http://schemas.microsoft.com/office/drawing/2010/main" val="0"/>
              </a:ext>
            </a:extLst>
          </a:blip>
          <a:srcRect b="16291"/>
          <a:stretch/>
        </p:blipFill>
        <p:spPr>
          <a:xfrm>
            <a:off x="537153" y="1436191"/>
            <a:ext cx="4778500" cy="4813361"/>
          </a:xfrm>
          <a:prstGeom prst="rect">
            <a:avLst/>
          </a:prstGeom>
        </p:spPr>
      </p:pic>
    </p:spTree>
    <p:extLst>
      <p:ext uri="{BB962C8B-B14F-4D97-AF65-F5344CB8AC3E}">
        <p14:creationId xmlns:p14="http://schemas.microsoft.com/office/powerpoint/2010/main" val="1560771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F8BD4F-18CF-4A43-8F07-B98B0B0F2DFC}"/>
              </a:ext>
            </a:extLst>
          </p:cNvPr>
          <p:cNvSpPr txBox="1"/>
          <p:nvPr/>
        </p:nvSpPr>
        <p:spPr>
          <a:xfrm>
            <a:off x="5521410" y="2108371"/>
            <a:ext cx="3057525" cy="2677656"/>
          </a:xfrm>
          <a:prstGeom prst="rect">
            <a:avLst/>
          </a:prstGeom>
          <a:noFill/>
        </p:spPr>
        <p:txBody>
          <a:bodyPr wrap="square" rtlCol="0">
            <a:spAutoFit/>
          </a:bodyPr>
          <a:lstStyle/>
          <a:p>
            <a:r>
              <a:rPr lang="en-US" sz="2800" dirty="0"/>
              <a:t>Here is a job that is both dull and difficult for humans to perform, a great fit for robotic applications. </a:t>
            </a:r>
          </a:p>
        </p:txBody>
      </p:sp>
      <p:sp>
        <p:nvSpPr>
          <p:cNvPr id="4" name="TextBox 3">
            <a:extLst>
              <a:ext uri="{FF2B5EF4-FFF2-40B4-BE49-F238E27FC236}">
                <a16:creationId xmlns:a16="http://schemas.microsoft.com/office/drawing/2014/main" id="{C457BB03-CE31-4BF5-B1CA-5207CC2D2BBD}"/>
              </a:ext>
            </a:extLst>
          </p:cNvPr>
          <p:cNvSpPr txBox="1"/>
          <p:nvPr/>
        </p:nvSpPr>
        <p:spPr>
          <a:xfrm>
            <a:off x="882627" y="1220342"/>
            <a:ext cx="2669309" cy="307777"/>
          </a:xfrm>
          <a:prstGeom prst="rect">
            <a:avLst/>
          </a:prstGeom>
          <a:noFill/>
        </p:spPr>
        <p:txBody>
          <a:bodyPr wrap="square" rtlCol="0">
            <a:spAutoFit/>
          </a:bodyPr>
          <a:lstStyle/>
          <a:p>
            <a:r>
              <a:rPr lang="en-US" sz="1400" dirty="0"/>
              <a:t>Figure 2-15</a:t>
            </a:r>
          </a:p>
        </p:txBody>
      </p:sp>
      <p:pic>
        <p:nvPicPr>
          <p:cNvPr id="6" name="Picture 5" descr="A photo shows a robot loading and unloading packages on a conveyor.">
            <a:extLst>
              <a:ext uri="{FF2B5EF4-FFF2-40B4-BE49-F238E27FC236}">
                <a16:creationId xmlns:a16="http://schemas.microsoft.com/office/drawing/2014/main" id="{625DFCF0-EAC4-497E-81DE-F29EAD74D4AD}"/>
              </a:ext>
            </a:extLst>
          </p:cNvPr>
          <p:cNvPicPr>
            <a:picLocks noChangeAspect="1"/>
          </p:cNvPicPr>
          <p:nvPr/>
        </p:nvPicPr>
        <p:blipFill rotWithShape="1">
          <a:blip r:embed="rId2">
            <a:extLst>
              <a:ext uri="{28A0092B-C50C-407E-A947-70E740481C1C}">
                <a14:useLocalDpi xmlns:a14="http://schemas.microsoft.com/office/drawing/2010/main" val="0"/>
              </a:ext>
            </a:extLst>
          </a:blip>
          <a:srcRect b="13653"/>
          <a:stretch/>
        </p:blipFill>
        <p:spPr>
          <a:xfrm>
            <a:off x="753761" y="1524000"/>
            <a:ext cx="4575131" cy="4444314"/>
          </a:xfrm>
          <a:prstGeom prst="rect">
            <a:avLst/>
          </a:prstGeom>
        </p:spPr>
      </p:pic>
    </p:spTree>
    <p:extLst>
      <p:ext uri="{BB962C8B-B14F-4D97-AF65-F5344CB8AC3E}">
        <p14:creationId xmlns:p14="http://schemas.microsoft.com/office/powerpoint/2010/main" val="1480155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DCE5-012C-4231-9F8B-9E3069B9D3FC}"/>
              </a:ext>
            </a:extLst>
          </p:cNvPr>
          <p:cNvSpPr>
            <a:spLocks noGrp="1"/>
          </p:cNvSpPr>
          <p:nvPr>
            <p:ph type="title"/>
          </p:nvPr>
        </p:nvSpPr>
        <p:spPr/>
        <p:txBody>
          <a:bodyPr>
            <a:normAutofit/>
          </a:bodyPr>
          <a:lstStyle/>
          <a:p>
            <a:r>
              <a:rPr lang="en-US" sz="4400" dirty="0"/>
              <a:t>Dangerous/Hazardous</a:t>
            </a:r>
          </a:p>
        </p:txBody>
      </p:sp>
      <p:sp>
        <p:nvSpPr>
          <p:cNvPr id="3" name="Content Placeholder 2">
            <a:extLst>
              <a:ext uri="{FF2B5EF4-FFF2-40B4-BE49-F238E27FC236}">
                <a16:creationId xmlns:a16="http://schemas.microsoft.com/office/drawing/2014/main" id="{AC77B94C-9073-457D-BFB7-DAE44069373B}"/>
              </a:ext>
            </a:extLst>
          </p:cNvPr>
          <p:cNvSpPr>
            <a:spLocks noGrp="1"/>
          </p:cNvSpPr>
          <p:nvPr>
            <p:ph idx="1"/>
          </p:nvPr>
        </p:nvSpPr>
        <p:spPr/>
        <p:txBody>
          <a:bodyPr>
            <a:normAutofit fontScale="92500" lnSpcReduction="20000"/>
          </a:bodyPr>
          <a:lstStyle/>
          <a:p>
            <a:r>
              <a:rPr lang="en-US" sz="3200" dirty="0"/>
              <a:t>These environments can be excessively hot, contain toxic fumes or radiation, involve working with unguarded machinery, or include any other condition that has a high risk of injury or illness for humans</a:t>
            </a:r>
          </a:p>
          <a:p>
            <a:r>
              <a:rPr lang="en-US" sz="3200" dirty="0"/>
              <a:t>A person may require months or years of medical assistance following an injury or illness and even then, never attain the quality of life he or she once had</a:t>
            </a:r>
          </a:p>
          <a:p>
            <a:r>
              <a:rPr lang="en-US" sz="3200" dirty="0"/>
              <a:t>Robots only require replacement of parts or a new system can be purchased</a:t>
            </a:r>
          </a:p>
        </p:txBody>
      </p:sp>
    </p:spTree>
    <p:extLst>
      <p:ext uri="{BB962C8B-B14F-4D97-AF65-F5344CB8AC3E}">
        <p14:creationId xmlns:p14="http://schemas.microsoft.com/office/powerpoint/2010/main" val="3800562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AD1204-BBCB-4CB6-AAB4-33E258310503}"/>
              </a:ext>
            </a:extLst>
          </p:cNvPr>
          <p:cNvSpPr txBox="1"/>
          <p:nvPr/>
        </p:nvSpPr>
        <p:spPr>
          <a:xfrm>
            <a:off x="5590403" y="1506952"/>
            <a:ext cx="3331176" cy="3545999"/>
          </a:xfrm>
          <a:prstGeom prst="rect">
            <a:avLst/>
          </a:prstGeom>
          <a:noFill/>
        </p:spPr>
        <p:txBody>
          <a:bodyPr wrap="square" rtlCol="0">
            <a:spAutoFit/>
          </a:bodyPr>
          <a:lstStyle/>
          <a:p>
            <a:r>
              <a:rPr lang="en-US" sz="2800" dirty="0"/>
              <a:t>This is a perfect example of a dangerous/hazardous job! Notice the glowing hot metal and all the vapor coming off the bath around it. </a:t>
            </a:r>
          </a:p>
        </p:txBody>
      </p:sp>
      <p:sp>
        <p:nvSpPr>
          <p:cNvPr id="4" name="TextBox 3">
            <a:extLst>
              <a:ext uri="{FF2B5EF4-FFF2-40B4-BE49-F238E27FC236}">
                <a16:creationId xmlns:a16="http://schemas.microsoft.com/office/drawing/2014/main" id="{4065729C-2B04-4065-92B9-300C5962D518}"/>
              </a:ext>
            </a:extLst>
          </p:cNvPr>
          <p:cNvSpPr txBox="1"/>
          <p:nvPr/>
        </p:nvSpPr>
        <p:spPr>
          <a:xfrm>
            <a:off x="407771" y="1353064"/>
            <a:ext cx="2669309" cy="307777"/>
          </a:xfrm>
          <a:prstGeom prst="rect">
            <a:avLst/>
          </a:prstGeom>
          <a:noFill/>
        </p:spPr>
        <p:txBody>
          <a:bodyPr wrap="square" rtlCol="0">
            <a:spAutoFit/>
          </a:bodyPr>
          <a:lstStyle/>
          <a:p>
            <a:r>
              <a:rPr lang="en-US" sz="1400" dirty="0"/>
              <a:t>Figure 2-16</a:t>
            </a:r>
          </a:p>
        </p:txBody>
      </p:sp>
      <p:pic>
        <p:nvPicPr>
          <p:cNvPr id="6" name="Picture 5" descr="A photo shows a robot handling a glowing hot metal surrounded by vapor in a foundry factory.">
            <a:extLst>
              <a:ext uri="{FF2B5EF4-FFF2-40B4-BE49-F238E27FC236}">
                <a16:creationId xmlns:a16="http://schemas.microsoft.com/office/drawing/2014/main" id="{0E4A32AC-8737-4E0B-9C33-AD1B00B00BB7}"/>
              </a:ext>
            </a:extLst>
          </p:cNvPr>
          <p:cNvPicPr>
            <a:picLocks noChangeAspect="1"/>
          </p:cNvPicPr>
          <p:nvPr/>
        </p:nvPicPr>
        <p:blipFill rotWithShape="1">
          <a:blip r:embed="rId2">
            <a:extLst>
              <a:ext uri="{28A0092B-C50C-407E-A947-70E740481C1C}">
                <a14:useLocalDpi xmlns:a14="http://schemas.microsoft.com/office/drawing/2010/main" val="0"/>
              </a:ext>
            </a:extLst>
          </a:blip>
          <a:srcRect b="26549"/>
          <a:stretch/>
        </p:blipFill>
        <p:spPr>
          <a:xfrm>
            <a:off x="407771" y="1639788"/>
            <a:ext cx="5052497" cy="3327628"/>
          </a:xfrm>
          <a:prstGeom prst="rect">
            <a:avLst/>
          </a:prstGeom>
        </p:spPr>
      </p:pic>
    </p:spTree>
    <p:extLst>
      <p:ext uri="{BB962C8B-B14F-4D97-AF65-F5344CB8AC3E}">
        <p14:creationId xmlns:p14="http://schemas.microsoft.com/office/powerpoint/2010/main" val="258768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1E8A-B08D-4ED2-A8B1-6B366BE904FA}"/>
              </a:ext>
            </a:extLst>
          </p:cNvPr>
          <p:cNvSpPr>
            <a:spLocks noGrp="1"/>
          </p:cNvSpPr>
          <p:nvPr>
            <p:ph type="title"/>
          </p:nvPr>
        </p:nvSpPr>
        <p:spPr/>
        <p:txBody>
          <a:bodyPr>
            <a:normAutofit/>
          </a:bodyPr>
          <a:lstStyle/>
          <a:p>
            <a:r>
              <a:rPr lang="en-US" sz="4400" dirty="0"/>
              <a:t>Why Use a Robot? cont.</a:t>
            </a:r>
          </a:p>
        </p:txBody>
      </p:sp>
      <p:sp>
        <p:nvSpPr>
          <p:cNvPr id="3" name="Content Placeholder 2">
            <a:extLst>
              <a:ext uri="{FF2B5EF4-FFF2-40B4-BE49-F238E27FC236}">
                <a16:creationId xmlns:a16="http://schemas.microsoft.com/office/drawing/2014/main" id="{69D47344-1A13-44B8-AFAE-A6E4FE2B3589}"/>
              </a:ext>
            </a:extLst>
          </p:cNvPr>
          <p:cNvSpPr>
            <a:spLocks noGrp="1"/>
          </p:cNvSpPr>
          <p:nvPr>
            <p:ph idx="1"/>
          </p:nvPr>
        </p:nvSpPr>
        <p:spPr/>
        <p:txBody>
          <a:bodyPr>
            <a:normAutofit fontScale="92500"/>
          </a:bodyPr>
          <a:lstStyle/>
          <a:p>
            <a:r>
              <a:rPr lang="en-US" sz="3200" dirty="0"/>
              <a:t>Precision: Robots have the capacity to perform tasks repeatedly with levels of precision that are difficult, if not impossible, for humans to match</a:t>
            </a:r>
          </a:p>
          <a:p>
            <a:pPr lvl="1"/>
            <a:r>
              <a:rPr lang="en-US" sz="2800" dirty="0"/>
              <a:t>Many robots have tolerances ranging from 0.35 mm to 0.06 mm (0.014 in. to 0.002 in.)</a:t>
            </a:r>
          </a:p>
          <a:p>
            <a:r>
              <a:rPr lang="en-US" sz="3200" dirty="0"/>
              <a:t>Consistency: the ability to produce the same results or quality each time</a:t>
            </a:r>
          </a:p>
          <a:p>
            <a:r>
              <a:rPr lang="en-US" sz="3200" dirty="0"/>
              <a:t>Repeatability: the ability to perform the same motions within a set tolerance</a:t>
            </a:r>
          </a:p>
        </p:txBody>
      </p:sp>
    </p:spTree>
    <p:extLst>
      <p:ext uri="{BB962C8B-B14F-4D97-AF65-F5344CB8AC3E}">
        <p14:creationId xmlns:p14="http://schemas.microsoft.com/office/powerpoint/2010/main" val="1210242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BA5E97-89DF-468F-8ECD-B5C9A35B3D4E}"/>
              </a:ext>
            </a:extLst>
          </p:cNvPr>
          <p:cNvSpPr txBox="1"/>
          <p:nvPr/>
        </p:nvSpPr>
        <p:spPr>
          <a:xfrm>
            <a:off x="7408535" y="1831776"/>
            <a:ext cx="1733550" cy="2800767"/>
          </a:xfrm>
          <a:prstGeom prst="rect">
            <a:avLst/>
          </a:prstGeom>
          <a:noFill/>
        </p:spPr>
        <p:txBody>
          <a:bodyPr wrap="square" rtlCol="0">
            <a:spAutoFit/>
          </a:bodyPr>
          <a:lstStyle/>
          <a:p>
            <a:r>
              <a:rPr lang="en-US" sz="2200" dirty="0"/>
              <a:t>Here are a couple of applications where precision and repeatability are very important </a:t>
            </a:r>
          </a:p>
        </p:txBody>
      </p:sp>
      <p:sp>
        <p:nvSpPr>
          <p:cNvPr id="5" name="TextBox 4">
            <a:extLst>
              <a:ext uri="{FF2B5EF4-FFF2-40B4-BE49-F238E27FC236}">
                <a16:creationId xmlns:a16="http://schemas.microsoft.com/office/drawing/2014/main" id="{551085B7-66D3-4817-A09E-0A1215A686F0}"/>
              </a:ext>
            </a:extLst>
          </p:cNvPr>
          <p:cNvSpPr txBox="1"/>
          <p:nvPr/>
        </p:nvSpPr>
        <p:spPr>
          <a:xfrm>
            <a:off x="171193" y="1236816"/>
            <a:ext cx="2669309" cy="307777"/>
          </a:xfrm>
          <a:prstGeom prst="rect">
            <a:avLst/>
          </a:prstGeom>
          <a:noFill/>
        </p:spPr>
        <p:txBody>
          <a:bodyPr wrap="square" rtlCol="0">
            <a:spAutoFit/>
          </a:bodyPr>
          <a:lstStyle/>
          <a:p>
            <a:r>
              <a:rPr lang="en-US" sz="1400" dirty="0"/>
              <a:t>Figure 2-17</a:t>
            </a:r>
          </a:p>
        </p:txBody>
      </p:sp>
      <p:sp>
        <p:nvSpPr>
          <p:cNvPr id="6" name="TextBox 5">
            <a:extLst>
              <a:ext uri="{FF2B5EF4-FFF2-40B4-BE49-F238E27FC236}">
                <a16:creationId xmlns:a16="http://schemas.microsoft.com/office/drawing/2014/main" id="{5C4FC479-5A07-46AE-B81F-EC6D6D189067}"/>
              </a:ext>
            </a:extLst>
          </p:cNvPr>
          <p:cNvSpPr txBox="1"/>
          <p:nvPr/>
        </p:nvSpPr>
        <p:spPr>
          <a:xfrm>
            <a:off x="4017635" y="1220341"/>
            <a:ext cx="2669309" cy="307777"/>
          </a:xfrm>
          <a:prstGeom prst="rect">
            <a:avLst/>
          </a:prstGeom>
          <a:noFill/>
        </p:spPr>
        <p:txBody>
          <a:bodyPr wrap="square" rtlCol="0">
            <a:spAutoFit/>
          </a:bodyPr>
          <a:lstStyle/>
          <a:p>
            <a:r>
              <a:rPr lang="en-US" sz="1400" dirty="0"/>
              <a:t>Figure 2-18</a:t>
            </a:r>
          </a:p>
        </p:txBody>
      </p:sp>
      <p:pic>
        <p:nvPicPr>
          <p:cNvPr id="8" name="Picture 7" descr="A photo shows a FANUC robot spraying paint on a metallic frame.">
            <a:extLst>
              <a:ext uri="{FF2B5EF4-FFF2-40B4-BE49-F238E27FC236}">
                <a16:creationId xmlns:a16="http://schemas.microsoft.com/office/drawing/2014/main" id="{D90EC261-9AF2-47D0-A85A-07CE1EFBA5C2}"/>
              </a:ext>
            </a:extLst>
          </p:cNvPr>
          <p:cNvPicPr>
            <a:picLocks noChangeAspect="1"/>
          </p:cNvPicPr>
          <p:nvPr/>
        </p:nvPicPr>
        <p:blipFill rotWithShape="1">
          <a:blip r:embed="rId2">
            <a:extLst>
              <a:ext uri="{28A0092B-C50C-407E-A947-70E740481C1C}">
                <a14:useLocalDpi xmlns:a14="http://schemas.microsoft.com/office/drawing/2010/main" val="0"/>
              </a:ext>
            </a:extLst>
          </a:blip>
          <a:srcRect b="12948"/>
          <a:stretch/>
        </p:blipFill>
        <p:spPr>
          <a:xfrm>
            <a:off x="58027" y="1523999"/>
            <a:ext cx="3862444" cy="3777050"/>
          </a:xfrm>
          <a:prstGeom prst="rect">
            <a:avLst/>
          </a:prstGeom>
        </p:spPr>
      </p:pic>
      <p:pic>
        <p:nvPicPr>
          <p:cNvPr id="10" name="Picture 9" descr="A photo shows a FANUC robot on an overhead work area and working on a metal below.">
            <a:extLst>
              <a:ext uri="{FF2B5EF4-FFF2-40B4-BE49-F238E27FC236}">
                <a16:creationId xmlns:a16="http://schemas.microsoft.com/office/drawing/2014/main" id="{FB874A9B-CF2E-4423-8CE6-BECB5ED69AF6}"/>
              </a:ext>
            </a:extLst>
          </p:cNvPr>
          <p:cNvPicPr>
            <a:picLocks noChangeAspect="1"/>
          </p:cNvPicPr>
          <p:nvPr/>
        </p:nvPicPr>
        <p:blipFill rotWithShape="1">
          <a:blip r:embed="rId3">
            <a:extLst>
              <a:ext uri="{28A0092B-C50C-407E-A947-70E740481C1C}">
                <a14:useLocalDpi xmlns:a14="http://schemas.microsoft.com/office/drawing/2010/main" val="0"/>
              </a:ext>
            </a:extLst>
          </a:blip>
          <a:srcRect b="13514"/>
          <a:stretch/>
        </p:blipFill>
        <p:spPr>
          <a:xfrm>
            <a:off x="4017635" y="1523999"/>
            <a:ext cx="3390900" cy="4408770"/>
          </a:xfrm>
          <a:prstGeom prst="rect">
            <a:avLst/>
          </a:prstGeom>
        </p:spPr>
      </p:pic>
    </p:spTree>
    <p:extLst>
      <p:ext uri="{BB962C8B-B14F-4D97-AF65-F5344CB8AC3E}">
        <p14:creationId xmlns:p14="http://schemas.microsoft.com/office/powerpoint/2010/main" val="3977729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D808-B2BE-4A2B-9F1D-57B499B8B840}"/>
              </a:ext>
            </a:extLst>
          </p:cNvPr>
          <p:cNvSpPr>
            <a:spLocks noGrp="1"/>
          </p:cNvSpPr>
          <p:nvPr>
            <p:ph type="title"/>
          </p:nvPr>
        </p:nvSpPr>
        <p:spPr/>
        <p:txBody>
          <a:bodyPr>
            <a:normAutofit/>
          </a:bodyPr>
          <a:lstStyle/>
          <a:p>
            <a:r>
              <a:rPr lang="en-US" sz="4400" dirty="0"/>
              <a:t>Why Use a Robot? cont.</a:t>
            </a:r>
          </a:p>
        </p:txBody>
      </p:sp>
      <p:sp>
        <p:nvSpPr>
          <p:cNvPr id="3" name="Content Placeholder 2">
            <a:extLst>
              <a:ext uri="{FF2B5EF4-FFF2-40B4-BE49-F238E27FC236}">
                <a16:creationId xmlns:a16="http://schemas.microsoft.com/office/drawing/2014/main" id="{3642DD4D-CD67-4596-B7B8-EB0D6F73B0BD}"/>
              </a:ext>
            </a:extLst>
          </p:cNvPr>
          <p:cNvSpPr>
            <a:spLocks noGrp="1"/>
          </p:cNvSpPr>
          <p:nvPr>
            <p:ph idx="1"/>
          </p:nvPr>
        </p:nvSpPr>
        <p:spPr/>
        <p:txBody>
          <a:bodyPr>
            <a:normAutofit fontScale="92500" lnSpcReduction="10000"/>
          </a:bodyPr>
          <a:lstStyle/>
          <a:p>
            <a:r>
              <a:rPr lang="en-US" sz="3600" dirty="0"/>
              <a:t>Cost savings:</a:t>
            </a:r>
          </a:p>
          <a:p>
            <a:pPr lvl="1"/>
            <a:r>
              <a:rPr lang="en-US" sz="3200" dirty="0"/>
              <a:t>No fringe benefit costs</a:t>
            </a:r>
          </a:p>
          <a:p>
            <a:pPr lvl="1"/>
            <a:r>
              <a:rPr lang="en-US" sz="3200" dirty="0"/>
              <a:t>Running costs as low as 42 cents per hour</a:t>
            </a:r>
          </a:p>
          <a:p>
            <a:pPr lvl="1"/>
            <a:r>
              <a:rPr lang="en-US" sz="3200" dirty="0"/>
              <a:t>Lower scrap costs</a:t>
            </a:r>
          </a:p>
          <a:p>
            <a:pPr lvl="1"/>
            <a:r>
              <a:rPr lang="en-US" sz="3200" dirty="0"/>
              <a:t>Faster production speeds</a:t>
            </a:r>
          </a:p>
          <a:p>
            <a:pPr lvl="1"/>
            <a:r>
              <a:rPr lang="en-US" sz="3200" dirty="0"/>
              <a:t>Repeatable quality each time</a:t>
            </a:r>
          </a:p>
          <a:p>
            <a:pPr lvl="1"/>
            <a:r>
              <a:rPr lang="en-US" sz="3200" dirty="0"/>
              <a:t>Collaborative systems with reduced safety needs </a:t>
            </a:r>
          </a:p>
          <a:p>
            <a:pPr lvl="1"/>
            <a:r>
              <a:rPr lang="en-US" sz="3200" dirty="0"/>
              <a:t>Complex inspection of each part  </a:t>
            </a:r>
          </a:p>
        </p:txBody>
      </p:sp>
    </p:spTree>
    <p:extLst>
      <p:ext uri="{BB962C8B-B14F-4D97-AF65-F5344CB8AC3E}">
        <p14:creationId xmlns:p14="http://schemas.microsoft.com/office/powerpoint/2010/main" val="398069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7F8F-9471-449B-BC86-8FF33E719F2E}"/>
              </a:ext>
            </a:extLst>
          </p:cNvPr>
          <p:cNvSpPr>
            <a:spLocks noGrp="1"/>
          </p:cNvSpPr>
          <p:nvPr>
            <p:ph type="title"/>
          </p:nvPr>
        </p:nvSpPr>
        <p:spPr/>
        <p:txBody>
          <a:bodyPr>
            <a:normAutofit/>
          </a:bodyPr>
          <a:lstStyle/>
          <a:p>
            <a:r>
              <a:rPr lang="en-US" sz="4400" dirty="0"/>
              <a:t>Why Use a Robot? cont.</a:t>
            </a:r>
          </a:p>
        </p:txBody>
      </p:sp>
      <p:sp>
        <p:nvSpPr>
          <p:cNvPr id="3" name="Content Placeholder 2">
            <a:extLst>
              <a:ext uri="{FF2B5EF4-FFF2-40B4-BE49-F238E27FC236}">
                <a16:creationId xmlns:a16="http://schemas.microsoft.com/office/drawing/2014/main" id="{F95855AA-D074-435C-BF9C-772613E2405B}"/>
              </a:ext>
            </a:extLst>
          </p:cNvPr>
          <p:cNvSpPr>
            <a:spLocks noGrp="1"/>
          </p:cNvSpPr>
          <p:nvPr>
            <p:ph idx="1"/>
          </p:nvPr>
        </p:nvSpPr>
        <p:spPr/>
        <p:txBody>
          <a:bodyPr/>
          <a:lstStyle/>
          <a:p>
            <a:endParaRPr lang="en-US" dirty="0"/>
          </a:p>
          <a:p>
            <a:r>
              <a:rPr lang="en-US" sz="3600" dirty="0"/>
              <a:t>Flexibility </a:t>
            </a:r>
          </a:p>
          <a:p>
            <a:pPr lvl="1"/>
            <a:r>
              <a:rPr lang="en-US" sz="3200" dirty="0"/>
              <a:t>New operation by changing tooling and program</a:t>
            </a:r>
          </a:p>
          <a:p>
            <a:pPr lvl="1"/>
            <a:r>
              <a:rPr lang="en-US" sz="3200" dirty="0"/>
              <a:t>Ability to perform a wide range of operations such as weld, paint, inspect, pick and place, machine, polish, etc.</a:t>
            </a:r>
          </a:p>
          <a:p>
            <a:pPr lvl="1"/>
            <a:r>
              <a:rPr lang="en-US" sz="3200" dirty="0"/>
              <a:t>Able to mimic most human motion</a:t>
            </a:r>
          </a:p>
          <a:p>
            <a:pPr lvl="1"/>
            <a:endParaRPr lang="en-US" dirty="0"/>
          </a:p>
        </p:txBody>
      </p:sp>
    </p:spTree>
    <p:extLst>
      <p:ext uri="{BB962C8B-B14F-4D97-AF65-F5344CB8AC3E}">
        <p14:creationId xmlns:p14="http://schemas.microsoft.com/office/powerpoint/2010/main" val="1334930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57691-8291-4AA7-BCCE-8168E6233F8D}"/>
              </a:ext>
            </a:extLst>
          </p:cNvPr>
          <p:cNvSpPr>
            <a:spLocks noGrp="1"/>
          </p:cNvSpPr>
          <p:nvPr>
            <p:ph type="title"/>
          </p:nvPr>
        </p:nvSpPr>
        <p:spPr/>
        <p:txBody>
          <a:bodyPr/>
          <a:lstStyle/>
          <a:p>
            <a:r>
              <a:rPr lang="en-US" sz="4400" dirty="0"/>
              <a:t>Review</a:t>
            </a:r>
            <a:r>
              <a:rPr lang="en-US" dirty="0"/>
              <a:t> </a:t>
            </a:r>
          </a:p>
        </p:txBody>
      </p:sp>
      <p:sp>
        <p:nvSpPr>
          <p:cNvPr id="3" name="Content Placeholder 2">
            <a:extLst>
              <a:ext uri="{FF2B5EF4-FFF2-40B4-BE49-F238E27FC236}">
                <a16:creationId xmlns:a16="http://schemas.microsoft.com/office/drawing/2014/main" id="{60AC730E-8C4C-46B4-B7BE-124BD167A511}"/>
              </a:ext>
            </a:extLst>
          </p:cNvPr>
          <p:cNvSpPr>
            <a:spLocks noGrp="1"/>
          </p:cNvSpPr>
          <p:nvPr>
            <p:ph idx="1"/>
          </p:nvPr>
        </p:nvSpPr>
        <p:spPr/>
        <p:txBody>
          <a:bodyPr>
            <a:normAutofit fontScale="92500" lnSpcReduction="10000"/>
          </a:bodyPr>
          <a:lstStyle/>
          <a:p>
            <a:pPr lvl="0"/>
            <a:r>
              <a:rPr lang="en-US" sz="2800" b="1" dirty="0"/>
              <a:t>What is an industrial robot? </a:t>
            </a:r>
            <a:r>
              <a:rPr lang="en-US" sz="2800" dirty="0"/>
              <a:t>We defined the industrial robot and began our exploration of industrial robotics.</a:t>
            </a:r>
          </a:p>
          <a:p>
            <a:pPr lvl="0"/>
            <a:r>
              <a:rPr lang="en-US" sz="2800" b="1" dirty="0"/>
              <a:t>A history of technology. </a:t>
            </a:r>
            <a:r>
              <a:rPr lang="en-US" sz="2800" dirty="0"/>
              <a:t>We explored some of the history outside of robotics that was specifically necessary to evolve the technology used by the modern robot.</a:t>
            </a:r>
          </a:p>
          <a:p>
            <a:pPr lvl="0"/>
            <a:r>
              <a:rPr lang="en-US" sz="2800" b="1" dirty="0"/>
              <a:t>The rise of the industrial robot. </a:t>
            </a:r>
            <a:r>
              <a:rPr lang="en-US" sz="2800" dirty="0"/>
              <a:t>We focused on events in the timeline of industrial robotics, including the first industrial robot.</a:t>
            </a:r>
          </a:p>
          <a:p>
            <a:r>
              <a:rPr lang="en-US" sz="2800" b="1" dirty="0"/>
              <a:t>Why use a robot? </a:t>
            </a:r>
            <a:r>
              <a:rPr lang="en-US" sz="2800" dirty="0"/>
              <a:t>we looked at some of the reasons behind robotic use in industry, including both human and technology factors</a:t>
            </a:r>
          </a:p>
        </p:txBody>
      </p:sp>
    </p:spTree>
    <p:extLst>
      <p:ext uri="{BB962C8B-B14F-4D97-AF65-F5344CB8AC3E}">
        <p14:creationId xmlns:p14="http://schemas.microsoft.com/office/powerpoint/2010/main" val="147605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42AF-9EC6-4DD4-9654-D88CD30F9003}"/>
              </a:ext>
            </a:extLst>
          </p:cNvPr>
          <p:cNvSpPr>
            <a:spLocks noGrp="1"/>
          </p:cNvSpPr>
          <p:nvPr>
            <p:ph type="title"/>
          </p:nvPr>
        </p:nvSpPr>
        <p:spPr/>
        <p:txBody>
          <a:bodyPr>
            <a:normAutofit/>
          </a:bodyPr>
          <a:lstStyle/>
          <a:p>
            <a:r>
              <a:rPr lang="en-US" sz="4400" dirty="0"/>
              <a:t>A History of Technology </a:t>
            </a:r>
          </a:p>
        </p:txBody>
      </p:sp>
      <p:sp>
        <p:nvSpPr>
          <p:cNvPr id="3" name="Content Placeholder 2">
            <a:extLst>
              <a:ext uri="{FF2B5EF4-FFF2-40B4-BE49-F238E27FC236}">
                <a16:creationId xmlns:a16="http://schemas.microsoft.com/office/drawing/2014/main" id="{0F320CA4-DB1E-40EA-97BF-47E98EC61828}"/>
              </a:ext>
            </a:extLst>
          </p:cNvPr>
          <p:cNvSpPr>
            <a:spLocks noGrp="1"/>
          </p:cNvSpPr>
          <p:nvPr>
            <p:ph idx="1"/>
          </p:nvPr>
        </p:nvSpPr>
        <p:spPr/>
        <p:txBody>
          <a:bodyPr>
            <a:normAutofit fontScale="92500" lnSpcReduction="10000"/>
          </a:bodyPr>
          <a:lstStyle/>
          <a:p>
            <a:r>
              <a:rPr lang="en-US" sz="3200" b="1" dirty="0"/>
              <a:t>420</a:t>
            </a:r>
            <a:r>
              <a:rPr lang="en-US" sz="3200" dirty="0"/>
              <a:t> – Archytas of Tarentum creates a wooden pigeon that can fly under steam or compressed air power</a:t>
            </a:r>
          </a:p>
          <a:p>
            <a:r>
              <a:rPr lang="en-US" sz="3200" b="1" dirty="0"/>
              <a:t>1206</a:t>
            </a:r>
            <a:r>
              <a:rPr lang="en-US" sz="3200" dirty="0"/>
              <a:t> – Al-Jarzai Publishes a book on mechanical and automated devices heralded as the most complete collection of such information at the time. </a:t>
            </a:r>
          </a:p>
          <a:p>
            <a:r>
              <a:rPr lang="en-US" sz="3200" b="1" dirty="0"/>
              <a:t>1495</a:t>
            </a:r>
            <a:r>
              <a:rPr lang="en-US" sz="3200" dirty="0"/>
              <a:t> -  Leonardo da Vinci Creates ‘</a:t>
            </a:r>
            <a:r>
              <a:rPr lang="en-US" sz="3200" i="1" dirty="0"/>
              <a:t>Metal-Plated Warrior</a:t>
            </a:r>
            <a:r>
              <a:rPr lang="en-US" sz="3200" dirty="0"/>
              <a:t>’, a suit of armor that sat up, open and closed its arms, moved its head, and open its visor</a:t>
            </a:r>
          </a:p>
        </p:txBody>
      </p:sp>
    </p:spTree>
    <p:extLst>
      <p:ext uri="{BB962C8B-B14F-4D97-AF65-F5344CB8AC3E}">
        <p14:creationId xmlns:p14="http://schemas.microsoft.com/office/powerpoint/2010/main" val="259114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DCEB-32E3-4152-99EF-829470CB089A}"/>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01F92507-083D-442E-BD01-A5F867EE1A50}"/>
              </a:ext>
            </a:extLst>
          </p:cNvPr>
          <p:cNvSpPr>
            <a:spLocks noGrp="1"/>
          </p:cNvSpPr>
          <p:nvPr>
            <p:ph idx="1"/>
          </p:nvPr>
        </p:nvSpPr>
        <p:spPr/>
        <p:txBody>
          <a:bodyPr>
            <a:normAutofit fontScale="92500"/>
          </a:bodyPr>
          <a:lstStyle/>
          <a:p>
            <a:endParaRPr lang="en-US" dirty="0"/>
          </a:p>
          <a:p>
            <a:r>
              <a:rPr lang="en-US" sz="3200" b="1" dirty="0"/>
              <a:t>1525</a:t>
            </a:r>
            <a:r>
              <a:rPr lang="en-US" sz="3200" dirty="0"/>
              <a:t> – Hans Bullman credited with building the first real androids with human form 	</a:t>
            </a:r>
          </a:p>
          <a:p>
            <a:r>
              <a:rPr lang="en-US" sz="3200" b="1" dirty="0"/>
              <a:t>1620</a:t>
            </a:r>
            <a:r>
              <a:rPr lang="en-US" sz="3200" dirty="0"/>
              <a:t> – William Oughtred plots a logarithmic scale along a single, straight 2-foot-long ruler (slide rule)</a:t>
            </a:r>
          </a:p>
          <a:p>
            <a:r>
              <a:rPr lang="en-US" sz="3200" b="1" dirty="0"/>
              <a:t>1623</a:t>
            </a:r>
            <a:r>
              <a:rPr lang="en-US" sz="3200" dirty="0"/>
              <a:t> – Wilhelm Schickard invents the ‘</a:t>
            </a:r>
            <a:r>
              <a:rPr lang="en-US" sz="3200" i="1" dirty="0"/>
              <a:t>Rechenuhr</a:t>
            </a:r>
            <a:r>
              <a:rPr lang="en-US" sz="3200" dirty="0"/>
              <a:t>’, a four-function calculator that performs addition, subtraction, multiplication, and division</a:t>
            </a:r>
          </a:p>
        </p:txBody>
      </p:sp>
    </p:spTree>
    <p:extLst>
      <p:ext uri="{BB962C8B-B14F-4D97-AF65-F5344CB8AC3E}">
        <p14:creationId xmlns:p14="http://schemas.microsoft.com/office/powerpoint/2010/main" val="422837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C2A96F-63B6-4593-859F-2130ACF2DBD7}"/>
              </a:ext>
            </a:extLst>
          </p:cNvPr>
          <p:cNvSpPr txBox="1"/>
          <p:nvPr/>
        </p:nvSpPr>
        <p:spPr>
          <a:xfrm>
            <a:off x="5844796" y="1282495"/>
            <a:ext cx="3190875" cy="4893647"/>
          </a:xfrm>
          <a:prstGeom prst="rect">
            <a:avLst/>
          </a:prstGeom>
          <a:noFill/>
        </p:spPr>
        <p:txBody>
          <a:bodyPr wrap="square" rtlCol="0">
            <a:spAutoFit/>
          </a:bodyPr>
          <a:lstStyle/>
          <a:p>
            <a:r>
              <a:rPr lang="en-US" sz="2400" dirty="0"/>
              <a:t>Here you can see a slide rule, which was in use from 1620 until the 1970s, when it was replaced with the scientific calculator, also show in the picture.</a:t>
            </a:r>
          </a:p>
          <a:p>
            <a:endParaRPr lang="en-US" sz="2400" dirty="0"/>
          </a:p>
          <a:p>
            <a:r>
              <a:rPr lang="en-US" sz="2400" dirty="0"/>
              <a:t>Our ability to describe a process or interaction mathematically often proceeds any great use of a discovery. </a:t>
            </a:r>
          </a:p>
        </p:txBody>
      </p:sp>
      <p:sp>
        <p:nvSpPr>
          <p:cNvPr id="4" name="TextBox 3">
            <a:extLst>
              <a:ext uri="{FF2B5EF4-FFF2-40B4-BE49-F238E27FC236}">
                <a16:creationId xmlns:a16="http://schemas.microsoft.com/office/drawing/2014/main" id="{CCB02C80-38AB-41FB-BC3A-E4DEE72A6A45}"/>
              </a:ext>
            </a:extLst>
          </p:cNvPr>
          <p:cNvSpPr txBox="1"/>
          <p:nvPr/>
        </p:nvSpPr>
        <p:spPr>
          <a:xfrm>
            <a:off x="47317" y="1282495"/>
            <a:ext cx="2669309" cy="307777"/>
          </a:xfrm>
          <a:prstGeom prst="rect">
            <a:avLst/>
          </a:prstGeom>
          <a:noFill/>
        </p:spPr>
        <p:txBody>
          <a:bodyPr wrap="square" rtlCol="0">
            <a:spAutoFit/>
          </a:bodyPr>
          <a:lstStyle/>
          <a:p>
            <a:r>
              <a:rPr lang="en-US" sz="1400" dirty="0"/>
              <a:t>Figure 2-3</a:t>
            </a:r>
          </a:p>
        </p:txBody>
      </p:sp>
      <p:pic>
        <p:nvPicPr>
          <p:cNvPr id="6" name="Picture 5" descr="A photo shows a slide rule and a scientific calculator used in a circuit calculation.">
            <a:extLst>
              <a:ext uri="{FF2B5EF4-FFF2-40B4-BE49-F238E27FC236}">
                <a16:creationId xmlns:a16="http://schemas.microsoft.com/office/drawing/2014/main" id="{E5E2FB82-882F-4CE2-B4B5-13DE8E962FA8}"/>
              </a:ext>
            </a:extLst>
          </p:cNvPr>
          <p:cNvPicPr>
            <a:picLocks noChangeAspect="1"/>
          </p:cNvPicPr>
          <p:nvPr/>
        </p:nvPicPr>
        <p:blipFill rotWithShape="1">
          <a:blip r:embed="rId2">
            <a:extLst>
              <a:ext uri="{28A0092B-C50C-407E-A947-70E740481C1C}">
                <a14:useLocalDpi xmlns:a14="http://schemas.microsoft.com/office/drawing/2010/main" val="0"/>
              </a:ext>
            </a:extLst>
          </a:blip>
          <a:srcRect b="12696"/>
          <a:stretch/>
        </p:blipFill>
        <p:spPr>
          <a:xfrm>
            <a:off x="47317" y="1553387"/>
            <a:ext cx="5620058" cy="4219615"/>
          </a:xfrm>
          <a:prstGeom prst="rect">
            <a:avLst/>
          </a:prstGeom>
        </p:spPr>
      </p:pic>
    </p:spTree>
    <p:extLst>
      <p:ext uri="{BB962C8B-B14F-4D97-AF65-F5344CB8AC3E}">
        <p14:creationId xmlns:p14="http://schemas.microsoft.com/office/powerpoint/2010/main" val="113186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2C45-A3D5-417E-AA0B-33229ABCF5DB}"/>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86065B82-2C9B-4229-8EFA-BABB6F8E6482}"/>
              </a:ext>
            </a:extLst>
          </p:cNvPr>
          <p:cNvSpPr>
            <a:spLocks noGrp="1"/>
          </p:cNvSpPr>
          <p:nvPr>
            <p:ph idx="1"/>
          </p:nvPr>
        </p:nvSpPr>
        <p:spPr/>
        <p:txBody>
          <a:bodyPr>
            <a:normAutofit fontScale="92500" lnSpcReduction="10000"/>
          </a:bodyPr>
          <a:lstStyle/>
          <a:p>
            <a:r>
              <a:rPr lang="en-US" sz="3200" b="1" dirty="0"/>
              <a:t>1679</a:t>
            </a:r>
            <a:r>
              <a:rPr lang="en-US" sz="3200" dirty="0"/>
              <a:t> – Gottfried Wilhelm von Leibniz develops and perfects the binary system of arithmetic 	</a:t>
            </a:r>
          </a:p>
          <a:p>
            <a:r>
              <a:rPr lang="en-US" sz="3200" b="1" dirty="0"/>
              <a:t>1746</a:t>
            </a:r>
            <a:r>
              <a:rPr lang="en-US" sz="3200" dirty="0"/>
              <a:t> –Pieter van Musschenbroek, a Dutch physicist, accidentally discovers the </a:t>
            </a:r>
            <a:r>
              <a:rPr lang="en-US" sz="3200" b="1" dirty="0"/>
              <a:t>Leyden jar</a:t>
            </a:r>
            <a:r>
              <a:rPr lang="en-US" sz="3200" dirty="0"/>
              <a:t>, a device for storing static charge and the predecessor of the modern capacitor</a:t>
            </a:r>
          </a:p>
          <a:p>
            <a:r>
              <a:rPr lang="en-US" sz="3200" b="1" dirty="0"/>
              <a:t>1752</a:t>
            </a:r>
            <a:r>
              <a:rPr lang="en-US" sz="3200" dirty="0"/>
              <a:t> –Benjamin Franklin conducts his famous kite experiment and proves that lightning is a form of electricity; this led to further experiments and several common terms still in use today</a:t>
            </a:r>
          </a:p>
        </p:txBody>
      </p:sp>
    </p:spTree>
    <p:extLst>
      <p:ext uri="{BB962C8B-B14F-4D97-AF65-F5344CB8AC3E}">
        <p14:creationId xmlns:p14="http://schemas.microsoft.com/office/powerpoint/2010/main" val="197349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04C2-CDD9-4B5A-878F-674213F4DD77}"/>
              </a:ext>
            </a:extLst>
          </p:cNvPr>
          <p:cNvSpPr>
            <a:spLocks noGrp="1"/>
          </p:cNvSpPr>
          <p:nvPr>
            <p:ph type="title"/>
          </p:nvPr>
        </p:nvSpPr>
        <p:spPr/>
        <p:txBody>
          <a:bodyPr>
            <a:normAutofit/>
          </a:bodyPr>
          <a:lstStyle/>
          <a:p>
            <a:r>
              <a:rPr lang="en-US" sz="4400" dirty="0"/>
              <a:t>A History of Technology cont.</a:t>
            </a:r>
          </a:p>
        </p:txBody>
      </p:sp>
      <p:sp>
        <p:nvSpPr>
          <p:cNvPr id="3" name="Content Placeholder 2">
            <a:extLst>
              <a:ext uri="{FF2B5EF4-FFF2-40B4-BE49-F238E27FC236}">
                <a16:creationId xmlns:a16="http://schemas.microsoft.com/office/drawing/2014/main" id="{82E8FE59-B244-48B9-9C88-876051418D80}"/>
              </a:ext>
            </a:extLst>
          </p:cNvPr>
          <p:cNvSpPr>
            <a:spLocks noGrp="1"/>
          </p:cNvSpPr>
          <p:nvPr>
            <p:ph idx="1"/>
          </p:nvPr>
        </p:nvSpPr>
        <p:spPr/>
        <p:txBody>
          <a:bodyPr>
            <a:normAutofit fontScale="70000" lnSpcReduction="20000"/>
          </a:bodyPr>
          <a:lstStyle/>
          <a:p>
            <a:r>
              <a:rPr lang="en-US" sz="4100" b="1" dirty="0"/>
              <a:t>1771</a:t>
            </a:r>
            <a:r>
              <a:rPr lang="en-US" sz="4100" dirty="0"/>
              <a:t> – Richard Arkwright, Jedediah Strutt, and Samuel Need sets up the first true factory next to the river Derwent in Cromford, Derbyshire</a:t>
            </a:r>
          </a:p>
          <a:p>
            <a:r>
              <a:rPr lang="en-US" sz="4100" b="1" dirty="0"/>
              <a:t>1772</a:t>
            </a:r>
            <a:r>
              <a:rPr lang="en-US" sz="4100" dirty="0"/>
              <a:t> – Pierre Jaquet-Droz Builds ‘</a:t>
            </a:r>
            <a:r>
              <a:rPr lang="en-US" sz="4100" i="1" dirty="0"/>
              <a:t>The Writer</a:t>
            </a:r>
            <a:r>
              <a:rPr lang="en-US" sz="4100" dirty="0"/>
              <a:t>’, a child figure that writes with spacing and punctuation and is controlled by a programmable mechanical computing device of impressive complexity </a:t>
            </a:r>
          </a:p>
          <a:p>
            <a:r>
              <a:rPr lang="en-US" sz="4100" b="1" dirty="0"/>
              <a:t>1786</a:t>
            </a:r>
            <a:r>
              <a:rPr lang="en-US" sz="4100" dirty="0"/>
              <a:t>  –Luigi Galvani used the Leyden jar to cause muscle contractions in the leg of a frog as part of his effort to understand how electricity affected animals</a:t>
            </a:r>
          </a:p>
          <a:p>
            <a:endParaRPr lang="en-US" dirty="0"/>
          </a:p>
        </p:txBody>
      </p:sp>
    </p:spTree>
    <p:extLst>
      <p:ext uri="{BB962C8B-B14F-4D97-AF65-F5344CB8AC3E}">
        <p14:creationId xmlns:p14="http://schemas.microsoft.com/office/powerpoint/2010/main" val="3471389031"/>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471</TotalTime>
  <Words>2923</Words>
  <Application>Microsoft Office PowerPoint</Application>
  <PresentationFormat>On-screen Show (4:3)</PresentationFormat>
  <Paragraphs>202</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Industrial Robotics book Theme</vt:lpstr>
      <vt:lpstr>Introduction to Industrial Robotics </vt:lpstr>
      <vt:lpstr>Overview </vt:lpstr>
      <vt:lpstr>What is an Industrial Robot?</vt:lpstr>
      <vt:lpstr>PowerPoint Presentation</vt:lpstr>
      <vt:lpstr>A History of Technology </vt:lpstr>
      <vt:lpstr>A History of Technology cont.</vt:lpstr>
      <vt:lpstr>PowerPoint Presentation</vt:lpstr>
      <vt:lpstr>A History of Technology cont.</vt:lpstr>
      <vt:lpstr>A History of Technology cont.</vt:lpstr>
      <vt:lpstr>A History of Technology cont.</vt:lpstr>
      <vt:lpstr>A History of Technology cont.</vt:lpstr>
      <vt:lpstr>A History of Technology cont.</vt:lpstr>
      <vt:lpstr>A History of Technology cont.</vt:lpstr>
      <vt:lpstr>A History of Technology cont.</vt:lpstr>
      <vt:lpstr>The Rise of the Industrial Robot</vt:lpstr>
      <vt:lpstr>The Rise of the Industrial Robot cont.</vt:lpstr>
      <vt:lpstr>The Rise of the Industrial Robot cont.</vt:lpstr>
      <vt:lpstr>The Rise of the Industrial Robot cont.</vt:lpstr>
      <vt:lpstr>The Rise of the Industrial Robot cont.</vt:lpstr>
      <vt:lpstr>PowerPoint Presentation</vt:lpstr>
      <vt:lpstr>The Rise of the Industrial Robot cont.</vt:lpstr>
      <vt:lpstr>PowerPoint Presentation</vt:lpstr>
      <vt:lpstr>The Rise of the Industrial Robot cont.</vt:lpstr>
      <vt:lpstr>The Rise of the Industrial Robot cont.</vt:lpstr>
      <vt:lpstr>The Rise of the Industrial Robot cont.</vt:lpstr>
      <vt:lpstr>PowerPoint Presentation</vt:lpstr>
      <vt:lpstr>The Rise of the Industrial Robot cont.</vt:lpstr>
      <vt:lpstr>PowerPoint Presentation</vt:lpstr>
      <vt:lpstr>The Rise of the Industrial Robot cont.</vt:lpstr>
      <vt:lpstr>PowerPoint Presentation</vt:lpstr>
      <vt:lpstr>The Rise of the Industrial Robot cont.</vt:lpstr>
      <vt:lpstr>PowerPoint Presentation</vt:lpstr>
      <vt:lpstr>The Rise of the Industrial Robot cont.</vt:lpstr>
      <vt:lpstr>The Rise of the Industrial Robot cont.</vt:lpstr>
      <vt:lpstr>PowerPoint Presentation</vt:lpstr>
      <vt:lpstr>Why Use a Robot?</vt:lpstr>
      <vt:lpstr>Dull/Humble</vt:lpstr>
      <vt:lpstr>Dirty/Hot</vt:lpstr>
      <vt:lpstr>Difficult/Heavy</vt:lpstr>
      <vt:lpstr>PowerPoint Presentation</vt:lpstr>
      <vt:lpstr>Dangerous/Hazardous</vt:lpstr>
      <vt:lpstr>PowerPoint Presentation</vt:lpstr>
      <vt:lpstr>Why Use a Robot? cont.</vt:lpstr>
      <vt:lpstr>PowerPoint Presentation</vt:lpstr>
      <vt:lpstr>Why Use a Robot? cont.</vt:lpstr>
      <vt:lpstr>Why Use a Robot? cont.</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Industrial Robotics </dc:title>
  <dc:creator>Keith Dinwiddie</dc:creator>
  <cp:lastModifiedBy>CL User</cp:lastModifiedBy>
  <cp:revision>32</cp:revision>
  <dcterms:created xsi:type="dcterms:W3CDTF">2017-12-31T22:13:04Z</dcterms:created>
  <dcterms:modified xsi:type="dcterms:W3CDTF">2018-03-08T20:08:27Z</dcterms:modified>
</cp:coreProperties>
</file>