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4" r:id="rId1"/>
  </p:sldMasterIdLst>
  <p:notesMasterIdLst>
    <p:notesMasterId r:id="rId9"/>
  </p:notesMasterIdLst>
  <p:sldIdLst>
    <p:sldId id="256" r:id="rId2"/>
    <p:sldId id="265" r:id="rId3"/>
    <p:sldId id="264" r:id="rId4"/>
    <p:sldId id="268" r:id="rId5"/>
    <p:sldId id="269" r:id="rId6"/>
    <p:sldId id="266" r:id="rId7"/>
    <p:sldId id="270" r:id="rId8"/>
  </p:sldIdLst>
  <p:sldSz cx="24384000" cy="13716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0432FF"/>
    <a:srgbClr val="9437FF"/>
    <a:srgbClr val="EBEBE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90"/>
    <p:restoredTop sz="77841"/>
  </p:normalViewPr>
  <p:slideViewPr>
    <p:cSldViewPr snapToGrid="0">
      <p:cViewPr varScale="1">
        <p:scale>
          <a:sx n="50" d="100"/>
          <a:sy n="50" d="100"/>
        </p:scale>
        <p:origin x="192"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4232AE-CD39-0647-80A9-4B4F0FAB9E5F}" type="doc">
      <dgm:prSet loTypeId="urn:microsoft.com/office/officeart/2005/8/layout/pyramid1" loCatId="" qsTypeId="urn:microsoft.com/office/officeart/2005/8/quickstyle/simple1" qsCatId="simple" csTypeId="urn:microsoft.com/office/officeart/2005/8/colors/accent1_2" csCatId="accent1" phldr="1"/>
      <dgm:spPr/>
    </dgm:pt>
    <dgm:pt modelId="{7842AF01-72F9-F045-BA94-D5C3F46E6D51}">
      <dgm:prSet phldrT="[Text]" custT="1"/>
      <dgm:spPr>
        <a:solidFill>
          <a:srgbClr val="00B050"/>
        </a:solidFill>
      </dgm:spPr>
      <dgm:t>
        <a:bodyPr/>
        <a:lstStyle/>
        <a:p>
          <a:endParaRPr lang="en-US" sz="6500" dirty="0"/>
        </a:p>
        <a:p>
          <a:r>
            <a:rPr lang="en-US" sz="4000" dirty="0">
              <a:solidFill>
                <a:schemeClr val="bg1"/>
              </a:solidFill>
            </a:rPr>
            <a:t>20%</a:t>
          </a:r>
        </a:p>
      </dgm:t>
    </dgm:pt>
    <dgm:pt modelId="{1FC0A42E-1CAF-2040-B145-D988C9D53A09}" type="parTrans" cxnId="{76F13631-F447-A34D-9270-657F5B92A139}">
      <dgm:prSet/>
      <dgm:spPr/>
      <dgm:t>
        <a:bodyPr/>
        <a:lstStyle/>
        <a:p>
          <a:endParaRPr lang="en-US"/>
        </a:p>
      </dgm:t>
    </dgm:pt>
    <dgm:pt modelId="{90ABE5A0-DB3B-B846-9DC4-B8815DE60B07}" type="sibTrans" cxnId="{76F13631-F447-A34D-9270-657F5B92A139}">
      <dgm:prSet/>
      <dgm:spPr/>
      <dgm:t>
        <a:bodyPr/>
        <a:lstStyle/>
        <a:p>
          <a:endParaRPr lang="en-US"/>
        </a:p>
      </dgm:t>
    </dgm:pt>
    <dgm:pt modelId="{663308B0-776D-DB45-A65A-58C9DA894500}">
      <dgm:prSet phldrT="[Text]" custT="1"/>
      <dgm:spPr>
        <a:solidFill>
          <a:schemeClr val="bg1">
            <a:lumMod val="85000"/>
          </a:schemeClr>
        </a:solidFill>
      </dgm:spPr>
      <dgm:t>
        <a:bodyPr/>
        <a:lstStyle/>
        <a:p>
          <a:endParaRPr lang="en-US" sz="4000" dirty="0">
            <a:solidFill>
              <a:schemeClr val="tx1"/>
            </a:solidFill>
          </a:endParaRPr>
        </a:p>
        <a:p>
          <a:r>
            <a:rPr lang="en-US" sz="4000" dirty="0">
              <a:solidFill>
                <a:schemeClr val="tx1"/>
              </a:solidFill>
            </a:rPr>
            <a:t>80%</a:t>
          </a:r>
        </a:p>
      </dgm:t>
    </dgm:pt>
    <dgm:pt modelId="{6AE45CDD-6FA8-334F-9D70-4B6975A653D1}" type="parTrans" cxnId="{26DB2F49-9A08-5141-AA1B-9F96B80FF30B}">
      <dgm:prSet/>
      <dgm:spPr/>
      <dgm:t>
        <a:bodyPr/>
        <a:lstStyle/>
        <a:p>
          <a:endParaRPr lang="en-US"/>
        </a:p>
      </dgm:t>
    </dgm:pt>
    <dgm:pt modelId="{FD6D471A-F9B9-7E49-A916-1CFF90C08EEE}" type="sibTrans" cxnId="{26DB2F49-9A08-5141-AA1B-9F96B80FF30B}">
      <dgm:prSet/>
      <dgm:spPr/>
      <dgm:t>
        <a:bodyPr/>
        <a:lstStyle/>
        <a:p>
          <a:endParaRPr lang="en-US"/>
        </a:p>
      </dgm:t>
    </dgm:pt>
    <dgm:pt modelId="{68C0467F-F964-7A4D-A6D7-7F27D08EF5D1}" type="pres">
      <dgm:prSet presAssocID="{A64232AE-CD39-0647-80A9-4B4F0FAB9E5F}" presName="Name0" presStyleCnt="0">
        <dgm:presLayoutVars>
          <dgm:dir/>
          <dgm:animLvl val="lvl"/>
          <dgm:resizeHandles val="exact"/>
        </dgm:presLayoutVars>
      </dgm:prSet>
      <dgm:spPr/>
    </dgm:pt>
    <dgm:pt modelId="{C2FC6594-ECD7-224D-9B69-2A0AEEDC5A35}" type="pres">
      <dgm:prSet presAssocID="{7842AF01-72F9-F045-BA94-D5C3F46E6D51}" presName="Name8" presStyleCnt="0"/>
      <dgm:spPr/>
    </dgm:pt>
    <dgm:pt modelId="{E35CAB71-6D2F-B949-A543-468F9B2269BB}" type="pres">
      <dgm:prSet presAssocID="{7842AF01-72F9-F045-BA94-D5C3F46E6D51}" presName="level" presStyleLbl="node1" presStyleIdx="0" presStyleCnt="2" custScaleY="67735">
        <dgm:presLayoutVars>
          <dgm:chMax val="1"/>
          <dgm:bulletEnabled val="1"/>
        </dgm:presLayoutVars>
      </dgm:prSet>
      <dgm:spPr/>
    </dgm:pt>
    <dgm:pt modelId="{2BB76261-9C40-204E-9572-4928D9B6AA57}" type="pres">
      <dgm:prSet presAssocID="{7842AF01-72F9-F045-BA94-D5C3F46E6D51}" presName="levelTx" presStyleLbl="revTx" presStyleIdx="0" presStyleCnt="0">
        <dgm:presLayoutVars>
          <dgm:chMax val="1"/>
          <dgm:bulletEnabled val="1"/>
        </dgm:presLayoutVars>
      </dgm:prSet>
      <dgm:spPr/>
    </dgm:pt>
    <dgm:pt modelId="{CCA3D3A7-BC66-444B-9CFB-CB9FD839288F}" type="pres">
      <dgm:prSet presAssocID="{663308B0-776D-DB45-A65A-58C9DA894500}" presName="Name8" presStyleCnt="0"/>
      <dgm:spPr/>
    </dgm:pt>
    <dgm:pt modelId="{F6C0C0F6-A4AC-C040-847F-BC3B626A4AAF}" type="pres">
      <dgm:prSet presAssocID="{663308B0-776D-DB45-A65A-58C9DA894500}" presName="level" presStyleLbl="node1" presStyleIdx="1" presStyleCnt="2" custLinFactNeighborX="73519" custLinFactNeighborY="410">
        <dgm:presLayoutVars>
          <dgm:chMax val="1"/>
          <dgm:bulletEnabled val="1"/>
        </dgm:presLayoutVars>
      </dgm:prSet>
      <dgm:spPr/>
    </dgm:pt>
    <dgm:pt modelId="{BC557162-CCF3-7F40-9D56-FD1969E3F2AA}" type="pres">
      <dgm:prSet presAssocID="{663308B0-776D-DB45-A65A-58C9DA894500}" presName="levelTx" presStyleLbl="revTx" presStyleIdx="0" presStyleCnt="0">
        <dgm:presLayoutVars>
          <dgm:chMax val="1"/>
          <dgm:bulletEnabled val="1"/>
        </dgm:presLayoutVars>
      </dgm:prSet>
      <dgm:spPr/>
    </dgm:pt>
  </dgm:ptLst>
  <dgm:cxnLst>
    <dgm:cxn modelId="{618B6628-8EF5-1A42-BC2F-271708D2AE2B}" type="presOf" srcId="{A64232AE-CD39-0647-80A9-4B4F0FAB9E5F}" destId="{68C0467F-F964-7A4D-A6D7-7F27D08EF5D1}" srcOrd="0" destOrd="0" presId="urn:microsoft.com/office/officeart/2005/8/layout/pyramid1"/>
    <dgm:cxn modelId="{76F13631-F447-A34D-9270-657F5B92A139}" srcId="{A64232AE-CD39-0647-80A9-4B4F0FAB9E5F}" destId="{7842AF01-72F9-F045-BA94-D5C3F46E6D51}" srcOrd="0" destOrd="0" parTransId="{1FC0A42E-1CAF-2040-B145-D988C9D53A09}" sibTransId="{90ABE5A0-DB3B-B846-9DC4-B8815DE60B07}"/>
    <dgm:cxn modelId="{26DB2F49-9A08-5141-AA1B-9F96B80FF30B}" srcId="{A64232AE-CD39-0647-80A9-4B4F0FAB9E5F}" destId="{663308B0-776D-DB45-A65A-58C9DA894500}" srcOrd="1" destOrd="0" parTransId="{6AE45CDD-6FA8-334F-9D70-4B6975A653D1}" sibTransId="{FD6D471A-F9B9-7E49-A916-1CFF90C08EEE}"/>
    <dgm:cxn modelId="{D463405C-8367-8E49-9437-4934CB6B0C36}" type="presOf" srcId="{663308B0-776D-DB45-A65A-58C9DA894500}" destId="{BC557162-CCF3-7F40-9D56-FD1969E3F2AA}" srcOrd="1" destOrd="0" presId="urn:microsoft.com/office/officeart/2005/8/layout/pyramid1"/>
    <dgm:cxn modelId="{9C51336F-66CD-7C45-8C64-2DB2414405AE}" type="presOf" srcId="{663308B0-776D-DB45-A65A-58C9DA894500}" destId="{F6C0C0F6-A4AC-C040-847F-BC3B626A4AAF}" srcOrd="0" destOrd="0" presId="urn:microsoft.com/office/officeart/2005/8/layout/pyramid1"/>
    <dgm:cxn modelId="{4BDDC2A0-A8C3-044D-9E45-12CCA546DB4F}" type="presOf" srcId="{7842AF01-72F9-F045-BA94-D5C3F46E6D51}" destId="{2BB76261-9C40-204E-9572-4928D9B6AA57}" srcOrd="1" destOrd="0" presId="urn:microsoft.com/office/officeart/2005/8/layout/pyramid1"/>
    <dgm:cxn modelId="{064757B1-9FD6-BD4F-82BF-3D9F9ADB9426}" type="presOf" srcId="{7842AF01-72F9-F045-BA94-D5C3F46E6D51}" destId="{E35CAB71-6D2F-B949-A543-468F9B2269BB}" srcOrd="0" destOrd="0" presId="urn:microsoft.com/office/officeart/2005/8/layout/pyramid1"/>
    <dgm:cxn modelId="{49F50D4F-E390-C448-A72C-9855DC180768}" type="presParOf" srcId="{68C0467F-F964-7A4D-A6D7-7F27D08EF5D1}" destId="{C2FC6594-ECD7-224D-9B69-2A0AEEDC5A35}" srcOrd="0" destOrd="0" presId="urn:microsoft.com/office/officeart/2005/8/layout/pyramid1"/>
    <dgm:cxn modelId="{FD0E1AC1-8DCF-0B45-956B-762710FA4252}" type="presParOf" srcId="{C2FC6594-ECD7-224D-9B69-2A0AEEDC5A35}" destId="{E35CAB71-6D2F-B949-A543-468F9B2269BB}" srcOrd="0" destOrd="0" presId="urn:microsoft.com/office/officeart/2005/8/layout/pyramid1"/>
    <dgm:cxn modelId="{77FECD07-6E96-7A43-80D7-A6D127E44AF8}" type="presParOf" srcId="{C2FC6594-ECD7-224D-9B69-2A0AEEDC5A35}" destId="{2BB76261-9C40-204E-9572-4928D9B6AA57}" srcOrd="1" destOrd="0" presId="urn:microsoft.com/office/officeart/2005/8/layout/pyramid1"/>
    <dgm:cxn modelId="{AD31F93D-AEFD-4944-B213-5831E8292B22}" type="presParOf" srcId="{68C0467F-F964-7A4D-A6D7-7F27D08EF5D1}" destId="{CCA3D3A7-BC66-444B-9CFB-CB9FD839288F}" srcOrd="1" destOrd="0" presId="urn:microsoft.com/office/officeart/2005/8/layout/pyramid1"/>
    <dgm:cxn modelId="{C7514A5F-57B7-5D44-9D7A-BE8DD5045055}" type="presParOf" srcId="{CCA3D3A7-BC66-444B-9CFB-CB9FD839288F}" destId="{F6C0C0F6-A4AC-C040-847F-BC3B626A4AAF}" srcOrd="0" destOrd="0" presId="urn:microsoft.com/office/officeart/2005/8/layout/pyramid1"/>
    <dgm:cxn modelId="{D68AC322-DC7E-7649-89A7-BBFC245D06D9}" type="presParOf" srcId="{CCA3D3A7-BC66-444B-9CFB-CB9FD839288F}" destId="{BC557162-CCF3-7F40-9D56-FD1969E3F2AA}"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4232AE-CD39-0647-80A9-4B4F0FAB9E5F}" type="doc">
      <dgm:prSet loTypeId="urn:microsoft.com/office/officeart/2005/8/layout/pyramid1" loCatId="" qsTypeId="urn:microsoft.com/office/officeart/2005/8/quickstyle/simple1" qsCatId="simple" csTypeId="urn:microsoft.com/office/officeart/2005/8/colors/accent1_2" csCatId="accent1" phldr="1"/>
      <dgm:spPr/>
    </dgm:pt>
    <dgm:pt modelId="{7842AF01-72F9-F045-BA94-D5C3F46E6D51}">
      <dgm:prSet phldrT="[Text]" custT="1"/>
      <dgm:spPr>
        <a:solidFill>
          <a:srgbClr val="00B050"/>
        </a:solidFill>
      </dgm:spPr>
      <dgm:t>
        <a:bodyPr/>
        <a:lstStyle/>
        <a:p>
          <a:endParaRPr lang="en-US" sz="6500" dirty="0"/>
        </a:p>
        <a:p>
          <a:r>
            <a:rPr lang="en-US" sz="4000" dirty="0">
              <a:solidFill>
                <a:schemeClr val="bg1"/>
              </a:solidFill>
            </a:rPr>
            <a:t>20%</a:t>
          </a:r>
        </a:p>
      </dgm:t>
    </dgm:pt>
    <dgm:pt modelId="{1FC0A42E-1CAF-2040-B145-D988C9D53A09}" type="parTrans" cxnId="{76F13631-F447-A34D-9270-657F5B92A139}">
      <dgm:prSet/>
      <dgm:spPr/>
      <dgm:t>
        <a:bodyPr/>
        <a:lstStyle/>
        <a:p>
          <a:endParaRPr lang="en-US"/>
        </a:p>
      </dgm:t>
    </dgm:pt>
    <dgm:pt modelId="{90ABE5A0-DB3B-B846-9DC4-B8815DE60B07}" type="sibTrans" cxnId="{76F13631-F447-A34D-9270-657F5B92A139}">
      <dgm:prSet/>
      <dgm:spPr/>
      <dgm:t>
        <a:bodyPr/>
        <a:lstStyle/>
        <a:p>
          <a:endParaRPr lang="en-US"/>
        </a:p>
      </dgm:t>
    </dgm:pt>
    <dgm:pt modelId="{663308B0-776D-DB45-A65A-58C9DA894500}">
      <dgm:prSet phldrT="[Text]" custT="1"/>
      <dgm:spPr>
        <a:solidFill>
          <a:schemeClr val="bg1">
            <a:lumMod val="85000"/>
          </a:schemeClr>
        </a:solidFill>
      </dgm:spPr>
      <dgm:t>
        <a:bodyPr/>
        <a:lstStyle/>
        <a:p>
          <a:endParaRPr lang="en-US" sz="4000" dirty="0">
            <a:solidFill>
              <a:schemeClr val="tx1"/>
            </a:solidFill>
          </a:endParaRPr>
        </a:p>
        <a:p>
          <a:r>
            <a:rPr lang="en-US" sz="4000" dirty="0">
              <a:solidFill>
                <a:schemeClr val="tx1"/>
              </a:solidFill>
            </a:rPr>
            <a:t>80%</a:t>
          </a:r>
        </a:p>
      </dgm:t>
    </dgm:pt>
    <dgm:pt modelId="{6AE45CDD-6FA8-334F-9D70-4B6975A653D1}" type="parTrans" cxnId="{26DB2F49-9A08-5141-AA1B-9F96B80FF30B}">
      <dgm:prSet/>
      <dgm:spPr/>
      <dgm:t>
        <a:bodyPr/>
        <a:lstStyle/>
        <a:p>
          <a:endParaRPr lang="en-US"/>
        </a:p>
      </dgm:t>
    </dgm:pt>
    <dgm:pt modelId="{FD6D471A-F9B9-7E49-A916-1CFF90C08EEE}" type="sibTrans" cxnId="{26DB2F49-9A08-5141-AA1B-9F96B80FF30B}">
      <dgm:prSet/>
      <dgm:spPr/>
      <dgm:t>
        <a:bodyPr/>
        <a:lstStyle/>
        <a:p>
          <a:endParaRPr lang="en-US"/>
        </a:p>
      </dgm:t>
    </dgm:pt>
    <dgm:pt modelId="{68C0467F-F964-7A4D-A6D7-7F27D08EF5D1}" type="pres">
      <dgm:prSet presAssocID="{A64232AE-CD39-0647-80A9-4B4F0FAB9E5F}" presName="Name0" presStyleCnt="0">
        <dgm:presLayoutVars>
          <dgm:dir/>
          <dgm:animLvl val="lvl"/>
          <dgm:resizeHandles val="exact"/>
        </dgm:presLayoutVars>
      </dgm:prSet>
      <dgm:spPr/>
    </dgm:pt>
    <dgm:pt modelId="{C2FC6594-ECD7-224D-9B69-2A0AEEDC5A35}" type="pres">
      <dgm:prSet presAssocID="{7842AF01-72F9-F045-BA94-D5C3F46E6D51}" presName="Name8" presStyleCnt="0"/>
      <dgm:spPr/>
    </dgm:pt>
    <dgm:pt modelId="{E35CAB71-6D2F-B949-A543-468F9B2269BB}" type="pres">
      <dgm:prSet presAssocID="{7842AF01-72F9-F045-BA94-D5C3F46E6D51}" presName="level" presStyleLbl="node1" presStyleIdx="0" presStyleCnt="2" custScaleY="67735">
        <dgm:presLayoutVars>
          <dgm:chMax val="1"/>
          <dgm:bulletEnabled val="1"/>
        </dgm:presLayoutVars>
      </dgm:prSet>
      <dgm:spPr/>
    </dgm:pt>
    <dgm:pt modelId="{2BB76261-9C40-204E-9572-4928D9B6AA57}" type="pres">
      <dgm:prSet presAssocID="{7842AF01-72F9-F045-BA94-D5C3F46E6D51}" presName="levelTx" presStyleLbl="revTx" presStyleIdx="0" presStyleCnt="0">
        <dgm:presLayoutVars>
          <dgm:chMax val="1"/>
          <dgm:bulletEnabled val="1"/>
        </dgm:presLayoutVars>
      </dgm:prSet>
      <dgm:spPr/>
    </dgm:pt>
    <dgm:pt modelId="{CCA3D3A7-BC66-444B-9CFB-CB9FD839288F}" type="pres">
      <dgm:prSet presAssocID="{663308B0-776D-DB45-A65A-58C9DA894500}" presName="Name8" presStyleCnt="0"/>
      <dgm:spPr/>
    </dgm:pt>
    <dgm:pt modelId="{F6C0C0F6-A4AC-C040-847F-BC3B626A4AAF}" type="pres">
      <dgm:prSet presAssocID="{663308B0-776D-DB45-A65A-58C9DA894500}" presName="level" presStyleLbl="node1" presStyleIdx="1" presStyleCnt="2" custLinFactNeighborX="73519" custLinFactNeighborY="410">
        <dgm:presLayoutVars>
          <dgm:chMax val="1"/>
          <dgm:bulletEnabled val="1"/>
        </dgm:presLayoutVars>
      </dgm:prSet>
      <dgm:spPr/>
    </dgm:pt>
    <dgm:pt modelId="{BC557162-CCF3-7F40-9D56-FD1969E3F2AA}" type="pres">
      <dgm:prSet presAssocID="{663308B0-776D-DB45-A65A-58C9DA894500}" presName="levelTx" presStyleLbl="revTx" presStyleIdx="0" presStyleCnt="0">
        <dgm:presLayoutVars>
          <dgm:chMax val="1"/>
          <dgm:bulletEnabled val="1"/>
        </dgm:presLayoutVars>
      </dgm:prSet>
      <dgm:spPr/>
    </dgm:pt>
  </dgm:ptLst>
  <dgm:cxnLst>
    <dgm:cxn modelId="{618B6628-8EF5-1A42-BC2F-271708D2AE2B}" type="presOf" srcId="{A64232AE-CD39-0647-80A9-4B4F0FAB9E5F}" destId="{68C0467F-F964-7A4D-A6D7-7F27D08EF5D1}" srcOrd="0" destOrd="0" presId="urn:microsoft.com/office/officeart/2005/8/layout/pyramid1"/>
    <dgm:cxn modelId="{76F13631-F447-A34D-9270-657F5B92A139}" srcId="{A64232AE-CD39-0647-80A9-4B4F0FAB9E5F}" destId="{7842AF01-72F9-F045-BA94-D5C3F46E6D51}" srcOrd="0" destOrd="0" parTransId="{1FC0A42E-1CAF-2040-B145-D988C9D53A09}" sibTransId="{90ABE5A0-DB3B-B846-9DC4-B8815DE60B07}"/>
    <dgm:cxn modelId="{26DB2F49-9A08-5141-AA1B-9F96B80FF30B}" srcId="{A64232AE-CD39-0647-80A9-4B4F0FAB9E5F}" destId="{663308B0-776D-DB45-A65A-58C9DA894500}" srcOrd="1" destOrd="0" parTransId="{6AE45CDD-6FA8-334F-9D70-4B6975A653D1}" sibTransId="{FD6D471A-F9B9-7E49-A916-1CFF90C08EEE}"/>
    <dgm:cxn modelId="{D463405C-8367-8E49-9437-4934CB6B0C36}" type="presOf" srcId="{663308B0-776D-DB45-A65A-58C9DA894500}" destId="{BC557162-CCF3-7F40-9D56-FD1969E3F2AA}" srcOrd="1" destOrd="0" presId="urn:microsoft.com/office/officeart/2005/8/layout/pyramid1"/>
    <dgm:cxn modelId="{9C51336F-66CD-7C45-8C64-2DB2414405AE}" type="presOf" srcId="{663308B0-776D-DB45-A65A-58C9DA894500}" destId="{F6C0C0F6-A4AC-C040-847F-BC3B626A4AAF}" srcOrd="0" destOrd="0" presId="urn:microsoft.com/office/officeart/2005/8/layout/pyramid1"/>
    <dgm:cxn modelId="{4BDDC2A0-A8C3-044D-9E45-12CCA546DB4F}" type="presOf" srcId="{7842AF01-72F9-F045-BA94-D5C3F46E6D51}" destId="{2BB76261-9C40-204E-9572-4928D9B6AA57}" srcOrd="1" destOrd="0" presId="urn:microsoft.com/office/officeart/2005/8/layout/pyramid1"/>
    <dgm:cxn modelId="{064757B1-9FD6-BD4F-82BF-3D9F9ADB9426}" type="presOf" srcId="{7842AF01-72F9-F045-BA94-D5C3F46E6D51}" destId="{E35CAB71-6D2F-B949-A543-468F9B2269BB}" srcOrd="0" destOrd="0" presId="urn:microsoft.com/office/officeart/2005/8/layout/pyramid1"/>
    <dgm:cxn modelId="{49F50D4F-E390-C448-A72C-9855DC180768}" type="presParOf" srcId="{68C0467F-F964-7A4D-A6D7-7F27D08EF5D1}" destId="{C2FC6594-ECD7-224D-9B69-2A0AEEDC5A35}" srcOrd="0" destOrd="0" presId="urn:microsoft.com/office/officeart/2005/8/layout/pyramid1"/>
    <dgm:cxn modelId="{FD0E1AC1-8DCF-0B45-956B-762710FA4252}" type="presParOf" srcId="{C2FC6594-ECD7-224D-9B69-2A0AEEDC5A35}" destId="{E35CAB71-6D2F-B949-A543-468F9B2269BB}" srcOrd="0" destOrd="0" presId="urn:microsoft.com/office/officeart/2005/8/layout/pyramid1"/>
    <dgm:cxn modelId="{77FECD07-6E96-7A43-80D7-A6D127E44AF8}" type="presParOf" srcId="{C2FC6594-ECD7-224D-9B69-2A0AEEDC5A35}" destId="{2BB76261-9C40-204E-9572-4928D9B6AA57}" srcOrd="1" destOrd="0" presId="urn:microsoft.com/office/officeart/2005/8/layout/pyramid1"/>
    <dgm:cxn modelId="{AD31F93D-AEFD-4944-B213-5831E8292B22}" type="presParOf" srcId="{68C0467F-F964-7A4D-A6D7-7F27D08EF5D1}" destId="{CCA3D3A7-BC66-444B-9CFB-CB9FD839288F}" srcOrd="1" destOrd="0" presId="urn:microsoft.com/office/officeart/2005/8/layout/pyramid1"/>
    <dgm:cxn modelId="{C7514A5F-57B7-5D44-9D7A-BE8DD5045055}" type="presParOf" srcId="{CCA3D3A7-BC66-444B-9CFB-CB9FD839288F}" destId="{F6C0C0F6-A4AC-C040-847F-BC3B626A4AAF}" srcOrd="0" destOrd="0" presId="urn:microsoft.com/office/officeart/2005/8/layout/pyramid1"/>
    <dgm:cxn modelId="{D68AC322-DC7E-7649-89A7-BBFC245D06D9}" type="presParOf" srcId="{CCA3D3A7-BC66-444B-9CFB-CB9FD839288F}" destId="{BC557162-CCF3-7F40-9D56-FD1969E3F2AA}"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1E0B16-439D-3F46-AA2F-E3C1BBDA3481}" type="doc">
      <dgm:prSet loTypeId="urn:microsoft.com/office/officeart/2005/8/layout/pyramid3" loCatId="" qsTypeId="urn:microsoft.com/office/officeart/2005/8/quickstyle/simple1" qsCatId="simple" csTypeId="urn:microsoft.com/office/officeart/2005/8/colors/accent1_2" csCatId="accent1" phldr="1"/>
      <dgm:spPr/>
    </dgm:pt>
    <dgm:pt modelId="{015B97A5-366C-EB45-ACCB-C03630CB9697}">
      <dgm:prSet phldrT="[Text]" custT="1"/>
      <dgm:spPr>
        <a:solidFill>
          <a:srgbClr val="00B050"/>
        </a:solidFill>
      </dgm:spPr>
      <dgm:t>
        <a:bodyPr/>
        <a:lstStyle/>
        <a:p>
          <a:r>
            <a:rPr lang="en-US" sz="4000" dirty="0">
              <a:solidFill>
                <a:schemeClr val="bg1"/>
              </a:solidFill>
            </a:rPr>
            <a:t>80%</a:t>
          </a:r>
        </a:p>
      </dgm:t>
    </dgm:pt>
    <dgm:pt modelId="{66CD622B-FBCC-2D47-BFBE-07B1C8DC1776}" type="parTrans" cxnId="{DFD5B46B-BDBD-C54C-81E5-650DD0F95D49}">
      <dgm:prSet/>
      <dgm:spPr/>
      <dgm:t>
        <a:bodyPr/>
        <a:lstStyle/>
        <a:p>
          <a:endParaRPr lang="en-US"/>
        </a:p>
      </dgm:t>
    </dgm:pt>
    <dgm:pt modelId="{BDF2A7F8-1E32-9346-938A-33B16516FD46}" type="sibTrans" cxnId="{DFD5B46B-BDBD-C54C-81E5-650DD0F95D49}">
      <dgm:prSet/>
      <dgm:spPr/>
      <dgm:t>
        <a:bodyPr/>
        <a:lstStyle/>
        <a:p>
          <a:endParaRPr lang="en-US"/>
        </a:p>
      </dgm:t>
    </dgm:pt>
    <dgm:pt modelId="{CDB109F8-9901-004A-8287-37D690B46A22}">
      <dgm:prSet phldrT="[Text]" custT="1"/>
      <dgm:spPr>
        <a:solidFill>
          <a:schemeClr val="bg1">
            <a:lumMod val="85000"/>
          </a:schemeClr>
        </a:solidFill>
      </dgm:spPr>
      <dgm:t>
        <a:bodyPr/>
        <a:lstStyle/>
        <a:p>
          <a:r>
            <a:rPr lang="en-US" sz="4000" dirty="0"/>
            <a:t>20%</a:t>
          </a:r>
        </a:p>
        <a:p>
          <a:endParaRPr lang="en-US" sz="4000" dirty="0"/>
        </a:p>
      </dgm:t>
    </dgm:pt>
    <dgm:pt modelId="{E7B08018-2D87-4047-AF1F-1D01BED6B13E}" type="parTrans" cxnId="{A6D88EDA-4B54-AE4B-9C21-09A5DB9A56BC}">
      <dgm:prSet/>
      <dgm:spPr/>
      <dgm:t>
        <a:bodyPr/>
        <a:lstStyle/>
        <a:p>
          <a:endParaRPr lang="en-US"/>
        </a:p>
      </dgm:t>
    </dgm:pt>
    <dgm:pt modelId="{E1B25530-EAA1-7141-AE07-929A09606F54}" type="sibTrans" cxnId="{A6D88EDA-4B54-AE4B-9C21-09A5DB9A56BC}">
      <dgm:prSet/>
      <dgm:spPr/>
      <dgm:t>
        <a:bodyPr/>
        <a:lstStyle/>
        <a:p>
          <a:endParaRPr lang="en-US"/>
        </a:p>
      </dgm:t>
    </dgm:pt>
    <dgm:pt modelId="{03CA6762-C478-E949-96E2-13D81A63EC61}" type="pres">
      <dgm:prSet presAssocID="{BF1E0B16-439D-3F46-AA2F-E3C1BBDA3481}" presName="Name0" presStyleCnt="0">
        <dgm:presLayoutVars>
          <dgm:dir/>
          <dgm:animLvl val="lvl"/>
          <dgm:resizeHandles val="exact"/>
        </dgm:presLayoutVars>
      </dgm:prSet>
      <dgm:spPr/>
    </dgm:pt>
    <dgm:pt modelId="{AC84B1F5-A514-0C49-B68E-5B959949322B}" type="pres">
      <dgm:prSet presAssocID="{015B97A5-366C-EB45-ACCB-C03630CB9697}" presName="Name8" presStyleCnt="0"/>
      <dgm:spPr/>
    </dgm:pt>
    <dgm:pt modelId="{40432498-C90B-3045-92A2-0D53B08DB15E}" type="pres">
      <dgm:prSet presAssocID="{015B97A5-366C-EB45-ACCB-C03630CB9697}" presName="level" presStyleLbl="node1" presStyleIdx="0" presStyleCnt="2" custScaleY="71228">
        <dgm:presLayoutVars>
          <dgm:chMax val="1"/>
          <dgm:bulletEnabled val="1"/>
        </dgm:presLayoutVars>
      </dgm:prSet>
      <dgm:spPr/>
    </dgm:pt>
    <dgm:pt modelId="{496A5980-AD5E-9A4F-9955-DF6C67C41FD7}" type="pres">
      <dgm:prSet presAssocID="{015B97A5-366C-EB45-ACCB-C03630CB9697}" presName="levelTx" presStyleLbl="revTx" presStyleIdx="0" presStyleCnt="0">
        <dgm:presLayoutVars>
          <dgm:chMax val="1"/>
          <dgm:bulletEnabled val="1"/>
        </dgm:presLayoutVars>
      </dgm:prSet>
      <dgm:spPr/>
    </dgm:pt>
    <dgm:pt modelId="{BB46F79D-D797-4D42-A607-69148D6B5E5B}" type="pres">
      <dgm:prSet presAssocID="{CDB109F8-9901-004A-8287-37D690B46A22}" presName="Name8" presStyleCnt="0"/>
      <dgm:spPr/>
    </dgm:pt>
    <dgm:pt modelId="{4A197141-5384-2D4B-9233-8304DB64CDB7}" type="pres">
      <dgm:prSet presAssocID="{CDB109F8-9901-004A-8287-37D690B46A22}" presName="level" presStyleLbl="node1" presStyleIdx="1" presStyleCnt="2" custScaleY="48149">
        <dgm:presLayoutVars>
          <dgm:chMax val="1"/>
          <dgm:bulletEnabled val="1"/>
        </dgm:presLayoutVars>
      </dgm:prSet>
      <dgm:spPr/>
    </dgm:pt>
    <dgm:pt modelId="{DEEA4FA9-E3F8-FC43-8A37-3B1E12B5AB76}" type="pres">
      <dgm:prSet presAssocID="{CDB109F8-9901-004A-8287-37D690B46A22}" presName="levelTx" presStyleLbl="revTx" presStyleIdx="0" presStyleCnt="0">
        <dgm:presLayoutVars>
          <dgm:chMax val="1"/>
          <dgm:bulletEnabled val="1"/>
        </dgm:presLayoutVars>
      </dgm:prSet>
      <dgm:spPr/>
    </dgm:pt>
  </dgm:ptLst>
  <dgm:cxnLst>
    <dgm:cxn modelId="{034D605C-7A85-4346-B1B4-B77AB8628CD8}" type="presOf" srcId="{CDB109F8-9901-004A-8287-37D690B46A22}" destId="{4A197141-5384-2D4B-9233-8304DB64CDB7}" srcOrd="0" destOrd="0" presId="urn:microsoft.com/office/officeart/2005/8/layout/pyramid3"/>
    <dgm:cxn modelId="{DFD5B46B-BDBD-C54C-81E5-650DD0F95D49}" srcId="{BF1E0B16-439D-3F46-AA2F-E3C1BBDA3481}" destId="{015B97A5-366C-EB45-ACCB-C03630CB9697}" srcOrd="0" destOrd="0" parTransId="{66CD622B-FBCC-2D47-BFBE-07B1C8DC1776}" sibTransId="{BDF2A7F8-1E32-9346-938A-33B16516FD46}"/>
    <dgm:cxn modelId="{2E17196C-7853-B247-BA54-C1A785D1BC28}" type="presOf" srcId="{BF1E0B16-439D-3F46-AA2F-E3C1BBDA3481}" destId="{03CA6762-C478-E949-96E2-13D81A63EC61}" srcOrd="0" destOrd="0" presId="urn:microsoft.com/office/officeart/2005/8/layout/pyramid3"/>
    <dgm:cxn modelId="{C74FEC81-8B9C-B24D-9E57-7A0478010DB0}" type="presOf" srcId="{015B97A5-366C-EB45-ACCB-C03630CB9697}" destId="{40432498-C90B-3045-92A2-0D53B08DB15E}" srcOrd="0" destOrd="0" presId="urn:microsoft.com/office/officeart/2005/8/layout/pyramid3"/>
    <dgm:cxn modelId="{A6D88EDA-4B54-AE4B-9C21-09A5DB9A56BC}" srcId="{BF1E0B16-439D-3F46-AA2F-E3C1BBDA3481}" destId="{CDB109F8-9901-004A-8287-37D690B46A22}" srcOrd="1" destOrd="0" parTransId="{E7B08018-2D87-4047-AF1F-1D01BED6B13E}" sibTransId="{E1B25530-EAA1-7141-AE07-929A09606F54}"/>
    <dgm:cxn modelId="{501BAEE2-5110-504B-A013-06A972DBBBD7}" type="presOf" srcId="{CDB109F8-9901-004A-8287-37D690B46A22}" destId="{DEEA4FA9-E3F8-FC43-8A37-3B1E12B5AB76}" srcOrd="1" destOrd="0" presId="urn:microsoft.com/office/officeart/2005/8/layout/pyramid3"/>
    <dgm:cxn modelId="{A20FEAFC-22C4-4044-9FBF-6EA7498BDFD6}" type="presOf" srcId="{015B97A5-366C-EB45-ACCB-C03630CB9697}" destId="{496A5980-AD5E-9A4F-9955-DF6C67C41FD7}" srcOrd="1" destOrd="0" presId="urn:microsoft.com/office/officeart/2005/8/layout/pyramid3"/>
    <dgm:cxn modelId="{921D6CB8-F30D-1541-80BC-A8918CAE4468}" type="presParOf" srcId="{03CA6762-C478-E949-96E2-13D81A63EC61}" destId="{AC84B1F5-A514-0C49-B68E-5B959949322B}" srcOrd="0" destOrd="0" presId="urn:microsoft.com/office/officeart/2005/8/layout/pyramid3"/>
    <dgm:cxn modelId="{744CDC9D-1C4C-2F4D-B0BF-A81EF2FCDCEB}" type="presParOf" srcId="{AC84B1F5-A514-0C49-B68E-5B959949322B}" destId="{40432498-C90B-3045-92A2-0D53B08DB15E}" srcOrd="0" destOrd="0" presId="urn:microsoft.com/office/officeart/2005/8/layout/pyramid3"/>
    <dgm:cxn modelId="{6CFACDDB-E8D4-2343-AECA-B70705FFC2FF}" type="presParOf" srcId="{AC84B1F5-A514-0C49-B68E-5B959949322B}" destId="{496A5980-AD5E-9A4F-9955-DF6C67C41FD7}" srcOrd="1" destOrd="0" presId="urn:microsoft.com/office/officeart/2005/8/layout/pyramid3"/>
    <dgm:cxn modelId="{2F0ED03E-4317-9C49-95B1-DD3AD97D4BB9}" type="presParOf" srcId="{03CA6762-C478-E949-96E2-13D81A63EC61}" destId="{BB46F79D-D797-4D42-A607-69148D6B5E5B}" srcOrd="1" destOrd="0" presId="urn:microsoft.com/office/officeart/2005/8/layout/pyramid3"/>
    <dgm:cxn modelId="{734FB205-F67C-1543-A8EF-FF81AFCD0F2C}" type="presParOf" srcId="{BB46F79D-D797-4D42-A607-69148D6B5E5B}" destId="{4A197141-5384-2D4B-9233-8304DB64CDB7}" srcOrd="0" destOrd="0" presId="urn:microsoft.com/office/officeart/2005/8/layout/pyramid3"/>
    <dgm:cxn modelId="{F4150F64-3F56-3B4A-99C7-30A6361540EA}" type="presParOf" srcId="{BB46F79D-D797-4D42-A607-69148D6B5E5B}" destId="{DEEA4FA9-E3F8-FC43-8A37-3B1E12B5AB76}" srcOrd="1" destOrd="0" presId="urn:microsoft.com/office/officeart/2005/8/layout/pyramid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CAB71-6D2F-B949-A543-468F9B2269BB}">
      <dsp:nvSpPr>
        <dsp:cNvPr id="0" name=""/>
        <dsp:cNvSpPr/>
      </dsp:nvSpPr>
      <dsp:spPr>
        <a:xfrm>
          <a:off x="1470929" y="0"/>
          <a:ext cx="1992668" cy="2877394"/>
        </a:xfrm>
        <a:prstGeom prst="trapezoid">
          <a:avLst>
            <a:gd name="adj" fmla="val 5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a:p>
          <a:pPr marL="0" lvl="0" indent="0" algn="ctr" defTabSz="2889250">
            <a:lnSpc>
              <a:spcPct val="90000"/>
            </a:lnSpc>
            <a:spcBef>
              <a:spcPct val="0"/>
            </a:spcBef>
            <a:spcAft>
              <a:spcPct val="35000"/>
            </a:spcAft>
            <a:buNone/>
          </a:pPr>
          <a:r>
            <a:rPr lang="en-US" sz="4000" kern="1200" dirty="0">
              <a:solidFill>
                <a:schemeClr val="bg1"/>
              </a:solidFill>
            </a:rPr>
            <a:t>20%</a:t>
          </a:r>
        </a:p>
      </dsp:txBody>
      <dsp:txXfrm>
        <a:off x="1470929" y="0"/>
        <a:ext cx="1992668" cy="2877394"/>
      </dsp:txXfrm>
    </dsp:sp>
    <dsp:sp modelId="{F6C0C0F6-A4AC-C040-847F-BC3B626A4AAF}">
      <dsp:nvSpPr>
        <dsp:cNvPr id="0" name=""/>
        <dsp:cNvSpPr/>
      </dsp:nvSpPr>
      <dsp:spPr>
        <a:xfrm>
          <a:off x="0" y="2877394"/>
          <a:ext cx="4934527" cy="4248018"/>
        </a:xfrm>
        <a:prstGeom prst="trapezoid">
          <a:avLst>
            <a:gd name="adj" fmla="val 34626"/>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en-US" sz="4000" kern="1200" dirty="0">
            <a:solidFill>
              <a:schemeClr val="tx1"/>
            </a:solidFill>
          </a:endParaRPr>
        </a:p>
        <a:p>
          <a:pPr marL="0" lvl="0" indent="0" algn="ctr" defTabSz="1778000">
            <a:lnSpc>
              <a:spcPct val="90000"/>
            </a:lnSpc>
            <a:spcBef>
              <a:spcPct val="0"/>
            </a:spcBef>
            <a:spcAft>
              <a:spcPct val="35000"/>
            </a:spcAft>
            <a:buNone/>
          </a:pPr>
          <a:r>
            <a:rPr lang="en-US" sz="4000" kern="1200" dirty="0">
              <a:solidFill>
                <a:schemeClr val="tx1"/>
              </a:solidFill>
            </a:rPr>
            <a:t>80%</a:t>
          </a:r>
        </a:p>
      </dsp:txBody>
      <dsp:txXfrm>
        <a:off x="863542" y="2877394"/>
        <a:ext cx="3207442" cy="42480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CAB71-6D2F-B949-A543-468F9B2269BB}">
      <dsp:nvSpPr>
        <dsp:cNvPr id="0" name=""/>
        <dsp:cNvSpPr/>
      </dsp:nvSpPr>
      <dsp:spPr>
        <a:xfrm>
          <a:off x="1470929" y="0"/>
          <a:ext cx="1992668" cy="2877394"/>
        </a:xfrm>
        <a:prstGeom prst="trapezoid">
          <a:avLst>
            <a:gd name="adj" fmla="val 5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US" sz="6500" kern="1200" dirty="0"/>
        </a:p>
        <a:p>
          <a:pPr marL="0" lvl="0" indent="0" algn="ctr" defTabSz="2889250">
            <a:lnSpc>
              <a:spcPct val="90000"/>
            </a:lnSpc>
            <a:spcBef>
              <a:spcPct val="0"/>
            </a:spcBef>
            <a:spcAft>
              <a:spcPct val="35000"/>
            </a:spcAft>
            <a:buNone/>
          </a:pPr>
          <a:r>
            <a:rPr lang="en-US" sz="4000" kern="1200" dirty="0">
              <a:solidFill>
                <a:schemeClr val="bg1"/>
              </a:solidFill>
            </a:rPr>
            <a:t>20%</a:t>
          </a:r>
        </a:p>
      </dsp:txBody>
      <dsp:txXfrm>
        <a:off x="1470929" y="0"/>
        <a:ext cx="1992668" cy="2877394"/>
      </dsp:txXfrm>
    </dsp:sp>
    <dsp:sp modelId="{F6C0C0F6-A4AC-C040-847F-BC3B626A4AAF}">
      <dsp:nvSpPr>
        <dsp:cNvPr id="0" name=""/>
        <dsp:cNvSpPr/>
      </dsp:nvSpPr>
      <dsp:spPr>
        <a:xfrm>
          <a:off x="0" y="2877394"/>
          <a:ext cx="4934527" cy="4248018"/>
        </a:xfrm>
        <a:prstGeom prst="trapezoid">
          <a:avLst>
            <a:gd name="adj" fmla="val 34626"/>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en-US" sz="4000" kern="1200" dirty="0">
            <a:solidFill>
              <a:schemeClr val="tx1"/>
            </a:solidFill>
          </a:endParaRPr>
        </a:p>
        <a:p>
          <a:pPr marL="0" lvl="0" indent="0" algn="ctr" defTabSz="1778000">
            <a:lnSpc>
              <a:spcPct val="90000"/>
            </a:lnSpc>
            <a:spcBef>
              <a:spcPct val="0"/>
            </a:spcBef>
            <a:spcAft>
              <a:spcPct val="35000"/>
            </a:spcAft>
            <a:buNone/>
          </a:pPr>
          <a:r>
            <a:rPr lang="en-US" sz="4000" kern="1200" dirty="0">
              <a:solidFill>
                <a:schemeClr val="tx1"/>
              </a:solidFill>
            </a:rPr>
            <a:t>80%</a:t>
          </a:r>
        </a:p>
      </dsp:txBody>
      <dsp:txXfrm>
        <a:off x="863542" y="2877394"/>
        <a:ext cx="3207442" cy="42480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432498-C90B-3045-92A2-0D53B08DB15E}">
      <dsp:nvSpPr>
        <dsp:cNvPr id="0" name=""/>
        <dsp:cNvSpPr/>
      </dsp:nvSpPr>
      <dsp:spPr>
        <a:xfrm rot="10800000">
          <a:off x="0" y="0"/>
          <a:ext cx="4934527" cy="4251479"/>
        </a:xfrm>
        <a:prstGeom prst="trapezoid">
          <a:avLst>
            <a:gd name="adj" fmla="val 34626"/>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solidFill>
                <a:schemeClr val="bg1"/>
              </a:solidFill>
            </a:rPr>
            <a:t>80%</a:t>
          </a:r>
        </a:p>
      </dsp:txBody>
      <dsp:txXfrm rot="-10800000">
        <a:off x="863542" y="0"/>
        <a:ext cx="3207442" cy="4251479"/>
      </dsp:txXfrm>
    </dsp:sp>
    <dsp:sp modelId="{4A197141-5384-2D4B-9233-8304DB64CDB7}">
      <dsp:nvSpPr>
        <dsp:cNvPr id="0" name=""/>
        <dsp:cNvSpPr/>
      </dsp:nvSpPr>
      <dsp:spPr>
        <a:xfrm rot="10800000">
          <a:off x="1472128" y="4251479"/>
          <a:ext cx="1990270" cy="2873933"/>
        </a:xfrm>
        <a:prstGeom prst="trapezoid">
          <a:avLst>
            <a:gd name="adj" fmla="val 50000"/>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n-US" sz="4000" kern="1200" dirty="0"/>
            <a:t>20%</a:t>
          </a:r>
        </a:p>
        <a:p>
          <a:pPr marL="0" lvl="0" indent="0" algn="ctr" defTabSz="1778000">
            <a:lnSpc>
              <a:spcPct val="90000"/>
            </a:lnSpc>
            <a:spcBef>
              <a:spcPct val="0"/>
            </a:spcBef>
            <a:spcAft>
              <a:spcPct val="35000"/>
            </a:spcAft>
            <a:buNone/>
          </a:pPr>
          <a:endParaRPr lang="en-US" sz="4000" kern="1200" dirty="0"/>
        </a:p>
      </dsp:txBody>
      <dsp:txXfrm rot="-10800000">
        <a:off x="1472128" y="4251479"/>
        <a:ext cx="1990270" cy="287393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95246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just" defTabSz="457200" eaLnBrk="1" fontAlgn="auto" latinLnBrk="0" hangingPunct="1">
              <a:lnSpc>
                <a:spcPct val="117999"/>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47463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378430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36"/>
          <p:cNvSpPr>
            <a:spLocks noChangeArrowheads="1"/>
          </p:cNvSpPr>
          <p:nvPr/>
        </p:nvSpPr>
        <p:spPr bwMode="auto">
          <a:xfrm>
            <a:off x="0" y="0"/>
            <a:ext cx="609600" cy="13716000"/>
          </a:xfrm>
          <a:prstGeom prst="rect">
            <a:avLst/>
          </a:prstGeom>
          <a:solidFill>
            <a:srgbClr val="FF0000"/>
          </a:solidFill>
          <a:ln w="9525">
            <a:solidFill>
              <a:srgbClr val="FF0000"/>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endParaRPr lang="en-US" altLang="en-US" sz="4800"/>
          </a:p>
        </p:txBody>
      </p:sp>
      <p:sp>
        <p:nvSpPr>
          <p:cNvPr id="6" name="Rectangle 37"/>
          <p:cNvSpPr>
            <a:spLocks noChangeArrowheads="1"/>
          </p:cNvSpPr>
          <p:nvPr/>
        </p:nvSpPr>
        <p:spPr bwMode="auto">
          <a:xfrm>
            <a:off x="12192000" y="0"/>
            <a:ext cx="12192000" cy="457200"/>
          </a:xfrm>
          <a:prstGeom prst="rect">
            <a:avLst/>
          </a:prstGeom>
          <a:solidFill>
            <a:srgbClr val="FF0000"/>
          </a:solidFill>
          <a:ln w="9525">
            <a:solidFill>
              <a:srgbClr val="FF0000"/>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endParaRPr lang="en-US" altLang="en-US" sz="4800"/>
          </a:p>
        </p:txBody>
      </p:sp>
      <p:sp>
        <p:nvSpPr>
          <p:cNvPr id="3097" name="Rectangle 25"/>
          <p:cNvSpPr>
            <a:spLocks noGrp="1" noChangeArrowheads="1"/>
          </p:cNvSpPr>
          <p:nvPr>
            <p:ph type="ctrTitle"/>
          </p:nvPr>
        </p:nvSpPr>
        <p:spPr>
          <a:xfrm>
            <a:off x="3128435" y="2682876"/>
            <a:ext cx="20726400" cy="2286000"/>
          </a:xfrm>
        </p:spPr>
        <p:txBody>
          <a:bodyPr/>
          <a:lstStyle>
            <a:lvl1pPr algn="ctr">
              <a:defRPr/>
            </a:lvl1pPr>
          </a:lstStyle>
          <a:p>
            <a:r>
              <a:rPr lang="en-US"/>
              <a:t>Click to edit Master title style</a:t>
            </a:r>
          </a:p>
        </p:txBody>
      </p:sp>
      <p:sp>
        <p:nvSpPr>
          <p:cNvPr id="3098" name="Rectangle 26"/>
          <p:cNvSpPr>
            <a:spLocks noGrp="1" noChangeArrowheads="1"/>
          </p:cNvSpPr>
          <p:nvPr>
            <p:ph type="subTitle" idx="1"/>
          </p:nvPr>
        </p:nvSpPr>
        <p:spPr>
          <a:xfrm>
            <a:off x="3111501" y="7772400"/>
            <a:ext cx="17068800" cy="3505200"/>
          </a:xfrm>
        </p:spPr>
        <p:txBody>
          <a:bodyPr/>
          <a:lstStyle>
            <a:lvl1pPr marL="0" indent="0" algn="ctr">
              <a:buFont typeface="Monotype Sorts" pitchFamily="2" charset="2"/>
              <a:buNone/>
              <a:defRPr sz="4000" b="0"/>
            </a:lvl1pPr>
          </a:lstStyle>
          <a:p>
            <a:r>
              <a:rPr lang="en-US"/>
              <a:t>Click to edit Master subtitle style</a:t>
            </a:r>
          </a:p>
        </p:txBody>
      </p:sp>
      <p:pic>
        <p:nvPicPr>
          <p:cNvPr id="1026" name="Picture 2" descr="Nolato Thermal Guide">
            <a:extLst>
              <a:ext uri="{FF2B5EF4-FFF2-40B4-BE49-F238E27FC236}">
                <a16:creationId xmlns:a16="http://schemas.microsoft.com/office/drawing/2014/main" id="{2250C564-144E-4E40-8DB2-6DD4CD7736D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775083" y="11677373"/>
            <a:ext cx="3079752" cy="1606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2248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2119606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0865116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0199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6168" y="8813801"/>
            <a:ext cx="20726400" cy="2724150"/>
          </a:xfrm>
        </p:spPr>
        <p:txBody>
          <a:bodyPr anchor="t"/>
          <a:lstStyle>
            <a:lvl1pPr algn="l">
              <a:defRPr sz="8000" b="0" cap="all"/>
            </a:lvl1pPr>
          </a:lstStyle>
          <a:p>
            <a:r>
              <a:rPr lang="en-US"/>
              <a:t>Click to edit Master title style</a:t>
            </a:r>
          </a:p>
        </p:txBody>
      </p:sp>
      <p:sp>
        <p:nvSpPr>
          <p:cNvPr id="3" name="Text Placeholder 2"/>
          <p:cNvSpPr>
            <a:spLocks noGrp="1"/>
          </p:cNvSpPr>
          <p:nvPr>
            <p:ph type="body" idx="1"/>
          </p:nvPr>
        </p:nvSpPr>
        <p:spPr>
          <a:xfrm>
            <a:off x="1926168" y="5813427"/>
            <a:ext cx="20726400" cy="3000374"/>
          </a:xfrm>
        </p:spPr>
        <p:txBody>
          <a:bodyPr anchor="b"/>
          <a:lstStyle>
            <a:lvl1pPr marL="0" indent="0" algn="l">
              <a:buNone/>
              <a:defRPr sz="4000"/>
            </a:lvl1pPr>
            <a:lvl2pPr marL="914400" indent="0">
              <a:buNone/>
              <a:defRPr sz="3600"/>
            </a:lvl2pPr>
            <a:lvl3pPr marL="1828800" indent="0">
              <a:buNone/>
              <a:defRPr sz="3200"/>
            </a:lvl3pPr>
            <a:lvl4pPr marL="2743200" indent="0">
              <a:buNone/>
              <a:defRPr sz="2800"/>
            </a:lvl4pPr>
            <a:lvl5pPr marL="3657600" indent="0">
              <a:buNone/>
              <a:defRPr sz="2800"/>
            </a:lvl5pPr>
            <a:lvl6pPr marL="4572000" indent="0">
              <a:buNone/>
              <a:defRPr sz="2800"/>
            </a:lvl6pPr>
            <a:lvl7pPr marL="5486400" indent="0">
              <a:buNone/>
              <a:defRPr sz="2800"/>
            </a:lvl7pPr>
            <a:lvl8pPr marL="6400800" indent="0">
              <a:buNone/>
              <a:defRPr sz="2800"/>
            </a:lvl8pPr>
            <a:lvl9pPr marL="7315200" indent="0">
              <a:buNone/>
              <a:defRPr sz="2800"/>
            </a:lvl9pPr>
          </a:lstStyle>
          <a:p>
            <a:pPr lvl="0"/>
            <a:r>
              <a:rPr lang="en-US"/>
              <a:t>Click to edit Master text styles</a:t>
            </a:r>
          </a:p>
        </p:txBody>
      </p:sp>
    </p:spTree>
    <p:extLst>
      <p:ext uri="{BB962C8B-B14F-4D97-AF65-F5344CB8AC3E}">
        <p14:creationId xmlns:p14="http://schemas.microsoft.com/office/powerpoint/2010/main" val="441592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548640"/>
            <a:ext cx="23408640" cy="1828800"/>
          </a:xfrm>
        </p:spPr>
        <p:txBody>
          <a:bodyPr/>
          <a:lstStyle>
            <a:lvl1pPr algn="ctr">
              <a:defRPr sz="8800"/>
            </a:lvl1pPr>
          </a:lstStyle>
          <a:p>
            <a:r>
              <a:rPr lang="en-US"/>
              <a:t>Click to edit Master title style</a:t>
            </a:r>
          </a:p>
        </p:txBody>
      </p:sp>
      <p:sp>
        <p:nvSpPr>
          <p:cNvPr id="3" name="Content Placeholder 2"/>
          <p:cNvSpPr>
            <a:spLocks noGrp="1"/>
          </p:cNvSpPr>
          <p:nvPr>
            <p:ph sz="half" idx="1"/>
          </p:nvPr>
        </p:nvSpPr>
        <p:spPr>
          <a:xfrm>
            <a:off x="731517" y="2743200"/>
            <a:ext cx="11460480" cy="7620000"/>
          </a:xfrm>
        </p:spPr>
        <p:txBody>
          <a:bodyPr/>
          <a:lstStyle>
            <a:lvl1pPr>
              <a:defRPr sz="5600"/>
            </a:lvl1pPr>
            <a:lvl2pPr>
              <a:defRPr sz="4800"/>
            </a:lvl2pPr>
            <a:lvl3pPr>
              <a:defRPr sz="4000"/>
            </a:lvl3pPr>
            <a:lvl4pPr>
              <a:defRPr sz="3600"/>
            </a:lvl4pPr>
            <a:lvl5pPr>
              <a:defRPr sz="3600"/>
            </a:lvl5pPr>
            <a:lvl6pPr>
              <a:defRPr sz="3600"/>
            </a:lvl6pPr>
            <a:lvl7pPr>
              <a:defRPr sz="3600"/>
            </a:lvl7pPr>
            <a:lvl8pPr>
              <a:defRPr sz="3600"/>
            </a:lvl8pPr>
            <a:lvl9pPr>
              <a:defRPr sz="3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679677" y="2743200"/>
            <a:ext cx="11460480" cy="7620000"/>
          </a:xfrm>
        </p:spPr>
        <p:txBody>
          <a:bodyPr/>
          <a:lstStyle>
            <a:lvl1pPr>
              <a:defRPr sz="5600"/>
            </a:lvl1pPr>
            <a:lvl2pPr>
              <a:defRPr sz="4800"/>
            </a:lvl2pPr>
            <a:lvl3pPr>
              <a:defRPr sz="4000"/>
            </a:lvl3pPr>
            <a:lvl4pPr>
              <a:defRPr sz="3600"/>
            </a:lvl4pPr>
            <a:lvl5pPr>
              <a:defRPr sz="3600"/>
            </a:lvl5pPr>
            <a:lvl6pPr>
              <a:defRPr sz="3600"/>
            </a:lvl6pPr>
            <a:lvl7pPr>
              <a:defRPr sz="3600"/>
            </a:lvl7pPr>
            <a:lvl8pPr>
              <a:defRPr sz="3600"/>
            </a:lvl8pPr>
            <a:lvl9pPr>
              <a:defRPr sz="3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4706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520" y="549276"/>
            <a:ext cx="23408640" cy="1828800"/>
          </a:xfrm>
        </p:spPr>
        <p:txBody>
          <a:bodyPr/>
          <a:lstStyle>
            <a:lvl1pPr>
              <a:defRPr sz="8000"/>
            </a:lvl1pPr>
          </a:lstStyle>
          <a:p>
            <a:r>
              <a:rPr lang="en-US"/>
              <a:t>Click to edit Master title style</a:t>
            </a:r>
          </a:p>
        </p:txBody>
      </p:sp>
      <p:sp>
        <p:nvSpPr>
          <p:cNvPr id="3" name="Text Placeholder 2"/>
          <p:cNvSpPr>
            <a:spLocks noGrp="1"/>
          </p:cNvSpPr>
          <p:nvPr>
            <p:ph type="body" idx="1"/>
          </p:nvPr>
        </p:nvSpPr>
        <p:spPr>
          <a:xfrm>
            <a:off x="1219200" y="3070226"/>
            <a:ext cx="10773835" cy="1279524"/>
          </a:xfrm>
        </p:spPr>
        <p:txBody>
          <a:bodyPr anchor="b"/>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219200" y="4349750"/>
            <a:ext cx="10773835" cy="7902576"/>
          </a:xfrm>
        </p:spPr>
        <p:txBody>
          <a:bodyPr/>
          <a:lstStyle>
            <a:lvl1pPr>
              <a:defRPr sz="4800"/>
            </a:lvl1pPr>
            <a:lvl2pPr>
              <a:defRPr sz="4000"/>
            </a:lvl2pPr>
            <a:lvl3pPr>
              <a:defRPr sz="36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2386735" y="3070226"/>
            <a:ext cx="10778067" cy="1279524"/>
          </a:xfrm>
        </p:spPr>
        <p:txBody>
          <a:bodyPr anchor="b"/>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86735" y="4349750"/>
            <a:ext cx="10778067" cy="7902576"/>
          </a:xfrm>
        </p:spPr>
        <p:txBody>
          <a:bodyPr/>
          <a:lstStyle>
            <a:lvl1pPr>
              <a:defRPr sz="4800"/>
            </a:lvl1pPr>
            <a:lvl2pPr>
              <a:defRPr sz="4000"/>
            </a:lvl2pPr>
            <a:lvl3pPr>
              <a:defRPr sz="36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54725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31520" y="548640"/>
            <a:ext cx="23408640" cy="1828800"/>
          </a:xfrm>
        </p:spPr>
        <p:txBody>
          <a:bodyPr/>
          <a:lstStyle>
            <a:lvl1pPr algn="ctr">
              <a:defRPr sz="8000"/>
            </a:lvl1pPr>
          </a:lstStyle>
          <a:p>
            <a:r>
              <a:rPr lang="en-US"/>
              <a:t>Click to edit Master title style</a:t>
            </a:r>
          </a:p>
        </p:txBody>
      </p:sp>
    </p:spTree>
    <p:extLst>
      <p:ext uri="{BB962C8B-B14F-4D97-AF65-F5344CB8AC3E}">
        <p14:creationId xmlns:p14="http://schemas.microsoft.com/office/powerpoint/2010/main" val="2045488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4672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1" y="546100"/>
            <a:ext cx="8022168" cy="2324100"/>
          </a:xfrm>
        </p:spPr>
        <p:txBody>
          <a:bodyPr anchor="b"/>
          <a:lstStyle>
            <a:lvl1pPr algn="l">
              <a:defRPr sz="4000" b="1"/>
            </a:lvl1pPr>
          </a:lstStyle>
          <a:p>
            <a:r>
              <a:rPr lang="en-US"/>
              <a:t>Click to edit Master title style</a:t>
            </a:r>
          </a:p>
        </p:txBody>
      </p:sp>
      <p:sp>
        <p:nvSpPr>
          <p:cNvPr id="3" name="Content Placeholder 2"/>
          <p:cNvSpPr>
            <a:spLocks noGrp="1"/>
          </p:cNvSpPr>
          <p:nvPr>
            <p:ph idx="1"/>
          </p:nvPr>
        </p:nvSpPr>
        <p:spPr>
          <a:xfrm>
            <a:off x="9533467" y="546101"/>
            <a:ext cx="13631333" cy="11706226"/>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219201" y="2870201"/>
            <a:ext cx="8022168" cy="9382126"/>
          </a:xfrm>
        </p:spPr>
        <p:txBody>
          <a:bodyPr/>
          <a:lstStyle>
            <a:lvl1pPr marL="0" indent="0">
              <a:buNone/>
              <a:defRPr sz="28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en-US"/>
              <a:t>Click to edit Master text styles</a:t>
            </a:r>
          </a:p>
        </p:txBody>
      </p:sp>
    </p:spTree>
    <p:extLst>
      <p:ext uri="{BB962C8B-B14F-4D97-AF65-F5344CB8AC3E}">
        <p14:creationId xmlns:p14="http://schemas.microsoft.com/office/powerpoint/2010/main" val="65897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9435" y="9601200"/>
            <a:ext cx="14630400" cy="1133476"/>
          </a:xfrm>
        </p:spPr>
        <p:txBody>
          <a:bodyPr anchor="b"/>
          <a:lstStyle>
            <a:lvl1pPr algn="l">
              <a:defRPr sz="4000" b="1"/>
            </a:lvl1pPr>
          </a:lstStyle>
          <a:p>
            <a:r>
              <a:rPr lang="en-US"/>
              <a:t>Click to edit Master title style</a:t>
            </a:r>
          </a:p>
        </p:txBody>
      </p:sp>
      <p:sp>
        <p:nvSpPr>
          <p:cNvPr id="3" name="Picture Placeholder 2"/>
          <p:cNvSpPr>
            <a:spLocks noGrp="1"/>
          </p:cNvSpPr>
          <p:nvPr>
            <p:ph type="pic" idx="1"/>
          </p:nvPr>
        </p:nvSpPr>
        <p:spPr>
          <a:xfrm>
            <a:off x="4779435" y="1225550"/>
            <a:ext cx="14630400" cy="8229600"/>
          </a:xfrm>
        </p:spPr>
        <p:txBody>
          <a:bodyPr/>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pPr lvl="0"/>
            <a:r>
              <a:rPr lang="en-US" noProof="0"/>
              <a:t>Click icon to add picture</a:t>
            </a:r>
          </a:p>
        </p:txBody>
      </p:sp>
      <p:sp>
        <p:nvSpPr>
          <p:cNvPr id="4" name="Text Placeholder 3"/>
          <p:cNvSpPr>
            <a:spLocks noGrp="1"/>
          </p:cNvSpPr>
          <p:nvPr>
            <p:ph type="body" sz="half" idx="2"/>
          </p:nvPr>
        </p:nvSpPr>
        <p:spPr>
          <a:xfrm>
            <a:off x="4779435" y="10734676"/>
            <a:ext cx="14630400" cy="1609724"/>
          </a:xfrm>
        </p:spPr>
        <p:txBody>
          <a:bodyPr/>
          <a:lstStyle>
            <a:lvl1pPr marL="0" indent="0">
              <a:buNone/>
              <a:defRPr sz="28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en-US"/>
              <a:t>Click to edit Master text styles</a:t>
            </a:r>
          </a:p>
        </p:txBody>
      </p:sp>
    </p:spTree>
    <p:extLst>
      <p:ext uri="{BB962C8B-B14F-4D97-AF65-F5344CB8AC3E}">
        <p14:creationId xmlns:p14="http://schemas.microsoft.com/office/powerpoint/2010/main" val="40324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5"/>
          <p:cNvSpPr>
            <a:spLocks noGrp="1" noChangeArrowheads="1"/>
          </p:cNvSpPr>
          <p:nvPr>
            <p:ph type="title"/>
          </p:nvPr>
        </p:nvSpPr>
        <p:spPr bwMode="auto">
          <a:xfrm>
            <a:off x="3128435" y="914400"/>
            <a:ext cx="20726400"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Klicka här för att ändra format på bakgrundsrubriken</a:t>
            </a:r>
          </a:p>
        </p:txBody>
      </p:sp>
      <p:sp>
        <p:nvSpPr>
          <p:cNvPr id="1027" name="Rectangle 26"/>
          <p:cNvSpPr>
            <a:spLocks noGrp="1" noChangeArrowheads="1"/>
          </p:cNvSpPr>
          <p:nvPr>
            <p:ph type="body" idx="1"/>
          </p:nvPr>
        </p:nvSpPr>
        <p:spPr bwMode="auto">
          <a:xfrm>
            <a:off x="3128435" y="3962400"/>
            <a:ext cx="20726400" cy="762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Klicka här för att ändra format på bakgrundstexten</a:t>
            </a:r>
          </a:p>
          <a:p>
            <a:pPr lvl="1"/>
            <a:r>
              <a:rPr lang="en-US" altLang="en-US"/>
              <a:t>Nivå två</a:t>
            </a:r>
          </a:p>
          <a:p>
            <a:pPr lvl="2"/>
            <a:r>
              <a:rPr lang="en-US" altLang="en-US"/>
              <a:t>Nivå tre</a:t>
            </a:r>
          </a:p>
          <a:p>
            <a:pPr lvl="3"/>
            <a:r>
              <a:rPr lang="en-US" altLang="en-US"/>
              <a:t>Nivå fyra</a:t>
            </a:r>
          </a:p>
          <a:p>
            <a:pPr lvl="4"/>
            <a:r>
              <a:rPr lang="en-US" altLang="en-US"/>
              <a:t>Nivå fem</a:t>
            </a:r>
          </a:p>
        </p:txBody>
      </p:sp>
      <p:sp>
        <p:nvSpPr>
          <p:cNvPr id="1032" name="Rectangle 36"/>
          <p:cNvSpPr>
            <a:spLocks noChangeArrowheads="1"/>
          </p:cNvSpPr>
          <p:nvPr/>
        </p:nvSpPr>
        <p:spPr bwMode="auto">
          <a:xfrm>
            <a:off x="0" y="0"/>
            <a:ext cx="609600" cy="13716000"/>
          </a:xfrm>
          <a:prstGeom prst="rect">
            <a:avLst/>
          </a:prstGeom>
          <a:solidFill>
            <a:srgbClr val="FF0000"/>
          </a:solidFill>
          <a:ln w="9525">
            <a:solidFill>
              <a:srgbClr val="FF0000"/>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endParaRPr lang="en-US" altLang="en-US" sz="4800"/>
          </a:p>
        </p:txBody>
      </p:sp>
      <p:sp>
        <p:nvSpPr>
          <p:cNvPr id="1033" name="Rectangle 37"/>
          <p:cNvSpPr>
            <a:spLocks noChangeArrowheads="1"/>
          </p:cNvSpPr>
          <p:nvPr/>
        </p:nvSpPr>
        <p:spPr bwMode="auto">
          <a:xfrm>
            <a:off x="12192000" y="0"/>
            <a:ext cx="12192000" cy="457200"/>
          </a:xfrm>
          <a:prstGeom prst="rect">
            <a:avLst/>
          </a:prstGeom>
          <a:solidFill>
            <a:srgbClr val="FF0000"/>
          </a:solidFill>
          <a:ln w="9525">
            <a:solidFill>
              <a:srgbClr val="FF0000"/>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endParaRPr lang="en-US" altLang="en-US" sz="4800"/>
          </a:p>
        </p:txBody>
      </p:sp>
      <p:pic>
        <p:nvPicPr>
          <p:cNvPr id="2050" name="Picture 2" descr="Nolato Thermal Guide">
            <a:extLst>
              <a:ext uri="{FF2B5EF4-FFF2-40B4-BE49-F238E27FC236}">
                <a16:creationId xmlns:a16="http://schemas.microsoft.com/office/drawing/2014/main" id="{08CEAF4A-FBD8-6245-8E19-861EBA92D3B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1327535" y="12142304"/>
            <a:ext cx="2527300" cy="1318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27780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6" r:id="rId11"/>
  </p:sldLayoutIdLst>
  <p:txStyles>
    <p:title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p:titleStyle>
    <p:bodyStyle>
      <a:lvl1pPr marL="685800" indent="-685800" algn="l" rtl="0" eaLnBrk="1" fontAlgn="base" hangingPunct="1">
        <a:spcBef>
          <a:spcPct val="20000"/>
        </a:spcBef>
        <a:spcAft>
          <a:spcPct val="0"/>
        </a:spcAft>
        <a:buClr>
          <a:srgbClr val="FF0000"/>
        </a:buClr>
        <a:buSzPct val="70000"/>
        <a:buFont typeface="Monotype Sorts" charset="2"/>
        <a:buChar char="n"/>
        <a:defRPr kumimoji="1" sz="5600" b="0">
          <a:solidFill>
            <a:schemeClr val="tx1"/>
          </a:solidFill>
          <a:latin typeface="Calibri" panose="020F0502020204030204" pitchFamily="34" charset="0"/>
          <a:ea typeface="+mn-ea"/>
          <a:cs typeface="Calibri" panose="020F0502020204030204" pitchFamily="34" charset="0"/>
        </a:defRPr>
      </a:lvl1pPr>
      <a:lvl2pPr marL="1485900" indent="-571500" algn="l" rtl="0" eaLnBrk="1" fontAlgn="base" hangingPunct="1">
        <a:spcBef>
          <a:spcPct val="20000"/>
        </a:spcBef>
        <a:spcAft>
          <a:spcPct val="0"/>
        </a:spcAft>
        <a:buClr>
          <a:srgbClr val="FF0000"/>
        </a:buClr>
        <a:buSzPct val="65000"/>
        <a:buFont typeface="Monotype Sorts" charset="2"/>
        <a:buChar char="n"/>
        <a:defRPr kumimoji="1" sz="4800" b="0">
          <a:solidFill>
            <a:schemeClr val="tx1"/>
          </a:solidFill>
          <a:latin typeface="Calibri" panose="020F0502020204030204" pitchFamily="34" charset="0"/>
          <a:cs typeface="Calibri" panose="020F0502020204030204" pitchFamily="34" charset="0"/>
        </a:defRPr>
      </a:lvl2pPr>
      <a:lvl3pPr marL="2286000" indent="-457200" algn="l" rtl="0" eaLnBrk="1" fontAlgn="base" hangingPunct="1">
        <a:spcBef>
          <a:spcPct val="20000"/>
        </a:spcBef>
        <a:spcAft>
          <a:spcPct val="0"/>
        </a:spcAft>
        <a:buClr>
          <a:srgbClr val="FF0000"/>
        </a:buClr>
        <a:buSzPct val="65000"/>
        <a:buFont typeface="Monotype Sorts" charset="2"/>
        <a:buChar char="n"/>
        <a:defRPr kumimoji="1" sz="4800" b="0">
          <a:solidFill>
            <a:schemeClr val="tx1"/>
          </a:solidFill>
          <a:latin typeface="Calibri" panose="020F0502020204030204" pitchFamily="34" charset="0"/>
          <a:cs typeface="Calibri" panose="020F0502020204030204" pitchFamily="34" charset="0"/>
        </a:defRPr>
      </a:lvl3pPr>
      <a:lvl4pPr marL="3200400" indent="-457200" algn="l" rtl="0" eaLnBrk="1" fontAlgn="base" hangingPunct="1">
        <a:spcBef>
          <a:spcPct val="20000"/>
        </a:spcBef>
        <a:spcAft>
          <a:spcPct val="0"/>
        </a:spcAft>
        <a:buClr>
          <a:srgbClr val="FF0000"/>
        </a:buClr>
        <a:buSzPct val="65000"/>
        <a:buFont typeface="Monotype Sorts" charset="2"/>
        <a:buChar char="n"/>
        <a:defRPr kumimoji="1" sz="4000" b="0">
          <a:solidFill>
            <a:schemeClr val="tx1"/>
          </a:solidFill>
          <a:latin typeface="Calibri" panose="020F0502020204030204" pitchFamily="34" charset="0"/>
          <a:cs typeface="Calibri" panose="020F0502020204030204" pitchFamily="34" charset="0"/>
        </a:defRPr>
      </a:lvl4pPr>
      <a:lvl5pPr marL="4114800" indent="-457200" algn="l" rtl="0" eaLnBrk="1" fontAlgn="base" hangingPunct="1">
        <a:spcBef>
          <a:spcPct val="20000"/>
        </a:spcBef>
        <a:spcAft>
          <a:spcPct val="0"/>
        </a:spcAft>
        <a:buClr>
          <a:srgbClr val="FF0000"/>
        </a:buClr>
        <a:buSzPct val="65000"/>
        <a:buFont typeface="Monotype Sorts" charset="2"/>
        <a:buChar char="n"/>
        <a:defRPr kumimoji="1" sz="4000" b="0">
          <a:solidFill>
            <a:schemeClr val="tx1"/>
          </a:solidFill>
          <a:latin typeface="Calibri" panose="020F0502020204030204" pitchFamily="34" charset="0"/>
          <a:cs typeface="Calibri" panose="020F0502020204030204" pitchFamily="34" charset="0"/>
        </a:defRPr>
      </a:lvl5pPr>
      <a:lvl6pPr marL="5029200" indent="-457200" algn="l" rtl="0" eaLnBrk="1" fontAlgn="base" hangingPunct="1">
        <a:spcBef>
          <a:spcPct val="20000"/>
        </a:spcBef>
        <a:spcAft>
          <a:spcPct val="0"/>
        </a:spcAft>
        <a:buClr>
          <a:srgbClr val="FF0000"/>
        </a:buClr>
        <a:buSzPct val="65000"/>
        <a:buFont typeface="Monotype Sorts" pitchFamily="2" charset="2"/>
        <a:buChar char="n"/>
        <a:defRPr kumimoji="1" sz="4000">
          <a:solidFill>
            <a:schemeClr val="tx1"/>
          </a:solidFill>
          <a:latin typeface="+mn-lt"/>
        </a:defRPr>
      </a:lvl6pPr>
      <a:lvl7pPr marL="5943600" indent="-457200" algn="l" rtl="0" eaLnBrk="1" fontAlgn="base" hangingPunct="1">
        <a:spcBef>
          <a:spcPct val="20000"/>
        </a:spcBef>
        <a:spcAft>
          <a:spcPct val="0"/>
        </a:spcAft>
        <a:buClr>
          <a:srgbClr val="FF0000"/>
        </a:buClr>
        <a:buSzPct val="65000"/>
        <a:buFont typeface="Monotype Sorts" pitchFamily="2" charset="2"/>
        <a:buChar char="n"/>
        <a:defRPr kumimoji="1" sz="4000">
          <a:solidFill>
            <a:schemeClr val="tx1"/>
          </a:solidFill>
          <a:latin typeface="+mn-lt"/>
        </a:defRPr>
      </a:lvl7pPr>
      <a:lvl8pPr marL="6858000" indent="-457200" algn="l" rtl="0" eaLnBrk="1" fontAlgn="base" hangingPunct="1">
        <a:spcBef>
          <a:spcPct val="20000"/>
        </a:spcBef>
        <a:spcAft>
          <a:spcPct val="0"/>
        </a:spcAft>
        <a:buClr>
          <a:srgbClr val="FF0000"/>
        </a:buClr>
        <a:buSzPct val="65000"/>
        <a:buFont typeface="Monotype Sorts" pitchFamily="2" charset="2"/>
        <a:buChar char="n"/>
        <a:defRPr kumimoji="1" sz="4000">
          <a:solidFill>
            <a:schemeClr val="tx1"/>
          </a:solidFill>
          <a:latin typeface="+mn-lt"/>
        </a:defRPr>
      </a:lvl8pPr>
      <a:lvl9pPr marL="7772400" indent="-457200" algn="l" rtl="0" eaLnBrk="1" fontAlgn="base" hangingPunct="1">
        <a:spcBef>
          <a:spcPct val="20000"/>
        </a:spcBef>
        <a:spcAft>
          <a:spcPct val="0"/>
        </a:spcAft>
        <a:buClr>
          <a:srgbClr val="FF0000"/>
        </a:buClr>
        <a:buSzPct val="65000"/>
        <a:buFont typeface="Monotype Sorts" pitchFamily="2" charset="2"/>
        <a:buChar char="n"/>
        <a:defRPr kumimoji="1" sz="4000">
          <a:solidFill>
            <a:schemeClr val="tx1"/>
          </a:solidFill>
          <a:latin typeface="+mn-lt"/>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Accomplishing Change"/>
          <p:cNvSpPr txBox="1">
            <a:spLocks noGrp="1"/>
          </p:cNvSpPr>
          <p:nvPr>
            <p:ph type="body" sz="quarter" idx="21"/>
          </p:nvPr>
        </p:nvSpPr>
        <p:spPr>
          <a:xfrm>
            <a:off x="1201342" y="12825062"/>
            <a:ext cx="3396060" cy="636979"/>
          </a:xfrm>
          <a:prstGeom prst="rect">
            <a:avLst/>
          </a:prstGeom>
        </p:spPr>
        <p:txBody>
          <a:bodyPr/>
          <a:lstStyle/>
          <a:p>
            <a:r>
              <a:rPr lang="en-US" dirty="0"/>
              <a:t>Gary Freiberg</a:t>
            </a:r>
            <a:endParaRPr dirty="0"/>
          </a:p>
        </p:txBody>
      </p:sp>
      <p:sp>
        <p:nvSpPr>
          <p:cNvPr id="152" name="ADAPTIVE LEADERSHIP"/>
          <p:cNvSpPr txBox="1">
            <a:spLocks noGrp="1"/>
          </p:cNvSpPr>
          <p:nvPr>
            <p:ph type="title"/>
          </p:nvPr>
        </p:nvSpPr>
        <p:spPr>
          <a:prstGeom prst="rect">
            <a:avLst/>
          </a:prstGeom>
        </p:spPr>
        <p:txBody>
          <a:bodyPr/>
          <a:lstStyle/>
          <a:p>
            <a:r>
              <a:rPr lang="en-US" dirty="0"/>
              <a:t>8020</a:t>
            </a:r>
            <a:r>
              <a:rPr dirty="0"/>
              <a:t> LEADERSHIP</a:t>
            </a:r>
          </a:p>
        </p:txBody>
      </p:sp>
      <p:sp>
        <p:nvSpPr>
          <p:cNvPr id="151" name="Gary Freiberg 16 Jul 2021"/>
          <p:cNvSpPr txBox="1">
            <a:spLocks noGrp="1"/>
          </p:cNvSpPr>
          <p:nvPr>
            <p:ph type="body" sz="quarter" idx="1"/>
          </p:nvPr>
        </p:nvSpPr>
        <p:spPr>
          <a:xfrm>
            <a:off x="1201342" y="6858000"/>
            <a:ext cx="21971001" cy="105721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a:bodyPr>
          <a:lstStyle/>
          <a:p>
            <a:r>
              <a:rPr lang="en-US" dirty="0"/>
              <a:t>Accomplishing Change</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Many leadership books are all about inspiration, but downplay the perspiration. We respect how tough this work is. We know too many people with scars to show for their efforts. We have scars ourselves and harbor no illusions.”…"/>
          <p:cNvSpPr txBox="1"/>
          <p:nvPr/>
        </p:nvSpPr>
        <p:spPr>
          <a:xfrm>
            <a:off x="8070273" y="2867166"/>
            <a:ext cx="14976764" cy="79816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marL="685800" indent="-685800">
              <a:spcAft>
                <a:spcPts val="1200"/>
              </a:spcAft>
              <a:buFont typeface="Arial" panose="020B0604020202020204" pitchFamily="34" charset="0"/>
              <a:buChar char="•"/>
            </a:pPr>
            <a:r>
              <a:rPr lang="en-US" sz="6000" dirty="0"/>
              <a:t>In </a:t>
            </a:r>
            <a:r>
              <a:rPr lang="en-US" sz="5400" dirty="0"/>
              <a:t>the early 1900’s an Italian Economist, Vilfredo Pareto, observed that 20% of the population owned 80% of the land</a:t>
            </a:r>
          </a:p>
          <a:p>
            <a:pPr marL="685800" indent="-685800">
              <a:spcAft>
                <a:spcPts val="1200"/>
              </a:spcAft>
              <a:buFont typeface="Arial" panose="020B0604020202020204" pitchFamily="34" charset="0"/>
              <a:buChar char="•"/>
            </a:pPr>
            <a:r>
              <a:rPr lang="en-US" sz="5400" dirty="0"/>
              <a:t>His observations led to the Law of Imbalance and the graphing of this imbalance is known as Pareto charts</a:t>
            </a:r>
          </a:p>
          <a:p>
            <a:pPr marL="685800" indent="-685800">
              <a:spcAft>
                <a:spcPts val="1200"/>
              </a:spcAft>
              <a:buFont typeface="Arial" panose="020B0604020202020204" pitchFamily="34" charset="0"/>
              <a:buChar char="•"/>
            </a:pPr>
            <a:r>
              <a:rPr lang="en-US" sz="5400" dirty="0"/>
              <a:t>In the early 1980’s - John D. Nichols (ITW) developed the business process known as 8020</a:t>
            </a:r>
          </a:p>
        </p:txBody>
      </p:sp>
      <p:sp>
        <p:nvSpPr>
          <p:cNvPr id="5" name="Adaptation &amp; Technical Challenges">
            <a:extLst>
              <a:ext uri="{FF2B5EF4-FFF2-40B4-BE49-F238E27FC236}">
                <a16:creationId xmlns:a16="http://schemas.microsoft.com/office/drawing/2014/main" id="{4739B76F-7C71-4648-8B10-46A1CECE7D37}"/>
              </a:ext>
            </a:extLst>
          </p:cNvPr>
          <p:cNvSpPr txBox="1">
            <a:spLocks/>
          </p:cNvSpPr>
          <p:nvPr/>
        </p:nvSpPr>
        <p:spPr>
          <a:xfrm>
            <a:off x="1371600" y="731520"/>
            <a:ext cx="21945600" cy="1188720"/>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8000" kern="0" dirty="0"/>
              <a:t>80/20 Rule - the Law of Imbalance</a:t>
            </a:r>
          </a:p>
        </p:txBody>
      </p:sp>
      <p:pic>
        <p:nvPicPr>
          <p:cNvPr id="2" name="Picture 1">
            <a:extLst>
              <a:ext uri="{FF2B5EF4-FFF2-40B4-BE49-F238E27FC236}">
                <a16:creationId xmlns:a16="http://schemas.microsoft.com/office/drawing/2014/main" id="{053F8694-616E-FC44-9A0B-10F2621A7717}"/>
              </a:ext>
            </a:extLst>
          </p:cNvPr>
          <p:cNvPicPr>
            <a:picLocks noChangeAspect="1"/>
          </p:cNvPicPr>
          <p:nvPr/>
        </p:nvPicPr>
        <p:blipFill rotWithShape="1">
          <a:blip r:embed="rId3"/>
          <a:srcRect l="29798" t="18383" r="27979" b="18586"/>
          <a:stretch/>
        </p:blipFill>
        <p:spPr>
          <a:xfrm>
            <a:off x="1970809" y="2651721"/>
            <a:ext cx="5635335" cy="8412559"/>
          </a:xfrm>
          <a:prstGeom prst="rect">
            <a:avLst/>
          </a:prstGeom>
        </p:spPr>
      </p:pic>
    </p:spTree>
    <p:extLst>
      <p:ext uri="{BB962C8B-B14F-4D97-AF65-F5344CB8AC3E}">
        <p14:creationId xmlns:p14="http://schemas.microsoft.com/office/powerpoint/2010/main" val="21767371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aptation &amp; Technical Challenges">
            <a:extLst>
              <a:ext uri="{FF2B5EF4-FFF2-40B4-BE49-F238E27FC236}">
                <a16:creationId xmlns:a16="http://schemas.microsoft.com/office/drawing/2014/main" id="{AB671EFE-0458-7249-B04C-4102E701D51F}"/>
              </a:ext>
            </a:extLst>
          </p:cNvPr>
          <p:cNvSpPr txBox="1">
            <a:spLocks/>
          </p:cNvSpPr>
          <p:nvPr/>
        </p:nvSpPr>
        <p:spPr>
          <a:xfrm>
            <a:off x="1371600" y="731519"/>
            <a:ext cx="8769927" cy="1886989"/>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7200" kern="0" dirty="0"/>
              <a:t>John D. Nichols</a:t>
            </a:r>
          </a:p>
          <a:p>
            <a:r>
              <a:rPr lang="en-US" sz="4000" kern="0" dirty="0"/>
              <a:t>CEO ITW 1980 - 1996</a:t>
            </a:r>
          </a:p>
        </p:txBody>
      </p:sp>
      <p:grpSp>
        <p:nvGrpSpPr>
          <p:cNvPr id="31" name="Group 30">
            <a:extLst>
              <a:ext uri="{FF2B5EF4-FFF2-40B4-BE49-F238E27FC236}">
                <a16:creationId xmlns:a16="http://schemas.microsoft.com/office/drawing/2014/main" id="{58653EFD-F797-BE49-8BDE-E8979563246D}"/>
              </a:ext>
            </a:extLst>
          </p:cNvPr>
          <p:cNvGrpSpPr/>
          <p:nvPr/>
        </p:nvGrpSpPr>
        <p:grpSpPr>
          <a:xfrm>
            <a:off x="11972636" y="1325880"/>
            <a:ext cx="11125200" cy="10057009"/>
            <a:chOff x="11972636" y="1325880"/>
            <a:chExt cx="11125200" cy="10057009"/>
          </a:xfrm>
        </p:grpSpPr>
        <p:sp>
          <p:nvSpPr>
            <p:cNvPr id="197" name="Why don’t people exercise leadership more often than they do?…"/>
            <p:cNvSpPr txBox="1"/>
            <p:nvPr/>
          </p:nvSpPr>
          <p:spPr>
            <a:xfrm>
              <a:off x="11972636" y="8493828"/>
              <a:ext cx="11125200" cy="28890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marL="685800" indent="-685800" algn="just">
                <a:lnSpc>
                  <a:spcPct val="125000"/>
                </a:lnSpc>
                <a:spcBef>
                  <a:spcPts val="1000"/>
                </a:spcBef>
                <a:buFont typeface="Arial" panose="020B0604020202020204" pitchFamily="34" charset="0"/>
                <a:buChar char="•"/>
                <a:defRPr sz="5000"/>
              </a:pPr>
              <a:r>
                <a:rPr lang="en-US" sz="3200" dirty="0"/>
                <a:t>20% of your employees cause 80% of HR problems </a:t>
              </a:r>
            </a:p>
            <a:p>
              <a:pPr marL="685800" indent="-685800" algn="just">
                <a:lnSpc>
                  <a:spcPct val="125000"/>
                </a:lnSpc>
                <a:spcBef>
                  <a:spcPts val="1000"/>
                </a:spcBef>
                <a:buFont typeface="Arial" panose="020B0604020202020204" pitchFamily="34" charset="0"/>
                <a:buChar char="•"/>
                <a:defRPr sz="5000"/>
              </a:pPr>
              <a:r>
                <a:rPr lang="en-US" sz="3200" dirty="0"/>
                <a:t>20% of the work is performed by 80% of employees</a:t>
              </a:r>
            </a:p>
            <a:p>
              <a:pPr marL="685800" indent="-685800" algn="just">
                <a:lnSpc>
                  <a:spcPct val="125000"/>
                </a:lnSpc>
                <a:spcBef>
                  <a:spcPts val="1000"/>
                </a:spcBef>
                <a:buFont typeface="Arial" panose="020B0604020202020204" pitchFamily="34" charset="0"/>
                <a:buChar char="•"/>
                <a:defRPr sz="5000"/>
              </a:pPr>
              <a:r>
                <a:rPr lang="en-US" sz="3200" dirty="0"/>
                <a:t>20% of customers result in 80% of sales</a:t>
              </a:r>
            </a:p>
            <a:p>
              <a:pPr marL="685800" indent="-685800" algn="just">
                <a:lnSpc>
                  <a:spcPct val="125000"/>
                </a:lnSpc>
                <a:spcBef>
                  <a:spcPts val="1000"/>
                </a:spcBef>
                <a:buFont typeface="Arial" panose="020B0604020202020204" pitchFamily="34" charset="0"/>
                <a:buChar char="•"/>
                <a:defRPr sz="5000"/>
              </a:pPr>
              <a:r>
                <a:rPr lang="en-US" sz="3200" dirty="0"/>
                <a:t>20% of vendors produce 80% of your purchases</a:t>
              </a:r>
            </a:p>
          </p:txBody>
        </p:sp>
        <p:pic>
          <p:nvPicPr>
            <p:cNvPr id="29" name="Picture 28">
              <a:extLst>
                <a:ext uri="{FF2B5EF4-FFF2-40B4-BE49-F238E27FC236}">
                  <a16:creationId xmlns:a16="http://schemas.microsoft.com/office/drawing/2014/main" id="{F71AD6B2-0518-A64C-B9F5-584E088B9B95}"/>
                </a:ext>
              </a:extLst>
            </p:cNvPr>
            <p:cNvPicPr>
              <a:picLocks noChangeAspect="1"/>
            </p:cNvPicPr>
            <p:nvPr/>
          </p:nvPicPr>
          <p:blipFill>
            <a:blip r:embed="rId3"/>
            <a:stretch>
              <a:fillRect/>
            </a:stretch>
          </p:blipFill>
          <p:spPr>
            <a:xfrm>
              <a:off x="12058073" y="1325880"/>
              <a:ext cx="10954327" cy="6899119"/>
            </a:xfrm>
            <a:prstGeom prst="rect">
              <a:avLst/>
            </a:prstGeom>
          </p:spPr>
        </p:pic>
      </p:grpSp>
      <p:sp>
        <p:nvSpPr>
          <p:cNvPr id="32" name="TextBox 31">
            <a:extLst>
              <a:ext uri="{FF2B5EF4-FFF2-40B4-BE49-F238E27FC236}">
                <a16:creationId xmlns:a16="http://schemas.microsoft.com/office/drawing/2014/main" id="{0BEC2039-C6A3-904B-836D-B687D8999E3C}"/>
              </a:ext>
            </a:extLst>
          </p:cNvPr>
          <p:cNvSpPr txBox="1"/>
          <p:nvPr/>
        </p:nvSpPr>
        <p:spPr>
          <a:xfrm>
            <a:off x="1371600" y="2951017"/>
            <a:ext cx="9455727" cy="9301521"/>
          </a:xfrm>
          <a:prstGeom prst="rect">
            <a:avLst/>
          </a:prstGeom>
          <a:noFill/>
        </p:spPr>
        <p:txBody>
          <a:bodyPr wrap="square">
            <a:spAutoFit/>
          </a:bodyPr>
          <a:lstStyle/>
          <a:p>
            <a:pPr algn="just">
              <a:lnSpc>
                <a:spcPts val="4500"/>
              </a:lnSpc>
              <a:spcAft>
                <a:spcPts val="1200"/>
              </a:spcAft>
            </a:pPr>
            <a:r>
              <a:rPr lang="en-US" sz="2800" dirty="0">
                <a:solidFill>
                  <a:srgbClr val="131313"/>
                </a:solidFill>
                <a:latin typeface="+mn-lt"/>
              </a:rPr>
              <a:t>Illinois Tool Works has been recognized by Wall Street and Fortune for superior financial and management performance. </a:t>
            </a:r>
          </a:p>
          <a:p>
            <a:pPr algn="just">
              <a:lnSpc>
                <a:spcPts val="4500"/>
              </a:lnSpc>
              <a:spcAft>
                <a:spcPts val="1200"/>
              </a:spcAft>
            </a:pPr>
            <a:r>
              <a:rPr lang="en-US" sz="2800" dirty="0">
                <a:solidFill>
                  <a:srgbClr val="131313"/>
                </a:solidFill>
                <a:latin typeface="+mn-lt"/>
              </a:rPr>
              <a:t>Much of that credit is due to Nichols. He established a </a:t>
            </a:r>
            <a:r>
              <a:rPr lang="en-US" sz="2800" b="1" u="sng" dirty="0">
                <a:solidFill>
                  <a:srgbClr val="131313"/>
                </a:solidFill>
                <a:latin typeface="+mn-lt"/>
              </a:rPr>
              <a:t>strong decentralized management</a:t>
            </a:r>
            <a:r>
              <a:rPr lang="en-US" sz="2800" u="sng" dirty="0">
                <a:solidFill>
                  <a:srgbClr val="131313"/>
                </a:solidFill>
                <a:latin typeface="+mn-lt"/>
              </a:rPr>
              <a:t> </a:t>
            </a:r>
            <a:r>
              <a:rPr lang="en-US" sz="2800" b="1" u="sng" dirty="0">
                <a:solidFill>
                  <a:srgbClr val="131313"/>
                </a:solidFill>
                <a:latin typeface="+mn-lt"/>
              </a:rPr>
              <a:t>structure</a:t>
            </a:r>
            <a:r>
              <a:rPr lang="en-US" sz="2800" dirty="0">
                <a:solidFill>
                  <a:srgbClr val="131313"/>
                </a:solidFill>
                <a:latin typeface="+mn-lt"/>
              </a:rPr>
              <a:t> that promoted innovation, resulting in over 100 new product patents and line extensions.</a:t>
            </a:r>
          </a:p>
          <a:p>
            <a:pPr algn="just">
              <a:lnSpc>
                <a:spcPts val="4500"/>
              </a:lnSpc>
              <a:spcAft>
                <a:spcPts val="1200"/>
              </a:spcAft>
            </a:pPr>
            <a:r>
              <a:rPr lang="en-US" sz="2800" dirty="0">
                <a:solidFill>
                  <a:srgbClr val="131313"/>
                </a:solidFill>
                <a:latin typeface="+mn-lt"/>
              </a:rPr>
              <a:t>During his tenure as CEO, Nichols generated a tenfold increase in revenues from </a:t>
            </a:r>
            <a:r>
              <a:rPr lang="en-US" sz="2800" b="1" u="sng" dirty="0">
                <a:solidFill>
                  <a:srgbClr val="131313"/>
                </a:solidFill>
                <a:latin typeface="+mn-lt"/>
              </a:rPr>
              <a:t>$450 million to $4.1 billion</a:t>
            </a:r>
            <a:r>
              <a:rPr lang="en-US" sz="2800" b="1" dirty="0">
                <a:solidFill>
                  <a:srgbClr val="131313"/>
                </a:solidFill>
                <a:latin typeface="+mn-lt"/>
              </a:rPr>
              <a:t> </a:t>
            </a:r>
            <a:r>
              <a:rPr lang="en-US" sz="2800" dirty="0">
                <a:solidFill>
                  <a:srgbClr val="131313"/>
                </a:solidFill>
                <a:latin typeface="+mn-lt"/>
              </a:rPr>
              <a:t>and for 25 years ITW has achieved </a:t>
            </a:r>
            <a:r>
              <a:rPr lang="en-US" sz="2800" b="1" u="sng" dirty="0">
                <a:solidFill>
                  <a:srgbClr val="131313"/>
                </a:solidFill>
                <a:latin typeface="+mn-lt"/>
              </a:rPr>
              <a:t>19%+ annual returns</a:t>
            </a:r>
            <a:r>
              <a:rPr lang="en-US" sz="2800" b="1" dirty="0">
                <a:solidFill>
                  <a:srgbClr val="131313"/>
                </a:solidFill>
                <a:latin typeface="+mn-lt"/>
              </a:rPr>
              <a:t> </a:t>
            </a:r>
            <a:r>
              <a:rPr lang="en-US" sz="2800" dirty="0">
                <a:solidFill>
                  <a:srgbClr val="131313"/>
                </a:solidFill>
                <a:latin typeface="+mn-lt"/>
              </a:rPr>
              <a:t>on shareholder equity.</a:t>
            </a:r>
          </a:p>
          <a:p>
            <a:pPr algn="just">
              <a:lnSpc>
                <a:spcPts val="4500"/>
              </a:lnSpc>
              <a:spcAft>
                <a:spcPts val="1200"/>
              </a:spcAft>
            </a:pPr>
            <a:r>
              <a:rPr lang="en-US" sz="2800" dirty="0">
                <a:solidFill>
                  <a:srgbClr val="131313"/>
                </a:solidFill>
                <a:latin typeface="+mn-lt"/>
              </a:rPr>
              <a:t>As of 2010, ITW has </a:t>
            </a:r>
            <a:r>
              <a:rPr lang="en-US" sz="2800" b="1" u="sng" dirty="0">
                <a:solidFill>
                  <a:srgbClr val="131313"/>
                </a:solidFill>
                <a:latin typeface="+mn-lt"/>
              </a:rPr>
              <a:t>900 decentralized business </a:t>
            </a:r>
            <a:r>
              <a:rPr lang="en-US" sz="2800" dirty="0">
                <a:solidFill>
                  <a:srgbClr val="131313"/>
                </a:solidFill>
                <a:latin typeface="+mn-lt"/>
              </a:rPr>
              <a:t>units in 44 countries with revenues of </a:t>
            </a:r>
            <a:r>
              <a:rPr lang="en-US" sz="2800" b="1" u="sng" dirty="0">
                <a:solidFill>
                  <a:srgbClr val="131313"/>
                </a:solidFill>
                <a:latin typeface="+mn-lt"/>
              </a:rPr>
              <a:t>$18 billion</a:t>
            </a:r>
          </a:p>
          <a:p>
            <a:pPr algn="just">
              <a:lnSpc>
                <a:spcPts val="4500"/>
              </a:lnSpc>
              <a:spcAft>
                <a:spcPts val="1200"/>
              </a:spcAft>
            </a:pPr>
            <a:r>
              <a:rPr lang="en-US" sz="2800" dirty="0">
                <a:solidFill>
                  <a:srgbClr val="131313"/>
                </a:solidFill>
                <a:latin typeface="+mn-lt"/>
              </a:rPr>
              <a:t>ITW acquires approximately </a:t>
            </a:r>
            <a:r>
              <a:rPr lang="en-US" sz="2800" b="1" u="sng" dirty="0">
                <a:solidFill>
                  <a:srgbClr val="131313"/>
                </a:solidFill>
                <a:latin typeface="+mn-lt"/>
              </a:rPr>
              <a:t>50 companies</a:t>
            </a:r>
            <a:r>
              <a:rPr lang="en-US" sz="2800" dirty="0">
                <a:solidFill>
                  <a:srgbClr val="131313"/>
                </a:solidFill>
                <a:latin typeface="+mn-lt"/>
              </a:rPr>
              <a:t> a year and divests 2 companies a year</a:t>
            </a:r>
            <a:endParaRPr lang="en-US" sz="28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daptation &amp; Technical Challenges">
            <a:extLst>
              <a:ext uri="{FF2B5EF4-FFF2-40B4-BE49-F238E27FC236}">
                <a16:creationId xmlns:a16="http://schemas.microsoft.com/office/drawing/2014/main" id="{812775DC-9616-0C43-BAAA-B9F6ECCD2036}"/>
              </a:ext>
            </a:extLst>
          </p:cNvPr>
          <p:cNvSpPr txBox="1">
            <a:spLocks/>
          </p:cNvSpPr>
          <p:nvPr/>
        </p:nvSpPr>
        <p:spPr>
          <a:xfrm>
            <a:off x="1371600" y="731520"/>
            <a:ext cx="21945600" cy="1188720"/>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8000" kern="0" dirty="0"/>
              <a:t>Quartile Analysis - Tactical</a:t>
            </a:r>
          </a:p>
        </p:txBody>
      </p:sp>
      <p:graphicFrame>
        <p:nvGraphicFramePr>
          <p:cNvPr id="4" name="Table 4">
            <a:extLst>
              <a:ext uri="{FF2B5EF4-FFF2-40B4-BE49-F238E27FC236}">
                <a16:creationId xmlns:a16="http://schemas.microsoft.com/office/drawing/2014/main" id="{C2931B26-AD44-3E49-8064-FA4980714C7D}"/>
              </a:ext>
            </a:extLst>
          </p:cNvPr>
          <p:cNvGraphicFramePr>
            <a:graphicFrameLocks noGrp="1"/>
          </p:cNvGraphicFramePr>
          <p:nvPr>
            <p:extLst>
              <p:ext uri="{D42A27DB-BD31-4B8C-83A1-F6EECF244321}">
                <p14:modId xmlns:p14="http://schemas.microsoft.com/office/powerpoint/2010/main" val="1283212096"/>
              </p:ext>
            </p:extLst>
          </p:nvPr>
        </p:nvGraphicFramePr>
        <p:xfrm>
          <a:off x="3048000" y="2278531"/>
          <a:ext cx="18288000" cy="4572238"/>
        </p:xfrm>
        <a:graphic>
          <a:graphicData uri="http://schemas.openxmlformats.org/drawingml/2006/table">
            <a:tbl>
              <a:tblPr firstRow="1" bandRow="1">
                <a:tableStyleId>{5940675A-B579-460E-94D1-54222C63F5DA}</a:tableStyleId>
              </a:tblPr>
              <a:tblGrid>
                <a:gridCol w="679984">
                  <a:extLst>
                    <a:ext uri="{9D8B030D-6E8A-4147-A177-3AD203B41FA5}">
                      <a16:colId xmlns:a16="http://schemas.microsoft.com/office/drawing/2014/main" val="1673906049"/>
                    </a:ext>
                  </a:extLst>
                </a:gridCol>
                <a:gridCol w="942840">
                  <a:extLst>
                    <a:ext uri="{9D8B030D-6E8A-4147-A177-3AD203B41FA5}">
                      <a16:colId xmlns:a16="http://schemas.microsoft.com/office/drawing/2014/main" val="225329316"/>
                    </a:ext>
                  </a:extLst>
                </a:gridCol>
                <a:gridCol w="1743831">
                  <a:extLst>
                    <a:ext uri="{9D8B030D-6E8A-4147-A177-3AD203B41FA5}">
                      <a16:colId xmlns:a16="http://schemas.microsoft.com/office/drawing/2014/main" val="2227823834"/>
                    </a:ext>
                  </a:extLst>
                </a:gridCol>
                <a:gridCol w="3129593">
                  <a:extLst>
                    <a:ext uri="{9D8B030D-6E8A-4147-A177-3AD203B41FA5}">
                      <a16:colId xmlns:a16="http://schemas.microsoft.com/office/drawing/2014/main" val="2299895141"/>
                    </a:ext>
                  </a:extLst>
                </a:gridCol>
                <a:gridCol w="3930584">
                  <a:extLst>
                    <a:ext uri="{9D8B030D-6E8A-4147-A177-3AD203B41FA5}">
                      <a16:colId xmlns:a16="http://schemas.microsoft.com/office/drawing/2014/main" val="106582415"/>
                    </a:ext>
                  </a:extLst>
                </a:gridCol>
                <a:gridCol w="3930584">
                  <a:extLst>
                    <a:ext uri="{9D8B030D-6E8A-4147-A177-3AD203B41FA5}">
                      <a16:colId xmlns:a16="http://schemas.microsoft.com/office/drawing/2014/main" val="784365512"/>
                    </a:ext>
                  </a:extLst>
                </a:gridCol>
                <a:gridCol w="3930584">
                  <a:extLst>
                    <a:ext uri="{9D8B030D-6E8A-4147-A177-3AD203B41FA5}">
                      <a16:colId xmlns:a16="http://schemas.microsoft.com/office/drawing/2014/main" val="2006205223"/>
                    </a:ext>
                  </a:extLst>
                </a:gridCol>
              </a:tblGrid>
              <a:tr h="663190">
                <a:tc>
                  <a:txBody>
                    <a:bodyPr/>
                    <a:lstStyle/>
                    <a:p>
                      <a:pPr algn="l"/>
                      <a:endParaRPr lang="en-US" dirty="0"/>
                    </a:p>
                  </a:txBody>
                  <a:tcPr vert="vert27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6">
                  <a:txBody>
                    <a:bodyPr/>
                    <a:lstStyle/>
                    <a:p>
                      <a:pPr algn="ctr"/>
                      <a:r>
                        <a:rPr lang="en-US" sz="3200" dirty="0"/>
                        <a:t>NC - 2013 | 26 Customers = 80% of Sales</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0782684"/>
                  </a:ext>
                </a:extLst>
              </a:tr>
              <a:tr h="1066562">
                <a:tc rowSpan="5">
                  <a:txBody>
                    <a:bodyPr/>
                    <a:lstStyle/>
                    <a:p>
                      <a:pPr algn="l"/>
                      <a:r>
                        <a:rPr lang="en-US" dirty="0"/>
                        <a:t>     Quartile</a:t>
                      </a:r>
                    </a:p>
                  </a:txBody>
                  <a:tcPr vert="vert27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400" dirty="0"/>
                        <a:t>Pre 8020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t>Pre</a:t>
                      </a:r>
                    </a:p>
                    <a:p>
                      <a:pPr algn="ctr"/>
                      <a:r>
                        <a:rPr lang="en-US" sz="2400" dirty="0"/>
                        <a:t>% of Profit</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Customers</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Revenue</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Overhead &amp; Effort</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Sales</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3770269"/>
                  </a:ext>
                </a:extLst>
              </a:tr>
              <a:tr h="710562">
                <a:tc vMerge="1">
                  <a:txBody>
                    <a:bodyPr/>
                    <a:lstStyle/>
                    <a:p>
                      <a:endParaRPr lang="en-US" dirty="0"/>
                    </a:p>
                  </a:txBody>
                  <a:tcPr/>
                </a:tc>
                <a:tc>
                  <a:txBody>
                    <a:bodyPr/>
                    <a:lstStyle/>
                    <a:p>
                      <a:pPr algn="ctr"/>
                      <a:r>
                        <a:rPr lang="en-US" sz="3200" dirty="0"/>
                        <a:t>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1 - 38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88.74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$23,859,863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2595198631"/>
                  </a:ext>
                </a:extLst>
              </a:tr>
              <a:tr h="710562">
                <a:tc vMerge="1">
                  <a:txBody>
                    <a:bodyPr/>
                    <a:lstStyle/>
                    <a:p>
                      <a:endParaRPr lang="en-US" dirty="0"/>
                    </a:p>
                  </a:txBody>
                  <a:tcPr/>
                </a:tc>
                <a:tc>
                  <a:txBody>
                    <a:bodyPr/>
                    <a:lstStyle/>
                    <a:p>
                      <a:pPr algn="ctr"/>
                      <a:r>
                        <a:rPr lang="en-US" sz="3200"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BE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39 - 76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9.26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$2,490,436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987721000"/>
                  </a:ext>
                </a:extLst>
              </a:tr>
              <a:tr h="710562">
                <a:tc vMerge="1">
                  <a:txBody>
                    <a:bodyPr/>
                    <a:lstStyle/>
                    <a:p>
                      <a:endParaRPr lang="en-US" dirty="0"/>
                    </a:p>
                  </a:txBody>
                  <a:tcPr/>
                </a:tc>
                <a:tc>
                  <a:txBody>
                    <a:bodyPr/>
                    <a:lstStyle/>
                    <a:p>
                      <a:pPr algn="ctr"/>
                      <a:r>
                        <a:rPr lang="en-US" sz="3200"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solidFill>
                            <a:srgbClr val="FF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77 - 114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1.87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solidFill>
                            <a:schemeClr val="tx1"/>
                          </a:solidFill>
                        </a:rPr>
                        <a:t>$502,155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602637905"/>
                  </a:ext>
                </a:extLst>
              </a:tr>
              <a:tr h="710562">
                <a:tc vMerge="1">
                  <a:txBody>
                    <a:bodyPr/>
                    <a:lstStyle/>
                    <a:p>
                      <a:endParaRPr lang="en-US" dirty="0"/>
                    </a:p>
                  </a:txBody>
                  <a:tcPr/>
                </a:tc>
                <a:tc>
                  <a:txBody>
                    <a:bodyPr/>
                    <a:lstStyle/>
                    <a:p>
                      <a:pPr algn="ctr"/>
                      <a:r>
                        <a:rPr lang="en-US" sz="3200"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solidFill>
                            <a:srgbClr val="FF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115 - 155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0.13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solidFill>
                            <a:schemeClr val="tx1"/>
                          </a:solidFill>
                        </a:rPr>
                        <a:t>$34,003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432839527"/>
                  </a:ext>
                </a:extLst>
              </a:tr>
            </a:tbl>
          </a:graphicData>
        </a:graphic>
      </p:graphicFrame>
      <p:graphicFrame>
        <p:nvGraphicFramePr>
          <p:cNvPr id="5" name="Table 4">
            <a:extLst>
              <a:ext uri="{FF2B5EF4-FFF2-40B4-BE49-F238E27FC236}">
                <a16:creationId xmlns:a16="http://schemas.microsoft.com/office/drawing/2014/main" id="{53BFEF6C-AB98-2641-9E3A-524EBB051BA6}"/>
              </a:ext>
            </a:extLst>
          </p:cNvPr>
          <p:cNvGraphicFramePr>
            <a:graphicFrameLocks noGrp="1"/>
          </p:cNvGraphicFramePr>
          <p:nvPr>
            <p:extLst>
              <p:ext uri="{D42A27DB-BD31-4B8C-83A1-F6EECF244321}">
                <p14:modId xmlns:p14="http://schemas.microsoft.com/office/powerpoint/2010/main" val="822838611"/>
              </p:ext>
            </p:extLst>
          </p:nvPr>
        </p:nvGraphicFramePr>
        <p:xfrm>
          <a:off x="3048000" y="7209060"/>
          <a:ext cx="18288000" cy="4572241"/>
        </p:xfrm>
        <a:graphic>
          <a:graphicData uri="http://schemas.openxmlformats.org/drawingml/2006/table">
            <a:tbl>
              <a:tblPr firstRow="1" bandRow="1">
                <a:tableStyleId>{5940675A-B579-460E-94D1-54222C63F5DA}</a:tableStyleId>
              </a:tblPr>
              <a:tblGrid>
                <a:gridCol w="679984">
                  <a:extLst>
                    <a:ext uri="{9D8B030D-6E8A-4147-A177-3AD203B41FA5}">
                      <a16:colId xmlns:a16="http://schemas.microsoft.com/office/drawing/2014/main" val="1673906049"/>
                    </a:ext>
                  </a:extLst>
                </a:gridCol>
                <a:gridCol w="942840">
                  <a:extLst>
                    <a:ext uri="{9D8B030D-6E8A-4147-A177-3AD203B41FA5}">
                      <a16:colId xmlns:a16="http://schemas.microsoft.com/office/drawing/2014/main" val="225329316"/>
                    </a:ext>
                  </a:extLst>
                </a:gridCol>
                <a:gridCol w="1743831">
                  <a:extLst>
                    <a:ext uri="{9D8B030D-6E8A-4147-A177-3AD203B41FA5}">
                      <a16:colId xmlns:a16="http://schemas.microsoft.com/office/drawing/2014/main" val="2227823834"/>
                    </a:ext>
                  </a:extLst>
                </a:gridCol>
                <a:gridCol w="3129593">
                  <a:extLst>
                    <a:ext uri="{9D8B030D-6E8A-4147-A177-3AD203B41FA5}">
                      <a16:colId xmlns:a16="http://schemas.microsoft.com/office/drawing/2014/main" val="2299895141"/>
                    </a:ext>
                  </a:extLst>
                </a:gridCol>
                <a:gridCol w="3930584">
                  <a:extLst>
                    <a:ext uri="{9D8B030D-6E8A-4147-A177-3AD203B41FA5}">
                      <a16:colId xmlns:a16="http://schemas.microsoft.com/office/drawing/2014/main" val="106582415"/>
                    </a:ext>
                  </a:extLst>
                </a:gridCol>
                <a:gridCol w="3930584">
                  <a:extLst>
                    <a:ext uri="{9D8B030D-6E8A-4147-A177-3AD203B41FA5}">
                      <a16:colId xmlns:a16="http://schemas.microsoft.com/office/drawing/2014/main" val="784365512"/>
                    </a:ext>
                  </a:extLst>
                </a:gridCol>
                <a:gridCol w="3930584">
                  <a:extLst>
                    <a:ext uri="{9D8B030D-6E8A-4147-A177-3AD203B41FA5}">
                      <a16:colId xmlns:a16="http://schemas.microsoft.com/office/drawing/2014/main" val="2006205223"/>
                    </a:ext>
                  </a:extLst>
                </a:gridCol>
              </a:tblGrid>
              <a:tr h="663189">
                <a:tc>
                  <a:txBody>
                    <a:bodyPr/>
                    <a:lstStyle/>
                    <a:p>
                      <a:pPr algn="l"/>
                      <a:endParaRPr lang="en-US" dirty="0"/>
                    </a:p>
                  </a:txBody>
                  <a:tcPr vert="vert27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6">
                  <a:txBody>
                    <a:bodyPr/>
                    <a:lstStyle/>
                    <a:p>
                      <a:pPr algn="ctr"/>
                      <a:r>
                        <a:rPr lang="en-US" sz="3200" dirty="0"/>
                        <a:t>NC - 2019 | 12 Customers = 80% of Sales</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3200"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0782684"/>
                  </a:ext>
                </a:extLst>
              </a:tr>
              <a:tr h="1066561">
                <a:tc rowSpan="5">
                  <a:txBody>
                    <a:bodyPr/>
                    <a:lstStyle/>
                    <a:p>
                      <a:pPr algn="l"/>
                      <a:r>
                        <a:rPr lang="en-US" dirty="0"/>
                        <a:t>     Quartile</a:t>
                      </a:r>
                    </a:p>
                  </a:txBody>
                  <a:tcPr vert="vert27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400" dirty="0"/>
                        <a:t>Pre 8020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400" dirty="0"/>
                        <a:t>Pre</a:t>
                      </a:r>
                    </a:p>
                    <a:p>
                      <a:pPr algn="ctr"/>
                      <a:r>
                        <a:rPr lang="en-US" sz="2400" dirty="0"/>
                        <a:t>% of Profit</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Customers</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Revenue</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 of Overhead &amp; Effort</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3200" dirty="0"/>
                        <a:t>Sales</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3770269"/>
                  </a:ext>
                </a:extLst>
              </a:tr>
              <a:tr h="710563">
                <a:tc vMerge="1">
                  <a:txBody>
                    <a:bodyPr/>
                    <a:lstStyle/>
                    <a:p>
                      <a:endParaRPr lang="en-US" dirty="0"/>
                    </a:p>
                  </a:txBody>
                  <a:tcPr/>
                </a:tc>
                <a:tc>
                  <a:txBody>
                    <a:bodyPr/>
                    <a:lstStyle/>
                    <a:p>
                      <a:pPr algn="ctr"/>
                      <a:r>
                        <a:rPr lang="en-US" sz="3200" dirty="0"/>
                        <a:t>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1 - 15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89.10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$43,768,002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2595198631"/>
                  </a:ext>
                </a:extLst>
              </a:tr>
              <a:tr h="710563">
                <a:tc vMerge="1">
                  <a:txBody>
                    <a:bodyPr/>
                    <a:lstStyle/>
                    <a:p>
                      <a:endParaRPr lang="en-US" dirty="0"/>
                    </a:p>
                  </a:txBody>
                  <a:tcPr/>
                </a:tc>
                <a:tc>
                  <a:txBody>
                    <a:bodyPr/>
                    <a:lstStyle/>
                    <a:p>
                      <a:pPr algn="ctr"/>
                      <a:r>
                        <a:rPr lang="en-US" sz="3200" dirty="0"/>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BE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16 - 30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8.46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$4,159,609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987721000"/>
                  </a:ext>
                </a:extLst>
              </a:tr>
              <a:tr h="710563">
                <a:tc vMerge="1">
                  <a:txBody>
                    <a:bodyPr/>
                    <a:lstStyle/>
                    <a:p>
                      <a:endParaRPr lang="en-US" dirty="0"/>
                    </a:p>
                  </a:txBody>
                  <a:tcPr/>
                </a:tc>
                <a:tc>
                  <a:txBody>
                    <a:bodyPr/>
                    <a:lstStyle/>
                    <a:p>
                      <a:pPr algn="ctr"/>
                      <a:r>
                        <a:rPr lang="en-US" sz="3200"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solidFill>
                            <a:srgbClr val="FF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31 - 45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2.11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solidFill>
                            <a:schemeClr val="tx1"/>
                          </a:solidFill>
                        </a:rPr>
                        <a:t>$1,037,213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602637905"/>
                  </a:ext>
                </a:extLst>
              </a:tr>
              <a:tr h="710563">
                <a:tc vMerge="1">
                  <a:txBody>
                    <a:bodyPr/>
                    <a:lstStyle/>
                    <a:p>
                      <a:endParaRPr lang="en-US" dirty="0"/>
                    </a:p>
                  </a:txBody>
                  <a:tcPr/>
                </a:tc>
                <a:tc>
                  <a:txBody>
                    <a:bodyPr/>
                    <a:lstStyle/>
                    <a:p>
                      <a:pPr algn="ctr"/>
                      <a:r>
                        <a:rPr lang="en-US" sz="3200"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solidFill>
                            <a:srgbClr val="FF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3200" dirty="0"/>
                        <a:t>46 - 59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t>0.36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pPr algn="ctr"/>
                      <a:r>
                        <a:rPr lang="en-US" sz="32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sz="3200" dirty="0">
                          <a:solidFill>
                            <a:schemeClr val="tx1"/>
                          </a:solidFill>
                        </a:rPr>
                        <a:t>$175,004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extLst>
                  <a:ext uri="{0D108BD9-81ED-4DB2-BD59-A6C34878D82A}">
                    <a16:rowId xmlns:a16="http://schemas.microsoft.com/office/drawing/2014/main" val="1432839527"/>
                  </a:ext>
                </a:extLst>
              </a:tr>
            </a:tbl>
          </a:graphicData>
        </a:graphic>
      </p:graphicFrame>
    </p:spTree>
    <p:extLst>
      <p:ext uri="{BB962C8B-B14F-4D97-AF65-F5344CB8AC3E}">
        <p14:creationId xmlns:p14="http://schemas.microsoft.com/office/powerpoint/2010/main" val="255074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9" presetClass="emph" presetSubtype="0" nodeType="withEffect">
                                  <p:stCondLst>
                                    <p:cond delay="0"/>
                                  </p:stCondLst>
                                  <p:childTnLst>
                                    <p:set>
                                      <p:cBhvr>
                                        <p:cTn id="8" dur="indefinite"/>
                                        <p:tgtEl>
                                          <p:spTgt spid="4"/>
                                        </p:tgtEl>
                                        <p:attrNameLst>
                                          <p:attrName>style.opacity</p:attrName>
                                        </p:attrNameLst>
                                      </p:cBhvr>
                                      <p:to>
                                        <p:strVal val="0.25"/>
                                      </p:to>
                                    </p:set>
                                    <p:animEffect filter="image" prLst="opacity: 0.25">
                                      <p:cBhvr rctx="IE">
                                        <p:cTn id="9"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daptation &amp; Technical Challenges">
            <a:extLst>
              <a:ext uri="{FF2B5EF4-FFF2-40B4-BE49-F238E27FC236}">
                <a16:creationId xmlns:a16="http://schemas.microsoft.com/office/drawing/2014/main" id="{812775DC-9616-0C43-BAAA-B9F6ECCD2036}"/>
              </a:ext>
            </a:extLst>
          </p:cNvPr>
          <p:cNvSpPr txBox="1">
            <a:spLocks/>
          </p:cNvSpPr>
          <p:nvPr/>
        </p:nvSpPr>
        <p:spPr>
          <a:xfrm>
            <a:off x="1371600" y="731520"/>
            <a:ext cx="21945600" cy="1188720"/>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8000" kern="0" dirty="0"/>
              <a:t>Quad Analysis - Strategic</a:t>
            </a:r>
          </a:p>
        </p:txBody>
      </p:sp>
      <p:sp>
        <p:nvSpPr>
          <p:cNvPr id="10" name="TextBox 9">
            <a:extLst>
              <a:ext uri="{FF2B5EF4-FFF2-40B4-BE49-F238E27FC236}">
                <a16:creationId xmlns:a16="http://schemas.microsoft.com/office/drawing/2014/main" id="{CFE0CF35-04E1-9648-9B3C-909DA0891294}"/>
              </a:ext>
            </a:extLst>
          </p:cNvPr>
          <p:cNvSpPr txBox="1">
            <a:spLocks/>
          </p:cNvSpPr>
          <p:nvPr/>
        </p:nvSpPr>
        <p:spPr>
          <a:xfrm>
            <a:off x="12192000" y="3537064"/>
            <a:ext cx="11284527" cy="2462213"/>
          </a:xfrm>
          <a:prstGeom prst="rect">
            <a:avLst/>
          </a:prstGeom>
          <a:noFill/>
        </p:spPr>
        <p:txBody>
          <a:bodyPr wrap="square" rtlCol="0">
            <a:spAutoFit/>
          </a:bodyPr>
          <a:lstStyle/>
          <a:p>
            <a:r>
              <a:rPr lang="en-US" sz="4000" b="1" dirty="0"/>
              <a:t>Common statements from salespeople:</a:t>
            </a:r>
          </a:p>
          <a:p>
            <a:pPr marL="342900" indent="-342900">
              <a:buFont typeface="Arial" panose="020B0604020202020204" pitchFamily="34" charset="0"/>
              <a:buChar char="•"/>
            </a:pPr>
            <a:r>
              <a:rPr lang="en-US" sz="3800" dirty="0"/>
              <a:t>8020 puts all our eggs in one basket!</a:t>
            </a:r>
          </a:p>
          <a:p>
            <a:pPr marL="342900" indent="-342900">
              <a:buFont typeface="Arial" panose="020B0604020202020204" pitchFamily="34" charset="0"/>
              <a:buChar char="•"/>
            </a:pPr>
            <a:r>
              <a:rPr lang="en-US" sz="3800" dirty="0"/>
              <a:t>Small customers might be our next big customer!</a:t>
            </a:r>
          </a:p>
          <a:p>
            <a:pPr marL="342900" indent="-342900">
              <a:buFont typeface="Arial" panose="020B0604020202020204" pitchFamily="34" charset="0"/>
              <a:buChar char="•"/>
            </a:pPr>
            <a:r>
              <a:rPr lang="en-US" sz="3800" dirty="0"/>
              <a:t>Our margins are larger on our small customers!</a:t>
            </a:r>
          </a:p>
        </p:txBody>
      </p:sp>
      <p:sp>
        <p:nvSpPr>
          <p:cNvPr id="12" name="TextBox 11">
            <a:extLst>
              <a:ext uri="{FF2B5EF4-FFF2-40B4-BE49-F238E27FC236}">
                <a16:creationId xmlns:a16="http://schemas.microsoft.com/office/drawing/2014/main" id="{FDB541C0-0DD4-4743-9FCD-42F557A9C7C2}"/>
              </a:ext>
            </a:extLst>
          </p:cNvPr>
          <p:cNvSpPr txBox="1">
            <a:spLocks/>
          </p:cNvSpPr>
          <p:nvPr/>
        </p:nvSpPr>
        <p:spPr>
          <a:xfrm>
            <a:off x="12192000" y="6262926"/>
            <a:ext cx="11284527" cy="4801314"/>
          </a:xfrm>
          <a:prstGeom prst="rect">
            <a:avLst/>
          </a:prstGeom>
          <a:noFill/>
        </p:spPr>
        <p:txBody>
          <a:bodyPr wrap="square" rtlCol="0">
            <a:spAutoFit/>
          </a:bodyPr>
          <a:lstStyle/>
          <a:p>
            <a:r>
              <a:rPr lang="en-US" sz="4000" b="1" dirty="0"/>
              <a:t>Barriers to acting on 8020:</a:t>
            </a:r>
          </a:p>
          <a:p>
            <a:pPr marL="342900" indent="-342900">
              <a:buFont typeface="Arial" panose="020B0604020202020204" pitchFamily="34" charset="0"/>
              <a:buChar char="•"/>
            </a:pPr>
            <a:r>
              <a:rPr lang="en-US" sz="3800" dirty="0"/>
              <a:t>Difficult to change a culture</a:t>
            </a:r>
          </a:p>
          <a:p>
            <a:pPr marL="342900" indent="-342900">
              <a:buFont typeface="Arial" panose="020B0604020202020204" pitchFamily="34" charset="0"/>
              <a:buChar char="•"/>
            </a:pPr>
            <a:r>
              <a:rPr lang="en-US" sz="3800" dirty="0"/>
              <a:t>Execution is hard, it requires discipline and accountability</a:t>
            </a:r>
          </a:p>
          <a:p>
            <a:pPr marL="342900" indent="-342900">
              <a:buFont typeface="Arial" panose="020B0604020202020204" pitchFamily="34" charset="0"/>
              <a:buChar char="•"/>
            </a:pPr>
            <a:r>
              <a:rPr lang="en-US" sz="3800" dirty="0"/>
              <a:t>All customers are not good customers, consequently we treat our customers fairly but not equally</a:t>
            </a:r>
          </a:p>
          <a:p>
            <a:pPr marL="342900" indent="-342900">
              <a:buFont typeface="Arial" panose="020B0604020202020204" pitchFamily="34" charset="0"/>
              <a:buChar char="•"/>
            </a:pPr>
            <a:r>
              <a:rPr lang="en-US" sz="3800" dirty="0"/>
              <a:t>If you decrease sales, you must decrease cost</a:t>
            </a:r>
          </a:p>
        </p:txBody>
      </p:sp>
      <p:pic>
        <p:nvPicPr>
          <p:cNvPr id="13" name="Picture 12">
            <a:extLst>
              <a:ext uri="{FF2B5EF4-FFF2-40B4-BE49-F238E27FC236}">
                <a16:creationId xmlns:a16="http://schemas.microsoft.com/office/drawing/2014/main" id="{13EBE767-C74B-844B-A287-19410575B79F}"/>
              </a:ext>
            </a:extLst>
          </p:cNvPr>
          <p:cNvPicPr>
            <a:picLocks noChangeAspect="1"/>
          </p:cNvPicPr>
          <p:nvPr/>
        </p:nvPicPr>
        <p:blipFill>
          <a:blip r:embed="rId2"/>
          <a:stretch>
            <a:fillRect/>
          </a:stretch>
        </p:blipFill>
        <p:spPr>
          <a:xfrm>
            <a:off x="1101437" y="2526298"/>
            <a:ext cx="10702636" cy="8663404"/>
          </a:xfrm>
          <a:prstGeom prst="rect">
            <a:avLst/>
          </a:prstGeom>
        </p:spPr>
      </p:pic>
    </p:spTree>
    <p:extLst>
      <p:ext uri="{BB962C8B-B14F-4D97-AF65-F5344CB8AC3E}">
        <p14:creationId xmlns:p14="http://schemas.microsoft.com/office/powerpoint/2010/main" val="380360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9" presetClass="emph" presetSubtype="0" grpId="1" nodeType="withEffect">
                                  <p:stCondLst>
                                    <p:cond delay="0"/>
                                  </p:stCondLst>
                                  <p:childTnLst>
                                    <p:set>
                                      <p:cBhvr>
                                        <p:cTn id="12" dur="indefinite"/>
                                        <p:tgtEl>
                                          <p:spTgt spid="10"/>
                                        </p:tgtEl>
                                        <p:attrNameLst>
                                          <p:attrName>style.opacity</p:attrName>
                                        </p:attrNameLst>
                                      </p:cBhvr>
                                      <p:to>
                                        <p:strVal val="0.25"/>
                                      </p:to>
                                    </p:set>
                                    <p:animEffect filter="image" prLst="opacity: 0.25">
                                      <p:cBhvr rctx="IE">
                                        <p:cTn id="13"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42677C-FA4D-184E-AC25-D16A56BC8FF2}"/>
              </a:ext>
            </a:extLst>
          </p:cNvPr>
          <p:cNvGrpSpPr/>
          <p:nvPr/>
        </p:nvGrpSpPr>
        <p:grpSpPr>
          <a:xfrm>
            <a:off x="2282102" y="2688830"/>
            <a:ext cx="18822265" cy="8338338"/>
            <a:chOff x="1503219" y="573578"/>
            <a:chExt cx="18822265" cy="8338338"/>
          </a:xfrm>
        </p:grpSpPr>
        <p:sp>
          <p:nvSpPr>
            <p:cNvPr id="5" name="TextBox 4">
              <a:extLst>
                <a:ext uri="{FF2B5EF4-FFF2-40B4-BE49-F238E27FC236}">
                  <a16:creationId xmlns:a16="http://schemas.microsoft.com/office/drawing/2014/main" id="{0A4F1A1B-46ED-1C49-ADA4-2BC2273B994C}"/>
                </a:ext>
              </a:extLst>
            </p:cNvPr>
            <p:cNvSpPr txBox="1"/>
            <p:nvPr/>
          </p:nvSpPr>
          <p:spPr>
            <a:xfrm>
              <a:off x="3060989" y="2053244"/>
              <a:ext cx="17264495" cy="6858672"/>
            </a:xfrm>
            <a:prstGeom prst="rect">
              <a:avLst/>
            </a:prstGeom>
            <a:noFill/>
          </p:spPr>
          <p:txBody>
            <a:bodyPr wrap="square">
              <a:spAutoFit/>
            </a:bodyPr>
            <a:lstStyle/>
            <a:p>
              <a:pPr algn="just">
                <a:lnSpc>
                  <a:spcPct val="125000"/>
                </a:lnSpc>
                <a:spcBef>
                  <a:spcPts val="1000"/>
                </a:spcBef>
                <a:defRPr sz="5000"/>
              </a:pPr>
              <a:r>
                <a:rPr lang="en-US" i="1" dirty="0"/>
                <a:t>“The vast majority of everything we do is poorly conceived, poorly executed and largely beside the point to your customers, they don’t care.  A small minority of what we do is crucially important, probably not what we think it is, we do it exceedingly well, our customers really care about it, and we do not spend enough time on it.”</a:t>
              </a:r>
            </a:p>
            <a:p>
              <a:pPr algn="r">
                <a:lnSpc>
                  <a:spcPct val="125000"/>
                </a:lnSpc>
                <a:spcBef>
                  <a:spcPts val="1000"/>
                </a:spcBef>
                <a:defRPr sz="5000"/>
              </a:pPr>
              <a:r>
                <a:rPr lang="en-US" i="1" dirty="0"/>
                <a:t>Joe Hahn - ITW</a:t>
              </a:r>
            </a:p>
          </p:txBody>
        </p:sp>
        <p:sp>
          <p:nvSpPr>
            <p:cNvPr id="7" name="Adaptation &amp; Technical Challenges">
              <a:extLst>
                <a:ext uri="{FF2B5EF4-FFF2-40B4-BE49-F238E27FC236}">
                  <a16:creationId xmlns:a16="http://schemas.microsoft.com/office/drawing/2014/main" id="{4EBA6899-D033-5A46-B554-644A0DD2B64F}"/>
                </a:ext>
              </a:extLst>
            </p:cNvPr>
            <p:cNvSpPr txBox="1">
              <a:spLocks/>
            </p:cNvSpPr>
            <p:nvPr/>
          </p:nvSpPr>
          <p:spPr>
            <a:xfrm>
              <a:off x="1503219" y="573578"/>
              <a:ext cx="5541818" cy="1188720"/>
            </a:xfrm>
            <a:prstGeom prst="rect">
              <a:avLst/>
            </a:prstGeom>
          </p:spPr>
          <p:txBody>
            <a:bodyP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r>
                <a:rPr lang="en-US" sz="8000" i="1" kern="0" dirty="0"/>
                <a:t>Everything…</a:t>
              </a:r>
            </a:p>
          </p:txBody>
        </p:sp>
      </p:grpSp>
      <p:sp>
        <p:nvSpPr>
          <p:cNvPr id="6" name="Adaptation &amp; Technical Challenges">
            <a:extLst>
              <a:ext uri="{FF2B5EF4-FFF2-40B4-BE49-F238E27FC236}">
                <a16:creationId xmlns:a16="http://schemas.microsoft.com/office/drawing/2014/main" id="{C3DC5DF3-F328-C246-8FC8-22E814B4188A}"/>
              </a:ext>
            </a:extLst>
          </p:cNvPr>
          <p:cNvSpPr txBox="1">
            <a:spLocks/>
          </p:cNvSpPr>
          <p:nvPr/>
        </p:nvSpPr>
        <p:spPr>
          <a:xfrm>
            <a:off x="2282102" y="2688830"/>
            <a:ext cx="19524953" cy="8338338"/>
          </a:xfrm>
          <a:prstGeom prst="rect">
            <a:avLst/>
          </a:prstGeom>
          <a:solidFill>
            <a:schemeClr val="bg1">
              <a:alpha val="75000"/>
            </a:schemeClr>
          </a:solidFill>
        </p:spPr>
        <p:txBody>
          <a:bodyPr anchor="ctr"/>
          <a:lstStyle>
            <a:lvl1pPr algn="l" rtl="0" eaLnBrk="1" fontAlgn="base" hangingPunct="1">
              <a:spcBef>
                <a:spcPct val="0"/>
              </a:spcBef>
              <a:spcAft>
                <a:spcPct val="0"/>
              </a:spcAft>
              <a:defRPr kumimoji="1" sz="7600" b="0">
                <a:solidFill>
                  <a:schemeClr val="tx1"/>
                </a:solidFill>
                <a:latin typeface="Calibri" panose="020F0502020204030204" pitchFamily="34" charset="0"/>
                <a:ea typeface="+mj-ea"/>
                <a:cs typeface="Calibri" panose="020F0502020204030204" pitchFamily="34" charset="0"/>
              </a:defRPr>
            </a:lvl1pPr>
            <a:lvl2pPr algn="l" rtl="0" eaLnBrk="1" fontAlgn="base" hangingPunct="1">
              <a:spcBef>
                <a:spcPct val="0"/>
              </a:spcBef>
              <a:spcAft>
                <a:spcPct val="0"/>
              </a:spcAft>
              <a:defRPr kumimoji="1" sz="7600" b="1">
                <a:solidFill>
                  <a:schemeClr val="tx1"/>
                </a:solidFill>
                <a:latin typeface="Arial" charset="0"/>
              </a:defRPr>
            </a:lvl2pPr>
            <a:lvl3pPr algn="l" rtl="0" eaLnBrk="1" fontAlgn="base" hangingPunct="1">
              <a:spcBef>
                <a:spcPct val="0"/>
              </a:spcBef>
              <a:spcAft>
                <a:spcPct val="0"/>
              </a:spcAft>
              <a:defRPr kumimoji="1" sz="7600" b="1">
                <a:solidFill>
                  <a:schemeClr val="tx1"/>
                </a:solidFill>
                <a:latin typeface="Arial" charset="0"/>
              </a:defRPr>
            </a:lvl3pPr>
            <a:lvl4pPr algn="l" rtl="0" eaLnBrk="1" fontAlgn="base" hangingPunct="1">
              <a:spcBef>
                <a:spcPct val="0"/>
              </a:spcBef>
              <a:spcAft>
                <a:spcPct val="0"/>
              </a:spcAft>
              <a:defRPr kumimoji="1" sz="7600" b="1">
                <a:solidFill>
                  <a:schemeClr val="tx1"/>
                </a:solidFill>
                <a:latin typeface="Arial" charset="0"/>
              </a:defRPr>
            </a:lvl4pPr>
            <a:lvl5pPr algn="l" rtl="0" eaLnBrk="1" fontAlgn="base" hangingPunct="1">
              <a:spcBef>
                <a:spcPct val="0"/>
              </a:spcBef>
              <a:spcAft>
                <a:spcPct val="0"/>
              </a:spcAft>
              <a:defRPr kumimoji="1" sz="7600" b="1">
                <a:solidFill>
                  <a:schemeClr val="tx1"/>
                </a:solidFill>
                <a:latin typeface="Arial" charset="0"/>
              </a:defRPr>
            </a:lvl5pPr>
            <a:lvl6pPr marL="914400" algn="l" rtl="0" eaLnBrk="1" fontAlgn="base" hangingPunct="1">
              <a:spcBef>
                <a:spcPct val="0"/>
              </a:spcBef>
              <a:spcAft>
                <a:spcPct val="0"/>
              </a:spcAft>
              <a:defRPr kumimoji="1" sz="7600" b="1">
                <a:solidFill>
                  <a:schemeClr val="tx1"/>
                </a:solidFill>
                <a:latin typeface="Arial" charset="0"/>
              </a:defRPr>
            </a:lvl6pPr>
            <a:lvl7pPr marL="1828800" algn="l" rtl="0" eaLnBrk="1" fontAlgn="base" hangingPunct="1">
              <a:spcBef>
                <a:spcPct val="0"/>
              </a:spcBef>
              <a:spcAft>
                <a:spcPct val="0"/>
              </a:spcAft>
              <a:defRPr kumimoji="1" sz="7600" b="1">
                <a:solidFill>
                  <a:schemeClr val="tx1"/>
                </a:solidFill>
                <a:latin typeface="Arial" charset="0"/>
              </a:defRPr>
            </a:lvl7pPr>
            <a:lvl8pPr marL="2743200" algn="l" rtl="0" eaLnBrk="1" fontAlgn="base" hangingPunct="1">
              <a:spcBef>
                <a:spcPct val="0"/>
              </a:spcBef>
              <a:spcAft>
                <a:spcPct val="0"/>
              </a:spcAft>
              <a:defRPr kumimoji="1" sz="7600" b="1">
                <a:solidFill>
                  <a:schemeClr val="tx1"/>
                </a:solidFill>
                <a:latin typeface="Arial" charset="0"/>
              </a:defRPr>
            </a:lvl8pPr>
            <a:lvl9pPr marL="3657600" algn="l" rtl="0" eaLnBrk="1" fontAlgn="base" hangingPunct="1">
              <a:spcBef>
                <a:spcPct val="0"/>
              </a:spcBef>
              <a:spcAft>
                <a:spcPct val="0"/>
              </a:spcAft>
              <a:defRPr kumimoji="1" sz="7600" b="1">
                <a:solidFill>
                  <a:schemeClr val="tx1"/>
                </a:solidFill>
                <a:latin typeface="Arial" charset="0"/>
              </a:defRPr>
            </a:lvl9pPr>
          </a:lstStyle>
          <a:p>
            <a:pPr algn="ctr"/>
            <a:r>
              <a:rPr lang="en-US" sz="19900" kern="0" dirty="0">
                <a:solidFill>
                  <a:srgbClr val="FF0000"/>
                </a:solidFill>
              </a:rPr>
              <a:t>Questions?</a:t>
            </a:r>
          </a:p>
        </p:txBody>
      </p:sp>
    </p:spTree>
    <p:extLst>
      <p:ext uri="{BB962C8B-B14F-4D97-AF65-F5344CB8AC3E}">
        <p14:creationId xmlns:p14="http://schemas.microsoft.com/office/powerpoint/2010/main" val="224472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154E5D5F-2C03-E742-812B-8C7A31E1BB5D}"/>
              </a:ext>
            </a:extLst>
          </p:cNvPr>
          <p:cNvGraphicFramePr>
            <a:graphicFrameLocks noGrp="1"/>
          </p:cNvGraphicFramePr>
          <p:nvPr>
            <p:extLst>
              <p:ext uri="{D42A27DB-BD31-4B8C-83A1-F6EECF244321}">
                <p14:modId xmlns:p14="http://schemas.microsoft.com/office/powerpoint/2010/main" val="966339815"/>
              </p:ext>
            </p:extLst>
          </p:nvPr>
        </p:nvGraphicFramePr>
        <p:xfrm>
          <a:off x="1589172" y="1313410"/>
          <a:ext cx="9144000" cy="7315200"/>
        </p:xfrm>
        <a:graphic>
          <a:graphicData uri="http://schemas.openxmlformats.org/drawingml/2006/table">
            <a:tbl>
              <a:tblPr firstRow="1" bandRow="1">
                <a:tableStyleId>{5940675A-B579-460E-94D1-54222C63F5DA}</a:tableStyleId>
              </a:tblPr>
              <a:tblGrid>
                <a:gridCol w="4572000">
                  <a:extLst>
                    <a:ext uri="{9D8B030D-6E8A-4147-A177-3AD203B41FA5}">
                      <a16:colId xmlns:a16="http://schemas.microsoft.com/office/drawing/2014/main" val="982092946"/>
                    </a:ext>
                  </a:extLst>
                </a:gridCol>
                <a:gridCol w="4572000">
                  <a:extLst>
                    <a:ext uri="{9D8B030D-6E8A-4147-A177-3AD203B41FA5}">
                      <a16:colId xmlns:a16="http://schemas.microsoft.com/office/drawing/2014/main" val="3635671923"/>
                    </a:ext>
                  </a:extLst>
                </a:gridCol>
              </a:tblGrid>
              <a:tr h="3657600">
                <a:tc>
                  <a:txBody>
                    <a:bodyPr/>
                    <a:lstStyle/>
                    <a:p>
                      <a:pPr algn="ctr"/>
                      <a:r>
                        <a:rPr lang="en-US" sz="4000" dirty="0">
                          <a:solidFill>
                            <a:schemeClr val="bg1"/>
                          </a:solidFill>
                        </a:rPr>
                        <a:t>QUAD I</a:t>
                      </a:r>
                    </a:p>
                    <a:p>
                      <a:pPr algn="ctr"/>
                      <a:r>
                        <a:rPr lang="en-US" sz="3200" dirty="0">
                          <a:solidFill>
                            <a:schemeClr val="bg1"/>
                          </a:solidFill>
                        </a:rPr>
                        <a:t>Strategic Customers Strategic Products</a:t>
                      </a:r>
                    </a:p>
                  </a:txBody>
                  <a:tcPr marL="182880" marR="182880" marT="91440" marB="91440" anchor="ctr">
                    <a:solidFill>
                      <a:srgbClr val="00B050"/>
                    </a:solidFill>
                  </a:tcPr>
                </a:tc>
                <a:tc>
                  <a:txBody>
                    <a:bodyPr/>
                    <a:lstStyle/>
                    <a:p>
                      <a:pPr algn="ctr"/>
                      <a:r>
                        <a:rPr lang="en-US" sz="4000" dirty="0"/>
                        <a:t>QUAD II</a:t>
                      </a:r>
                    </a:p>
                    <a:p>
                      <a:pPr algn="ctr"/>
                      <a:r>
                        <a:rPr lang="en-US" sz="3000" dirty="0"/>
                        <a:t>Potential Customers Strategic Products</a:t>
                      </a:r>
                    </a:p>
                  </a:txBody>
                  <a:tcPr marL="182880" marR="182880" marT="91440" marB="91440" anchor="ctr">
                    <a:solidFill>
                      <a:srgbClr val="92D050"/>
                    </a:solidFill>
                  </a:tcPr>
                </a:tc>
                <a:extLst>
                  <a:ext uri="{0D108BD9-81ED-4DB2-BD59-A6C34878D82A}">
                    <a16:rowId xmlns:a16="http://schemas.microsoft.com/office/drawing/2014/main" val="4163036939"/>
                  </a:ext>
                </a:extLst>
              </a:tr>
              <a:tr h="3657600">
                <a:tc>
                  <a:txBody>
                    <a:bodyPr/>
                    <a:lstStyle/>
                    <a:p>
                      <a:pPr algn="ctr"/>
                      <a:r>
                        <a:rPr lang="en-US" sz="4000" dirty="0"/>
                        <a:t>QUAD III</a:t>
                      </a:r>
                    </a:p>
                    <a:p>
                      <a:pPr algn="ctr"/>
                      <a:r>
                        <a:rPr lang="en-US" sz="2800" dirty="0"/>
                        <a:t>Okay Customer</a:t>
                      </a:r>
                    </a:p>
                    <a:p>
                      <a:pPr algn="ctr"/>
                      <a:r>
                        <a:rPr lang="en-US" sz="2800" dirty="0"/>
                        <a:t>Good Product</a:t>
                      </a:r>
                      <a:endParaRPr lang="en-US" sz="2400" dirty="0"/>
                    </a:p>
                  </a:txBody>
                  <a:tcPr marL="182880" marR="182880" marT="91440" marB="91440" anchor="ctr">
                    <a:solidFill>
                      <a:srgbClr val="FFFF00"/>
                    </a:solidFill>
                  </a:tcPr>
                </a:tc>
                <a:tc>
                  <a:txBody>
                    <a:bodyPr/>
                    <a:lstStyle/>
                    <a:p>
                      <a:pPr algn="ctr"/>
                      <a:r>
                        <a:rPr lang="en-US" sz="4000" dirty="0">
                          <a:solidFill>
                            <a:schemeClr val="bg1"/>
                          </a:solidFill>
                        </a:rPr>
                        <a:t>QUAD IV</a:t>
                      </a:r>
                    </a:p>
                    <a:p>
                      <a:pPr algn="ctr"/>
                      <a:r>
                        <a:rPr lang="en-US" sz="2600" dirty="0">
                          <a:solidFill>
                            <a:schemeClr val="bg1"/>
                          </a:solidFill>
                        </a:rPr>
                        <a:t>Unimportant Customers</a:t>
                      </a:r>
                    </a:p>
                    <a:p>
                      <a:pPr algn="ctr"/>
                      <a:r>
                        <a:rPr lang="en-US" sz="2600" dirty="0">
                          <a:solidFill>
                            <a:schemeClr val="bg1"/>
                          </a:solidFill>
                        </a:rPr>
                        <a:t>Unimportant Products</a:t>
                      </a:r>
                    </a:p>
                  </a:txBody>
                  <a:tcPr marL="182880" marR="182880" marT="91440" marB="91440" anchor="ctr">
                    <a:solidFill>
                      <a:srgbClr val="FF0000"/>
                    </a:solidFill>
                  </a:tcPr>
                </a:tc>
                <a:extLst>
                  <a:ext uri="{0D108BD9-81ED-4DB2-BD59-A6C34878D82A}">
                    <a16:rowId xmlns:a16="http://schemas.microsoft.com/office/drawing/2014/main" val="2537779498"/>
                  </a:ext>
                </a:extLst>
              </a:tr>
            </a:tbl>
          </a:graphicData>
        </a:graphic>
      </p:graphicFrame>
      <p:sp>
        <p:nvSpPr>
          <p:cNvPr id="8" name="TextBox 7">
            <a:extLst>
              <a:ext uri="{FF2B5EF4-FFF2-40B4-BE49-F238E27FC236}">
                <a16:creationId xmlns:a16="http://schemas.microsoft.com/office/drawing/2014/main" id="{66D61ED4-A2BB-A34D-8CBC-92B4BECFEE4F}"/>
              </a:ext>
            </a:extLst>
          </p:cNvPr>
          <p:cNvSpPr txBox="1"/>
          <p:nvPr/>
        </p:nvSpPr>
        <p:spPr>
          <a:xfrm rot="16200000">
            <a:off x="-156641" y="4678623"/>
            <a:ext cx="2165978" cy="584775"/>
          </a:xfrm>
          <a:prstGeom prst="rect">
            <a:avLst/>
          </a:prstGeom>
          <a:noFill/>
        </p:spPr>
        <p:txBody>
          <a:bodyPr wrap="none" rtlCol="0">
            <a:spAutoFit/>
          </a:bodyPr>
          <a:lstStyle/>
          <a:p>
            <a:r>
              <a:rPr lang="en-US" sz="3200" dirty="0"/>
              <a:t>Customers</a:t>
            </a:r>
          </a:p>
        </p:txBody>
      </p:sp>
      <p:sp>
        <p:nvSpPr>
          <p:cNvPr id="9" name="TextBox 8">
            <a:extLst>
              <a:ext uri="{FF2B5EF4-FFF2-40B4-BE49-F238E27FC236}">
                <a16:creationId xmlns:a16="http://schemas.microsoft.com/office/drawing/2014/main" id="{013B47E8-359F-6049-884B-92D6B00692EC}"/>
              </a:ext>
            </a:extLst>
          </p:cNvPr>
          <p:cNvSpPr txBox="1"/>
          <p:nvPr/>
        </p:nvSpPr>
        <p:spPr>
          <a:xfrm>
            <a:off x="5260124" y="472382"/>
            <a:ext cx="1802096" cy="584775"/>
          </a:xfrm>
          <a:prstGeom prst="rect">
            <a:avLst/>
          </a:prstGeom>
          <a:noFill/>
        </p:spPr>
        <p:txBody>
          <a:bodyPr wrap="none" rtlCol="0">
            <a:spAutoFit/>
          </a:bodyPr>
          <a:lstStyle/>
          <a:p>
            <a:r>
              <a:rPr lang="en-US" sz="3200" dirty="0"/>
              <a:t>Products</a:t>
            </a:r>
          </a:p>
        </p:txBody>
      </p:sp>
      <p:grpSp>
        <p:nvGrpSpPr>
          <p:cNvPr id="12" name="Group 11">
            <a:extLst>
              <a:ext uri="{FF2B5EF4-FFF2-40B4-BE49-F238E27FC236}">
                <a16:creationId xmlns:a16="http://schemas.microsoft.com/office/drawing/2014/main" id="{415BAEBE-3883-D944-8CA5-C5654C2EC47B}"/>
              </a:ext>
            </a:extLst>
          </p:cNvPr>
          <p:cNvGrpSpPr/>
          <p:nvPr/>
        </p:nvGrpSpPr>
        <p:grpSpPr>
          <a:xfrm>
            <a:off x="10937009" y="3624349"/>
            <a:ext cx="13150272" cy="8221588"/>
            <a:chOff x="10319327" y="2199117"/>
            <a:chExt cx="13150272" cy="8221588"/>
          </a:xfrm>
        </p:grpSpPr>
        <p:grpSp>
          <p:nvGrpSpPr>
            <p:cNvPr id="13" name="Group 12">
              <a:extLst>
                <a:ext uri="{FF2B5EF4-FFF2-40B4-BE49-F238E27FC236}">
                  <a16:creationId xmlns:a16="http://schemas.microsoft.com/office/drawing/2014/main" id="{79C22697-625D-4348-8717-01E5A2B3B413}"/>
                </a:ext>
              </a:extLst>
            </p:cNvPr>
            <p:cNvGrpSpPr/>
            <p:nvPr/>
          </p:nvGrpSpPr>
          <p:grpSpPr>
            <a:xfrm>
              <a:off x="10319327" y="3295291"/>
              <a:ext cx="13150272" cy="7125414"/>
              <a:chOff x="10319327" y="3295291"/>
              <a:chExt cx="13150272" cy="7125414"/>
            </a:xfrm>
          </p:grpSpPr>
          <p:graphicFrame>
            <p:nvGraphicFramePr>
              <p:cNvPr id="17" name="Diagram 16">
                <a:extLst>
                  <a:ext uri="{FF2B5EF4-FFF2-40B4-BE49-F238E27FC236}">
                    <a16:creationId xmlns:a16="http://schemas.microsoft.com/office/drawing/2014/main" id="{64F9E505-114C-124C-9C16-B8895CEA4A4C}"/>
                  </a:ext>
                </a:extLst>
              </p:cNvPr>
              <p:cNvGraphicFramePr/>
              <p:nvPr/>
            </p:nvGraphicFramePr>
            <p:xfrm>
              <a:off x="10319327" y="3295292"/>
              <a:ext cx="4934527" cy="7125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Diagram 17">
                <a:extLst>
                  <a:ext uri="{FF2B5EF4-FFF2-40B4-BE49-F238E27FC236}">
                    <a16:creationId xmlns:a16="http://schemas.microsoft.com/office/drawing/2014/main" id="{A9D9D97A-6665-7F42-9DB6-02FEC3C3FDC4}"/>
                  </a:ext>
                </a:extLst>
              </p:cNvPr>
              <p:cNvGraphicFramePr/>
              <p:nvPr/>
            </p:nvGraphicFramePr>
            <p:xfrm>
              <a:off x="18535072" y="3295291"/>
              <a:ext cx="4934527" cy="71254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9" name="Diagram 18">
                <a:extLst>
                  <a:ext uri="{FF2B5EF4-FFF2-40B4-BE49-F238E27FC236}">
                    <a16:creationId xmlns:a16="http://schemas.microsoft.com/office/drawing/2014/main" id="{332B6FF1-41E7-474D-8A94-61BC99587370}"/>
                  </a:ext>
                </a:extLst>
              </p:cNvPr>
              <p:cNvGraphicFramePr/>
              <p:nvPr/>
            </p:nvGraphicFramePr>
            <p:xfrm>
              <a:off x="14427200" y="3295291"/>
              <a:ext cx="4934527" cy="712541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pSp>
            <p:nvGrpSpPr>
              <p:cNvPr id="20" name="Group 19">
                <a:extLst>
                  <a:ext uri="{FF2B5EF4-FFF2-40B4-BE49-F238E27FC236}">
                    <a16:creationId xmlns:a16="http://schemas.microsoft.com/office/drawing/2014/main" id="{27AF29BC-CC79-434E-9975-CD3E0B8E7F92}"/>
                  </a:ext>
                </a:extLst>
              </p:cNvPr>
              <p:cNvGrpSpPr/>
              <p:nvPr/>
            </p:nvGrpSpPr>
            <p:grpSpPr>
              <a:xfrm>
                <a:off x="18008461" y="8399307"/>
                <a:ext cx="865356" cy="484632"/>
                <a:chOff x="9102436" y="11866418"/>
                <a:chExt cx="865356" cy="484632"/>
              </a:xfrm>
            </p:grpSpPr>
            <p:sp>
              <p:nvSpPr>
                <p:cNvPr id="31" name="Chevron 30">
                  <a:extLst>
                    <a:ext uri="{FF2B5EF4-FFF2-40B4-BE49-F238E27FC236}">
                      <a16:creationId xmlns:a16="http://schemas.microsoft.com/office/drawing/2014/main" id="{8D579BF6-1633-BE49-ACCE-C1C15CFA45BC}"/>
                    </a:ext>
                  </a:extLst>
                </p:cNvPr>
                <p:cNvSpPr/>
                <p:nvPr/>
              </p:nvSpPr>
              <p:spPr bwMode="auto">
                <a:xfrm>
                  <a:off x="9102436" y="11866418"/>
                  <a:ext cx="484632" cy="484632"/>
                </a:xfrm>
                <a:prstGeom prst="chevr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32" name="Chevron 31">
                  <a:extLst>
                    <a:ext uri="{FF2B5EF4-FFF2-40B4-BE49-F238E27FC236}">
                      <a16:creationId xmlns:a16="http://schemas.microsoft.com/office/drawing/2014/main" id="{080957A2-5B0F-284B-9085-88F04F362795}"/>
                    </a:ext>
                  </a:extLst>
                </p:cNvPr>
                <p:cNvSpPr/>
                <p:nvPr/>
              </p:nvSpPr>
              <p:spPr bwMode="auto">
                <a:xfrm>
                  <a:off x="9483160" y="11866418"/>
                  <a:ext cx="484632" cy="484632"/>
                </a:xfrm>
                <a:prstGeom prst="chevr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grpSp>
          <p:grpSp>
            <p:nvGrpSpPr>
              <p:cNvPr id="21" name="Group 20">
                <a:extLst>
                  <a:ext uri="{FF2B5EF4-FFF2-40B4-BE49-F238E27FC236}">
                    <a16:creationId xmlns:a16="http://schemas.microsoft.com/office/drawing/2014/main" id="{05FA2546-3B18-4149-8123-234CC12AAD68}"/>
                  </a:ext>
                </a:extLst>
              </p:cNvPr>
              <p:cNvGrpSpPr/>
              <p:nvPr/>
            </p:nvGrpSpPr>
            <p:grpSpPr>
              <a:xfrm>
                <a:off x="14874378" y="8399307"/>
                <a:ext cx="865356" cy="484632"/>
                <a:chOff x="9102436" y="11866418"/>
                <a:chExt cx="865356" cy="484632"/>
              </a:xfrm>
            </p:grpSpPr>
            <p:sp>
              <p:nvSpPr>
                <p:cNvPr id="29" name="Chevron 28">
                  <a:extLst>
                    <a:ext uri="{FF2B5EF4-FFF2-40B4-BE49-F238E27FC236}">
                      <a16:creationId xmlns:a16="http://schemas.microsoft.com/office/drawing/2014/main" id="{B6C7AF8D-3872-0D4F-8934-048494FACF15}"/>
                    </a:ext>
                  </a:extLst>
                </p:cNvPr>
                <p:cNvSpPr/>
                <p:nvPr/>
              </p:nvSpPr>
              <p:spPr bwMode="auto">
                <a:xfrm>
                  <a:off x="9102436" y="11866418"/>
                  <a:ext cx="484632" cy="484632"/>
                </a:xfrm>
                <a:prstGeom prst="chevr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30" name="Chevron 29">
                  <a:extLst>
                    <a:ext uri="{FF2B5EF4-FFF2-40B4-BE49-F238E27FC236}">
                      <a16:creationId xmlns:a16="http://schemas.microsoft.com/office/drawing/2014/main" id="{239B17A4-D276-B641-96A4-46DA74E0CDF5}"/>
                    </a:ext>
                  </a:extLst>
                </p:cNvPr>
                <p:cNvSpPr/>
                <p:nvPr/>
              </p:nvSpPr>
              <p:spPr bwMode="auto">
                <a:xfrm>
                  <a:off x="9483160" y="11866418"/>
                  <a:ext cx="484632" cy="484632"/>
                </a:xfrm>
                <a:prstGeom prst="chevr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grpSp>
          <p:grpSp>
            <p:nvGrpSpPr>
              <p:cNvPr id="22" name="Group 21">
                <a:extLst>
                  <a:ext uri="{FF2B5EF4-FFF2-40B4-BE49-F238E27FC236}">
                    <a16:creationId xmlns:a16="http://schemas.microsoft.com/office/drawing/2014/main" id="{FAD7401A-C379-6940-A4A1-1A06BFFBB10C}"/>
                  </a:ext>
                </a:extLst>
              </p:cNvPr>
              <p:cNvGrpSpPr/>
              <p:nvPr/>
            </p:nvGrpSpPr>
            <p:grpSpPr>
              <a:xfrm>
                <a:off x="19074936" y="5071883"/>
                <a:ext cx="865356" cy="484632"/>
                <a:chOff x="9102436" y="11866418"/>
                <a:chExt cx="865356" cy="484632"/>
              </a:xfrm>
            </p:grpSpPr>
            <p:sp>
              <p:nvSpPr>
                <p:cNvPr id="27" name="Chevron 26">
                  <a:extLst>
                    <a:ext uri="{FF2B5EF4-FFF2-40B4-BE49-F238E27FC236}">
                      <a16:creationId xmlns:a16="http://schemas.microsoft.com/office/drawing/2014/main" id="{0A6F0609-307F-664B-9261-011950AC2A62}"/>
                    </a:ext>
                  </a:extLst>
                </p:cNvPr>
                <p:cNvSpPr/>
                <p:nvPr/>
              </p:nvSpPr>
              <p:spPr bwMode="auto">
                <a:xfrm>
                  <a:off x="9102436" y="11866418"/>
                  <a:ext cx="484632" cy="484632"/>
                </a:xfrm>
                <a:prstGeom prst="chevr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8" name="Chevron 27">
                  <a:extLst>
                    <a:ext uri="{FF2B5EF4-FFF2-40B4-BE49-F238E27FC236}">
                      <a16:creationId xmlns:a16="http://schemas.microsoft.com/office/drawing/2014/main" id="{8973BB61-7791-BF4B-BD6D-6EE06DA3CED0}"/>
                    </a:ext>
                  </a:extLst>
                </p:cNvPr>
                <p:cNvSpPr/>
                <p:nvPr/>
              </p:nvSpPr>
              <p:spPr bwMode="auto">
                <a:xfrm>
                  <a:off x="9483160" y="11866418"/>
                  <a:ext cx="484632" cy="484632"/>
                </a:xfrm>
                <a:prstGeom prst="chevr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grpSp>
          <p:grpSp>
            <p:nvGrpSpPr>
              <p:cNvPr id="23" name="Group 22">
                <a:extLst>
                  <a:ext uri="{FF2B5EF4-FFF2-40B4-BE49-F238E27FC236}">
                    <a16:creationId xmlns:a16="http://schemas.microsoft.com/office/drawing/2014/main" id="{5E12215F-3A2F-3E44-8CB6-4987412FF3A0}"/>
                  </a:ext>
                </a:extLst>
              </p:cNvPr>
              <p:cNvGrpSpPr/>
              <p:nvPr/>
            </p:nvGrpSpPr>
            <p:grpSpPr>
              <a:xfrm>
                <a:off x="13921373" y="5071883"/>
                <a:ext cx="865356" cy="484632"/>
                <a:chOff x="9102436" y="11866418"/>
                <a:chExt cx="865356" cy="484632"/>
              </a:xfrm>
            </p:grpSpPr>
            <p:sp>
              <p:nvSpPr>
                <p:cNvPr id="25" name="Chevron 24">
                  <a:extLst>
                    <a:ext uri="{FF2B5EF4-FFF2-40B4-BE49-F238E27FC236}">
                      <a16:creationId xmlns:a16="http://schemas.microsoft.com/office/drawing/2014/main" id="{14A20394-FEB9-664B-947E-A4AB326615FF}"/>
                    </a:ext>
                  </a:extLst>
                </p:cNvPr>
                <p:cNvSpPr/>
                <p:nvPr/>
              </p:nvSpPr>
              <p:spPr bwMode="auto">
                <a:xfrm>
                  <a:off x="9102436" y="11866418"/>
                  <a:ext cx="484632" cy="484632"/>
                </a:xfrm>
                <a:prstGeom prst="chevr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26" name="Chevron 25">
                  <a:extLst>
                    <a:ext uri="{FF2B5EF4-FFF2-40B4-BE49-F238E27FC236}">
                      <a16:creationId xmlns:a16="http://schemas.microsoft.com/office/drawing/2014/main" id="{B10722C1-9761-4443-B7CF-02812AD01D2C}"/>
                    </a:ext>
                  </a:extLst>
                </p:cNvPr>
                <p:cNvSpPr/>
                <p:nvPr/>
              </p:nvSpPr>
              <p:spPr bwMode="auto">
                <a:xfrm>
                  <a:off x="9483160" y="11866418"/>
                  <a:ext cx="484632" cy="484632"/>
                </a:xfrm>
                <a:prstGeom prst="chevro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grpSp>
          <p:cxnSp>
            <p:nvCxnSpPr>
              <p:cNvPr id="24" name="Straight Connector 23">
                <a:extLst>
                  <a:ext uri="{FF2B5EF4-FFF2-40B4-BE49-F238E27FC236}">
                    <a16:creationId xmlns:a16="http://schemas.microsoft.com/office/drawing/2014/main" id="{3C0BD2CE-C816-B543-ABB2-DC7D3A55BF36}"/>
                  </a:ext>
                </a:extLst>
              </p:cNvPr>
              <p:cNvCxnSpPr>
                <a:cxnSpLocks/>
              </p:cNvCxnSpPr>
              <p:nvPr/>
            </p:nvCxnSpPr>
            <p:spPr bwMode="auto">
              <a:xfrm>
                <a:off x="10319327" y="7024255"/>
                <a:ext cx="13150272" cy="0"/>
              </a:xfrm>
              <a:prstGeom prst="line">
                <a:avLst/>
              </a:prstGeom>
              <a:ln w="57150">
                <a:headEnd type="none" w="med" len="med"/>
                <a:tailEnd type="none" w="med" len="med"/>
              </a:ln>
            </p:spPr>
            <p:style>
              <a:lnRef idx="1">
                <a:schemeClr val="dk1"/>
              </a:lnRef>
              <a:fillRef idx="0">
                <a:schemeClr val="dk1"/>
              </a:fillRef>
              <a:effectRef idx="0">
                <a:schemeClr val="dk1"/>
              </a:effectRef>
              <a:fontRef idx="minor">
                <a:schemeClr val="tx1"/>
              </a:fontRef>
            </p:style>
          </p:cxnSp>
        </p:grpSp>
        <p:sp>
          <p:nvSpPr>
            <p:cNvPr id="14" name="TextBox 13">
              <a:extLst>
                <a:ext uri="{FF2B5EF4-FFF2-40B4-BE49-F238E27FC236}">
                  <a16:creationId xmlns:a16="http://schemas.microsoft.com/office/drawing/2014/main" id="{D33D11BC-6E15-F346-BB00-3CF1F45F65D8}"/>
                </a:ext>
              </a:extLst>
            </p:cNvPr>
            <p:cNvSpPr txBox="1"/>
            <p:nvPr/>
          </p:nvSpPr>
          <p:spPr>
            <a:xfrm>
              <a:off x="11703601" y="2199118"/>
              <a:ext cx="2165978" cy="584775"/>
            </a:xfrm>
            <a:prstGeom prst="rect">
              <a:avLst/>
            </a:prstGeom>
            <a:noFill/>
          </p:spPr>
          <p:txBody>
            <a:bodyPr wrap="none" rtlCol="0">
              <a:spAutoFit/>
            </a:bodyPr>
            <a:lstStyle/>
            <a:p>
              <a:r>
                <a:rPr lang="en-US" sz="3200" dirty="0"/>
                <a:t>Customers</a:t>
              </a:r>
            </a:p>
          </p:txBody>
        </p:sp>
        <p:sp>
          <p:nvSpPr>
            <p:cNvPr id="15" name="TextBox 14">
              <a:extLst>
                <a:ext uri="{FF2B5EF4-FFF2-40B4-BE49-F238E27FC236}">
                  <a16:creationId xmlns:a16="http://schemas.microsoft.com/office/drawing/2014/main" id="{4D955C0F-7CC6-8746-AD06-9140CFB3D8E5}"/>
                </a:ext>
              </a:extLst>
            </p:cNvPr>
            <p:cNvSpPr txBox="1"/>
            <p:nvPr/>
          </p:nvSpPr>
          <p:spPr>
            <a:xfrm>
              <a:off x="15982194" y="2220335"/>
              <a:ext cx="1824538" cy="584775"/>
            </a:xfrm>
            <a:prstGeom prst="rect">
              <a:avLst/>
            </a:prstGeom>
            <a:noFill/>
          </p:spPr>
          <p:txBody>
            <a:bodyPr wrap="none" rtlCol="0">
              <a:spAutoFit/>
            </a:bodyPr>
            <a:lstStyle/>
            <a:p>
              <a:r>
                <a:rPr lang="en-US" sz="3200" dirty="0"/>
                <a:t>Revenue</a:t>
              </a:r>
            </a:p>
          </p:txBody>
        </p:sp>
        <p:sp>
          <p:nvSpPr>
            <p:cNvPr id="16" name="TextBox 15">
              <a:extLst>
                <a:ext uri="{FF2B5EF4-FFF2-40B4-BE49-F238E27FC236}">
                  <a16:creationId xmlns:a16="http://schemas.microsoft.com/office/drawing/2014/main" id="{F44FF1FC-8BC6-CA47-B27D-9316EC747E28}"/>
                </a:ext>
              </a:extLst>
            </p:cNvPr>
            <p:cNvSpPr txBox="1"/>
            <p:nvPr/>
          </p:nvSpPr>
          <p:spPr>
            <a:xfrm>
              <a:off x="20010717" y="2199117"/>
              <a:ext cx="1983235" cy="584775"/>
            </a:xfrm>
            <a:prstGeom prst="rect">
              <a:avLst/>
            </a:prstGeom>
            <a:noFill/>
          </p:spPr>
          <p:txBody>
            <a:bodyPr wrap="none" rtlCol="0">
              <a:spAutoFit/>
            </a:bodyPr>
            <a:lstStyle/>
            <a:p>
              <a:r>
                <a:rPr lang="en-US" sz="3200" dirty="0"/>
                <a:t>Overhead</a:t>
              </a:r>
            </a:p>
          </p:txBody>
        </p:sp>
      </p:grpSp>
    </p:spTree>
    <p:extLst>
      <p:ext uri="{BB962C8B-B14F-4D97-AF65-F5344CB8AC3E}">
        <p14:creationId xmlns:p14="http://schemas.microsoft.com/office/powerpoint/2010/main" val="3522475896"/>
      </p:ext>
    </p:extLst>
  </p:cSld>
  <p:clrMapOvr>
    <a:masterClrMapping/>
  </p:clrMapOvr>
</p:sld>
</file>

<file path=ppt/theme/theme1.xml><?xml version="1.0" encoding="utf-8"?>
<a:theme xmlns:a="http://schemas.openxmlformats.org/drawingml/2006/main" name="nolato_oh_mall">
  <a:themeElements>
    <a:clrScheme name="nolato_oh_mall 1">
      <a:dk1>
        <a:srgbClr val="000000"/>
      </a:dk1>
      <a:lt1>
        <a:srgbClr val="FFFFFF"/>
      </a:lt1>
      <a:dk2>
        <a:srgbClr val="000000"/>
      </a:dk2>
      <a:lt2>
        <a:srgbClr val="C0C0C0"/>
      </a:lt2>
      <a:accent1>
        <a:srgbClr val="FF0000"/>
      </a:accent1>
      <a:accent2>
        <a:srgbClr val="808080"/>
      </a:accent2>
      <a:accent3>
        <a:srgbClr val="FFFFFF"/>
      </a:accent3>
      <a:accent4>
        <a:srgbClr val="000000"/>
      </a:accent4>
      <a:accent5>
        <a:srgbClr val="FFAAAA"/>
      </a:accent5>
      <a:accent6>
        <a:srgbClr val="737373"/>
      </a:accent6>
      <a:hlink>
        <a:srgbClr val="C0C0C0"/>
      </a:hlink>
      <a:folHlink>
        <a:srgbClr val="E1E1E1"/>
      </a:folHlink>
    </a:clrScheme>
    <a:fontScheme name="nolato_oh_mal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nolato_oh_mall 1">
        <a:dk1>
          <a:srgbClr val="000000"/>
        </a:dk1>
        <a:lt1>
          <a:srgbClr val="FFFFFF"/>
        </a:lt1>
        <a:dk2>
          <a:srgbClr val="000000"/>
        </a:dk2>
        <a:lt2>
          <a:srgbClr val="C0C0C0"/>
        </a:lt2>
        <a:accent1>
          <a:srgbClr val="FF0000"/>
        </a:accent1>
        <a:accent2>
          <a:srgbClr val="808080"/>
        </a:accent2>
        <a:accent3>
          <a:srgbClr val="FFFFFF"/>
        </a:accent3>
        <a:accent4>
          <a:srgbClr val="000000"/>
        </a:accent4>
        <a:accent5>
          <a:srgbClr val="FFAAAA"/>
        </a:accent5>
        <a:accent6>
          <a:srgbClr val="737373"/>
        </a:accent6>
        <a:hlink>
          <a:srgbClr val="C0C0C0"/>
        </a:hlink>
        <a:folHlink>
          <a:srgbClr val="E1E1E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olato 08Dec2018" id="{9D30DC28-6C2B-724F-894B-B1B900F9AD11}" vid="{D9503B23-A444-1B45-B71C-5E1C199C9B5F}"/>
    </a:ext>
  </a:ext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Nolato 08Dec2018</Template>
  <TotalTime>879</TotalTime>
  <Words>583</Words>
  <Application>Microsoft Macintosh PowerPoint</Application>
  <PresentationFormat>Custom</PresentationFormat>
  <Paragraphs>124</Paragraphs>
  <Slides>7</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Helvetica Neue</vt:lpstr>
      <vt:lpstr>Monotype Sorts</vt:lpstr>
      <vt:lpstr>nolato_oh_mall</vt:lpstr>
      <vt:lpstr>8020 LEADERSHIP</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ADAPTIVE LEADERSHIP</dc:title>
  <dc:creator>Gary Freiberg</dc:creator>
  <cp:lastModifiedBy>Gary Freiberg</cp:lastModifiedBy>
  <cp:revision>77</cp:revision>
  <dcterms:modified xsi:type="dcterms:W3CDTF">2022-01-29T17:13:38Z</dcterms:modified>
</cp:coreProperties>
</file>