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4" r:id="rId7"/>
    <p:sldId id="265" r:id="rId8"/>
    <p:sldId id="266" r:id="rId9"/>
    <p:sldId id="267" r:id="rId10"/>
    <p:sldId id="343" r:id="rId11"/>
    <p:sldId id="270" r:id="rId12"/>
    <p:sldId id="271" r:id="rId13"/>
    <p:sldId id="272" r:id="rId14"/>
    <p:sldId id="273" r:id="rId15"/>
    <p:sldId id="274" r:id="rId16"/>
    <p:sldId id="275" r:id="rId17"/>
    <p:sldId id="276" r:id="rId18"/>
    <p:sldId id="277" r:id="rId19"/>
    <p:sldId id="278" r:id="rId20"/>
    <p:sldId id="344" r:id="rId21"/>
    <p:sldId id="279" r:id="rId22"/>
    <p:sldId id="281" r:id="rId23"/>
    <p:sldId id="282" r:id="rId24"/>
    <p:sldId id="283" r:id="rId25"/>
    <p:sldId id="284" r:id="rId26"/>
    <p:sldId id="285" r:id="rId27"/>
    <p:sldId id="287" r:id="rId28"/>
    <p:sldId id="288" r:id="rId29"/>
    <p:sldId id="291" r:id="rId30"/>
    <p:sldId id="292" r:id="rId31"/>
    <p:sldId id="293" r:id="rId32"/>
    <p:sldId id="302" r:id="rId33"/>
    <p:sldId id="303" r:id="rId34"/>
    <p:sldId id="304" r:id="rId35"/>
    <p:sldId id="305" r:id="rId36"/>
    <p:sldId id="306" r:id="rId37"/>
    <p:sldId id="307" r:id="rId38"/>
    <p:sldId id="308" r:id="rId39"/>
    <p:sldId id="309" r:id="rId40"/>
    <p:sldId id="321" r:id="rId41"/>
    <p:sldId id="322" r:id="rId42"/>
    <p:sldId id="332" r:id="rId43"/>
    <p:sldId id="345" r:id="rId44"/>
    <p:sldId id="333" r:id="rId45"/>
    <p:sldId id="335" r:id="rId46"/>
    <p:sldId id="34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04" d="100"/>
          <a:sy n="104" d="100"/>
        </p:scale>
        <p:origin x="10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5FB047-3DC2-4EE1-B6E5-C29A60513927}"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7361E-295B-4745-AF70-6ABA7AC26D21}" type="slidenum">
              <a:rPr lang="en-US" smtClean="0"/>
              <a:t>‹#›</a:t>
            </a:fld>
            <a:endParaRPr lang="en-US"/>
          </a:p>
        </p:txBody>
      </p:sp>
    </p:spTree>
    <p:extLst>
      <p:ext uri="{BB962C8B-B14F-4D97-AF65-F5344CB8AC3E}">
        <p14:creationId xmlns:p14="http://schemas.microsoft.com/office/powerpoint/2010/main" val="238402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FB047-3DC2-4EE1-B6E5-C29A60513927}"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7361E-295B-4745-AF70-6ABA7AC26D21}" type="slidenum">
              <a:rPr lang="en-US" smtClean="0"/>
              <a:t>‹#›</a:t>
            </a:fld>
            <a:endParaRPr lang="en-US"/>
          </a:p>
        </p:txBody>
      </p:sp>
    </p:spTree>
    <p:extLst>
      <p:ext uri="{BB962C8B-B14F-4D97-AF65-F5344CB8AC3E}">
        <p14:creationId xmlns:p14="http://schemas.microsoft.com/office/powerpoint/2010/main" val="191728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FB047-3DC2-4EE1-B6E5-C29A60513927}"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7361E-295B-4745-AF70-6ABA7AC26D21}" type="slidenum">
              <a:rPr lang="en-US" smtClean="0"/>
              <a:t>‹#›</a:t>
            </a:fld>
            <a:endParaRPr lang="en-US"/>
          </a:p>
        </p:txBody>
      </p:sp>
    </p:spTree>
    <p:extLst>
      <p:ext uri="{BB962C8B-B14F-4D97-AF65-F5344CB8AC3E}">
        <p14:creationId xmlns:p14="http://schemas.microsoft.com/office/powerpoint/2010/main" val="237211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FB047-3DC2-4EE1-B6E5-C29A60513927}"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7361E-295B-4745-AF70-6ABA7AC26D21}" type="slidenum">
              <a:rPr lang="en-US" smtClean="0"/>
              <a:t>‹#›</a:t>
            </a:fld>
            <a:endParaRPr lang="en-US"/>
          </a:p>
        </p:txBody>
      </p:sp>
    </p:spTree>
    <p:extLst>
      <p:ext uri="{BB962C8B-B14F-4D97-AF65-F5344CB8AC3E}">
        <p14:creationId xmlns:p14="http://schemas.microsoft.com/office/powerpoint/2010/main" val="180942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5FB047-3DC2-4EE1-B6E5-C29A60513927}"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7361E-295B-4745-AF70-6ABA7AC26D21}" type="slidenum">
              <a:rPr lang="en-US" smtClean="0"/>
              <a:t>‹#›</a:t>
            </a:fld>
            <a:endParaRPr lang="en-US"/>
          </a:p>
        </p:txBody>
      </p:sp>
    </p:spTree>
    <p:extLst>
      <p:ext uri="{BB962C8B-B14F-4D97-AF65-F5344CB8AC3E}">
        <p14:creationId xmlns:p14="http://schemas.microsoft.com/office/powerpoint/2010/main" val="29500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5FB047-3DC2-4EE1-B6E5-C29A60513927}"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7361E-295B-4745-AF70-6ABA7AC26D21}" type="slidenum">
              <a:rPr lang="en-US" smtClean="0"/>
              <a:t>‹#›</a:t>
            </a:fld>
            <a:endParaRPr lang="en-US"/>
          </a:p>
        </p:txBody>
      </p:sp>
    </p:spTree>
    <p:extLst>
      <p:ext uri="{BB962C8B-B14F-4D97-AF65-F5344CB8AC3E}">
        <p14:creationId xmlns:p14="http://schemas.microsoft.com/office/powerpoint/2010/main" val="108305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5FB047-3DC2-4EE1-B6E5-C29A60513927}" type="datetimeFigureOut">
              <a:rPr lang="en-US" smtClean="0"/>
              <a:t>3/8/2018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7361E-295B-4745-AF70-6ABA7AC26D21}" type="slidenum">
              <a:rPr lang="en-US" smtClean="0"/>
              <a:t>‹#›</a:t>
            </a:fld>
            <a:endParaRPr lang="en-US"/>
          </a:p>
        </p:txBody>
      </p:sp>
    </p:spTree>
    <p:extLst>
      <p:ext uri="{BB962C8B-B14F-4D97-AF65-F5344CB8AC3E}">
        <p14:creationId xmlns:p14="http://schemas.microsoft.com/office/powerpoint/2010/main" val="24252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5FB047-3DC2-4EE1-B6E5-C29A60513927}" type="datetimeFigureOut">
              <a:rPr lang="en-US" smtClean="0"/>
              <a:t>3/8/2018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7361E-295B-4745-AF70-6ABA7AC26D21}" type="slidenum">
              <a:rPr lang="en-US" smtClean="0"/>
              <a:t>‹#›</a:t>
            </a:fld>
            <a:endParaRPr lang="en-US"/>
          </a:p>
        </p:txBody>
      </p:sp>
    </p:spTree>
    <p:extLst>
      <p:ext uri="{BB962C8B-B14F-4D97-AF65-F5344CB8AC3E}">
        <p14:creationId xmlns:p14="http://schemas.microsoft.com/office/powerpoint/2010/main" val="116549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FB047-3DC2-4EE1-B6E5-C29A60513927}" type="datetimeFigureOut">
              <a:rPr lang="en-US" smtClean="0"/>
              <a:t>3/8/2018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7361E-295B-4745-AF70-6ABA7AC26D21}" type="slidenum">
              <a:rPr lang="en-US" smtClean="0"/>
              <a:t>‹#›</a:t>
            </a:fld>
            <a:endParaRPr lang="en-US"/>
          </a:p>
        </p:txBody>
      </p:sp>
    </p:spTree>
    <p:extLst>
      <p:ext uri="{BB962C8B-B14F-4D97-AF65-F5344CB8AC3E}">
        <p14:creationId xmlns:p14="http://schemas.microsoft.com/office/powerpoint/2010/main" val="342323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45FB047-3DC2-4EE1-B6E5-C29A60513927}"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7361E-295B-4745-AF70-6ABA7AC26D21}" type="slidenum">
              <a:rPr lang="en-US" smtClean="0"/>
              <a:t>‹#›</a:t>
            </a:fld>
            <a:endParaRPr lang="en-US"/>
          </a:p>
        </p:txBody>
      </p:sp>
    </p:spTree>
    <p:extLst>
      <p:ext uri="{BB962C8B-B14F-4D97-AF65-F5344CB8AC3E}">
        <p14:creationId xmlns:p14="http://schemas.microsoft.com/office/powerpoint/2010/main" val="139759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45FB047-3DC2-4EE1-B6E5-C29A60513927}"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7361E-295B-4745-AF70-6ABA7AC26D21}" type="slidenum">
              <a:rPr lang="en-US" smtClean="0"/>
              <a:t>‹#›</a:t>
            </a:fld>
            <a:endParaRPr lang="en-US"/>
          </a:p>
        </p:txBody>
      </p:sp>
    </p:spTree>
    <p:extLst>
      <p:ext uri="{BB962C8B-B14F-4D97-AF65-F5344CB8AC3E}">
        <p14:creationId xmlns:p14="http://schemas.microsoft.com/office/powerpoint/2010/main" val="161979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2.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50"/>
            <a:ext cx="9144000" cy="6816277"/>
          </a:xfrm>
          <a:prstGeom prst="rect">
            <a:avLst/>
          </a:prstGeom>
        </p:spPr>
      </p:pic>
      <p:sp>
        <p:nvSpPr>
          <p:cNvPr id="2" name="Title Placeholder 1"/>
          <p:cNvSpPr>
            <a:spLocks noGrp="1"/>
          </p:cNvSpPr>
          <p:nvPr>
            <p:ph type="title"/>
          </p:nvPr>
        </p:nvSpPr>
        <p:spPr>
          <a:xfrm>
            <a:off x="457200" y="51278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896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5FB047-3DC2-4EE1-B6E5-C29A60513927}" type="datetimeFigureOut">
              <a:rPr lang="en-US" smtClean="0"/>
              <a:t>3/8/2018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77361E-295B-4745-AF70-6ABA7AC26D21}" type="slidenum">
              <a:rPr lang="en-US" smtClean="0"/>
              <a:t>‹#›</a:t>
            </a:fld>
            <a:endParaRPr lang="en-US"/>
          </a:p>
        </p:txBody>
      </p:sp>
    </p:spTree>
    <p:extLst>
      <p:ext uri="{BB962C8B-B14F-4D97-AF65-F5344CB8AC3E}">
        <p14:creationId xmlns:p14="http://schemas.microsoft.com/office/powerpoint/2010/main" val="1457428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normAutofit/>
          </a:bodyPr>
          <a:lstStyle/>
          <a:p>
            <a:r>
              <a:rPr lang="en-US" sz="4400" dirty="0"/>
              <a:t>Classification of Robots</a:t>
            </a:r>
          </a:p>
        </p:txBody>
      </p:sp>
      <p:sp>
        <p:nvSpPr>
          <p:cNvPr id="3" name="Subtitle 2"/>
          <p:cNvSpPr>
            <a:spLocks noGrp="1"/>
          </p:cNvSpPr>
          <p:nvPr>
            <p:ph type="subTitle" sz="quarter" idx="1"/>
          </p:nvPr>
        </p:nvSpPr>
        <p:spPr/>
        <p:txBody>
          <a:bodyPr/>
          <a:lstStyle/>
          <a:p>
            <a:r>
              <a:rPr lang="en-US" dirty="0"/>
              <a:t>Chapter 4</a:t>
            </a:r>
          </a:p>
        </p:txBody>
      </p:sp>
    </p:spTree>
    <p:extLst>
      <p:ext uri="{BB962C8B-B14F-4D97-AF65-F5344CB8AC3E}">
        <p14:creationId xmlns:p14="http://schemas.microsoft.com/office/powerpoint/2010/main" val="88961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B8D511-367F-4D05-9EBA-A7D603ADDBAB}"/>
              </a:ext>
            </a:extLst>
          </p:cNvPr>
          <p:cNvSpPr txBox="1"/>
          <p:nvPr/>
        </p:nvSpPr>
        <p:spPr>
          <a:xfrm>
            <a:off x="5110549" y="2063959"/>
            <a:ext cx="3019425" cy="3108543"/>
          </a:xfrm>
          <a:prstGeom prst="rect">
            <a:avLst/>
          </a:prstGeom>
          <a:noFill/>
        </p:spPr>
        <p:txBody>
          <a:bodyPr wrap="square" rtlCol="0">
            <a:spAutoFit/>
          </a:bodyPr>
          <a:lstStyle/>
          <a:p>
            <a:r>
              <a:rPr lang="en-US" sz="2800" dirty="0"/>
              <a:t>The blue hoses in this picture power the gripper action of the tooling attached to this FANUC Delta style robot</a:t>
            </a:r>
          </a:p>
        </p:txBody>
      </p:sp>
      <p:sp>
        <p:nvSpPr>
          <p:cNvPr id="4" name="TextBox 3">
            <a:extLst>
              <a:ext uri="{FF2B5EF4-FFF2-40B4-BE49-F238E27FC236}">
                <a16:creationId xmlns:a16="http://schemas.microsoft.com/office/drawing/2014/main" id="{B463B44F-6956-44D3-BC83-CCFDE197C0CC}"/>
              </a:ext>
            </a:extLst>
          </p:cNvPr>
          <p:cNvSpPr txBox="1"/>
          <p:nvPr/>
        </p:nvSpPr>
        <p:spPr>
          <a:xfrm>
            <a:off x="1358190" y="67136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4-3</a:t>
            </a:r>
          </a:p>
        </p:txBody>
      </p:sp>
      <p:pic>
        <p:nvPicPr>
          <p:cNvPr id="6" name="Picture 5" descr="A photo shows the FANUC gripper robot.">
            <a:extLst>
              <a:ext uri="{FF2B5EF4-FFF2-40B4-BE49-F238E27FC236}">
                <a16:creationId xmlns:a16="http://schemas.microsoft.com/office/drawing/2014/main" id="{BEFC95FE-026E-4D3F-8EEE-9FBFBCCDF47C}"/>
              </a:ext>
            </a:extLst>
          </p:cNvPr>
          <p:cNvPicPr>
            <a:picLocks noChangeAspect="1"/>
          </p:cNvPicPr>
          <p:nvPr/>
        </p:nvPicPr>
        <p:blipFill rotWithShape="1">
          <a:blip r:embed="rId2">
            <a:extLst>
              <a:ext uri="{28A0092B-C50C-407E-A947-70E740481C1C}">
                <a14:useLocalDpi xmlns:a14="http://schemas.microsoft.com/office/drawing/2010/main" val="0"/>
              </a:ext>
            </a:extLst>
          </a:blip>
          <a:srcRect b="5842"/>
          <a:stretch/>
        </p:blipFill>
        <p:spPr>
          <a:xfrm>
            <a:off x="1358190" y="979144"/>
            <a:ext cx="3257849" cy="5723013"/>
          </a:xfrm>
          <a:prstGeom prst="rect">
            <a:avLst/>
          </a:prstGeom>
        </p:spPr>
      </p:pic>
    </p:spTree>
    <p:extLst>
      <p:ext uri="{BB962C8B-B14F-4D97-AF65-F5344CB8AC3E}">
        <p14:creationId xmlns:p14="http://schemas.microsoft.com/office/powerpoint/2010/main" val="137930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Geometry of the Work Envelope</a:t>
            </a:r>
          </a:p>
        </p:txBody>
      </p:sp>
      <p:sp>
        <p:nvSpPr>
          <p:cNvPr id="3" name="Content Placeholder 2"/>
          <p:cNvSpPr>
            <a:spLocks noGrp="1"/>
          </p:cNvSpPr>
          <p:nvPr>
            <p:ph idx="1"/>
          </p:nvPr>
        </p:nvSpPr>
        <p:spPr/>
        <p:txBody>
          <a:bodyPr>
            <a:normAutofit/>
          </a:bodyPr>
          <a:lstStyle/>
          <a:p>
            <a:r>
              <a:rPr lang="en-US" sz="2800" dirty="0"/>
              <a:t>Another common way of grouping robots is by the area they can reach or the work envelope</a:t>
            </a:r>
          </a:p>
          <a:p>
            <a:pPr lvl="1"/>
            <a:r>
              <a:rPr lang="en-US" sz="2400" dirty="0"/>
              <a:t>Cartesian</a:t>
            </a:r>
          </a:p>
          <a:p>
            <a:pPr lvl="1"/>
            <a:r>
              <a:rPr lang="en-US" sz="2400" dirty="0"/>
              <a:t>Cylindrical</a:t>
            </a:r>
          </a:p>
          <a:p>
            <a:pPr lvl="1"/>
            <a:r>
              <a:rPr lang="en-US" sz="2400" dirty="0"/>
              <a:t>Spherical </a:t>
            </a:r>
          </a:p>
          <a:p>
            <a:pPr lvl="1"/>
            <a:r>
              <a:rPr lang="en-US" sz="2400" dirty="0"/>
              <a:t>Articulated</a:t>
            </a:r>
          </a:p>
          <a:p>
            <a:pPr lvl="1"/>
            <a:r>
              <a:rPr lang="en-US" sz="2400" dirty="0"/>
              <a:t>SCARA</a:t>
            </a:r>
          </a:p>
          <a:p>
            <a:pPr lvl="1"/>
            <a:r>
              <a:rPr lang="en-US" sz="2400" dirty="0"/>
              <a:t>Horizontally Base-Jointed Arm</a:t>
            </a:r>
          </a:p>
          <a:p>
            <a:pPr lvl="1"/>
            <a:r>
              <a:rPr lang="en-US" sz="2400" dirty="0"/>
              <a:t>Delta</a:t>
            </a:r>
          </a:p>
        </p:txBody>
      </p:sp>
    </p:spTree>
    <p:extLst>
      <p:ext uri="{BB962C8B-B14F-4D97-AF65-F5344CB8AC3E}">
        <p14:creationId xmlns:p14="http://schemas.microsoft.com/office/powerpoint/2010/main" val="324261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Cartesian Geometry </a:t>
            </a:r>
          </a:p>
        </p:txBody>
      </p:sp>
      <p:sp>
        <p:nvSpPr>
          <p:cNvPr id="3" name="Content Placeholder 2"/>
          <p:cNvSpPr>
            <a:spLocks noGrp="1"/>
          </p:cNvSpPr>
          <p:nvPr>
            <p:ph idx="1"/>
          </p:nvPr>
        </p:nvSpPr>
        <p:spPr/>
        <p:txBody>
          <a:bodyPr/>
          <a:lstStyle/>
          <a:p>
            <a:r>
              <a:rPr lang="en-US" sz="2800" dirty="0"/>
              <a:t>These systems have a cubic or rectangular work envelope</a:t>
            </a:r>
          </a:p>
          <a:p>
            <a:pPr lvl="1"/>
            <a:r>
              <a:rPr lang="en-US" sz="2400" dirty="0"/>
              <a:t>Many gantry-type robots fall into this group </a:t>
            </a:r>
          </a:p>
          <a:p>
            <a:r>
              <a:rPr lang="en-US" sz="2800" dirty="0"/>
              <a:t>These robots often have two or three major axes to move in: </a:t>
            </a:r>
          </a:p>
          <a:p>
            <a:pPr lvl="1"/>
            <a:r>
              <a:rPr lang="en-US" sz="2400" dirty="0"/>
              <a:t>X is front to back</a:t>
            </a:r>
          </a:p>
          <a:p>
            <a:pPr lvl="1"/>
            <a:r>
              <a:rPr lang="en-US" sz="2400" dirty="0"/>
              <a:t>Y is side to side</a:t>
            </a:r>
          </a:p>
          <a:p>
            <a:pPr lvl="1"/>
            <a:r>
              <a:rPr lang="en-US" sz="2400" dirty="0"/>
              <a:t>Z is up or down</a:t>
            </a:r>
          </a:p>
          <a:p>
            <a:pPr lvl="1"/>
            <a:r>
              <a:rPr lang="en-US" sz="2400" dirty="0"/>
              <a:t>When there are only two major axes, X is often the one omitted   </a:t>
            </a:r>
          </a:p>
          <a:p>
            <a:pPr marL="0" indent="0">
              <a:buNone/>
            </a:pPr>
            <a:endParaRPr lang="en-US" dirty="0"/>
          </a:p>
          <a:p>
            <a:endParaRPr lang="en-US" dirty="0"/>
          </a:p>
        </p:txBody>
      </p:sp>
    </p:spTree>
    <p:extLst>
      <p:ext uri="{BB962C8B-B14F-4D97-AF65-F5344CB8AC3E}">
        <p14:creationId xmlns:p14="http://schemas.microsoft.com/office/powerpoint/2010/main" val="283735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17084" y="2437475"/>
            <a:ext cx="2291416" cy="2246769"/>
          </a:xfrm>
          <a:prstGeom prst="rect">
            <a:avLst/>
          </a:prstGeom>
          <a:noFill/>
        </p:spPr>
        <p:txBody>
          <a:bodyPr wrap="square" rtlCol="0">
            <a:spAutoFit/>
          </a:bodyPr>
          <a:lstStyle/>
          <a:p>
            <a:r>
              <a:rPr lang="en-US" sz="2000" dirty="0"/>
              <a:t>Here you can see a gantry robot showing off the impressive coverage of the system.  Below is a diagram of Cartesian motion</a:t>
            </a:r>
          </a:p>
        </p:txBody>
      </p:sp>
      <p:sp>
        <p:nvSpPr>
          <p:cNvPr id="5" name="TextBox 3">
            <a:extLst>
              <a:ext uri="{FF2B5EF4-FFF2-40B4-BE49-F238E27FC236}">
                <a16:creationId xmlns:a16="http://schemas.microsoft.com/office/drawing/2014/main" id="{B463B44F-6956-44D3-BC83-CCFDE197C0CC}"/>
              </a:ext>
            </a:extLst>
          </p:cNvPr>
          <p:cNvSpPr txBox="1"/>
          <p:nvPr/>
        </p:nvSpPr>
        <p:spPr>
          <a:xfrm>
            <a:off x="710755" y="892880"/>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Figures 4-5a and b</a:t>
            </a:r>
          </a:p>
        </p:txBody>
      </p:sp>
      <p:pic>
        <p:nvPicPr>
          <p:cNvPr id="7" name="Picture 6" descr="Figure 4-5a A photo shows a welding robot supported on an overhead beam and working on a large tank below the beam.&#10;Figure 4-5b An illustration shows a rectangular box, where the width is marked with a forward arrow and labeled as X, the length as Y, a vertical axis projection on Y as Z. A forward curved arrow marks the clockwise rotation as W, curved arrows showing the rotation from bottom to top as P and R.">
            <a:extLst>
              <a:ext uri="{FF2B5EF4-FFF2-40B4-BE49-F238E27FC236}">
                <a16:creationId xmlns:a16="http://schemas.microsoft.com/office/drawing/2014/main" id="{A1F34D82-CF35-4642-8569-6DCB18C5E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621" y="892880"/>
            <a:ext cx="3861591" cy="5631487"/>
          </a:xfrm>
          <a:prstGeom prst="rect">
            <a:avLst/>
          </a:prstGeom>
        </p:spPr>
      </p:pic>
    </p:spTree>
    <p:extLst>
      <p:ext uri="{BB962C8B-B14F-4D97-AF65-F5344CB8AC3E}">
        <p14:creationId xmlns:p14="http://schemas.microsoft.com/office/powerpoint/2010/main" val="217913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Cylindrical Geometry </a:t>
            </a:r>
          </a:p>
        </p:txBody>
      </p:sp>
      <p:sp>
        <p:nvSpPr>
          <p:cNvPr id="3" name="Content Placeholder 2"/>
          <p:cNvSpPr>
            <a:spLocks noGrp="1"/>
          </p:cNvSpPr>
          <p:nvPr>
            <p:ph idx="1"/>
          </p:nvPr>
        </p:nvSpPr>
        <p:spPr/>
        <p:txBody>
          <a:bodyPr/>
          <a:lstStyle/>
          <a:p>
            <a:endParaRPr lang="en-US" dirty="0"/>
          </a:p>
          <a:p>
            <a:r>
              <a:rPr lang="en-US" sz="2800" dirty="0"/>
              <a:t>The work envelope of these robots resembles a cylinder</a:t>
            </a:r>
          </a:p>
          <a:p>
            <a:pPr lvl="1"/>
            <a:r>
              <a:rPr lang="en-US" sz="2400" dirty="0"/>
              <a:t>These robots commonly have a rotary axis on the base to spin the robot, two linear axes to move the tooling into the general work area, and then two or three minor axes for tooling orientation</a:t>
            </a:r>
          </a:p>
          <a:p>
            <a:pPr lvl="1"/>
            <a:r>
              <a:rPr lang="en-US" sz="2400" dirty="0"/>
              <a:t>These systems are good for reaching deep into machines, save on floor space, and tend to have the rigid structure needed for large payloads</a:t>
            </a:r>
          </a:p>
        </p:txBody>
      </p:sp>
    </p:spTree>
    <p:extLst>
      <p:ext uri="{BB962C8B-B14F-4D97-AF65-F5344CB8AC3E}">
        <p14:creationId xmlns:p14="http://schemas.microsoft.com/office/powerpoint/2010/main" val="422636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7232" y="2533136"/>
            <a:ext cx="2733553" cy="2308324"/>
          </a:xfrm>
          <a:prstGeom prst="rect">
            <a:avLst/>
          </a:prstGeom>
          <a:noFill/>
        </p:spPr>
        <p:txBody>
          <a:bodyPr wrap="square" rtlCol="0">
            <a:spAutoFit/>
          </a:bodyPr>
          <a:lstStyle/>
          <a:p>
            <a:r>
              <a:rPr lang="en-US" sz="2400" dirty="0"/>
              <a:t>Here you can see the basic layout of a cylindrical robot and to the right is the work envelope for said robot</a:t>
            </a:r>
          </a:p>
        </p:txBody>
      </p:sp>
      <p:sp>
        <p:nvSpPr>
          <p:cNvPr id="6" name="TextBox 3">
            <a:extLst>
              <a:ext uri="{FF2B5EF4-FFF2-40B4-BE49-F238E27FC236}">
                <a16:creationId xmlns:a16="http://schemas.microsoft.com/office/drawing/2014/main" id="{B463B44F-6956-44D3-BC83-CCFDE197C0CC}"/>
              </a:ext>
            </a:extLst>
          </p:cNvPr>
          <p:cNvSpPr txBox="1"/>
          <p:nvPr/>
        </p:nvSpPr>
        <p:spPr>
          <a:xfrm>
            <a:off x="200285" y="804950"/>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Figures 4-6a and b</a:t>
            </a:r>
          </a:p>
        </p:txBody>
      </p:sp>
      <p:pic>
        <p:nvPicPr>
          <p:cNvPr id="7" name="Picture 6" descr="Figure 4-6a An illustration shows the basic layout of a cylindrical robot. Two-headed arrows label the three axes, and the orientation axis of the robot moves is also labeled. Axis 1 shows clockwise and anticlockwise rotation, Axis 2 shows the movement marked with arrows moving upward and downward, and Axis 3 shows movement with arrows moving both sideways.&#10;Figure 4-6b An illustration shows a cylindrical work envelope of the robot marked with dotted outline where the three axes in the x, y, z are labeled. X axis 3 is labeled at the top of the cylinder with sideways moving forward arrow; Y axis 1 shows an anticlockwise direction; Z axis 2 shows an upward moving arrow along the length of the cylinder.">
            <a:extLst>
              <a:ext uri="{FF2B5EF4-FFF2-40B4-BE49-F238E27FC236}">
                <a16:creationId xmlns:a16="http://schemas.microsoft.com/office/drawing/2014/main" id="{FDBEF722-4FE2-44ED-B92F-097FA1F857CB}"/>
              </a:ext>
            </a:extLst>
          </p:cNvPr>
          <p:cNvPicPr>
            <a:picLocks noChangeAspect="1"/>
          </p:cNvPicPr>
          <p:nvPr/>
        </p:nvPicPr>
        <p:blipFill rotWithShape="1">
          <a:blip r:embed="rId2">
            <a:extLst>
              <a:ext uri="{28A0092B-C50C-407E-A947-70E740481C1C}">
                <a14:useLocalDpi xmlns:a14="http://schemas.microsoft.com/office/drawing/2010/main" val="0"/>
              </a:ext>
            </a:extLst>
          </a:blip>
          <a:srcRect b="5409"/>
          <a:stretch/>
        </p:blipFill>
        <p:spPr>
          <a:xfrm>
            <a:off x="200285" y="1112727"/>
            <a:ext cx="6076947" cy="5460862"/>
          </a:xfrm>
          <a:prstGeom prst="rect">
            <a:avLst/>
          </a:prstGeom>
        </p:spPr>
      </p:pic>
    </p:spTree>
    <p:extLst>
      <p:ext uri="{BB962C8B-B14F-4D97-AF65-F5344CB8AC3E}">
        <p14:creationId xmlns:p14="http://schemas.microsoft.com/office/powerpoint/2010/main" val="324548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Spherical Geometry </a:t>
            </a:r>
          </a:p>
        </p:txBody>
      </p:sp>
      <p:sp>
        <p:nvSpPr>
          <p:cNvPr id="3" name="Content Placeholder 2"/>
          <p:cNvSpPr>
            <a:spLocks noGrp="1"/>
          </p:cNvSpPr>
          <p:nvPr>
            <p:ph idx="1"/>
          </p:nvPr>
        </p:nvSpPr>
        <p:spPr/>
        <p:txBody>
          <a:bodyPr>
            <a:normAutofit/>
          </a:bodyPr>
          <a:lstStyle/>
          <a:p>
            <a:endParaRPr lang="en-US" sz="2800" dirty="0"/>
          </a:p>
          <a:p>
            <a:r>
              <a:rPr lang="en-US" sz="2800" dirty="0"/>
              <a:t>This robot’s work envelop is a ball, cut off by where the robot mounts</a:t>
            </a:r>
          </a:p>
          <a:p>
            <a:r>
              <a:rPr lang="en-US" sz="2800" dirty="0"/>
              <a:t>Spherical, or polar, geometry gives the user a wide range of options for robot positioning  </a:t>
            </a:r>
          </a:p>
          <a:p>
            <a:r>
              <a:rPr lang="en-US" sz="2800" dirty="0"/>
              <a:t>The primary difference between cylindrical and spherical robots is that the spherical units have a long reach with a smaller size  </a:t>
            </a:r>
          </a:p>
        </p:txBody>
      </p:sp>
    </p:spTree>
    <p:extLst>
      <p:ext uri="{BB962C8B-B14F-4D97-AF65-F5344CB8AC3E}">
        <p14:creationId xmlns:p14="http://schemas.microsoft.com/office/powerpoint/2010/main" val="4212977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6100" y="1828800"/>
            <a:ext cx="2637900" cy="3416320"/>
          </a:xfrm>
          <a:prstGeom prst="rect">
            <a:avLst/>
          </a:prstGeom>
          <a:noFill/>
        </p:spPr>
        <p:txBody>
          <a:bodyPr wrap="square" rtlCol="0">
            <a:spAutoFit/>
          </a:bodyPr>
          <a:lstStyle/>
          <a:p>
            <a:r>
              <a:rPr lang="en-US" sz="2400" dirty="0"/>
              <a:t>Remember with the spherical robot you will not have the full ball, part of it will be cut off by what the robot mounts to and the surfaces around that </a:t>
            </a:r>
          </a:p>
        </p:txBody>
      </p:sp>
      <p:sp>
        <p:nvSpPr>
          <p:cNvPr id="5" name="TextBox 3">
            <a:extLst>
              <a:ext uri="{FF2B5EF4-FFF2-40B4-BE49-F238E27FC236}">
                <a16:creationId xmlns:a16="http://schemas.microsoft.com/office/drawing/2014/main" id="{B463B44F-6956-44D3-BC83-CCFDE197C0CC}"/>
              </a:ext>
            </a:extLst>
          </p:cNvPr>
          <p:cNvSpPr txBox="1"/>
          <p:nvPr/>
        </p:nvSpPr>
        <p:spPr>
          <a:xfrm>
            <a:off x="0" y="83011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Figures 4-7a and b</a:t>
            </a:r>
          </a:p>
        </p:txBody>
      </p:sp>
      <p:pic>
        <p:nvPicPr>
          <p:cNvPr id="7" name="Picture 6" descr="Figure 4-7a An illustration shows the basic layout of a modified cylindrical robot. Two-headed arrows label the three axes, and the orientation axes of the robot are labeled. Axis 1 shows clockwise and anticlockwise rotation, Axis 2 shows the movement marked with arrows towards the left and right, and Axis 3 shows movement with arrows moving both sideways.&#10;Figure 4-7b An illustration shows x, y, and z components for a spherical robot marked with dotted outline where the three axes in the x, y, z are labeled. X axis 3 is labeled with sideways moving forward arrow; Y axis 1 shows an anticlockwise direction; Z axis 2 shows an upward moving arrow along the length of the sphere.">
            <a:extLst>
              <a:ext uri="{FF2B5EF4-FFF2-40B4-BE49-F238E27FC236}">
                <a16:creationId xmlns:a16="http://schemas.microsoft.com/office/drawing/2014/main" id="{68ED4FF8-587B-4AA5-895E-748886A95B2D}"/>
              </a:ext>
            </a:extLst>
          </p:cNvPr>
          <p:cNvPicPr>
            <a:picLocks noChangeAspect="1"/>
          </p:cNvPicPr>
          <p:nvPr/>
        </p:nvPicPr>
        <p:blipFill rotWithShape="1">
          <a:blip r:embed="rId2">
            <a:extLst>
              <a:ext uri="{28A0092B-C50C-407E-A947-70E740481C1C}">
                <a14:useLocalDpi xmlns:a14="http://schemas.microsoft.com/office/drawing/2010/main" val="0"/>
              </a:ext>
            </a:extLst>
          </a:blip>
          <a:srcRect b="6432"/>
          <a:stretch/>
        </p:blipFill>
        <p:spPr>
          <a:xfrm>
            <a:off x="120912" y="1137890"/>
            <a:ext cx="6385188" cy="4978705"/>
          </a:xfrm>
          <a:prstGeom prst="rect">
            <a:avLst/>
          </a:prstGeom>
        </p:spPr>
      </p:pic>
    </p:spTree>
    <p:extLst>
      <p:ext uri="{BB962C8B-B14F-4D97-AF65-F5344CB8AC3E}">
        <p14:creationId xmlns:p14="http://schemas.microsoft.com/office/powerpoint/2010/main" val="8105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Articulated Geometry </a:t>
            </a:r>
          </a:p>
        </p:txBody>
      </p:sp>
      <p:sp>
        <p:nvSpPr>
          <p:cNvPr id="3" name="Content Placeholder 2"/>
          <p:cNvSpPr>
            <a:spLocks noGrp="1"/>
          </p:cNvSpPr>
          <p:nvPr>
            <p:ph idx="1"/>
          </p:nvPr>
        </p:nvSpPr>
        <p:spPr/>
        <p:txBody>
          <a:bodyPr>
            <a:normAutofit/>
          </a:bodyPr>
          <a:lstStyle/>
          <a:p>
            <a:r>
              <a:rPr lang="en-US" sz="2800" dirty="0"/>
              <a:t>Articulated robots have a spherical-type envelope that is constrained by the construction of the robot</a:t>
            </a:r>
          </a:p>
          <a:p>
            <a:pPr lvl="1"/>
            <a:r>
              <a:rPr lang="en-US" sz="2400" dirty="0"/>
              <a:t>The articulated robot leaves linear motion behind for rotational motion at the various axes</a:t>
            </a:r>
          </a:p>
          <a:p>
            <a:pPr lvl="1"/>
            <a:r>
              <a:rPr lang="en-US" sz="2400" dirty="0"/>
              <a:t>This robot is also known as jointed arm, revolute, and even </a:t>
            </a:r>
            <a:r>
              <a:rPr lang="en-US" sz="2400" b="1" dirty="0"/>
              <a:t>anthropomorphic</a:t>
            </a:r>
            <a:r>
              <a:rPr lang="en-US" sz="2400" dirty="0"/>
              <a:t>, because in many cases, its motions look very organic and lifelike</a:t>
            </a:r>
          </a:p>
          <a:p>
            <a:pPr lvl="1"/>
            <a:r>
              <a:rPr lang="en-US" sz="2400" dirty="0"/>
              <a:t>It has a chunked-up portion of the spherical envelope due to the robot design and limitations of the system</a:t>
            </a:r>
          </a:p>
        </p:txBody>
      </p:sp>
    </p:spTree>
    <p:extLst>
      <p:ext uri="{BB962C8B-B14F-4D97-AF65-F5344CB8AC3E}">
        <p14:creationId xmlns:p14="http://schemas.microsoft.com/office/powerpoint/2010/main" val="2136612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1178" y="2298356"/>
            <a:ext cx="3088110" cy="2677656"/>
          </a:xfrm>
          <a:prstGeom prst="rect">
            <a:avLst/>
          </a:prstGeom>
          <a:noFill/>
        </p:spPr>
        <p:txBody>
          <a:bodyPr wrap="square" rtlCol="0">
            <a:spAutoFit/>
          </a:bodyPr>
          <a:lstStyle/>
          <a:p>
            <a:r>
              <a:rPr lang="en-US" sz="2400" dirty="0"/>
              <a:t>Above is an articulated geometry robot, a favorite of industry; below is an illustration showing the work envelope of this type of robot </a:t>
            </a:r>
          </a:p>
        </p:txBody>
      </p:sp>
      <p:sp>
        <p:nvSpPr>
          <p:cNvPr id="5" name="TextBox 3">
            <a:extLst>
              <a:ext uri="{FF2B5EF4-FFF2-40B4-BE49-F238E27FC236}">
                <a16:creationId xmlns:a16="http://schemas.microsoft.com/office/drawing/2014/main" id="{B463B44F-6956-44D3-BC83-CCFDE197C0CC}"/>
              </a:ext>
            </a:extLst>
          </p:cNvPr>
          <p:cNvSpPr txBox="1"/>
          <p:nvPr/>
        </p:nvSpPr>
        <p:spPr>
          <a:xfrm>
            <a:off x="518985" y="859495"/>
            <a:ext cx="1705232"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Figures 4-8a and b</a:t>
            </a:r>
          </a:p>
        </p:txBody>
      </p:sp>
      <p:pic>
        <p:nvPicPr>
          <p:cNvPr id="7" name="Picture 6" descr="Figure 4-8a A photo shows a FANUC robot lifting a 3000 pounds weight. &#10;Figure 4-8b An illustration shows two parts, where a robot and its envelope labeled. Axis 1 motion shows a three fourth circle in envelope labeled. The second part shows the base of robot labeled as Axis 1, the next joint to arm as Axis 2, and the second joint in the arm labeled as Axis 2. The vertical reach and horizontal reach are labeled. A photo of the ABB YuMi robot is shown.">
            <a:extLst>
              <a:ext uri="{FF2B5EF4-FFF2-40B4-BE49-F238E27FC236}">
                <a16:creationId xmlns:a16="http://schemas.microsoft.com/office/drawing/2014/main" id="{FEAF725E-5617-44C6-AEB5-248EE7A7BDEF}"/>
              </a:ext>
            </a:extLst>
          </p:cNvPr>
          <p:cNvPicPr>
            <a:picLocks noChangeAspect="1"/>
          </p:cNvPicPr>
          <p:nvPr/>
        </p:nvPicPr>
        <p:blipFill rotWithShape="1">
          <a:blip r:embed="rId2">
            <a:extLst>
              <a:ext uri="{28A0092B-C50C-407E-A947-70E740481C1C}">
                <a14:useLocalDpi xmlns:a14="http://schemas.microsoft.com/office/drawing/2010/main" val="0"/>
              </a:ext>
            </a:extLst>
          </a:blip>
          <a:srcRect b="8188"/>
          <a:stretch/>
        </p:blipFill>
        <p:spPr>
          <a:xfrm>
            <a:off x="1954405" y="859495"/>
            <a:ext cx="3115401" cy="5825509"/>
          </a:xfrm>
          <a:prstGeom prst="rect">
            <a:avLst/>
          </a:prstGeom>
        </p:spPr>
      </p:pic>
    </p:spTree>
    <p:extLst>
      <p:ext uri="{BB962C8B-B14F-4D97-AF65-F5344CB8AC3E}">
        <p14:creationId xmlns:p14="http://schemas.microsoft.com/office/powerpoint/2010/main" val="171898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Overview</a:t>
            </a:r>
          </a:p>
        </p:txBody>
      </p:sp>
      <p:sp>
        <p:nvSpPr>
          <p:cNvPr id="3" name="Content Placeholder 2"/>
          <p:cNvSpPr>
            <a:spLocks noGrp="1"/>
          </p:cNvSpPr>
          <p:nvPr>
            <p:ph idx="1"/>
          </p:nvPr>
        </p:nvSpPr>
        <p:spPr/>
        <p:txBody>
          <a:bodyPr>
            <a:normAutofit/>
          </a:bodyPr>
          <a:lstStyle/>
          <a:p>
            <a:r>
              <a:rPr lang="en-US" sz="2800" b="1" dirty="0"/>
              <a:t>WHAT YOU WILL LEARN</a:t>
            </a:r>
            <a:endParaRPr lang="en-US" sz="2800" dirty="0"/>
          </a:p>
          <a:p>
            <a:pPr lvl="1"/>
            <a:r>
              <a:rPr lang="en-US" sz="2400" dirty="0"/>
              <a:t>How to classify robots by their power source</a:t>
            </a:r>
            <a:endParaRPr lang="en-US" sz="2000" dirty="0"/>
          </a:p>
          <a:p>
            <a:pPr lvl="1"/>
            <a:r>
              <a:rPr lang="en-US" sz="2400" dirty="0"/>
              <a:t>How to classify robots by their work envelope and the kind of reach they have</a:t>
            </a:r>
            <a:endParaRPr lang="en-US" sz="2000" dirty="0"/>
          </a:p>
          <a:p>
            <a:pPr lvl="1"/>
            <a:r>
              <a:rPr lang="en-US" sz="2400" dirty="0"/>
              <a:t>How to classify robots by their drive system</a:t>
            </a:r>
            <a:endParaRPr lang="en-US" sz="2000" dirty="0"/>
          </a:p>
          <a:p>
            <a:pPr lvl="1"/>
            <a:r>
              <a:rPr lang="en-US" sz="2400" dirty="0"/>
              <a:t>How the International Standards Organization (ISO) classifies robots</a:t>
            </a:r>
            <a:endParaRPr lang="en-US" sz="2000" dirty="0"/>
          </a:p>
        </p:txBody>
      </p:sp>
    </p:spTree>
    <p:extLst>
      <p:ext uri="{BB962C8B-B14F-4D97-AF65-F5344CB8AC3E}">
        <p14:creationId xmlns:p14="http://schemas.microsoft.com/office/powerpoint/2010/main" val="378996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EE234D-8137-41DC-8342-CC6A62068947}"/>
              </a:ext>
            </a:extLst>
          </p:cNvPr>
          <p:cNvSpPr txBox="1"/>
          <p:nvPr/>
        </p:nvSpPr>
        <p:spPr>
          <a:xfrm>
            <a:off x="5971788" y="1354354"/>
            <a:ext cx="3172212" cy="4893647"/>
          </a:xfrm>
          <a:prstGeom prst="rect">
            <a:avLst/>
          </a:prstGeom>
          <a:noFill/>
        </p:spPr>
        <p:txBody>
          <a:bodyPr wrap="square" rtlCol="0">
            <a:spAutoFit/>
          </a:bodyPr>
          <a:lstStyle/>
          <a:p>
            <a:r>
              <a:rPr lang="en-US" sz="2400" dirty="0"/>
              <a:t>The </a:t>
            </a:r>
            <a:r>
              <a:rPr lang="en-US" sz="2400" dirty="0" err="1"/>
              <a:t>YuMi</a:t>
            </a:r>
            <a:r>
              <a:rPr lang="en-US" sz="2400" dirty="0"/>
              <a:t>® robot from ABB is a great representation of the newer style of articulated robots hitting industry. The dual articulated arm on a rotary torso gives the robot very human like motion. This is also a collaborative robot, which can work cage free. </a:t>
            </a:r>
          </a:p>
        </p:txBody>
      </p:sp>
      <p:sp>
        <p:nvSpPr>
          <p:cNvPr id="4" name="TextBox 3">
            <a:extLst>
              <a:ext uri="{FF2B5EF4-FFF2-40B4-BE49-F238E27FC236}">
                <a16:creationId xmlns:a16="http://schemas.microsoft.com/office/drawing/2014/main" id="{B463B44F-6956-44D3-BC83-CCFDE197C0CC}"/>
              </a:ext>
            </a:extLst>
          </p:cNvPr>
          <p:cNvSpPr txBox="1"/>
          <p:nvPr/>
        </p:nvSpPr>
        <p:spPr>
          <a:xfrm>
            <a:off x="324656" y="106640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4-9</a:t>
            </a:r>
          </a:p>
        </p:txBody>
      </p:sp>
      <p:pic>
        <p:nvPicPr>
          <p:cNvPr id="6" name="Picture 5" descr="A photo shows ABB robot with dual arms.">
            <a:extLst>
              <a:ext uri="{FF2B5EF4-FFF2-40B4-BE49-F238E27FC236}">
                <a16:creationId xmlns:a16="http://schemas.microsoft.com/office/drawing/2014/main" id="{ECB40344-C0EA-4ABB-9D8D-CFEE45C97CC9}"/>
              </a:ext>
            </a:extLst>
          </p:cNvPr>
          <p:cNvPicPr>
            <a:picLocks noChangeAspect="1"/>
          </p:cNvPicPr>
          <p:nvPr/>
        </p:nvPicPr>
        <p:blipFill rotWithShape="1">
          <a:blip r:embed="rId2">
            <a:extLst>
              <a:ext uri="{28A0092B-C50C-407E-A947-70E740481C1C}">
                <a14:useLocalDpi xmlns:a14="http://schemas.microsoft.com/office/drawing/2010/main" val="0"/>
              </a:ext>
            </a:extLst>
          </a:blip>
          <a:srcRect b="11280"/>
          <a:stretch/>
        </p:blipFill>
        <p:spPr>
          <a:xfrm>
            <a:off x="324656" y="1354354"/>
            <a:ext cx="5617231" cy="3928730"/>
          </a:xfrm>
          <a:prstGeom prst="rect">
            <a:avLst/>
          </a:prstGeom>
        </p:spPr>
      </p:pic>
    </p:spTree>
    <p:extLst>
      <p:ext uri="{BB962C8B-B14F-4D97-AF65-F5344CB8AC3E}">
        <p14:creationId xmlns:p14="http://schemas.microsoft.com/office/powerpoint/2010/main" val="573181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SCARA</a:t>
            </a:r>
          </a:p>
        </p:txBody>
      </p:sp>
      <p:sp>
        <p:nvSpPr>
          <p:cNvPr id="3" name="Content Placeholder 2"/>
          <p:cNvSpPr>
            <a:spLocks noGrp="1"/>
          </p:cNvSpPr>
          <p:nvPr>
            <p:ph idx="1"/>
          </p:nvPr>
        </p:nvSpPr>
        <p:spPr/>
        <p:txBody>
          <a:bodyPr>
            <a:normAutofit fontScale="92500" lnSpcReduction="10000"/>
          </a:bodyPr>
          <a:lstStyle/>
          <a:p>
            <a:r>
              <a:rPr lang="en-US" sz="2800" dirty="0"/>
              <a:t> </a:t>
            </a:r>
            <a:r>
              <a:rPr lang="en-US" sz="2800" b="1" dirty="0"/>
              <a:t>Selective Compliance Articulated Robot Arm</a:t>
            </a:r>
            <a:r>
              <a:rPr lang="en-US" sz="2800" dirty="0"/>
              <a:t> </a:t>
            </a:r>
            <a:r>
              <a:rPr lang="en-US" sz="2800" b="1" dirty="0"/>
              <a:t>(SCARA)</a:t>
            </a:r>
            <a:r>
              <a:rPr lang="en-US" sz="2800" dirty="0"/>
              <a:t> is unique in that it combines Cartesian linear motion with the rotation of an articulated system, creating a new motion type</a:t>
            </a:r>
          </a:p>
          <a:p>
            <a:pPr lvl="1"/>
            <a:r>
              <a:rPr lang="en-US" sz="2400" dirty="0"/>
              <a:t>SCARA has a cylindrical geometry with axes 1 and 2 moving in a rotational manner and axis 3 moving in a linear vertical way to manipulate the tooling into position while applying force</a:t>
            </a:r>
          </a:p>
          <a:p>
            <a:pPr lvl="1"/>
            <a:r>
              <a:rPr lang="en-US" sz="2400" dirty="0"/>
              <a:t>The orientation of axes 1 and 2 provide horizontal rotation versus the vertical rotation of the other systems</a:t>
            </a:r>
          </a:p>
          <a:p>
            <a:pPr lvl="1"/>
            <a:r>
              <a:rPr lang="en-US" sz="2400" dirty="0"/>
              <a:t>Another difference is that the wrist (or minor axes) usually only have one rotational axis</a:t>
            </a:r>
          </a:p>
          <a:p>
            <a:pPr lvl="1"/>
            <a:r>
              <a:rPr lang="en-US" sz="2400" dirty="0"/>
              <a:t>SCARA robots are popular in the electronics field, where their motion and strengths seem to be a good fit for the tasks required</a:t>
            </a:r>
          </a:p>
          <a:p>
            <a:endParaRPr lang="en-US" dirty="0"/>
          </a:p>
        </p:txBody>
      </p:sp>
    </p:spTree>
    <p:extLst>
      <p:ext uri="{BB962C8B-B14F-4D97-AF65-F5344CB8AC3E}">
        <p14:creationId xmlns:p14="http://schemas.microsoft.com/office/powerpoint/2010/main" val="762986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8951" y="2384854"/>
            <a:ext cx="2725241" cy="1938992"/>
          </a:xfrm>
          <a:prstGeom prst="rect">
            <a:avLst/>
          </a:prstGeom>
          <a:noFill/>
        </p:spPr>
        <p:txBody>
          <a:bodyPr wrap="square" rtlCol="0">
            <a:spAutoFit/>
          </a:bodyPr>
          <a:lstStyle/>
          <a:p>
            <a:r>
              <a:rPr lang="en-US" sz="2400" dirty="0"/>
              <a:t>Above is a SCARA robot and below is a diagram showing the motions of the different axes</a:t>
            </a:r>
          </a:p>
        </p:txBody>
      </p:sp>
      <p:sp>
        <p:nvSpPr>
          <p:cNvPr id="5" name="TextBox 3">
            <a:extLst>
              <a:ext uri="{FF2B5EF4-FFF2-40B4-BE49-F238E27FC236}">
                <a16:creationId xmlns:a16="http://schemas.microsoft.com/office/drawing/2014/main" id="{B463B44F-6956-44D3-BC83-CCFDE197C0CC}"/>
              </a:ext>
            </a:extLst>
          </p:cNvPr>
          <p:cNvSpPr txBox="1"/>
          <p:nvPr/>
        </p:nvSpPr>
        <p:spPr>
          <a:xfrm>
            <a:off x="181704" y="84619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Figures 4-10a and b</a:t>
            </a:r>
          </a:p>
        </p:txBody>
      </p:sp>
      <p:pic>
        <p:nvPicPr>
          <p:cNvPr id="4" name="Picture 3" descr="Figure 4-10a A photo shows a SCARA robot.&#10;Figure 4-10b An illustration shows the geometrical structure of the SCARA robot. The three axes are labeled in the figure.">
            <a:extLst>
              <a:ext uri="{FF2B5EF4-FFF2-40B4-BE49-F238E27FC236}">
                <a16:creationId xmlns:a16="http://schemas.microsoft.com/office/drawing/2014/main" id="{265E513F-0817-4DD2-BD70-6599FCC8D5E0}"/>
              </a:ext>
            </a:extLst>
          </p:cNvPr>
          <p:cNvPicPr>
            <a:picLocks noChangeAspect="1"/>
          </p:cNvPicPr>
          <p:nvPr/>
        </p:nvPicPr>
        <p:blipFill rotWithShape="1">
          <a:blip r:embed="rId2">
            <a:extLst>
              <a:ext uri="{28A0092B-C50C-407E-A947-70E740481C1C}">
                <a14:useLocalDpi xmlns:a14="http://schemas.microsoft.com/office/drawing/2010/main" val="0"/>
              </a:ext>
            </a:extLst>
          </a:blip>
          <a:srcRect b="10948"/>
          <a:stretch/>
        </p:blipFill>
        <p:spPr>
          <a:xfrm>
            <a:off x="1874704" y="846191"/>
            <a:ext cx="3788768" cy="5888241"/>
          </a:xfrm>
          <a:prstGeom prst="rect">
            <a:avLst/>
          </a:prstGeom>
        </p:spPr>
      </p:pic>
    </p:spTree>
    <p:extLst>
      <p:ext uri="{BB962C8B-B14F-4D97-AF65-F5344CB8AC3E}">
        <p14:creationId xmlns:p14="http://schemas.microsoft.com/office/powerpoint/2010/main" val="1958228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Horizontally Base-Jointed Arm</a:t>
            </a:r>
          </a:p>
        </p:txBody>
      </p:sp>
      <p:sp>
        <p:nvSpPr>
          <p:cNvPr id="3" name="Content Placeholder 2"/>
          <p:cNvSpPr>
            <a:spLocks noGrp="1"/>
          </p:cNvSpPr>
          <p:nvPr>
            <p:ph idx="1"/>
          </p:nvPr>
        </p:nvSpPr>
        <p:spPr>
          <a:xfrm>
            <a:off x="457200" y="1450043"/>
            <a:ext cx="8229600" cy="4525963"/>
          </a:xfrm>
        </p:spPr>
        <p:txBody>
          <a:bodyPr/>
          <a:lstStyle/>
          <a:p>
            <a:endParaRPr lang="en-US" sz="2800" dirty="0"/>
          </a:p>
          <a:p>
            <a:r>
              <a:rPr lang="en-US" sz="2800" dirty="0"/>
              <a:t>This is an adaptation of the SCARA system, with axis 2 as the linear axis instead of 3</a:t>
            </a:r>
          </a:p>
          <a:p>
            <a:pPr lvl="1"/>
            <a:r>
              <a:rPr lang="en-US" sz="2800" dirty="0"/>
              <a:t>Instead of the tooling rising up and down, as with the SCARA, this system moves the whole arm up and down</a:t>
            </a:r>
          </a:p>
          <a:p>
            <a:pPr lvl="1"/>
            <a:r>
              <a:rPr lang="en-US" sz="2800" dirty="0"/>
              <a:t>These robots also tend to have normal minor axes complement of two or three versus the single rotational of the traditional SCARA types  </a:t>
            </a:r>
          </a:p>
          <a:p>
            <a:pPr lvl="1"/>
            <a:endParaRPr lang="en-US" dirty="0"/>
          </a:p>
          <a:p>
            <a:endParaRPr lang="en-US" dirty="0"/>
          </a:p>
        </p:txBody>
      </p:sp>
    </p:spTree>
    <p:extLst>
      <p:ext uri="{BB962C8B-B14F-4D97-AF65-F5344CB8AC3E}">
        <p14:creationId xmlns:p14="http://schemas.microsoft.com/office/powerpoint/2010/main" val="1885359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682" y="1534757"/>
            <a:ext cx="2543175" cy="3785652"/>
          </a:xfrm>
          <a:prstGeom prst="rect">
            <a:avLst/>
          </a:prstGeom>
          <a:noFill/>
        </p:spPr>
        <p:txBody>
          <a:bodyPr wrap="square" rtlCol="0">
            <a:spAutoFit/>
          </a:bodyPr>
          <a:lstStyle/>
          <a:p>
            <a:r>
              <a:rPr lang="en-US" sz="2400" dirty="0"/>
              <a:t>This configuration provides the power of the SCARA robot in the vertical direction with flexibility in tooling orientation that rivals any of the other systems we have looked at</a:t>
            </a:r>
          </a:p>
        </p:txBody>
      </p:sp>
      <p:sp>
        <p:nvSpPr>
          <p:cNvPr id="4" name="TextBox 3">
            <a:extLst>
              <a:ext uri="{FF2B5EF4-FFF2-40B4-BE49-F238E27FC236}">
                <a16:creationId xmlns:a16="http://schemas.microsoft.com/office/drawing/2014/main" id="{B463B44F-6956-44D3-BC83-CCFDE197C0CC}"/>
              </a:ext>
            </a:extLst>
          </p:cNvPr>
          <p:cNvSpPr txBox="1"/>
          <p:nvPr/>
        </p:nvSpPr>
        <p:spPr>
          <a:xfrm>
            <a:off x="3676700" y="138086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4-11</a:t>
            </a:r>
          </a:p>
        </p:txBody>
      </p:sp>
      <p:pic>
        <p:nvPicPr>
          <p:cNvPr id="5" name="Picture 4" descr="An illustration shows the geometrical structure of the SCARA robot in the horizontally base-jointed arm geometry. The following parts are labeled: axis 1; axis 2; axis 3; minor axis.">
            <a:extLst>
              <a:ext uri="{FF2B5EF4-FFF2-40B4-BE49-F238E27FC236}">
                <a16:creationId xmlns:a16="http://schemas.microsoft.com/office/drawing/2014/main" id="{983D2848-9016-4729-BD57-A76073E9E7F7}"/>
              </a:ext>
            </a:extLst>
          </p:cNvPr>
          <p:cNvPicPr>
            <a:picLocks noChangeAspect="1"/>
          </p:cNvPicPr>
          <p:nvPr/>
        </p:nvPicPr>
        <p:blipFill rotWithShape="1">
          <a:blip r:embed="rId2">
            <a:extLst>
              <a:ext uri="{28A0092B-C50C-407E-A947-70E740481C1C}">
                <a14:useLocalDpi xmlns:a14="http://schemas.microsoft.com/office/drawing/2010/main" val="0"/>
              </a:ext>
            </a:extLst>
          </a:blip>
          <a:srcRect b="23665"/>
          <a:stretch/>
        </p:blipFill>
        <p:spPr>
          <a:xfrm>
            <a:off x="3231857" y="1696939"/>
            <a:ext cx="5614464" cy="3492899"/>
          </a:xfrm>
          <a:prstGeom prst="rect">
            <a:avLst/>
          </a:prstGeom>
        </p:spPr>
      </p:pic>
    </p:spTree>
    <p:extLst>
      <p:ext uri="{BB962C8B-B14F-4D97-AF65-F5344CB8AC3E}">
        <p14:creationId xmlns:p14="http://schemas.microsoft.com/office/powerpoint/2010/main" val="3775026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Delta</a:t>
            </a:r>
            <a:r>
              <a:rPr lang="en-US" dirty="0"/>
              <a:t> </a:t>
            </a:r>
          </a:p>
        </p:txBody>
      </p:sp>
      <p:sp>
        <p:nvSpPr>
          <p:cNvPr id="3" name="Content Placeholder 2"/>
          <p:cNvSpPr>
            <a:spLocks noGrp="1"/>
          </p:cNvSpPr>
          <p:nvPr>
            <p:ph idx="1"/>
          </p:nvPr>
        </p:nvSpPr>
        <p:spPr/>
        <p:txBody>
          <a:bodyPr>
            <a:normAutofit fontScale="92500" lnSpcReduction="10000"/>
          </a:bodyPr>
          <a:lstStyle/>
          <a:p>
            <a:r>
              <a:rPr lang="en-US" sz="2800" dirty="0"/>
              <a:t>Delta robots have become popular in industry and 3D printing over the past few years due to their speed and unique design</a:t>
            </a:r>
          </a:p>
          <a:p>
            <a:r>
              <a:rPr lang="en-US" sz="2800" dirty="0"/>
              <a:t>The system is made up of three vertical arms coming to a pyramid-type point at the tooling below</a:t>
            </a:r>
          </a:p>
          <a:p>
            <a:r>
              <a:rPr lang="en-US" sz="2800" dirty="0"/>
              <a:t>The result of this arrangement, due to the sweeping motion of the three major axes, is a cone similar to an acorn or the nose cone of a rocket</a:t>
            </a:r>
          </a:p>
          <a:p>
            <a:r>
              <a:rPr lang="en-US" sz="2800" dirty="0"/>
              <a:t>The majority of the work envelope is closer to the base of the robot; the envelope narrows as the tooling is moved farther away from the overhead unit</a:t>
            </a:r>
          </a:p>
          <a:p>
            <a:endParaRPr lang="en-US" dirty="0"/>
          </a:p>
        </p:txBody>
      </p:sp>
    </p:spTree>
    <p:extLst>
      <p:ext uri="{BB962C8B-B14F-4D97-AF65-F5344CB8AC3E}">
        <p14:creationId xmlns:p14="http://schemas.microsoft.com/office/powerpoint/2010/main" val="921735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0382" y="1246338"/>
            <a:ext cx="1903517" cy="4154984"/>
          </a:xfrm>
          <a:prstGeom prst="rect">
            <a:avLst/>
          </a:prstGeom>
          <a:noFill/>
        </p:spPr>
        <p:txBody>
          <a:bodyPr wrap="square" rtlCol="0">
            <a:spAutoFit/>
          </a:bodyPr>
          <a:lstStyle/>
          <a:p>
            <a:r>
              <a:rPr lang="en-US" sz="2400" dirty="0"/>
              <a:t>On the left is an example of a Delta style robot and to the right of it you can see the work envelope for this type of robot</a:t>
            </a:r>
          </a:p>
        </p:txBody>
      </p:sp>
      <p:sp>
        <p:nvSpPr>
          <p:cNvPr id="5" name="TextBox 3">
            <a:extLst>
              <a:ext uri="{FF2B5EF4-FFF2-40B4-BE49-F238E27FC236}">
                <a16:creationId xmlns:a16="http://schemas.microsoft.com/office/drawing/2014/main" id="{B463B44F-6956-44D3-BC83-CCFDE197C0CC}"/>
              </a:ext>
            </a:extLst>
          </p:cNvPr>
          <p:cNvSpPr txBox="1"/>
          <p:nvPr/>
        </p:nvSpPr>
        <p:spPr>
          <a:xfrm>
            <a:off x="347041" y="871716"/>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4-12c</a:t>
            </a:r>
          </a:p>
        </p:txBody>
      </p:sp>
      <p:sp>
        <p:nvSpPr>
          <p:cNvPr id="6" name="TextBox 3">
            <a:extLst>
              <a:ext uri="{FF2B5EF4-FFF2-40B4-BE49-F238E27FC236}">
                <a16:creationId xmlns:a16="http://schemas.microsoft.com/office/drawing/2014/main" id="{B463B44F-6956-44D3-BC83-CCFDE197C0CC}"/>
              </a:ext>
            </a:extLst>
          </p:cNvPr>
          <p:cNvSpPr txBox="1"/>
          <p:nvPr/>
        </p:nvSpPr>
        <p:spPr>
          <a:xfrm>
            <a:off x="4201073" y="871716"/>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4-12b</a:t>
            </a:r>
          </a:p>
        </p:txBody>
      </p:sp>
      <p:pic>
        <p:nvPicPr>
          <p:cNvPr id="7" name="Picture 6" descr="A photo of a Delta style robot is shown.">
            <a:extLst>
              <a:ext uri="{FF2B5EF4-FFF2-40B4-BE49-F238E27FC236}">
                <a16:creationId xmlns:a16="http://schemas.microsoft.com/office/drawing/2014/main" id="{22C5D096-D7C1-47C9-A8DF-8B6E02ABBD1D}"/>
              </a:ext>
            </a:extLst>
          </p:cNvPr>
          <p:cNvPicPr>
            <a:picLocks noChangeAspect="1"/>
          </p:cNvPicPr>
          <p:nvPr/>
        </p:nvPicPr>
        <p:blipFill rotWithShape="1">
          <a:blip r:embed="rId2">
            <a:extLst>
              <a:ext uri="{28A0092B-C50C-407E-A947-70E740481C1C}">
                <a14:useLocalDpi xmlns:a14="http://schemas.microsoft.com/office/drawing/2010/main" val="0"/>
              </a:ext>
            </a:extLst>
          </a:blip>
          <a:srcRect l="21892" t="48293" r="19640" b="6492"/>
          <a:stretch/>
        </p:blipFill>
        <p:spPr>
          <a:xfrm>
            <a:off x="169899" y="1179493"/>
            <a:ext cx="3856194" cy="3628242"/>
          </a:xfrm>
          <a:prstGeom prst="rect">
            <a:avLst/>
          </a:prstGeom>
        </p:spPr>
      </p:pic>
      <p:pic>
        <p:nvPicPr>
          <p:cNvPr id="9" name="Picture 8" descr="An illustration shows the unique shape of the delta robot configuration.">
            <a:extLst>
              <a:ext uri="{FF2B5EF4-FFF2-40B4-BE49-F238E27FC236}">
                <a16:creationId xmlns:a16="http://schemas.microsoft.com/office/drawing/2014/main" id="{0D387E0D-B42D-4C49-844E-63569F39A6CB}"/>
              </a:ext>
            </a:extLst>
          </p:cNvPr>
          <p:cNvPicPr>
            <a:picLocks noChangeAspect="1"/>
          </p:cNvPicPr>
          <p:nvPr/>
        </p:nvPicPr>
        <p:blipFill rotWithShape="1">
          <a:blip r:embed="rId2">
            <a:extLst>
              <a:ext uri="{28A0092B-C50C-407E-A947-70E740481C1C}">
                <a14:useLocalDpi xmlns:a14="http://schemas.microsoft.com/office/drawing/2010/main" val="0"/>
              </a:ext>
            </a:extLst>
          </a:blip>
          <a:srcRect l="59610" b="50411"/>
          <a:stretch/>
        </p:blipFill>
        <p:spPr>
          <a:xfrm>
            <a:off x="3856194" y="1203250"/>
            <a:ext cx="2839208" cy="4241161"/>
          </a:xfrm>
          <a:prstGeom prst="rect">
            <a:avLst/>
          </a:prstGeom>
        </p:spPr>
      </p:pic>
    </p:spTree>
    <p:extLst>
      <p:ext uri="{BB962C8B-B14F-4D97-AF65-F5344CB8AC3E}">
        <p14:creationId xmlns:p14="http://schemas.microsoft.com/office/powerpoint/2010/main" val="3906062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032" y="5201701"/>
            <a:ext cx="4495800" cy="1323439"/>
          </a:xfrm>
          <a:prstGeom prst="rect">
            <a:avLst/>
          </a:prstGeom>
          <a:noFill/>
        </p:spPr>
        <p:txBody>
          <a:bodyPr wrap="square" rtlCol="0">
            <a:spAutoFit/>
          </a:bodyPr>
          <a:lstStyle/>
          <a:p>
            <a:r>
              <a:rPr lang="en-US" sz="2000" dirty="0"/>
              <a:t>On the left you can see a couple of Delta style robots working with an articulated arm style; above we have two Delta style robots working together</a:t>
            </a:r>
          </a:p>
        </p:txBody>
      </p:sp>
      <p:sp>
        <p:nvSpPr>
          <p:cNvPr id="5" name="TextBox 3">
            <a:extLst>
              <a:ext uri="{FF2B5EF4-FFF2-40B4-BE49-F238E27FC236}">
                <a16:creationId xmlns:a16="http://schemas.microsoft.com/office/drawing/2014/main" id="{B463B44F-6956-44D3-BC83-CCFDE197C0CC}"/>
              </a:ext>
            </a:extLst>
          </p:cNvPr>
          <p:cNvSpPr txBox="1"/>
          <p:nvPr/>
        </p:nvSpPr>
        <p:spPr>
          <a:xfrm>
            <a:off x="169191" y="84075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4-4</a:t>
            </a:r>
          </a:p>
        </p:txBody>
      </p:sp>
      <p:sp>
        <p:nvSpPr>
          <p:cNvPr id="6" name="TextBox 3">
            <a:extLst>
              <a:ext uri="{FF2B5EF4-FFF2-40B4-BE49-F238E27FC236}">
                <a16:creationId xmlns:a16="http://schemas.microsoft.com/office/drawing/2014/main" id="{B463B44F-6956-44D3-BC83-CCFDE197C0CC}"/>
              </a:ext>
            </a:extLst>
          </p:cNvPr>
          <p:cNvSpPr txBox="1"/>
          <p:nvPr/>
        </p:nvSpPr>
        <p:spPr>
          <a:xfrm>
            <a:off x="4624932" y="81653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4-12a</a:t>
            </a:r>
          </a:p>
        </p:txBody>
      </p:sp>
      <p:pic>
        <p:nvPicPr>
          <p:cNvPr id="8" name="Picture 7" descr="A photo shows a couple of Delta style robots working with an articulated arm style.">
            <a:extLst>
              <a:ext uri="{FF2B5EF4-FFF2-40B4-BE49-F238E27FC236}">
                <a16:creationId xmlns:a16="http://schemas.microsoft.com/office/drawing/2014/main" id="{303A1D64-EB5A-4B63-81BC-AFCA1C4FDD71}"/>
              </a:ext>
            </a:extLst>
          </p:cNvPr>
          <p:cNvPicPr>
            <a:picLocks noChangeAspect="1"/>
          </p:cNvPicPr>
          <p:nvPr/>
        </p:nvPicPr>
        <p:blipFill rotWithShape="1">
          <a:blip r:embed="rId2">
            <a:extLst>
              <a:ext uri="{28A0092B-C50C-407E-A947-70E740481C1C}">
                <a14:useLocalDpi xmlns:a14="http://schemas.microsoft.com/office/drawing/2010/main" val="0"/>
              </a:ext>
            </a:extLst>
          </a:blip>
          <a:srcRect b="14088"/>
          <a:stretch/>
        </p:blipFill>
        <p:spPr>
          <a:xfrm>
            <a:off x="0" y="1148529"/>
            <a:ext cx="4263292" cy="4028951"/>
          </a:xfrm>
          <a:prstGeom prst="rect">
            <a:avLst/>
          </a:prstGeom>
        </p:spPr>
      </p:pic>
      <p:pic>
        <p:nvPicPr>
          <p:cNvPr id="10" name="Picture 9" descr="A photo shows two Delta style robots working together.">
            <a:extLst>
              <a:ext uri="{FF2B5EF4-FFF2-40B4-BE49-F238E27FC236}">
                <a16:creationId xmlns:a16="http://schemas.microsoft.com/office/drawing/2014/main" id="{72DD7A3B-CD57-4535-A4A6-AFEE2E2C4818}"/>
              </a:ext>
            </a:extLst>
          </p:cNvPr>
          <p:cNvPicPr>
            <a:picLocks noChangeAspect="1"/>
          </p:cNvPicPr>
          <p:nvPr/>
        </p:nvPicPr>
        <p:blipFill rotWithShape="1">
          <a:blip r:embed="rId3">
            <a:extLst>
              <a:ext uri="{28A0092B-C50C-407E-A947-70E740481C1C}">
                <a14:useLocalDpi xmlns:a14="http://schemas.microsoft.com/office/drawing/2010/main" val="0"/>
              </a:ext>
            </a:extLst>
          </a:blip>
          <a:srcRect r="42106" b="57218"/>
          <a:stretch/>
        </p:blipFill>
        <p:spPr>
          <a:xfrm>
            <a:off x="4263292" y="1148529"/>
            <a:ext cx="4361935" cy="3921729"/>
          </a:xfrm>
          <a:prstGeom prst="rect">
            <a:avLst/>
          </a:prstGeom>
        </p:spPr>
      </p:pic>
    </p:spTree>
    <p:extLst>
      <p:ext uri="{BB962C8B-B14F-4D97-AF65-F5344CB8AC3E}">
        <p14:creationId xmlns:p14="http://schemas.microsoft.com/office/powerpoint/2010/main" val="4181479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7" y="445873"/>
            <a:ext cx="9288966" cy="1246182"/>
          </a:xfrm>
        </p:spPr>
        <p:txBody>
          <a:bodyPr>
            <a:noAutofit/>
          </a:bodyPr>
          <a:lstStyle/>
          <a:p>
            <a:r>
              <a:rPr lang="en-US" sz="4000" dirty="0"/>
              <a:t>Drive Systems: Classification and Operation</a:t>
            </a:r>
          </a:p>
        </p:txBody>
      </p:sp>
      <p:sp>
        <p:nvSpPr>
          <p:cNvPr id="3" name="Content Placeholder 2"/>
          <p:cNvSpPr>
            <a:spLocks noGrp="1"/>
          </p:cNvSpPr>
          <p:nvPr>
            <p:ph idx="1"/>
          </p:nvPr>
        </p:nvSpPr>
        <p:spPr>
          <a:xfrm>
            <a:off x="512956" y="1903928"/>
            <a:ext cx="8229600" cy="4525963"/>
          </a:xfrm>
        </p:spPr>
        <p:txBody>
          <a:bodyPr>
            <a:normAutofit lnSpcReduction="10000"/>
          </a:bodyPr>
          <a:lstStyle/>
          <a:p>
            <a:r>
              <a:rPr lang="en-US" sz="2800" dirty="0"/>
              <a:t>Another way we classify robots is how the motors connect to the robot to move it</a:t>
            </a:r>
          </a:p>
          <a:p>
            <a:r>
              <a:rPr lang="en-US" sz="2800" dirty="0"/>
              <a:t>There are two broad categories in this field:</a:t>
            </a:r>
          </a:p>
          <a:p>
            <a:pPr lvl="1"/>
            <a:r>
              <a:rPr lang="en-US" sz="2400" dirty="0"/>
              <a:t>Direct drive</a:t>
            </a:r>
          </a:p>
          <a:p>
            <a:pPr lvl="1"/>
            <a:r>
              <a:rPr lang="en-US" sz="2400" dirty="0"/>
              <a:t>Indirect drive </a:t>
            </a:r>
          </a:p>
          <a:p>
            <a:r>
              <a:rPr lang="en-US" sz="2800" b="1" dirty="0"/>
              <a:t>Direct-drive </a:t>
            </a:r>
            <a:r>
              <a:rPr lang="en-US" sz="2800" dirty="0"/>
              <a:t>systems have the rotating shaft of the motor connected directly to the part of the robot they move</a:t>
            </a:r>
          </a:p>
          <a:p>
            <a:pPr lvl="1"/>
            <a:r>
              <a:rPr lang="en-US" sz="2400" dirty="0"/>
              <a:t>The </a:t>
            </a:r>
            <a:r>
              <a:rPr lang="en-US" sz="2400" b="1" dirty="0"/>
              <a:t>torque</a:t>
            </a:r>
            <a:r>
              <a:rPr lang="en-US" sz="2400" dirty="0"/>
              <a:t> (rotational force) of this system is the same as the motor as there is nothing to modify the system between the motor and robot </a:t>
            </a:r>
          </a:p>
          <a:p>
            <a:pPr lvl="1"/>
            <a:endParaRPr lang="en-US" dirty="0"/>
          </a:p>
        </p:txBody>
      </p:sp>
    </p:spTree>
    <p:extLst>
      <p:ext uri="{BB962C8B-B14F-4D97-AF65-F5344CB8AC3E}">
        <p14:creationId xmlns:p14="http://schemas.microsoft.com/office/powerpoint/2010/main" val="4217967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Reduction-Drive </a:t>
            </a:r>
          </a:p>
        </p:txBody>
      </p:sp>
      <p:sp>
        <p:nvSpPr>
          <p:cNvPr id="3" name="Content Placeholder 2"/>
          <p:cNvSpPr>
            <a:spLocks noGrp="1"/>
          </p:cNvSpPr>
          <p:nvPr>
            <p:ph idx="1"/>
          </p:nvPr>
        </p:nvSpPr>
        <p:spPr/>
        <p:txBody>
          <a:bodyPr>
            <a:normAutofit/>
          </a:bodyPr>
          <a:lstStyle/>
          <a:p>
            <a:r>
              <a:rPr lang="en-US" sz="2800" b="1" dirty="0"/>
              <a:t>Reduction-drive </a:t>
            </a:r>
            <a:r>
              <a:rPr lang="en-US" sz="2800" dirty="0"/>
              <a:t>systems alter the output of the motor shaft via mechanical means</a:t>
            </a:r>
          </a:p>
          <a:p>
            <a:pPr lvl="1"/>
            <a:r>
              <a:rPr lang="en-US" sz="2400" dirty="0"/>
              <a:t>As a rule, these systems slow the speed of the rotational shaft in order to increase the torque or force of the system</a:t>
            </a:r>
          </a:p>
          <a:p>
            <a:pPr lvl="1"/>
            <a:r>
              <a:rPr lang="en-US" sz="2400" dirty="0"/>
              <a:t>They can also change the direction of rotation or turn rotational motion into linear motion</a:t>
            </a:r>
          </a:p>
          <a:p>
            <a:pPr lvl="1"/>
            <a:r>
              <a:rPr lang="en-US" sz="2400" dirty="0"/>
              <a:t>These systems often require more maintenance, as they have additional moving parts</a:t>
            </a:r>
          </a:p>
        </p:txBody>
      </p:sp>
    </p:spTree>
    <p:extLst>
      <p:ext uri="{BB962C8B-B14F-4D97-AF65-F5344CB8AC3E}">
        <p14:creationId xmlns:p14="http://schemas.microsoft.com/office/powerpoint/2010/main" val="158868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How are Robots Classified?</a:t>
            </a:r>
          </a:p>
        </p:txBody>
      </p:sp>
      <p:sp>
        <p:nvSpPr>
          <p:cNvPr id="3" name="Content Placeholder 2"/>
          <p:cNvSpPr>
            <a:spLocks noGrp="1"/>
          </p:cNvSpPr>
          <p:nvPr>
            <p:ph idx="1"/>
          </p:nvPr>
        </p:nvSpPr>
        <p:spPr/>
        <p:txBody>
          <a:bodyPr>
            <a:normAutofit/>
          </a:bodyPr>
          <a:lstStyle/>
          <a:p>
            <a:r>
              <a:rPr lang="en-US" sz="2800" dirty="0"/>
              <a:t>First we must define a unifying characteristic such as:</a:t>
            </a:r>
          </a:p>
          <a:p>
            <a:pPr lvl="1"/>
            <a:r>
              <a:rPr lang="en-US" sz="2400" dirty="0"/>
              <a:t>Power source</a:t>
            </a:r>
          </a:p>
          <a:p>
            <a:pPr lvl="1"/>
            <a:r>
              <a:rPr lang="en-US" sz="2400" dirty="0"/>
              <a:t>Shape of the work envelope</a:t>
            </a:r>
          </a:p>
          <a:p>
            <a:pPr lvl="1"/>
            <a:r>
              <a:rPr lang="en-US" sz="2400" dirty="0"/>
              <a:t>Programming method</a:t>
            </a:r>
          </a:p>
          <a:p>
            <a:pPr lvl="1"/>
            <a:r>
              <a:rPr lang="en-US" sz="2400" dirty="0"/>
              <a:t>By the type of jobs it is optimized for</a:t>
            </a:r>
          </a:p>
          <a:p>
            <a:pPr lvl="1"/>
            <a:r>
              <a:rPr lang="en-US" sz="2400" dirty="0"/>
              <a:t>Type of drive system used to move the robot</a:t>
            </a:r>
          </a:p>
          <a:p>
            <a:pPr lvl="1"/>
            <a:r>
              <a:rPr lang="en-US" sz="2400" dirty="0"/>
              <a:t>Or any other method useful for comparison</a:t>
            </a:r>
          </a:p>
          <a:p>
            <a:r>
              <a:rPr lang="en-US" sz="2800" dirty="0"/>
              <a:t>Often we refine a broad classification with other refining qualifications when determining the best robot for the job</a:t>
            </a:r>
          </a:p>
        </p:txBody>
      </p:sp>
    </p:spTree>
    <p:extLst>
      <p:ext uri="{BB962C8B-B14F-4D97-AF65-F5344CB8AC3E}">
        <p14:creationId xmlns:p14="http://schemas.microsoft.com/office/powerpoint/2010/main" val="475163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Belt-Drive</a:t>
            </a:r>
          </a:p>
        </p:txBody>
      </p:sp>
      <p:sp>
        <p:nvSpPr>
          <p:cNvPr id="3" name="Content Placeholder 2"/>
          <p:cNvSpPr>
            <a:spLocks noGrp="1"/>
          </p:cNvSpPr>
          <p:nvPr>
            <p:ph idx="1"/>
          </p:nvPr>
        </p:nvSpPr>
        <p:spPr/>
        <p:txBody>
          <a:bodyPr>
            <a:normAutofit lnSpcReduction="10000"/>
          </a:bodyPr>
          <a:lstStyle/>
          <a:p>
            <a:r>
              <a:rPr lang="en-US" sz="2800" dirty="0"/>
              <a:t>Belt drives utilize a flexible continuous loop known as a belt to transfer power from the motor to the output of the system</a:t>
            </a:r>
          </a:p>
          <a:p>
            <a:r>
              <a:rPr lang="en-US" sz="2800" dirty="0"/>
              <a:t>By changing the size ration between the </a:t>
            </a:r>
            <a:r>
              <a:rPr lang="en-US" sz="2800" b="1" dirty="0"/>
              <a:t>drive pulley </a:t>
            </a:r>
            <a:r>
              <a:rPr lang="en-US" sz="2800" dirty="0"/>
              <a:t>which is connected to the motor or force and the </a:t>
            </a:r>
            <a:r>
              <a:rPr lang="en-US" sz="2800" b="1" dirty="0"/>
              <a:t>driven pulley</a:t>
            </a:r>
            <a:r>
              <a:rPr lang="en-US" sz="2800" dirty="0"/>
              <a:t> which is connected to the output of the system we can alter the torque produced</a:t>
            </a:r>
          </a:p>
          <a:p>
            <a:r>
              <a:rPr lang="en-US" sz="2800" dirty="0"/>
              <a:t>Because of the precision required of most industrial robots, the belt of choice is the </a:t>
            </a:r>
            <a:r>
              <a:rPr lang="en-US" sz="2800" b="1" dirty="0"/>
              <a:t>synchronous belt </a:t>
            </a:r>
            <a:r>
              <a:rPr lang="en-US" sz="2800" dirty="0"/>
              <a:t>that has teeth at set intervals along its length</a:t>
            </a:r>
          </a:p>
        </p:txBody>
      </p:sp>
    </p:spTree>
    <p:extLst>
      <p:ext uri="{BB962C8B-B14F-4D97-AF65-F5344CB8AC3E}">
        <p14:creationId xmlns:p14="http://schemas.microsoft.com/office/powerpoint/2010/main" val="267040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357" y="1556659"/>
            <a:ext cx="2845229" cy="3785652"/>
          </a:xfrm>
          <a:prstGeom prst="rect">
            <a:avLst/>
          </a:prstGeom>
          <a:noFill/>
        </p:spPr>
        <p:txBody>
          <a:bodyPr wrap="square" rtlCol="0">
            <a:spAutoFit/>
          </a:bodyPr>
          <a:lstStyle/>
          <a:p>
            <a:r>
              <a:rPr lang="en-US" sz="2400" dirty="0"/>
              <a:t>A synchronous belt used to drive a gripper system for a robot. Notice the teeth on the white belt at the bottom of the cutaway image. This is similar to the setup used for robotic axis drives.</a:t>
            </a:r>
          </a:p>
        </p:txBody>
      </p:sp>
      <p:sp>
        <p:nvSpPr>
          <p:cNvPr id="4" name="TextBox 3">
            <a:extLst>
              <a:ext uri="{FF2B5EF4-FFF2-40B4-BE49-F238E27FC236}">
                <a16:creationId xmlns:a16="http://schemas.microsoft.com/office/drawing/2014/main" id="{B463B44F-6956-44D3-BC83-CCFDE197C0CC}"/>
              </a:ext>
            </a:extLst>
          </p:cNvPr>
          <p:cNvSpPr txBox="1"/>
          <p:nvPr/>
        </p:nvSpPr>
        <p:spPr>
          <a:xfrm>
            <a:off x="669401" y="105117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4-13</a:t>
            </a:r>
          </a:p>
        </p:txBody>
      </p:sp>
      <p:pic>
        <p:nvPicPr>
          <p:cNvPr id="6" name="Picture 5" descr="A photo shows a synchronous belt used to drive a gripper system for a robot">
            <a:extLst>
              <a:ext uri="{FF2B5EF4-FFF2-40B4-BE49-F238E27FC236}">
                <a16:creationId xmlns:a16="http://schemas.microsoft.com/office/drawing/2014/main" id="{87BE29AF-8727-447B-8BB4-0A17D0546737}"/>
              </a:ext>
            </a:extLst>
          </p:cNvPr>
          <p:cNvPicPr>
            <a:picLocks noChangeAspect="1"/>
          </p:cNvPicPr>
          <p:nvPr/>
        </p:nvPicPr>
        <p:blipFill rotWithShape="1">
          <a:blip r:embed="rId2">
            <a:extLst>
              <a:ext uri="{28A0092B-C50C-407E-A947-70E740481C1C}">
                <a14:useLocalDpi xmlns:a14="http://schemas.microsoft.com/office/drawing/2010/main" val="0"/>
              </a:ext>
            </a:extLst>
          </a:blip>
          <a:srcRect b="22842"/>
          <a:stretch/>
        </p:blipFill>
        <p:spPr>
          <a:xfrm>
            <a:off x="175130" y="1637274"/>
            <a:ext cx="5654800" cy="3541385"/>
          </a:xfrm>
          <a:prstGeom prst="rect">
            <a:avLst/>
          </a:prstGeom>
        </p:spPr>
      </p:pic>
    </p:spTree>
    <p:extLst>
      <p:ext uri="{BB962C8B-B14F-4D97-AF65-F5344CB8AC3E}">
        <p14:creationId xmlns:p14="http://schemas.microsoft.com/office/powerpoint/2010/main" val="3060514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Chain-Drive</a:t>
            </a:r>
            <a:r>
              <a:rPr lang="en-US" dirty="0"/>
              <a:t> </a:t>
            </a:r>
          </a:p>
        </p:txBody>
      </p:sp>
      <p:sp>
        <p:nvSpPr>
          <p:cNvPr id="3" name="Content Placeholder 2"/>
          <p:cNvSpPr>
            <a:spLocks noGrp="1"/>
          </p:cNvSpPr>
          <p:nvPr>
            <p:ph idx="1"/>
          </p:nvPr>
        </p:nvSpPr>
        <p:spPr>
          <a:xfrm>
            <a:off x="457200" y="1511827"/>
            <a:ext cx="8229600" cy="4525963"/>
          </a:xfrm>
        </p:spPr>
        <p:txBody>
          <a:bodyPr/>
          <a:lstStyle/>
          <a:p>
            <a:endParaRPr lang="en-US" dirty="0"/>
          </a:p>
          <a:p>
            <a:r>
              <a:rPr lang="en-US" sz="2800" dirty="0"/>
              <a:t>For the most part, chain-driven systems work in the same way as belt-driven systems, with a few exceptions:</a:t>
            </a:r>
          </a:p>
          <a:p>
            <a:pPr lvl="1"/>
            <a:r>
              <a:rPr lang="en-US" sz="2400" dirty="0"/>
              <a:t>These systems use </a:t>
            </a:r>
            <a:r>
              <a:rPr lang="en-US" sz="2400" b="1" dirty="0"/>
              <a:t>sprockets</a:t>
            </a:r>
            <a:r>
              <a:rPr lang="en-US" sz="2400" dirty="0"/>
              <a:t>, which have teeth designed to fit into the links of the chain instead of pulleys</a:t>
            </a:r>
          </a:p>
          <a:p>
            <a:pPr lvl="1"/>
            <a:r>
              <a:rPr lang="en-US" sz="2400" dirty="0"/>
              <a:t>The a chain, usually made of metal, connects the drive sprocket to the driven sprocket</a:t>
            </a:r>
          </a:p>
          <a:p>
            <a:pPr lvl="1"/>
            <a:r>
              <a:rPr lang="en-US" sz="2400" dirty="0"/>
              <a:t>Like the synchronous belt, chains do not slip, but they do wear out</a:t>
            </a:r>
          </a:p>
        </p:txBody>
      </p:sp>
    </p:spTree>
    <p:extLst>
      <p:ext uri="{BB962C8B-B14F-4D97-AF65-F5344CB8AC3E}">
        <p14:creationId xmlns:p14="http://schemas.microsoft.com/office/powerpoint/2010/main" val="517777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5872" y="2010778"/>
            <a:ext cx="2926415" cy="2677656"/>
          </a:xfrm>
          <a:prstGeom prst="rect">
            <a:avLst/>
          </a:prstGeom>
          <a:noFill/>
        </p:spPr>
        <p:txBody>
          <a:bodyPr wrap="square" rtlCol="0">
            <a:spAutoFit/>
          </a:bodyPr>
          <a:lstStyle/>
          <a:p>
            <a:r>
              <a:rPr lang="en-US" sz="2400" dirty="0"/>
              <a:t>While this system is not from a robot, it does show the components of a chain system as well as the slack that develops over time</a:t>
            </a:r>
          </a:p>
        </p:txBody>
      </p:sp>
      <p:sp>
        <p:nvSpPr>
          <p:cNvPr id="4" name="TextBox 3">
            <a:extLst>
              <a:ext uri="{FF2B5EF4-FFF2-40B4-BE49-F238E27FC236}">
                <a16:creationId xmlns:a16="http://schemas.microsoft.com/office/drawing/2014/main" id="{B463B44F-6956-44D3-BC83-CCFDE197C0CC}"/>
              </a:ext>
            </a:extLst>
          </p:cNvPr>
          <p:cNvSpPr txBox="1"/>
          <p:nvPr/>
        </p:nvSpPr>
        <p:spPr>
          <a:xfrm>
            <a:off x="1121362" y="77852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4-14</a:t>
            </a:r>
          </a:p>
        </p:txBody>
      </p:sp>
      <p:pic>
        <p:nvPicPr>
          <p:cNvPr id="6" name="Picture 5" descr="A photo shows the components of a chain system.">
            <a:extLst>
              <a:ext uri="{FF2B5EF4-FFF2-40B4-BE49-F238E27FC236}">
                <a16:creationId xmlns:a16="http://schemas.microsoft.com/office/drawing/2014/main" id="{CC7E362D-4484-4751-9EEC-8D6E8E8136B4}"/>
              </a:ext>
            </a:extLst>
          </p:cNvPr>
          <p:cNvPicPr>
            <a:picLocks noChangeAspect="1"/>
          </p:cNvPicPr>
          <p:nvPr/>
        </p:nvPicPr>
        <p:blipFill rotWithShape="1">
          <a:blip r:embed="rId2">
            <a:extLst>
              <a:ext uri="{28A0092B-C50C-407E-A947-70E740481C1C}">
                <a14:useLocalDpi xmlns:a14="http://schemas.microsoft.com/office/drawing/2010/main" val="0"/>
              </a:ext>
            </a:extLst>
          </a:blip>
          <a:srcRect b="10460"/>
          <a:stretch/>
        </p:blipFill>
        <p:spPr>
          <a:xfrm>
            <a:off x="1121362" y="1086300"/>
            <a:ext cx="4351813" cy="5565691"/>
          </a:xfrm>
          <a:prstGeom prst="rect">
            <a:avLst/>
          </a:prstGeom>
        </p:spPr>
      </p:pic>
    </p:spTree>
    <p:extLst>
      <p:ext uri="{BB962C8B-B14F-4D97-AF65-F5344CB8AC3E}">
        <p14:creationId xmlns:p14="http://schemas.microsoft.com/office/powerpoint/2010/main" val="2687575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Gear Drive </a:t>
            </a:r>
          </a:p>
        </p:txBody>
      </p:sp>
      <p:sp>
        <p:nvSpPr>
          <p:cNvPr id="3" name="Content Placeholder 2"/>
          <p:cNvSpPr>
            <a:spLocks noGrp="1"/>
          </p:cNvSpPr>
          <p:nvPr>
            <p:ph idx="1"/>
          </p:nvPr>
        </p:nvSpPr>
        <p:spPr/>
        <p:txBody>
          <a:bodyPr/>
          <a:lstStyle/>
          <a:p>
            <a:endParaRPr lang="en-US" dirty="0"/>
          </a:p>
          <a:p>
            <a:r>
              <a:rPr lang="en-US" sz="2800" dirty="0"/>
              <a:t>Gears come in many shapes, sizes, and varieties, but they all have cogs, or teeth, which are projections that match up or </a:t>
            </a:r>
            <a:r>
              <a:rPr lang="en-US" sz="2800" b="1" dirty="0"/>
              <a:t>mesh</a:t>
            </a:r>
            <a:r>
              <a:rPr lang="en-US" sz="2800" dirty="0"/>
              <a:t> with similar projections on other gears to transmit force</a:t>
            </a:r>
          </a:p>
          <a:p>
            <a:r>
              <a:rPr lang="en-US" sz="2800" dirty="0"/>
              <a:t>Drive Gear – the one supplying power</a:t>
            </a:r>
          </a:p>
          <a:p>
            <a:r>
              <a:rPr lang="en-US" sz="2800" dirty="0"/>
              <a:t>Driven Gear – one tied to the output </a:t>
            </a:r>
          </a:p>
          <a:p>
            <a:r>
              <a:rPr lang="en-US" sz="2800" b="1" dirty="0"/>
              <a:t>Gear train </a:t>
            </a:r>
            <a:r>
              <a:rPr lang="en-US" sz="2800" dirty="0"/>
              <a:t>or </a:t>
            </a:r>
            <a:r>
              <a:rPr lang="en-US" sz="2800" b="1" dirty="0"/>
              <a:t>transmission – </a:t>
            </a:r>
            <a:r>
              <a:rPr lang="en-US" sz="2800" dirty="0"/>
              <a:t>two or more gears connected together </a:t>
            </a:r>
          </a:p>
        </p:txBody>
      </p:sp>
    </p:spTree>
    <p:extLst>
      <p:ext uri="{BB962C8B-B14F-4D97-AF65-F5344CB8AC3E}">
        <p14:creationId xmlns:p14="http://schemas.microsoft.com/office/powerpoint/2010/main" val="2465695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Gear Drive cont.</a:t>
            </a:r>
          </a:p>
        </p:txBody>
      </p:sp>
      <p:sp>
        <p:nvSpPr>
          <p:cNvPr id="3" name="Content Placeholder 2"/>
          <p:cNvSpPr>
            <a:spLocks noGrp="1"/>
          </p:cNvSpPr>
          <p:nvPr>
            <p:ph idx="1"/>
          </p:nvPr>
        </p:nvSpPr>
        <p:spPr/>
        <p:txBody>
          <a:bodyPr>
            <a:normAutofit fontScale="92500"/>
          </a:bodyPr>
          <a:lstStyle/>
          <a:p>
            <a:r>
              <a:rPr lang="en-US" sz="2800" b="1" dirty="0"/>
              <a:t>Idler gears</a:t>
            </a:r>
            <a:r>
              <a:rPr lang="en-US" sz="2800" dirty="0"/>
              <a:t> are extra gears added to a system to change the direction of rotation on a dedicated shaft, not an output shaft</a:t>
            </a:r>
          </a:p>
          <a:p>
            <a:endParaRPr lang="en-US" sz="2800" dirty="0"/>
          </a:p>
          <a:p>
            <a:r>
              <a:rPr lang="en-US" sz="2800" dirty="0"/>
              <a:t>If there is an even number of total gears in a drive system, the last gear will rotate opposite the input gear</a:t>
            </a:r>
          </a:p>
          <a:p>
            <a:endParaRPr lang="en-US" sz="2800" dirty="0"/>
          </a:p>
          <a:p>
            <a:r>
              <a:rPr lang="en-US" sz="2800" dirty="0"/>
              <a:t>If there are an odd number of total gears in a system, the last gear will turn in the same direction as the input gear</a:t>
            </a:r>
          </a:p>
        </p:txBody>
      </p:sp>
    </p:spTree>
    <p:extLst>
      <p:ext uri="{BB962C8B-B14F-4D97-AF65-F5344CB8AC3E}">
        <p14:creationId xmlns:p14="http://schemas.microsoft.com/office/powerpoint/2010/main" val="3796082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5962" y="2211225"/>
            <a:ext cx="1804845" cy="2677656"/>
          </a:xfrm>
          <a:prstGeom prst="rect">
            <a:avLst/>
          </a:prstGeom>
          <a:noFill/>
        </p:spPr>
        <p:txBody>
          <a:bodyPr wrap="square" rtlCol="0">
            <a:spAutoFit/>
          </a:bodyPr>
          <a:lstStyle/>
          <a:p>
            <a:r>
              <a:rPr lang="en-US" sz="2400" dirty="0"/>
              <a:t>An even number of gears means the output will turn opposite the input</a:t>
            </a:r>
          </a:p>
        </p:txBody>
      </p:sp>
      <p:sp>
        <p:nvSpPr>
          <p:cNvPr id="4" name="TextBox 3">
            <a:extLst>
              <a:ext uri="{FF2B5EF4-FFF2-40B4-BE49-F238E27FC236}">
                <a16:creationId xmlns:a16="http://schemas.microsoft.com/office/drawing/2014/main" id="{B463B44F-6956-44D3-BC83-CCFDE197C0CC}"/>
              </a:ext>
            </a:extLst>
          </p:cNvPr>
          <p:cNvSpPr txBox="1"/>
          <p:nvPr/>
        </p:nvSpPr>
        <p:spPr>
          <a:xfrm>
            <a:off x="1389572" y="116742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4-15</a:t>
            </a:r>
          </a:p>
        </p:txBody>
      </p:sp>
      <p:pic>
        <p:nvPicPr>
          <p:cNvPr id="6" name="Picture 5" descr="An illustration shows gears with arrows marked to represent movement in opposite sides.">
            <a:extLst>
              <a:ext uri="{FF2B5EF4-FFF2-40B4-BE49-F238E27FC236}">
                <a16:creationId xmlns:a16="http://schemas.microsoft.com/office/drawing/2014/main" id="{BD43DC5A-DA01-4169-B093-5B7DCE33DF25}"/>
              </a:ext>
            </a:extLst>
          </p:cNvPr>
          <p:cNvPicPr>
            <a:picLocks noChangeAspect="1"/>
          </p:cNvPicPr>
          <p:nvPr/>
        </p:nvPicPr>
        <p:blipFill rotWithShape="1">
          <a:blip r:embed="rId2">
            <a:extLst>
              <a:ext uri="{28A0092B-C50C-407E-A947-70E740481C1C}">
                <a14:useLocalDpi xmlns:a14="http://schemas.microsoft.com/office/drawing/2010/main" val="0"/>
              </a:ext>
            </a:extLst>
          </a:blip>
          <a:srcRect b="16975"/>
          <a:stretch/>
        </p:blipFill>
        <p:spPr>
          <a:xfrm>
            <a:off x="1303074" y="1475202"/>
            <a:ext cx="4664733" cy="4505468"/>
          </a:xfrm>
          <a:prstGeom prst="rect">
            <a:avLst/>
          </a:prstGeom>
        </p:spPr>
      </p:pic>
    </p:spTree>
    <p:extLst>
      <p:ext uri="{BB962C8B-B14F-4D97-AF65-F5344CB8AC3E}">
        <p14:creationId xmlns:p14="http://schemas.microsoft.com/office/powerpoint/2010/main" val="3321922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4128" y="2193021"/>
            <a:ext cx="2769225" cy="2677656"/>
          </a:xfrm>
          <a:prstGeom prst="rect">
            <a:avLst/>
          </a:prstGeom>
          <a:noFill/>
        </p:spPr>
        <p:txBody>
          <a:bodyPr wrap="square" rtlCol="0">
            <a:spAutoFit/>
          </a:bodyPr>
          <a:lstStyle/>
          <a:p>
            <a:r>
              <a:rPr lang="en-US" sz="2400" dirty="0"/>
              <a:t>An odd number of gears is required to have the output, or driven gear, turn in the same direction as the input, or drive gear</a:t>
            </a:r>
          </a:p>
        </p:txBody>
      </p:sp>
      <p:sp>
        <p:nvSpPr>
          <p:cNvPr id="4" name="TextBox 3">
            <a:extLst>
              <a:ext uri="{FF2B5EF4-FFF2-40B4-BE49-F238E27FC236}">
                <a16:creationId xmlns:a16="http://schemas.microsoft.com/office/drawing/2014/main" id="{B463B44F-6956-44D3-BC83-CCFDE197C0CC}"/>
              </a:ext>
            </a:extLst>
          </p:cNvPr>
          <p:cNvSpPr txBox="1"/>
          <p:nvPr/>
        </p:nvSpPr>
        <p:spPr>
          <a:xfrm>
            <a:off x="1168643" y="104574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4-16</a:t>
            </a:r>
          </a:p>
        </p:txBody>
      </p:sp>
      <p:pic>
        <p:nvPicPr>
          <p:cNvPr id="6" name="Picture 5" descr="An illustration shows three gears with arrows marked to represent movement in same sides.">
            <a:extLst>
              <a:ext uri="{FF2B5EF4-FFF2-40B4-BE49-F238E27FC236}">
                <a16:creationId xmlns:a16="http://schemas.microsoft.com/office/drawing/2014/main" id="{703ABE18-1BF3-41BA-9E5D-F2A7B9BB131E}"/>
              </a:ext>
            </a:extLst>
          </p:cNvPr>
          <p:cNvPicPr>
            <a:picLocks noChangeAspect="1"/>
          </p:cNvPicPr>
          <p:nvPr/>
        </p:nvPicPr>
        <p:blipFill rotWithShape="1">
          <a:blip r:embed="rId2">
            <a:extLst>
              <a:ext uri="{28A0092B-C50C-407E-A947-70E740481C1C}">
                <a14:useLocalDpi xmlns:a14="http://schemas.microsoft.com/office/drawing/2010/main" val="0"/>
              </a:ext>
            </a:extLst>
          </a:blip>
          <a:srcRect b="13253"/>
          <a:stretch/>
        </p:blipFill>
        <p:spPr>
          <a:xfrm>
            <a:off x="1168643" y="1353522"/>
            <a:ext cx="4918656" cy="4800143"/>
          </a:xfrm>
          <a:prstGeom prst="rect">
            <a:avLst/>
          </a:prstGeom>
        </p:spPr>
      </p:pic>
    </p:spTree>
    <p:extLst>
      <p:ext uri="{BB962C8B-B14F-4D97-AF65-F5344CB8AC3E}">
        <p14:creationId xmlns:p14="http://schemas.microsoft.com/office/powerpoint/2010/main" val="2357487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Gear Drive cont.</a:t>
            </a:r>
          </a:p>
        </p:txBody>
      </p:sp>
      <p:sp>
        <p:nvSpPr>
          <p:cNvPr id="3" name="Content Placeholder 2"/>
          <p:cNvSpPr>
            <a:spLocks noGrp="1"/>
          </p:cNvSpPr>
          <p:nvPr>
            <p:ph idx="1"/>
          </p:nvPr>
        </p:nvSpPr>
        <p:spPr/>
        <p:txBody>
          <a:bodyPr>
            <a:normAutofit/>
          </a:bodyPr>
          <a:lstStyle/>
          <a:p>
            <a:endParaRPr lang="en-US" sz="2800" b="1" dirty="0"/>
          </a:p>
          <a:p>
            <a:r>
              <a:rPr lang="en-US" sz="2800" b="1" dirty="0"/>
              <a:t>Compound gears - </a:t>
            </a:r>
            <a:r>
              <a:rPr lang="en-US" sz="2800" dirty="0"/>
              <a:t>two or more gears on the same shaft, often made from one solid piece of material</a:t>
            </a:r>
          </a:p>
          <a:p>
            <a:pPr lvl="1"/>
            <a:r>
              <a:rPr lang="en-US" sz="2400" dirty="0"/>
              <a:t>One of the gears in a compound gear will be a driven gear, while the other(s) will be a drive gear	</a:t>
            </a:r>
          </a:p>
          <a:p>
            <a:pPr lvl="1"/>
            <a:r>
              <a:rPr lang="en-US" sz="2400" dirty="0"/>
              <a:t>This is because one or more of the gears in the compound arrangement serves as the power source for a completely new gear train</a:t>
            </a:r>
          </a:p>
          <a:p>
            <a:pPr lvl="1"/>
            <a:r>
              <a:rPr lang="en-US" sz="2400" dirty="0"/>
              <a:t>Multiple gears on the same shaft must rotate in the same direction</a:t>
            </a:r>
          </a:p>
        </p:txBody>
      </p:sp>
    </p:spTree>
    <p:extLst>
      <p:ext uri="{BB962C8B-B14F-4D97-AF65-F5344CB8AC3E}">
        <p14:creationId xmlns:p14="http://schemas.microsoft.com/office/powerpoint/2010/main" val="3829685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2338" y="1571526"/>
            <a:ext cx="2931173" cy="3739485"/>
          </a:xfrm>
          <a:prstGeom prst="rect">
            <a:avLst/>
          </a:prstGeom>
          <a:noFill/>
        </p:spPr>
        <p:txBody>
          <a:bodyPr wrap="square" rtlCol="0">
            <a:spAutoFit/>
          </a:bodyPr>
          <a:lstStyle/>
          <a:p>
            <a:r>
              <a:rPr lang="en-US" sz="2400" dirty="0"/>
              <a:t>This is part of a gear transmission system, which includes compound and spur gears. Spur gears are made by taking a round or cylindrical object and cutting teeth into the edge.</a:t>
            </a:r>
          </a:p>
          <a:p>
            <a:endParaRPr lang="en-US" sz="2100" dirty="0"/>
          </a:p>
        </p:txBody>
      </p:sp>
      <p:sp>
        <p:nvSpPr>
          <p:cNvPr id="4" name="TextBox 3">
            <a:extLst>
              <a:ext uri="{FF2B5EF4-FFF2-40B4-BE49-F238E27FC236}">
                <a16:creationId xmlns:a16="http://schemas.microsoft.com/office/drawing/2014/main" id="{B463B44F-6956-44D3-BC83-CCFDE197C0CC}"/>
              </a:ext>
            </a:extLst>
          </p:cNvPr>
          <p:cNvSpPr txBox="1"/>
          <p:nvPr/>
        </p:nvSpPr>
        <p:spPr>
          <a:xfrm>
            <a:off x="474538" y="127175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4-17</a:t>
            </a:r>
          </a:p>
        </p:txBody>
      </p:sp>
      <p:pic>
        <p:nvPicPr>
          <p:cNvPr id="6" name="Picture 5" descr="A photo shows a spur gear system with cutting teeth on the edges.">
            <a:extLst>
              <a:ext uri="{FF2B5EF4-FFF2-40B4-BE49-F238E27FC236}">
                <a16:creationId xmlns:a16="http://schemas.microsoft.com/office/drawing/2014/main" id="{94A789B3-95CD-4C89-B265-C54C29ECACDC}"/>
              </a:ext>
            </a:extLst>
          </p:cNvPr>
          <p:cNvPicPr>
            <a:picLocks noChangeAspect="1"/>
          </p:cNvPicPr>
          <p:nvPr/>
        </p:nvPicPr>
        <p:blipFill rotWithShape="1">
          <a:blip r:embed="rId2">
            <a:extLst>
              <a:ext uri="{28A0092B-C50C-407E-A947-70E740481C1C}">
                <a14:useLocalDpi xmlns:a14="http://schemas.microsoft.com/office/drawing/2010/main" val="0"/>
              </a:ext>
            </a:extLst>
          </a:blip>
          <a:srcRect b="14070"/>
          <a:stretch/>
        </p:blipFill>
        <p:spPr>
          <a:xfrm>
            <a:off x="474538" y="1571526"/>
            <a:ext cx="5551303" cy="3593599"/>
          </a:xfrm>
          <a:prstGeom prst="rect">
            <a:avLst/>
          </a:prstGeom>
        </p:spPr>
      </p:pic>
    </p:spTree>
    <p:extLst>
      <p:ext uri="{BB962C8B-B14F-4D97-AF65-F5344CB8AC3E}">
        <p14:creationId xmlns:p14="http://schemas.microsoft.com/office/powerpoint/2010/main" val="8025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Power Source</a:t>
            </a:r>
          </a:p>
        </p:txBody>
      </p:sp>
      <p:sp>
        <p:nvSpPr>
          <p:cNvPr id="3" name="Content Placeholder 2"/>
          <p:cNvSpPr>
            <a:spLocks noGrp="1"/>
          </p:cNvSpPr>
          <p:nvPr>
            <p:ph idx="1"/>
          </p:nvPr>
        </p:nvSpPr>
        <p:spPr/>
        <p:txBody>
          <a:bodyPr>
            <a:normAutofit/>
          </a:bodyPr>
          <a:lstStyle/>
          <a:p>
            <a:r>
              <a:rPr lang="en-US" sz="2800" dirty="0"/>
              <a:t>One of the common first sorting methods is power source</a:t>
            </a:r>
          </a:p>
          <a:p>
            <a:pPr lvl="1"/>
            <a:r>
              <a:rPr lang="en-US" sz="2400" dirty="0"/>
              <a:t>Often this is matched up with what is readily available or required by the task </a:t>
            </a:r>
          </a:p>
          <a:p>
            <a:endParaRPr lang="en-US" sz="2800" dirty="0"/>
          </a:p>
          <a:p>
            <a:r>
              <a:rPr lang="en-US" sz="2800" dirty="0"/>
              <a:t>The three common industrial power sources are:</a:t>
            </a:r>
          </a:p>
          <a:p>
            <a:pPr lvl="1"/>
            <a:r>
              <a:rPr lang="en-US" sz="2400" dirty="0"/>
              <a:t>Electrical</a:t>
            </a:r>
          </a:p>
          <a:p>
            <a:pPr lvl="1"/>
            <a:r>
              <a:rPr lang="en-US" sz="2400" dirty="0"/>
              <a:t>Hydraulic</a:t>
            </a:r>
          </a:p>
          <a:p>
            <a:pPr lvl="1"/>
            <a:r>
              <a:rPr lang="en-US" sz="2400" dirty="0"/>
              <a:t>Pneumatic</a:t>
            </a:r>
          </a:p>
        </p:txBody>
      </p:sp>
    </p:spTree>
    <p:extLst>
      <p:ext uri="{BB962C8B-B14F-4D97-AF65-F5344CB8AC3E}">
        <p14:creationId xmlns:p14="http://schemas.microsoft.com/office/powerpoint/2010/main" val="2029242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Harmonic Drive</a:t>
            </a:r>
          </a:p>
        </p:txBody>
      </p:sp>
      <p:sp>
        <p:nvSpPr>
          <p:cNvPr id="3" name="Content Placeholder 2"/>
          <p:cNvSpPr>
            <a:spLocks noGrp="1"/>
          </p:cNvSpPr>
          <p:nvPr>
            <p:ph idx="1"/>
          </p:nvPr>
        </p:nvSpPr>
        <p:spPr/>
        <p:txBody>
          <a:bodyPr>
            <a:normAutofit/>
          </a:bodyPr>
          <a:lstStyle/>
          <a:p>
            <a:r>
              <a:rPr lang="en-US" sz="2800" b="1" dirty="0"/>
              <a:t>Harmonic drive </a:t>
            </a:r>
            <a:r>
              <a:rPr lang="en-US" sz="2800" dirty="0"/>
              <a:t>- a specialized gear system that uses an elliptical wave generator to mesh a flex spline with a circular spline that has gear teeth fixed along the interior</a:t>
            </a:r>
          </a:p>
          <a:p>
            <a:pPr lvl="1"/>
            <a:r>
              <a:rPr lang="en-US" sz="2400" dirty="0"/>
              <a:t>The circular spline is typically the driven portion of the system</a:t>
            </a:r>
          </a:p>
          <a:p>
            <a:pPr lvl="1"/>
            <a:r>
              <a:rPr lang="en-US" sz="2400" dirty="0"/>
              <a:t>The flex spline only contacts the circular spine at two points that are 180 degrees apart</a:t>
            </a:r>
          </a:p>
          <a:p>
            <a:pPr lvl="1"/>
            <a:r>
              <a:rPr lang="en-US" sz="2400" dirty="0"/>
              <a:t>The wave generator is inside the flex spine, but is usually separated from the flex spine by ball bearings</a:t>
            </a:r>
          </a:p>
        </p:txBody>
      </p:sp>
    </p:spTree>
    <p:extLst>
      <p:ext uri="{BB962C8B-B14F-4D97-AF65-F5344CB8AC3E}">
        <p14:creationId xmlns:p14="http://schemas.microsoft.com/office/powerpoint/2010/main" val="750289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2760" y="2223127"/>
            <a:ext cx="2103905" cy="1938992"/>
          </a:xfrm>
          <a:prstGeom prst="rect">
            <a:avLst/>
          </a:prstGeom>
          <a:noFill/>
        </p:spPr>
        <p:txBody>
          <a:bodyPr wrap="square" rtlCol="0">
            <a:spAutoFit/>
          </a:bodyPr>
          <a:lstStyle/>
          <a:p>
            <a:r>
              <a:rPr lang="en-US" sz="2400" dirty="0"/>
              <a:t>This system can generate torques up to 320:1 and has no backlash</a:t>
            </a:r>
          </a:p>
        </p:txBody>
      </p:sp>
      <p:sp>
        <p:nvSpPr>
          <p:cNvPr id="4" name="TextBox 3">
            <a:extLst>
              <a:ext uri="{FF2B5EF4-FFF2-40B4-BE49-F238E27FC236}">
                <a16:creationId xmlns:a16="http://schemas.microsoft.com/office/drawing/2014/main" id="{B463B44F-6956-44D3-BC83-CCFDE197C0CC}"/>
              </a:ext>
            </a:extLst>
          </p:cNvPr>
          <p:cNvSpPr txBox="1"/>
          <p:nvPr/>
        </p:nvSpPr>
        <p:spPr>
          <a:xfrm>
            <a:off x="790833" y="117639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4-18</a:t>
            </a:r>
          </a:p>
        </p:txBody>
      </p:sp>
      <p:pic>
        <p:nvPicPr>
          <p:cNvPr id="5" name="Picture 4" descr="An illustration shows a harmonic drive system. The various parts of harmonic drive systems are labeled as follows: Wave generator (input); Rollers; Flex spline (output); Circular spline (rigid).">
            <a:extLst>
              <a:ext uri="{FF2B5EF4-FFF2-40B4-BE49-F238E27FC236}">
                <a16:creationId xmlns:a16="http://schemas.microsoft.com/office/drawing/2014/main" id="{C597716E-0BE9-46DB-A86A-720BF009BED8}"/>
              </a:ext>
            </a:extLst>
          </p:cNvPr>
          <p:cNvPicPr>
            <a:picLocks noChangeAspect="1"/>
          </p:cNvPicPr>
          <p:nvPr/>
        </p:nvPicPr>
        <p:blipFill rotWithShape="1">
          <a:blip r:embed="rId2">
            <a:extLst>
              <a:ext uri="{28A0092B-C50C-407E-A947-70E740481C1C}">
                <a14:useLocalDpi xmlns:a14="http://schemas.microsoft.com/office/drawing/2010/main" val="0"/>
              </a:ext>
            </a:extLst>
          </a:blip>
          <a:srcRect b="13490"/>
          <a:stretch/>
        </p:blipFill>
        <p:spPr>
          <a:xfrm>
            <a:off x="679622" y="1484176"/>
            <a:ext cx="5758248" cy="4084807"/>
          </a:xfrm>
          <a:prstGeom prst="rect">
            <a:avLst/>
          </a:prstGeom>
        </p:spPr>
      </p:pic>
    </p:spTree>
    <p:extLst>
      <p:ext uri="{BB962C8B-B14F-4D97-AF65-F5344CB8AC3E}">
        <p14:creationId xmlns:p14="http://schemas.microsoft.com/office/powerpoint/2010/main" val="2819225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Ball Screw </a:t>
            </a:r>
          </a:p>
        </p:txBody>
      </p:sp>
      <p:sp>
        <p:nvSpPr>
          <p:cNvPr id="3" name="Content Placeholder 2"/>
          <p:cNvSpPr>
            <a:spLocks noGrp="1"/>
          </p:cNvSpPr>
          <p:nvPr>
            <p:ph idx="1"/>
          </p:nvPr>
        </p:nvSpPr>
        <p:spPr/>
        <p:txBody>
          <a:bodyPr>
            <a:normAutofit/>
          </a:bodyPr>
          <a:lstStyle/>
          <a:p>
            <a:r>
              <a:rPr lang="en-US" sz="2800" b="1" dirty="0"/>
              <a:t>Ball screws </a:t>
            </a:r>
            <a:r>
              <a:rPr lang="en-US" sz="2800" dirty="0"/>
              <a:t>-a large shaft with a continuous tooth carved along the outer edge and a nut or block that moves up and down the length of the shaft</a:t>
            </a:r>
          </a:p>
          <a:p>
            <a:pPr lvl="1"/>
            <a:r>
              <a:rPr lang="en-US" sz="2400" dirty="0"/>
              <a:t>The prime mover connects to the shaft either directly via a coupler or through a belt, chain, or gear-drive system, with all the options that creates</a:t>
            </a:r>
          </a:p>
          <a:p>
            <a:pPr lvl="1"/>
            <a:r>
              <a:rPr lang="en-US" sz="2400" dirty="0"/>
              <a:t>The block or nut that moves along the ball screw usually rides along the tooth via ball bearings and attaches to whatever is being moved</a:t>
            </a:r>
          </a:p>
        </p:txBody>
      </p:sp>
    </p:spTree>
    <p:extLst>
      <p:ext uri="{BB962C8B-B14F-4D97-AF65-F5344CB8AC3E}">
        <p14:creationId xmlns:p14="http://schemas.microsoft.com/office/powerpoint/2010/main" val="110017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A3BF40-8276-4FCB-9641-E2898870EF78}"/>
              </a:ext>
            </a:extLst>
          </p:cNvPr>
          <p:cNvSpPr txBox="1"/>
          <p:nvPr/>
        </p:nvSpPr>
        <p:spPr>
          <a:xfrm>
            <a:off x="6541245" y="1788575"/>
            <a:ext cx="2400997" cy="3108543"/>
          </a:xfrm>
          <a:prstGeom prst="rect">
            <a:avLst/>
          </a:prstGeom>
          <a:noFill/>
        </p:spPr>
        <p:txBody>
          <a:bodyPr wrap="square" rtlCol="0">
            <a:spAutoFit/>
          </a:bodyPr>
          <a:lstStyle/>
          <a:p>
            <a:r>
              <a:rPr lang="en-US" sz="2800" dirty="0"/>
              <a:t>Ball screws come in a wide variety of sizes and lengths to meet the application needs</a:t>
            </a:r>
          </a:p>
        </p:txBody>
      </p:sp>
      <p:sp>
        <p:nvSpPr>
          <p:cNvPr id="4" name="TextBox 3">
            <a:extLst>
              <a:ext uri="{FF2B5EF4-FFF2-40B4-BE49-F238E27FC236}">
                <a16:creationId xmlns:a16="http://schemas.microsoft.com/office/drawing/2014/main" id="{B463B44F-6956-44D3-BC83-CCFDE197C0CC}"/>
              </a:ext>
            </a:extLst>
          </p:cNvPr>
          <p:cNvSpPr txBox="1"/>
          <p:nvPr/>
        </p:nvSpPr>
        <p:spPr>
          <a:xfrm>
            <a:off x="197708" y="112641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4-19</a:t>
            </a:r>
          </a:p>
        </p:txBody>
      </p:sp>
      <p:pic>
        <p:nvPicPr>
          <p:cNvPr id="6" name="Picture 5" descr="A photo shows the making of ball screws in a wide variety of sizes and lengths.">
            <a:extLst>
              <a:ext uri="{FF2B5EF4-FFF2-40B4-BE49-F238E27FC236}">
                <a16:creationId xmlns:a16="http://schemas.microsoft.com/office/drawing/2014/main" id="{5D5BD0B6-12FC-45B7-B965-AD1ABDF74699}"/>
              </a:ext>
            </a:extLst>
          </p:cNvPr>
          <p:cNvPicPr>
            <a:picLocks noChangeAspect="1"/>
          </p:cNvPicPr>
          <p:nvPr/>
        </p:nvPicPr>
        <p:blipFill rotWithShape="1">
          <a:blip r:embed="rId2">
            <a:extLst>
              <a:ext uri="{28A0092B-C50C-407E-A947-70E740481C1C}">
                <a14:useLocalDpi xmlns:a14="http://schemas.microsoft.com/office/drawing/2010/main" val="0"/>
              </a:ext>
            </a:extLst>
          </a:blip>
          <a:srcRect b="13748"/>
          <a:stretch/>
        </p:blipFill>
        <p:spPr>
          <a:xfrm>
            <a:off x="197708" y="1434188"/>
            <a:ext cx="6250288" cy="4052213"/>
          </a:xfrm>
          <a:prstGeom prst="rect">
            <a:avLst/>
          </a:prstGeom>
        </p:spPr>
      </p:pic>
    </p:spTree>
    <p:extLst>
      <p:ext uri="{BB962C8B-B14F-4D97-AF65-F5344CB8AC3E}">
        <p14:creationId xmlns:p14="http://schemas.microsoft.com/office/powerpoint/2010/main" val="368810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ISO</a:t>
            </a:r>
          </a:p>
        </p:txBody>
      </p:sp>
      <p:sp>
        <p:nvSpPr>
          <p:cNvPr id="3" name="Content Placeholder 2"/>
          <p:cNvSpPr>
            <a:spLocks noGrp="1"/>
          </p:cNvSpPr>
          <p:nvPr>
            <p:ph idx="1"/>
          </p:nvPr>
        </p:nvSpPr>
        <p:spPr/>
        <p:txBody>
          <a:bodyPr>
            <a:normAutofit fontScale="92500"/>
          </a:bodyPr>
          <a:lstStyle/>
          <a:p>
            <a:r>
              <a:rPr lang="en-US" sz="2800" b="1" dirty="0"/>
              <a:t>International Standards Organization</a:t>
            </a:r>
            <a:r>
              <a:rPr lang="en-US" sz="2800" dirty="0"/>
              <a:t> </a:t>
            </a:r>
            <a:r>
              <a:rPr lang="en-US" sz="2800" b="1" dirty="0"/>
              <a:t>(ISO)</a:t>
            </a:r>
            <a:r>
              <a:rPr lang="en-US" sz="2800" dirty="0"/>
              <a:t> - an organization that develops, updates, and maintains sets of standards for use by the industries of the world</a:t>
            </a:r>
          </a:p>
          <a:p>
            <a:pPr lvl="1"/>
            <a:r>
              <a:rPr lang="en-US" sz="2400" dirty="0"/>
              <a:t>An ISO certification guarantees that a company is making its products according to a defined set of specifications for quality, safety, and reliability, giving customers peace of mind</a:t>
            </a:r>
          </a:p>
          <a:p>
            <a:r>
              <a:rPr lang="en-US" sz="2800" dirty="0"/>
              <a:t>ISO defines an industrial robot as an “actuated mechanism programmable in two or more axes with a degree of autonomy, moving within its environment, to perform intended tasks” (Harper, 2012). </a:t>
            </a:r>
          </a:p>
          <a:p>
            <a:pPr lvl="1"/>
            <a:endParaRPr lang="en-US" dirty="0"/>
          </a:p>
        </p:txBody>
      </p:sp>
    </p:spTree>
    <p:extLst>
      <p:ext uri="{BB962C8B-B14F-4D97-AF65-F5344CB8AC3E}">
        <p14:creationId xmlns:p14="http://schemas.microsoft.com/office/powerpoint/2010/main" val="2113059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ISO Industrial Classification</a:t>
            </a:r>
          </a:p>
        </p:txBody>
      </p:sp>
      <p:sp>
        <p:nvSpPr>
          <p:cNvPr id="3" name="Content Placeholder 2"/>
          <p:cNvSpPr>
            <a:spLocks noGrp="1"/>
          </p:cNvSpPr>
          <p:nvPr>
            <p:ph idx="1"/>
          </p:nvPr>
        </p:nvSpPr>
        <p:spPr/>
        <p:txBody>
          <a:bodyPr>
            <a:normAutofit lnSpcReduction="10000"/>
          </a:bodyPr>
          <a:lstStyle/>
          <a:p>
            <a:r>
              <a:rPr lang="en-US" sz="2800" dirty="0"/>
              <a:t>The ISO classifications for industrial robots are:</a:t>
            </a:r>
          </a:p>
          <a:p>
            <a:pPr lvl="1"/>
            <a:r>
              <a:rPr lang="en-US" sz="2400" dirty="0"/>
              <a:t>Linear robots</a:t>
            </a:r>
            <a:endParaRPr lang="en-US" sz="2000" dirty="0"/>
          </a:p>
          <a:p>
            <a:pPr lvl="1"/>
            <a:r>
              <a:rPr lang="en-US" sz="2400" dirty="0"/>
              <a:t>SCARA robots </a:t>
            </a:r>
            <a:endParaRPr lang="en-US" sz="2000" dirty="0"/>
          </a:p>
          <a:p>
            <a:pPr lvl="1"/>
            <a:r>
              <a:rPr lang="en-US" sz="2400" dirty="0"/>
              <a:t>Articulated robots</a:t>
            </a:r>
            <a:endParaRPr lang="en-US" sz="2000" dirty="0"/>
          </a:p>
          <a:p>
            <a:pPr lvl="1"/>
            <a:r>
              <a:rPr lang="en-US" sz="2400" dirty="0"/>
              <a:t>Parallel robots</a:t>
            </a:r>
            <a:endParaRPr lang="en-US" sz="2000" dirty="0"/>
          </a:p>
          <a:p>
            <a:pPr lvl="1"/>
            <a:r>
              <a:rPr lang="en-US" sz="2400" dirty="0"/>
              <a:t>Cylindrical robots</a:t>
            </a:r>
            <a:endParaRPr lang="en-US" sz="2000" dirty="0"/>
          </a:p>
          <a:p>
            <a:pPr lvl="1"/>
            <a:r>
              <a:rPr lang="en-US" sz="2400" dirty="0"/>
              <a:t>Others</a:t>
            </a:r>
          </a:p>
          <a:p>
            <a:r>
              <a:rPr lang="en-US" sz="2800" dirty="0"/>
              <a:t>ISO 8373:2012 is where you will find the ISO classifications for industrial robotics along with the information needed to work safely with these systems</a:t>
            </a:r>
            <a:endParaRPr lang="en-US" sz="2000" dirty="0"/>
          </a:p>
        </p:txBody>
      </p:sp>
    </p:spTree>
    <p:extLst>
      <p:ext uri="{BB962C8B-B14F-4D97-AF65-F5344CB8AC3E}">
        <p14:creationId xmlns:p14="http://schemas.microsoft.com/office/powerpoint/2010/main" val="1166054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Review</a:t>
            </a:r>
            <a:r>
              <a:rPr lang="en-US" dirty="0"/>
              <a:t> </a:t>
            </a:r>
          </a:p>
        </p:txBody>
      </p:sp>
      <p:sp>
        <p:nvSpPr>
          <p:cNvPr id="3" name="Content Placeholder 2"/>
          <p:cNvSpPr>
            <a:spLocks noGrp="1"/>
          </p:cNvSpPr>
          <p:nvPr>
            <p:ph idx="1"/>
          </p:nvPr>
        </p:nvSpPr>
        <p:spPr/>
        <p:txBody>
          <a:bodyPr>
            <a:normAutofit fontScale="92500" lnSpcReduction="20000"/>
          </a:bodyPr>
          <a:lstStyle/>
          <a:p>
            <a:pPr lvl="0"/>
            <a:r>
              <a:rPr lang="en-US" b="1" dirty="0"/>
              <a:t>How are robots classified?</a:t>
            </a:r>
            <a:r>
              <a:rPr lang="en-US" dirty="0"/>
              <a:t>  This section discussed why we classify robots and some of the broad categories one might use.</a:t>
            </a:r>
          </a:p>
          <a:p>
            <a:pPr lvl="0"/>
            <a:r>
              <a:rPr lang="en-US" b="1" dirty="0"/>
              <a:t>Power source.</a:t>
            </a:r>
            <a:r>
              <a:rPr lang="en-US" dirty="0"/>
              <a:t>  This section was the first grouping for robots we examined and it looked at some of the strengths and weaknesses of each category.</a:t>
            </a:r>
          </a:p>
          <a:p>
            <a:pPr lvl="0"/>
            <a:r>
              <a:rPr lang="en-US" b="1" dirty="0"/>
              <a:t>Geometry of work envelope.  </a:t>
            </a:r>
            <a:r>
              <a:rPr lang="en-US" dirty="0"/>
              <a:t>This section showed how we can group robots by their work envelop as well as talking about their axes of movement.</a:t>
            </a:r>
          </a:p>
          <a:p>
            <a:pPr lvl="0"/>
            <a:r>
              <a:rPr lang="en-US" b="1" dirty="0"/>
              <a:t>Drive systems.</a:t>
            </a:r>
            <a:r>
              <a:rPr lang="en-US" dirty="0"/>
              <a:t>  This section covered the difference between direct drive and various indirect drive systems used to move robots. </a:t>
            </a:r>
          </a:p>
          <a:p>
            <a:pPr lvl="0"/>
            <a:r>
              <a:rPr lang="en-US" b="1" dirty="0"/>
              <a:t>ISO classification.</a:t>
            </a:r>
            <a:r>
              <a:rPr lang="en-US" dirty="0"/>
              <a:t>  Here we explored how ISO groups the robot and discovered that industrial robots are classified by how they mechanically work, giving us nearly the same groupings as we found in the geometry section</a:t>
            </a:r>
            <a:r>
              <a:rPr lang="en-US" sz="2000" dirty="0"/>
              <a:t>.</a:t>
            </a:r>
          </a:p>
        </p:txBody>
      </p:sp>
    </p:spTree>
    <p:extLst>
      <p:ext uri="{BB962C8B-B14F-4D97-AF65-F5344CB8AC3E}">
        <p14:creationId xmlns:p14="http://schemas.microsoft.com/office/powerpoint/2010/main" val="270492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Electric</a:t>
            </a:r>
          </a:p>
        </p:txBody>
      </p:sp>
      <p:sp>
        <p:nvSpPr>
          <p:cNvPr id="3" name="Content Placeholder 2"/>
          <p:cNvSpPr>
            <a:spLocks noGrp="1"/>
          </p:cNvSpPr>
          <p:nvPr>
            <p:ph idx="1"/>
          </p:nvPr>
        </p:nvSpPr>
        <p:spPr/>
        <p:txBody>
          <a:bodyPr>
            <a:normAutofit lnSpcReduction="10000"/>
          </a:bodyPr>
          <a:lstStyle/>
          <a:p>
            <a:r>
              <a:rPr lang="en-US" sz="2800" dirty="0"/>
              <a:t>DC systems often provide greater torque, but may require more maintenance for the motors</a:t>
            </a:r>
          </a:p>
          <a:p>
            <a:pPr lvl="1"/>
            <a:r>
              <a:rPr lang="en-US" sz="2400" dirty="0"/>
              <a:t>Brushed motors generate sparks and dust, both creating hazards to the process</a:t>
            </a:r>
          </a:p>
          <a:p>
            <a:r>
              <a:rPr lang="en-US" sz="2800" dirty="0"/>
              <a:t>AC is a common choice for industry and drives both stepper and servomotors  </a:t>
            </a:r>
          </a:p>
          <a:p>
            <a:pPr lvl="1"/>
            <a:r>
              <a:rPr lang="en-US" sz="2400" b="1" dirty="0"/>
              <a:t>Stepper motors</a:t>
            </a:r>
            <a:r>
              <a:rPr lang="en-US" sz="2400" dirty="0"/>
              <a:t> move a set portion of the rotation with each application of power</a:t>
            </a:r>
          </a:p>
          <a:p>
            <a:pPr lvl="1"/>
            <a:r>
              <a:rPr lang="en-US" sz="2400" b="1" dirty="0"/>
              <a:t>Servomotors</a:t>
            </a:r>
            <a:r>
              <a:rPr lang="en-US" sz="2400" dirty="0"/>
              <a:t> are a continuous rotation type motor with built in feedback devices called </a:t>
            </a:r>
            <a:r>
              <a:rPr lang="en-US" sz="2400" b="1" dirty="0"/>
              <a:t>encoders</a:t>
            </a:r>
            <a:r>
              <a:rPr lang="en-US" sz="2400" dirty="0"/>
              <a:t>, which provide feedback about the motor’s rotational position</a:t>
            </a:r>
          </a:p>
        </p:txBody>
      </p:sp>
    </p:spTree>
    <p:extLst>
      <p:ext uri="{BB962C8B-B14F-4D97-AF65-F5344CB8AC3E}">
        <p14:creationId xmlns:p14="http://schemas.microsoft.com/office/powerpoint/2010/main" val="61567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9526" y="4637324"/>
            <a:ext cx="4633005" cy="1938992"/>
          </a:xfrm>
          <a:prstGeom prst="rect">
            <a:avLst/>
          </a:prstGeom>
          <a:noFill/>
        </p:spPr>
        <p:txBody>
          <a:bodyPr wrap="square" rtlCol="0">
            <a:spAutoFit/>
          </a:bodyPr>
          <a:lstStyle/>
          <a:p>
            <a:r>
              <a:rPr lang="en-US" sz="2000" dirty="0"/>
              <a:t>To the left you can see a FANUC robot run by servo motors (the black parts with red tops)</a:t>
            </a:r>
          </a:p>
          <a:p>
            <a:endParaRPr lang="en-US" sz="2000" dirty="0"/>
          </a:p>
          <a:p>
            <a:r>
              <a:rPr lang="en-US" sz="2000" dirty="0"/>
              <a:t>Above is an encoder used to provide positional information to the robot</a:t>
            </a:r>
          </a:p>
        </p:txBody>
      </p:sp>
      <p:sp>
        <p:nvSpPr>
          <p:cNvPr id="5" name="TextBox 3">
            <a:extLst>
              <a:ext uri="{FF2B5EF4-FFF2-40B4-BE49-F238E27FC236}">
                <a16:creationId xmlns:a16="http://schemas.microsoft.com/office/drawing/2014/main" id="{B463B44F-6956-44D3-BC83-CCFDE197C0CC}"/>
              </a:ext>
            </a:extLst>
          </p:cNvPr>
          <p:cNvSpPr txBox="1"/>
          <p:nvPr/>
        </p:nvSpPr>
        <p:spPr>
          <a:xfrm>
            <a:off x="217833" y="106560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4-1</a:t>
            </a:r>
          </a:p>
        </p:txBody>
      </p:sp>
      <p:sp>
        <p:nvSpPr>
          <p:cNvPr id="6" name="TextBox 3">
            <a:extLst>
              <a:ext uri="{FF2B5EF4-FFF2-40B4-BE49-F238E27FC236}">
                <a16:creationId xmlns:a16="http://schemas.microsoft.com/office/drawing/2014/main" id="{B463B44F-6956-44D3-BC83-CCFDE197C0CC}"/>
              </a:ext>
            </a:extLst>
          </p:cNvPr>
          <p:cNvSpPr txBox="1"/>
          <p:nvPr/>
        </p:nvSpPr>
        <p:spPr>
          <a:xfrm>
            <a:off x="4301784" y="104560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4-2</a:t>
            </a:r>
          </a:p>
        </p:txBody>
      </p:sp>
      <p:pic>
        <p:nvPicPr>
          <p:cNvPr id="4" name="Picture 3" descr="A photo shows a FANUC robot stacking bags of chocolate on a pallet.">
            <a:extLst>
              <a:ext uri="{FF2B5EF4-FFF2-40B4-BE49-F238E27FC236}">
                <a16:creationId xmlns:a16="http://schemas.microsoft.com/office/drawing/2014/main" id="{08CB6353-B0E3-4BF0-BAAD-2B720AF70688}"/>
              </a:ext>
            </a:extLst>
          </p:cNvPr>
          <p:cNvPicPr>
            <a:picLocks noChangeAspect="1"/>
          </p:cNvPicPr>
          <p:nvPr/>
        </p:nvPicPr>
        <p:blipFill rotWithShape="1">
          <a:blip r:embed="rId2">
            <a:extLst>
              <a:ext uri="{28A0092B-C50C-407E-A947-70E740481C1C}">
                <a14:useLocalDpi xmlns:a14="http://schemas.microsoft.com/office/drawing/2010/main" val="0"/>
              </a:ext>
            </a:extLst>
          </a:blip>
          <a:srcRect b="18213"/>
          <a:stretch/>
        </p:blipFill>
        <p:spPr>
          <a:xfrm>
            <a:off x="117043" y="1331599"/>
            <a:ext cx="4024766" cy="3714173"/>
          </a:xfrm>
          <a:prstGeom prst="rect">
            <a:avLst/>
          </a:prstGeom>
        </p:spPr>
      </p:pic>
      <p:pic>
        <p:nvPicPr>
          <p:cNvPr id="8" name="Picture 7" descr="A photo shows an encoder placed in a small precision motor.">
            <a:extLst>
              <a:ext uri="{FF2B5EF4-FFF2-40B4-BE49-F238E27FC236}">
                <a16:creationId xmlns:a16="http://schemas.microsoft.com/office/drawing/2014/main" id="{900A75ED-6655-44A2-947B-90095F85F9BA}"/>
              </a:ext>
            </a:extLst>
          </p:cNvPr>
          <p:cNvPicPr>
            <a:picLocks noChangeAspect="1"/>
          </p:cNvPicPr>
          <p:nvPr/>
        </p:nvPicPr>
        <p:blipFill rotWithShape="1">
          <a:blip r:embed="rId3">
            <a:extLst>
              <a:ext uri="{28A0092B-C50C-407E-A947-70E740481C1C}">
                <a14:useLocalDpi xmlns:a14="http://schemas.microsoft.com/office/drawing/2010/main" val="0"/>
              </a:ext>
            </a:extLst>
          </a:blip>
          <a:srcRect b="19506"/>
          <a:stretch/>
        </p:blipFill>
        <p:spPr>
          <a:xfrm>
            <a:off x="4141808" y="1331600"/>
            <a:ext cx="4876720" cy="3199264"/>
          </a:xfrm>
          <a:prstGeom prst="rect">
            <a:avLst/>
          </a:prstGeom>
        </p:spPr>
      </p:pic>
    </p:spTree>
    <p:extLst>
      <p:ext uri="{BB962C8B-B14F-4D97-AF65-F5344CB8AC3E}">
        <p14:creationId xmlns:p14="http://schemas.microsoft.com/office/powerpoint/2010/main" val="125843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Hydraulic</a:t>
            </a:r>
          </a:p>
        </p:txBody>
      </p:sp>
      <p:sp>
        <p:nvSpPr>
          <p:cNvPr id="3" name="Content Placeholder 2"/>
          <p:cNvSpPr>
            <a:spLocks noGrp="1"/>
          </p:cNvSpPr>
          <p:nvPr>
            <p:ph idx="1"/>
          </p:nvPr>
        </p:nvSpPr>
        <p:spPr/>
        <p:txBody>
          <a:bodyPr/>
          <a:lstStyle/>
          <a:p>
            <a:endParaRPr lang="en-US" dirty="0"/>
          </a:p>
          <a:p>
            <a:r>
              <a:rPr lang="en-US" sz="2800" dirty="0"/>
              <a:t>Hydraulic power is known for generating large amounts of force and is still used in robotics for heavy loads</a:t>
            </a:r>
          </a:p>
          <a:p>
            <a:pPr lvl="1"/>
            <a:r>
              <a:rPr lang="en-US" sz="2400" dirty="0"/>
              <a:t>With the improvements in servo motors, the hydraulic robot is losing ground to comparative electric models </a:t>
            </a:r>
          </a:p>
          <a:p>
            <a:pPr lvl="1"/>
            <a:r>
              <a:rPr lang="en-US" sz="2400" dirty="0"/>
              <a:t>On a side note, this system uses some other form of energy to generate the hydraulic pressure such as an electric motor and pump, but the robot will move via hydraulic means</a:t>
            </a:r>
          </a:p>
        </p:txBody>
      </p:sp>
    </p:spTree>
    <p:extLst>
      <p:ext uri="{BB962C8B-B14F-4D97-AF65-F5344CB8AC3E}">
        <p14:creationId xmlns:p14="http://schemas.microsoft.com/office/powerpoint/2010/main" val="210056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Hydraulic cont. </a:t>
            </a:r>
          </a:p>
        </p:txBody>
      </p:sp>
      <p:sp>
        <p:nvSpPr>
          <p:cNvPr id="3" name="Content Placeholder 2"/>
          <p:cNvSpPr>
            <a:spLocks noGrp="1"/>
          </p:cNvSpPr>
          <p:nvPr>
            <p:ph idx="1"/>
          </p:nvPr>
        </p:nvSpPr>
        <p:spPr/>
        <p:txBody>
          <a:bodyPr/>
          <a:lstStyle/>
          <a:p>
            <a:endParaRPr lang="en-US" sz="2800" dirty="0"/>
          </a:p>
          <a:p>
            <a:r>
              <a:rPr lang="en-US" sz="2800" dirty="0"/>
              <a:t>There are some down sides to hydraulic robots:</a:t>
            </a:r>
          </a:p>
          <a:p>
            <a:pPr lvl="1"/>
            <a:r>
              <a:rPr lang="en-US" sz="2400" dirty="0"/>
              <a:t>Hydraulic leaks</a:t>
            </a:r>
          </a:p>
          <a:p>
            <a:pPr lvl="1"/>
            <a:r>
              <a:rPr lang="en-US" sz="2400" dirty="0"/>
              <a:t>Cost of oil</a:t>
            </a:r>
          </a:p>
          <a:p>
            <a:pPr lvl="1"/>
            <a:r>
              <a:rPr lang="en-US" sz="2400" dirty="0"/>
              <a:t>Fire hazard (mostly as a mist)</a:t>
            </a:r>
          </a:p>
          <a:p>
            <a:pPr lvl="1"/>
            <a:r>
              <a:rPr lang="en-US" sz="2400" dirty="0"/>
              <a:t>Increased maintenance</a:t>
            </a:r>
          </a:p>
          <a:p>
            <a:pPr lvl="1"/>
            <a:r>
              <a:rPr lang="en-US" sz="2400" dirty="0"/>
              <a:t>Increased noise</a:t>
            </a:r>
          </a:p>
          <a:p>
            <a:endParaRPr lang="en-US" dirty="0"/>
          </a:p>
        </p:txBody>
      </p:sp>
    </p:spTree>
    <p:extLst>
      <p:ext uri="{BB962C8B-B14F-4D97-AF65-F5344CB8AC3E}">
        <p14:creationId xmlns:p14="http://schemas.microsoft.com/office/powerpoint/2010/main" val="120822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Pneumatic</a:t>
            </a:r>
            <a:r>
              <a:rPr lang="en-US" dirty="0"/>
              <a:t> </a:t>
            </a:r>
          </a:p>
        </p:txBody>
      </p:sp>
      <p:sp>
        <p:nvSpPr>
          <p:cNvPr id="3" name="Content Placeholder 2"/>
          <p:cNvSpPr>
            <a:spLocks noGrp="1"/>
          </p:cNvSpPr>
          <p:nvPr>
            <p:ph idx="1"/>
          </p:nvPr>
        </p:nvSpPr>
        <p:spPr/>
        <p:txBody>
          <a:bodyPr>
            <a:normAutofit/>
          </a:bodyPr>
          <a:lstStyle/>
          <a:p>
            <a:r>
              <a:rPr lang="en-US" sz="2800" dirty="0"/>
              <a:t>The largest problem with pneumatic robots is the difficulty maintaining position</a:t>
            </a:r>
          </a:p>
          <a:p>
            <a:pPr lvl="1"/>
            <a:r>
              <a:rPr lang="en-US" sz="2400" dirty="0"/>
              <a:t>Because gas is compressible, stopping mid-stroke or mid motion leads to drifting</a:t>
            </a:r>
          </a:p>
          <a:p>
            <a:pPr lvl="1"/>
            <a:r>
              <a:rPr lang="en-US" sz="2400" dirty="0"/>
              <a:t>The only sure way to hold position is to use some kind of hard stop and constant pressure</a:t>
            </a:r>
          </a:p>
          <a:p>
            <a:pPr lvl="1"/>
            <a:r>
              <a:rPr lang="en-US" sz="2400" dirty="0"/>
              <a:t>Noise and leaks are another problem to contend with</a:t>
            </a:r>
          </a:p>
          <a:p>
            <a:pPr lvl="1"/>
            <a:r>
              <a:rPr lang="en-US" sz="2400" dirty="0"/>
              <a:t>On the plus side, these systems are very fast and most industries have a ready supply of cheap pneumatic pressure </a:t>
            </a:r>
          </a:p>
          <a:p>
            <a:pPr lvl="1"/>
            <a:r>
              <a:rPr lang="en-US" sz="2400" dirty="0"/>
              <a:t>Pneumatics are commonly used to power robot tooling </a:t>
            </a:r>
          </a:p>
        </p:txBody>
      </p:sp>
    </p:spTree>
    <p:extLst>
      <p:ext uri="{BB962C8B-B14F-4D97-AF65-F5344CB8AC3E}">
        <p14:creationId xmlns:p14="http://schemas.microsoft.com/office/powerpoint/2010/main" val="1826977860"/>
      </p:ext>
    </p:extLst>
  </p:cSld>
  <p:clrMapOvr>
    <a:masterClrMapping/>
  </p:clrMapOvr>
</p:sld>
</file>

<file path=ppt/theme/theme1.xml><?xml version="1.0" encoding="utf-8"?>
<a:theme xmlns:a="http://schemas.openxmlformats.org/drawingml/2006/main" name="Industrial Robotics boo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dustrial Robotics book Theme" id="{78B055A6-DDDF-499D-A419-EAC5393EF474}" vid="{A8158AE0-4890-4874-909B-9067C3D7807F}"/>
    </a:ext>
  </a:extLst>
</a:theme>
</file>

<file path=docProps/app.xml><?xml version="1.0" encoding="utf-8"?>
<Properties xmlns="http://schemas.openxmlformats.org/officeDocument/2006/extended-properties" xmlns:vt="http://schemas.openxmlformats.org/officeDocument/2006/docPropsVTypes">
  <Template>Industrial Robotics book Theme</Template>
  <TotalTime>4038</TotalTime>
  <Words>2338</Words>
  <Application>Microsoft Office PowerPoint</Application>
  <PresentationFormat>On-screen Show (4:3)</PresentationFormat>
  <Paragraphs>208</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Industrial Robotics book Theme</vt:lpstr>
      <vt:lpstr>Classification of Robots</vt:lpstr>
      <vt:lpstr>Overview</vt:lpstr>
      <vt:lpstr>How are Robots Classified?</vt:lpstr>
      <vt:lpstr>Power Source</vt:lpstr>
      <vt:lpstr>Electric</vt:lpstr>
      <vt:lpstr>PowerPoint Presentation</vt:lpstr>
      <vt:lpstr>Hydraulic</vt:lpstr>
      <vt:lpstr>Hydraulic cont. </vt:lpstr>
      <vt:lpstr>Pneumatic </vt:lpstr>
      <vt:lpstr>PowerPoint Presentation</vt:lpstr>
      <vt:lpstr>Geometry of the Work Envelope</vt:lpstr>
      <vt:lpstr>Cartesian Geometry </vt:lpstr>
      <vt:lpstr>PowerPoint Presentation</vt:lpstr>
      <vt:lpstr>Cylindrical Geometry </vt:lpstr>
      <vt:lpstr>PowerPoint Presentation</vt:lpstr>
      <vt:lpstr>Spherical Geometry </vt:lpstr>
      <vt:lpstr>PowerPoint Presentation</vt:lpstr>
      <vt:lpstr>Articulated Geometry </vt:lpstr>
      <vt:lpstr>PowerPoint Presentation</vt:lpstr>
      <vt:lpstr>PowerPoint Presentation</vt:lpstr>
      <vt:lpstr>SCARA</vt:lpstr>
      <vt:lpstr>PowerPoint Presentation</vt:lpstr>
      <vt:lpstr>Horizontally Base-Jointed Arm</vt:lpstr>
      <vt:lpstr>PowerPoint Presentation</vt:lpstr>
      <vt:lpstr>Delta </vt:lpstr>
      <vt:lpstr>PowerPoint Presentation</vt:lpstr>
      <vt:lpstr>PowerPoint Presentation</vt:lpstr>
      <vt:lpstr>Drive Systems: Classification and Operation</vt:lpstr>
      <vt:lpstr>Reduction-Drive </vt:lpstr>
      <vt:lpstr>Belt-Drive</vt:lpstr>
      <vt:lpstr>PowerPoint Presentation</vt:lpstr>
      <vt:lpstr>Chain-Drive </vt:lpstr>
      <vt:lpstr>PowerPoint Presentation</vt:lpstr>
      <vt:lpstr>Gear Drive </vt:lpstr>
      <vt:lpstr>Gear Drive cont.</vt:lpstr>
      <vt:lpstr>PowerPoint Presentation</vt:lpstr>
      <vt:lpstr>PowerPoint Presentation</vt:lpstr>
      <vt:lpstr>Gear Drive cont.</vt:lpstr>
      <vt:lpstr>PowerPoint Presentation</vt:lpstr>
      <vt:lpstr>Harmonic Drive</vt:lpstr>
      <vt:lpstr>PowerPoint Presentation</vt:lpstr>
      <vt:lpstr>Ball Screw </vt:lpstr>
      <vt:lpstr>PowerPoint Presentation</vt:lpstr>
      <vt:lpstr>ISO</vt:lpstr>
      <vt:lpstr>ISO Industrial Classification</vt:lpstr>
      <vt:lpstr>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Robots</dc:title>
  <dc:creator>Keith Dinwiddie</dc:creator>
  <cp:lastModifiedBy>CL User</cp:lastModifiedBy>
  <cp:revision>23</cp:revision>
  <dcterms:created xsi:type="dcterms:W3CDTF">2018-01-04T03:25:26Z</dcterms:created>
  <dcterms:modified xsi:type="dcterms:W3CDTF">2018-03-08T20:56:05Z</dcterms:modified>
</cp:coreProperties>
</file>