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5" r:id="rId18"/>
    <p:sldId id="276" r:id="rId19"/>
    <p:sldId id="277" r:id="rId20"/>
    <p:sldId id="278" r:id="rId21"/>
    <p:sldId id="328" r:id="rId22"/>
    <p:sldId id="280" r:id="rId23"/>
    <p:sldId id="329" r:id="rId24"/>
    <p:sldId id="281" r:id="rId25"/>
    <p:sldId id="283" r:id="rId26"/>
    <p:sldId id="282" r:id="rId27"/>
    <p:sldId id="285" r:id="rId28"/>
    <p:sldId id="330" r:id="rId29"/>
    <p:sldId id="331" r:id="rId30"/>
    <p:sldId id="332" r:id="rId31"/>
    <p:sldId id="286" r:id="rId32"/>
    <p:sldId id="287" r:id="rId33"/>
    <p:sldId id="288" r:id="rId34"/>
    <p:sldId id="289" r:id="rId35"/>
    <p:sldId id="290" r:id="rId36"/>
    <p:sldId id="291" r:id="rId37"/>
    <p:sldId id="292" r:id="rId38"/>
    <p:sldId id="293" r:id="rId39"/>
    <p:sldId id="294" r:id="rId40"/>
    <p:sldId id="295" r:id="rId41"/>
    <p:sldId id="297" r:id="rId42"/>
    <p:sldId id="298" r:id="rId43"/>
    <p:sldId id="300" r:id="rId44"/>
    <p:sldId id="301" r:id="rId45"/>
    <p:sldId id="302" r:id="rId46"/>
    <p:sldId id="335" r:id="rId47"/>
    <p:sldId id="333" r:id="rId48"/>
    <p:sldId id="334" r:id="rId49"/>
    <p:sldId id="336" r:id="rId50"/>
    <p:sldId id="337" r:id="rId51"/>
    <p:sldId id="338" r:id="rId52"/>
    <p:sldId id="339" r:id="rId53"/>
    <p:sldId id="340" r:id="rId54"/>
    <p:sldId id="341" r:id="rId55"/>
    <p:sldId id="342" r:id="rId56"/>
    <p:sldId id="343" r:id="rId57"/>
    <p:sldId id="344" r:id="rId58"/>
    <p:sldId id="345" r:id="rId59"/>
    <p:sldId id="346" r:id="rId60"/>
    <p:sldId id="347" r:id="rId61"/>
    <p:sldId id="348" r:id="rId62"/>
    <p:sldId id="349" r:id="rId63"/>
    <p:sldId id="311" r:id="rId64"/>
    <p:sldId id="312" r:id="rId65"/>
    <p:sldId id="313" r:id="rId66"/>
    <p:sldId id="314" r:id="rId67"/>
    <p:sldId id="315" r:id="rId68"/>
    <p:sldId id="316" r:id="rId69"/>
    <p:sldId id="318" r:id="rId70"/>
    <p:sldId id="320" r:id="rId71"/>
    <p:sldId id="321" r:id="rId72"/>
    <p:sldId id="322" r:id="rId73"/>
    <p:sldId id="323" r:id="rId74"/>
    <p:sldId id="324" r:id="rId75"/>
    <p:sldId id="325" r:id="rId76"/>
    <p:sldId id="326"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100" d="100"/>
          <a:sy n="100" d="100"/>
        </p:scale>
        <p:origin x="240"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28351A-5D0D-4CB9-925A-16C81FFED79C}"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27491-948B-4527-B6CC-DE4F240B7C0B}" type="slidenum">
              <a:rPr lang="en-US" smtClean="0"/>
              <a:t>‹#›</a:t>
            </a:fld>
            <a:endParaRPr lang="en-US"/>
          </a:p>
        </p:txBody>
      </p:sp>
    </p:spTree>
    <p:extLst>
      <p:ext uri="{BB962C8B-B14F-4D97-AF65-F5344CB8AC3E}">
        <p14:creationId xmlns:p14="http://schemas.microsoft.com/office/powerpoint/2010/main" val="105041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28351A-5D0D-4CB9-925A-16C81FFED79C}"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27491-948B-4527-B6CC-DE4F240B7C0B}" type="slidenum">
              <a:rPr lang="en-US" smtClean="0"/>
              <a:t>‹#›</a:t>
            </a:fld>
            <a:endParaRPr lang="en-US"/>
          </a:p>
        </p:txBody>
      </p:sp>
    </p:spTree>
    <p:extLst>
      <p:ext uri="{BB962C8B-B14F-4D97-AF65-F5344CB8AC3E}">
        <p14:creationId xmlns:p14="http://schemas.microsoft.com/office/powerpoint/2010/main" val="3406270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28351A-5D0D-4CB9-925A-16C81FFED79C}"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27491-948B-4527-B6CC-DE4F240B7C0B}" type="slidenum">
              <a:rPr lang="en-US" smtClean="0"/>
              <a:t>‹#›</a:t>
            </a:fld>
            <a:endParaRPr lang="en-US"/>
          </a:p>
        </p:txBody>
      </p:sp>
    </p:spTree>
    <p:extLst>
      <p:ext uri="{BB962C8B-B14F-4D97-AF65-F5344CB8AC3E}">
        <p14:creationId xmlns:p14="http://schemas.microsoft.com/office/powerpoint/2010/main" val="1698534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28351A-5D0D-4CB9-925A-16C81FFED79C}"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27491-948B-4527-B6CC-DE4F240B7C0B}" type="slidenum">
              <a:rPr lang="en-US" smtClean="0"/>
              <a:t>‹#›</a:t>
            </a:fld>
            <a:endParaRPr lang="en-US"/>
          </a:p>
        </p:txBody>
      </p:sp>
    </p:spTree>
    <p:extLst>
      <p:ext uri="{BB962C8B-B14F-4D97-AF65-F5344CB8AC3E}">
        <p14:creationId xmlns:p14="http://schemas.microsoft.com/office/powerpoint/2010/main" val="178598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28351A-5D0D-4CB9-925A-16C81FFED79C}"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27491-948B-4527-B6CC-DE4F240B7C0B}" type="slidenum">
              <a:rPr lang="en-US" smtClean="0"/>
              <a:t>‹#›</a:t>
            </a:fld>
            <a:endParaRPr lang="en-US"/>
          </a:p>
        </p:txBody>
      </p:sp>
    </p:spTree>
    <p:extLst>
      <p:ext uri="{BB962C8B-B14F-4D97-AF65-F5344CB8AC3E}">
        <p14:creationId xmlns:p14="http://schemas.microsoft.com/office/powerpoint/2010/main" val="98492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28351A-5D0D-4CB9-925A-16C81FFED79C}"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27491-948B-4527-B6CC-DE4F240B7C0B}" type="slidenum">
              <a:rPr lang="en-US" smtClean="0"/>
              <a:t>‹#›</a:t>
            </a:fld>
            <a:endParaRPr lang="en-US"/>
          </a:p>
        </p:txBody>
      </p:sp>
    </p:spTree>
    <p:extLst>
      <p:ext uri="{BB962C8B-B14F-4D97-AF65-F5344CB8AC3E}">
        <p14:creationId xmlns:p14="http://schemas.microsoft.com/office/powerpoint/2010/main" val="98143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28351A-5D0D-4CB9-925A-16C81FFED79C}"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827491-948B-4527-B6CC-DE4F240B7C0B}" type="slidenum">
              <a:rPr lang="en-US" smtClean="0"/>
              <a:t>‹#›</a:t>
            </a:fld>
            <a:endParaRPr lang="en-US"/>
          </a:p>
        </p:txBody>
      </p:sp>
    </p:spTree>
    <p:extLst>
      <p:ext uri="{BB962C8B-B14F-4D97-AF65-F5344CB8AC3E}">
        <p14:creationId xmlns:p14="http://schemas.microsoft.com/office/powerpoint/2010/main" val="601203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28351A-5D0D-4CB9-925A-16C81FFED79C}"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827491-948B-4527-B6CC-DE4F240B7C0B}" type="slidenum">
              <a:rPr lang="en-US" smtClean="0"/>
              <a:t>‹#›</a:t>
            </a:fld>
            <a:endParaRPr lang="en-US"/>
          </a:p>
        </p:txBody>
      </p:sp>
    </p:spTree>
    <p:extLst>
      <p:ext uri="{BB962C8B-B14F-4D97-AF65-F5344CB8AC3E}">
        <p14:creationId xmlns:p14="http://schemas.microsoft.com/office/powerpoint/2010/main" val="377760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8351A-5D0D-4CB9-925A-16C81FFED79C}"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827491-948B-4527-B6CC-DE4F240B7C0B}" type="slidenum">
              <a:rPr lang="en-US" smtClean="0"/>
              <a:t>‹#›</a:t>
            </a:fld>
            <a:endParaRPr lang="en-US"/>
          </a:p>
        </p:txBody>
      </p:sp>
    </p:spTree>
    <p:extLst>
      <p:ext uri="{BB962C8B-B14F-4D97-AF65-F5344CB8AC3E}">
        <p14:creationId xmlns:p14="http://schemas.microsoft.com/office/powerpoint/2010/main" val="2360090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E28351A-5D0D-4CB9-925A-16C81FFED79C}"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27491-948B-4527-B6CC-DE4F240B7C0B}" type="slidenum">
              <a:rPr lang="en-US" smtClean="0"/>
              <a:t>‹#›</a:t>
            </a:fld>
            <a:endParaRPr lang="en-US"/>
          </a:p>
        </p:txBody>
      </p:sp>
    </p:spTree>
    <p:extLst>
      <p:ext uri="{BB962C8B-B14F-4D97-AF65-F5344CB8AC3E}">
        <p14:creationId xmlns:p14="http://schemas.microsoft.com/office/powerpoint/2010/main" val="3425761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E28351A-5D0D-4CB9-925A-16C81FFED79C}"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27491-948B-4527-B6CC-DE4F240B7C0B}" type="slidenum">
              <a:rPr lang="en-US" smtClean="0"/>
              <a:t>‹#›</a:t>
            </a:fld>
            <a:endParaRPr lang="en-US"/>
          </a:p>
        </p:txBody>
      </p:sp>
    </p:spTree>
    <p:extLst>
      <p:ext uri="{BB962C8B-B14F-4D97-AF65-F5344CB8AC3E}">
        <p14:creationId xmlns:p14="http://schemas.microsoft.com/office/powerpoint/2010/main" val="3044574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Untitled-2.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350"/>
            <a:ext cx="9144000" cy="6816277"/>
          </a:xfrm>
          <a:prstGeom prst="rect">
            <a:avLst/>
          </a:prstGeom>
        </p:spPr>
      </p:pic>
      <p:sp>
        <p:nvSpPr>
          <p:cNvPr id="2" name="Title Placeholder 1"/>
          <p:cNvSpPr>
            <a:spLocks noGrp="1"/>
          </p:cNvSpPr>
          <p:nvPr>
            <p:ph type="title"/>
          </p:nvPr>
        </p:nvSpPr>
        <p:spPr>
          <a:xfrm>
            <a:off x="457200" y="51278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896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E28351A-5D0D-4CB9-925A-16C81FFED79C}" type="datetimeFigureOut">
              <a:rPr lang="en-US" smtClean="0"/>
              <a:t>3/9/2018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827491-948B-4527-B6CC-DE4F240B7C0B}" type="slidenum">
              <a:rPr lang="en-US" smtClean="0"/>
              <a:t>‹#›</a:t>
            </a:fld>
            <a:endParaRPr lang="en-US"/>
          </a:p>
        </p:txBody>
      </p:sp>
    </p:spTree>
    <p:extLst>
      <p:ext uri="{BB962C8B-B14F-4D97-AF65-F5344CB8AC3E}">
        <p14:creationId xmlns:p14="http://schemas.microsoft.com/office/powerpoint/2010/main" val="2144753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normAutofit/>
          </a:bodyPr>
          <a:lstStyle/>
          <a:p>
            <a:r>
              <a:rPr lang="en-US" sz="4400" dirty="0"/>
              <a:t>Programming and File Management</a:t>
            </a:r>
          </a:p>
        </p:txBody>
      </p:sp>
      <p:sp>
        <p:nvSpPr>
          <p:cNvPr id="3" name="Subtitle 2"/>
          <p:cNvSpPr>
            <a:spLocks noGrp="1"/>
          </p:cNvSpPr>
          <p:nvPr>
            <p:ph type="subTitle" sz="quarter" idx="1"/>
          </p:nvPr>
        </p:nvSpPr>
        <p:spPr/>
        <p:txBody>
          <a:bodyPr/>
          <a:lstStyle/>
          <a:p>
            <a:r>
              <a:rPr lang="en-US" dirty="0"/>
              <a:t>Chapter 6</a:t>
            </a:r>
          </a:p>
        </p:txBody>
      </p:sp>
    </p:spTree>
    <p:extLst>
      <p:ext uri="{BB962C8B-B14F-4D97-AF65-F5344CB8AC3E}">
        <p14:creationId xmlns:p14="http://schemas.microsoft.com/office/powerpoint/2010/main" val="2365522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Level 1: No processor</a:t>
            </a:r>
          </a:p>
        </p:txBody>
      </p:sp>
      <p:sp>
        <p:nvSpPr>
          <p:cNvPr id="3" name="Content Placeholder 2"/>
          <p:cNvSpPr>
            <a:spLocks noGrp="1"/>
          </p:cNvSpPr>
          <p:nvPr>
            <p:ph idx="1"/>
          </p:nvPr>
        </p:nvSpPr>
        <p:spPr/>
        <p:txBody>
          <a:bodyPr>
            <a:normAutofit/>
          </a:bodyPr>
          <a:lstStyle/>
          <a:p>
            <a:r>
              <a:rPr lang="en-US" sz="2800" dirty="0"/>
              <a:t>These systems lack computer or processor control</a:t>
            </a:r>
          </a:p>
          <a:p>
            <a:pPr lvl="1"/>
            <a:r>
              <a:rPr lang="en-US" sz="2400" dirty="0"/>
              <a:t>Punch cards</a:t>
            </a:r>
          </a:p>
          <a:p>
            <a:pPr lvl="1"/>
            <a:r>
              <a:rPr lang="en-US" sz="2400" dirty="0"/>
              <a:t>Peg drums</a:t>
            </a:r>
          </a:p>
          <a:p>
            <a:pPr lvl="1"/>
            <a:r>
              <a:rPr lang="en-US" sz="2400" dirty="0"/>
              <a:t>Relay logic</a:t>
            </a:r>
          </a:p>
          <a:p>
            <a:pPr lvl="1"/>
            <a:r>
              <a:rPr lang="en-US" sz="2400" dirty="0"/>
              <a:t>Similar systems lacking a digital processor</a:t>
            </a:r>
          </a:p>
          <a:p>
            <a:endParaRPr lang="en-US" sz="2800" dirty="0"/>
          </a:p>
          <a:p>
            <a:r>
              <a:rPr lang="en-US" sz="2800" dirty="0"/>
              <a:t>To change the operation of these systems, one must physically change something in the system</a:t>
            </a:r>
          </a:p>
        </p:txBody>
      </p:sp>
    </p:spTree>
    <p:extLst>
      <p:ext uri="{BB962C8B-B14F-4D97-AF65-F5344CB8AC3E}">
        <p14:creationId xmlns:p14="http://schemas.microsoft.com/office/powerpoint/2010/main" val="4290003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Level 2: Direct position control</a:t>
            </a:r>
          </a:p>
        </p:txBody>
      </p:sp>
      <p:sp>
        <p:nvSpPr>
          <p:cNvPr id="3" name="Content Placeholder 2"/>
          <p:cNvSpPr>
            <a:spLocks noGrp="1"/>
          </p:cNvSpPr>
          <p:nvPr>
            <p:ph idx="1"/>
          </p:nvPr>
        </p:nvSpPr>
        <p:spPr/>
        <p:txBody>
          <a:bodyPr/>
          <a:lstStyle/>
          <a:p>
            <a:endParaRPr lang="en-US" dirty="0"/>
          </a:p>
          <a:p>
            <a:r>
              <a:rPr lang="en-US" sz="2800" dirty="0"/>
              <a:t>This level requires the programmer to enter the positional data for each axis as well as all the motion, processing, and data gathering commands required to create a program</a:t>
            </a:r>
          </a:p>
          <a:p>
            <a:pPr lvl="1"/>
            <a:r>
              <a:rPr lang="en-US" sz="2400" dirty="0"/>
              <a:t>This is the most basic level of processor control and the most labor-intensive for the programmer</a:t>
            </a:r>
          </a:p>
          <a:p>
            <a:pPr lvl="1"/>
            <a:r>
              <a:rPr lang="en-US" sz="2400" dirty="0"/>
              <a:t>This type of programming requires knowledge of the position of each axis when the robot is in the desired location</a:t>
            </a:r>
          </a:p>
        </p:txBody>
      </p:sp>
    </p:spTree>
    <p:extLst>
      <p:ext uri="{BB962C8B-B14F-4D97-AF65-F5344CB8AC3E}">
        <p14:creationId xmlns:p14="http://schemas.microsoft.com/office/powerpoint/2010/main" val="2233206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Level 3: Simple point-to-point</a:t>
            </a:r>
          </a:p>
        </p:txBody>
      </p:sp>
      <p:sp>
        <p:nvSpPr>
          <p:cNvPr id="3" name="Content Placeholder 2"/>
          <p:cNvSpPr>
            <a:spLocks noGrp="1"/>
          </p:cNvSpPr>
          <p:nvPr>
            <p:ph idx="1"/>
          </p:nvPr>
        </p:nvSpPr>
        <p:spPr/>
        <p:txBody>
          <a:bodyPr>
            <a:normAutofit/>
          </a:bodyPr>
          <a:lstStyle/>
          <a:p>
            <a:endParaRPr lang="en-US" sz="2800" dirty="0"/>
          </a:p>
          <a:p>
            <a:r>
              <a:rPr lang="en-US" sz="2800" dirty="0"/>
              <a:t>The programmer must still enter the motion type, data gathering, and other aspects of the program but does not manually enter the positions</a:t>
            </a:r>
          </a:p>
          <a:p>
            <a:pPr lvl="1"/>
            <a:r>
              <a:rPr lang="en-US" sz="2400" dirty="0"/>
              <a:t>It is common practice to write the basic program offline, with each position having a label but no coordinate data</a:t>
            </a:r>
          </a:p>
          <a:p>
            <a:pPr lvl="1"/>
            <a:r>
              <a:rPr lang="en-US" sz="2400" dirty="0"/>
              <a:t>The programmer then uploads the program into the robot and physically moves the robot to each point to record the positional data</a:t>
            </a:r>
          </a:p>
        </p:txBody>
      </p:sp>
    </p:spTree>
    <p:extLst>
      <p:ext uri="{BB962C8B-B14F-4D97-AF65-F5344CB8AC3E}">
        <p14:creationId xmlns:p14="http://schemas.microsoft.com/office/powerpoint/2010/main" val="797887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5811" y="1350335"/>
            <a:ext cx="2234206" cy="4524315"/>
          </a:xfrm>
          <a:prstGeom prst="rect">
            <a:avLst/>
          </a:prstGeom>
          <a:noFill/>
        </p:spPr>
        <p:txBody>
          <a:bodyPr wrap="square" rtlCol="0">
            <a:spAutoFit/>
          </a:bodyPr>
          <a:lstStyle/>
          <a:p>
            <a:r>
              <a:rPr lang="en-US" sz="2400" dirty="0"/>
              <a:t>Level 3 systems are still around today, like the Mitsubishi system pictured.  If you work with these systems, you will likely need specialized training on the robot and software it uses.</a:t>
            </a:r>
          </a:p>
        </p:txBody>
      </p:sp>
      <p:sp>
        <p:nvSpPr>
          <p:cNvPr id="4" name="TextBox 3">
            <a:extLst>
              <a:ext uri="{FF2B5EF4-FFF2-40B4-BE49-F238E27FC236}">
                <a16:creationId xmlns:a16="http://schemas.microsoft.com/office/drawing/2014/main" id="{A8939992-C6A3-4DD9-8EFB-16C396C84719}"/>
              </a:ext>
            </a:extLst>
          </p:cNvPr>
          <p:cNvSpPr txBox="1"/>
          <p:nvPr/>
        </p:nvSpPr>
        <p:spPr>
          <a:xfrm>
            <a:off x="265900" y="1051773"/>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6-2b</a:t>
            </a:r>
          </a:p>
        </p:txBody>
      </p:sp>
      <p:pic>
        <p:nvPicPr>
          <p:cNvPr id="5" name="Picture 4" descr="A photo shows a robot on a work cell with a teach pendant beside it.">
            <a:extLst>
              <a:ext uri="{FF2B5EF4-FFF2-40B4-BE49-F238E27FC236}">
                <a16:creationId xmlns:a16="http://schemas.microsoft.com/office/drawing/2014/main" id="{4112E3C2-4CB4-469E-A13C-7D0CB5236DFB}"/>
              </a:ext>
            </a:extLst>
          </p:cNvPr>
          <p:cNvPicPr>
            <a:picLocks noChangeAspect="1"/>
          </p:cNvPicPr>
          <p:nvPr/>
        </p:nvPicPr>
        <p:blipFill rotWithShape="1">
          <a:blip r:embed="rId2">
            <a:extLst>
              <a:ext uri="{28A0092B-C50C-407E-A947-70E740481C1C}">
                <a14:useLocalDpi xmlns:a14="http://schemas.microsoft.com/office/drawing/2010/main" val="0"/>
              </a:ext>
            </a:extLst>
          </a:blip>
          <a:srcRect b="11113"/>
          <a:stretch/>
        </p:blipFill>
        <p:spPr>
          <a:xfrm>
            <a:off x="265900" y="1350335"/>
            <a:ext cx="6209911" cy="3514273"/>
          </a:xfrm>
          <a:prstGeom prst="rect">
            <a:avLst/>
          </a:prstGeom>
        </p:spPr>
      </p:pic>
    </p:spTree>
    <p:extLst>
      <p:ext uri="{BB962C8B-B14F-4D97-AF65-F5344CB8AC3E}">
        <p14:creationId xmlns:p14="http://schemas.microsoft.com/office/powerpoint/2010/main" val="3405172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Level 4: Advanced point-to-point</a:t>
            </a:r>
          </a:p>
        </p:txBody>
      </p:sp>
      <p:sp>
        <p:nvSpPr>
          <p:cNvPr id="3" name="Content Placeholder 2"/>
          <p:cNvSpPr>
            <a:spLocks noGrp="1"/>
          </p:cNvSpPr>
          <p:nvPr>
            <p:ph idx="1"/>
          </p:nvPr>
        </p:nvSpPr>
        <p:spPr/>
        <p:txBody>
          <a:bodyPr>
            <a:normAutofit/>
          </a:bodyPr>
          <a:lstStyle/>
          <a:p>
            <a:r>
              <a:rPr lang="en-US" sz="2800" dirty="0"/>
              <a:t>With level four languages, writing a program is as simple as creating a new program, entering a string of points with the proper motion label to reach those points, and testing out the program </a:t>
            </a:r>
          </a:p>
          <a:p>
            <a:pPr lvl="1"/>
            <a:r>
              <a:rPr lang="en-US" sz="2400" dirty="0"/>
              <a:t>There is no need to memorize the larger number of movement and logic commands that are required by simpler programing methods</a:t>
            </a:r>
          </a:p>
          <a:p>
            <a:pPr lvl="1"/>
            <a:r>
              <a:rPr lang="en-US" sz="2400" dirty="0"/>
              <a:t>The programmer has to determine the key points of the program, how the robot moves between those key points, and any logic filters that might be necessary</a:t>
            </a:r>
          </a:p>
        </p:txBody>
      </p:sp>
    </p:spTree>
    <p:extLst>
      <p:ext uri="{BB962C8B-B14F-4D97-AF65-F5344CB8AC3E}">
        <p14:creationId xmlns:p14="http://schemas.microsoft.com/office/powerpoint/2010/main" val="2574430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86450" y="1884445"/>
            <a:ext cx="2894550" cy="3416320"/>
          </a:xfrm>
          <a:prstGeom prst="rect">
            <a:avLst/>
          </a:prstGeom>
          <a:noFill/>
        </p:spPr>
        <p:txBody>
          <a:bodyPr wrap="square" rtlCol="0">
            <a:spAutoFit/>
          </a:bodyPr>
          <a:lstStyle/>
          <a:p>
            <a:r>
              <a:rPr lang="en-US" sz="2400" dirty="0"/>
              <a:t>Level 4 programs, like the one pictured, are the common way we program robots in industry currently and you can learn the basics of this style of programming in about 40 hours  </a:t>
            </a:r>
          </a:p>
        </p:txBody>
      </p:sp>
      <p:sp>
        <p:nvSpPr>
          <p:cNvPr id="4" name="TextBox 3">
            <a:extLst>
              <a:ext uri="{FF2B5EF4-FFF2-40B4-BE49-F238E27FC236}">
                <a16:creationId xmlns:a16="http://schemas.microsoft.com/office/drawing/2014/main" id="{84BD73A5-71A1-4060-9A66-12952138C5EC}"/>
              </a:ext>
            </a:extLst>
          </p:cNvPr>
          <p:cNvSpPr txBox="1"/>
          <p:nvPr/>
        </p:nvSpPr>
        <p:spPr>
          <a:xfrm>
            <a:off x="282596" y="1249474"/>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6-3</a:t>
            </a:r>
          </a:p>
        </p:txBody>
      </p:sp>
      <p:pic>
        <p:nvPicPr>
          <p:cNvPr id="5" name="Picture 4" descr="A screenshot shows a level 4 program on the FANUC controller.">
            <a:extLst>
              <a:ext uri="{FF2B5EF4-FFF2-40B4-BE49-F238E27FC236}">
                <a16:creationId xmlns:a16="http://schemas.microsoft.com/office/drawing/2014/main" id="{21A3ED0A-BDD9-44E3-B53F-895A81E7BC5D}"/>
              </a:ext>
            </a:extLst>
          </p:cNvPr>
          <p:cNvPicPr>
            <a:picLocks noChangeAspect="1"/>
          </p:cNvPicPr>
          <p:nvPr/>
        </p:nvPicPr>
        <p:blipFill rotWithShape="1">
          <a:blip r:embed="rId2">
            <a:extLst>
              <a:ext uri="{28A0092B-C50C-407E-A947-70E740481C1C}">
                <a14:useLocalDpi xmlns:a14="http://schemas.microsoft.com/office/drawing/2010/main" val="0"/>
              </a:ext>
            </a:extLst>
          </a:blip>
          <a:srcRect b="17609"/>
          <a:stretch/>
        </p:blipFill>
        <p:spPr>
          <a:xfrm>
            <a:off x="282596" y="1557251"/>
            <a:ext cx="5603854" cy="4070708"/>
          </a:xfrm>
          <a:prstGeom prst="rect">
            <a:avLst/>
          </a:prstGeom>
        </p:spPr>
      </p:pic>
    </p:spTree>
    <p:extLst>
      <p:ext uri="{BB962C8B-B14F-4D97-AF65-F5344CB8AC3E}">
        <p14:creationId xmlns:p14="http://schemas.microsoft.com/office/powerpoint/2010/main" val="2664447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Level 5: Point-to-point with AI</a:t>
            </a:r>
          </a:p>
        </p:txBody>
      </p:sp>
      <p:sp>
        <p:nvSpPr>
          <p:cNvPr id="3" name="Content Placeholder 2"/>
          <p:cNvSpPr>
            <a:spLocks noGrp="1"/>
          </p:cNvSpPr>
          <p:nvPr>
            <p:ph idx="1"/>
          </p:nvPr>
        </p:nvSpPr>
        <p:spPr/>
        <p:txBody>
          <a:bodyPr>
            <a:normAutofit fontScale="92500"/>
          </a:bodyPr>
          <a:lstStyle/>
          <a:p>
            <a:r>
              <a:rPr lang="en-US" sz="2800" dirty="0"/>
              <a:t>The newest advancement in computer programming is the addition of Artificial Intelligence (AI) to advanced point-to-point  </a:t>
            </a:r>
          </a:p>
          <a:p>
            <a:pPr lvl="1"/>
            <a:r>
              <a:rPr lang="en-US" sz="2400" dirty="0"/>
              <a:t>This takes the convenience of level four languages and adds the ability of correction for error as well as advanced teaching methods</a:t>
            </a:r>
          </a:p>
          <a:p>
            <a:pPr lvl="1"/>
            <a:r>
              <a:rPr lang="en-US" sz="2400" dirty="0"/>
              <a:t>Level five systems use vision or some other advanced sensing method to determine the difference between where the system should be versus the taught position and makes the offset</a:t>
            </a:r>
          </a:p>
          <a:p>
            <a:pPr lvl="1"/>
            <a:r>
              <a:rPr lang="en-US" sz="2400" dirty="0"/>
              <a:t>Some level 5 systems allow users to physically grab the robot and move it into whatever position they desire during teaching</a:t>
            </a:r>
          </a:p>
        </p:txBody>
      </p:sp>
    </p:spTree>
    <p:extLst>
      <p:ext uri="{BB962C8B-B14F-4D97-AF65-F5344CB8AC3E}">
        <p14:creationId xmlns:p14="http://schemas.microsoft.com/office/powerpoint/2010/main" val="3493835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Planning</a:t>
            </a:r>
            <a:r>
              <a:rPr lang="en-US" dirty="0"/>
              <a:t> </a:t>
            </a:r>
          </a:p>
        </p:txBody>
      </p:sp>
      <p:sp>
        <p:nvSpPr>
          <p:cNvPr id="3" name="Content Placeholder 2"/>
          <p:cNvSpPr>
            <a:spLocks noGrp="1"/>
          </p:cNvSpPr>
          <p:nvPr>
            <p:ph idx="1"/>
          </p:nvPr>
        </p:nvSpPr>
        <p:spPr/>
        <p:txBody>
          <a:bodyPr/>
          <a:lstStyle/>
          <a:p>
            <a:endParaRPr lang="en-US" dirty="0"/>
          </a:p>
          <a:p>
            <a:r>
              <a:rPr lang="en-US" sz="2800" dirty="0"/>
              <a:t>The process of writing a program begins with planning </a:t>
            </a:r>
          </a:p>
          <a:p>
            <a:pPr lvl="1"/>
            <a:r>
              <a:rPr lang="en-US" sz="2400" dirty="0"/>
              <a:t>You need to have a game plan in place before you start writing a program</a:t>
            </a:r>
          </a:p>
          <a:p>
            <a:pPr lvl="1"/>
            <a:r>
              <a:rPr lang="en-US" sz="2400" dirty="0"/>
              <a:t>The level of planning depends on the complexity of the task that you have in mind for the robot</a:t>
            </a:r>
          </a:p>
          <a:p>
            <a:pPr lvl="1"/>
            <a:r>
              <a:rPr lang="en-US" sz="2400" dirty="0"/>
              <a:t>This is a multistep process</a:t>
            </a:r>
          </a:p>
        </p:txBody>
      </p:sp>
    </p:spTree>
    <p:extLst>
      <p:ext uri="{BB962C8B-B14F-4D97-AF65-F5344CB8AC3E}">
        <p14:creationId xmlns:p14="http://schemas.microsoft.com/office/powerpoint/2010/main" val="795420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79140" y="1591363"/>
            <a:ext cx="2291977" cy="3785652"/>
          </a:xfrm>
          <a:prstGeom prst="rect">
            <a:avLst/>
          </a:prstGeom>
          <a:noFill/>
        </p:spPr>
        <p:txBody>
          <a:bodyPr wrap="square" rtlCol="0">
            <a:spAutoFit/>
          </a:bodyPr>
          <a:lstStyle/>
          <a:p>
            <a:r>
              <a:rPr lang="en-US" sz="2400" dirty="0"/>
              <a:t>When building a program for a complex environment like the one in the picture, proper planning is a must for programming success </a:t>
            </a:r>
          </a:p>
        </p:txBody>
      </p:sp>
      <p:sp>
        <p:nvSpPr>
          <p:cNvPr id="4" name="TextBox 3">
            <a:extLst>
              <a:ext uri="{FF2B5EF4-FFF2-40B4-BE49-F238E27FC236}">
                <a16:creationId xmlns:a16="http://schemas.microsoft.com/office/drawing/2014/main" id="{5F5FB47E-AFFA-40D1-9406-68FF1F67ED3D}"/>
              </a:ext>
            </a:extLst>
          </p:cNvPr>
          <p:cNvSpPr txBox="1"/>
          <p:nvPr/>
        </p:nvSpPr>
        <p:spPr>
          <a:xfrm>
            <a:off x="87780" y="1437474"/>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6-4</a:t>
            </a:r>
          </a:p>
        </p:txBody>
      </p:sp>
      <p:pic>
        <p:nvPicPr>
          <p:cNvPr id="5" name="Picture 4" descr="A photo shows a complex setup of positioning of metals.">
            <a:extLst>
              <a:ext uri="{FF2B5EF4-FFF2-40B4-BE49-F238E27FC236}">
                <a16:creationId xmlns:a16="http://schemas.microsoft.com/office/drawing/2014/main" id="{5FC74FC4-1322-4642-999E-AEB7F88751CB}"/>
              </a:ext>
            </a:extLst>
          </p:cNvPr>
          <p:cNvPicPr>
            <a:picLocks noChangeAspect="1"/>
          </p:cNvPicPr>
          <p:nvPr/>
        </p:nvPicPr>
        <p:blipFill rotWithShape="1">
          <a:blip r:embed="rId2">
            <a:extLst>
              <a:ext uri="{28A0092B-C50C-407E-A947-70E740481C1C}">
                <a14:useLocalDpi xmlns:a14="http://schemas.microsoft.com/office/drawing/2010/main" val="0"/>
              </a:ext>
            </a:extLst>
          </a:blip>
          <a:srcRect b="26323"/>
          <a:stretch/>
        </p:blipFill>
        <p:spPr>
          <a:xfrm>
            <a:off x="87780" y="1713454"/>
            <a:ext cx="6394797" cy="3541469"/>
          </a:xfrm>
          <a:prstGeom prst="rect">
            <a:avLst/>
          </a:prstGeom>
        </p:spPr>
      </p:pic>
    </p:spTree>
    <p:extLst>
      <p:ext uri="{BB962C8B-B14F-4D97-AF65-F5344CB8AC3E}">
        <p14:creationId xmlns:p14="http://schemas.microsoft.com/office/powerpoint/2010/main" val="590429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Step One: Goal Setting</a:t>
            </a:r>
          </a:p>
        </p:txBody>
      </p:sp>
      <p:sp>
        <p:nvSpPr>
          <p:cNvPr id="3" name="Content Placeholder 2"/>
          <p:cNvSpPr>
            <a:spLocks noGrp="1"/>
          </p:cNvSpPr>
          <p:nvPr>
            <p:ph idx="1"/>
          </p:nvPr>
        </p:nvSpPr>
        <p:spPr/>
        <p:txBody>
          <a:bodyPr>
            <a:normAutofit/>
          </a:bodyPr>
          <a:lstStyle/>
          <a:p>
            <a:endParaRPr lang="en-US" sz="2800" b="1" dirty="0"/>
          </a:p>
          <a:p>
            <a:r>
              <a:rPr lang="en-US" sz="2800" b="1" dirty="0"/>
              <a:t>Step one</a:t>
            </a:r>
            <a:r>
              <a:rPr lang="en-US" sz="2800" dirty="0"/>
              <a:t>: What do you want the robot to do?</a:t>
            </a:r>
          </a:p>
          <a:p>
            <a:pPr lvl="1"/>
            <a:r>
              <a:rPr lang="en-US" sz="2500" dirty="0"/>
              <a:t>Before you can start to plan, you have to know what the goal is</a:t>
            </a:r>
          </a:p>
          <a:p>
            <a:pPr lvl="1"/>
            <a:r>
              <a:rPr lang="en-US" sz="2500" dirty="0"/>
              <a:t>Take the time to figure out what you want the robot to do, from start to finish</a:t>
            </a:r>
          </a:p>
          <a:p>
            <a:pPr lvl="1"/>
            <a:r>
              <a:rPr lang="en-US" sz="2500" dirty="0"/>
              <a:t>Make sure that the tasks you have in mind are not beyond the system’s capabilities </a:t>
            </a:r>
          </a:p>
        </p:txBody>
      </p:sp>
    </p:spTree>
    <p:extLst>
      <p:ext uri="{BB962C8B-B14F-4D97-AF65-F5344CB8AC3E}">
        <p14:creationId xmlns:p14="http://schemas.microsoft.com/office/powerpoint/2010/main" val="360579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Overview</a:t>
            </a:r>
            <a:r>
              <a:rPr lang="en-US" dirty="0"/>
              <a:t> </a:t>
            </a:r>
          </a:p>
        </p:txBody>
      </p:sp>
      <p:sp>
        <p:nvSpPr>
          <p:cNvPr id="3" name="Content Placeholder 2"/>
          <p:cNvSpPr>
            <a:spLocks noGrp="1"/>
          </p:cNvSpPr>
          <p:nvPr>
            <p:ph idx="1"/>
          </p:nvPr>
        </p:nvSpPr>
        <p:spPr/>
        <p:txBody>
          <a:bodyPr>
            <a:normAutofit/>
          </a:bodyPr>
          <a:lstStyle/>
          <a:p>
            <a:r>
              <a:rPr lang="en-US" sz="2800" b="1" dirty="0"/>
              <a:t>WHAT YOU WILL LEARN</a:t>
            </a:r>
            <a:endParaRPr lang="en-US" sz="2800" dirty="0"/>
          </a:p>
          <a:p>
            <a:pPr lvl="1"/>
            <a:r>
              <a:rPr lang="en-US" sz="2400" dirty="0"/>
              <a:t>The basic evolution of the robot programming language</a:t>
            </a:r>
            <a:endParaRPr lang="en-US" sz="2000" dirty="0"/>
          </a:p>
          <a:p>
            <a:pPr lvl="1"/>
            <a:r>
              <a:rPr lang="en-US" sz="2400" dirty="0"/>
              <a:t>The five different levels of programming languages</a:t>
            </a:r>
            <a:endParaRPr lang="en-US" sz="2000" dirty="0"/>
          </a:p>
          <a:p>
            <a:pPr lvl="1"/>
            <a:r>
              <a:rPr lang="en-US" sz="2400" dirty="0"/>
              <a:t>The key points in planning out your program and what each step entails</a:t>
            </a:r>
            <a:endParaRPr lang="en-US" sz="2000" dirty="0"/>
          </a:p>
          <a:p>
            <a:pPr lvl="1"/>
            <a:r>
              <a:rPr lang="en-US" sz="2400" dirty="0"/>
              <a:t>What singularity is</a:t>
            </a:r>
            <a:endParaRPr lang="en-US" sz="2000" dirty="0"/>
          </a:p>
          <a:p>
            <a:pPr lvl="1"/>
            <a:r>
              <a:rPr lang="en-US" sz="2400" dirty="0"/>
              <a:t>What subroutines are and how they help the programming process</a:t>
            </a:r>
            <a:endParaRPr lang="en-US" sz="2000" dirty="0"/>
          </a:p>
          <a:p>
            <a:pPr lvl="1"/>
            <a:r>
              <a:rPr lang="en-US" sz="2400" dirty="0"/>
              <a:t>The difference between local and global data</a:t>
            </a:r>
            <a:endParaRPr lang="en-US" sz="2000" dirty="0"/>
          </a:p>
        </p:txBody>
      </p:sp>
    </p:spTree>
    <p:extLst>
      <p:ext uri="{BB962C8B-B14F-4D97-AF65-F5344CB8AC3E}">
        <p14:creationId xmlns:p14="http://schemas.microsoft.com/office/powerpoint/2010/main" val="1362656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3573" y="1861630"/>
            <a:ext cx="2218882" cy="2677656"/>
          </a:xfrm>
          <a:prstGeom prst="rect">
            <a:avLst/>
          </a:prstGeom>
          <a:noFill/>
        </p:spPr>
        <p:txBody>
          <a:bodyPr wrap="square" rtlCol="0">
            <a:spAutoFit/>
          </a:bodyPr>
          <a:lstStyle/>
          <a:p>
            <a:r>
              <a:rPr lang="en-US" sz="2400" dirty="0"/>
              <a:t>Without proper planning multipass welds like these may look nice, but end up having functional flaws </a:t>
            </a:r>
          </a:p>
        </p:txBody>
      </p:sp>
      <p:sp>
        <p:nvSpPr>
          <p:cNvPr id="4" name="TextBox 3">
            <a:extLst>
              <a:ext uri="{FF2B5EF4-FFF2-40B4-BE49-F238E27FC236}">
                <a16:creationId xmlns:a16="http://schemas.microsoft.com/office/drawing/2014/main" id="{54365639-7F50-42F6-BD75-30E96DB4DA66}"/>
              </a:ext>
            </a:extLst>
          </p:cNvPr>
          <p:cNvSpPr txBox="1"/>
          <p:nvPr/>
        </p:nvSpPr>
        <p:spPr>
          <a:xfrm>
            <a:off x="445008" y="1373252"/>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6-5</a:t>
            </a:r>
          </a:p>
        </p:txBody>
      </p:sp>
      <p:pic>
        <p:nvPicPr>
          <p:cNvPr id="5" name="Picture 4" descr="A photo shows multiple welds lay on top of one another.">
            <a:extLst>
              <a:ext uri="{FF2B5EF4-FFF2-40B4-BE49-F238E27FC236}">
                <a16:creationId xmlns:a16="http://schemas.microsoft.com/office/drawing/2014/main" id="{96D39B44-780B-4196-803A-17288DA0F081}"/>
              </a:ext>
            </a:extLst>
          </p:cNvPr>
          <p:cNvPicPr>
            <a:picLocks noChangeAspect="1"/>
          </p:cNvPicPr>
          <p:nvPr/>
        </p:nvPicPr>
        <p:blipFill rotWithShape="1">
          <a:blip r:embed="rId2">
            <a:extLst>
              <a:ext uri="{28A0092B-C50C-407E-A947-70E740481C1C}">
                <a14:useLocalDpi xmlns:a14="http://schemas.microsoft.com/office/drawing/2010/main" val="0"/>
              </a:ext>
            </a:extLst>
          </a:blip>
          <a:srcRect b="30425"/>
          <a:stretch/>
        </p:blipFill>
        <p:spPr>
          <a:xfrm>
            <a:off x="445008" y="1681029"/>
            <a:ext cx="6150864" cy="3409296"/>
          </a:xfrm>
          <a:prstGeom prst="rect">
            <a:avLst/>
          </a:prstGeom>
        </p:spPr>
      </p:pic>
    </p:spTree>
    <p:extLst>
      <p:ext uri="{BB962C8B-B14F-4D97-AF65-F5344CB8AC3E}">
        <p14:creationId xmlns:p14="http://schemas.microsoft.com/office/powerpoint/2010/main" val="3717901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0EEE2-87B5-4908-B9CD-F8106CACED2C}"/>
              </a:ext>
            </a:extLst>
          </p:cNvPr>
          <p:cNvSpPr>
            <a:spLocks noGrp="1"/>
          </p:cNvSpPr>
          <p:nvPr>
            <p:ph type="title"/>
          </p:nvPr>
        </p:nvSpPr>
        <p:spPr/>
        <p:txBody>
          <a:bodyPr>
            <a:normAutofit/>
          </a:bodyPr>
          <a:lstStyle/>
          <a:p>
            <a:r>
              <a:rPr lang="en-US" sz="4400" dirty="0"/>
              <a:t>Step Two: Task Mapping</a:t>
            </a:r>
          </a:p>
        </p:txBody>
      </p:sp>
      <p:sp>
        <p:nvSpPr>
          <p:cNvPr id="3" name="Content Placeholder 2">
            <a:extLst>
              <a:ext uri="{FF2B5EF4-FFF2-40B4-BE49-F238E27FC236}">
                <a16:creationId xmlns:a16="http://schemas.microsoft.com/office/drawing/2014/main" id="{79B188DF-1897-45CF-BB5C-BF64EDA03599}"/>
              </a:ext>
            </a:extLst>
          </p:cNvPr>
          <p:cNvSpPr>
            <a:spLocks noGrp="1"/>
          </p:cNvSpPr>
          <p:nvPr>
            <p:ph idx="1"/>
          </p:nvPr>
        </p:nvSpPr>
        <p:spPr/>
        <p:txBody>
          <a:bodyPr>
            <a:normAutofit lnSpcReduction="10000"/>
          </a:bodyPr>
          <a:lstStyle/>
          <a:p>
            <a:r>
              <a:rPr lang="en-US" sz="2800" b="1" dirty="0"/>
              <a:t>Step two</a:t>
            </a:r>
            <a:r>
              <a:rPr lang="en-US" sz="2800" dirty="0"/>
              <a:t>: Task mapping</a:t>
            </a:r>
          </a:p>
          <a:p>
            <a:r>
              <a:rPr lang="en-US" sz="2800" dirty="0"/>
              <a:t>In this step you will ask yourself the following questions:</a:t>
            </a:r>
          </a:p>
          <a:p>
            <a:pPr lvl="1"/>
            <a:r>
              <a:rPr lang="en-US" sz="2400" dirty="0"/>
              <a:t>Which kind of tooling does the robot need?</a:t>
            </a:r>
            <a:endParaRPr lang="en-US" sz="2000" dirty="0"/>
          </a:p>
          <a:p>
            <a:pPr lvl="1"/>
            <a:r>
              <a:rPr lang="en-US" sz="2400" dirty="0"/>
              <a:t>How should the robot move between points?</a:t>
            </a:r>
            <a:endParaRPr lang="en-US" sz="2000" dirty="0"/>
          </a:p>
          <a:p>
            <a:pPr lvl="1"/>
            <a:r>
              <a:rPr lang="en-US" sz="2400" dirty="0"/>
              <a:t>Does the robot need to avoid any obstacles?</a:t>
            </a:r>
            <a:endParaRPr lang="en-US" sz="2000" dirty="0"/>
          </a:p>
          <a:p>
            <a:pPr lvl="1"/>
            <a:r>
              <a:rPr lang="en-US" sz="2400" dirty="0"/>
              <a:t>What is the robot doing at each point?</a:t>
            </a:r>
            <a:endParaRPr lang="en-US" sz="2000" dirty="0"/>
          </a:p>
          <a:p>
            <a:pPr lvl="1"/>
            <a:r>
              <a:rPr lang="en-US" sz="2400" dirty="0"/>
              <a:t>What is the robot doing between each pair of points?</a:t>
            </a:r>
            <a:endParaRPr lang="en-US" sz="2000" dirty="0"/>
          </a:p>
          <a:p>
            <a:pPr lvl="1"/>
            <a:r>
              <a:rPr lang="en-US" sz="2400" dirty="0"/>
              <a:t>Do any conditions or other factors in the process need to be addressed?</a:t>
            </a:r>
            <a:endParaRPr lang="en-US" sz="2000" dirty="0"/>
          </a:p>
          <a:p>
            <a:pPr lvl="1"/>
            <a:r>
              <a:rPr lang="en-US" sz="2400" dirty="0"/>
              <a:t>Is the process logical?</a:t>
            </a:r>
          </a:p>
        </p:txBody>
      </p:sp>
    </p:spTree>
    <p:extLst>
      <p:ext uri="{BB962C8B-B14F-4D97-AF65-F5344CB8AC3E}">
        <p14:creationId xmlns:p14="http://schemas.microsoft.com/office/powerpoint/2010/main" val="3976211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5913" y="2377831"/>
            <a:ext cx="2442752" cy="1938992"/>
          </a:xfrm>
          <a:prstGeom prst="rect">
            <a:avLst/>
          </a:prstGeom>
          <a:noFill/>
        </p:spPr>
        <p:txBody>
          <a:bodyPr wrap="square" rtlCol="0">
            <a:spAutoFit/>
          </a:bodyPr>
          <a:lstStyle/>
          <a:p>
            <a:r>
              <a:rPr lang="en-US" sz="2400" dirty="0"/>
              <a:t>Make sure the tooling matches the task(s) you plan for the robot to perform </a:t>
            </a:r>
          </a:p>
        </p:txBody>
      </p:sp>
      <p:sp>
        <p:nvSpPr>
          <p:cNvPr id="4" name="TextBox 3">
            <a:extLst>
              <a:ext uri="{FF2B5EF4-FFF2-40B4-BE49-F238E27FC236}">
                <a16:creationId xmlns:a16="http://schemas.microsoft.com/office/drawing/2014/main" id="{208533CA-3CE2-4A37-B964-BC2325E5BC7F}"/>
              </a:ext>
            </a:extLst>
          </p:cNvPr>
          <p:cNvSpPr txBox="1"/>
          <p:nvPr/>
        </p:nvSpPr>
        <p:spPr>
          <a:xfrm>
            <a:off x="475354" y="1183549"/>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6-6</a:t>
            </a:r>
          </a:p>
        </p:txBody>
      </p:sp>
      <p:pic>
        <p:nvPicPr>
          <p:cNvPr id="5" name="Picture 4" descr="A photo shows a casting robot at work cell.">
            <a:extLst>
              <a:ext uri="{FF2B5EF4-FFF2-40B4-BE49-F238E27FC236}">
                <a16:creationId xmlns:a16="http://schemas.microsoft.com/office/drawing/2014/main" id="{F6EC91B6-008C-4BFC-A475-C3D8A812ABCC}"/>
              </a:ext>
            </a:extLst>
          </p:cNvPr>
          <p:cNvPicPr>
            <a:picLocks noChangeAspect="1"/>
          </p:cNvPicPr>
          <p:nvPr/>
        </p:nvPicPr>
        <p:blipFill rotWithShape="1">
          <a:blip r:embed="rId2">
            <a:extLst>
              <a:ext uri="{28A0092B-C50C-407E-A947-70E740481C1C}">
                <a14:useLocalDpi xmlns:a14="http://schemas.microsoft.com/office/drawing/2010/main" val="0"/>
              </a:ext>
            </a:extLst>
          </a:blip>
          <a:srcRect b="13531"/>
          <a:stretch/>
        </p:blipFill>
        <p:spPr>
          <a:xfrm>
            <a:off x="310896" y="1491326"/>
            <a:ext cx="5879764" cy="4287681"/>
          </a:xfrm>
          <a:prstGeom prst="rect">
            <a:avLst/>
          </a:prstGeom>
        </p:spPr>
      </p:pic>
    </p:spTree>
    <p:extLst>
      <p:ext uri="{BB962C8B-B14F-4D97-AF65-F5344CB8AC3E}">
        <p14:creationId xmlns:p14="http://schemas.microsoft.com/office/powerpoint/2010/main" val="3211460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3C83-6D32-4E31-805F-2B30444D1592}"/>
              </a:ext>
            </a:extLst>
          </p:cNvPr>
          <p:cNvSpPr>
            <a:spLocks noGrp="1"/>
          </p:cNvSpPr>
          <p:nvPr>
            <p:ph type="title"/>
          </p:nvPr>
        </p:nvSpPr>
        <p:spPr/>
        <p:txBody>
          <a:bodyPr>
            <a:normAutofit/>
          </a:bodyPr>
          <a:lstStyle/>
          <a:p>
            <a:r>
              <a:rPr lang="en-US" sz="4400" dirty="0"/>
              <a:t>Motion Instructions</a:t>
            </a:r>
          </a:p>
        </p:txBody>
      </p:sp>
      <p:sp>
        <p:nvSpPr>
          <p:cNvPr id="3" name="Content Placeholder 2">
            <a:extLst>
              <a:ext uri="{FF2B5EF4-FFF2-40B4-BE49-F238E27FC236}">
                <a16:creationId xmlns:a16="http://schemas.microsoft.com/office/drawing/2014/main" id="{F57587DD-50EC-4FDC-BB85-392CBCE30308}"/>
              </a:ext>
            </a:extLst>
          </p:cNvPr>
          <p:cNvSpPr>
            <a:spLocks noGrp="1"/>
          </p:cNvSpPr>
          <p:nvPr>
            <p:ph idx="1"/>
          </p:nvPr>
        </p:nvSpPr>
        <p:spPr/>
        <p:txBody>
          <a:bodyPr>
            <a:normAutofit/>
          </a:bodyPr>
          <a:lstStyle/>
          <a:p>
            <a:r>
              <a:rPr lang="en-US" sz="2800" dirty="0"/>
              <a:t>A motion instruction contains up to five parts:</a:t>
            </a:r>
          </a:p>
          <a:p>
            <a:pPr lvl="1"/>
            <a:r>
              <a:rPr lang="en-US" sz="2400" dirty="0"/>
              <a:t>Type of motion</a:t>
            </a:r>
          </a:p>
          <a:p>
            <a:pPr lvl="1"/>
            <a:r>
              <a:rPr lang="en-US" sz="2400" dirty="0"/>
              <a:t>Position</a:t>
            </a:r>
          </a:p>
          <a:p>
            <a:pPr lvl="1"/>
            <a:r>
              <a:rPr lang="en-US" sz="2400" dirty="0"/>
              <a:t>Speed</a:t>
            </a:r>
          </a:p>
          <a:p>
            <a:pPr lvl="1"/>
            <a:r>
              <a:rPr lang="en-US" sz="2400" dirty="0"/>
              <a:t>Termination</a:t>
            </a:r>
          </a:p>
          <a:p>
            <a:pPr lvl="1"/>
            <a:r>
              <a:rPr lang="en-US" sz="2400" dirty="0"/>
              <a:t>Options</a:t>
            </a:r>
          </a:p>
          <a:p>
            <a:r>
              <a:rPr lang="en-US" sz="2800" dirty="0"/>
              <a:t>The specifics of these will depend on the system</a:t>
            </a:r>
          </a:p>
          <a:p>
            <a:r>
              <a:rPr lang="en-US" sz="2800" dirty="0"/>
              <a:t>Here is an example of a FANUC motion instruction:</a:t>
            </a:r>
          </a:p>
          <a:p>
            <a:pPr lvl="1"/>
            <a:r>
              <a:rPr lang="en-US" sz="2400" dirty="0"/>
              <a:t>JOINT P[X] 100% FINE</a:t>
            </a:r>
          </a:p>
        </p:txBody>
      </p:sp>
    </p:spTree>
    <p:extLst>
      <p:ext uri="{BB962C8B-B14F-4D97-AF65-F5344CB8AC3E}">
        <p14:creationId xmlns:p14="http://schemas.microsoft.com/office/powerpoint/2010/main" val="3230637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Movement Types </a:t>
            </a:r>
          </a:p>
        </p:txBody>
      </p:sp>
      <p:sp>
        <p:nvSpPr>
          <p:cNvPr id="3" name="Content Placeholder 2"/>
          <p:cNvSpPr>
            <a:spLocks noGrp="1"/>
          </p:cNvSpPr>
          <p:nvPr>
            <p:ph idx="1"/>
          </p:nvPr>
        </p:nvSpPr>
        <p:spPr/>
        <p:txBody>
          <a:bodyPr>
            <a:normAutofit fontScale="92500" lnSpcReduction="10000"/>
          </a:bodyPr>
          <a:lstStyle/>
          <a:p>
            <a:r>
              <a:rPr lang="en-US" sz="2800" b="1" dirty="0"/>
              <a:t>Joint</a:t>
            </a:r>
            <a:r>
              <a:rPr lang="en-US" sz="2800" dirty="0"/>
              <a:t> motion is point-to-point, where all the axes involved move either as fast as they can or at the speed of the slowest axis, with no correlation between the separate axes involved</a:t>
            </a:r>
          </a:p>
          <a:p>
            <a:r>
              <a:rPr lang="en-US" sz="2800" b="1" dirty="0"/>
              <a:t>Linear </a:t>
            </a:r>
            <a:r>
              <a:rPr lang="en-US" sz="2800" dirty="0"/>
              <a:t>motion is where the controller moves all the axes involved at set speeds to insure straight-line movement</a:t>
            </a:r>
          </a:p>
          <a:p>
            <a:r>
              <a:rPr lang="en-US" sz="2800" b="1" dirty="0"/>
              <a:t>Circular</a:t>
            </a:r>
            <a:r>
              <a:rPr lang="en-US" sz="2800" dirty="0"/>
              <a:t> motion is the formation of arcs and full circles as described by no less than three points</a:t>
            </a:r>
          </a:p>
          <a:p>
            <a:pPr lvl="1"/>
            <a:r>
              <a:rPr lang="en-US" sz="2400" dirty="0"/>
              <a:t>For </a:t>
            </a:r>
            <a:r>
              <a:rPr lang="en-US" sz="2400" b="1" dirty="0"/>
              <a:t>arcs</a:t>
            </a:r>
            <a:r>
              <a:rPr lang="en-US" sz="2400" dirty="0"/>
              <a:t> or part of a circle, you need to teach at least three points: the start point, middle point, and end point</a:t>
            </a:r>
          </a:p>
          <a:p>
            <a:pPr lvl="1"/>
            <a:r>
              <a:rPr lang="en-US" sz="2400" dirty="0"/>
              <a:t>For a full circle, you will need at least four points</a:t>
            </a:r>
          </a:p>
          <a:p>
            <a:endParaRPr lang="en-US" dirty="0"/>
          </a:p>
        </p:txBody>
      </p:sp>
    </p:spTree>
    <p:extLst>
      <p:ext uri="{BB962C8B-B14F-4D97-AF65-F5344CB8AC3E}">
        <p14:creationId xmlns:p14="http://schemas.microsoft.com/office/powerpoint/2010/main" val="2019139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7237" y="5362576"/>
            <a:ext cx="5694288" cy="461665"/>
          </a:xfrm>
          <a:prstGeom prst="rect">
            <a:avLst/>
          </a:prstGeom>
          <a:noFill/>
        </p:spPr>
        <p:txBody>
          <a:bodyPr wrap="square" rtlCol="0">
            <a:spAutoFit/>
          </a:bodyPr>
          <a:lstStyle/>
          <a:p>
            <a:r>
              <a:rPr lang="en-US" sz="2400" dirty="0"/>
              <a:t>Here is a circular program for a FANUC robot</a:t>
            </a:r>
          </a:p>
        </p:txBody>
      </p:sp>
      <p:sp>
        <p:nvSpPr>
          <p:cNvPr id="4" name="TextBox 3">
            <a:extLst>
              <a:ext uri="{FF2B5EF4-FFF2-40B4-BE49-F238E27FC236}">
                <a16:creationId xmlns:a16="http://schemas.microsoft.com/office/drawing/2014/main" id="{5B516812-74E1-4749-B567-C455C2F351AB}"/>
              </a:ext>
            </a:extLst>
          </p:cNvPr>
          <p:cNvSpPr txBox="1"/>
          <p:nvPr/>
        </p:nvSpPr>
        <p:spPr>
          <a:xfrm>
            <a:off x="1430382" y="1190624"/>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6-7</a:t>
            </a:r>
          </a:p>
        </p:txBody>
      </p:sp>
      <p:pic>
        <p:nvPicPr>
          <p:cNvPr id="5" name="Picture 4" descr="A screenshot shows a circular program is setup in a FANUC system.">
            <a:extLst>
              <a:ext uri="{FF2B5EF4-FFF2-40B4-BE49-F238E27FC236}">
                <a16:creationId xmlns:a16="http://schemas.microsoft.com/office/drawing/2014/main" id="{605FB892-880B-4EE4-9829-FCD82CFCB932}"/>
              </a:ext>
            </a:extLst>
          </p:cNvPr>
          <p:cNvPicPr>
            <a:picLocks noChangeAspect="1"/>
          </p:cNvPicPr>
          <p:nvPr/>
        </p:nvPicPr>
        <p:blipFill rotWithShape="1">
          <a:blip r:embed="rId2">
            <a:extLst>
              <a:ext uri="{28A0092B-C50C-407E-A947-70E740481C1C}">
                <a14:useLocalDpi xmlns:a14="http://schemas.microsoft.com/office/drawing/2010/main" val="0"/>
              </a:ext>
            </a:extLst>
          </a:blip>
          <a:srcRect b="15814"/>
          <a:stretch/>
        </p:blipFill>
        <p:spPr>
          <a:xfrm>
            <a:off x="1430382" y="1465481"/>
            <a:ext cx="6287998" cy="3776127"/>
          </a:xfrm>
          <a:prstGeom prst="rect">
            <a:avLst/>
          </a:prstGeom>
        </p:spPr>
      </p:pic>
    </p:spTree>
    <p:extLst>
      <p:ext uri="{BB962C8B-B14F-4D97-AF65-F5344CB8AC3E}">
        <p14:creationId xmlns:p14="http://schemas.microsoft.com/office/powerpoint/2010/main" val="1885775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Movement Types cont.</a:t>
            </a:r>
          </a:p>
        </p:txBody>
      </p:sp>
      <p:sp>
        <p:nvSpPr>
          <p:cNvPr id="3" name="Content Placeholder 2"/>
          <p:cNvSpPr>
            <a:spLocks noGrp="1"/>
          </p:cNvSpPr>
          <p:nvPr>
            <p:ph idx="1"/>
          </p:nvPr>
        </p:nvSpPr>
        <p:spPr/>
        <p:txBody>
          <a:bodyPr>
            <a:normAutofit/>
          </a:bodyPr>
          <a:lstStyle/>
          <a:p>
            <a:r>
              <a:rPr lang="en-US" sz="2800" b="1" dirty="0"/>
              <a:t>Weave motion</a:t>
            </a:r>
            <a:r>
              <a:rPr lang="en-US" sz="2800" dirty="0"/>
              <a:t> is straight-line or circular motion that moves from side to side in an angular fashion while the whole unit moves from one point to another</a:t>
            </a:r>
          </a:p>
          <a:p>
            <a:pPr lvl="1"/>
            <a:r>
              <a:rPr lang="en-US" sz="2400" dirty="0"/>
              <a:t>To program this kind of motion, you must set two additional points besides the normal required points for linear or circular motion</a:t>
            </a:r>
          </a:p>
          <a:p>
            <a:pPr lvl="1"/>
            <a:r>
              <a:rPr lang="en-US" sz="2400" dirty="0"/>
              <a:t>These two points determine how far to each side of the normal motion the robot weaves as well as the distance it moves forward between weaving motions</a:t>
            </a:r>
          </a:p>
        </p:txBody>
      </p:sp>
    </p:spTree>
    <p:extLst>
      <p:ext uri="{BB962C8B-B14F-4D97-AF65-F5344CB8AC3E}">
        <p14:creationId xmlns:p14="http://schemas.microsoft.com/office/powerpoint/2010/main" val="1256106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300" y="5215578"/>
            <a:ext cx="6559637" cy="1200329"/>
          </a:xfrm>
          <a:prstGeom prst="rect">
            <a:avLst/>
          </a:prstGeom>
          <a:noFill/>
        </p:spPr>
        <p:txBody>
          <a:bodyPr wrap="square" rtlCol="0">
            <a:spAutoFit/>
          </a:bodyPr>
          <a:lstStyle/>
          <a:p>
            <a:r>
              <a:rPr lang="en-US" sz="2400" dirty="0"/>
              <a:t>Weave motion, often used with welding, allows the robot to expand the path of the weld and cover more area </a:t>
            </a:r>
          </a:p>
        </p:txBody>
      </p:sp>
      <p:sp>
        <p:nvSpPr>
          <p:cNvPr id="4" name="TextBox 3">
            <a:extLst>
              <a:ext uri="{FF2B5EF4-FFF2-40B4-BE49-F238E27FC236}">
                <a16:creationId xmlns:a16="http://schemas.microsoft.com/office/drawing/2014/main" id="{7026A042-8D46-443E-87F0-7C2F94FDF8C7}"/>
              </a:ext>
            </a:extLst>
          </p:cNvPr>
          <p:cNvSpPr txBox="1"/>
          <p:nvPr/>
        </p:nvSpPr>
        <p:spPr>
          <a:xfrm>
            <a:off x="1257300" y="1287189"/>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6-8</a:t>
            </a:r>
          </a:p>
        </p:txBody>
      </p:sp>
      <p:pic>
        <p:nvPicPr>
          <p:cNvPr id="5" name="Picture 4" descr="A photo shows a wide and wavy path created by a weave weld.">
            <a:extLst>
              <a:ext uri="{FF2B5EF4-FFF2-40B4-BE49-F238E27FC236}">
                <a16:creationId xmlns:a16="http://schemas.microsoft.com/office/drawing/2014/main" id="{A76A05CF-8B5C-46D7-83B4-F3F5CFD60600}"/>
              </a:ext>
            </a:extLst>
          </p:cNvPr>
          <p:cNvPicPr>
            <a:picLocks noChangeAspect="1"/>
          </p:cNvPicPr>
          <p:nvPr/>
        </p:nvPicPr>
        <p:blipFill rotWithShape="1">
          <a:blip r:embed="rId2">
            <a:extLst>
              <a:ext uri="{28A0092B-C50C-407E-A947-70E740481C1C}">
                <a14:useLocalDpi xmlns:a14="http://schemas.microsoft.com/office/drawing/2010/main" val="0"/>
              </a:ext>
            </a:extLst>
          </a:blip>
          <a:srcRect b="21007"/>
          <a:stretch/>
        </p:blipFill>
        <p:spPr>
          <a:xfrm>
            <a:off x="1257300" y="1594966"/>
            <a:ext cx="6532273" cy="3620612"/>
          </a:xfrm>
          <a:prstGeom prst="rect">
            <a:avLst/>
          </a:prstGeom>
        </p:spPr>
      </p:pic>
    </p:spTree>
    <p:extLst>
      <p:ext uri="{BB962C8B-B14F-4D97-AF65-F5344CB8AC3E}">
        <p14:creationId xmlns:p14="http://schemas.microsoft.com/office/powerpoint/2010/main" val="3847614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D5CE-8F35-492C-9C64-D9F0159A0526}"/>
              </a:ext>
            </a:extLst>
          </p:cNvPr>
          <p:cNvSpPr>
            <a:spLocks noGrp="1"/>
          </p:cNvSpPr>
          <p:nvPr>
            <p:ph type="title"/>
          </p:nvPr>
        </p:nvSpPr>
        <p:spPr/>
        <p:txBody>
          <a:bodyPr>
            <a:normAutofit/>
          </a:bodyPr>
          <a:lstStyle/>
          <a:p>
            <a:r>
              <a:rPr lang="en-US" sz="4400" dirty="0"/>
              <a:t>Position</a:t>
            </a:r>
          </a:p>
        </p:txBody>
      </p:sp>
      <p:sp>
        <p:nvSpPr>
          <p:cNvPr id="3" name="Content Placeholder 2">
            <a:extLst>
              <a:ext uri="{FF2B5EF4-FFF2-40B4-BE49-F238E27FC236}">
                <a16:creationId xmlns:a16="http://schemas.microsoft.com/office/drawing/2014/main" id="{5D2958F7-C8A1-44D7-AD4E-DB321A6FBC6A}"/>
              </a:ext>
            </a:extLst>
          </p:cNvPr>
          <p:cNvSpPr>
            <a:spLocks noGrp="1"/>
          </p:cNvSpPr>
          <p:nvPr>
            <p:ph idx="1"/>
          </p:nvPr>
        </p:nvSpPr>
        <p:spPr/>
        <p:txBody>
          <a:bodyPr>
            <a:normAutofit fontScale="92500" lnSpcReduction="10000"/>
          </a:bodyPr>
          <a:lstStyle/>
          <a:p>
            <a:r>
              <a:rPr lang="en-US" sz="2800" dirty="0"/>
              <a:t>A position is handled internally by the robot as a combination of numbers, one for each axis, representing location and orientation of the end-of-arm tooling</a:t>
            </a:r>
          </a:p>
          <a:p>
            <a:pPr lvl="1"/>
            <a:r>
              <a:rPr lang="en-US" sz="2400" i="1" dirty="0"/>
              <a:t>X</a:t>
            </a:r>
            <a:r>
              <a:rPr lang="en-US" sz="2400" dirty="0"/>
              <a:t> is the distance in millimeters along the </a:t>
            </a:r>
            <a:r>
              <a:rPr lang="en-US" sz="2400" i="1" dirty="0"/>
              <a:t>x</a:t>
            </a:r>
            <a:r>
              <a:rPr lang="en-US" sz="2400" dirty="0"/>
              <a:t>-axis from the origin of the frame.</a:t>
            </a:r>
          </a:p>
          <a:p>
            <a:pPr lvl="1"/>
            <a:r>
              <a:rPr lang="en-US" sz="2400" i="1" dirty="0"/>
              <a:t>Y</a:t>
            </a:r>
            <a:r>
              <a:rPr lang="en-US" sz="2400" dirty="0"/>
              <a:t> is the distance in millimeters along the </a:t>
            </a:r>
            <a:r>
              <a:rPr lang="en-US" sz="2400" i="1" dirty="0"/>
              <a:t>y</a:t>
            </a:r>
            <a:r>
              <a:rPr lang="en-US" sz="2400" dirty="0"/>
              <a:t>-axis from the origin of the frame.</a:t>
            </a:r>
          </a:p>
          <a:p>
            <a:pPr lvl="1"/>
            <a:r>
              <a:rPr lang="en-US" sz="2400" i="1" dirty="0"/>
              <a:t>Z</a:t>
            </a:r>
            <a:r>
              <a:rPr lang="en-US" sz="2400" dirty="0"/>
              <a:t> is the distance in millimeters along the </a:t>
            </a:r>
            <a:r>
              <a:rPr lang="en-US" sz="2400" i="1" dirty="0"/>
              <a:t>z</a:t>
            </a:r>
            <a:r>
              <a:rPr lang="en-US" sz="2400" dirty="0"/>
              <a:t>-axis from the origin of the frame.</a:t>
            </a:r>
          </a:p>
          <a:p>
            <a:pPr lvl="1"/>
            <a:r>
              <a:rPr lang="en-US" sz="2400" i="1" dirty="0"/>
              <a:t>W</a:t>
            </a:r>
            <a:r>
              <a:rPr lang="en-US" sz="2400" dirty="0"/>
              <a:t> (yaw) is the rotation in degrees around the </a:t>
            </a:r>
            <a:r>
              <a:rPr lang="en-US" sz="2400" i="1" dirty="0"/>
              <a:t>x</a:t>
            </a:r>
            <a:r>
              <a:rPr lang="en-US" sz="2400" dirty="0"/>
              <a:t>-axis of the tool.</a:t>
            </a:r>
          </a:p>
          <a:p>
            <a:pPr lvl="1"/>
            <a:r>
              <a:rPr lang="en-US" sz="2400" i="1" dirty="0"/>
              <a:t>P</a:t>
            </a:r>
            <a:r>
              <a:rPr lang="en-US" sz="2400" dirty="0"/>
              <a:t> (pitch) is the rotation in degrees around the </a:t>
            </a:r>
            <a:r>
              <a:rPr lang="en-US" sz="2400" i="1" dirty="0"/>
              <a:t>y</a:t>
            </a:r>
            <a:r>
              <a:rPr lang="en-US" sz="2400" dirty="0"/>
              <a:t>-axis of the tool.</a:t>
            </a:r>
          </a:p>
          <a:p>
            <a:pPr lvl="1"/>
            <a:r>
              <a:rPr lang="en-US" sz="2400" i="1" dirty="0"/>
              <a:t>R</a:t>
            </a:r>
            <a:r>
              <a:rPr lang="en-US" sz="2400" dirty="0"/>
              <a:t> (roll) is the rotation in degrees around the </a:t>
            </a:r>
            <a:r>
              <a:rPr lang="en-US" sz="2400" i="1" dirty="0"/>
              <a:t>z</a:t>
            </a:r>
            <a:r>
              <a:rPr lang="en-US" sz="2400" dirty="0"/>
              <a:t>-axis of the tool.</a:t>
            </a:r>
          </a:p>
        </p:txBody>
      </p:sp>
    </p:spTree>
    <p:extLst>
      <p:ext uri="{BB962C8B-B14F-4D97-AF65-F5344CB8AC3E}">
        <p14:creationId xmlns:p14="http://schemas.microsoft.com/office/powerpoint/2010/main" val="1881273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9C3E-C9C5-441D-8EB5-D973786402ED}"/>
              </a:ext>
            </a:extLst>
          </p:cNvPr>
          <p:cNvSpPr>
            <a:spLocks noGrp="1"/>
          </p:cNvSpPr>
          <p:nvPr>
            <p:ph type="title"/>
          </p:nvPr>
        </p:nvSpPr>
        <p:spPr/>
        <p:txBody>
          <a:bodyPr>
            <a:normAutofit/>
          </a:bodyPr>
          <a:lstStyle/>
          <a:p>
            <a:r>
              <a:rPr lang="en-US" sz="4400" dirty="0"/>
              <a:t>Speed</a:t>
            </a:r>
          </a:p>
        </p:txBody>
      </p:sp>
      <p:sp>
        <p:nvSpPr>
          <p:cNvPr id="3" name="Content Placeholder 2">
            <a:extLst>
              <a:ext uri="{FF2B5EF4-FFF2-40B4-BE49-F238E27FC236}">
                <a16:creationId xmlns:a16="http://schemas.microsoft.com/office/drawing/2014/main" id="{0D3638BD-7C8B-4F8C-BB9A-375FA62E69A8}"/>
              </a:ext>
            </a:extLst>
          </p:cNvPr>
          <p:cNvSpPr>
            <a:spLocks noGrp="1"/>
          </p:cNvSpPr>
          <p:nvPr>
            <p:ph idx="1"/>
          </p:nvPr>
        </p:nvSpPr>
        <p:spPr/>
        <p:txBody>
          <a:bodyPr>
            <a:normAutofit/>
          </a:bodyPr>
          <a:lstStyle/>
          <a:p>
            <a:endParaRPr lang="en-US" dirty="0"/>
          </a:p>
          <a:p>
            <a:r>
              <a:rPr lang="en-US" sz="2800" dirty="0"/>
              <a:t>The speed designator that determines how fast the robot will move along the prescribed path</a:t>
            </a:r>
          </a:p>
          <a:p>
            <a:pPr lvl="1"/>
            <a:r>
              <a:rPr lang="en-US" sz="2400" dirty="0"/>
              <a:t>A percentage of the maximum speed of the robot</a:t>
            </a:r>
          </a:p>
          <a:p>
            <a:pPr lvl="2"/>
            <a:r>
              <a:rPr lang="en-US" sz="2000" dirty="0"/>
              <a:t>JOINT P[X] </a:t>
            </a:r>
            <a:r>
              <a:rPr lang="en-US" sz="2000" b="1" dirty="0"/>
              <a:t>100%</a:t>
            </a:r>
            <a:r>
              <a:rPr lang="en-US" sz="2000" dirty="0"/>
              <a:t> FINE</a:t>
            </a:r>
          </a:p>
          <a:p>
            <a:pPr lvl="1"/>
            <a:r>
              <a:rPr lang="en-US" sz="2400" dirty="0"/>
              <a:t>Millimeters per second (mm/s)</a:t>
            </a:r>
          </a:p>
          <a:p>
            <a:pPr lvl="1"/>
            <a:r>
              <a:rPr lang="en-US" sz="2400" dirty="0"/>
              <a:t>A process-related parameter (e.g., in./s of weld)</a:t>
            </a:r>
          </a:p>
          <a:p>
            <a:pPr lvl="1"/>
            <a:r>
              <a:rPr lang="en-US" sz="2400" dirty="0"/>
              <a:t>Something else robot, application, or manufacturer specific  </a:t>
            </a:r>
          </a:p>
        </p:txBody>
      </p:sp>
    </p:spTree>
    <p:extLst>
      <p:ext uri="{BB962C8B-B14F-4D97-AF65-F5344CB8AC3E}">
        <p14:creationId xmlns:p14="http://schemas.microsoft.com/office/powerpoint/2010/main" val="666333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Overview cont.</a:t>
            </a:r>
          </a:p>
        </p:txBody>
      </p:sp>
      <p:sp>
        <p:nvSpPr>
          <p:cNvPr id="3" name="Content Placeholder 2"/>
          <p:cNvSpPr>
            <a:spLocks noGrp="1"/>
          </p:cNvSpPr>
          <p:nvPr>
            <p:ph idx="1"/>
          </p:nvPr>
        </p:nvSpPr>
        <p:spPr/>
        <p:txBody>
          <a:bodyPr>
            <a:normAutofit fontScale="92500"/>
          </a:bodyPr>
          <a:lstStyle/>
          <a:p>
            <a:r>
              <a:rPr lang="en-US" sz="3000" b="1" dirty="0"/>
              <a:t>WHAT YOU WILL LEARN</a:t>
            </a:r>
            <a:endParaRPr lang="en-US" sz="3000" dirty="0"/>
          </a:p>
          <a:p>
            <a:pPr lvl="1"/>
            <a:r>
              <a:rPr lang="en-US" sz="2600" dirty="0"/>
              <a:t>The basics of writing a program and the main motion types available</a:t>
            </a:r>
          </a:p>
          <a:p>
            <a:pPr lvl="1"/>
            <a:r>
              <a:rPr lang="en-US" sz="2600" dirty="0"/>
              <a:t>How several common logic sorting commands work</a:t>
            </a:r>
          </a:p>
          <a:p>
            <a:pPr lvl="1"/>
            <a:r>
              <a:rPr lang="en-US" sz="2600" dirty="0"/>
              <a:t>How to test a program that you have written, including what to look for</a:t>
            </a:r>
          </a:p>
          <a:p>
            <a:pPr lvl="1"/>
            <a:r>
              <a:rPr lang="en-US" sz="2600" dirty="0"/>
              <a:t>What to do when the robot is ready for normal operation, including some potential sources of problems</a:t>
            </a:r>
          </a:p>
          <a:p>
            <a:pPr lvl="1"/>
            <a:r>
              <a:rPr lang="en-US" sz="2600" dirty="0"/>
              <a:t>How to manage the data of the robot to ensure proper operation and save yourself time and effort down the road</a:t>
            </a:r>
          </a:p>
          <a:p>
            <a:endParaRPr lang="en-US" dirty="0"/>
          </a:p>
        </p:txBody>
      </p:sp>
    </p:spTree>
    <p:extLst>
      <p:ext uri="{BB962C8B-B14F-4D97-AF65-F5344CB8AC3E}">
        <p14:creationId xmlns:p14="http://schemas.microsoft.com/office/powerpoint/2010/main" val="2431811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2C57-4F55-443F-9274-5038B7F48C3A}"/>
              </a:ext>
            </a:extLst>
          </p:cNvPr>
          <p:cNvSpPr>
            <a:spLocks noGrp="1"/>
          </p:cNvSpPr>
          <p:nvPr>
            <p:ph type="title"/>
          </p:nvPr>
        </p:nvSpPr>
        <p:spPr/>
        <p:txBody>
          <a:bodyPr>
            <a:normAutofit/>
          </a:bodyPr>
          <a:lstStyle/>
          <a:p>
            <a:r>
              <a:rPr lang="en-US" sz="4400" dirty="0"/>
              <a:t>Termination</a:t>
            </a:r>
          </a:p>
        </p:txBody>
      </p:sp>
      <p:sp>
        <p:nvSpPr>
          <p:cNvPr id="3" name="Content Placeholder 2">
            <a:extLst>
              <a:ext uri="{FF2B5EF4-FFF2-40B4-BE49-F238E27FC236}">
                <a16:creationId xmlns:a16="http://schemas.microsoft.com/office/drawing/2014/main" id="{43603D32-15AF-4B46-B0B3-DCB57D9A0F90}"/>
              </a:ext>
            </a:extLst>
          </p:cNvPr>
          <p:cNvSpPr>
            <a:spLocks noGrp="1"/>
          </p:cNvSpPr>
          <p:nvPr>
            <p:ph idx="1"/>
          </p:nvPr>
        </p:nvSpPr>
        <p:spPr/>
        <p:txBody>
          <a:bodyPr>
            <a:normAutofit/>
          </a:bodyPr>
          <a:lstStyle/>
          <a:p>
            <a:r>
              <a:rPr lang="en-US" sz="2800" dirty="0"/>
              <a:t>The termination type may significantly influence robot motion path, but is not used by all manufacturers, and differs from manufacturer to manufacturer when it is used</a:t>
            </a:r>
          </a:p>
          <a:p>
            <a:pPr lvl="1"/>
            <a:r>
              <a:rPr lang="en-US" sz="2400" dirty="0"/>
              <a:t>Both FANUC and ABB use fine termination to stop the robot at the end of the motion, but each uses a different termination type for continuous termination</a:t>
            </a:r>
          </a:p>
          <a:p>
            <a:pPr lvl="1"/>
            <a:r>
              <a:rPr lang="en-US" sz="2400" dirty="0"/>
              <a:t>FANUC uses CNT for continuous where ABB uses Z</a:t>
            </a:r>
          </a:p>
          <a:p>
            <a:pPr lvl="1"/>
            <a:r>
              <a:rPr lang="en-US" sz="2400" dirty="0"/>
              <a:t>Continuous motion usual results in the robot getting near the taught point, but not actually hitting/stopping at it </a:t>
            </a:r>
          </a:p>
        </p:txBody>
      </p:sp>
    </p:spTree>
    <p:extLst>
      <p:ext uri="{BB962C8B-B14F-4D97-AF65-F5344CB8AC3E}">
        <p14:creationId xmlns:p14="http://schemas.microsoft.com/office/powerpoint/2010/main" val="93881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Obstacles</a:t>
            </a:r>
            <a:r>
              <a:rPr lang="en-US" dirty="0"/>
              <a:t> </a:t>
            </a:r>
          </a:p>
        </p:txBody>
      </p:sp>
      <p:sp>
        <p:nvSpPr>
          <p:cNvPr id="3" name="Content Placeholder 2"/>
          <p:cNvSpPr>
            <a:spLocks noGrp="1"/>
          </p:cNvSpPr>
          <p:nvPr>
            <p:ph idx="1"/>
          </p:nvPr>
        </p:nvSpPr>
        <p:spPr/>
        <p:txBody>
          <a:bodyPr>
            <a:normAutofit/>
          </a:bodyPr>
          <a:lstStyle/>
          <a:p>
            <a:r>
              <a:rPr lang="en-US" sz="2800" dirty="0"/>
              <a:t>Look for anything that the robot might hit along the way</a:t>
            </a:r>
          </a:p>
          <a:p>
            <a:endParaRPr lang="en-US" sz="2800" dirty="0"/>
          </a:p>
          <a:p>
            <a:r>
              <a:rPr lang="en-US" sz="2800" dirty="0"/>
              <a:t>The commonly overlooked item here is the fixturing</a:t>
            </a:r>
          </a:p>
          <a:p>
            <a:pPr lvl="1"/>
            <a:r>
              <a:rPr lang="en-US" sz="2400" b="1" dirty="0"/>
              <a:t>Fixtures</a:t>
            </a:r>
            <a:r>
              <a:rPr lang="en-US" sz="2400" dirty="0"/>
              <a:t> hold parts in place for various industrial processes by clamping or holding them in some manner</a:t>
            </a:r>
          </a:p>
          <a:p>
            <a:endParaRPr lang="en-US" sz="2800" dirty="0"/>
          </a:p>
          <a:p>
            <a:r>
              <a:rPr lang="en-US" sz="2800" dirty="0"/>
              <a:t>Make sure not to leave tools and other objects in the work envelope, as they may be in the robot’s path</a:t>
            </a:r>
          </a:p>
        </p:txBody>
      </p:sp>
    </p:spTree>
    <p:extLst>
      <p:ext uri="{BB962C8B-B14F-4D97-AF65-F5344CB8AC3E}">
        <p14:creationId xmlns:p14="http://schemas.microsoft.com/office/powerpoint/2010/main" val="1077955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2847" y="1462918"/>
            <a:ext cx="2949688" cy="4154984"/>
          </a:xfrm>
          <a:prstGeom prst="rect">
            <a:avLst/>
          </a:prstGeom>
          <a:noFill/>
        </p:spPr>
        <p:txBody>
          <a:bodyPr wrap="square" rtlCol="0">
            <a:spAutoFit/>
          </a:bodyPr>
          <a:lstStyle/>
          <a:p>
            <a:r>
              <a:rPr lang="en-US" sz="2400" dirty="0"/>
              <a:t>Complex fixturing often makes it difficult to accomplish all the tasks needed during an operation.  In these situations it may take a fair amount of time to solve all the clearance vs. needed motion issues.</a:t>
            </a:r>
          </a:p>
        </p:txBody>
      </p:sp>
      <p:sp>
        <p:nvSpPr>
          <p:cNvPr id="4" name="TextBox 3">
            <a:extLst>
              <a:ext uri="{FF2B5EF4-FFF2-40B4-BE49-F238E27FC236}">
                <a16:creationId xmlns:a16="http://schemas.microsoft.com/office/drawing/2014/main" id="{EEDE0E5E-6E55-4D41-8ED5-5D0690A6AFF6}"/>
              </a:ext>
            </a:extLst>
          </p:cNvPr>
          <p:cNvSpPr txBox="1"/>
          <p:nvPr/>
        </p:nvSpPr>
        <p:spPr>
          <a:xfrm>
            <a:off x="164591" y="1309029"/>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6-9</a:t>
            </a:r>
          </a:p>
        </p:txBody>
      </p:sp>
      <p:pic>
        <p:nvPicPr>
          <p:cNvPr id="5" name="Picture 4" descr="A photo shows Panasonic VR-006 robot welding; a bright light with sparks is shown in welded area.">
            <a:extLst>
              <a:ext uri="{FF2B5EF4-FFF2-40B4-BE49-F238E27FC236}">
                <a16:creationId xmlns:a16="http://schemas.microsoft.com/office/drawing/2014/main" id="{762BA3ED-DFC7-4F91-98ED-265F45462229}"/>
              </a:ext>
            </a:extLst>
          </p:cNvPr>
          <p:cNvPicPr>
            <a:picLocks noChangeAspect="1"/>
          </p:cNvPicPr>
          <p:nvPr/>
        </p:nvPicPr>
        <p:blipFill rotWithShape="1">
          <a:blip r:embed="rId2">
            <a:extLst>
              <a:ext uri="{28A0092B-C50C-407E-A947-70E740481C1C}">
                <a14:useLocalDpi xmlns:a14="http://schemas.microsoft.com/office/drawing/2010/main" val="0"/>
              </a:ext>
            </a:extLst>
          </a:blip>
          <a:srcRect b="13846"/>
          <a:stretch/>
        </p:blipFill>
        <p:spPr>
          <a:xfrm>
            <a:off x="164591" y="1568631"/>
            <a:ext cx="5458561" cy="3950330"/>
          </a:xfrm>
          <a:prstGeom prst="rect">
            <a:avLst/>
          </a:prstGeom>
        </p:spPr>
      </p:pic>
    </p:spTree>
    <p:extLst>
      <p:ext uri="{BB962C8B-B14F-4D97-AF65-F5344CB8AC3E}">
        <p14:creationId xmlns:p14="http://schemas.microsoft.com/office/powerpoint/2010/main" val="2562626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968" y="827165"/>
            <a:ext cx="9579935" cy="661393"/>
          </a:xfrm>
        </p:spPr>
        <p:txBody>
          <a:bodyPr>
            <a:noAutofit/>
          </a:bodyPr>
          <a:lstStyle/>
          <a:p>
            <a:r>
              <a:rPr lang="en-US" sz="4400" dirty="0"/>
              <a:t>What is the Robot Doing at Each Point? </a:t>
            </a:r>
          </a:p>
        </p:txBody>
      </p:sp>
      <p:sp>
        <p:nvSpPr>
          <p:cNvPr id="3" name="Content Placeholder 2"/>
          <p:cNvSpPr>
            <a:spLocks noGrp="1"/>
          </p:cNvSpPr>
          <p:nvPr>
            <p:ph idx="1"/>
          </p:nvPr>
        </p:nvSpPr>
        <p:spPr/>
        <p:txBody>
          <a:bodyPr>
            <a:normAutofit/>
          </a:bodyPr>
          <a:lstStyle/>
          <a:p>
            <a:endParaRPr lang="en-US" sz="2800" dirty="0"/>
          </a:p>
          <a:p>
            <a:r>
              <a:rPr lang="en-US" sz="2800" dirty="0"/>
              <a:t>You have to know why you set each point to make sure that the robot does what you want </a:t>
            </a:r>
          </a:p>
          <a:p>
            <a:pPr lvl="1"/>
            <a:r>
              <a:rPr lang="en-US" sz="2400" dirty="0"/>
              <a:t>Does the robot stop at that point? </a:t>
            </a:r>
          </a:p>
          <a:p>
            <a:pPr lvl="1"/>
            <a:r>
              <a:rPr lang="en-US" sz="2400" dirty="0"/>
              <a:t>Does it open or close a gripper at that point? </a:t>
            </a:r>
          </a:p>
          <a:p>
            <a:pPr lvl="1"/>
            <a:r>
              <a:rPr lang="en-US" sz="2400" dirty="0"/>
              <a:t>Do we need to turn on a welder, paint sprayer, glue dispenser, or other device? </a:t>
            </a:r>
          </a:p>
          <a:p>
            <a:pPr lvl="1"/>
            <a:r>
              <a:rPr lang="en-US" sz="2400" dirty="0"/>
              <a:t>Do we need the robot to hit that point exactly or just get near it?</a:t>
            </a:r>
          </a:p>
        </p:txBody>
      </p:sp>
    </p:spTree>
    <p:extLst>
      <p:ext uri="{BB962C8B-B14F-4D97-AF65-F5344CB8AC3E}">
        <p14:creationId xmlns:p14="http://schemas.microsoft.com/office/powerpoint/2010/main" val="1197202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94854" y="2371555"/>
            <a:ext cx="3249146" cy="2308324"/>
          </a:xfrm>
          <a:prstGeom prst="rect">
            <a:avLst/>
          </a:prstGeom>
          <a:noFill/>
        </p:spPr>
        <p:txBody>
          <a:bodyPr wrap="square" rtlCol="0">
            <a:spAutoFit/>
          </a:bodyPr>
          <a:lstStyle/>
          <a:p>
            <a:r>
              <a:rPr lang="en-US" sz="2400" dirty="0"/>
              <a:t>If this robot performs tasks out of sequence, there is a good chance that it will damage the bag of chocolate it is working with</a:t>
            </a:r>
          </a:p>
        </p:txBody>
      </p:sp>
      <p:sp>
        <p:nvSpPr>
          <p:cNvPr id="4" name="TextBox 3">
            <a:extLst>
              <a:ext uri="{FF2B5EF4-FFF2-40B4-BE49-F238E27FC236}">
                <a16:creationId xmlns:a16="http://schemas.microsoft.com/office/drawing/2014/main" id="{DE633027-D138-465D-8708-96EA4B355270}"/>
              </a:ext>
            </a:extLst>
          </p:cNvPr>
          <p:cNvSpPr txBox="1"/>
          <p:nvPr/>
        </p:nvSpPr>
        <p:spPr>
          <a:xfrm>
            <a:off x="640079" y="925865"/>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6-10</a:t>
            </a:r>
          </a:p>
        </p:txBody>
      </p:sp>
      <p:pic>
        <p:nvPicPr>
          <p:cNvPr id="5" name="Picture 4" descr="A photo shows a robot with open gripper ready to pick a filled paper bag from a conveyer belt.">
            <a:extLst>
              <a:ext uri="{FF2B5EF4-FFF2-40B4-BE49-F238E27FC236}">
                <a16:creationId xmlns:a16="http://schemas.microsoft.com/office/drawing/2014/main" id="{8ED6E797-A789-4565-87C0-E8E3B0303BB6}"/>
              </a:ext>
            </a:extLst>
          </p:cNvPr>
          <p:cNvPicPr>
            <a:picLocks noChangeAspect="1"/>
          </p:cNvPicPr>
          <p:nvPr/>
        </p:nvPicPr>
        <p:blipFill rotWithShape="1">
          <a:blip r:embed="rId2">
            <a:extLst>
              <a:ext uri="{28A0092B-C50C-407E-A947-70E740481C1C}">
                <a14:useLocalDpi xmlns:a14="http://schemas.microsoft.com/office/drawing/2010/main" val="0"/>
              </a:ext>
            </a:extLst>
          </a:blip>
          <a:srcRect b="20543"/>
          <a:stretch/>
        </p:blipFill>
        <p:spPr>
          <a:xfrm>
            <a:off x="640079" y="1233642"/>
            <a:ext cx="5254891" cy="5045238"/>
          </a:xfrm>
          <a:prstGeom prst="rect">
            <a:avLst/>
          </a:prstGeom>
        </p:spPr>
      </p:pic>
    </p:spTree>
    <p:extLst>
      <p:ext uri="{BB962C8B-B14F-4D97-AF65-F5344CB8AC3E}">
        <p14:creationId xmlns:p14="http://schemas.microsoft.com/office/powerpoint/2010/main" val="2651598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93" y="470250"/>
            <a:ext cx="8038213" cy="1581834"/>
          </a:xfrm>
        </p:spPr>
        <p:txBody>
          <a:bodyPr>
            <a:noAutofit/>
          </a:bodyPr>
          <a:lstStyle/>
          <a:p>
            <a:r>
              <a:rPr lang="en-US" sz="4400" dirty="0"/>
              <a:t>What is the Robot Doing Between Each Point? </a:t>
            </a:r>
          </a:p>
        </p:txBody>
      </p:sp>
      <p:sp>
        <p:nvSpPr>
          <p:cNvPr id="3" name="Content Placeholder 2"/>
          <p:cNvSpPr>
            <a:spLocks noGrp="1"/>
          </p:cNvSpPr>
          <p:nvPr>
            <p:ph idx="1"/>
          </p:nvPr>
        </p:nvSpPr>
        <p:spPr/>
        <p:txBody>
          <a:bodyPr/>
          <a:lstStyle/>
          <a:p>
            <a:endParaRPr lang="en-US" dirty="0"/>
          </a:p>
          <a:p>
            <a:r>
              <a:rPr lang="en-US" sz="2800" dirty="0"/>
              <a:t>This often determines the motion type between points and other program specifics  </a:t>
            </a:r>
          </a:p>
          <a:p>
            <a:pPr lvl="1"/>
            <a:r>
              <a:rPr lang="en-US" sz="2400" dirty="0"/>
              <a:t>As a rule, movement between points for staging purposes is at full speed, while movement during tasks is slower</a:t>
            </a:r>
          </a:p>
          <a:p>
            <a:pPr lvl="1"/>
            <a:r>
              <a:rPr lang="en-US" sz="2400" b="1" dirty="0"/>
              <a:t>Staging points</a:t>
            </a:r>
            <a:r>
              <a:rPr lang="en-US" sz="2400" dirty="0"/>
              <a:t> are positions that get the robot close to the desired point but are still a safe distance away, allowing for clearance and rapid movement</a:t>
            </a:r>
          </a:p>
        </p:txBody>
      </p:sp>
    </p:spTree>
    <p:extLst>
      <p:ext uri="{BB962C8B-B14F-4D97-AF65-F5344CB8AC3E}">
        <p14:creationId xmlns:p14="http://schemas.microsoft.com/office/powerpoint/2010/main" val="1462854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Other Factors to Consider</a:t>
            </a:r>
          </a:p>
        </p:txBody>
      </p:sp>
      <p:sp>
        <p:nvSpPr>
          <p:cNvPr id="3" name="Content Placeholder 2"/>
          <p:cNvSpPr>
            <a:spLocks noGrp="1"/>
          </p:cNvSpPr>
          <p:nvPr>
            <p:ph idx="1"/>
          </p:nvPr>
        </p:nvSpPr>
        <p:spPr/>
        <p:txBody>
          <a:bodyPr>
            <a:normAutofit fontScale="92500"/>
          </a:bodyPr>
          <a:lstStyle/>
          <a:p>
            <a:r>
              <a:rPr lang="en-US" sz="2800" dirty="0"/>
              <a:t>This is the step in the planning process where you factor in such things such as sensors, waiting for machines to finish their part of the process, singularities, and anything else that might affect the program</a:t>
            </a:r>
          </a:p>
          <a:p>
            <a:r>
              <a:rPr lang="en-US" sz="2800" b="1" dirty="0"/>
              <a:t>Singularity </a:t>
            </a:r>
            <a:r>
              <a:rPr lang="en-US" sz="2800" dirty="0"/>
              <a:t>is a condition in robotics where there is no clear-cut way for the robot to move between two points</a:t>
            </a:r>
          </a:p>
          <a:p>
            <a:pPr lvl="1"/>
            <a:r>
              <a:rPr lang="en-US" sz="2400" dirty="0"/>
              <a:t>It results from lining up two axes, such as 4 and 5, in a straight line, with one of the axes (usually axis 5) at zero degrees, so that the robot could go two different ways to reach the programmed point</a:t>
            </a:r>
          </a:p>
        </p:txBody>
      </p:sp>
    </p:spTree>
    <p:extLst>
      <p:ext uri="{BB962C8B-B14F-4D97-AF65-F5344CB8AC3E}">
        <p14:creationId xmlns:p14="http://schemas.microsoft.com/office/powerpoint/2010/main" val="3164617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9069" y="1447396"/>
            <a:ext cx="3667125" cy="4154984"/>
          </a:xfrm>
          <a:prstGeom prst="rect">
            <a:avLst/>
          </a:prstGeom>
          <a:noFill/>
        </p:spPr>
        <p:txBody>
          <a:bodyPr wrap="square" rtlCol="0">
            <a:spAutoFit/>
          </a:bodyPr>
          <a:lstStyle/>
          <a:p>
            <a:r>
              <a:rPr lang="en-US" sz="2400" dirty="0"/>
              <a:t>Here is an example of the dreaded singularity. This condition can ruin welds, damage parts, and be a danger to you during the testing process.</a:t>
            </a:r>
          </a:p>
          <a:p>
            <a:endParaRPr lang="en-US" sz="2400" dirty="0"/>
          </a:p>
          <a:p>
            <a:r>
              <a:rPr lang="en-US" sz="2400" dirty="0"/>
              <a:t>Move axis four or five 10 to 15 degrees and this problem will usually go away </a:t>
            </a:r>
          </a:p>
        </p:txBody>
      </p:sp>
      <p:sp>
        <p:nvSpPr>
          <p:cNvPr id="4" name="TextBox 3">
            <a:extLst>
              <a:ext uri="{FF2B5EF4-FFF2-40B4-BE49-F238E27FC236}">
                <a16:creationId xmlns:a16="http://schemas.microsoft.com/office/drawing/2014/main" id="{84F52CBA-2110-4EB8-9E09-4920E0DE4CDB}"/>
              </a:ext>
            </a:extLst>
          </p:cNvPr>
          <p:cNvSpPr txBox="1"/>
          <p:nvPr/>
        </p:nvSpPr>
        <p:spPr>
          <a:xfrm>
            <a:off x="0" y="1295145"/>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6-11</a:t>
            </a:r>
          </a:p>
        </p:txBody>
      </p:sp>
      <p:pic>
        <p:nvPicPr>
          <p:cNvPr id="5" name="Picture 4" descr="A photo shows an axis 4 and 5 DSM robot.">
            <a:extLst>
              <a:ext uri="{FF2B5EF4-FFF2-40B4-BE49-F238E27FC236}">
                <a16:creationId xmlns:a16="http://schemas.microsoft.com/office/drawing/2014/main" id="{E8518F6C-9D6C-4F37-866C-E28F8D4AB708}"/>
              </a:ext>
            </a:extLst>
          </p:cNvPr>
          <p:cNvPicPr>
            <a:picLocks noChangeAspect="1"/>
          </p:cNvPicPr>
          <p:nvPr/>
        </p:nvPicPr>
        <p:blipFill rotWithShape="1">
          <a:blip r:embed="rId2">
            <a:extLst>
              <a:ext uri="{28A0092B-C50C-407E-A947-70E740481C1C}">
                <a14:useLocalDpi xmlns:a14="http://schemas.microsoft.com/office/drawing/2010/main" val="0"/>
              </a:ext>
            </a:extLst>
          </a:blip>
          <a:srcRect b="18438"/>
          <a:stretch/>
        </p:blipFill>
        <p:spPr>
          <a:xfrm>
            <a:off x="0" y="1602922"/>
            <a:ext cx="5150699" cy="3843932"/>
          </a:xfrm>
          <a:prstGeom prst="rect">
            <a:avLst/>
          </a:prstGeom>
        </p:spPr>
      </p:pic>
    </p:spTree>
    <p:extLst>
      <p:ext uri="{BB962C8B-B14F-4D97-AF65-F5344CB8AC3E}">
        <p14:creationId xmlns:p14="http://schemas.microsoft.com/office/powerpoint/2010/main" val="3754454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Is the Process Logical? </a:t>
            </a:r>
          </a:p>
        </p:txBody>
      </p:sp>
      <p:sp>
        <p:nvSpPr>
          <p:cNvPr id="3" name="Content Placeholder 2"/>
          <p:cNvSpPr>
            <a:spLocks noGrp="1"/>
          </p:cNvSpPr>
          <p:nvPr>
            <p:ph idx="1"/>
          </p:nvPr>
        </p:nvSpPr>
        <p:spPr/>
        <p:txBody>
          <a:bodyPr/>
          <a:lstStyle/>
          <a:p>
            <a:endParaRPr lang="en-US" dirty="0"/>
          </a:p>
          <a:p>
            <a:r>
              <a:rPr lang="en-US" sz="2800" dirty="0"/>
              <a:t>A program is a set of logical steps, so if you have an illogical plan of operation, your program is likely to fail</a:t>
            </a:r>
          </a:p>
          <a:p>
            <a:pPr lvl="1"/>
            <a:r>
              <a:rPr lang="en-US" sz="2400" dirty="0"/>
              <a:t>Make sure that your movements flow in a way that makes sense and not just whatever you happened to program first</a:t>
            </a:r>
          </a:p>
          <a:p>
            <a:pPr lvl="1"/>
            <a:r>
              <a:rPr lang="en-US" sz="2400" dirty="0"/>
              <a:t>Make sure you have the events sequenced properly</a:t>
            </a:r>
          </a:p>
          <a:p>
            <a:pPr lvl="1"/>
            <a:r>
              <a:rPr lang="en-US" sz="2400" dirty="0"/>
              <a:t>Make sure you have added in the necessary steps for any data collection or looping of sections of the program as needed</a:t>
            </a:r>
          </a:p>
        </p:txBody>
      </p:sp>
    </p:spTree>
    <p:extLst>
      <p:ext uri="{BB962C8B-B14F-4D97-AF65-F5344CB8AC3E}">
        <p14:creationId xmlns:p14="http://schemas.microsoft.com/office/powerpoint/2010/main" val="2743959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Subroutines</a:t>
            </a:r>
            <a:r>
              <a:rPr lang="en-US" dirty="0"/>
              <a:t> </a:t>
            </a:r>
          </a:p>
        </p:txBody>
      </p:sp>
      <p:sp>
        <p:nvSpPr>
          <p:cNvPr id="3" name="Content Placeholder 2"/>
          <p:cNvSpPr>
            <a:spLocks noGrp="1"/>
          </p:cNvSpPr>
          <p:nvPr>
            <p:ph idx="1"/>
          </p:nvPr>
        </p:nvSpPr>
        <p:spPr/>
        <p:txBody>
          <a:bodyPr>
            <a:normAutofit/>
          </a:bodyPr>
          <a:lstStyle/>
          <a:p>
            <a:r>
              <a:rPr lang="en-US" sz="2800" b="1" dirty="0"/>
              <a:t>Subroutines </a:t>
            </a:r>
            <a:r>
              <a:rPr lang="en-US" sz="2800" dirty="0"/>
              <a:t>- a sequence of instructions grouped together to perform an action that the main program accesses for repeated use</a:t>
            </a:r>
          </a:p>
          <a:p>
            <a:pPr lvl="1"/>
            <a:r>
              <a:rPr lang="en-US" sz="2400" dirty="0"/>
              <a:t>The purpose of using subroutines is to reduce the lines of code in a program and to make it easier to write programs</a:t>
            </a:r>
          </a:p>
          <a:p>
            <a:pPr lvl="1"/>
            <a:r>
              <a:rPr lang="en-US" sz="2400" dirty="0"/>
              <a:t>There is not a specified limit on the lines of code in a subroutine, but often these programs are much smaller than the operating program</a:t>
            </a:r>
          </a:p>
        </p:txBody>
      </p:sp>
    </p:spTree>
    <p:extLst>
      <p:ext uri="{BB962C8B-B14F-4D97-AF65-F5344CB8AC3E}">
        <p14:creationId xmlns:p14="http://schemas.microsoft.com/office/powerpoint/2010/main" val="839766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Programming Language Evolution</a:t>
            </a:r>
          </a:p>
        </p:txBody>
      </p:sp>
      <p:sp>
        <p:nvSpPr>
          <p:cNvPr id="3" name="Content Placeholder 2"/>
          <p:cNvSpPr>
            <a:spLocks noGrp="1"/>
          </p:cNvSpPr>
          <p:nvPr>
            <p:ph idx="1"/>
          </p:nvPr>
        </p:nvSpPr>
        <p:spPr/>
        <p:txBody>
          <a:bodyPr>
            <a:normAutofit/>
          </a:bodyPr>
          <a:lstStyle/>
          <a:p>
            <a:r>
              <a:rPr lang="en-US" sz="2800" b="1" dirty="0"/>
              <a:t>Robot program </a:t>
            </a:r>
            <a:r>
              <a:rPr lang="en-US" sz="2800" dirty="0"/>
              <a:t>- the list of commands that run within the software of the robot controller and dictate the actions of the system based on the logic sorting routine created there in</a:t>
            </a:r>
          </a:p>
          <a:p>
            <a:pPr lvl="1"/>
            <a:r>
              <a:rPr lang="en-US" sz="2400" dirty="0"/>
              <a:t>A program is only ever as good as the person who creates it</a:t>
            </a:r>
          </a:p>
          <a:p>
            <a:pPr lvl="1"/>
            <a:r>
              <a:rPr lang="en-US" sz="2400" dirty="0"/>
              <a:t>Often programs are modified several times before considered ready to go</a:t>
            </a:r>
          </a:p>
          <a:p>
            <a:r>
              <a:rPr lang="en-US" sz="2800" b="1" dirty="0"/>
              <a:t>Programming languages </a:t>
            </a:r>
            <a:r>
              <a:rPr lang="en-US" sz="2800" dirty="0"/>
              <a:t>- the rules governing how we enter the program so the robot controller can understand the commands  </a:t>
            </a:r>
          </a:p>
        </p:txBody>
      </p:sp>
    </p:spTree>
    <p:extLst>
      <p:ext uri="{BB962C8B-B14F-4D97-AF65-F5344CB8AC3E}">
        <p14:creationId xmlns:p14="http://schemas.microsoft.com/office/powerpoint/2010/main" val="3177732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Functions</a:t>
            </a:r>
            <a:r>
              <a:rPr lang="en-US" dirty="0"/>
              <a:t> </a:t>
            </a:r>
          </a:p>
        </p:txBody>
      </p:sp>
      <p:sp>
        <p:nvSpPr>
          <p:cNvPr id="3" name="Content Placeholder 2"/>
          <p:cNvSpPr>
            <a:spLocks noGrp="1"/>
          </p:cNvSpPr>
          <p:nvPr>
            <p:ph idx="1"/>
          </p:nvPr>
        </p:nvSpPr>
        <p:spPr/>
        <p:txBody>
          <a:bodyPr>
            <a:normAutofit fontScale="92500" lnSpcReduction="20000"/>
          </a:bodyPr>
          <a:lstStyle/>
          <a:p>
            <a:r>
              <a:rPr lang="en-US" sz="2800" b="1" dirty="0"/>
              <a:t>Global functions</a:t>
            </a:r>
            <a:r>
              <a:rPr lang="en-US" sz="2800" dirty="0"/>
              <a:t> are variables, subroutines, and other code or data accessible by any program that you create on the robot</a:t>
            </a:r>
          </a:p>
          <a:p>
            <a:r>
              <a:rPr lang="en-US" sz="2800" b="1" dirty="0"/>
              <a:t>Local function</a:t>
            </a:r>
            <a:r>
              <a:rPr lang="en-US" sz="2800" dirty="0"/>
              <a:t> means that only one program can access the data </a:t>
            </a:r>
          </a:p>
          <a:p>
            <a:pPr lvl="1"/>
            <a:r>
              <a:rPr lang="en-US" sz="2400" dirty="0"/>
              <a:t>Most of the positions that you create while writing a program are local data</a:t>
            </a:r>
          </a:p>
          <a:p>
            <a:r>
              <a:rPr lang="en-US" sz="2800" b="1" dirty="0"/>
              <a:t>Macros </a:t>
            </a:r>
            <a:r>
              <a:rPr lang="en-US" sz="2800" dirty="0"/>
              <a:t>- an adaptation from the computer science world, where macro instructions invoke a macro definition to generate a sequence of instructions or other outputs  </a:t>
            </a:r>
          </a:p>
          <a:p>
            <a:pPr lvl="1"/>
            <a:r>
              <a:rPr lang="en-US" sz="2400" dirty="0"/>
              <a:t>Some systems call global subroutines macros </a:t>
            </a:r>
          </a:p>
          <a:p>
            <a:pPr lvl="1"/>
            <a:r>
              <a:rPr lang="en-US" sz="2400" dirty="0"/>
              <a:t>Macros are often accessible as stand alone operations initiated by a button or sequence of buttons </a:t>
            </a:r>
          </a:p>
          <a:p>
            <a:endParaRPr lang="en-US" dirty="0"/>
          </a:p>
        </p:txBody>
      </p:sp>
    </p:spTree>
    <p:extLst>
      <p:ext uri="{BB962C8B-B14F-4D97-AF65-F5344CB8AC3E}">
        <p14:creationId xmlns:p14="http://schemas.microsoft.com/office/powerpoint/2010/main" val="1616414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Writing the Program </a:t>
            </a:r>
          </a:p>
        </p:txBody>
      </p:sp>
      <p:sp>
        <p:nvSpPr>
          <p:cNvPr id="3" name="Content Placeholder 2"/>
          <p:cNvSpPr>
            <a:spLocks noGrp="1"/>
          </p:cNvSpPr>
          <p:nvPr>
            <p:ph idx="1"/>
          </p:nvPr>
        </p:nvSpPr>
        <p:spPr/>
        <p:txBody>
          <a:bodyPr>
            <a:normAutofit/>
          </a:bodyPr>
          <a:lstStyle/>
          <a:p>
            <a:endParaRPr lang="en-US" sz="2800" dirty="0"/>
          </a:p>
          <a:p>
            <a:r>
              <a:rPr lang="en-US" sz="2800" dirty="0"/>
              <a:t>This is when you must know how your particular robot works, how the controller organizes information, and most importantly, how to build a program for the specific robot that you are using</a:t>
            </a:r>
          </a:p>
          <a:p>
            <a:endParaRPr lang="en-US" sz="2800" dirty="0"/>
          </a:p>
          <a:p>
            <a:r>
              <a:rPr lang="en-US" sz="2800" dirty="0"/>
              <a:t>Once a person learns how to program one type of robot, they tend to learn new styles of programming quickly</a:t>
            </a:r>
          </a:p>
        </p:txBody>
      </p:sp>
    </p:spTree>
    <p:extLst>
      <p:ext uri="{BB962C8B-B14F-4D97-AF65-F5344CB8AC3E}">
        <p14:creationId xmlns:p14="http://schemas.microsoft.com/office/powerpoint/2010/main" val="1315094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4387" y="1658838"/>
            <a:ext cx="1909113" cy="3647152"/>
          </a:xfrm>
          <a:prstGeom prst="rect">
            <a:avLst/>
          </a:prstGeom>
          <a:noFill/>
        </p:spPr>
        <p:txBody>
          <a:bodyPr wrap="square" rtlCol="0">
            <a:spAutoFit/>
          </a:bodyPr>
          <a:lstStyle/>
          <a:p>
            <a:r>
              <a:rPr lang="en-US" sz="2100" dirty="0"/>
              <a:t>Here you can see the setup for a Panasonic welding robot.  These systems have a file structure that is very similar to the Windows operating system.</a:t>
            </a:r>
          </a:p>
        </p:txBody>
      </p:sp>
      <p:sp>
        <p:nvSpPr>
          <p:cNvPr id="4" name="TextBox 3">
            <a:extLst>
              <a:ext uri="{FF2B5EF4-FFF2-40B4-BE49-F238E27FC236}">
                <a16:creationId xmlns:a16="http://schemas.microsoft.com/office/drawing/2014/main" id="{FD43CF46-85A8-4731-9A9F-22805B35137E}"/>
              </a:ext>
            </a:extLst>
          </p:cNvPr>
          <p:cNvSpPr txBox="1"/>
          <p:nvPr/>
        </p:nvSpPr>
        <p:spPr>
          <a:xfrm>
            <a:off x="192763" y="1351061"/>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6-12</a:t>
            </a:r>
          </a:p>
        </p:txBody>
      </p:sp>
      <p:pic>
        <p:nvPicPr>
          <p:cNvPr id="5" name="Picture 4" descr="A screenshot shows setup for a Panasonic welding robot. ">
            <a:extLst>
              <a:ext uri="{FF2B5EF4-FFF2-40B4-BE49-F238E27FC236}">
                <a16:creationId xmlns:a16="http://schemas.microsoft.com/office/drawing/2014/main" id="{613A0118-C827-4B83-B9A4-41F1989F1F4F}"/>
              </a:ext>
            </a:extLst>
          </p:cNvPr>
          <p:cNvPicPr>
            <a:picLocks noChangeAspect="1"/>
          </p:cNvPicPr>
          <p:nvPr/>
        </p:nvPicPr>
        <p:blipFill rotWithShape="1">
          <a:blip r:embed="rId2">
            <a:extLst>
              <a:ext uri="{28A0092B-C50C-407E-A947-70E740481C1C}">
                <a14:useLocalDpi xmlns:a14="http://schemas.microsoft.com/office/drawing/2010/main" val="0"/>
              </a:ext>
            </a:extLst>
          </a:blip>
          <a:srcRect b="34461"/>
          <a:stretch/>
        </p:blipFill>
        <p:spPr>
          <a:xfrm>
            <a:off x="91439" y="1658838"/>
            <a:ext cx="6768193" cy="3740843"/>
          </a:xfrm>
          <a:prstGeom prst="rect">
            <a:avLst/>
          </a:prstGeom>
        </p:spPr>
      </p:pic>
    </p:spTree>
    <p:extLst>
      <p:ext uri="{BB962C8B-B14F-4D97-AF65-F5344CB8AC3E}">
        <p14:creationId xmlns:p14="http://schemas.microsoft.com/office/powerpoint/2010/main" val="3971286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Writing the Program cont.</a:t>
            </a:r>
          </a:p>
        </p:txBody>
      </p:sp>
      <p:sp>
        <p:nvSpPr>
          <p:cNvPr id="3" name="Content Placeholder 2"/>
          <p:cNvSpPr>
            <a:spLocks noGrp="1"/>
          </p:cNvSpPr>
          <p:nvPr>
            <p:ph idx="1"/>
          </p:nvPr>
        </p:nvSpPr>
        <p:spPr/>
        <p:txBody>
          <a:bodyPr>
            <a:normAutofit/>
          </a:bodyPr>
          <a:lstStyle/>
          <a:p>
            <a:endParaRPr lang="en-US" sz="2800" dirty="0"/>
          </a:p>
          <a:p>
            <a:r>
              <a:rPr lang="en-US" sz="2800" dirty="0"/>
              <a:t>Start with your global subroutines if your system allows for such</a:t>
            </a:r>
          </a:p>
          <a:p>
            <a:pPr lvl="1"/>
            <a:r>
              <a:rPr lang="en-US" sz="2400" dirty="0"/>
              <a:t>Oftentimes, this step has already been done as part of the initial robot setup, especially in the case of tooling subroutines</a:t>
            </a:r>
          </a:p>
          <a:p>
            <a:pPr lvl="1"/>
            <a:r>
              <a:rPr lang="en-US" sz="2400" dirty="0"/>
              <a:t>When creating subroutines, make sure to test them out before you just assume they are good to go</a:t>
            </a:r>
          </a:p>
        </p:txBody>
      </p:sp>
    </p:spTree>
    <p:extLst>
      <p:ext uri="{BB962C8B-B14F-4D97-AF65-F5344CB8AC3E}">
        <p14:creationId xmlns:p14="http://schemas.microsoft.com/office/powerpoint/2010/main" val="8712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Writing the Program cont.</a:t>
            </a:r>
          </a:p>
        </p:txBody>
      </p:sp>
      <p:sp>
        <p:nvSpPr>
          <p:cNvPr id="3" name="Content Placeholder 2"/>
          <p:cNvSpPr>
            <a:spLocks noGrp="1"/>
          </p:cNvSpPr>
          <p:nvPr>
            <p:ph idx="1"/>
          </p:nvPr>
        </p:nvSpPr>
        <p:spPr/>
        <p:txBody>
          <a:bodyPr/>
          <a:lstStyle/>
          <a:p>
            <a:r>
              <a:rPr lang="en-US" sz="2800" dirty="0"/>
              <a:t>Next you will start the main program </a:t>
            </a:r>
          </a:p>
          <a:p>
            <a:r>
              <a:rPr lang="en-US" sz="2800" dirty="0"/>
              <a:t>The specifics of this depend on the system, but the common options are: </a:t>
            </a:r>
          </a:p>
          <a:p>
            <a:pPr lvl="1"/>
            <a:r>
              <a:rPr lang="en-US" sz="2400" dirty="0"/>
              <a:t>Naming the program</a:t>
            </a:r>
          </a:p>
          <a:p>
            <a:pPr lvl="1"/>
            <a:r>
              <a:rPr lang="en-US" sz="2400" dirty="0"/>
              <a:t>Determining the program type</a:t>
            </a:r>
          </a:p>
          <a:p>
            <a:pPr lvl="1"/>
            <a:r>
              <a:rPr lang="en-US" sz="2400" dirty="0"/>
              <a:t>Designating the frame</a:t>
            </a:r>
          </a:p>
          <a:p>
            <a:pPr lvl="1"/>
            <a:r>
              <a:rPr lang="en-US" sz="2400" dirty="0"/>
              <a:t>Picking the proper tooling</a:t>
            </a:r>
          </a:p>
          <a:p>
            <a:pPr lvl="1"/>
            <a:r>
              <a:rPr lang="en-US" sz="2400" dirty="0"/>
              <a:t>Designating offset tables to reference</a:t>
            </a:r>
          </a:p>
          <a:p>
            <a:endParaRPr lang="en-US" dirty="0"/>
          </a:p>
        </p:txBody>
      </p:sp>
    </p:spTree>
    <p:extLst>
      <p:ext uri="{BB962C8B-B14F-4D97-AF65-F5344CB8AC3E}">
        <p14:creationId xmlns:p14="http://schemas.microsoft.com/office/powerpoint/2010/main" val="1107235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Picking the Frame</a:t>
            </a:r>
          </a:p>
        </p:txBody>
      </p:sp>
      <p:sp>
        <p:nvSpPr>
          <p:cNvPr id="3" name="Content Placeholder 2"/>
          <p:cNvSpPr>
            <a:spLocks noGrp="1"/>
          </p:cNvSpPr>
          <p:nvPr>
            <p:ph idx="1"/>
          </p:nvPr>
        </p:nvSpPr>
        <p:spPr/>
        <p:txBody>
          <a:bodyPr>
            <a:normAutofit fontScale="92500" lnSpcReduction="10000"/>
          </a:bodyPr>
          <a:lstStyle/>
          <a:p>
            <a:r>
              <a:rPr lang="en-US" sz="2800" dirty="0"/>
              <a:t>A </a:t>
            </a:r>
            <a:r>
              <a:rPr lang="en-US" sz="2800" b="1" dirty="0"/>
              <a:t>frame</a:t>
            </a:r>
            <a:r>
              <a:rPr lang="en-US" sz="2800" dirty="0"/>
              <a:t> is a set of three planes at right angles to each other, and where the three planes intersect is the origin of the frame</a:t>
            </a:r>
          </a:p>
          <a:p>
            <a:pPr lvl="1"/>
            <a:r>
              <a:rPr lang="en-US" sz="2400" dirty="0"/>
              <a:t>A frame provides both the robot and the programmer with a reference point in establishing positional data</a:t>
            </a:r>
          </a:p>
          <a:p>
            <a:pPr lvl="1"/>
            <a:r>
              <a:rPr lang="en-US" sz="2400" dirty="0"/>
              <a:t>The terms frames and </a:t>
            </a:r>
            <a:r>
              <a:rPr lang="en-US" sz="2400" b="1" dirty="0"/>
              <a:t>coordinate systems</a:t>
            </a:r>
            <a:r>
              <a:rPr lang="en-US" sz="2400" dirty="0"/>
              <a:t> are interchangeable when used in reference to robot movement</a:t>
            </a:r>
          </a:p>
          <a:p>
            <a:r>
              <a:rPr lang="en-US" sz="2800" b="1" dirty="0"/>
              <a:t>World frame </a:t>
            </a:r>
            <a:r>
              <a:rPr lang="en-US" sz="2800" dirty="0"/>
              <a:t>-</a:t>
            </a:r>
            <a:r>
              <a:rPr lang="en-US" sz="2800" b="1" dirty="0"/>
              <a:t> </a:t>
            </a:r>
            <a:r>
              <a:rPr lang="en-US" sz="2800" dirty="0"/>
              <a:t>a Cartesian system based on a point in the work envelope where the robot base attaches </a:t>
            </a:r>
          </a:p>
          <a:p>
            <a:r>
              <a:rPr lang="en-US" sz="2800" dirty="0"/>
              <a:t>If you change the reference frame after creating the program and saving points, there is a high probability that your taught points will change</a:t>
            </a:r>
          </a:p>
          <a:p>
            <a:endParaRPr lang="en-US" dirty="0"/>
          </a:p>
        </p:txBody>
      </p:sp>
    </p:spTree>
    <p:extLst>
      <p:ext uri="{BB962C8B-B14F-4D97-AF65-F5344CB8AC3E}">
        <p14:creationId xmlns:p14="http://schemas.microsoft.com/office/powerpoint/2010/main" val="3082036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BF7457-CCE7-49A8-9A0F-365227CC53F4}"/>
              </a:ext>
            </a:extLst>
          </p:cNvPr>
          <p:cNvSpPr txBox="1"/>
          <p:nvPr/>
        </p:nvSpPr>
        <p:spPr>
          <a:xfrm>
            <a:off x="5566915" y="2809441"/>
            <a:ext cx="3457575" cy="1200329"/>
          </a:xfrm>
          <a:prstGeom prst="rect">
            <a:avLst/>
          </a:prstGeom>
          <a:noFill/>
        </p:spPr>
        <p:txBody>
          <a:bodyPr wrap="square" rtlCol="0">
            <a:spAutoFit/>
          </a:bodyPr>
          <a:lstStyle/>
          <a:p>
            <a:r>
              <a:rPr lang="en-US" sz="2400" dirty="0"/>
              <a:t>This drawing illustrates the positive directions for a world frame </a:t>
            </a:r>
          </a:p>
        </p:txBody>
      </p:sp>
      <p:sp>
        <p:nvSpPr>
          <p:cNvPr id="4" name="TextBox 3">
            <a:extLst>
              <a:ext uri="{FF2B5EF4-FFF2-40B4-BE49-F238E27FC236}">
                <a16:creationId xmlns:a16="http://schemas.microsoft.com/office/drawing/2014/main" id="{B6D94164-5B3F-4BAF-82E2-13A0B1EF2974}"/>
              </a:ext>
            </a:extLst>
          </p:cNvPr>
          <p:cNvSpPr txBox="1"/>
          <p:nvPr/>
        </p:nvSpPr>
        <p:spPr>
          <a:xfrm>
            <a:off x="943845" y="1399138"/>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6-14</a:t>
            </a:r>
          </a:p>
        </p:txBody>
      </p:sp>
      <p:pic>
        <p:nvPicPr>
          <p:cNvPr id="6" name="Picture 5" descr="An illustration shows an industrial robot with the Origin of base frame labeled. The three coordinates are marked on the base frame whereas horizontal line is marked as X axis, vertical line is marked as z axis and the diagonal line is marked as y axis.">
            <a:extLst>
              <a:ext uri="{FF2B5EF4-FFF2-40B4-BE49-F238E27FC236}">
                <a16:creationId xmlns:a16="http://schemas.microsoft.com/office/drawing/2014/main" id="{5C8C91BB-9968-4D72-85C3-110093510517}"/>
              </a:ext>
            </a:extLst>
          </p:cNvPr>
          <p:cNvPicPr>
            <a:picLocks noChangeAspect="1"/>
          </p:cNvPicPr>
          <p:nvPr/>
        </p:nvPicPr>
        <p:blipFill rotWithShape="1">
          <a:blip r:embed="rId2">
            <a:extLst>
              <a:ext uri="{28A0092B-C50C-407E-A947-70E740481C1C}">
                <a14:useLocalDpi xmlns:a14="http://schemas.microsoft.com/office/drawing/2010/main" val="0"/>
              </a:ext>
            </a:extLst>
          </a:blip>
          <a:srcRect b="11136"/>
          <a:stretch/>
        </p:blipFill>
        <p:spPr>
          <a:xfrm>
            <a:off x="802233" y="1706915"/>
            <a:ext cx="4618378" cy="3850985"/>
          </a:xfrm>
          <a:prstGeom prst="rect">
            <a:avLst/>
          </a:prstGeom>
        </p:spPr>
      </p:pic>
    </p:spTree>
    <p:extLst>
      <p:ext uri="{BB962C8B-B14F-4D97-AF65-F5344CB8AC3E}">
        <p14:creationId xmlns:p14="http://schemas.microsoft.com/office/powerpoint/2010/main" val="40822725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5C21-5451-4CD4-8F58-DA04E447A7DD}"/>
              </a:ext>
            </a:extLst>
          </p:cNvPr>
          <p:cNvSpPr>
            <a:spLocks noGrp="1"/>
          </p:cNvSpPr>
          <p:nvPr>
            <p:ph type="title"/>
          </p:nvPr>
        </p:nvSpPr>
        <p:spPr/>
        <p:txBody>
          <a:bodyPr>
            <a:normAutofit/>
          </a:bodyPr>
          <a:lstStyle/>
          <a:p>
            <a:r>
              <a:rPr lang="en-US" sz="4400" dirty="0"/>
              <a:t>The Right-Hand Rule</a:t>
            </a:r>
          </a:p>
        </p:txBody>
      </p:sp>
      <p:sp>
        <p:nvSpPr>
          <p:cNvPr id="3" name="Content Placeholder 2">
            <a:extLst>
              <a:ext uri="{FF2B5EF4-FFF2-40B4-BE49-F238E27FC236}">
                <a16:creationId xmlns:a16="http://schemas.microsoft.com/office/drawing/2014/main" id="{26FEBC5F-0B7E-42FF-9688-C0F03631A94D}"/>
              </a:ext>
            </a:extLst>
          </p:cNvPr>
          <p:cNvSpPr>
            <a:spLocks noGrp="1"/>
          </p:cNvSpPr>
          <p:nvPr>
            <p:ph idx="1"/>
          </p:nvPr>
        </p:nvSpPr>
        <p:spPr>
          <a:xfrm>
            <a:off x="457199" y="1758963"/>
            <a:ext cx="8431619" cy="4492982"/>
          </a:xfrm>
        </p:spPr>
        <p:txBody>
          <a:bodyPr>
            <a:normAutofit fontScale="92500" lnSpcReduction="10000"/>
          </a:bodyPr>
          <a:lstStyle/>
          <a:p>
            <a:r>
              <a:rPr lang="en-US" sz="2800" b="1" dirty="0"/>
              <a:t>Right-hand rule</a:t>
            </a:r>
            <a:r>
              <a:rPr lang="en-US" sz="2800" dirty="0"/>
              <a:t> - a way to determine robot motion while using a Cartesian-based frame (e.g., the World frame), with the thumb, forefinger, and middle finger</a:t>
            </a:r>
          </a:p>
          <a:p>
            <a:r>
              <a:rPr lang="en-US" sz="2800" dirty="0"/>
              <a:t>Orient yourself in the same direction that the robot is facing and, using your right hand, stick your thumb up, point your forefinger straight ahead, and point your middle finger toward the left side of your body at a ninety-degree angle to the forefinger </a:t>
            </a:r>
          </a:p>
          <a:p>
            <a:pPr lvl="1"/>
            <a:r>
              <a:rPr lang="en-US" sz="2400" dirty="0"/>
              <a:t>Your thumb is pointing in the positive direction for the </a:t>
            </a:r>
            <a:r>
              <a:rPr lang="en-US" sz="2400" i="1" dirty="0"/>
              <a:t>z</a:t>
            </a:r>
            <a:r>
              <a:rPr lang="en-US" sz="2400" dirty="0"/>
              <a:t>-axis</a:t>
            </a:r>
          </a:p>
          <a:p>
            <a:pPr lvl="1"/>
            <a:r>
              <a:rPr lang="en-US" sz="2400" dirty="0"/>
              <a:t>Your forefinger is pointing in the positive direction for the </a:t>
            </a:r>
            <a:r>
              <a:rPr lang="en-US" sz="2400" i="1" dirty="0"/>
              <a:t>x</a:t>
            </a:r>
            <a:r>
              <a:rPr lang="en-US" sz="2400" dirty="0"/>
              <a:t>-axis</a:t>
            </a:r>
          </a:p>
          <a:p>
            <a:pPr lvl="1"/>
            <a:r>
              <a:rPr lang="en-US" sz="2400" dirty="0"/>
              <a:t>Your middle finger is pointing in the positive direction for the </a:t>
            </a:r>
            <a:r>
              <a:rPr lang="en-US" sz="2400" i="1" dirty="0"/>
              <a:t>y</a:t>
            </a:r>
            <a:r>
              <a:rPr lang="en-US" sz="2400" dirty="0"/>
              <a:t>-axis</a:t>
            </a:r>
          </a:p>
        </p:txBody>
      </p:sp>
    </p:spTree>
    <p:extLst>
      <p:ext uri="{BB962C8B-B14F-4D97-AF65-F5344CB8AC3E}">
        <p14:creationId xmlns:p14="http://schemas.microsoft.com/office/powerpoint/2010/main" val="1540560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3C79ED-8480-4F3A-8D76-99EE5BB6B79D}"/>
              </a:ext>
            </a:extLst>
          </p:cNvPr>
          <p:cNvSpPr txBox="1"/>
          <p:nvPr/>
        </p:nvSpPr>
        <p:spPr>
          <a:xfrm>
            <a:off x="5583422" y="2020842"/>
            <a:ext cx="3028950" cy="2677656"/>
          </a:xfrm>
          <a:prstGeom prst="rect">
            <a:avLst/>
          </a:prstGeom>
          <a:noFill/>
        </p:spPr>
        <p:txBody>
          <a:bodyPr wrap="square" rtlCol="0">
            <a:spAutoFit/>
          </a:bodyPr>
          <a:lstStyle/>
          <a:p>
            <a:r>
              <a:rPr lang="en-US" sz="2400" dirty="0"/>
              <a:t>Your index finger should point in the same direction that the robot faces, which is the same direction as the main part of the work envelope</a:t>
            </a:r>
          </a:p>
        </p:txBody>
      </p:sp>
      <p:sp>
        <p:nvSpPr>
          <p:cNvPr id="4" name="TextBox 3">
            <a:extLst>
              <a:ext uri="{FF2B5EF4-FFF2-40B4-BE49-F238E27FC236}">
                <a16:creationId xmlns:a16="http://schemas.microsoft.com/office/drawing/2014/main" id="{57E8DCC6-57F1-47EA-946D-AD8FB9A27B82}"/>
              </a:ext>
            </a:extLst>
          </p:cNvPr>
          <p:cNvSpPr txBox="1"/>
          <p:nvPr/>
        </p:nvSpPr>
        <p:spPr>
          <a:xfrm>
            <a:off x="649985" y="1154215"/>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6-13</a:t>
            </a:r>
          </a:p>
        </p:txBody>
      </p:sp>
      <p:pic>
        <p:nvPicPr>
          <p:cNvPr id="6" name="Picture 5" descr="An illustration shows a right hand against a graph with corresponding coordinates marked as follows: forefinger marked along x axis horizontally, middle finger marked along y axis horizontally and thumb finger is marked along z axis, in a vertical position.">
            <a:extLst>
              <a:ext uri="{FF2B5EF4-FFF2-40B4-BE49-F238E27FC236}">
                <a16:creationId xmlns:a16="http://schemas.microsoft.com/office/drawing/2014/main" id="{0A54AF0E-F9D7-4CD7-A33A-D11510DEAA64}"/>
              </a:ext>
            </a:extLst>
          </p:cNvPr>
          <p:cNvPicPr>
            <a:picLocks noChangeAspect="1"/>
          </p:cNvPicPr>
          <p:nvPr/>
        </p:nvPicPr>
        <p:blipFill rotWithShape="1">
          <a:blip r:embed="rId2">
            <a:extLst>
              <a:ext uri="{28A0092B-C50C-407E-A947-70E740481C1C}">
                <a14:useLocalDpi xmlns:a14="http://schemas.microsoft.com/office/drawing/2010/main" val="0"/>
              </a:ext>
            </a:extLst>
          </a:blip>
          <a:srcRect b="22518"/>
          <a:stretch/>
        </p:blipFill>
        <p:spPr>
          <a:xfrm>
            <a:off x="649985" y="1444228"/>
            <a:ext cx="4821223" cy="4334780"/>
          </a:xfrm>
          <a:prstGeom prst="rect">
            <a:avLst/>
          </a:prstGeom>
        </p:spPr>
      </p:pic>
    </p:spTree>
    <p:extLst>
      <p:ext uri="{BB962C8B-B14F-4D97-AF65-F5344CB8AC3E}">
        <p14:creationId xmlns:p14="http://schemas.microsoft.com/office/powerpoint/2010/main" val="20013766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8A0EC-9459-4940-BD84-34FB9DA65D0A}"/>
              </a:ext>
            </a:extLst>
          </p:cNvPr>
          <p:cNvSpPr>
            <a:spLocks noGrp="1"/>
          </p:cNvSpPr>
          <p:nvPr>
            <p:ph type="title"/>
          </p:nvPr>
        </p:nvSpPr>
        <p:spPr/>
        <p:txBody>
          <a:bodyPr>
            <a:normAutofit/>
          </a:bodyPr>
          <a:lstStyle/>
          <a:p>
            <a:r>
              <a:rPr lang="en-US" sz="4400" dirty="0"/>
              <a:t>User Frame</a:t>
            </a:r>
          </a:p>
        </p:txBody>
      </p:sp>
      <p:sp>
        <p:nvSpPr>
          <p:cNvPr id="3" name="Content Placeholder 2">
            <a:extLst>
              <a:ext uri="{FF2B5EF4-FFF2-40B4-BE49-F238E27FC236}">
                <a16:creationId xmlns:a16="http://schemas.microsoft.com/office/drawing/2014/main" id="{E9A6B160-8124-490A-AB04-DC7075A942CB}"/>
              </a:ext>
            </a:extLst>
          </p:cNvPr>
          <p:cNvSpPr>
            <a:spLocks noGrp="1"/>
          </p:cNvSpPr>
          <p:nvPr>
            <p:ph idx="1"/>
          </p:nvPr>
        </p:nvSpPr>
        <p:spPr/>
        <p:txBody>
          <a:bodyPr>
            <a:normAutofit/>
          </a:bodyPr>
          <a:lstStyle/>
          <a:p>
            <a:r>
              <a:rPr lang="en-US" sz="2800" b="1" dirty="0"/>
              <a:t>User frame</a:t>
            </a:r>
            <a:r>
              <a:rPr lang="en-US" sz="2800" dirty="0"/>
              <a:t> - a specially defined Cartesian-based system in which the user defines the zero point and determines the positive directions of the axes, including the option of straight-line motions moving at an angle instead of along the flat lines of the World frame</a:t>
            </a:r>
          </a:p>
          <a:p>
            <a:pPr lvl="1"/>
            <a:r>
              <a:rPr lang="en-US" sz="2400" dirty="0"/>
              <a:t>The right-hand rule is useless with the User frame</a:t>
            </a:r>
          </a:p>
          <a:p>
            <a:pPr lvl="1"/>
            <a:r>
              <a:rPr lang="en-US" sz="2400" dirty="0"/>
              <a:t>We typically define User frames in relation to fixtures or other points of interest within the robot’s work envelope to make setup and movement easier for the programmer</a:t>
            </a:r>
          </a:p>
        </p:txBody>
      </p:sp>
    </p:spTree>
    <p:extLst>
      <p:ext uri="{BB962C8B-B14F-4D97-AF65-F5344CB8AC3E}">
        <p14:creationId xmlns:p14="http://schemas.microsoft.com/office/powerpoint/2010/main" val="1512151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648" y="5101285"/>
            <a:ext cx="7387218" cy="461665"/>
          </a:xfrm>
          <a:prstGeom prst="rect">
            <a:avLst/>
          </a:prstGeom>
          <a:noFill/>
        </p:spPr>
        <p:txBody>
          <a:bodyPr wrap="square" rtlCol="0">
            <a:spAutoFit/>
          </a:bodyPr>
          <a:lstStyle/>
          <a:p>
            <a:r>
              <a:rPr lang="en-US" sz="2400" dirty="0"/>
              <a:t>This is the program to control a Panasonic welding robot</a:t>
            </a:r>
          </a:p>
        </p:txBody>
      </p:sp>
      <p:sp>
        <p:nvSpPr>
          <p:cNvPr id="4" name="TextBox 3">
            <a:extLst>
              <a:ext uri="{FF2B5EF4-FFF2-40B4-BE49-F238E27FC236}">
                <a16:creationId xmlns:a16="http://schemas.microsoft.com/office/drawing/2014/main" id="{B463B44F-6956-44D3-BC83-CCFDE197C0CC}"/>
              </a:ext>
            </a:extLst>
          </p:cNvPr>
          <p:cNvSpPr txBox="1"/>
          <p:nvPr/>
        </p:nvSpPr>
        <p:spPr>
          <a:xfrm>
            <a:off x="1598638" y="1142737"/>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6-1</a:t>
            </a:r>
          </a:p>
        </p:txBody>
      </p:sp>
      <p:pic>
        <p:nvPicPr>
          <p:cNvPr id="5" name="Picture 4" descr="A photo shows a Panasonic welding program displayed on a teach pendant.">
            <a:extLst>
              <a:ext uri="{FF2B5EF4-FFF2-40B4-BE49-F238E27FC236}">
                <a16:creationId xmlns:a16="http://schemas.microsoft.com/office/drawing/2014/main" id="{500F6116-E43F-484E-B5C9-1996E2E1D4ED}"/>
              </a:ext>
            </a:extLst>
          </p:cNvPr>
          <p:cNvPicPr>
            <a:picLocks noChangeAspect="1"/>
          </p:cNvPicPr>
          <p:nvPr/>
        </p:nvPicPr>
        <p:blipFill rotWithShape="1">
          <a:blip r:embed="rId2">
            <a:extLst>
              <a:ext uri="{28A0092B-C50C-407E-A947-70E740481C1C}">
                <a14:useLocalDpi xmlns:a14="http://schemas.microsoft.com/office/drawing/2010/main" val="0"/>
              </a:ext>
            </a:extLst>
          </a:blip>
          <a:srcRect b="16993"/>
          <a:stretch/>
        </p:blipFill>
        <p:spPr>
          <a:xfrm>
            <a:off x="1598638" y="1450514"/>
            <a:ext cx="6251239" cy="3450670"/>
          </a:xfrm>
          <a:prstGeom prst="rect">
            <a:avLst/>
          </a:prstGeom>
        </p:spPr>
      </p:pic>
    </p:spTree>
    <p:extLst>
      <p:ext uri="{BB962C8B-B14F-4D97-AF65-F5344CB8AC3E}">
        <p14:creationId xmlns:p14="http://schemas.microsoft.com/office/powerpoint/2010/main" val="3582886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951EF-F318-40CC-87C8-CE58320D024C}"/>
              </a:ext>
            </a:extLst>
          </p:cNvPr>
          <p:cNvSpPr>
            <a:spLocks noGrp="1"/>
          </p:cNvSpPr>
          <p:nvPr>
            <p:ph type="title"/>
          </p:nvPr>
        </p:nvSpPr>
        <p:spPr/>
        <p:txBody>
          <a:bodyPr>
            <a:normAutofit/>
          </a:bodyPr>
          <a:lstStyle/>
          <a:p>
            <a:r>
              <a:rPr lang="en-US" sz="4400" dirty="0"/>
              <a:t>Tool Frame </a:t>
            </a:r>
          </a:p>
        </p:txBody>
      </p:sp>
      <p:sp>
        <p:nvSpPr>
          <p:cNvPr id="3" name="Content Placeholder 2">
            <a:extLst>
              <a:ext uri="{FF2B5EF4-FFF2-40B4-BE49-F238E27FC236}">
                <a16:creationId xmlns:a16="http://schemas.microsoft.com/office/drawing/2014/main" id="{0FEE9797-F0B5-4A51-8F98-52C62CA49A8C}"/>
              </a:ext>
            </a:extLst>
          </p:cNvPr>
          <p:cNvSpPr>
            <a:spLocks noGrp="1"/>
          </p:cNvSpPr>
          <p:nvPr>
            <p:ph idx="1"/>
          </p:nvPr>
        </p:nvSpPr>
        <p:spPr/>
        <p:txBody>
          <a:bodyPr>
            <a:normAutofit/>
          </a:bodyPr>
          <a:lstStyle/>
          <a:p>
            <a:r>
              <a:rPr lang="en-US" sz="2800" b="1" dirty="0"/>
              <a:t>Tool frame</a:t>
            </a:r>
            <a:r>
              <a:rPr lang="en-US" sz="2800" dirty="0"/>
              <a:t> - establishes the location and orientation of the end-of-arm tooling (EOAT) for the robot software and the direction of motion for the </a:t>
            </a:r>
            <a:r>
              <a:rPr lang="en-US" sz="2800" i="1" dirty="0"/>
              <a:t>x</a:t>
            </a:r>
            <a:r>
              <a:rPr lang="en-US" sz="2800" dirty="0"/>
              <a:t>-, </a:t>
            </a:r>
            <a:r>
              <a:rPr lang="en-US" sz="2800" i="1" dirty="0"/>
              <a:t>y</a:t>
            </a:r>
            <a:r>
              <a:rPr lang="en-US" sz="2800" dirty="0"/>
              <a:t>-, and </a:t>
            </a:r>
            <a:r>
              <a:rPr lang="en-US" sz="2800" i="1" dirty="0"/>
              <a:t>z</a:t>
            </a:r>
            <a:r>
              <a:rPr lang="en-US" sz="2800" dirty="0"/>
              <a:t>-axes; it also affects payload and inertia calculations</a:t>
            </a:r>
          </a:p>
          <a:p>
            <a:r>
              <a:rPr lang="en-US" sz="2800" b="1" dirty="0"/>
              <a:t>Tool center point (TCP) - </a:t>
            </a:r>
            <a:r>
              <a:rPr lang="en-US" sz="2800" dirty="0"/>
              <a:t>the reference point where the robot is moving through space</a:t>
            </a:r>
          </a:p>
          <a:p>
            <a:pPr lvl="1"/>
            <a:r>
              <a:rPr lang="en-US" sz="2400" dirty="0"/>
              <a:t>When you set a point, you are basically storing information that records the location of the TCP</a:t>
            </a:r>
          </a:p>
        </p:txBody>
      </p:sp>
    </p:spTree>
    <p:extLst>
      <p:ext uri="{BB962C8B-B14F-4D97-AF65-F5344CB8AC3E}">
        <p14:creationId xmlns:p14="http://schemas.microsoft.com/office/powerpoint/2010/main" val="2805415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16BA77-324D-43D4-B679-FCFBC3551121}"/>
              </a:ext>
            </a:extLst>
          </p:cNvPr>
          <p:cNvSpPr txBox="1"/>
          <p:nvPr/>
        </p:nvSpPr>
        <p:spPr>
          <a:xfrm>
            <a:off x="783708" y="4514851"/>
            <a:ext cx="8105775" cy="1569660"/>
          </a:xfrm>
          <a:prstGeom prst="rect">
            <a:avLst/>
          </a:prstGeom>
          <a:noFill/>
        </p:spPr>
        <p:txBody>
          <a:bodyPr wrap="square" rtlCol="0">
            <a:spAutoFit/>
          </a:bodyPr>
          <a:lstStyle/>
          <a:p>
            <a:r>
              <a:rPr lang="en-US" sz="2400" dirty="0"/>
              <a:t>Without tooling, the TCP is generally defaulted to the center of the last robot axis where the tooling attaches. Once a tool is added the TCP is often set to the point of contact/action or some other point of interest for the tooling.</a:t>
            </a:r>
          </a:p>
        </p:txBody>
      </p:sp>
      <p:sp>
        <p:nvSpPr>
          <p:cNvPr id="5" name="TextBox 4">
            <a:extLst>
              <a:ext uri="{FF2B5EF4-FFF2-40B4-BE49-F238E27FC236}">
                <a16:creationId xmlns:a16="http://schemas.microsoft.com/office/drawing/2014/main" id="{EF3CA979-6810-45F6-886F-C22C6B26EDDB}"/>
              </a:ext>
            </a:extLst>
          </p:cNvPr>
          <p:cNvSpPr txBox="1"/>
          <p:nvPr/>
        </p:nvSpPr>
        <p:spPr>
          <a:xfrm>
            <a:off x="379611" y="784858"/>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6-15</a:t>
            </a:r>
          </a:p>
        </p:txBody>
      </p:sp>
      <p:sp>
        <p:nvSpPr>
          <p:cNvPr id="6" name="TextBox 5">
            <a:extLst>
              <a:ext uri="{FF2B5EF4-FFF2-40B4-BE49-F238E27FC236}">
                <a16:creationId xmlns:a16="http://schemas.microsoft.com/office/drawing/2014/main" id="{77D57369-2CE7-498A-94B1-AC7055781EDD}"/>
              </a:ext>
            </a:extLst>
          </p:cNvPr>
          <p:cNvSpPr txBox="1"/>
          <p:nvPr/>
        </p:nvSpPr>
        <p:spPr>
          <a:xfrm>
            <a:off x="4604496" y="784858"/>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6-16</a:t>
            </a:r>
          </a:p>
        </p:txBody>
      </p:sp>
      <p:pic>
        <p:nvPicPr>
          <p:cNvPr id="8" name="Picture 7" descr="An illustration shows an industrial robot Center of faceplate as default TCP labeled. The three coordinates x, y, and z are marked on the Center of faceplate.">
            <a:extLst>
              <a:ext uri="{FF2B5EF4-FFF2-40B4-BE49-F238E27FC236}">
                <a16:creationId xmlns:a16="http://schemas.microsoft.com/office/drawing/2014/main" id="{FB1FE4CB-0026-4429-8C08-B2CC11D3593C}"/>
              </a:ext>
            </a:extLst>
          </p:cNvPr>
          <p:cNvPicPr>
            <a:picLocks noChangeAspect="1"/>
          </p:cNvPicPr>
          <p:nvPr/>
        </p:nvPicPr>
        <p:blipFill rotWithShape="1">
          <a:blip r:embed="rId2">
            <a:extLst>
              <a:ext uri="{28A0092B-C50C-407E-A947-70E740481C1C}">
                <a14:useLocalDpi xmlns:a14="http://schemas.microsoft.com/office/drawing/2010/main" val="0"/>
              </a:ext>
            </a:extLst>
          </a:blip>
          <a:srcRect b="6907"/>
          <a:stretch/>
        </p:blipFill>
        <p:spPr>
          <a:xfrm>
            <a:off x="135031" y="1243584"/>
            <a:ext cx="4371422" cy="3011424"/>
          </a:xfrm>
          <a:prstGeom prst="rect">
            <a:avLst/>
          </a:prstGeom>
        </p:spPr>
      </p:pic>
      <p:pic>
        <p:nvPicPr>
          <p:cNvPr id="10" name="Picture 9" descr="An illustration shows an industrial robot and Tool center point labeled.">
            <a:extLst>
              <a:ext uri="{FF2B5EF4-FFF2-40B4-BE49-F238E27FC236}">
                <a16:creationId xmlns:a16="http://schemas.microsoft.com/office/drawing/2014/main" id="{D7A7B929-64FD-408A-A32E-F7DF17D0839A}"/>
              </a:ext>
            </a:extLst>
          </p:cNvPr>
          <p:cNvPicPr>
            <a:picLocks noChangeAspect="1"/>
          </p:cNvPicPr>
          <p:nvPr/>
        </p:nvPicPr>
        <p:blipFill rotWithShape="1">
          <a:blip r:embed="rId3">
            <a:extLst>
              <a:ext uri="{28A0092B-C50C-407E-A947-70E740481C1C}">
                <a14:useLocalDpi xmlns:a14="http://schemas.microsoft.com/office/drawing/2010/main" val="0"/>
              </a:ext>
            </a:extLst>
          </a:blip>
          <a:srcRect b="17102"/>
          <a:stretch/>
        </p:blipFill>
        <p:spPr>
          <a:xfrm>
            <a:off x="4604496" y="1352478"/>
            <a:ext cx="4378062" cy="2346960"/>
          </a:xfrm>
          <a:prstGeom prst="rect">
            <a:avLst/>
          </a:prstGeom>
        </p:spPr>
      </p:pic>
    </p:spTree>
    <p:extLst>
      <p:ext uri="{BB962C8B-B14F-4D97-AF65-F5344CB8AC3E}">
        <p14:creationId xmlns:p14="http://schemas.microsoft.com/office/powerpoint/2010/main" val="34513040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4AEB9-AFC1-488C-830A-76A326A24832}"/>
              </a:ext>
            </a:extLst>
          </p:cNvPr>
          <p:cNvSpPr>
            <a:spLocks noGrp="1"/>
          </p:cNvSpPr>
          <p:nvPr>
            <p:ph type="title"/>
          </p:nvPr>
        </p:nvSpPr>
        <p:spPr/>
        <p:txBody>
          <a:bodyPr>
            <a:normAutofit/>
          </a:bodyPr>
          <a:lstStyle/>
          <a:p>
            <a:r>
              <a:rPr lang="en-US" sz="4400" dirty="0"/>
              <a:t>Joint Frame </a:t>
            </a:r>
          </a:p>
        </p:txBody>
      </p:sp>
      <p:sp>
        <p:nvSpPr>
          <p:cNvPr id="3" name="Content Placeholder 2">
            <a:extLst>
              <a:ext uri="{FF2B5EF4-FFF2-40B4-BE49-F238E27FC236}">
                <a16:creationId xmlns:a16="http://schemas.microsoft.com/office/drawing/2014/main" id="{C8669AA5-5AFF-4FF2-B88A-C1F90BD2418A}"/>
              </a:ext>
            </a:extLst>
          </p:cNvPr>
          <p:cNvSpPr>
            <a:spLocks noGrp="1"/>
          </p:cNvSpPr>
          <p:nvPr>
            <p:ph idx="1"/>
          </p:nvPr>
        </p:nvSpPr>
        <p:spPr/>
        <p:txBody>
          <a:bodyPr>
            <a:normAutofit lnSpcReduction="10000"/>
          </a:bodyPr>
          <a:lstStyle/>
          <a:p>
            <a:r>
              <a:rPr lang="en-US" sz="2800" b="1" dirty="0"/>
              <a:t>Joint frame -</a:t>
            </a:r>
            <a:r>
              <a:rPr lang="en-US" sz="2800" dirty="0"/>
              <a:t> moves only one axis at a time while in manual mode, with the positive and negative directions determined by the setup of each axis’ zero point</a:t>
            </a:r>
          </a:p>
          <a:p>
            <a:pPr lvl="1"/>
            <a:r>
              <a:rPr lang="en-US" sz="2400" dirty="0"/>
              <a:t>This is the perfect mode to test each axis of the robot independently and, in the case of problems, determine which specific axis is making noise or moving oddly</a:t>
            </a:r>
          </a:p>
          <a:p>
            <a:pPr lvl="1"/>
            <a:r>
              <a:rPr lang="en-US" sz="2400" dirty="0"/>
              <a:t>The downside of using the Joint frame is the fact that the only linear movements of the robot involve those axes that are linear in nature</a:t>
            </a:r>
          </a:p>
          <a:p>
            <a:pPr lvl="1"/>
            <a:r>
              <a:rPr lang="en-US" sz="2400" dirty="0"/>
              <a:t>For many robots, if the zero reference point(s) are lost this is the only frame it will move in</a:t>
            </a:r>
          </a:p>
        </p:txBody>
      </p:sp>
    </p:spTree>
    <p:extLst>
      <p:ext uri="{BB962C8B-B14F-4D97-AF65-F5344CB8AC3E}">
        <p14:creationId xmlns:p14="http://schemas.microsoft.com/office/powerpoint/2010/main" val="2801354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8ACF89-3BBE-4FD8-AB61-6A7757A15779}"/>
              </a:ext>
            </a:extLst>
          </p:cNvPr>
          <p:cNvSpPr txBox="1"/>
          <p:nvPr/>
        </p:nvSpPr>
        <p:spPr>
          <a:xfrm>
            <a:off x="6843847" y="2202892"/>
            <a:ext cx="1927720" cy="2677656"/>
          </a:xfrm>
          <a:prstGeom prst="rect">
            <a:avLst/>
          </a:prstGeom>
          <a:noFill/>
        </p:spPr>
        <p:txBody>
          <a:bodyPr wrap="square" rtlCol="0">
            <a:spAutoFit/>
          </a:bodyPr>
          <a:lstStyle/>
          <a:p>
            <a:r>
              <a:rPr lang="en-US" sz="2400" dirty="0"/>
              <a:t>This is an example of the type of motion you can expect from Joint frame motion</a:t>
            </a:r>
          </a:p>
        </p:txBody>
      </p:sp>
      <p:sp>
        <p:nvSpPr>
          <p:cNvPr id="4" name="TextBox 3">
            <a:extLst>
              <a:ext uri="{FF2B5EF4-FFF2-40B4-BE49-F238E27FC236}">
                <a16:creationId xmlns:a16="http://schemas.microsoft.com/office/drawing/2014/main" id="{FB271231-3015-44F2-9D65-6CE95784A684}"/>
              </a:ext>
            </a:extLst>
          </p:cNvPr>
          <p:cNvSpPr txBox="1"/>
          <p:nvPr/>
        </p:nvSpPr>
        <p:spPr>
          <a:xfrm>
            <a:off x="1579727" y="886929"/>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6-17</a:t>
            </a:r>
          </a:p>
        </p:txBody>
      </p:sp>
      <p:pic>
        <p:nvPicPr>
          <p:cNvPr id="6" name="Picture 5" descr="An illustration shows the movement of the industrial robot.">
            <a:extLst>
              <a:ext uri="{FF2B5EF4-FFF2-40B4-BE49-F238E27FC236}">
                <a16:creationId xmlns:a16="http://schemas.microsoft.com/office/drawing/2014/main" id="{FFCD987F-FE84-454E-A524-692184FB07B2}"/>
              </a:ext>
            </a:extLst>
          </p:cNvPr>
          <p:cNvPicPr>
            <a:picLocks noChangeAspect="1"/>
          </p:cNvPicPr>
          <p:nvPr/>
        </p:nvPicPr>
        <p:blipFill rotWithShape="1">
          <a:blip r:embed="rId2">
            <a:extLst>
              <a:ext uri="{28A0092B-C50C-407E-A947-70E740481C1C}">
                <a14:useLocalDpi xmlns:a14="http://schemas.microsoft.com/office/drawing/2010/main" val="0"/>
              </a:ext>
            </a:extLst>
          </a:blip>
          <a:srcRect b="11068"/>
          <a:stretch/>
        </p:blipFill>
        <p:spPr>
          <a:xfrm>
            <a:off x="1579727" y="1194706"/>
            <a:ext cx="5003054" cy="4694029"/>
          </a:xfrm>
          <a:prstGeom prst="rect">
            <a:avLst/>
          </a:prstGeom>
        </p:spPr>
      </p:pic>
    </p:spTree>
    <p:extLst>
      <p:ext uri="{BB962C8B-B14F-4D97-AF65-F5344CB8AC3E}">
        <p14:creationId xmlns:p14="http://schemas.microsoft.com/office/powerpoint/2010/main" val="354002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BA41-0B5C-47B5-94E3-35954EFF016C}"/>
              </a:ext>
            </a:extLst>
          </p:cNvPr>
          <p:cNvSpPr>
            <a:spLocks noGrp="1"/>
          </p:cNvSpPr>
          <p:nvPr>
            <p:ph type="title"/>
          </p:nvPr>
        </p:nvSpPr>
        <p:spPr/>
        <p:txBody>
          <a:bodyPr>
            <a:normAutofit/>
          </a:bodyPr>
          <a:lstStyle/>
          <a:p>
            <a:r>
              <a:rPr lang="en-US" sz="4400" dirty="0"/>
              <a:t>Final Touches on Program Creation</a:t>
            </a:r>
          </a:p>
        </p:txBody>
      </p:sp>
      <p:sp>
        <p:nvSpPr>
          <p:cNvPr id="3" name="Content Placeholder 2">
            <a:extLst>
              <a:ext uri="{FF2B5EF4-FFF2-40B4-BE49-F238E27FC236}">
                <a16:creationId xmlns:a16="http://schemas.microsoft.com/office/drawing/2014/main" id="{B01EA43B-324E-40A9-A869-874B91749A42}"/>
              </a:ext>
            </a:extLst>
          </p:cNvPr>
          <p:cNvSpPr>
            <a:spLocks noGrp="1"/>
          </p:cNvSpPr>
          <p:nvPr>
            <p:ph idx="1"/>
          </p:nvPr>
        </p:nvSpPr>
        <p:spPr/>
        <p:txBody>
          <a:bodyPr>
            <a:normAutofit/>
          </a:bodyPr>
          <a:lstStyle/>
          <a:p>
            <a:r>
              <a:rPr lang="en-US" sz="2800" dirty="0"/>
              <a:t>Once you have set the main parameters and double-checked any other variables in the program creation process, such as offset tables, you are ready to finalize the creation of the program</a:t>
            </a:r>
          </a:p>
          <a:p>
            <a:r>
              <a:rPr lang="en-US" sz="2800" dirty="0"/>
              <a:t>Finalization saves the parameters set during program creation and allows you to start teaching the specified points and set the logic of the program</a:t>
            </a:r>
          </a:p>
          <a:p>
            <a:r>
              <a:rPr lang="en-US" sz="2800" dirty="0"/>
              <a:t>Before you finalize the creation of the program, it is a good idea to add in descriptions, if possible</a:t>
            </a:r>
          </a:p>
        </p:txBody>
      </p:sp>
    </p:spTree>
    <p:extLst>
      <p:ext uri="{BB962C8B-B14F-4D97-AF65-F5344CB8AC3E}">
        <p14:creationId xmlns:p14="http://schemas.microsoft.com/office/powerpoint/2010/main" val="19450592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7F599-5498-4034-966C-218EBFD644B4}"/>
              </a:ext>
            </a:extLst>
          </p:cNvPr>
          <p:cNvSpPr>
            <a:spLocks noGrp="1"/>
          </p:cNvSpPr>
          <p:nvPr>
            <p:ph type="title"/>
          </p:nvPr>
        </p:nvSpPr>
        <p:spPr/>
        <p:txBody>
          <a:bodyPr>
            <a:normAutofit/>
          </a:bodyPr>
          <a:lstStyle/>
          <a:p>
            <a:r>
              <a:rPr lang="en-US" sz="4400" dirty="0"/>
              <a:t>Program Instructions</a:t>
            </a:r>
          </a:p>
        </p:txBody>
      </p:sp>
      <p:sp>
        <p:nvSpPr>
          <p:cNvPr id="3" name="Content Placeholder 2">
            <a:extLst>
              <a:ext uri="{FF2B5EF4-FFF2-40B4-BE49-F238E27FC236}">
                <a16:creationId xmlns:a16="http://schemas.microsoft.com/office/drawing/2014/main" id="{8AF34109-1CDA-4D7F-AD0B-3895B1E06B4E}"/>
              </a:ext>
            </a:extLst>
          </p:cNvPr>
          <p:cNvSpPr>
            <a:spLocks noGrp="1"/>
          </p:cNvSpPr>
          <p:nvPr>
            <p:ph idx="1"/>
          </p:nvPr>
        </p:nvSpPr>
        <p:spPr/>
        <p:txBody>
          <a:bodyPr>
            <a:normAutofit fontScale="92500" lnSpcReduction="10000"/>
          </a:bodyPr>
          <a:lstStyle/>
          <a:p>
            <a:r>
              <a:rPr lang="en-US" sz="2800" dirty="0"/>
              <a:t>A program consists of two kinds of instructions: motion control instructions and program control instructions</a:t>
            </a:r>
          </a:p>
          <a:p>
            <a:r>
              <a:rPr lang="en-US" sz="2800" dirty="0"/>
              <a:t>The various program control instructions available usually fall into the following categories:</a:t>
            </a:r>
          </a:p>
          <a:p>
            <a:pPr lvl="1"/>
            <a:r>
              <a:rPr lang="en-US" sz="2400" dirty="0"/>
              <a:t>Branching</a:t>
            </a:r>
          </a:p>
          <a:p>
            <a:pPr lvl="1"/>
            <a:r>
              <a:rPr lang="en-US" sz="2400" dirty="0"/>
              <a:t>Looping</a:t>
            </a:r>
          </a:p>
          <a:p>
            <a:pPr lvl="1"/>
            <a:r>
              <a:rPr lang="en-US" sz="2400" dirty="0"/>
              <a:t>Register</a:t>
            </a:r>
          </a:p>
          <a:p>
            <a:pPr lvl="1"/>
            <a:r>
              <a:rPr lang="en-US" sz="2400" dirty="0"/>
              <a:t>Input/output</a:t>
            </a:r>
          </a:p>
          <a:p>
            <a:pPr lvl="1"/>
            <a:r>
              <a:rPr lang="en-US" sz="2400" dirty="0"/>
              <a:t>Arithmetic</a:t>
            </a:r>
          </a:p>
          <a:p>
            <a:pPr lvl="1"/>
            <a:r>
              <a:rPr lang="en-US" sz="2400" dirty="0"/>
              <a:t>Call</a:t>
            </a:r>
          </a:p>
          <a:p>
            <a:pPr lvl="1"/>
            <a:r>
              <a:rPr lang="en-US" sz="2400" dirty="0"/>
              <a:t>Data structures</a:t>
            </a:r>
          </a:p>
          <a:p>
            <a:endParaRPr lang="en-US" dirty="0"/>
          </a:p>
        </p:txBody>
      </p:sp>
    </p:spTree>
    <p:extLst>
      <p:ext uri="{BB962C8B-B14F-4D97-AF65-F5344CB8AC3E}">
        <p14:creationId xmlns:p14="http://schemas.microsoft.com/office/powerpoint/2010/main" val="17594731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4D6A9-F925-4922-A792-5E79162B0FB9}"/>
              </a:ext>
            </a:extLst>
          </p:cNvPr>
          <p:cNvSpPr>
            <a:spLocks noGrp="1"/>
          </p:cNvSpPr>
          <p:nvPr>
            <p:ph type="title"/>
          </p:nvPr>
        </p:nvSpPr>
        <p:spPr/>
        <p:txBody>
          <a:bodyPr>
            <a:normAutofit/>
          </a:bodyPr>
          <a:lstStyle/>
          <a:p>
            <a:r>
              <a:rPr lang="en-US" sz="4400" dirty="0"/>
              <a:t>Branching</a:t>
            </a:r>
          </a:p>
        </p:txBody>
      </p:sp>
      <p:sp>
        <p:nvSpPr>
          <p:cNvPr id="3" name="Content Placeholder 2">
            <a:extLst>
              <a:ext uri="{FF2B5EF4-FFF2-40B4-BE49-F238E27FC236}">
                <a16:creationId xmlns:a16="http://schemas.microsoft.com/office/drawing/2014/main" id="{34524238-A25F-4691-B390-7D32C1A62C9C}"/>
              </a:ext>
            </a:extLst>
          </p:cNvPr>
          <p:cNvSpPr>
            <a:spLocks noGrp="1"/>
          </p:cNvSpPr>
          <p:nvPr>
            <p:ph idx="1"/>
          </p:nvPr>
        </p:nvSpPr>
        <p:spPr/>
        <p:txBody>
          <a:bodyPr>
            <a:normAutofit lnSpcReduction="10000"/>
          </a:bodyPr>
          <a:lstStyle/>
          <a:p>
            <a:r>
              <a:rPr lang="en-US" sz="2800" b="1" dirty="0"/>
              <a:t>Branching</a:t>
            </a:r>
            <a:r>
              <a:rPr lang="en-US" sz="2800" dirty="0"/>
              <a:t> instructions cause the program to jump to another point in the program and are classified into two broad types: conditional branching and unconditional branching</a:t>
            </a:r>
          </a:p>
          <a:p>
            <a:r>
              <a:rPr lang="en-US" sz="2800" dirty="0"/>
              <a:t>Unconditional branching instructions simply cause the program to go to another instruction to continue execution</a:t>
            </a:r>
          </a:p>
          <a:p>
            <a:pPr lvl="1"/>
            <a:r>
              <a:rPr lang="en-US" sz="2400" dirty="0"/>
              <a:t>JUMP or GOTO fall into this category </a:t>
            </a:r>
          </a:p>
          <a:p>
            <a:r>
              <a:rPr lang="en-US" sz="2800" dirty="0"/>
              <a:t>Conditional branching instructions test for specific program conditions before executing a branch</a:t>
            </a:r>
          </a:p>
          <a:p>
            <a:pPr lvl="1"/>
            <a:r>
              <a:rPr lang="en-US" sz="2400" dirty="0"/>
              <a:t>IF THEN or SELECT fall into this category</a:t>
            </a:r>
          </a:p>
          <a:p>
            <a:pPr lvl="1"/>
            <a:endParaRPr lang="en-US" dirty="0"/>
          </a:p>
        </p:txBody>
      </p:sp>
    </p:spTree>
    <p:extLst>
      <p:ext uri="{BB962C8B-B14F-4D97-AF65-F5344CB8AC3E}">
        <p14:creationId xmlns:p14="http://schemas.microsoft.com/office/powerpoint/2010/main" val="743331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7EA9-9521-4CBF-828A-CE5386D83561}"/>
              </a:ext>
            </a:extLst>
          </p:cNvPr>
          <p:cNvSpPr>
            <a:spLocks noGrp="1"/>
          </p:cNvSpPr>
          <p:nvPr>
            <p:ph type="title"/>
          </p:nvPr>
        </p:nvSpPr>
        <p:spPr/>
        <p:txBody>
          <a:bodyPr>
            <a:normAutofit/>
          </a:bodyPr>
          <a:lstStyle/>
          <a:p>
            <a:r>
              <a:rPr lang="en-US" sz="4400" dirty="0"/>
              <a:t>Looping</a:t>
            </a:r>
          </a:p>
        </p:txBody>
      </p:sp>
      <p:sp>
        <p:nvSpPr>
          <p:cNvPr id="3" name="Content Placeholder 2">
            <a:extLst>
              <a:ext uri="{FF2B5EF4-FFF2-40B4-BE49-F238E27FC236}">
                <a16:creationId xmlns:a16="http://schemas.microsoft.com/office/drawing/2014/main" id="{9EB18535-3795-4CDD-A775-BD0E896800A6}"/>
              </a:ext>
            </a:extLst>
          </p:cNvPr>
          <p:cNvSpPr>
            <a:spLocks noGrp="1"/>
          </p:cNvSpPr>
          <p:nvPr>
            <p:ph idx="1"/>
          </p:nvPr>
        </p:nvSpPr>
        <p:spPr/>
        <p:txBody>
          <a:bodyPr>
            <a:normAutofit fontScale="92500" lnSpcReduction="10000"/>
          </a:bodyPr>
          <a:lstStyle/>
          <a:p>
            <a:r>
              <a:rPr lang="en-US" sz="2800" b="1" dirty="0"/>
              <a:t>Looping</a:t>
            </a:r>
            <a:r>
              <a:rPr lang="en-US" sz="2800" dirty="0"/>
              <a:t> instructions cause the program to repeat a series of instructions either for a specified number of times or until a specific program condition is met</a:t>
            </a:r>
          </a:p>
          <a:p>
            <a:r>
              <a:rPr lang="en-US" sz="2800" dirty="0"/>
              <a:t>There are three common types of looping instructions: </a:t>
            </a:r>
          </a:p>
          <a:p>
            <a:pPr lvl="1"/>
            <a:r>
              <a:rPr lang="en-US" sz="2400" dirty="0"/>
              <a:t>for/do (FOR…DO) - causes a program to repeat a series of instructions for a specific number of cycles or times</a:t>
            </a:r>
          </a:p>
          <a:p>
            <a:pPr lvl="1"/>
            <a:r>
              <a:rPr lang="en-US" sz="2400" dirty="0"/>
              <a:t>repeat (REPEAT) - performs a series of instructions, and then tests a program condition to determine whether it should repeat the instructions</a:t>
            </a:r>
          </a:p>
          <a:p>
            <a:pPr lvl="1"/>
            <a:r>
              <a:rPr lang="en-US" sz="2400" dirty="0"/>
              <a:t>while (WHILE) - tests a program condition to determine whether it should execute a series of instructions, and executes the instructions if the condition is satisfied</a:t>
            </a:r>
          </a:p>
        </p:txBody>
      </p:sp>
    </p:spTree>
    <p:extLst>
      <p:ext uri="{BB962C8B-B14F-4D97-AF65-F5344CB8AC3E}">
        <p14:creationId xmlns:p14="http://schemas.microsoft.com/office/powerpoint/2010/main" val="25503536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86E-DAF7-49E0-80ED-D812BD91AADC}"/>
              </a:ext>
            </a:extLst>
          </p:cNvPr>
          <p:cNvSpPr>
            <a:spLocks noGrp="1"/>
          </p:cNvSpPr>
          <p:nvPr>
            <p:ph type="title"/>
          </p:nvPr>
        </p:nvSpPr>
        <p:spPr/>
        <p:txBody>
          <a:bodyPr>
            <a:normAutofit/>
          </a:bodyPr>
          <a:lstStyle/>
          <a:p>
            <a:r>
              <a:rPr lang="en-US" sz="4400" dirty="0"/>
              <a:t>Register</a:t>
            </a:r>
          </a:p>
        </p:txBody>
      </p:sp>
      <p:sp>
        <p:nvSpPr>
          <p:cNvPr id="3" name="Content Placeholder 2">
            <a:extLst>
              <a:ext uri="{FF2B5EF4-FFF2-40B4-BE49-F238E27FC236}">
                <a16:creationId xmlns:a16="http://schemas.microsoft.com/office/drawing/2014/main" id="{A7FBD1A5-F91A-4E6D-BE40-544F2E528DA2}"/>
              </a:ext>
            </a:extLst>
          </p:cNvPr>
          <p:cNvSpPr>
            <a:spLocks noGrp="1"/>
          </p:cNvSpPr>
          <p:nvPr>
            <p:ph idx="1"/>
          </p:nvPr>
        </p:nvSpPr>
        <p:spPr/>
        <p:txBody>
          <a:bodyPr>
            <a:normAutofit/>
          </a:bodyPr>
          <a:lstStyle/>
          <a:p>
            <a:r>
              <a:rPr lang="en-US" sz="2800" b="1" dirty="0"/>
              <a:t>Register</a:t>
            </a:r>
            <a:r>
              <a:rPr lang="en-US" sz="2800" dirty="0"/>
              <a:t> instructions allow the programmer to use arithmetic registers to store and manipulate data</a:t>
            </a:r>
          </a:p>
          <a:p>
            <a:r>
              <a:rPr lang="en-US" sz="2800" dirty="0"/>
              <a:t>May be used as part of other instructions, such as conditional branching instructions or looping instructions, and are sometimes included within arithmetic instructions</a:t>
            </a:r>
          </a:p>
          <a:p>
            <a:r>
              <a:rPr lang="en-US" sz="2800" dirty="0"/>
              <a:t>Registers are a place to store numbers that the program can manipulate, usually for logical sorting or data reporting reasons</a:t>
            </a:r>
          </a:p>
        </p:txBody>
      </p:sp>
    </p:spTree>
    <p:extLst>
      <p:ext uri="{BB962C8B-B14F-4D97-AF65-F5344CB8AC3E}">
        <p14:creationId xmlns:p14="http://schemas.microsoft.com/office/powerpoint/2010/main" val="5106610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25991-2E8D-442E-9C5A-6A51A0A52961}"/>
              </a:ext>
            </a:extLst>
          </p:cNvPr>
          <p:cNvSpPr>
            <a:spLocks noGrp="1"/>
          </p:cNvSpPr>
          <p:nvPr>
            <p:ph type="title"/>
          </p:nvPr>
        </p:nvSpPr>
        <p:spPr/>
        <p:txBody>
          <a:bodyPr>
            <a:normAutofit/>
          </a:bodyPr>
          <a:lstStyle/>
          <a:p>
            <a:r>
              <a:rPr lang="en-US" sz="4400" dirty="0"/>
              <a:t>Input/Output</a:t>
            </a:r>
          </a:p>
        </p:txBody>
      </p:sp>
      <p:sp>
        <p:nvSpPr>
          <p:cNvPr id="3" name="Content Placeholder 2">
            <a:extLst>
              <a:ext uri="{FF2B5EF4-FFF2-40B4-BE49-F238E27FC236}">
                <a16:creationId xmlns:a16="http://schemas.microsoft.com/office/drawing/2014/main" id="{9B2C1BCE-0BF0-48FB-B39C-F250A446EA65}"/>
              </a:ext>
            </a:extLst>
          </p:cNvPr>
          <p:cNvSpPr>
            <a:spLocks noGrp="1"/>
          </p:cNvSpPr>
          <p:nvPr>
            <p:ph idx="1"/>
          </p:nvPr>
        </p:nvSpPr>
        <p:spPr/>
        <p:txBody>
          <a:bodyPr>
            <a:normAutofit lnSpcReduction="10000"/>
          </a:bodyPr>
          <a:lstStyle/>
          <a:p>
            <a:r>
              <a:rPr lang="en-US" sz="2800" i="1" dirty="0"/>
              <a:t>Input/output</a:t>
            </a:r>
            <a:r>
              <a:rPr lang="en-US" sz="2800" dirty="0"/>
              <a:t> instructions are used to monitor conditions and cause actions in the robotic system as well as whatever else it is connected to</a:t>
            </a:r>
          </a:p>
          <a:p>
            <a:r>
              <a:rPr lang="en-US" sz="2800" b="1" dirty="0"/>
              <a:t>Input</a:t>
            </a:r>
            <a:r>
              <a:rPr lang="en-US" sz="2800" dirty="0"/>
              <a:t> instructions check the value of program input data and are often tied to sensors, registers, and other places where data is stored in the controller based on either real-world situations or programmed outcomes</a:t>
            </a:r>
          </a:p>
          <a:p>
            <a:r>
              <a:rPr lang="en-US" sz="2800" b="1" dirty="0"/>
              <a:t>Output </a:t>
            </a:r>
            <a:r>
              <a:rPr lang="en-US" sz="2800" dirty="0"/>
              <a:t>instructions are used to cause an action or write data somewhere</a:t>
            </a:r>
          </a:p>
        </p:txBody>
      </p:sp>
    </p:spTree>
    <p:extLst>
      <p:ext uri="{BB962C8B-B14F-4D97-AF65-F5344CB8AC3E}">
        <p14:creationId xmlns:p14="http://schemas.microsoft.com/office/powerpoint/2010/main" val="3982227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512780"/>
            <a:ext cx="8973879" cy="1246182"/>
          </a:xfrm>
        </p:spPr>
        <p:txBody>
          <a:bodyPr>
            <a:noAutofit/>
          </a:bodyPr>
          <a:lstStyle/>
          <a:p>
            <a:r>
              <a:rPr lang="en-US" sz="4400" dirty="0"/>
              <a:t>The First Robot Computer Programs</a:t>
            </a:r>
          </a:p>
        </p:txBody>
      </p:sp>
      <p:sp>
        <p:nvSpPr>
          <p:cNvPr id="3" name="Content Placeholder 2"/>
          <p:cNvSpPr>
            <a:spLocks noGrp="1"/>
          </p:cNvSpPr>
          <p:nvPr>
            <p:ph idx="1"/>
          </p:nvPr>
        </p:nvSpPr>
        <p:spPr/>
        <p:txBody>
          <a:bodyPr/>
          <a:lstStyle/>
          <a:p>
            <a:endParaRPr lang="en-US" dirty="0"/>
          </a:p>
          <a:p>
            <a:r>
              <a:rPr lang="en-US" sz="2800" dirty="0"/>
              <a:t>The first approach for computer programming of the robot involved using a language designed for the needs of the robot</a:t>
            </a:r>
          </a:p>
          <a:p>
            <a:pPr lvl="1"/>
            <a:r>
              <a:rPr lang="en-US" sz="2400" dirty="0"/>
              <a:t>The result was a programming language or technique that was great for controlling the robot, but difficult for users to work with</a:t>
            </a:r>
          </a:p>
          <a:p>
            <a:pPr lvl="1"/>
            <a:r>
              <a:rPr lang="en-US" sz="2400" dirty="0"/>
              <a:t>Complaints from users made this a short-lived method</a:t>
            </a:r>
          </a:p>
        </p:txBody>
      </p:sp>
    </p:spTree>
    <p:extLst>
      <p:ext uri="{BB962C8B-B14F-4D97-AF65-F5344CB8AC3E}">
        <p14:creationId xmlns:p14="http://schemas.microsoft.com/office/powerpoint/2010/main" val="3487456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ABFAB-911D-48D1-9222-F719D2C29295}"/>
              </a:ext>
            </a:extLst>
          </p:cNvPr>
          <p:cNvSpPr>
            <a:spLocks noGrp="1"/>
          </p:cNvSpPr>
          <p:nvPr>
            <p:ph type="title"/>
          </p:nvPr>
        </p:nvSpPr>
        <p:spPr/>
        <p:txBody>
          <a:bodyPr/>
          <a:lstStyle/>
          <a:p>
            <a:r>
              <a:rPr lang="en-US" sz="4400" dirty="0"/>
              <a:t>Arithmetic</a:t>
            </a:r>
            <a:r>
              <a:rPr lang="en-US" dirty="0"/>
              <a:t> </a:t>
            </a:r>
          </a:p>
        </p:txBody>
      </p:sp>
      <p:sp>
        <p:nvSpPr>
          <p:cNvPr id="3" name="Content Placeholder 2">
            <a:extLst>
              <a:ext uri="{FF2B5EF4-FFF2-40B4-BE49-F238E27FC236}">
                <a16:creationId xmlns:a16="http://schemas.microsoft.com/office/drawing/2014/main" id="{84F1552C-107B-40A6-B948-35B8F4A12935}"/>
              </a:ext>
            </a:extLst>
          </p:cNvPr>
          <p:cNvSpPr>
            <a:spLocks noGrp="1"/>
          </p:cNvSpPr>
          <p:nvPr>
            <p:ph idx="1"/>
          </p:nvPr>
        </p:nvSpPr>
        <p:spPr/>
        <p:txBody>
          <a:bodyPr>
            <a:normAutofit/>
          </a:bodyPr>
          <a:lstStyle/>
          <a:p>
            <a:r>
              <a:rPr lang="en-US" sz="2800" i="1" dirty="0"/>
              <a:t>Arithmetic</a:t>
            </a:r>
            <a:r>
              <a:rPr lang="en-US" sz="2800" dirty="0"/>
              <a:t> instructions are used to perform arithmetic operations</a:t>
            </a:r>
          </a:p>
          <a:p>
            <a:endParaRPr lang="en-US" sz="2800" dirty="0"/>
          </a:p>
          <a:p>
            <a:r>
              <a:rPr lang="en-US" sz="2800" dirty="0"/>
              <a:t>All basic functions are available in most robots—addition, subtraction, multiplication, and division</a:t>
            </a:r>
          </a:p>
          <a:p>
            <a:endParaRPr lang="en-US" sz="2800" dirty="0"/>
          </a:p>
          <a:p>
            <a:r>
              <a:rPr lang="en-US" sz="2800" dirty="0"/>
              <a:t>Some systems may offer trigonometric functions, roots, and powers</a:t>
            </a:r>
          </a:p>
        </p:txBody>
      </p:sp>
    </p:spTree>
    <p:extLst>
      <p:ext uri="{BB962C8B-B14F-4D97-AF65-F5344CB8AC3E}">
        <p14:creationId xmlns:p14="http://schemas.microsoft.com/office/powerpoint/2010/main" val="742077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2C22-5BF0-4450-AD13-559322938913}"/>
              </a:ext>
            </a:extLst>
          </p:cNvPr>
          <p:cNvSpPr>
            <a:spLocks noGrp="1"/>
          </p:cNvSpPr>
          <p:nvPr>
            <p:ph type="title"/>
          </p:nvPr>
        </p:nvSpPr>
        <p:spPr/>
        <p:txBody>
          <a:bodyPr/>
          <a:lstStyle/>
          <a:p>
            <a:r>
              <a:rPr lang="en-US" sz="4400" dirty="0"/>
              <a:t>Call</a:t>
            </a:r>
            <a:r>
              <a:rPr lang="en-US" dirty="0"/>
              <a:t> </a:t>
            </a:r>
          </a:p>
        </p:txBody>
      </p:sp>
      <p:sp>
        <p:nvSpPr>
          <p:cNvPr id="3" name="Content Placeholder 2">
            <a:extLst>
              <a:ext uri="{FF2B5EF4-FFF2-40B4-BE49-F238E27FC236}">
                <a16:creationId xmlns:a16="http://schemas.microsoft.com/office/drawing/2014/main" id="{4D4CD2F9-04E2-4A7C-8613-025D8FABC6C0}"/>
              </a:ext>
            </a:extLst>
          </p:cNvPr>
          <p:cNvSpPr>
            <a:spLocks noGrp="1"/>
          </p:cNvSpPr>
          <p:nvPr>
            <p:ph idx="1"/>
          </p:nvPr>
        </p:nvSpPr>
        <p:spPr/>
        <p:txBody>
          <a:bodyPr>
            <a:normAutofit/>
          </a:bodyPr>
          <a:lstStyle/>
          <a:p>
            <a:r>
              <a:rPr lang="en-US" sz="2800" i="1" dirty="0"/>
              <a:t>call (CALL) instruction</a:t>
            </a:r>
            <a:r>
              <a:rPr lang="en-US" sz="2800" dirty="0"/>
              <a:t> - used to call other programs from a main program and can be considered a type of unconditional branching instruction</a:t>
            </a:r>
          </a:p>
          <a:p>
            <a:pPr lvl="1"/>
            <a:r>
              <a:rPr lang="en-US" sz="2400" dirty="0"/>
              <a:t>Calls another program and turns control of the robot over to that program, which then executes its instructions</a:t>
            </a:r>
          </a:p>
          <a:p>
            <a:pPr lvl="1"/>
            <a:r>
              <a:rPr lang="en-US" sz="2400" dirty="0"/>
              <a:t>When the called program ends, the controller returns to the original program and continues with line of instruction under the call command</a:t>
            </a:r>
          </a:p>
        </p:txBody>
      </p:sp>
    </p:spTree>
    <p:extLst>
      <p:ext uri="{BB962C8B-B14F-4D97-AF65-F5344CB8AC3E}">
        <p14:creationId xmlns:p14="http://schemas.microsoft.com/office/powerpoint/2010/main" val="39927748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FEFF-5A1B-41FF-B17F-06F0F4702E55}"/>
              </a:ext>
            </a:extLst>
          </p:cNvPr>
          <p:cNvSpPr>
            <a:spLocks noGrp="1"/>
          </p:cNvSpPr>
          <p:nvPr>
            <p:ph type="title"/>
          </p:nvPr>
        </p:nvSpPr>
        <p:spPr/>
        <p:txBody>
          <a:bodyPr>
            <a:normAutofit/>
          </a:bodyPr>
          <a:lstStyle/>
          <a:p>
            <a:r>
              <a:rPr lang="en-US" sz="4400" dirty="0"/>
              <a:t>Data Structures</a:t>
            </a:r>
          </a:p>
        </p:txBody>
      </p:sp>
      <p:sp>
        <p:nvSpPr>
          <p:cNvPr id="3" name="Content Placeholder 2">
            <a:extLst>
              <a:ext uri="{FF2B5EF4-FFF2-40B4-BE49-F238E27FC236}">
                <a16:creationId xmlns:a16="http://schemas.microsoft.com/office/drawing/2014/main" id="{27A8ED5E-4C41-4219-9CCB-2B98E0B540F7}"/>
              </a:ext>
            </a:extLst>
          </p:cNvPr>
          <p:cNvSpPr>
            <a:spLocks noGrp="1"/>
          </p:cNvSpPr>
          <p:nvPr>
            <p:ph idx="1"/>
          </p:nvPr>
        </p:nvSpPr>
        <p:spPr/>
        <p:txBody>
          <a:bodyPr>
            <a:normAutofit/>
          </a:bodyPr>
          <a:lstStyle/>
          <a:p>
            <a:r>
              <a:rPr lang="en-US" sz="2800" b="1" dirty="0"/>
              <a:t>Data structure</a:t>
            </a:r>
            <a:r>
              <a:rPr lang="en-US" sz="2800" dirty="0"/>
              <a:t> - a collection of related items used to control a process, often arranged in a table format</a:t>
            </a:r>
          </a:p>
          <a:p>
            <a:r>
              <a:rPr lang="en-US" sz="2800" dirty="0"/>
              <a:t>When we use structures to control robot motion and/or other process parameters, it is easy to make adjustments to the system</a:t>
            </a:r>
          </a:p>
          <a:p>
            <a:r>
              <a:rPr lang="en-US" sz="2800" dirty="0"/>
              <a:t>While it may take some time to change structures or create new structures as the demands of the task change, it is time well spent in the long run</a:t>
            </a:r>
          </a:p>
        </p:txBody>
      </p:sp>
    </p:spTree>
    <p:extLst>
      <p:ext uri="{BB962C8B-B14F-4D97-AF65-F5344CB8AC3E}">
        <p14:creationId xmlns:p14="http://schemas.microsoft.com/office/powerpoint/2010/main" val="29294718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Saving Your Program</a:t>
            </a:r>
          </a:p>
        </p:txBody>
      </p:sp>
      <p:sp>
        <p:nvSpPr>
          <p:cNvPr id="3" name="Content Placeholder 2"/>
          <p:cNvSpPr>
            <a:spLocks noGrp="1"/>
          </p:cNvSpPr>
          <p:nvPr>
            <p:ph idx="1"/>
          </p:nvPr>
        </p:nvSpPr>
        <p:spPr/>
        <p:txBody>
          <a:bodyPr>
            <a:normAutofit lnSpcReduction="10000"/>
          </a:bodyPr>
          <a:lstStyle/>
          <a:p>
            <a:endParaRPr lang="en-US" sz="2800" dirty="0"/>
          </a:p>
          <a:p>
            <a:r>
              <a:rPr lang="en-US" sz="2800" dirty="0"/>
              <a:t>Another crucial part of the program-creation process is saving your data</a:t>
            </a:r>
          </a:p>
          <a:p>
            <a:pPr lvl="1"/>
            <a:r>
              <a:rPr lang="en-US" sz="2400" dirty="0"/>
              <a:t>Save early, save often, save your data!</a:t>
            </a:r>
          </a:p>
          <a:p>
            <a:pPr lvl="1"/>
            <a:r>
              <a:rPr lang="en-US" sz="2400" dirty="0"/>
              <a:t>Saving the program every 10 minutes is a good recommendation </a:t>
            </a:r>
          </a:p>
          <a:p>
            <a:endParaRPr lang="en-US" sz="2800" dirty="0"/>
          </a:p>
          <a:p>
            <a:r>
              <a:rPr lang="en-US" sz="2800" dirty="0"/>
              <a:t>Until you actually save your program, what you have is a theoretical program vulnerable to human and system error</a:t>
            </a:r>
          </a:p>
        </p:txBody>
      </p:sp>
    </p:spTree>
    <p:extLst>
      <p:ext uri="{BB962C8B-B14F-4D97-AF65-F5344CB8AC3E}">
        <p14:creationId xmlns:p14="http://schemas.microsoft.com/office/powerpoint/2010/main" val="23851868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Testing and Verifying </a:t>
            </a:r>
          </a:p>
        </p:txBody>
      </p:sp>
      <p:sp>
        <p:nvSpPr>
          <p:cNvPr id="3" name="Content Placeholder 2"/>
          <p:cNvSpPr>
            <a:spLocks noGrp="1"/>
          </p:cNvSpPr>
          <p:nvPr>
            <p:ph idx="1"/>
          </p:nvPr>
        </p:nvSpPr>
        <p:spPr/>
        <p:txBody>
          <a:bodyPr/>
          <a:lstStyle/>
          <a:p>
            <a:endParaRPr lang="en-US" dirty="0"/>
          </a:p>
          <a:p>
            <a:r>
              <a:rPr lang="en-US" sz="2800" dirty="0"/>
              <a:t>Once you finish writing a program it is crucial to test it for proper operation </a:t>
            </a:r>
          </a:p>
          <a:p>
            <a:endParaRPr lang="en-US" sz="2800" dirty="0"/>
          </a:p>
          <a:p>
            <a:r>
              <a:rPr lang="en-US" sz="2800" dirty="0"/>
              <a:t>The system you are working with will determine what testing options you have at your disposal, but most industrial systems offer a manual step-by-step testing method and a continuous testing mode</a:t>
            </a:r>
          </a:p>
        </p:txBody>
      </p:sp>
    </p:spTree>
    <p:extLst>
      <p:ext uri="{BB962C8B-B14F-4D97-AF65-F5344CB8AC3E}">
        <p14:creationId xmlns:p14="http://schemas.microsoft.com/office/powerpoint/2010/main" val="12805245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51406" y="1500188"/>
            <a:ext cx="1705418" cy="3785652"/>
          </a:xfrm>
          <a:prstGeom prst="rect">
            <a:avLst/>
          </a:prstGeom>
          <a:noFill/>
        </p:spPr>
        <p:txBody>
          <a:bodyPr wrap="square" rtlCol="0">
            <a:spAutoFit/>
          </a:bodyPr>
          <a:lstStyle/>
          <a:p>
            <a:r>
              <a:rPr lang="en-US" sz="2000" dirty="0"/>
              <a:t>Be aware of tooling operation during the testing phase.  The last thing you want is tooling to engage when you are not properly protected.</a:t>
            </a:r>
          </a:p>
        </p:txBody>
      </p:sp>
      <p:sp>
        <p:nvSpPr>
          <p:cNvPr id="5" name="TextBox 4">
            <a:extLst>
              <a:ext uri="{FF2B5EF4-FFF2-40B4-BE49-F238E27FC236}">
                <a16:creationId xmlns:a16="http://schemas.microsoft.com/office/drawing/2014/main" id="{0421107E-AC94-4F7B-8FA9-24DF6F2C8C69}"/>
              </a:ext>
            </a:extLst>
          </p:cNvPr>
          <p:cNvSpPr txBox="1"/>
          <p:nvPr/>
        </p:nvSpPr>
        <p:spPr>
          <a:xfrm>
            <a:off x="597027" y="1192411"/>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6-18</a:t>
            </a:r>
          </a:p>
        </p:txBody>
      </p:sp>
      <p:pic>
        <p:nvPicPr>
          <p:cNvPr id="6" name="Picture 5" descr="A photo shows a welding robot at work; a man wearing a welding helmet is looking at the area being welded.">
            <a:extLst>
              <a:ext uri="{FF2B5EF4-FFF2-40B4-BE49-F238E27FC236}">
                <a16:creationId xmlns:a16="http://schemas.microsoft.com/office/drawing/2014/main" id="{D27B38DD-05F0-4133-A131-452F77F47746}"/>
              </a:ext>
            </a:extLst>
          </p:cNvPr>
          <p:cNvPicPr>
            <a:picLocks noChangeAspect="1"/>
          </p:cNvPicPr>
          <p:nvPr/>
        </p:nvPicPr>
        <p:blipFill rotWithShape="1">
          <a:blip r:embed="rId2">
            <a:extLst>
              <a:ext uri="{28A0092B-C50C-407E-A947-70E740481C1C}">
                <a14:useLocalDpi xmlns:a14="http://schemas.microsoft.com/office/drawing/2010/main" val="0"/>
              </a:ext>
            </a:extLst>
          </a:blip>
          <a:srcRect b="26651"/>
          <a:stretch/>
        </p:blipFill>
        <p:spPr>
          <a:xfrm>
            <a:off x="330153" y="1500188"/>
            <a:ext cx="6835909" cy="3785652"/>
          </a:xfrm>
          <a:prstGeom prst="rect">
            <a:avLst/>
          </a:prstGeom>
        </p:spPr>
      </p:pic>
    </p:spTree>
    <p:extLst>
      <p:ext uri="{BB962C8B-B14F-4D97-AF65-F5344CB8AC3E}">
        <p14:creationId xmlns:p14="http://schemas.microsoft.com/office/powerpoint/2010/main" val="6665182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39294" y="2414245"/>
            <a:ext cx="2558459" cy="2308324"/>
          </a:xfrm>
          <a:prstGeom prst="rect">
            <a:avLst/>
          </a:prstGeom>
          <a:noFill/>
        </p:spPr>
        <p:txBody>
          <a:bodyPr wrap="square" rtlCol="0">
            <a:spAutoFit/>
          </a:bodyPr>
          <a:lstStyle/>
          <a:p>
            <a:r>
              <a:rPr lang="en-US" sz="2400" dirty="0"/>
              <a:t>If you are inside the robot work envelop during testing, remember to take the teach pendant with you</a:t>
            </a:r>
          </a:p>
        </p:txBody>
      </p:sp>
      <p:sp>
        <p:nvSpPr>
          <p:cNvPr id="4" name="TextBox 3">
            <a:extLst>
              <a:ext uri="{FF2B5EF4-FFF2-40B4-BE49-F238E27FC236}">
                <a16:creationId xmlns:a16="http://schemas.microsoft.com/office/drawing/2014/main" id="{9EB2311D-08F0-4D88-9B4B-DB8F71235832}"/>
              </a:ext>
            </a:extLst>
          </p:cNvPr>
          <p:cNvSpPr txBox="1"/>
          <p:nvPr/>
        </p:nvSpPr>
        <p:spPr>
          <a:xfrm>
            <a:off x="1138237" y="1014709"/>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6-19</a:t>
            </a:r>
          </a:p>
        </p:txBody>
      </p:sp>
      <p:pic>
        <p:nvPicPr>
          <p:cNvPr id="5" name="Picture 4" descr="A photo shows a man holding a teach pendant and standing near a robot.">
            <a:extLst>
              <a:ext uri="{FF2B5EF4-FFF2-40B4-BE49-F238E27FC236}">
                <a16:creationId xmlns:a16="http://schemas.microsoft.com/office/drawing/2014/main" id="{15A7B7D9-BFAF-45C7-A8DF-C3675A83E26F}"/>
              </a:ext>
            </a:extLst>
          </p:cNvPr>
          <p:cNvPicPr>
            <a:picLocks noChangeAspect="1"/>
          </p:cNvPicPr>
          <p:nvPr/>
        </p:nvPicPr>
        <p:blipFill rotWithShape="1">
          <a:blip r:embed="rId2">
            <a:extLst>
              <a:ext uri="{28A0092B-C50C-407E-A947-70E740481C1C}">
                <a14:useLocalDpi xmlns:a14="http://schemas.microsoft.com/office/drawing/2010/main" val="0"/>
              </a:ext>
            </a:extLst>
          </a:blip>
          <a:srcRect b="16343"/>
          <a:stretch/>
        </p:blipFill>
        <p:spPr>
          <a:xfrm>
            <a:off x="1138237" y="1322486"/>
            <a:ext cx="4786240" cy="4671370"/>
          </a:xfrm>
          <a:prstGeom prst="rect">
            <a:avLst/>
          </a:prstGeom>
        </p:spPr>
      </p:pic>
    </p:spTree>
    <p:extLst>
      <p:ext uri="{BB962C8B-B14F-4D97-AF65-F5344CB8AC3E}">
        <p14:creationId xmlns:p14="http://schemas.microsoft.com/office/powerpoint/2010/main" val="31686366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Step Mode</a:t>
            </a:r>
          </a:p>
        </p:txBody>
      </p:sp>
      <p:sp>
        <p:nvSpPr>
          <p:cNvPr id="3" name="Content Placeholder 2"/>
          <p:cNvSpPr>
            <a:spLocks noGrp="1"/>
          </p:cNvSpPr>
          <p:nvPr>
            <p:ph idx="1"/>
          </p:nvPr>
        </p:nvSpPr>
        <p:spPr/>
        <p:txBody>
          <a:bodyPr>
            <a:normAutofit/>
          </a:bodyPr>
          <a:lstStyle/>
          <a:p>
            <a:r>
              <a:rPr lang="en-US" sz="2800" b="1" dirty="0"/>
              <a:t>Step mode </a:t>
            </a:r>
            <a:r>
              <a:rPr lang="en-US" sz="2800" dirty="0"/>
              <a:t>- the robot advances through the program one line at a time and requires you to press a button on the teach pendant keypad before it reads the next line of the program and responds  </a:t>
            </a:r>
          </a:p>
          <a:p>
            <a:pPr lvl="1"/>
            <a:r>
              <a:rPr lang="en-US" sz="2400" dirty="0"/>
              <a:t>Most systems will let you step forward and backward in the program so you can bounce between two lines of code if you need to watch the motion over again</a:t>
            </a:r>
          </a:p>
          <a:p>
            <a:pPr lvl="1"/>
            <a:r>
              <a:rPr lang="en-US" sz="2400" dirty="0"/>
              <a:t>You can stop the motion by releasing the dead man’s switch or, in the case of systems where you have to hold down a button on the key pad, by releasing the button</a:t>
            </a:r>
          </a:p>
        </p:txBody>
      </p:sp>
    </p:spTree>
    <p:extLst>
      <p:ext uri="{BB962C8B-B14F-4D97-AF65-F5344CB8AC3E}">
        <p14:creationId xmlns:p14="http://schemas.microsoft.com/office/powerpoint/2010/main" val="10306855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Continuous Mode </a:t>
            </a:r>
          </a:p>
        </p:txBody>
      </p:sp>
      <p:sp>
        <p:nvSpPr>
          <p:cNvPr id="3" name="Content Placeholder 2"/>
          <p:cNvSpPr>
            <a:spLocks noGrp="1"/>
          </p:cNvSpPr>
          <p:nvPr>
            <p:ph idx="1"/>
          </p:nvPr>
        </p:nvSpPr>
        <p:spPr/>
        <p:txBody>
          <a:bodyPr>
            <a:normAutofit fontScale="92500"/>
          </a:bodyPr>
          <a:lstStyle/>
          <a:p>
            <a:r>
              <a:rPr lang="en-US" sz="2800" b="1" dirty="0"/>
              <a:t>Continuous mode </a:t>
            </a:r>
            <a:r>
              <a:rPr lang="en-US" sz="2800" dirty="0"/>
              <a:t>- once you start the program in manual continuous mode, it runs through the program until:</a:t>
            </a:r>
          </a:p>
          <a:p>
            <a:pPr lvl="1"/>
            <a:r>
              <a:rPr lang="en-US" sz="2400" dirty="0"/>
              <a:t>You stop it by releasing a button or dead man switch</a:t>
            </a:r>
          </a:p>
          <a:p>
            <a:pPr lvl="1"/>
            <a:r>
              <a:rPr lang="en-US" sz="2400" dirty="0"/>
              <a:t>It reaches the end of the program</a:t>
            </a:r>
          </a:p>
          <a:p>
            <a:pPr lvl="1"/>
            <a:r>
              <a:rPr lang="en-US" sz="2400" dirty="0"/>
              <a:t>Something causes the system to alarm out</a:t>
            </a:r>
          </a:p>
          <a:p>
            <a:r>
              <a:rPr lang="en-US" sz="2800" dirty="0"/>
              <a:t>Some motions in your program cannot happen in the space allotted if the robot moves slowly</a:t>
            </a:r>
          </a:p>
          <a:p>
            <a:pPr lvl="1"/>
            <a:r>
              <a:rPr lang="en-US" sz="2400" dirty="0"/>
              <a:t>Typically you will get an alarm when you run into this situation</a:t>
            </a:r>
          </a:p>
          <a:p>
            <a:pPr lvl="1"/>
            <a:r>
              <a:rPr lang="en-US" sz="2400" dirty="0"/>
              <a:t>If you okay the movement, the next robot move will likely be a full speed instead of the safer slow speed</a:t>
            </a:r>
          </a:p>
        </p:txBody>
      </p:sp>
    </p:spTree>
    <p:extLst>
      <p:ext uri="{BB962C8B-B14F-4D97-AF65-F5344CB8AC3E}">
        <p14:creationId xmlns:p14="http://schemas.microsoft.com/office/powerpoint/2010/main" val="6382014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2366" y="2054248"/>
            <a:ext cx="2891119" cy="3416320"/>
          </a:xfrm>
          <a:prstGeom prst="rect">
            <a:avLst/>
          </a:prstGeom>
          <a:noFill/>
        </p:spPr>
        <p:txBody>
          <a:bodyPr wrap="square" rtlCol="0">
            <a:spAutoFit/>
          </a:bodyPr>
          <a:lstStyle/>
          <a:p>
            <a:r>
              <a:rPr lang="en-US" sz="2400" dirty="0"/>
              <a:t>When the robot makes a considerable change in the tooling positioning over a short distance, as pictured, this will likely require a full speed move, even during manual testing </a:t>
            </a:r>
          </a:p>
        </p:txBody>
      </p:sp>
      <p:sp>
        <p:nvSpPr>
          <p:cNvPr id="4" name="TextBox 3">
            <a:extLst>
              <a:ext uri="{FF2B5EF4-FFF2-40B4-BE49-F238E27FC236}">
                <a16:creationId xmlns:a16="http://schemas.microsoft.com/office/drawing/2014/main" id="{C543A988-BAC3-4A0B-996A-A9FE8C57C6E1}"/>
              </a:ext>
            </a:extLst>
          </p:cNvPr>
          <p:cNvSpPr txBox="1"/>
          <p:nvPr/>
        </p:nvSpPr>
        <p:spPr>
          <a:xfrm>
            <a:off x="1524324" y="924376"/>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6-20</a:t>
            </a:r>
          </a:p>
        </p:txBody>
      </p:sp>
      <p:pic>
        <p:nvPicPr>
          <p:cNvPr id="5" name="Picture 4" descr="Two photos show the types of movements that are often required by a rapid move in manual mode.">
            <a:extLst>
              <a:ext uri="{FF2B5EF4-FFF2-40B4-BE49-F238E27FC236}">
                <a16:creationId xmlns:a16="http://schemas.microsoft.com/office/drawing/2014/main" id="{FE069CAE-3162-4DEC-A85F-8DF6BA84C2FA}"/>
              </a:ext>
            </a:extLst>
          </p:cNvPr>
          <p:cNvPicPr>
            <a:picLocks noChangeAspect="1"/>
          </p:cNvPicPr>
          <p:nvPr/>
        </p:nvPicPr>
        <p:blipFill rotWithShape="1">
          <a:blip r:embed="rId2">
            <a:extLst>
              <a:ext uri="{28A0092B-C50C-407E-A947-70E740481C1C}">
                <a14:useLocalDpi xmlns:a14="http://schemas.microsoft.com/office/drawing/2010/main" val="0"/>
              </a:ext>
            </a:extLst>
          </a:blip>
          <a:srcRect b="15839"/>
          <a:stretch/>
        </p:blipFill>
        <p:spPr>
          <a:xfrm>
            <a:off x="1448747" y="1232153"/>
            <a:ext cx="4025461" cy="5335859"/>
          </a:xfrm>
          <a:prstGeom prst="rect">
            <a:avLst/>
          </a:prstGeom>
        </p:spPr>
      </p:pic>
    </p:spTree>
    <p:extLst>
      <p:ext uri="{BB962C8B-B14F-4D97-AF65-F5344CB8AC3E}">
        <p14:creationId xmlns:p14="http://schemas.microsoft.com/office/powerpoint/2010/main" val="2948475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The Next Approach </a:t>
            </a:r>
          </a:p>
        </p:txBody>
      </p:sp>
      <p:sp>
        <p:nvSpPr>
          <p:cNvPr id="3" name="Content Placeholder 2"/>
          <p:cNvSpPr>
            <a:spLocks noGrp="1"/>
          </p:cNvSpPr>
          <p:nvPr>
            <p:ph idx="1"/>
          </p:nvPr>
        </p:nvSpPr>
        <p:spPr/>
        <p:txBody>
          <a:bodyPr/>
          <a:lstStyle/>
          <a:p>
            <a:endParaRPr lang="en-US" dirty="0"/>
          </a:p>
          <a:p>
            <a:r>
              <a:rPr lang="en-US" sz="2800" dirty="0"/>
              <a:t>This time, the manufacturers started with a known computer language, such as BASIC or Fortran, and added commands to control the robot  </a:t>
            </a:r>
          </a:p>
          <a:p>
            <a:pPr lvl="1"/>
            <a:r>
              <a:rPr lang="en-US" sz="2400" dirty="0"/>
              <a:t>The result was a language that computer programmers of the day understood with data processing capability</a:t>
            </a:r>
          </a:p>
          <a:p>
            <a:pPr lvl="1"/>
            <a:r>
              <a:rPr lang="en-US" sz="2400" dirty="0"/>
              <a:t>From the programmer’s side of things, this was terrific</a:t>
            </a:r>
          </a:p>
          <a:p>
            <a:pPr lvl="1"/>
            <a:r>
              <a:rPr lang="en-US" sz="2400" dirty="0"/>
              <a:t>It was not the optimal way to control the robot</a:t>
            </a:r>
          </a:p>
        </p:txBody>
      </p:sp>
    </p:spTree>
    <p:extLst>
      <p:ext uri="{BB962C8B-B14F-4D97-AF65-F5344CB8AC3E}">
        <p14:creationId xmlns:p14="http://schemas.microsoft.com/office/powerpoint/2010/main" val="7538390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Normal Operation </a:t>
            </a:r>
          </a:p>
        </p:txBody>
      </p:sp>
      <p:sp>
        <p:nvSpPr>
          <p:cNvPr id="3" name="Content Placeholder 2"/>
          <p:cNvSpPr>
            <a:spLocks noGrp="1"/>
          </p:cNvSpPr>
          <p:nvPr>
            <p:ph idx="1"/>
          </p:nvPr>
        </p:nvSpPr>
        <p:spPr/>
        <p:txBody>
          <a:bodyPr/>
          <a:lstStyle/>
          <a:p>
            <a:endParaRPr lang="en-US" dirty="0"/>
          </a:p>
          <a:p>
            <a:r>
              <a:rPr lang="en-US" sz="2800" dirty="0"/>
              <a:t>Once you have completed writing and testing the robot program, the next step is to hit the green start button and let the robot get to work</a:t>
            </a:r>
          </a:p>
          <a:p>
            <a:pPr lvl="1"/>
            <a:r>
              <a:rPr lang="en-US" sz="2400" dirty="0"/>
              <a:t>When running a new or edited program for the first time in automatic mode, make sure that you watch the robot go through the program a couple of times before you consider it ready to run with limited supervision</a:t>
            </a:r>
          </a:p>
          <a:p>
            <a:pPr lvl="1"/>
            <a:endParaRPr lang="en-US" dirty="0"/>
          </a:p>
        </p:txBody>
      </p:sp>
    </p:spTree>
    <p:extLst>
      <p:ext uri="{BB962C8B-B14F-4D97-AF65-F5344CB8AC3E}">
        <p14:creationId xmlns:p14="http://schemas.microsoft.com/office/powerpoint/2010/main" val="22536066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Normal Operation cont.</a:t>
            </a:r>
          </a:p>
        </p:txBody>
      </p:sp>
      <p:sp>
        <p:nvSpPr>
          <p:cNvPr id="3" name="Content Placeholder 2"/>
          <p:cNvSpPr>
            <a:spLocks noGrp="1"/>
          </p:cNvSpPr>
          <p:nvPr>
            <p:ph idx="1"/>
          </p:nvPr>
        </p:nvSpPr>
        <p:spPr/>
        <p:txBody>
          <a:bodyPr/>
          <a:lstStyle/>
          <a:p>
            <a:endParaRPr lang="en-US" dirty="0"/>
          </a:p>
          <a:p>
            <a:r>
              <a:rPr lang="en-US" sz="2800" dirty="0"/>
              <a:t>Once you are running a verified program, it does not mean that the robot no longer needs human help</a:t>
            </a:r>
          </a:p>
          <a:p>
            <a:pPr lvl="1"/>
            <a:r>
              <a:rPr lang="en-US" sz="2400" dirty="0"/>
              <a:t>Variances in parts can cause problems with pickup and placement</a:t>
            </a:r>
          </a:p>
          <a:p>
            <a:pPr lvl="1"/>
            <a:r>
              <a:rPr lang="en-US" sz="2400" dirty="0"/>
              <a:t>Tooling and fixtures wear with use</a:t>
            </a:r>
          </a:p>
          <a:p>
            <a:pPr lvl="1"/>
            <a:r>
              <a:rPr lang="en-US" sz="2400" dirty="0"/>
              <a:t>Positioning can change</a:t>
            </a:r>
          </a:p>
          <a:p>
            <a:pPr lvl="1"/>
            <a:r>
              <a:rPr lang="en-US" sz="2400" dirty="0"/>
              <a:t>Parts can move</a:t>
            </a:r>
          </a:p>
        </p:txBody>
      </p:sp>
    </p:spTree>
    <p:extLst>
      <p:ext uri="{BB962C8B-B14F-4D97-AF65-F5344CB8AC3E}">
        <p14:creationId xmlns:p14="http://schemas.microsoft.com/office/powerpoint/2010/main" val="24941775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79184" y="1979503"/>
            <a:ext cx="2911487" cy="3046988"/>
          </a:xfrm>
          <a:prstGeom prst="rect">
            <a:avLst/>
          </a:prstGeom>
          <a:noFill/>
        </p:spPr>
        <p:txBody>
          <a:bodyPr wrap="square" rtlCol="0">
            <a:spAutoFit/>
          </a:bodyPr>
          <a:lstStyle/>
          <a:p>
            <a:r>
              <a:rPr lang="en-US" sz="2400" dirty="0"/>
              <a:t>It takes proper planning, programming, testing, and monitoring to keep robotic systems like the ones pictured producing good parts </a:t>
            </a:r>
          </a:p>
        </p:txBody>
      </p:sp>
      <p:sp>
        <p:nvSpPr>
          <p:cNvPr id="4" name="TextBox 3">
            <a:extLst>
              <a:ext uri="{FF2B5EF4-FFF2-40B4-BE49-F238E27FC236}">
                <a16:creationId xmlns:a16="http://schemas.microsoft.com/office/drawing/2014/main" id="{6CDEC9C7-ADC7-4876-97A8-069E801D1A71}"/>
              </a:ext>
            </a:extLst>
          </p:cNvPr>
          <p:cNvSpPr txBox="1"/>
          <p:nvPr/>
        </p:nvSpPr>
        <p:spPr>
          <a:xfrm>
            <a:off x="785916" y="1063822"/>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6-21</a:t>
            </a:r>
          </a:p>
        </p:txBody>
      </p:sp>
      <p:pic>
        <p:nvPicPr>
          <p:cNvPr id="5" name="Picture 4" descr="A photo shows multiple robot systems working together.">
            <a:extLst>
              <a:ext uri="{FF2B5EF4-FFF2-40B4-BE49-F238E27FC236}">
                <a16:creationId xmlns:a16="http://schemas.microsoft.com/office/drawing/2014/main" id="{FCCAD3AA-ED52-4EAD-AA77-FB745F596FDE}"/>
              </a:ext>
            </a:extLst>
          </p:cNvPr>
          <p:cNvPicPr>
            <a:picLocks noChangeAspect="1"/>
          </p:cNvPicPr>
          <p:nvPr/>
        </p:nvPicPr>
        <p:blipFill rotWithShape="1">
          <a:blip r:embed="rId2">
            <a:extLst>
              <a:ext uri="{28A0092B-C50C-407E-A947-70E740481C1C}">
                <a14:useLocalDpi xmlns:a14="http://schemas.microsoft.com/office/drawing/2010/main" val="0"/>
              </a:ext>
            </a:extLst>
          </a:blip>
          <a:srcRect b="15928"/>
          <a:stretch/>
        </p:blipFill>
        <p:spPr>
          <a:xfrm>
            <a:off x="590844" y="1371599"/>
            <a:ext cx="5403614" cy="4262796"/>
          </a:xfrm>
          <a:prstGeom prst="rect">
            <a:avLst/>
          </a:prstGeom>
        </p:spPr>
      </p:pic>
    </p:spTree>
    <p:extLst>
      <p:ext uri="{BB962C8B-B14F-4D97-AF65-F5344CB8AC3E}">
        <p14:creationId xmlns:p14="http://schemas.microsoft.com/office/powerpoint/2010/main" val="26277103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File Maintenance </a:t>
            </a:r>
          </a:p>
        </p:txBody>
      </p:sp>
      <p:sp>
        <p:nvSpPr>
          <p:cNvPr id="3" name="Content Placeholder 2"/>
          <p:cNvSpPr>
            <a:spLocks noGrp="1"/>
          </p:cNvSpPr>
          <p:nvPr>
            <p:ph idx="1"/>
          </p:nvPr>
        </p:nvSpPr>
        <p:spPr/>
        <p:txBody>
          <a:bodyPr/>
          <a:lstStyle/>
          <a:p>
            <a:r>
              <a:rPr lang="en-US" sz="2800" dirty="0"/>
              <a:t>Most robot controllers do not write programs to a storage device unless specifically instructed to</a:t>
            </a:r>
          </a:p>
          <a:p>
            <a:pPr lvl="1"/>
            <a:r>
              <a:rPr lang="en-US" sz="2400" dirty="0"/>
              <a:t>Most manufacturers provide some way to back up data and programs from the robot. Often, you can set the time interval for this to occur.</a:t>
            </a:r>
          </a:p>
          <a:p>
            <a:r>
              <a:rPr lang="en-US" sz="2800" dirty="0"/>
              <a:t>You may be able to sort the various files in the controller as well, to find needed data quickly</a:t>
            </a:r>
          </a:p>
          <a:p>
            <a:pPr lvl="1"/>
            <a:endParaRPr lang="en-US" dirty="0"/>
          </a:p>
        </p:txBody>
      </p:sp>
    </p:spTree>
    <p:extLst>
      <p:ext uri="{BB962C8B-B14F-4D97-AF65-F5344CB8AC3E}">
        <p14:creationId xmlns:p14="http://schemas.microsoft.com/office/powerpoint/2010/main" val="29904578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File Maintenance cont.</a:t>
            </a:r>
          </a:p>
        </p:txBody>
      </p:sp>
      <p:sp>
        <p:nvSpPr>
          <p:cNvPr id="3" name="Content Placeholder 2"/>
          <p:cNvSpPr>
            <a:spLocks noGrp="1"/>
          </p:cNvSpPr>
          <p:nvPr>
            <p:ph idx="1"/>
          </p:nvPr>
        </p:nvSpPr>
        <p:spPr/>
        <p:txBody>
          <a:bodyPr>
            <a:normAutofit/>
          </a:bodyPr>
          <a:lstStyle/>
          <a:p>
            <a:r>
              <a:rPr lang="en-US" sz="2800" dirty="0"/>
              <a:t>Delete programs that are no longer beneficial</a:t>
            </a:r>
          </a:p>
          <a:p>
            <a:pPr lvl="1"/>
            <a:r>
              <a:rPr lang="en-US" sz="2400" dirty="0"/>
              <a:t>Memory in the robotic system is finite and eventually you will run out of room</a:t>
            </a:r>
          </a:p>
          <a:p>
            <a:pPr lvl="1"/>
            <a:r>
              <a:rPr lang="en-US" sz="2400" dirty="0"/>
              <a:t>Before you delete a program make sure to save an external copy if possible</a:t>
            </a:r>
          </a:p>
          <a:p>
            <a:r>
              <a:rPr lang="en-US" sz="2800" dirty="0"/>
              <a:t>Make sure you keep track of what automated backup systems are doing</a:t>
            </a:r>
          </a:p>
          <a:p>
            <a:pPr lvl="1"/>
            <a:r>
              <a:rPr lang="en-US" sz="2400" dirty="0"/>
              <a:t>You may have to manually go in from time to time and delete old backups so there is room for new/current backups</a:t>
            </a:r>
          </a:p>
        </p:txBody>
      </p:sp>
    </p:spTree>
    <p:extLst>
      <p:ext uri="{BB962C8B-B14F-4D97-AF65-F5344CB8AC3E}">
        <p14:creationId xmlns:p14="http://schemas.microsoft.com/office/powerpoint/2010/main" val="39811980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Review</a:t>
            </a:r>
            <a:r>
              <a:rPr lang="en-US" dirty="0"/>
              <a:t> </a:t>
            </a:r>
          </a:p>
        </p:txBody>
      </p:sp>
      <p:sp>
        <p:nvSpPr>
          <p:cNvPr id="3" name="Content Placeholder 2"/>
          <p:cNvSpPr>
            <a:spLocks noGrp="1"/>
          </p:cNvSpPr>
          <p:nvPr>
            <p:ph idx="1"/>
          </p:nvPr>
        </p:nvSpPr>
        <p:spPr/>
        <p:txBody>
          <a:bodyPr>
            <a:normAutofit/>
          </a:bodyPr>
          <a:lstStyle/>
          <a:p>
            <a:pPr lvl="0"/>
            <a:r>
              <a:rPr lang="en-US" sz="2800" b="1" dirty="0"/>
              <a:t>Programming language evolution.</a:t>
            </a:r>
            <a:r>
              <a:rPr lang="en-US" sz="2800" dirty="0"/>
              <a:t> We looked at the five levels of programming languages and considered how each of them works. We also explored the evolution of digital programming.</a:t>
            </a:r>
          </a:p>
          <a:p>
            <a:pPr lvl="0"/>
            <a:r>
              <a:rPr lang="en-US" sz="2800" b="1" dirty="0"/>
              <a:t>Planning.</a:t>
            </a:r>
            <a:r>
              <a:rPr lang="en-US" sz="2800" dirty="0"/>
              <a:t> Planning is intended to make sure we know what we are doing before we write the program.</a:t>
            </a:r>
          </a:p>
          <a:p>
            <a:pPr lvl="0"/>
            <a:r>
              <a:rPr lang="en-US" sz="2800" b="1" dirty="0"/>
              <a:t>Subroutines.</a:t>
            </a:r>
            <a:r>
              <a:rPr lang="en-US" sz="2800" dirty="0"/>
              <a:t> Subroutines are small programs and sections of code that we use repeatedly during the course of operation.</a:t>
            </a:r>
          </a:p>
        </p:txBody>
      </p:sp>
    </p:spTree>
    <p:extLst>
      <p:ext uri="{BB962C8B-B14F-4D97-AF65-F5344CB8AC3E}">
        <p14:creationId xmlns:p14="http://schemas.microsoft.com/office/powerpoint/2010/main" val="5051720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Review cont.</a:t>
            </a:r>
          </a:p>
        </p:txBody>
      </p:sp>
      <p:sp>
        <p:nvSpPr>
          <p:cNvPr id="3" name="Content Placeholder 2"/>
          <p:cNvSpPr>
            <a:spLocks noGrp="1"/>
          </p:cNvSpPr>
          <p:nvPr>
            <p:ph idx="1"/>
          </p:nvPr>
        </p:nvSpPr>
        <p:spPr/>
        <p:txBody>
          <a:bodyPr>
            <a:normAutofit fontScale="92500" lnSpcReduction="20000"/>
          </a:bodyPr>
          <a:lstStyle/>
          <a:p>
            <a:pPr lvl="0"/>
            <a:r>
              <a:rPr lang="en-US" sz="2800" b="1" dirty="0"/>
              <a:t>Writing the program.</a:t>
            </a:r>
            <a:r>
              <a:rPr lang="en-US" sz="2800" dirty="0"/>
              <a:t> We looked at the process of writing a program, including the types of motions you can expect to use and some of the common logic instructions.</a:t>
            </a:r>
          </a:p>
          <a:p>
            <a:pPr lvl="0"/>
            <a:r>
              <a:rPr lang="en-US" sz="2800" b="1" dirty="0"/>
              <a:t>Testing and verifying.</a:t>
            </a:r>
            <a:r>
              <a:rPr lang="en-US" sz="2800" dirty="0"/>
              <a:t> It is essential to double-check your program for proper operation during and after the process of writing the program, but before running the system in automatic mode.</a:t>
            </a:r>
          </a:p>
          <a:p>
            <a:pPr lvl="0"/>
            <a:r>
              <a:rPr lang="en-US" sz="2800" b="1" dirty="0"/>
              <a:t>Normal operation.</a:t>
            </a:r>
            <a:r>
              <a:rPr lang="en-US" sz="2800" dirty="0"/>
              <a:t> This section covered normal operation, including the human responsibilities during this phase.</a:t>
            </a:r>
          </a:p>
          <a:p>
            <a:r>
              <a:rPr lang="en-US" sz="2800" b="1" dirty="0"/>
              <a:t>File maintenance</a:t>
            </a:r>
            <a:r>
              <a:rPr lang="en-US" sz="2800" dirty="0"/>
              <a:t>. Just as we manage the data on our computers, so too must we manage the data and files in the robot.</a:t>
            </a:r>
          </a:p>
        </p:txBody>
      </p:sp>
    </p:spTree>
    <p:extLst>
      <p:ext uri="{BB962C8B-B14F-4D97-AF65-F5344CB8AC3E}">
        <p14:creationId xmlns:p14="http://schemas.microsoft.com/office/powerpoint/2010/main" val="382787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The Winner </a:t>
            </a:r>
          </a:p>
        </p:txBody>
      </p:sp>
      <p:sp>
        <p:nvSpPr>
          <p:cNvPr id="3" name="Content Placeholder 2"/>
          <p:cNvSpPr>
            <a:spLocks noGrp="1"/>
          </p:cNvSpPr>
          <p:nvPr>
            <p:ph idx="1"/>
          </p:nvPr>
        </p:nvSpPr>
        <p:spPr/>
        <p:txBody>
          <a:bodyPr>
            <a:normAutofit/>
          </a:bodyPr>
          <a:lstStyle/>
          <a:p>
            <a:r>
              <a:rPr lang="en-US" sz="2800" dirty="0"/>
              <a:t>Manufactures found a way to give users the best of both worlds by creating programming languages that combined the efficiency of those specifically designed for the robot with the established programing flow provided by common computer languages</a:t>
            </a:r>
          </a:p>
          <a:p>
            <a:pPr lvl="1"/>
            <a:r>
              <a:rPr lang="en-US" sz="2400" dirty="0"/>
              <a:t>These hybrid languages continue to evolve</a:t>
            </a:r>
          </a:p>
          <a:p>
            <a:pPr lvl="1"/>
            <a:r>
              <a:rPr lang="en-US" sz="2400" dirty="0"/>
              <a:t>Today, we have systems that no longer require the user to have a computer programming background</a:t>
            </a:r>
          </a:p>
        </p:txBody>
      </p:sp>
    </p:spTree>
    <p:extLst>
      <p:ext uri="{BB962C8B-B14F-4D97-AF65-F5344CB8AC3E}">
        <p14:creationId xmlns:p14="http://schemas.microsoft.com/office/powerpoint/2010/main" val="38593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6" y="549268"/>
            <a:ext cx="8506047" cy="1246182"/>
          </a:xfrm>
        </p:spPr>
        <p:txBody>
          <a:bodyPr>
            <a:noAutofit/>
          </a:bodyPr>
          <a:lstStyle/>
          <a:p>
            <a:r>
              <a:rPr lang="en-US" sz="4400" dirty="0"/>
              <a:t>The 5 Programming Language Levels </a:t>
            </a:r>
          </a:p>
        </p:txBody>
      </p:sp>
      <p:sp>
        <p:nvSpPr>
          <p:cNvPr id="3" name="Content Placeholder 2"/>
          <p:cNvSpPr>
            <a:spLocks noGrp="1"/>
          </p:cNvSpPr>
          <p:nvPr>
            <p:ph idx="1"/>
          </p:nvPr>
        </p:nvSpPr>
        <p:spPr/>
        <p:txBody>
          <a:bodyPr/>
          <a:lstStyle/>
          <a:p>
            <a:pPr lvl="0"/>
            <a:endParaRPr lang="en-US" b="1" dirty="0"/>
          </a:p>
          <a:p>
            <a:pPr lvl="0"/>
            <a:r>
              <a:rPr lang="en-US" sz="2800" b="1" dirty="0"/>
              <a:t>Level 1: No processor</a:t>
            </a:r>
            <a:endParaRPr lang="en-US" sz="2800" dirty="0"/>
          </a:p>
          <a:p>
            <a:pPr lvl="0"/>
            <a:r>
              <a:rPr lang="en-US" sz="2800" b="1" dirty="0"/>
              <a:t>Level 2: Direct position control</a:t>
            </a:r>
            <a:endParaRPr lang="en-US" sz="2800" dirty="0"/>
          </a:p>
          <a:p>
            <a:pPr lvl="0"/>
            <a:r>
              <a:rPr lang="en-US" sz="2800" b="1" dirty="0"/>
              <a:t>Level 3: Simple point-to-point</a:t>
            </a:r>
            <a:endParaRPr lang="en-US" sz="2800" dirty="0"/>
          </a:p>
          <a:p>
            <a:pPr lvl="0"/>
            <a:r>
              <a:rPr lang="en-US" sz="2800" b="1" dirty="0"/>
              <a:t>Level 4: Advanced point-to-point</a:t>
            </a:r>
            <a:endParaRPr lang="en-US" sz="2800" dirty="0"/>
          </a:p>
          <a:p>
            <a:pPr lvl="0"/>
            <a:r>
              <a:rPr lang="en-US" sz="2800" b="1" dirty="0"/>
              <a:t>Level 5: Point-to-point with AI</a:t>
            </a:r>
            <a:endParaRPr lang="en-US" sz="2800" dirty="0"/>
          </a:p>
        </p:txBody>
      </p:sp>
    </p:spTree>
    <p:extLst>
      <p:ext uri="{BB962C8B-B14F-4D97-AF65-F5344CB8AC3E}">
        <p14:creationId xmlns:p14="http://schemas.microsoft.com/office/powerpoint/2010/main" val="2956222235"/>
      </p:ext>
    </p:extLst>
  </p:cSld>
  <p:clrMapOvr>
    <a:masterClrMapping/>
  </p:clrMapOvr>
</p:sld>
</file>

<file path=ppt/theme/theme1.xml><?xml version="1.0" encoding="utf-8"?>
<a:theme xmlns:a="http://schemas.openxmlformats.org/drawingml/2006/main" name="Industrial Robotics book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dustrial Robotics book Theme" id="{78B055A6-DDDF-499D-A419-EAC5393EF474}" vid="{A8158AE0-4890-4874-909B-9067C3D7807F}"/>
    </a:ext>
  </a:extLst>
</a:theme>
</file>

<file path=docProps/app.xml><?xml version="1.0" encoding="utf-8"?>
<Properties xmlns="http://schemas.openxmlformats.org/officeDocument/2006/extended-properties" xmlns:vt="http://schemas.openxmlformats.org/officeDocument/2006/docPropsVTypes">
  <Template>Industrial Robotics book Theme</Template>
  <TotalTime>459</TotalTime>
  <Words>4301</Words>
  <Application>Microsoft Office PowerPoint</Application>
  <PresentationFormat>On-screen Show (4:3)</PresentationFormat>
  <Paragraphs>362</Paragraphs>
  <Slides>76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76</vt:i4>
      </vt:variant>
    </vt:vector>
  </HeadingPairs>
  <TitlesOfParts>
    <vt:vector size="79" baseType="lpstr">
      <vt:lpstr>Arial</vt:lpstr>
      <vt:lpstr>Calibri</vt:lpstr>
      <vt:lpstr>Industrial Robotics book Theme</vt:lpstr>
      <vt:lpstr>Programming and File Management</vt:lpstr>
      <vt:lpstr>Overview </vt:lpstr>
      <vt:lpstr>Overview cont.</vt:lpstr>
      <vt:lpstr>Programming Language Evolution</vt:lpstr>
      <vt:lpstr>PowerPoint Presentation</vt:lpstr>
      <vt:lpstr>The First Robot Computer Programs</vt:lpstr>
      <vt:lpstr>The Next Approach </vt:lpstr>
      <vt:lpstr>The Winner </vt:lpstr>
      <vt:lpstr>The 5 Programming Language Levels </vt:lpstr>
      <vt:lpstr>Level 1: No processor</vt:lpstr>
      <vt:lpstr>Level 2: Direct position control</vt:lpstr>
      <vt:lpstr>Level 3: Simple point-to-point</vt:lpstr>
      <vt:lpstr>PowerPoint Presentation</vt:lpstr>
      <vt:lpstr>Level 4: Advanced point-to-point</vt:lpstr>
      <vt:lpstr>PowerPoint Presentation</vt:lpstr>
      <vt:lpstr>Level 5: Point-to-point with AI</vt:lpstr>
      <vt:lpstr>Planning </vt:lpstr>
      <vt:lpstr>PowerPoint Presentation</vt:lpstr>
      <vt:lpstr>Step One: Goal Setting</vt:lpstr>
      <vt:lpstr>PowerPoint Presentation</vt:lpstr>
      <vt:lpstr>Step Two: Task Mapping</vt:lpstr>
      <vt:lpstr>PowerPoint Presentation</vt:lpstr>
      <vt:lpstr>Motion Instructions</vt:lpstr>
      <vt:lpstr>Movement Types </vt:lpstr>
      <vt:lpstr>PowerPoint Presentation</vt:lpstr>
      <vt:lpstr>Movement Types cont.</vt:lpstr>
      <vt:lpstr>PowerPoint Presentation</vt:lpstr>
      <vt:lpstr>Position</vt:lpstr>
      <vt:lpstr>Speed</vt:lpstr>
      <vt:lpstr>Termination</vt:lpstr>
      <vt:lpstr>Obstacles </vt:lpstr>
      <vt:lpstr>PowerPoint Presentation</vt:lpstr>
      <vt:lpstr>What is the Robot Doing at Each Point? </vt:lpstr>
      <vt:lpstr>PowerPoint Presentation</vt:lpstr>
      <vt:lpstr>What is the Robot Doing Between Each Point? </vt:lpstr>
      <vt:lpstr>Other Factors to Consider</vt:lpstr>
      <vt:lpstr>PowerPoint Presentation</vt:lpstr>
      <vt:lpstr>Is the Process Logical? </vt:lpstr>
      <vt:lpstr>Subroutines </vt:lpstr>
      <vt:lpstr>Functions </vt:lpstr>
      <vt:lpstr>Writing the Program </vt:lpstr>
      <vt:lpstr>PowerPoint Presentation</vt:lpstr>
      <vt:lpstr>Writing the Program cont.</vt:lpstr>
      <vt:lpstr>Writing the Program cont.</vt:lpstr>
      <vt:lpstr>Picking the Frame</vt:lpstr>
      <vt:lpstr>PowerPoint Presentation</vt:lpstr>
      <vt:lpstr>The Right-Hand Rule</vt:lpstr>
      <vt:lpstr>PowerPoint Presentation</vt:lpstr>
      <vt:lpstr>User Frame</vt:lpstr>
      <vt:lpstr>Tool Frame </vt:lpstr>
      <vt:lpstr>PowerPoint Presentation</vt:lpstr>
      <vt:lpstr>Joint Frame </vt:lpstr>
      <vt:lpstr>PowerPoint Presentation</vt:lpstr>
      <vt:lpstr>Final Touches on Program Creation</vt:lpstr>
      <vt:lpstr>Program Instructions</vt:lpstr>
      <vt:lpstr>Branching</vt:lpstr>
      <vt:lpstr>Looping</vt:lpstr>
      <vt:lpstr>Register</vt:lpstr>
      <vt:lpstr>Input/Output</vt:lpstr>
      <vt:lpstr>Arithmetic </vt:lpstr>
      <vt:lpstr>Call </vt:lpstr>
      <vt:lpstr>Data Structures</vt:lpstr>
      <vt:lpstr>Saving Your Program</vt:lpstr>
      <vt:lpstr>Testing and Verifying </vt:lpstr>
      <vt:lpstr>PowerPoint Presentation</vt:lpstr>
      <vt:lpstr>PowerPoint Presentation</vt:lpstr>
      <vt:lpstr>Step Mode</vt:lpstr>
      <vt:lpstr>Continuous Mode </vt:lpstr>
      <vt:lpstr>PowerPoint Presentation</vt:lpstr>
      <vt:lpstr>Normal Operation </vt:lpstr>
      <vt:lpstr>Normal Operation cont.</vt:lpstr>
      <vt:lpstr>PowerPoint Presentation</vt:lpstr>
      <vt:lpstr>File Maintenance </vt:lpstr>
      <vt:lpstr>File Maintenance cont.</vt:lpstr>
      <vt:lpstr>Review </vt:lpstr>
      <vt:lpstr>Review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and File Management</dc:title>
  <dc:creator>Keith Dinwiddie</dc:creator>
  <cp:lastModifiedBy>CL User</cp:lastModifiedBy>
  <cp:revision>34</cp:revision>
  <dcterms:created xsi:type="dcterms:W3CDTF">2018-01-08T19:05:09Z</dcterms:created>
  <dcterms:modified xsi:type="dcterms:W3CDTF">2018-03-09T14:05:43Z</dcterms:modified>
</cp:coreProperties>
</file>