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5" r:id="rId9"/>
    <p:sldId id="267" r:id="rId10"/>
    <p:sldId id="268" r:id="rId11"/>
    <p:sldId id="270" r:id="rId12"/>
    <p:sldId id="271" r:id="rId13"/>
    <p:sldId id="272" r:id="rId14"/>
    <p:sldId id="273" r:id="rId15"/>
    <p:sldId id="274" r:id="rId16"/>
    <p:sldId id="275" r:id="rId17"/>
    <p:sldId id="276" r:id="rId18"/>
    <p:sldId id="278" r:id="rId19"/>
    <p:sldId id="312" r:id="rId20"/>
    <p:sldId id="313" r:id="rId21"/>
    <p:sldId id="314" r:id="rId22"/>
    <p:sldId id="315" r:id="rId23"/>
    <p:sldId id="316" r:id="rId24"/>
    <p:sldId id="317" r:id="rId25"/>
    <p:sldId id="279" r:id="rId26"/>
    <p:sldId id="280" r:id="rId27"/>
    <p:sldId id="281" r:id="rId28"/>
    <p:sldId id="282" r:id="rId29"/>
    <p:sldId id="283" r:id="rId30"/>
    <p:sldId id="340" r:id="rId31"/>
    <p:sldId id="285" r:id="rId32"/>
    <p:sldId id="286" r:id="rId33"/>
    <p:sldId id="287" r:id="rId34"/>
    <p:sldId id="318" r:id="rId35"/>
    <p:sldId id="319" r:id="rId36"/>
    <p:sldId id="320" r:id="rId37"/>
    <p:sldId id="321" r:id="rId38"/>
    <p:sldId id="322" r:id="rId39"/>
    <p:sldId id="323" r:id="rId40"/>
    <p:sldId id="324" r:id="rId41"/>
    <p:sldId id="325" r:id="rId42"/>
    <p:sldId id="326" r:id="rId43"/>
    <p:sldId id="327" r:id="rId44"/>
    <p:sldId id="328" r:id="rId45"/>
    <p:sldId id="329" r:id="rId46"/>
    <p:sldId id="330" r:id="rId47"/>
    <p:sldId id="331" r:id="rId48"/>
    <p:sldId id="332" r:id="rId49"/>
    <p:sldId id="333" r:id="rId50"/>
    <p:sldId id="288" r:id="rId51"/>
    <p:sldId id="289" r:id="rId52"/>
    <p:sldId id="290" r:id="rId53"/>
    <p:sldId id="334" r:id="rId54"/>
    <p:sldId id="292" r:id="rId55"/>
    <p:sldId id="293" r:id="rId56"/>
    <p:sldId id="294" r:id="rId57"/>
    <p:sldId id="295" r:id="rId58"/>
    <p:sldId id="296" r:id="rId59"/>
    <p:sldId id="298" r:id="rId60"/>
    <p:sldId id="300" r:id="rId61"/>
    <p:sldId id="303" r:id="rId62"/>
    <p:sldId id="335" r:id="rId63"/>
    <p:sldId id="336" r:id="rId64"/>
    <p:sldId id="337" r:id="rId65"/>
    <p:sldId id="338" r:id="rId66"/>
    <p:sldId id="339" r:id="rId67"/>
    <p:sldId id="310" r:id="rId68"/>
    <p:sldId id="311"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114" d="100"/>
          <a:sy n="114" d="100"/>
        </p:scale>
        <p:origin x="2136"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9AD33A-FD89-4EA1-AE69-EB9D586661F4}" type="datetimeFigureOut">
              <a:rPr lang="en-US" smtClean="0"/>
              <a:t>1/25/26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E99F9-867E-4CCD-BC3E-6504E1E25E26}" type="slidenum">
              <a:rPr lang="en-US" smtClean="0"/>
              <a:t>‹#›</a:t>
            </a:fld>
            <a:endParaRPr lang="en-US"/>
          </a:p>
        </p:txBody>
      </p:sp>
    </p:spTree>
    <p:extLst>
      <p:ext uri="{BB962C8B-B14F-4D97-AF65-F5344CB8AC3E}">
        <p14:creationId xmlns:p14="http://schemas.microsoft.com/office/powerpoint/2010/main" val="1283302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9AD33A-FD89-4EA1-AE69-EB9D586661F4}" type="datetimeFigureOut">
              <a:rPr lang="en-US" smtClean="0"/>
              <a:t>1/25/26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E99F9-867E-4CCD-BC3E-6504E1E25E26}" type="slidenum">
              <a:rPr lang="en-US" smtClean="0"/>
              <a:t>‹#›</a:t>
            </a:fld>
            <a:endParaRPr lang="en-US"/>
          </a:p>
        </p:txBody>
      </p:sp>
    </p:spTree>
    <p:extLst>
      <p:ext uri="{BB962C8B-B14F-4D97-AF65-F5344CB8AC3E}">
        <p14:creationId xmlns:p14="http://schemas.microsoft.com/office/powerpoint/2010/main" val="1048752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9AD33A-FD89-4EA1-AE69-EB9D586661F4}" type="datetimeFigureOut">
              <a:rPr lang="en-US" smtClean="0"/>
              <a:t>1/25/26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E99F9-867E-4CCD-BC3E-6504E1E25E26}" type="slidenum">
              <a:rPr lang="en-US" smtClean="0"/>
              <a:t>‹#›</a:t>
            </a:fld>
            <a:endParaRPr lang="en-US"/>
          </a:p>
        </p:txBody>
      </p:sp>
    </p:spTree>
    <p:extLst>
      <p:ext uri="{BB962C8B-B14F-4D97-AF65-F5344CB8AC3E}">
        <p14:creationId xmlns:p14="http://schemas.microsoft.com/office/powerpoint/2010/main" val="3312037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9AD33A-FD89-4EA1-AE69-EB9D586661F4}" type="datetimeFigureOut">
              <a:rPr lang="en-US" smtClean="0"/>
              <a:t>1/25/26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E99F9-867E-4CCD-BC3E-6504E1E25E26}" type="slidenum">
              <a:rPr lang="en-US" smtClean="0"/>
              <a:t>‹#›</a:t>
            </a:fld>
            <a:endParaRPr lang="en-US"/>
          </a:p>
        </p:txBody>
      </p:sp>
    </p:spTree>
    <p:extLst>
      <p:ext uri="{BB962C8B-B14F-4D97-AF65-F5344CB8AC3E}">
        <p14:creationId xmlns:p14="http://schemas.microsoft.com/office/powerpoint/2010/main" val="1078092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9AD33A-FD89-4EA1-AE69-EB9D586661F4}" type="datetimeFigureOut">
              <a:rPr lang="en-US" smtClean="0"/>
              <a:t>1/25/26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E99F9-867E-4CCD-BC3E-6504E1E25E26}" type="slidenum">
              <a:rPr lang="en-US" smtClean="0"/>
              <a:t>‹#›</a:t>
            </a:fld>
            <a:endParaRPr lang="en-US"/>
          </a:p>
        </p:txBody>
      </p:sp>
    </p:spTree>
    <p:extLst>
      <p:ext uri="{BB962C8B-B14F-4D97-AF65-F5344CB8AC3E}">
        <p14:creationId xmlns:p14="http://schemas.microsoft.com/office/powerpoint/2010/main" val="1023705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9AD33A-FD89-4EA1-AE69-EB9D586661F4}" type="datetimeFigureOut">
              <a:rPr lang="en-US" smtClean="0"/>
              <a:t>1/25/26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E99F9-867E-4CCD-BC3E-6504E1E25E26}" type="slidenum">
              <a:rPr lang="en-US" smtClean="0"/>
              <a:t>‹#›</a:t>
            </a:fld>
            <a:endParaRPr lang="en-US"/>
          </a:p>
        </p:txBody>
      </p:sp>
    </p:spTree>
    <p:extLst>
      <p:ext uri="{BB962C8B-B14F-4D97-AF65-F5344CB8AC3E}">
        <p14:creationId xmlns:p14="http://schemas.microsoft.com/office/powerpoint/2010/main" val="3525621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9AD33A-FD89-4EA1-AE69-EB9D586661F4}" type="datetimeFigureOut">
              <a:rPr lang="en-US" smtClean="0"/>
              <a:t>1/25/26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0E99F9-867E-4CCD-BC3E-6504E1E25E26}" type="slidenum">
              <a:rPr lang="en-US" smtClean="0"/>
              <a:t>‹#›</a:t>
            </a:fld>
            <a:endParaRPr lang="en-US"/>
          </a:p>
        </p:txBody>
      </p:sp>
    </p:spTree>
    <p:extLst>
      <p:ext uri="{BB962C8B-B14F-4D97-AF65-F5344CB8AC3E}">
        <p14:creationId xmlns:p14="http://schemas.microsoft.com/office/powerpoint/2010/main" val="3199435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9AD33A-FD89-4EA1-AE69-EB9D586661F4}" type="datetimeFigureOut">
              <a:rPr lang="en-US" smtClean="0"/>
              <a:t>1/25/26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0E99F9-867E-4CCD-BC3E-6504E1E25E26}" type="slidenum">
              <a:rPr lang="en-US" smtClean="0"/>
              <a:t>‹#›</a:t>
            </a:fld>
            <a:endParaRPr lang="en-US"/>
          </a:p>
        </p:txBody>
      </p:sp>
    </p:spTree>
    <p:extLst>
      <p:ext uri="{BB962C8B-B14F-4D97-AF65-F5344CB8AC3E}">
        <p14:creationId xmlns:p14="http://schemas.microsoft.com/office/powerpoint/2010/main" val="831197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AD33A-FD89-4EA1-AE69-EB9D586661F4}" type="datetimeFigureOut">
              <a:rPr lang="en-US" smtClean="0"/>
              <a:t>1/25/26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0E99F9-867E-4CCD-BC3E-6504E1E25E26}" type="slidenum">
              <a:rPr lang="en-US" smtClean="0"/>
              <a:t>‹#›</a:t>
            </a:fld>
            <a:endParaRPr lang="en-US"/>
          </a:p>
        </p:txBody>
      </p:sp>
    </p:spTree>
    <p:extLst>
      <p:ext uri="{BB962C8B-B14F-4D97-AF65-F5344CB8AC3E}">
        <p14:creationId xmlns:p14="http://schemas.microsoft.com/office/powerpoint/2010/main" val="3467213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F9AD33A-FD89-4EA1-AE69-EB9D586661F4}" type="datetimeFigureOut">
              <a:rPr lang="en-US" smtClean="0"/>
              <a:t>1/25/26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E99F9-867E-4CCD-BC3E-6504E1E25E26}" type="slidenum">
              <a:rPr lang="en-US" smtClean="0"/>
              <a:t>‹#›</a:t>
            </a:fld>
            <a:endParaRPr lang="en-US"/>
          </a:p>
        </p:txBody>
      </p:sp>
    </p:spTree>
    <p:extLst>
      <p:ext uri="{BB962C8B-B14F-4D97-AF65-F5344CB8AC3E}">
        <p14:creationId xmlns:p14="http://schemas.microsoft.com/office/powerpoint/2010/main" val="635289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BF9AD33A-FD89-4EA1-AE69-EB9D586661F4}" type="datetimeFigureOut">
              <a:rPr lang="en-US" smtClean="0"/>
              <a:t>1/25/26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E99F9-867E-4CCD-BC3E-6504E1E25E26}" type="slidenum">
              <a:rPr lang="en-US" smtClean="0"/>
              <a:t>‹#›</a:t>
            </a:fld>
            <a:endParaRPr lang="en-US"/>
          </a:p>
        </p:txBody>
      </p:sp>
    </p:spTree>
    <p:extLst>
      <p:ext uri="{BB962C8B-B14F-4D97-AF65-F5344CB8AC3E}">
        <p14:creationId xmlns:p14="http://schemas.microsoft.com/office/powerpoint/2010/main" val="1644703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Untitled-2.eps"/>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6350"/>
            <a:ext cx="9144000" cy="6816277"/>
          </a:xfrm>
          <a:prstGeom prst="rect">
            <a:avLst/>
          </a:prstGeom>
        </p:spPr>
      </p:pic>
      <p:sp>
        <p:nvSpPr>
          <p:cNvPr id="2" name="Title Placeholder 1"/>
          <p:cNvSpPr>
            <a:spLocks noGrp="1"/>
          </p:cNvSpPr>
          <p:nvPr>
            <p:ph type="title"/>
          </p:nvPr>
        </p:nvSpPr>
        <p:spPr>
          <a:xfrm>
            <a:off x="457200" y="51278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8962"/>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F9AD33A-FD89-4EA1-AE69-EB9D586661F4}" type="datetimeFigureOut">
              <a:rPr lang="en-US" smtClean="0"/>
              <a:t>1/25/26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0E99F9-867E-4CCD-BC3E-6504E1E25E26}" type="slidenum">
              <a:rPr lang="en-US" smtClean="0"/>
              <a:t>‹#›</a:t>
            </a:fld>
            <a:endParaRPr lang="en-US"/>
          </a:p>
        </p:txBody>
      </p:sp>
    </p:spTree>
    <p:extLst>
      <p:ext uri="{BB962C8B-B14F-4D97-AF65-F5344CB8AC3E}">
        <p14:creationId xmlns:p14="http://schemas.microsoft.com/office/powerpoint/2010/main" val="1700468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normAutofit/>
          </a:bodyPr>
          <a:lstStyle/>
          <a:p>
            <a:r>
              <a:rPr lang="en-US" sz="4400" dirty="0"/>
              <a:t>Automation Sensors</a:t>
            </a:r>
          </a:p>
        </p:txBody>
      </p:sp>
      <p:sp>
        <p:nvSpPr>
          <p:cNvPr id="3" name="Subtitle 2"/>
          <p:cNvSpPr>
            <a:spLocks noGrp="1"/>
          </p:cNvSpPr>
          <p:nvPr>
            <p:ph type="subTitle" sz="quarter" idx="1"/>
          </p:nvPr>
        </p:nvSpPr>
        <p:spPr/>
        <p:txBody>
          <a:bodyPr/>
          <a:lstStyle/>
          <a:p>
            <a:r>
              <a:rPr lang="en-US" dirty="0"/>
              <a:t>Chapter 7</a:t>
            </a:r>
          </a:p>
        </p:txBody>
      </p:sp>
    </p:spTree>
    <p:extLst>
      <p:ext uri="{BB962C8B-B14F-4D97-AF65-F5344CB8AC3E}">
        <p14:creationId xmlns:p14="http://schemas.microsoft.com/office/powerpoint/2010/main" val="1858664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62004" y="2011262"/>
            <a:ext cx="2057400" cy="3046988"/>
          </a:xfrm>
          <a:prstGeom prst="rect">
            <a:avLst/>
          </a:prstGeom>
          <a:noFill/>
        </p:spPr>
        <p:txBody>
          <a:bodyPr wrap="square" rtlCol="0">
            <a:spAutoFit/>
          </a:bodyPr>
          <a:lstStyle/>
          <a:p>
            <a:r>
              <a:rPr lang="en-US" sz="2400" dirty="0"/>
              <a:t>Here are some micro sized inductive prox switches that would be a great fit for robotic needs in tight spaces</a:t>
            </a:r>
          </a:p>
        </p:txBody>
      </p:sp>
      <p:sp>
        <p:nvSpPr>
          <p:cNvPr id="4" name="TextBox 3">
            <a:extLst>
              <a:ext uri="{FF2B5EF4-FFF2-40B4-BE49-F238E27FC236}">
                <a16:creationId xmlns:a16="http://schemas.microsoft.com/office/drawing/2014/main" id="{A75448E1-2880-43D0-AC74-5E09186C634C}"/>
              </a:ext>
            </a:extLst>
          </p:cNvPr>
          <p:cNvSpPr txBox="1"/>
          <p:nvPr/>
        </p:nvSpPr>
        <p:spPr>
          <a:xfrm>
            <a:off x="627888" y="1037152"/>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7-3</a:t>
            </a:r>
          </a:p>
        </p:txBody>
      </p:sp>
      <p:pic>
        <p:nvPicPr>
          <p:cNvPr id="5" name="Picture 4" descr="A photo shows six types of inductive proximate switches and a quarter dollar coin is placed in between three pairs of the switch.">
            <a:extLst>
              <a:ext uri="{FF2B5EF4-FFF2-40B4-BE49-F238E27FC236}">
                <a16:creationId xmlns:a16="http://schemas.microsoft.com/office/drawing/2014/main" id="{B8634B3A-6673-4B07-B47F-C6A4D8737980}"/>
              </a:ext>
            </a:extLst>
          </p:cNvPr>
          <p:cNvPicPr>
            <a:picLocks noChangeAspect="1"/>
          </p:cNvPicPr>
          <p:nvPr/>
        </p:nvPicPr>
        <p:blipFill rotWithShape="1">
          <a:blip r:embed="rId2">
            <a:extLst>
              <a:ext uri="{28A0092B-C50C-407E-A947-70E740481C1C}">
                <a14:useLocalDpi xmlns:a14="http://schemas.microsoft.com/office/drawing/2010/main" val="0"/>
              </a:ext>
            </a:extLst>
          </a:blip>
          <a:srcRect b="10238"/>
          <a:stretch/>
        </p:blipFill>
        <p:spPr>
          <a:xfrm>
            <a:off x="627888" y="1344929"/>
            <a:ext cx="4578096" cy="4198445"/>
          </a:xfrm>
          <a:prstGeom prst="rect">
            <a:avLst/>
          </a:prstGeom>
        </p:spPr>
      </p:pic>
    </p:spTree>
    <p:extLst>
      <p:ext uri="{BB962C8B-B14F-4D97-AF65-F5344CB8AC3E}">
        <p14:creationId xmlns:p14="http://schemas.microsoft.com/office/powerpoint/2010/main" val="2703201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Inductive Proximity Switch cont.</a:t>
            </a:r>
          </a:p>
        </p:txBody>
      </p:sp>
      <p:sp>
        <p:nvSpPr>
          <p:cNvPr id="3" name="Content Placeholder 2"/>
          <p:cNvSpPr>
            <a:spLocks noGrp="1"/>
          </p:cNvSpPr>
          <p:nvPr>
            <p:ph idx="1"/>
          </p:nvPr>
        </p:nvSpPr>
        <p:spPr>
          <a:xfrm>
            <a:off x="457200" y="2000249"/>
            <a:ext cx="8318810" cy="4054863"/>
          </a:xfrm>
        </p:spPr>
        <p:txBody>
          <a:bodyPr>
            <a:normAutofit lnSpcReduction="10000"/>
          </a:bodyPr>
          <a:lstStyle/>
          <a:p>
            <a:r>
              <a:rPr lang="en-US" sz="2800" dirty="0"/>
              <a:t>When a metal part enters the magnetic field of the inductive prox it generates eddy currents in the part</a:t>
            </a:r>
          </a:p>
          <a:p>
            <a:pPr lvl="1"/>
            <a:r>
              <a:rPr lang="en-US" sz="2400" b="1" dirty="0"/>
              <a:t>Eddy current</a:t>
            </a:r>
            <a:r>
              <a:rPr lang="en-US" sz="2400" dirty="0"/>
              <a:t> is a flow of electrons created by the magnetic field moving across a ferrous metal item</a:t>
            </a:r>
          </a:p>
          <a:p>
            <a:pPr lvl="1"/>
            <a:r>
              <a:rPr lang="en-US" sz="2400" dirty="0"/>
              <a:t>The eddy currents and their induced magnetic fields draw enough power from the oscillator that eventually it can no longer create an oscillating field</a:t>
            </a:r>
          </a:p>
          <a:p>
            <a:pPr lvl="1"/>
            <a:r>
              <a:rPr lang="en-US" sz="2400" dirty="0"/>
              <a:t>A separate unit in the prox known as the trigger unit looks for the oscillation to die down to a certain level and it then activates the output(s) of the prox accordingly</a:t>
            </a:r>
          </a:p>
        </p:txBody>
      </p:sp>
    </p:spTree>
    <p:extLst>
      <p:ext uri="{BB962C8B-B14F-4D97-AF65-F5344CB8AC3E}">
        <p14:creationId xmlns:p14="http://schemas.microsoft.com/office/powerpoint/2010/main" val="2879538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3287" y="5038611"/>
            <a:ext cx="6565106" cy="1569660"/>
          </a:xfrm>
          <a:prstGeom prst="rect">
            <a:avLst/>
          </a:prstGeom>
          <a:noFill/>
        </p:spPr>
        <p:txBody>
          <a:bodyPr wrap="square" rtlCol="0">
            <a:spAutoFit/>
          </a:bodyPr>
          <a:lstStyle/>
          <a:p>
            <a:r>
              <a:rPr lang="en-US" sz="2400" dirty="0"/>
              <a:t>Here you can see a cutaway showing you the interior of the inductive prox switch along with a representation of its magnetic field (the copper core is inside the black resin)</a:t>
            </a:r>
          </a:p>
        </p:txBody>
      </p:sp>
      <p:sp>
        <p:nvSpPr>
          <p:cNvPr id="5" name="TextBox 4">
            <a:extLst>
              <a:ext uri="{FF2B5EF4-FFF2-40B4-BE49-F238E27FC236}">
                <a16:creationId xmlns:a16="http://schemas.microsoft.com/office/drawing/2014/main" id="{5A61BE39-2397-474A-8D47-51F6E936723C}"/>
              </a:ext>
            </a:extLst>
          </p:cNvPr>
          <p:cNvSpPr txBox="1"/>
          <p:nvPr/>
        </p:nvSpPr>
        <p:spPr>
          <a:xfrm>
            <a:off x="5498592" y="765894"/>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7-5</a:t>
            </a:r>
          </a:p>
        </p:txBody>
      </p:sp>
      <p:sp>
        <p:nvSpPr>
          <p:cNvPr id="6" name="TextBox 5">
            <a:extLst>
              <a:ext uri="{FF2B5EF4-FFF2-40B4-BE49-F238E27FC236}">
                <a16:creationId xmlns:a16="http://schemas.microsoft.com/office/drawing/2014/main" id="{D5E1480A-02D5-466B-BC5A-4DDDBC538C36}"/>
              </a:ext>
            </a:extLst>
          </p:cNvPr>
          <p:cNvSpPr txBox="1"/>
          <p:nvPr/>
        </p:nvSpPr>
        <p:spPr>
          <a:xfrm>
            <a:off x="365885" y="759531"/>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7-4</a:t>
            </a:r>
          </a:p>
        </p:txBody>
      </p:sp>
      <p:pic>
        <p:nvPicPr>
          <p:cNvPr id="4" name="Picture 3" descr="A photo shows a cutaway of a proximate switch, showing both the internal solid-state components and the coil in the tip. ">
            <a:extLst>
              <a:ext uri="{FF2B5EF4-FFF2-40B4-BE49-F238E27FC236}">
                <a16:creationId xmlns:a16="http://schemas.microsoft.com/office/drawing/2014/main" id="{64C21E9F-8A15-44CC-AB34-801DAE6A3C9C}"/>
              </a:ext>
            </a:extLst>
          </p:cNvPr>
          <p:cNvPicPr>
            <a:picLocks noChangeAspect="1"/>
          </p:cNvPicPr>
          <p:nvPr/>
        </p:nvPicPr>
        <p:blipFill rotWithShape="1">
          <a:blip r:embed="rId2">
            <a:extLst>
              <a:ext uri="{28A0092B-C50C-407E-A947-70E740481C1C}">
                <a14:useLocalDpi xmlns:a14="http://schemas.microsoft.com/office/drawing/2010/main" val="0"/>
              </a:ext>
            </a:extLst>
          </a:blip>
          <a:srcRect b="18980"/>
          <a:stretch/>
        </p:blipFill>
        <p:spPr>
          <a:xfrm>
            <a:off x="365884" y="1067308"/>
            <a:ext cx="3922841" cy="3358388"/>
          </a:xfrm>
          <a:prstGeom prst="rect">
            <a:avLst/>
          </a:prstGeom>
        </p:spPr>
      </p:pic>
      <p:pic>
        <p:nvPicPr>
          <p:cNvPr id="8" name="Picture 7" descr="An illustration shows magnetic fields in the form of semi-circle, which in turn causes the electrons to be aligned in an order.">
            <a:extLst>
              <a:ext uri="{FF2B5EF4-FFF2-40B4-BE49-F238E27FC236}">
                <a16:creationId xmlns:a16="http://schemas.microsoft.com/office/drawing/2014/main" id="{FE5C756F-8C63-4392-9F3F-3CE4E66C4DEE}"/>
              </a:ext>
            </a:extLst>
          </p:cNvPr>
          <p:cNvPicPr>
            <a:picLocks noChangeAspect="1"/>
          </p:cNvPicPr>
          <p:nvPr/>
        </p:nvPicPr>
        <p:blipFill rotWithShape="1">
          <a:blip r:embed="rId3">
            <a:extLst>
              <a:ext uri="{28A0092B-C50C-407E-A947-70E740481C1C}">
                <a14:useLocalDpi xmlns:a14="http://schemas.microsoft.com/office/drawing/2010/main" val="0"/>
              </a:ext>
            </a:extLst>
          </a:blip>
          <a:srcRect b="10418"/>
          <a:stretch/>
        </p:blipFill>
        <p:spPr>
          <a:xfrm>
            <a:off x="5498592" y="1042683"/>
            <a:ext cx="3252480" cy="4011075"/>
          </a:xfrm>
          <a:prstGeom prst="rect">
            <a:avLst/>
          </a:prstGeom>
        </p:spPr>
      </p:pic>
    </p:spTree>
    <p:extLst>
      <p:ext uri="{BB962C8B-B14F-4D97-AF65-F5344CB8AC3E}">
        <p14:creationId xmlns:p14="http://schemas.microsoft.com/office/powerpoint/2010/main" val="1638342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Capacitive Proximity Switches </a:t>
            </a:r>
          </a:p>
        </p:txBody>
      </p:sp>
      <p:sp>
        <p:nvSpPr>
          <p:cNvPr id="3" name="Content Placeholder 2"/>
          <p:cNvSpPr>
            <a:spLocks noGrp="1"/>
          </p:cNvSpPr>
          <p:nvPr>
            <p:ph idx="1"/>
          </p:nvPr>
        </p:nvSpPr>
        <p:spPr/>
        <p:txBody>
          <a:bodyPr/>
          <a:lstStyle/>
          <a:p>
            <a:r>
              <a:rPr lang="en-US" sz="2800" b="1" dirty="0"/>
              <a:t>Capacitive proximity switches</a:t>
            </a:r>
            <a:r>
              <a:rPr lang="en-US" sz="2800" dirty="0"/>
              <a:t> work using the same principle as capacitors</a:t>
            </a:r>
          </a:p>
          <a:p>
            <a:pPr lvl="1"/>
            <a:r>
              <a:rPr lang="en-US" sz="2400" dirty="0"/>
              <a:t>The switch provides the electrostatic field</a:t>
            </a:r>
          </a:p>
          <a:p>
            <a:pPr lvl="1"/>
            <a:r>
              <a:rPr lang="en-US" sz="2400" dirty="0"/>
              <a:t>Air is the insulating material or the dielectric</a:t>
            </a:r>
          </a:p>
          <a:p>
            <a:pPr lvl="1"/>
            <a:r>
              <a:rPr lang="en-US" sz="2400" dirty="0"/>
              <a:t>The object being sensed provides the conductor that finishes the capacitive circuit  </a:t>
            </a:r>
          </a:p>
          <a:p>
            <a:pPr lvl="1"/>
            <a:r>
              <a:rPr lang="en-US" sz="2400" dirty="0"/>
              <a:t>Unlike the inductive prox, the capacitive prox will interact with materials that are both magnetic and nonmagnetic</a:t>
            </a:r>
          </a:p>
          <a:p>
            <a:endParaRPr lang="en-US" dirty="0"/>
          </a:p>
        </p:txBody>
      </p:sp>
    </p:spTree>
    <p:extLst>
      <p:ext uri="{BB962C8B-B14F-4D97-AF65-F5344CB8AC3E}">
        <p14:creationId xmlns:p14="http://schemas.microsoft.com/office/powerpoint/2010/main" val="3574977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7019" y="4303662"/>
            <a:ext cx="6259010" cy="1061829"/>
          </a:xfrm>
          <a:prstGeom prst="rect">
            <a:avLst/>
          </a:prstGeom>
          <a:noFill/>
        </p:spPr>
        <p:txBody>
          <a:bodyPr wrap="square" rtlCol="0">
            <a:spAutoFit/>
          </a:bodyPr>
          <a:lstStyle/>
          <a:p>
            <a:r>
              <a:rPr lang="en-US" sz="2100" dirty="0"/>
              <a:t>Here you can see a capacitive prox switch. Many of the capacitive prox switches have plastic housings while the inductive tend to be made of metal.</a:t>
            </a:r>
          </a:p>
        </p:txBody>
      </p:sp>
      <p:sp>
        <p:nvSpPr>
          <p:cNvPr id="4" name="TextBox 3">
            <a:extLst>
              <a:ext uri="{FF2B5EF4-FFF2-40B4-BE49-F238E27FC236}">
                <a16:creationId xmlns:a16="http://schemas.microsoft.com/office/drawing/2014/main" id="{4D5B337F-FDBD-4085-AE09-348D112F4A1F}"/>
              </a:ext>
            </a:extLst>
          </p:cNvPr>
          <p:cNvSpPr txBox="1"/>
          <p:nvPr/>
        </p:nvSpPr>
        <p:spPr>
          <a:xfrm>
            <a:off x="1578864" y="1348127"/>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7-6</a:t>
            </a:r>
          </a:p>
        </p:txBody>
      </p:sp>
      <p:pic>
        <p:nvPicPr>
          <p:cNvPr id="5" name="Picture 4" descr="A photo shows a capacitive proximate switch with a plastic body. ">
            <a:extLst>
              <a:ext uri="{FF2B5EF4-FFF2-40B4-BE49-F238E27FC236}">
                <a16:creationId xmlns:a16="http://schemas.microsoft.com/office/drawing/2014/main" id="{754A9AA1-6164-44C9-B776-37326AF991AE}"/>
              </a:ext>
            </a:extLst>
          </p:cNvPr>
          <p:cNvPicPr>
            <a:picLocks noChangeAspect="1"/>
          </p:cNvPicPr>
          <p:nvPr/>
        </p:nvPicPr>
        <p:blipFill rotWithShape="1">
          <a:blip r:embed="rId2">
            <a:extLst>
              <a:ext uri="{28A0092B-C50C-407E-A947-70E740481C1C}">
                <a14:useLocalDpi xmlns:a14="http://schemas.microsoft.com/office/drawing/2010/main" val="0"/>
              </a:ext>
            </a:extLst>
          </a:blip>
          <a:srcRect b="36396"/>
          <a:stretch/>
        </p:blipFill>
        <p:spPr>
          <a:xfrm>
            <a:off x="1578864" y="1636014"/>
            <a:ext cx="5815320" cy="2533650"/>
          </a:xfrm>
          <a:prstGeom prst="rect">
            <a:avLst/>
          </a:prstGeom>
        </p:spPr>
      </p:pic>
    </p:spTree>
    <p:extLst>
      <p:ext uri="{BB962C8B-B14F-4D97-AF65-F5344CB8AC3E}">
        <p14:creationId xmlns:p14="http://schemas.microsoft.com/office/powerpoint/2010/main" val="1947050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Capacitive Proximity Switches cont.</a:t>
            </a:r>
          </a:p>
        </p:txBody>
      </p:sp>
      <p:sp>
        <p:nvSpPr>
          <p:cNvPr id="3" name="Content Placeholder 2"/>
          <p:cNvSpPr>
            <a:spLocks noGrp="1"/>
          </p:cNvSpPr>
          <p:nvPr>
            <p:ph idx="1"/>
          </p:nvPr>
        </p:nvSpPr>
        <p:spPr/>
        <p:txBody>
          <a:bodyPr>
            <a:normAutofit/>
          </a:bodyPr>
          <a:lstStyle/>
          <a:p>
            <a:r>
              <a:rPr lang="en-US" sz="2800" dirty="0"/>
              <a:t>The capacitive prox works just the opposite of the inductive prox in that the oscillation of the circuit </a:t>
            </a:r>
            <a:r>
              <a:rPr lang="en-US" sz="2800" i="1" dirty="0"/>
              <a:t>begins</a:t>
            </a:r>
            <a:r>
              <a:rPr lang="en-US" sz="2800" dirty="0"/>
              <a:t> when the item sensed enters the electrostatic field, and it dies off when no object is present</a:t>
            </a:r>
          </a:p>
          <a:p>
            <a:pPr lvl="1"/>
            <a:r>
              <a:rPr lang="en-US" sz="2400" dirty="0"/>
              <a:t>The capacitive prox has an adjustment on the switch that allows the user to vary the electrostatic field and change the distance from which it interacts with objects</a:t>
            </a:r>
          </a:p>
          <a:p>
            <a:pPr lvl="1"/>
            <a:r>
              <a:rPr lang="en-US" sz="2400" dirty="0"/>
              <a:t>It is possible to set the switch to detect items inside cartons, boxes, or other packaging materials</a:t>
            </a:r>
          </a:p>
        </p:txBody>
      </p:sp>
    </p:spTree>
    <p:extLst>
      <p:ext uri="{BB962C8B-B14F-4D97-AF65-F5344CB8AC3E}">
        <p14:creationId xmlns:p14="http://schemas.microsoft.com/office/powerpoint/2010/main" val="3258207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Photoelectric Proximity Switches </a:t>
            </a:r>
          </a:p>
        </p:txBody>
      </p:sp>
      <p:sp>
        <p:nvSpPr>
          <p:cNvPr id="3" name="Content Placeholder 2"/>
          <p:cNvSpPr>
            <a:spLocks noGrp="1"/>
          </p:cNvSpPr>
          <p:nvPr>
            <p:ph idx="1"/>
          </p:nvPr>
        </p:nvSpPr>
        <p:spPr/>
        <p:txBody>
          <a:bodyPr>
            <a:normAutofit/>
          </a:bodyPr>
          <a:lstStyle/>
          <a:p>
            <a:r>
              <a:rPr lang="en-US" sz="2800" b="1" dirty="0"/>
              <a:t>Photoelectric proximity switches</a:t>
            </a:r>
            <a:r>
              <a:rPr lang="en-US" sz="2800" dirty="0"/>
              <a:t> detect levels of light, sense objects via reflected or blocked beams, and detect colors via an emitter that sends out a specific wavelength of light and a receiver that looks for that wavelength to return after it has interacted with the surrounding environment</a:t>
            </a:r>
          </a:p>
        </p:txBody>
      </p:sp>
    </p:spTree>
    <p:extLst>
      <p:ext uri="{BB962C8B-B14F-4D97-AF65-F5344CB8AC3E}">
        <p14:creationId xmlns:p14="http://schemas.microsoft.com/office/powerpoint/2010/main" val="287842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17" y="412419"/>
            <a:ext cx="8987883" cy="1246182"/>
          </a:xfrm>
        </p:spPr>
        <p:txBody>
          <a:bodyPr>
            <a:noAutofit/>
          </a:bodyPr>
          <a:lstStyle/>
          <a:p>
            <a:r>
              <a:rPr lang="en-US" sz="4400" dirty="0"/>
              <a:t>Photoelectric Proximity Switches cont.</a:t>
            </a:r>
          </a:p>
        </p:txBody>
      </p:sp>
      <p:sp>
        <p:nvSpPr>
          <p:cNvPr id="3" name="Content Placeholder 2"/>
          <p:cNvSpPr>
            <a:spLocks noGrp="1"/>
          </p:cNvSpPr>
          <p:nvPr>
            <p:ph idx="1"/>
          </p:nvPr>
        </p:nvSpPr>
        <p:spPr/>
        <p:txBody>
          <a:bodyPr>
            <a:normAutofit fontScale="85000" lnSpcReduction="10000"/>
          </a:bodyPr>
          <a:lstStyle/>
          <a:p>
            <a:r>
              <a:rPr lang="en-US" sz="2800" dirty="0"/>
              <a:t>The typical sequence for a photoelectric switch is as follows:</a:t>
            </a:r>
          </a:p>
          <a:p>
            <a:pPr lvl="1"/>
            <a:r>
              <a:rPr lang="en-US" sz="2400" dirty="0"/>
              <a:t>An oscillator module turns the transmitter, usually an infrared LED, on and off at high speeds</a:t>
            </a:r>
          </a:p>
          <a:p>
            <a:pPr lvl="1"/>
            <a:r>
              <a:rPr lang="en-US" sz="2400" dirty="0"/>
              <a:t>The light either travels in a straight line to the receiver or is reflected by some surface</a:t>
            </a:r>
          </a:p>
          <a:p>
            <a:pPr lvl="1"/>
            <a:r>
              <a:rPr lang="en-US" sz="2400" dirty="0"/>
              <a:t>The receiver, when the correct light strikes it, transmits signals to the internal components of the switch</a:t>
            </a:r>
          </a:p>
          <a:p>
            <a:pPr lvl="1"/>
            <a:r>
              <a:rPr lang="en-US" sz="2400" dirty="0"/>
              <a:t>If a threshold is met, the switch changes the state of contacts or passes along information to another process. This threshold value is adjustable in many sensors, and this adjustment is crucial for small, fast-moving parts.</a:t>
            </a:r>
          </a:p>
          <a:p>
            <a:pPr lvl="1"/>
            <a:r>
              <a:rPr lang="en-US" sz="2400" dirty="0"/>
              <a:t>If the wrong frequency or type of light enters the receiver or if not enough of the transmitted light makes it to the receiver, the switch does not change conditions or passes on only partial information</a:t>
            </a:r>
          </a:p>
        </p:txBody>
      </p:sp>
    </p:spTree>
    <p:extLst>
      <p:ext uri="{BB962C8B-B14F-4D97-AF65-F5344CB8AC3E}">
        <p14:creationId xmlns:p14="http://schemas.microsoft.com/office/powerpoint/2010/main" val="131729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Through-beam</a:t>
            </a:r>
          </a:p>
        </p:txBody>
      </p:sp>
      <p:sp>
        <p:nvSpPr>
          <p:cNvPr id="3" name="Content Placeholder 2"/>
          <p:cNvSpPr>
            <a:spLocks noGrp="1"/>
          </p:cNvSpPr>
          <p:nvPr>
            <p:ph idx="1"/>
          </p:nvPr>
        </p:nvSpPr>
        <p:spPr/>
        <p:txBody>
          <a:bodyPr>
            <a:normAutofit lnSpcReduction="10000"/>
          </a:bodyPr>
          <a:lstStyle/>
          <a:p>
            <a:r>
              <a:rPr lang="en-US" sz="2800" b="1" dirty="0"/>
              <a:t>Through-beam</a:t>
            </a:r>
            <a:r>
              <a:rPr lang="en-US" sz="2800" dirty="0"/>
              <a:t> photoelectric sensors separate the transmitter and the receiver into different units, placed opposite each other</a:t>
            </a:r>
          </a:p>
          <a:p>
            <a:pPr lvl="1"/>
            <a:r>
              <a:rPr lang="en-US" sz="2400" dirty="0"/>
              <a:t>The system is often set up to change state when the signal is broken</a:t>
            </a:r>
          </a:p>
          <a:p>
            <a:pPr lvl="1"/>
            <a:r>
              <a:rPr lang="en-US" sz="2400" dirty="0"/>
              <a:t>With the use of a laser beam, this system can cover distances of approximately 300 feet (92 m)</a:t>
            </a:r>
          </a:p>
          <a:p>
            <a:pPr lvl="1"/>
            <a:r>
              <a:rPr lang="en-US" sz="2400" dirty="0"/>
              <a:t>Heavy dust or other airborne particles are less likely to interfere with the sensor when lasers are used</a:t>
            </a:r>
          </a:p>
          <a:p>
            <a:pPr lvl="1"/>
            <a:r>
              <a:rPr lang="en-US" sz="2400" dirty="0"/>
              <a:t>The transmitter and the receiver must be in a straight line with each other</a:t>
            </a:r>
          </a:p>
        </p:txBody>
      </p:sp>
    </p:spTree>
    <p:extLst>
      <p:ext uri="{BB962C8B-B14F-4D97-AF65-F5344CB8AC3E}">
        <p14:creationId xmlns:p14="http://schemas.microsoft.com/office/powerpoint/2010/main" val="1784139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CC290B-A456-4ED1-ABF5-F230E2A9AF30}"/>
              </a:ext>
            </a:extLst>
          </p:cNvPr>
          <p:cNvSpPr txBox="1"/>
          <p:nvPr/>
        </p:nvSpPr>
        <p:spPr>
          <a:xfrm>
            <a:off x="5402692" y="2428859"/>
            <a:ext cx="3363952" cy="1938992"/>
          </a:xfrm>
          <a:prstGeom prst="rect">
            <a:avLst/>
          </a:prstGeom>
          <a:noFill/>
        </p:spPr>
        <p:txBody>
          <a:bodyPr wrap="square" rtlCol="0">
            <a:spAutoFit/>
          </a:bodyPr>
          <a:lstStyle/>
          <a:p>
            <a:r>
              <a:rPr lang="en-US" sz="2400" dirty="0"/>
              <a:t>Here you can see one half of a light curtain, which is the common name for the emitter and receiver separated setup. </a:t>
            </a:r>
          </a:p>
        </p:txBody>
      </p:sp>
      <p:sp>
        <p:nvSpPr>
          <p:cNvPr id="4" name="TextBox 3">
            <a:extLst>
              <a:ext uri="{FF2B5EF4-FFF2-40B4-BE49-F238E27FC236}">
                <a16:creationId xmlns:a16="http://schemas.microsoft.com/office/drawing/2014/main" id="{DC7BFC5F-D531-446B-BCF5-D876E0B84C43}"/>
              </a:ext>
            </a:extLst>
          </p:cNvPr>
          <p:cNvSpPr txBox="1"/>
          <p:nvPr/>
        </p:nvSpPr>
        <p:spPr>
          <a:xfrm>
            <a:off x="1263701" y="790535"/>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7-7</a:t>
            </a:r>
          </a:p>
        </p:txBody>
      </p:sp>
      <p:pic>
        <p:nvPicPr>
          <p:cNvPr id="6" name="Picture 5" descr="A photo shows a robot controller and one side of a light curtain set.">
            <a:extLst>
              <a:ext uri="{FF2B5EF4-FFF2-40B4-BE49-F238E27FC236}">
                <a16:creationId xmlns:a16="http://schemas.microsoft.com/office/drawing/2014/main" id="{F21312D7-DAE0-4673-9F8C-D5CB78186F7E}"/>
              </a:ext>
            </a:extLst>
          </p:cNvPr>
          <p:cNvPicPr>
            <a:picLocks noChangeAspect="1"/>
          </p:cNvPicPr>
          <p:nvPr/>
        </p:nvPicPr>
        <p:blipFill rotWithShape="1">
          <a:blip r:embed="rId2">
            <a:extLst>
              <a:ext uri="{28A0092B-C50C-407E-A947-70E740481C1C}">
                <a14:useLocalDpi xmlns:a14="http://schemas.microsoft.com/office/drawing/2010/main" val="0"/>
              </a:ext>
            </a:extLst>
          </a:blip>
          <a:srcRect b="13567"/>
          <a:stretch/>
        </p:blipFill>
        <p:spPr>
          <a:xfrm>
            <a:off x="1263700" y="1098312"/>
            <a:ext cx="4009197" cy="5290296"/>
          </a:xfrm>
          <a:prstGeom prst="rect">
            <a:avLst/>
          </a:prstGeom>
        </p:spPr>
      </p:pic>
    </p:spTree>
    <p:extLst>
      <p:ext uri="{BB962C8B-B14F-4D97-AF65-F5344CB8AC3E}">
        <p14:creationId xmlns:p14="http://schemas.microsoft.com/office/powerpoint/2010/main" val="4020435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Overview</a:t>
            </a:r>
            <a:r>
              <a:rPr lang="en-US" dirty="0"/>
              <a:t> </a:t>
            </a:r>
          </a:p>
        </p:txBody>
      </p:sp>
      <p:sp>
        <p:nvSpPr>
          <p:cNvPr id="3" name="Content Placeholder 2"/>
          <p:cNvSpPr>
            <a:spLocks noGrp="1"/>
          </p:cNvSpPr>
          <p:nvPr>
            <p:ph idx="1"/>
          </p:nvPr>
        </p:nvSpPr>
        <p:spPr/>
        <p:txBody>
          <a:bodyPr>
            <a:normAutofit lnSpcReduction="10000"/>
          </a:bodyPr>
          <a:lstStyle/>
          <a:p>
            <a:r>
              <a:rPr lang="en-US" sz="2800" b="1" dirty="0"/>
              <a:t>WHAT YOU WILL LEARN</a:t>
            </a:r>
            <a:endParaRPr lang="en-US" sz="2800" dirty="0"/>
          </a:p>
          <a:p>
            <a:pPr lvl="1"/>
            <a:r>
              <a:rPr lang="en-US" sz="2400" dirty="0"/>
              <a:t>How limit switches work and how to select the right one</a:t>
            </a:r>
            <a:endParaRPr lang="en-US" sz="2000" dirty="0"/>
          </a:p>
          <a:p>
            <a:pPr lvl="1"/>
            <a:r>
              <a:rPr lang="en-US" sz="2400" dirty="0"/>
              <a:t>How inductive proximity switches work</a:t>
            </a:r>
            <a:endParaRPr lang="en-US" sz="2000" dirty="0"/>
          </a:p>
          <a:p>
            <a:pPr lvl="1"/>
            <a:r>
              <a:rPr lang="en-US" sz="2400" dirty="0"/>
              <a:t>How capacitive proximity switches work</a:t>
            </a:r>
            <a:endParaRPr lang="en-US" sz="2000" dirty="0"/>
          </a:p>
          <a:p>
            <a:pPr lvl="1"/>
            <a:r>
              <a:rPr lang="en-US" sz="2400" dirty="0"/>
              <a:t>How photoelectric proximity switches work</a:t>
            </a:r>
            <a:endParaRPr lang="en-US" sz="2000" dirty="0"/>
          </a:p>
          <a:p>
            <a:pPr lvl="1"/>
            <a:r>
              <a:rPr lang="en-US" sz="2400" dirty="0"/>
              <a:t>How tactile sensors work and the information they give robotic systems</a:t>
            </a:r>
            <a:endParaRPr lang="en-US" sz="2000" dirty="0"/>
          </a:p>
          <a:p>
            <a:pPr lvl="1"/>
            <a:r>
              <a:rPr lang="en-US" sz="2400" dirty="0"/>
              <a:t>Different ways to detect unexpected impacts of robotic systems</a:t>
            </a:r>
            <a:endParaRPr lang="en-US" sz="2000" dirty="0"/>
          </a:p>
          <a:p>
            <a:pPr lvl="1"/>
            <a:r>
              <a:rPr lang="en-US" sz="2400" dirty="0"/>
              <a:t>Some of the different ways we monitor temperature</a:t>
            </a:r>
            <a:endParaRPr lang="en-US" sz="2000" dirty="0"/>
          </a:p>
          <a:p>
            <a:pPr lvl="1"/>
            <a:r>
              <a:rPr lang="en-US" sz="2400" dirty="0"/>
              <a:t>How to monitor fluid flow</a:t>
            </a:r>
            <a:endParaRPr lang="en-US" sz="2000" dirty="0"/>
          </a:p>
          <a:p>
            <a:endParaRPr lang="en-US" dirty="0"/>
          </a:p>
        </p:txBody>
      </p:sp>
    </p:spTree>
    <p:extLst>
      <p:ext uri="{BB962C8B-B14F-4D97-AF65-F5344CB8AC3E}">
        <p14:creationId xmlns:p14="http://schemas.microsoft.com/office/powerpoint/2010/main" val="3543577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214E4-CF6B-4C00-ABA1-129718987BC3}"/>
              </a:ext>
            </a:extLst>
          </p:cNvPr>
          <p:cNvSpPr>
            <a:spLocks noGrp="1"/>
          </p:cNvSpPr>
          <p:nvPr>
            <p:ph type="title"/>
          </p:nvPr>
        </p:nvSpPr>
        <p:spPr/>
        <p:txBody>
          <a:bodyPr/>
          <a:lstStyle/>
          <a:p>
            <a:r>
              <a:rPr lang="en-US" sz="4400" dirty="0"/>
              <a:t>Retroreflective</a:t>
            </a:r>
            <a:r>
              <a:rPr lang="en-US" dirty="0"/>
              <a:t> </a:t>
            </a:r>
          </a:p>
        </p:txBody>
      </p:sp>
      <p:sp>
        <p:nvSpPr>
          <p:cNvPr id="3" name="Content Placeholder 2">
            <a:extLst>
              <a:ext uri="{FF2B5EF4-FFF2-40B4-BE49-F238E27FC236}">
                <a16:creationId xmlns:a16="http://schemas.microsoft.com/office/drawing/2014/main" id="{19FED79C-E10E-4E73-8492-78DE9017F127}"/>
              </a:ext>
            </a:extLst>
          </p:cNvPr>
          <p:cNvSpPr>
            <a:spLocks noGrp="1"/>
          </p:cNvSpPr>
          <p:nvPr>
            <p:ph idx="1"/>
          </p:nvPr>
        </p:nvSpPr>
        <p:spPr/>
        <p:txBody>
          <a:bodyPr>
            <a:normAutofit lnSpcReduction="10000"/>
          </a:bodyPr>
          <a:lstStyle/>
          <a:p>
            <a:r>
              <a:rPr lang="en-US" sz="2800" b="1" dirty="0"/>
              <a:t>Retroreflective </a:t>
            </a:r>
            <a:r>
              <a:rPr lang="en-US" sz="2800" dirty="0"/>
              <a:t>photoelectric sensors place the transmitter and the receiver in one assembly, and often use something like a bicycle reflector to return the emitted light to the receiver</a:t>
            </a:r>
          </a:p>
          <a:p>
            <a:pPr lvl="1"/>
            <a:r>
              <a:rPr lang="en-US" sz="2400" dirty="0"/>
              <a:t>The range in this application is a maximum of approximately 165 feet (50 m)</a:t>
            </a:r>
          </a:p>
          <a:p>
            <a:pPr lvl="1"/>
            <a:r>
              <a:rPr lang="en-US" sz="2400" dirty="0"/>
              <a:t>Shiny parts may return enough light in some applications to keep the sensor from changing state</a:t>
            </a:r>
          </a:p>
          <a:p>
            <a:pPr lvl="1"/>
            <a:r>
              <a:rPr lang="en-US" sz="2400" dirty="0"/>
              <a:t>A polarizing filter projects the transmitted light in one plane only, so it requires a corner-cube type of reflector to return the light to the receiver—something the shiny part cannot accomplish</a:t>
            </a:r>
          </a:p>
        </p:txBody>
      </p:sp>
    </p:spTree>
    <p:extLst>
      <p:ext uri="{BB962C8B-B14F-4D97-AF65-F5344CB8AC3E}">
        <p14:creationId xmlns:p14="http://schemas.microsoft.com/office/powerpoint/2010/main" val="3517459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28207-C01B-4330-8769-851B389F6E8E}"/>
              </a:ext>
            </a:extLst>
          </p:cNvPr>
          <p:cNvSpPr>
            <a:spLocks noGrp="1"/>
          </p:cNvSpPr>
          <p:nvPr>
            <p:ph type="title"/>
          </p:nvPr>
        </p:nvSpPr>
        <p:spPr/>
        <p:txBody>
          <a:bodyPr>
            <a:normAutofit/>
          </a:bodyPr>
          <a:lstStyle/>
          <a:p>
            <a:r>
              <a:rPr lang="en-US" sz="4400" dirty="0"/>
              <a:t>Diffuse</a:t>
            </a:r>
          </a:p>
        </p:txBody>
      </p:sp>
      <p:sp>
        <p:nvSpPr>
          <p:cNvPr id="3" name="Content Placeholder 2">
            <a:extLst>
              <a:ext uri="{FF2B5EF4-FFF2-40B4-BE49-F238E27FC236}">
                <a16:creationId xmlns:a16="http://schemas.microsoft.com/office/drawing/2014/main" id="{23728E86-F705-469F-BDB9-5802F7140997}"/>
              </a:ext>
            </a:extLst>
          </p:cNvPr>
          <p:cNvSpPr>
            <a:spLocks noGrp="1"/>
          </p:cNvSpPr>
          <p:nvPr>
            <p:ph idx="1"/>
          </p:nvPr>
        </p:nvSpPr>
        <p:spPr>
          <a:xfrm>
            <a:off x="457200" y="1758963"/>
            <a:ext cx="8541834" cy="4407662"/>
          </a:xfrm>
        </p:spPr>
        <p:txBody>
          <a:bodyPr>
            <a:normAutofit/>
          </a:bodyPr>
          <a:lstStyle/>
          <a:p>
            <a:r>
              <a:rPr lang="en-US" sz="2800" b="1" dirty="0"/>
              <a:t>Diffuse </a:t>
            </a:r>
            <a:r>
              <a:rPr lang="en-US" sz="2800" dirty="0"/>
              <a:t>photoelectric sensors also house both transmitter and receiver in one unit, but in this case only a small amount of returned light is needed to activate the sensor</a:t>
            </a:r>
          </a:p>
          <a:p>
            <a:pPr lvl="1"/>
            <a:r>
              <a:rPr lang="en-US" sz="2400" dirty="0"/>
              <a:t>Instead of a reflector, the part is what returns the light</a:t>
            </a:r>
          </a:p>
          <a:p>
            <a:pPr lvl="1"/>
            <a:r>
              <a:rPr lang="en-US" sz="2400" dirty="0"/>
              <a:t>A diffuse photoelectric sensor can detect a certain feature or marking on the parts via a specific amount of reflected light</a:t>
            </a:r>
          </a:p>
          <a:p>
            <a:pPr lvl="1"/>
            <a:r>
              <a:rPr lang="en-US" sz="2400" dirty="0"/>
              <a:t>Because such a sensor works with just a partial reflection of the emitted light, the maximum range is approximately 40 inches (1 m)</a:t>
            </a:r>
          </a:p>
        </p:txBody>
      </p:sp>
    </p:spTree>
    <p:extLst>
      <p:ext uri="{BB962C8B-B14F-4D97-AF65-F5344CB8AC3E}">
        <p14:creationId xmlns:p14="http://schemas.microsoft.com/office/powerpoint/2010/main" val="4024488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59937-49D2-493D-AE2D-F8A9EC13447D}"/>
              </a:ext>
            </a:extLst>
          </p:cNvPr>
          <p:cNvSpPr>
            <a:spLocks noGrp="1"/>
          </p:cNvSpPr>
          <p:nvPr>
            <p:ph type="title"/>
          </p:nvPr>
        </p:nvSpPr>
        <p:spPr/>
        <p:txBody>
          <a:bodyPr>
            <a:normAutofit/>
          </a:bodyPr>
          <a:lstStyle/>
          <a:p>
            <a:r>
              <a:rPr lang="en-US" sz="4400" dirty="0"/>
              <a:t>Light Level Detection</a:t>
            </a:r>
          </a:p>
        </p:txBody>
      </p:sp>
      <p:sp>
        <p:nvSpPr>
          <p:cNvPr id="3" name="Content Placeholder 2">
            <a:extLst>
              <a:ext uri="{FF2B5EF4-FFF2-40B4-BE49-F238E27FC236}">
                <a16:creationId xmlns:a16="http://schemas.microsoft.com/office/drawing/2014/main" id="{20DE9120-277F-4234-8825-B2A08E5B65C2}"/>
              </a:ext>
            </a:extLst>
          </p:cNvPr>
          <p:cNvSpPr>
            <a:spLocks noGrp="1"/>
          </p:cNvSpPr>
          <p:nvPr>
            <p:ph idx="1"/>
          </p:nvPr>
        </p:nvSpPr>
        <p:spPr>
          <a:xfrm>
            <a:off x="457200" y="1758962"/>
            <a:ext cx="8229600" cy="4525963"/>
          </a:xfrm>
        </p:spPr>
        <p:txBody>
          <a:bodyPr>
            <a:normAutofit fontScale="92500"/>
          </a:bodyPr>
          <a:lstStyle/>
          <a:p>
            <a:r>
              <a:rPr lang="en-US" sz="2800" dirty="0"/>
              <a:t>With the </a:t>
            </a:r>
            <a:r>
              <a:rPr lang="en-US" sz="2800" b="1" dirty="0"/>
              <a:t>light level detection</a:t>
            </a:r>
            <a:r>
              <a:rPr lang="en-US" sz="2800" dirty="0"/>
              <a:t> photoelectric sensor, we can tune out or ignore the background, differentiate between parts on a background, and even detect transparent objects</a:t>
            </a:r>
          </a:p>
          <a:p>
            <a:pPr lvl="1"/>
            <a:r>
              <a:rPr lang="en-US" sz="2400" dirty="0"/>
              <a:t>The sensor analyzes the light coming back to the receiver and determines whether it has been affected or altered in any way</a:t>
            </a:r>
          </a:p>
          <a:p>
            <a:pPr lvl="1"/>
            <a:r>
              <a:rPr lang="en-US" sz="2400" dirty="0"/>
              <a:t>It can differentiate between a rough, raw part and a smooth, finished part </a:t>
            </a:r>
          </a:p>
          <a:p>
            <a:pPr lvl="1"/>
            <a:r>
              <a:rPr lang="en-US" sz="2400" dirty="0"/>
              <a:t>Proper calibration is a must with a light level detection sensor</a:t>
            </a:r>
          </a:p>
          <a:p>
            <a:pPr lvl="1"/>
            <a:r>
              <a:rPr lang="en-US" sz="2400" dirty="0"/>
              <a:t>Dusty conditions or changes in ambient light may be a problem</a:t>
            </a:r>
          </a:p>
        </p:txBody>
      </p:sp>
    </p:spTree>
    <p:extLst>
      <p:ext uri="{BB962C8B-B14F-4D97-AF65-F5344CB8AC3E}">
        <p14:creationId xmlns:p14="http://schemas.microsoft.com/office/powerpoint/2010/main" val="636011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24DF-7190-4E00-81A2-64118BCE586E}"/>
              </a:ext>
            </a:extLst>
          </p:cNvPr>
          <p:cNvSpPr>
            <a:spLocks noGrp="1"/>
          </p:cNvSpPr>
          <p:nvPr>
            <p:ph type="title"/>
          </p:nvPr>
        </p:nvSpPr>
        <p:spPr/>
        <p:txBody>
          <a:bodyPr>
            <a:normAutofit/>
          </a:bodyPr>
          <a:lstStyle/>
          <a:p>
            <a:r>
              <a:rPr lang="en-US" sz="4400" dirty="0"/>
              <a:t>Color Detection</a:t>
            </a:r>
          </a:p>
        </p:txBody>
      </p:sp>
      <p:sp>
        <p:nvSpPr>
          <p:cNvPr id="3" name="Content Placeholder 2">
            <a:extLst>
              <a:ext uri="{FF2B5EF4-FFF2-40B4-BE49-F238E27FC236}">
                <a16:creationId xmlns:a16="http://schemas.microsoft.com/office/drawing/2014/main" id="{B6BE5129-AFBA-47E6-A344-6154C8EEB0D2}"/>
              </a:ext>
            </a:extLst>
          </p:cNvPr>
          <p:cNvSpPr>
            <a:spLocks noGrp="1"/>
          </p:cNvSpPr>
          <p:nvPr>
            <p:ph idx="1"/>
          </p:nvPr>
        </p:nvSpPr>
        <p:spPr/>
        <p:txBody>
          <a:bodyPr/>
          <a:lstStyle/>
          <a:p>
            <a:r>
              <a:rPr lang="en-US" sz="2800" b="1" dirty="0"/>
              <a:t>Color detection</a:t>
            </a:r>
            <a:r>
              <a:rPr lang="en-US" sz="2800" dirty="0"/>
              <a:t> photoelectric sensors analyze the light coming into the receiver to determine the color or a color difference in parts</a:t>
            </a:r>
          </a:p>
          <a:p>
            <a:pPr lvl="1"/>
            <a:r>
              <a:rPr lang="en-US" sz="2400" dirty="0"/>
              <a:t>This sensor can find the edge between parts of different colors</a:t>
            </a:r>
          </a:p>
          <a:p>
            <a:pPr lvl="1"/>
            <a:r>
              <a:rPr lang="en-US" sz="2400" dirty="0"/>
              <a:t>Changes in the ambient light will change the light returning to the switch and the reading, so the sensors require recalibration</a:t>
            </a:r>
          </a:p>
          <a:p>
            <a:endParaRPr lang="en-US" dirty="0"/>
          </a:p>
        </p:txBody>
      </p:sp>
    </p:spTree>
    <p:extLst>
      <p:ext uri="{BB962C8B-B14F-4D97-AF65-F5344CB8AC3E}">
        <p14:creationId xmlns:p14="http://schemas.microsoft.com/office/powerpoint/2010/main" val="2852055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A2B5-4F75-424C-A54E-25BA666868D1}"/>
              </a:ext>
            </a:extLst>
          </p:cNvPr>
          <p:cNvSpPr>
            <a:spLocks noGrp="1"/>
          </p:cNvSpPr>
          <p:nvPr>
            <p:ph type="title"/>
          </p:nvPr>
        </p:nvSpPr>
        <p:spPr/>
        <p:txBody>
          <a:bodyPr>
            <a:normAutofit/>
          </a:bodyPr>
          <a:lstStyle/>
          <a:p>
            <a:r>
              <a:rPr lang="en-US" sz="4400" dirty="0"/>
              <a:t>Hall-effect sensors </a:t>
            </a:r>
          </a:p>
        </p:txBody>
      </p:sp>
      <p:sp>
        <p:nvSpPr>
          <p:cNvPr id="3" name="Content Placeholder 2">
            <a:extLst>
              <a:ext uri="{FF2B5EF4-FFF2-40B4-BE49-F238E27FC236}">
                <a16:creationId xmlns:a16="http://schemas.microsoft.com/office/drawing/2014/main" id="{7D2BE0D4-021C-4E66-934B-E7E277C2F609}"/>
              </a:ext>
            </a:extLst>
          </p:cNvPr>
          <p:cNvSpPr>
            <a:spLocks noGrp="1"/>
          </p:cNvSpPr>
          <p:nvPr>
            <p:ph idx="1"/>
          </p:nvPr>
        </p:nvSpPr>
        <p:spPr/>
        <p:txBody>
          <a:bodyPr>
            <a:normAutofit/>
          </a:bodyPr>
          <a:lstStyle/>
          <a:p>
            <a:r>
              <a:rPr lang="en-US" sz="2800" b="1" dirty="0"/>
              <a:t>Hall-effect sensors </a:t>
            </a:r>
            <a:r>
              <a:rPr lang="en-US" sz="2800" dirty="0"/>
              <a:t>respond to magnetic fields and can produce either a digital on/off type signal or a varying analog signal, depending on the sensor and application</a:t>
            </a:r>
          </a:p>
          <a:p>
            <a:pPr lvl="1"/>
            <a:r>
              <a:rPr lang="en-US" sz="2400" dirty="0"/>
              <a:t>When used in a digital application, such sensors are “off” with there is no magnetic field and “on” when a magnetic field of sufficient strength passes over the sensor</a:t>
            </a:r>
          </a:p>
          <a:p>
            <a:pPr lvl="1"/>
            <a:r>
              <a:rPr lang="en-US" sz="2400" dirty="0"/>
              <a:t>With the analog variety, the output increases with the strength of the magnetic field interacting with the sensor</a:t>
            </a:r>
          </a:p>
        </p:txBody>
      </p:sp>
    </p:spTree>
    <p:extLst>
      <p:ext uri="{BB962C8B-B14F-4D97-AF65-F5344CB8AC3E}">
        <p14:creationId xmlns:p14="http://schemas.microsoft.com/office/powerpoint/2010/main" val="4141998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Tactile and Impact </a:t>
            </a:r>
          </a:p>
        </p:txBody>
      </p:sp>
      <p:sp>
        <p:nvSpPr>
          <p:cNvPr id="3" name="Content Placeholder 2"/>
          <p:cNvSpPr>
            <a:spLocks noGrp="1"/>
          </p:cNvSpPr>
          <p:nvPr>
            <p:ph idx="1"/>
          </p:nvPr>
        </p:nvSpPr>
        <p:spPr/>
        <p:txBody>
          <a:bodyPr/>
          <a:lstStyle/>
          <a:p>
            <a:r>
              <a:rPr lang="en-US" sz="2800" b="1" dirty="0"/>
              <a:t>Tactile </a:t>
            </a:r>
            <a:r>
              <a:rPr lang="en-US" sz="2800" dirty="0"/>
              <a:t>- the ability to sense pressure</a:t>
            </a:r>
          </a:p>
          <a:p>
            <a:pPr lvl="1"/>
            <a:r>
              <a:rPr lang="en-US" sz="2400" dirty="0"/>
              <a:t>Tactile sensing is about determining how much force is being applied and the same kinds of sensing tasks that skin performs for the human body</a:t>
            </a:r>
            <a:endParaRPr lang="en-US" sz="2400" b="1" dirty="0"/>
          </a:p>
          <a:p>
            <a:r>
              <a:rPr lang="en-US" sz="2800" b="1" dirty="0"/>
              <a:t>Impact</a:t>
            </a:r>
            <a:r>
              <a:rPr lang="en-US" sz="2800" dirty="0"/>
              <a:t> - the robot contacts an object in the intended movement path</a:t>
            </a:r>
          </a:p>
          <a:p>
            <a:pPr lvl="1"/>
            <a:r>
              <a:rPr lang="en-US" sz="2400" dirty="0"/>
              <a:t>Impact sensing is concerned with detection of collisions and shutting down or modifying the motion of the system to prevent damage to both whatever is hit and the robot</a:t>
            </a:r>
          </a:p>
          <a:p>
            <a:endParaRPr lang="en-US" dirty="0"/>
          </a:p>
        </p:txBody>
      </p:sp>
    </p:spTree>
    <p:extLst>
      <p:ext uri="{BB962C8B-B14F-4D97-AF65-F5344CB8AC3E}">
        <p14:creationId xmlns:p14="http://schemas.microsoft.com/office/powerpoint/2010/main" val="3384569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Tactile Sensors </a:t>
            </a:r>
          </a:p>
        </p:txBody>
      </p:sp>
      <p:sp>
        <p:nvSpPr>
          <p:cNvPr id="3" name="Content Placeholder 2"/>
          <p:cNvSpPr>
            <a:spLocks noGrp="1"/>
          </p:cNvSpPr>
          <p:nvPr>
            <p:ph idx="1"/>
          </p:nvPr>
        </p:nvSpPr>
        <p:spPr/>
        <p:txBody>
          <a:bodyPr>
            <a:normAutofit lnSpcReduction="10000"/>
          </a:bodyPr>
          <a:lstStyle/>
          <a:p>
            <a:r>
              <a:rPr lang="en-US" sz="3200" dirty="0"/>
              <a:t>Tactile sensing is accomplished in several ways:</a:t>
            </a:r>
          </a:p>
          <a:p>
            <a:pPr lvl="1"/>
            <a:r>
              <a:rPr lang="en-US" sz="2800" dirty="0"/>
              <a:t>Simple buttons that activate when depressed and disengage when released</a:t>
            </a:r>
          </a:p>
          <a:p>
            <a:pPr lvl="2"/>
            <a:r>
              <a:rPr lang="en-US" sz="2400" dirty="0"/>
              <a:t>A subminiature micro limit switch or push button is often the switch of choice for this type of operation</a:t>
            </a:r>
          </a:p>
          <a:p>
            <a:pPr lvl="1"/>
            <a:r>
              <a:rPr lang="en-US" sz="2800" dirty="0"/>
              <a:t>Complex arrays of sensors that closely mimic the function of human skin in the amount of information they provide</a:t>
            </a:r>
          </a:p>
          <a:p>
            <a:pPr lvl="1"/>
            <a:r>
              <a:rPr lang="en-US" sz="2800" dirty="0"/>
              <a:t>A tactile sensor must “touch” the part it is sensing. Otherwise, it is a different type of sensor</a:t>
            </a:r>
          </a:p>
        </p:txBody>
      </p:sp>
    </p:spTree>
    <p:extLst>
      <p:ext uri="{BB962C8B-B14F-4D97-AF65-F5344CB8AC3E}">
        <p14:creationId xmlns:p14="http://schemas.microsoft.com/office/powerpoint/2010/main" val="3006255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Complex Tactile Sensors </a:t>
            </a:r>
          </a:p>
        </p:txBody>
      </p:sp>
      <p:sp>
        <p:nvSpPr>
          <p:cNvPr id="3" name="Content Placeholder 2"/>
          <p:cNvSpPr>
            <a:spLocks noGrp="1"/>
          </p:cNvSpPr>
          <p:nvPr>
            <p:ph idx="1"/>
          </p:nvPr>
        </p:nvSpPr>
        <p:spPr/>
        <p:txBody>
          <a:bodyPr>
            <a:normAutofit/>
          </a:bodyPr>
          <a:lstStyle/>
          <a:p>
            <a:r>
              <a:rPr lang="en-US" sz="2800" dirty="0"/>
              <a:t>Complex tactile sensors use arrays or organized groups of sensing elements to gather information about contact with objects</a:t>
            </a:r>
          </a:p>
          <a:p>
            <a:pPr lvl="1"/>
            <a:r>
              <a:rPr lang="en-US" sz="2400" dirty="0"/>
              <a:t>Each element of an array is an individual sensor that provides information about how it is interacting with the part</a:t>
            </a:r>
          </a:p>
          <a:p>
            <a:pPr lvl="1"/>
            <a:r>
              <a:rPr lang="en-US" sz="2400" dirty="0"/>
              <a:t>Simple systems consist of elements that have a digital type of output, either on or off, 1 or 0</a:t>
            </a:r>
          </a:p>
          <a:p>
            <a:pPr lvl="1"/>
            <a:r>
              <a:rPr lang="en-US" sz="2400" dirty="0"/>
              <a:t>High-end complex tactile sensors also provide information on  how much force the system applies to the part, temperature, or other deeper information</a:t>
            </a:r>
          </a:p>
        </p:txBody>
      </p:sp>
    </p:spTree>
    <p:extLst>
      <p:ext uri="{BB962C8B-B14F-4D97-AF65-F5344CB8AC3E}">
        <p14:creationId xmlns:p14="http://schemas.microsoft.com/office/powerpoint/2010/main" val="403697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Complex Tactile Sensors cont.</a:t>
            </a:r>
          </a:p>
        </p:txBody>
      </p:sp>
      <p:sp>
        <p:nvSpPr>
          <p:cNvPr id="3" name="Content Placeholder 2"/>
          <p:cNvSpPr>
            <a:spLocks noGrp="1"/>
          </p:cNvSpPr>
          <p:nvPr>
            <p:ph idx="1"/>
          </p:nvPr>
        </p:nvSpPr>
        <p:spPr/>
        <p:txBody>
          <a:bodyPr>
            <a:normAutofit/>
          </a:bodyPr>
          <a:lstStyle/>
          <a:p>
            <a:r>
              <a:rPr lang="en-US" sz="2800" dirty="0"/>
              <a:t>Complex tactile sensors have a variety of options for sensing changes in force, such as changes in voltage, resistance, capacitance, and magnetic flux </a:t>
            </a:r>
          </a:p>
          <a:p>
            <a:pPr lvl="1"/>
            <a:r>
              <a:rPr lang="en-US" sz="2400" dirty="0"/>
              <a:t>The common factor in all these elements is that change in the shape of the element causes a change in the output of that element</a:t>
            </a:r>
          </a:p>
          <a:p>
            <a:pPr lvl="1"/>
            <a:r>
              <a:rPr lang="en-US" sz="2400" dirty="0"/>
              <a:t>Systems that have complex tactile systems standards should require little more than calibration from the user</a:t>
            </a:r>
          </a:p>
          <a:p>
            <a:pPr lvl="1"/>
            <a:r>
              <a:rPr lang="en-US" sz="2400" b="1" dirty="0"/>
              <a:t>Calibration</a:t>
            </a:r>
            <a:r>
              <a:rPr lang="en-US" sz="2400" dirty="0"/>
              <a:t> is a process that ensures a precision system performs properly and provides for any adjustments needed</a:t>
            </a:r>
          </a:p>
        </p:txBody>
      </p:sp>
    </p:spTree>
    <p:extLst>
      <p:ext uri="{BB962C8B-B14F-4D97-AF65-F5344CB8AC3E}">
        <p14:creationId xmlns:p14="http://schemas.microsoft.com/office/powerpoint/2010/main" val="1462735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88864" y="1852730"/>
            <a:ext cx="2966801" cy="3046988"/>
          </a:xfrm>
          <a:prstGeom prst="rect">
            <a:avLst/>
          </a:prstGeom>
          <a:noFill/>
        </p:spPr>
        <p:txBody>
          <a:bodyPr wrap="square" rtlCol="0">
            <a:spAutoFit/>
          </a:bodyPr>
          <a:lstStyle/>
          <a:p>
            <a:r>
              <a:rPr lang="en-US" sz="2400" dirty="0"/>
              <a:t>The Robonaut uses its tactile sensors to make sure it doesn't hurt the astronaut it is shaking hands with as well as to receive data about things it is working with.</a:t>
            </a:r>
          </a:p>
        </p:txBody>
      </p:sp>
      <p:sp>
        <p:nvSpPr>
          <p:cNvPr id="4" name="TextBox 3">
            <a:extLst>
              <a:ext uri="{FF2B5EF4-FFF2-40B4-BE49-F238E27FC236}">
                <a16:creationId xmlns:a16="http://schemas.microsoft.com/office/drawing/2014/main" id="{2FF6A424-FBB5-46AC-9C68-C93BEA24E9D8}"/>
              </a:ext>
            </a:extLst>
          </p:cNvPr>
          <p:cNvSpPr txBox="1"/>
          <p:nvPr/>
        </p:nvSpPr>
        <p:spPr>
          <a:xfrm>
            <a:off x="1184148" y="668171"/>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7-8</a:t>
            </a:r>
          </a:p>
        </p:txBody>
      </p:sp>
      <p:pic>
        <p:nvPicPr>
          <p:cNvPr id="6" name="Picture 5" descr="Two photos are shown. The first photo shows a Robonaut and Dan Burbank hand shake. The second photo shows the Robonaut lifting a 20-lb dumbbell.">
            <a:extLst>
              <a:ext uri="{FF2B5EF4-FFF2-40B4-BE49-F238E27FC236}">
                <a16:creationId xmlns:a16="http://schemas.microsoft.com/office/drawing/2014/main" id="{2FB9C150-65FB-406D-8809-6EA07403C52B}"/>
              </a:ext>
            </a:extLst>
          </p:cNvPr>
          <p:cNvPicPr>
            <a:picLocks noChangeAspect="1"/>
          </p:cNvPicPr>
          <p:nvPr/>
        </p:nvPicPr>
        <p:blipFill rotWithShape="1">
          <a:blip r:embed="rId2">
            <a:extLst>
              <a:ext uri="{28A0092B-C50C-407E-A947-70E740481C1C}">
                <a14:useLocalDpi xmlns:a14="http://schemas.microsoft.com/office/drawing/2010/main" val="0"/>
              </a:ext>
            </a:extLst>
          </a:blip>
          <a:srcRect b="9916"/>
          <a:stretch/>
        </p:blipFill>
        <p:spPr>
          <a:xfrm>
            <a:off x="2083308" y="822060"/>
            <a:ext cx="2720340" cy="6035940"/>
          </a:xfrm>
          <a:prstGeom prst="rect">
            <a:avLst/>
          </a:prstGeom>
        </p:spPr>
      </p:pic>
    </p:spTree>
    <p:extLst>
      <p:ext uri="{BB962C8B-B14F-4D97-AF65-F5344CB8AC3E}">
        <p14:creationId xmlns:p14="http://schemas.microsoft.com/office/powerpoint/2010/main" val="3940052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Overview cont.</a:t>
            </a:r>
          </a:p>
        </p:txBody>
      </p:sp>
      <p:sp>
        <p:nvSpPr>
          <p:cNvPr id="3" name="Content Placeholder 2"/>
          <p:cNvSpPr>
            <a:spLocks noGrp="1"/>
          </p:cNvSpPr>
          <p:nvPr>
            <p:ph idx="1"/>
          </p:nvPr>
        </p:nvSpPr>
        <p:spPr/>
        <p:txBody>
          <a:bodyPr>
            <a:normAutofit/>
          </a:bodyPr>
          <a:lstStyle/>
          <a:p>
            <a:r>
              <a:rPr lang="en-US" sz="2800" b="1" dirty="0"/>
              <a:t>WHAT YOU WILL LEARN</a:t>
            </a:r>
            <a:endParaRPr lang="en-US" sz="2800" dirty="0"/>
          </a:p>
          <a:p>
            <a:pPr lvl="1"/>
            <a:r>
              <a:rPr lang="en-US" sz="2400" dirty="0"/>
              <a:t>The basics of fluid level monitoring</a:t>
            </a:r>
            <a:endParaRPr lang="en-US" sz="2000" dirty="0"/>
          </a:p>
          <a:p>
            <a:pPr lvl="1"/>
            <a:r>
              <a:rPr lang="en-US" sz="2400" dirty="0"/>
              <a:t>How a pressure gauge works</a:t>
            </a:r>
            <a:endParaRPr lang="en-US" sz="2000" dirty="0"/>
          </a:p>
          <a:p>
            <a:pPr lvl="1"/>
            <a:r>
              <a:rPr lang="en-US" sz="2400" dirty="0"/>
              <a:t>Which types of encoders are available and how robots use them for positioning</a:t>
            </a:r>
            <a:endParaRPr lang="en-US" sz="2000" dirty="0"/>
          </a:p>
          <a:p>
            <a:pPr lvl="1"/>
            <a:r>
              <a:rPr lang="en-US" sz="2400" dirty="0"/>
              <a:t>How robots use microphones to track sound</a:t>
            </a:r>
            <a:endParaRPr lang="en-US" sz="2000" dirty="0"/>
          </a:p>
          <a:p>
            <a:pPr lvl="1"/>
            <a:r>
              <a:rPr lang="en-US" sz="2400" dirty="0"/>
              <a:t>How robots use ultrasonic sensors to see</a:t>
            </a:r>
            <a:endParaRPr lang="en-US" sz="2000" dirty="0"/>
          </a:p>
          <a:p>
            <a:pPr lvl="1"/>
            <a:r>
              <a:rPr lang="en-US" sz="2400" dirty="0"/>
              <a:t>Things to keep in mind when connecting sensors to the robot</a:t>
            </a:r>
            <a:endParaRPr lang="en-US" sz="2000" dirty="0"/>
          </a:p>
          <a:p>
            <a:pPr lvl="1"/>
            <a:r>
              <a:rPr lang="en-US" sz="2400" dirty="0"/>
              <a:t>How to pick the right sensor for the job</a:t>
            </a:r>
            <a:endParaRPr lang="en-US" sz="2000" dirty="0"/>
          </a:p>
          <a:p>
            <a:endParaRPr lang="en-US" dirty="0"/>
          </a:p>
        </p:txBody>
      </p:sp>
    </p:spTree>
    <p:extLst>
      <p:ext uri="{BB962C8B-B14F-4D97-AF65-F5344CB8AC3E}">
        <p14:creationId xmlns:p14="http://schemas.microsoft.com/office/powerpoint/2010/main" val="2888910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BC45C-D7AC-46A8-B7F6-8DC0C6DB403E}"/>
              </a:ext>
            </a:extLst>
          </p:cNvPr>
          <p:cNvSpPr>
            <a:spLocks noGrp="1"/>
          </p:cNvSpPr>
          <p:nvPr>
            <p:ph type="title"/>
          </p:nvPr>
        </p:nvSpPr>
        <p:spPr/>
        <p:txBody>
          <a:bodyPr>
            <a:normAutofit/>
          </a:bodyPr>
          <a:lstStyle/>
          <a:p>
            <a:r>
              <a:rPr lang="en-US" sz="4400" dirty="0"/>
              <a:t>Impact Detection</a:t>
            </a:r>
          </a:p>
        </p:txBody>
      </p:sp>
      <p:sp>
        <p:nvSpPr>
          <p:cNvPr id="3" name="Content Placeholder 2">
            <a:extLst>
              <a:ext uri="{FF2B5EF4-FFF2-40B4-BE49-F238E27FC236}">
                <a16:creationId xmlns:a16="http://schemas.microsoft.com/office/drawing/2014/main" id="{A2D9B445-82E6-41CC-A3D0-2AA52C80810C}"/>
              </a:ext>
            </a:extLst>
          </p:cNvPr>
          <p:cNvSpPr>
            <a:spLocks noGrp="1"/>
          </p:cNvSpPr>
          <p:nvPr>
            <p:ph idx="1"/>
          </p:nvPr>
        </p:nvSpPr>
        <p:spPr/>
        <p:txBody>
          <a:bodyPr>
            <a:normAutofit/>
          </a:bodyPr>
          <a:lstStyle/>
          <a:p>
            <a:r>
              <a:rPr lang="en-US" sz="2800" dirty="0"/>
              <a:t>Impact detection plays a crucial role in minimizing or preventing damage to the robot as well as equipment and people around the robot</a:t>
            </a:r>
          </a:p>
          <a:p>
            <a:pPr lvl="1"/>
            <a:r>
              <a:rPr lang="en-US" sz="2400" dirty="0"/>
              <a:t>Initially, impact detection was all about keeping the robot and other equipment safe  </a:t>
            </a:r>
          </a:p>
          <a:p>
            <a:pPr lvl="1"/>
            <a:r>
              <a:rPr lang="en-US" sz="2400" dirty="0"/>
              <a:t>It was not until 2012 that this technology advanced enough for the robot to work without the isolation cage and beside its human counterparts in industry</a:t>
            </a:r>
          </a:p>
          <a:p>
            <a:pPr lvl="1"/>
            <a:r>
              <a:rPr lang="en-US" sz="2400" dirty="0"/>
              <a:t>Today, we typically either monitor the amperage the motor uses or insert sensing devices designed to detect impacts</a:t>
            </a:r>
          </a:p>
          <a:p>
            <a:endParaRPr lang="en-US" dirty="0"/>
          </a:p>
        </p:txBody>
      </p:sp>
    </p:spTree>
    <p:extLst>
      <p:ext uri="{BB962C8B-B14F-4D97-AF65-F5344CB8AC3E}">
        <p14:creationId xmlns:p14="http://schemas.microsoft.com/office/powerpoint/2010/main" val="1647973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Impact Detection cont.</a:t>
            </a:r>
          </a:p>
        </p:txBody>
      </p:sp>
      <p:sp>
        <p:nvSpPr>
          <p:cNvPr id="3" name="Content Placeholder 2"/>
          <p:cNvSpPr>
            <a:spLocks noGrp="1"/>
          </p:cNvSpPr>
          <p:nvPr>
            <p:ph idx="1"/>
          </p:nvPr>
        </p:nvSpPr>
        <p:spPr/>
        <p:txBody>
          <a:bodyPr>
            <a:normAutofit fontScale="92500" lnSpcReduction="10000"/>
          </a:bodyPr>
          <a:lstStyle/>
          <a:p>
            <a:r>
              <a:rPr lang="en-US" sz="3200" dirty="0"/>
              <a:t>When the system uses the amperage draw of the motors to monitor for impact, it creates a very accurate system that has great sensitivity</a:t>
            </a:r>
          </a:p>
          <a:p>
            <a:pPr lvl="1"/>
            <a:r>
              <a:rPr lang="en-US" sz="2800" dirty="0"/>
              <a:t>These systems are complex and require high-level math</a:t>
            </a:r>
          </a:p>
          <a:p>
            <a:pPr lvl="1"/>
            <a:r>
              <a:rPr lang="en-US" sz="2800" dirty="0"/>
              <a:t>With this method a system may shut down due to excessive payload or noise in the system</a:t>
            </a:r>
          </a:p>
          <a:p>
            <a:pPr lvl="2"/>
            <a:r>
              <a:rPr lang="en-US" sz="2400" b="1" dirty="0"/>
              <a:t>Noise</a:t>
            </a:r>
            <a:r>
              <a:rPr lang="en-US" sz="2400" dirty="0"/>
              <a:t> - the mathematical difficulties in properly calculating the torque required at the start of motor motion for robot movement</a:t>
            </a:r>
          </a:p>
          <a:p>
            <a:pPr lvl="1"/>
            <a:r>
              <a:rPr lang="en-US" sz="2800" dirty="0"/>
              <a:t>Anything that causes the motor to use excessive amounts of current can cause an impact alarm</a:t>
            </a:r>
          </a:p>
        </p:txBody>
      </p:sp>
    </p:spTree>
    <p:extLst>
      <p:ext uri="{BB962C8B-B14F-4D97-AF65-F5344CB8AC3E}">
        <p14:creationId xmlns:p14="http://schemas.microsoft.com/office/powerpoint/2010/main" val="2718040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Stopping the Robot</a:t>
            </a:r>
          </a:p>
        </p:txBody>
      </p:sp>
      <p:sp>
        <p:nvSpPr>
          <p:cNvPr id="3" name="Content Placeholder 2"/>
          <p:cNvSpPr>
            <a:spLocks noGrp="1"/>
          </p:cNvSpPr>
          <p:nvPr>
            <p:ph idx="1"/>
          </p:nvPr>
        </p:nvSpPr>
        <p:spPr/>
        <p:txBody>
          <a:bodyPr/>
          <a:lstStyle/>
          <a:p>
            <a:r>
              <a:rPr lang="en-US" sz="2800" dirty="0"/>
              <a:t>Once an impact is detected the robot must stop to prevent damage</a:t>
            </a:r>
          </a:p>
          <a:p>
            <a:r>
              <a:rPr lang="en-US" sz="2800" dirty="0"/>
              <a:t>One of the tactics is to E-stop the robot and lock it in place</a:t>
            </a:r>
          </a:p>
          <a:p>
            <a:pPr lvl="1"/>
            <a:r>
              <a:rPr lang="en-US" sz="2400" dirty="0"/>
              <a:t>The robot will still be moving after the detected impact for a short period of time before the full stop occurs</a:t>
            </a:r>
          </a:p>
          <a:p>
            <a:pPr lvl="1"/>
            <a:r>
              <a:rPr lang="en-US" sz="2400" dirty="0"/>
              <a:t>A secondary concern is the strain this causes to the internal systems of the robot</a:t>
            </a:r>
          </a:p>
          <a:p>
            <a:endParaRPr lang="en-US" dirty="0"/>
          </a:p>
        </p:txBody>
      </p:sp>
    </p:spTree>
    <p:extLst>
      <p:ext uri="{BB962C8B-B14F-4D97-AF65-F5344CB8AC3E}">
        <p14:creationId xmlns:p14="http://schemas.microsoft.com/office/powerpoint/2010/main" val="3070122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Stopping the Robot cont.</a:t>
            </a:r>
          </a:p>
        </p:txBody>
      </p:sp>
      <p:sp>
        <p:nvSpPr>
          <p:cNvPr id="3" name="Content Placeholder 2"/>
          <p:cNvSpPr>
            <a:spLocks noGrp="1"/>
          </p:cNvSpPr>
          <p:nvPr>
            <p:ph idx="1"/>
          </p:nvPr>
        </p:nvSpPr>
        <p:spPr/>
        <p:txBody>
          <a:bodyPr>
            <a:normAutofit/>
          </a:bodyPr>
          <a:lstStyle/>
          <a:p>
            <a:r>
              <a:rPr lang="en-US" sz="2800" dirty="0"/>
              <a:t>Many robots now disengage the motor from the joints until the system can come to a full stop</a:t>
            </a:r>
          </a:p>
          <a:p>
            <a:pPr lvl="1"/>
            <a:r>
              <a:rPr lang="en-US" sz="2400" dirty="0"/>
              <a:t>This reduces the force the robot has to stop</a:t>
            </a:r>
          </a:p>
          <a:p>
            <a:pPr lvl="1"/>
            <a:r>
              <a:rPr lang="en-US" sz="2400" dirty="0"/>
              <a:t>It reduces the energy of the impact</a:t>
            </a:r>
          </a:p>
          <a:p>
            <a:pPr lvl="1"/>
            <a:r>
              <a:rPr lang="en-US" sz="2400" dirty="0"/>
              <a:t>It also reduces the stress on the robot’s internal systems</a:t>
            </a:r>
          </a:p>
          <a:p>
            <a:pPr lvl="1"/>
            <a:r>
              <a:rPr lang="en-US" sz="2400" dirty="0"/>
              <a:t>This type of response requires an advanced force reduction system coupled with specialized programming and sensors</a:t>
            </a:r>
          </a:p>
        </p:txBody>
      </p:sp>
    </p:spTree>
    <p:extLst>
      <p:ext uri="{BB962C8B-B14F-4D97-AF65-F5344CB8AC3E}">
        <p14:creationId xmlns:p14="http://schemas.microsoft.com/office/powerpoint/2010/main" val="1223318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7ABA-01FF-40EC-8647-741BB714AE45}"/>
              </a:ext>
            </a:extLst>
          </p:cNvPr>
          <p:cNvSpPr>
            <a:spLocks noGrp="1"/>
          </p:cNvSpPr>
          <p:nvPr>
            <p:ph type="title"/>
          </p:nvPr>
        </p:nvSpPr>
        <p:spPr/>
        <p:txBody>
          <a:bodyPr>
            <a:normAutofit/>
          </a:bodyPr>
          <a:lstStyle/>
          <a:p>
            <a:r>
              <a:rPr lang="en-US" sz="4400" dirty="0"/>
              <a:t>Temperature Sensors </a:t>
            </a:r>
          </a:p>
        </p:txBody>
      </p:sp>
      <p:sp>
        <p:nvSpPr>
          <p:cNvPr id="3" name="Content Placeholder 2">
            <a:extLst>
              <a:ext uri="{FF2B5EF4-FFF2-40B4-BE49-F238E27FC236}">
                <a16:creationId xmlns:a16="http://schemas.microsoft.com/office/drawing/2014/main" id="{C9124B38-7F81-4E6F-9E37-00D438CE3A1D}"/>
              </a:ext>
            </a:extLst>
          </p:cNvPr>
          <p:cNvSpPr>
            <a:spLocks noGrp="1"/>
          </p:cNvSpPr>
          <p:nvPr>
            <p:ph idx="1"/>
          </p:nvPr>
        </p:nvSpPr>
        <p:spPr/>
        <p:txBody>
          <a:bodyPr>
            <a:normAutofit lnSpcReduction="10000"/>
          </a:bodyPr>
          <a:lstStyle/>
          <a:p>
            <a:r>
              <a:rPr lang="en-US" sz="2800" dirty="0"/>
              <a:t>When selecting a temperature sensor, we have to look at the temperature range of the process, the measurement procedure, and the precision requirements for the reading</a:t>
            </a:r>
          </a:p>
          <a:p>
            <a:r>
              <a:rPr lang="en-US" sz="2800" dirty="0"/>
              <a:t>Every sensor has a maximum temperature it can handle</a:t>
            </a:r>
          </a:p>
          <a:p>
            <a:r>
              <a:rPr lang="en-US" sz="2800" dirty="0"/>
              <a:t>Sometimes the sensor needs to be watertight</a:t>
            </a:r>
          </a:p>
          <a:p>
            <a:r>
              <a:rPr lang="en-US" sz="2800" dirty="0"/>
              <a:t>If the sensor’s smallest reading is to the single degree, then we can keep the system only within a degree or two of our set point</a:t>
            </a:r>
          </a:p>
        </p:txBody>
      </p:sp>
    </p:spTree>
    <p:extLst>
      <p:ext uri="{BB962C8B-B14F-4D97-AF65-F5344CB8AC3E}">
        <p14:creationId xmlns:p14="http://schemas.microsoft.com/office/powerpoint/2010/main" val="3789090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2653D-ECF2-4280-9F4C-CC8454DDE5E2}"/>
              </a:ext>
            </a:extLst>
          </p:cNvPr>
          <p:cNvSpPr>
            <a:spLocks noGrp="1"/>
          </p:cNvSpPr>
          <p:nvPr>
            <p:ph type="title"/>
          </p:nvPr>
        </p:nvSpPr>
        <p:spPr/>
        <p:txBody>
          <a:bodyPr/>
          <a:lstStyle/>
          <a:p>
            <a:r>
              <a:rPr lang="en-US" sz="4400" dirty="0"/>
              <a:t>Thermocouples</a:t>
            </a:r>
            <a:r>
              <a:rPr lang="en-US" dirty="0"/>
              <a:t> </a:t>
            </a:r>
          </a:p>
        </p:txBody>
      </p:sp>
      <p:sp>
        <p:nvSpPr>
          <p:cNvPr id="3" name="Content Placeholder 2">
            <a:extLst>
              <a:ext uri="{FF2B5EF4-FFF2-40B4-BE49-F238E27FC236}">
                <a16:creationId xmlns:a16="http://schemas.microsoft.com/office/drawing/2014/main" id="{964280A5-68D5-4C24-A3F5-929C426C6D82}"/>
              </a:ext>
            </a:extLst>
          </p:cNvPr>
          <p:cNvSpPr>
            <a:spLocks noGrp="1"/>
          </p:cNvSpPr>
          <p:nvPr>
            <p:ph idx="1"/>
          </p:nvPr>
        </p:nvSpPr>
        <p:spPr/>
        <p:txBody>
          <a:bodyPr>
            <a:normAutofit/>
          </a:bodyPr>
          <a:lstStyle/>
          <a:p>
            <a:r>
              <a:rPr lang="en-US" sz="2800" b="1" dirty="0"/>
              <a:t>Thermocouples </a:t>
            </a:r>
            <a:r>
              <a:rPr lang="en-US" sz="2800" dirty="0"/>
              <a:t>are temperature sensors that work off the principle of a small DC millivoltage generated when the junction of two dissimilar metals are heated</a:t>
            </a:r>
          </a:p>
          <a:p>
            <a:pPr lvl="1"/>
            <a:r>
              <a:rPr lang="en-US" sz="2400" dirty="0"/>
              <a:t>For an accurate reading, the cold junction needs to remain at a constant temperature so we can calibrate the system correctly</a:t>
            </a:r>
          </a:p>
          <a:p>
            <a:pPr lvl="1"/>
            <a:r>
              <a:rPr lang="en-US" sz="2400" dirty="0"/>
              <a:t>To protect the wires of the thermocouple, they are placed inside a metallic tube. The walls of the tube are referred to as the sheath, and the end is called the tip of the probe.</a:t>
            </a:r>
          </a:p>
          <a:p>
            <a:pPr lvl="1"/>
            <a:r>
              <a:rPr lang="en-US" sz="2400" dirty="0"/>
              <a:t>The American Society for Testing and Materials has created calibration charts for these thermocouples</a:t>
            </a:r>
          </a:p>
        </p:txBody>
      </p:sp>
    </p:spTree>
    <p:extLst>
      <p:ext uri="{BB962C8B-B14F-4D97-AF65-F5344CB8AC3E}">
        <p14:creationId xmlns:p14="http://schemas.microsoft.com/office/powerpoint/2010/main" val="3996828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98A3B7-7EB1-4F95-92D5-4489472CEC07}"/>
              </a:ext>
            </a:extLst>
          </p:cNvPr>
          <p:cNvSpPr txBox="1"/>
          <p:nvPr/>
        </p:nvSpPr>
        <p:spPr>
          <a:xfrm>
            <a:off x="648323" y="4733473"/>
            <a:ext cx="8115579" cy="461665"/>
          </a:xfrm>
          <a:prstGeom prst="rect">
            <a:avLst/>
          </a:prstGeom>
          <a:noFill/>
        </p:spPr>
        <p:txBody>
          <a:bodyPr wrap="square" rtlCol="0">
            <a:spAutoFit/>
          </a:bodyPr>
          <a:lstStyle/>
          <a:p>
            <a:r>
              <a:rPr lang="en-US" sz="2400" dirty="0"/>
              <a:t>This graphic shows the basic construction of the thermocouple </a:t>
            </a:r>
          </a:p>
        </p:txBody>
      </p:sp>
      <p:sp>
        <p:nvSpPr>
          <p:cNvPr id="4" name="TextBox 3">
            <a:extLst>
              <a:ext uri="{FF2B5EF4-FFF2-40B4-BE49-F238E27FC236}">
                <a16:creationId xmlns:a16="http://schemas.microsoft.com/office/drawing/2014/main" id="{C5F84A0E-E1C5-4EDA-A3A5-B7ABECA92CD9}"/>
              </a:ext>
            </a:extLst>
          </p:cNvPr>
          <p:cNvSpPr txBox="1"/>
          <p:nvPr/>
        </p:nvSpPr>
        <p:spPr>
          <a:xfrm>
            <a:off x="1283054" y="1363289"/>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7-9</a:t>
            </a:r>
          </a:p>
        </p:txBody>
      </p:sp>
      <p:pic>
        <p:nvPicPr>
          <p:cNvPr id="6" name="Picture 5" descr="An illustration shows the structure of thermocouple where heat from hot junction passes through Metal A and Metal B and sent through leads to cold junction.">
            <a:extLst>
              <a:ext uri="{FF2B5EF4-FFF2-40B4-BE49-F238E27FC236}">
                <a16:creationId xmlns:a16="http://schemas.microsoft.com/office/drawing/2014/main" id="{5954534C-679E-449C-AE66-9F93C1ABA7C7}"/>
              </a:ext>
            </a:extLst>
          </p:cNvPr>
          <p:cNvPicPr>
            <a:picLocks noChangeAspect="1"/>
          </p:cNvPicPr>
          <p:nvPr/>
        </p:nvPicPr>
        <p:blipFill rotWithShape="1">
          <a:blip r:embed="rId2">
            <a:extLst>
              <a:ext uri="{28A0092B-C50C-407E-A947-70E740481C1C}">
                <a14:useLocalDpi xmlns:a14="http://schemas.microsoft.com/office/drawing/2010/main" val="0"/>
              </a:ext>
            </a:extLst>
          </a:blip>
          <a:srcRect b="24769"/>
          <a:stretch/>
        </p:blipFill>
        <p:spPr>
          <a:xfrm>
            <a:off x="1283054" y="1671066"/>
            <a:ext cx="6537624" cy="2754630"/>
          </a:xfrm>
          <a:prstGeom prst="rect">
            <a:avLst/>
          </a:prstGeom>
        </p:spPr>
      </p:pic>
    </p:spTree>
    <p:extLst>
      <p:ext uri="{BB962C8B-B14F-4D97-AF65-F5344CB8AC3E}">
        <p14:creationId xmlns:p14="http://schemas.microsoft.com/office/powerpoint/2010/main" val="34191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1D8D-FD77-4E42-A906-E5EA0C7551BA}"/>
              </a:ext>
            </a:extLst>
          </p:cNvPr>
          <p:cNvSpPr>
            <a:spLocks noGrp="1"/>
          </p:cNvSpPr>
          <p:nvPr>
            <p:ph type="title"/>
          </p:nvPr>
        </p:nvSpPr>
        <p:spPr/>
        <p:txBody>
          <a:bodyPr>
            <a:normAutofit/>
          </a:bodyPr>
          <a:lstStyle/>
          <a:p>
            <a:r>
              <a:rPr lang="en-US" sz="4400" dirty="0"/>
              <a:t>RTDs</a:t>
            </a:r>
          </a:p>
        </p:txBody>
      </p:sp>
      <p:sp>
        <p:nvSpPr>
          <p:cNvPr id="3" name="Content Placeholder 2">
            <a:extLst>
              <a:ext uri="{FF2B5EF4-FFF2-40B4-BE49-F238E27FC236}">
                <a16:creationId xmlns:a16="http://schemas.microsoft.com/office/drawing/2014/main" id="{1FAC72A5-CF90-4C46-AEC6-72CD8948695D}"/>
              </a:ext>
            </a:extLst>
          </p:cNvPr>
          <p:cNvSpPr>
            <a:spLocks noGrp="1"/>
          </p:cNvSpPr>
          <p:nvPr>
            <p:ph idx="1"/>
          </p:nvPr>
        </p:nvSpPr>
        <p:spPr/>
        <p:txBody>
          <a:bodyPr>
            <a:normAutofit lnSpcReduction="10000"/>
          </a:bodyPr>
          <a:lstStyle/>
          <a:p>
            <a:r>
              <a:rPr lang="en-US" sz="2800" b="1" dirty="0"/>
              <a:t>Resistance temperature detectors (RTDs)</a:t>
            </a:r>
            <a:r>
              <a:rPr lang="en-US" sz="2800" dirty="0"/>
              <a:t> are based on the principle of a linear increase in resistance that occurs when a metal is exposed to heat</a:t>
            </a:r>
          </a:p>
          <a:p>
            <a:pPr lvl="1"/>
            <a:r>
              <a:rPr lang="en-US" sz="2400" dirty="0"/>
              <a:t>By supplying a steady voltage to this device, we can use the decrease in current flow through the sensor to determine to which the temperature it is being subjected</a:t>
            </a:r>
          </a:p>
          <a:p>
            <a:pPr lvl="1"/>
            <a:r>
              <a:rPr lang="en-US" sz="2400" dirty="0"/>
              <a:t>Platinum works the best for this application</a:t>
            </a:r>
          </a:p>
          <a:p>
            <a:pPr lvl="1"/>
            <a:r>
              <a:rPr lang="en-US" sz="2400" dirty="0"/>
              <a:t>One concern with RTDs is the need to ensure the wires coming from the sensor have adequate insulation to account for the temperature in which the sensor will work as well as the distance from sensor location to signal processing</a:t>
            </a:r>
          </a:p>
        </p:txBody>
      </p:sp>
    </p:spTree>
    <p:extLst>
      <p:ext uri="{BB962C8B-B14F-4D97-AF65-F5344CB8AC3E}">
        <p14:creationId xmlns:p14="http://schemas.microsoft.com/office/powerpoint/2010/main" val="2616043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88DCB5-47B5-40EC-9FCA-0303A9A57EEB}"/>
              </a:ext>
            </a:extLst>
          </p:cNvPr>
          <p:cNvSpPr txBox="1"/>
          <p:nvPr/>
        </p:nvSpPr>
        <p:spPr>
          <a:xfrm>
            <a:off x="5664820" y="1796803"/>
            <a:ext cx="3374405" cy="3785652"/>
          </a:xfrm>
          <a:prstGeom prst="rect">
            <a:avLst/>
          </a:prstGeom>
          <a:noFill/>
        </p:spPr>
        <p:txBody>
          <a:bodyPr wrap="square" rtlCol="0">
            <a:spAutoFit/>
          </a:bodyPr>
          <a:lstStyle/>
          <a:p>
            <a:r>
              <a:rPr lang="en-US" sz="2400" dirty="0"/>
              <a:t>A grid of this wire is placed on a ceramic support element so there is a larger area subjected to the temperature to be measured; this element is often trimmed with a laser to create a specific resistance, thereby calibrating the device </a:t>
            </a:r>
          </a:p>
        </p:txBody>
      </p:sp>
      <p:sp>
        <p:nvSpPr>
          <p:cNvPr id="4" name="TextBox 3">
            <a:extLst>
              <a:ext uri="{FF2B5EF4-FFF2-40B4-BE49-F238E27FC236}">
                <a16:creationId xmlns:a16="http://schemas.microsoft.com/office/drawing/2014/main" id="{E4F467E4-C1A8-4ACA-BF0F-4127B227DD28}"/>
              </a:ext>
            </a:extLst>
          </p:cNvPr>
          <p:cNvSpPr txBox="1"/>
          <p:nvPr/>
        </p:nvSpPr>
        <p:spPr>
          <a:xfrm>
            <a:off x="694394" y="1244742"/>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7-10</a:t>
            </a:r>
          </a:p>
        </p:txBody>
      </p:sp>
      <p:pic>
        <p:nvPicPr>
          <p:cNvPr id="6" name="Picture 5" descr="An illustration shows encapsulated type RTD wound with platinum wire with the following labeled parts: Sheath, Ceramic support, RTD element.">
            <a:extLst>
              <a:ext uri="{FF2B5EF4-FFF2-40B4-BE49-F238E27FC236}">
                <a16:creationId xmlns:a16="http://schemas.microsoft.com/office/drawing/2014/main" id="{C91DC1F2-2561-445A-913A-EEC5A3490EFB}"/>
              </a:ext>
            </a:extLst>
          </p:cNvPr>
          <p:cNvPicPr>
            <a:picLocks noChangeAspect="1"/>
          </p:cNvPicPr>
          <p:nvPr/>
        </p:nvPicPr>
        <p:blipFill rotWithShape="1">
          <a:blip r:embed="rId2">
            <a:extLst>
              <a:ext uri="{28A0092B-C50C-407E-A947-70E740481C1C}">
                <a14:useLocalDpi xmlns:a14="http://schemas.microsoft.com/office/drawing/2010/main" val="0"/>
              </a:ext>
            </a:extLst>
          </a:blip>
          <a:srcRect b="33659"/>
          <a:stretch/>
        </p:blipFill>
        <p:spPr>
          <a:xfrm>
            <a:off x="694394" y="1662683"/>
            <a:ext cx="4657556" cy="3701797"/>
          </a:xfrm>
          <a:prstGeom prst="rect">
            <a:avLst/>
          </a:prstGeom>
        </p:spPr>
      </p:pic>
    </p:spTree>
    <p:extLst>
      <p:ext uri="{BB962C8B-B14F-4D97-AF65-F5344CB8AC3E}">
        <p14:creationId xmlns:p14="http://schemas.microsoft.com/office/powerpoint/2010/main" val="34096985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831E2-F0DD-40D6-8614-31B91460B996}"/>
              </a:ext>
            </a:extLst>
          </p:cNvPr>
          <p:cNvSpPr>
            <a:spLocks noGrp="1"/>
          </p:cNvSpPr>
          <p:nvPr>
            <p:ph type="title"/>
          </p:nvPr>
        </p:nvSpPr>
        <p:spPr/>
        <p:txBody>
          <a:bodyPr/>
          <a:lstStyle/>
          <a:p>
            <a:r>
              <a:rPr lang="en-US" sz="4400" dirty="0"/>
              <a:t>Thermistors</a:t>
            </a:r>
            <a:r>
              <a:rPr lang="en-US" dirty="0"/>
              <a:t> </a:t>
            </a:r>
          </a:p>
        </p:txBody>
      </p:sp>
      <p:sp>
        <p:nvSpPr>
          <p:cNvPr id="3" name="Content Placeholder 2">
            <a:extLst>
              <a:ext uri="{FF2B5EF4-FFF2-40B4-BE49-F238E27FC236}">
                <a16:creationId xmlns:a16="http://schemas.microsoft.com/office/drawing/2014/main" id="{AB78E795-690D-4811-9BA5-FD10FA0FF6BC}"/>
              </a:ext>
            </a:extLst>
          </p:cNvPr>
          <p:cNvSpPr>
            <a:spLocks noGrp="1"/>
          </p:cNvSpPr>
          <p:nvPr>
            <p:ph idx="1"/>
          </p:nvPr>
        </p:nvSpPr>
        <p:spPr/>
        <p:txBody>
          <a:bodyPr>
            <a:normAutofit lnSpcReduction="10000"/>
          </a:bodyPr>
          <a:lstStyle/>
          <a:p>
            <a:r>
              <a:rPr lang="en-US" sz="2800" b="1" dirty="0"/>
              <a:t>Thermistors </a:t>
            </a:r>
            <a:r>
              <a:rPr lang="en-US" sz="2800" dirty="0"/>
              <a:t>are resistors that experience a consistent change in resistance with a change in temperature</a:t>
            </a:r>
          </a:p>
          <a:p>
            <a:pPr lvl="1"/>
            <a:r>
              <a:rPr lang="en-US" sz="2400" dirty="0"/>
              <a:t>These sensors can have either a </a:t>
            </a:r>
            <a:r>
              <a:rPr lang="en-US" sz="2400" b="1" dirty="0"/>
              <a:t>negative temperature coefficient (NTC)</a:t>
            </a:r>
            <a:r>
              <a:rPr lang="en-US" sz="2400" dirty="0"/>
              <a:t>, in which case an increase in temperature causes a decrease in resistance</a:t>
            </a:r>
          </a:p>
          <a:p>
            <a:pPr lvl="1"/>
            <a:r>
              <a:rPr lang="en-US" sz="2400" dirty="0"/>
              <a:t>Or a </a:t>
            </a:r>
            <a:r>
              <a:rPr lang="en-US" sz="2400" b="1" dirty="0"/>
              <a:t>positive temperature coefficient (PTC)</a:t>
            </a:r>
            <a:r>
              <a:rPr lang="en-US" sz="2400" dirty="0"/>
              <a:t>, in which case an increase in temperature causes an increase in resistance</a:t>
            </a:r>
          </a:p>
          <a:p>
            <a:pPr lvl="1"/>
            <a:r>
              <a:rPr lang="en-US" sz="2400" dirty="0"/>
              <a:t>Thermistors as a group cover a temperature range of ‒100˚C to +300˚C (‒148˚F to +572˚F), but no single thermistor covers this entire range</a:t>
            </a:r>
          </a:p>
          <a:p>
            <a:pPr lvl="1"/>
            <a:r>
              <a:rPr lang="en-US" sz="2400" dirty="0"/>
              <a:t>Their accuracy is between 0.1˚C and 1.5˚C, making them fairly accurate sensors in their temperature range</a:t>
            </a:r>
          </a:p>
        </p:txBody>
      </p:sp>
    </p:spTree>
    <p:extLst>
      <p:ext uri="{BB962C8B-B14F-4D97-AF65-F5344CB8AC3E}">
        <p14:creationId xmlns:p14="http://schemas.microsoft.com/office/powerpoint/2010/main" val="2936757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Limit Switches </a:t>
            </a:r>
          </a:p>
        </p:txBody>
      </p:sp>
      <p:sp>
        <p:nvSpPr>
          <p:cNvPr id="3" name="Content Placeholder 2"/>
          <p:cNvSpPr>
            <a:spLocks noGrp="1"/>
          </p:cNvSpPr>
          <p:nvPr>
            <p:ph idx="1"/>
          </p:nvPr>
        </p:nvSpPr>
        <p:spPr/>
        <p:txBody>
          <a:bodyPr>
            <a:normAutofit/>
          </a:bodyPr>
          <a:lstStyle/>
          <a:p>
            <a:r>
              <a:rPr lang="en-US" sz="2800" b="1" dirty="0"/>
              <a:t>Limit switch </a:t>
            </a:r>
            <a:r>
              <a:rPr lang="en-US" sz="2800" dirty="0"/>
              <a:t>- a device activated by contact with an object that changes the state of its contacts when the object exerts a certain amount of force</a:t>
            </a:r>
          </a:p>
          <a:p>
            <a:pPr lvl="1"/>
            <a:r>
              <a:rPr lang="en-US" sz="2400" dirty="0"/>
              <a:t>It consists of a body, which houses and protects the electrical contacts, and some type of actuator, which moves with physical contact</a:t>
            </a:r>
          </a:p>
          <a:p>
            <a:pPr lvl="1"/>
            <a:r>
              <a:rPr lang="en-US" sz="2400" dirty="0"/>
              <a:t>Larger units have their actuators attached as a separate unit on the limit switch body, known as a head unit, allowing for options in actuator orientation</a:t>
            </a:r>
          </a:p>
        </p:txBody>
      </p:sp>
    </p:spTree>
    <p:extLst>
      <p:ext uri="{BB962C8B-B14F-4D97-AF65-F5344CB8AC3E}">
        <p14:creationId xmlns:p14="http://schemas.microsoft.com/office/powerpoint/2010/main" val="1426147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F8C2F-B1EA-4889-A318-CF4AD910037C}"/>
              </a:ext>
            </a:extLst>
          </p:cNvPr>
          <p:cNvSpPr>
            <a:spLocks noGrp="1"/>
          </p:cNvSpPr>
          <p:nvPr>
            <p:ph type="title"/>
          </p:nvPr>
        </p:nvSpPr>
        <p:spPr>
          <a:xfrm>
            <a:off x="367990" y="412419"/>
            <a:ext cx="8686800" cy="1246182"/>
          </a:xfrm>
        </p:spPr>
        <p:txBody>
          <a:bodyPr>
            <a:noAutofit/>
          </a:bodyPr>
          <a:lstStyle/>
          <a:p>
            <a:r>
              <a:rPr lang="en-US" sz="4400" dirty="0"/>
              <a:t>Semiconductor Temperature Sensors </a:t>
            </a:r>
          </a:p>
        </p:txBody>
      </p:sp>
      <p:sp>
        <p:nvSpPr>
          <p:cNvPr id="3" name="Content Placeholder 2">
            <a:extLst>
              <a:ext uri="{FF2B5EF4-FFF2-40B4-BE49-F238E27FC236}">
                <a16:creationId xmlns:a16="http://schemas.microsoft.com/office/drawing/2014/main" id="{462B0111-B722-4CEF-838D-66ACF7CE75E8}"/>
              </a:ext>
            </a:extLst>
          </p:cNvPr>
          <p:cNvSpPr>
            <a:spLocks noGrp="1"/>
          </p:cNvSpPr>
          <p:nvPr>
            <p:ph idx="1"/>
          </p:nvPr>
        </p:nvSpPr>
        <p:spPr/>
        <p:txBody>
          <a:bodyPr>
            <a:normAutofit/>
          </a:bodyPr>
          <a:lstStyle/>
          <a:p>
            <a:r>
              <a:rPr lang="en-US" sz="2800" b="1" dirty="0"/>
              <a:t>Semiconductor temperature sensors</a:t>
            </a:r>
            <a:r>
              <a:rPr lang="en-US" sz="2800" dirty="0"/>
              <a:t>, sometimes known as integrated circuit (IC) temperature sensors, use semiconductor diodes that rely on temperature-sensitive voltage rather than current characteristics to determine temperature</a:t>
            </a:r>
          </a:p>
          <a:p>
            <a:pPr lvl="1"/>
            <a:r>
              <a:rPr lang="en-US" sz="2400" dirty="0"/>
              <a:t>By using two identical solid-state transistors, we can use the voltage output to measure temperature</a:t>
            </a:r>
          </a:p>
          <a:p>
            <a:pPr lvl="1"/>
            <a:r>
              <a:rPr lang="en-US" sz="2400" dirty="0"/>
              <a:t>The range for these sensors is typically ‒55˚C to +150˚C (‒67˚F to 302˚F)</a:t>
            </a:r>
          </a:p>
          <a:p>
            <a:pPr lvl="1"/>
            <a:r>
              <a:rPr lang="en-US" sz="2400" dirty="0"/>
              <a:t>The accuracy is ±0.2˚C to 0.3˚C</a:t>
            </a:r>
          </a:p>
        </p:txBody>
      </p:sp>
    </p:spTree>
    <p:extLst>
      <p:ext uri="{BB962C8B-B14F-4D97-AF65-F5344CB8AC3E}">
        <p14:creationId xmlns:p14="http://schemas.microsoft.com/office/powerpoint/2010/main" val="3257337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43018-BF30-441E-AA7B-840ACE875602}"/>
              </a:ext>
            </a:extLst>
          </p:cNvPr>
          <p:cNvSpPr>
            <a:spLocks noGrp="1"/>
          </p:cNvSpPr>
          <p:nvPr>
            <p:ph type="title"/>
          </p:nvPr>
        </p:nvSpPr>
        <p:spPr/>
        <p:txBody>
          <a:bodyPr>
            <a:normAutofit/>
          </a:bodyPr>
          <a:lstStyle/>
          <a:p>
            <a:r>
              <a:rPr lang="en-US" sz="4400" dirty="0"/>
              <a:t>IR Temperature Sensors </a:t>
            </a:r>
          </a:p>
        </p:txBody>
      </p:sp>
      <p:sp>
        <p:nvSpPr>
          <p:cNvPr id="3" name="Content Placeholder 2">
            <a:extLst>
              <a:ext uri="{FF2B5EF4-FFF2-40B4-BE49-F238E27FC236}">
                <a16:creationId xmlns:a16="http://schemas.microsoft.com/office/drawing/2014/main" id="{4BF217D1-E221-464D-B30A-63E7638F66A9}"/>
              </a:ext>
            </a:extLst>
          </p:cNvPr>
          <p:cNvSpPr>
            <a:spLocks noGrp="1"/>
          </p:cNvSpPr>
          <p:nvPr>
            <p:ph idx="1"/>
          </p:nvPr>
        </p:nvSpPr>
        <p:spPr/>
        <p:txBody>
          <a:bodyPr>
            <a:normAutofit fontScale="92500" lnSpcReduction="10000"/>
          </a:bodyPr>
          <a:lstStyle/>
          <a:p>
            <a:r>
              <a:rPr lang="en-US" sz="2800" b="1" dirty="0"/>
              <a:t>Infrared radiation (IR) temperature sensors </a:t>
            </a:r>
            <a:r>
              <a:rPr lang="en-US" sz="2800" dirty="0"/>
              <a:t>detect the heat of an object by measuring the infrared radiation created, which is a long wavelength of light below the human scale of vision</a:t>
            </a:r>
          </a:p>
          <a:p>
            <a:pPr lvl="1"/>
            <a:r>
              <a:rPr lang="en-US" sz="2400" dirty="0"/>
              <a:t>These are noncontact sensors, so we can put a little distance between the sensor and the item measured</a:t>
            </a:r>
          </a:p>
          <a:p>
            <a:pPr lvl="1"/>
            <a:r>
              <a:rPr lang="en-US" sz="2400" dirty="0"/>
              <a:t>The distance to spot ratio tells you how many feet away from the object the sensor must be to measure a 1-foot radius circle; the best sensors have a 300:1 ratio</a:t>
            </a:r>
          </a:p>
          <a:p>
            <a:pPr lvl="1"/>
            <a:r>
              <a:rPr lang="en-US" sz="2400" dirty="0"/>
              <a:t>IR temperature sensors can measure temperatures in the range of ‒60˚C to 1500˚C (‒76˚F to 2732˚F) and at best have an accuracy of ±1˚C, with ±2% being the more common accuracy</a:t>
            </a:r>
          </a:p>
        </p:txBody>
      </p:sp>
    </p:spTree>
    <p:extLst>
      <p:ext uri="{BB962C8B-B14F-4D97-AF65-F5344CB8AC3E}">
        <p14:creationId xmlns:p14="http://schemas.microsoft.com/office/powerpoint/2010/main" val="34612229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1689F-FE67-433E-A0C3-6DF61B6E8AAB}"/>
              </a:ext>
            </a:extLst>
          </p:cNvPr>
          <p:cNvSpPr>
            <a:spLocks noGrp="1"/>
          </p:cNvSpPr>
          <p:nvPr>
            <p:ph type="title"/>
          </p:nvPr>
        </p:nvSpPr>
        <p:spPr/>
        <p:txBody>
          <a:bodyPr>
            <a:normAutofit/>
          </a:bodyPr>
          <a:lstStyle/>
          <a:p>
            <a:r>
              <a:rPr lang="en-US" sz="4400" dirty="0"/>
              <a:t>Fluid Sensors </a:t>
            </a:r>
          </a:p>
        </p:txBody>
      </p:sp>
      <p:sp>
        <p:nvSpPr>
          <p:cNvPr id="3" name="Content Placeholder 2">
            <a:extLst>
              <a:ext uri="{FF2B5EF4-FFF2-40B4-BE49-F238E27FC236}">
                <a16:creationId xmlns:a16="http://schemas.microsoft.com/office/drawing/2014/main" id="{AF95D284-5861-485D-B671-6AA03A21849F}"/>
              </a:ext>
            </a:extLst>
          </p:cNvPr>
          <p:cNvSpPr>
            <a:spLocks noGrp="1"/>
          </p:cNvSpPr>
          <p:nvPr>
            <p:ph idx="1"/>
          </p:nvPr>
        </p:nvSpPr>
        <p:spPr/>
        <p:txBody>
          <a:bodyPr/>
          <a:lstStyle/>
          <a:p>
            <a:r>
              <a:rPr lang="en-US" sz="2800" dirty="0"/>
              <a:t>A </a:t>
            </a:r>
            <a:r>
              <a:rPr lang="en-US" sz="2800" b="1" dirty="0"/>
              <a:t>fluid</a:t>
            </a:r>
            <a:r>
              <a:rPr lang="en-US" sz="2800" dirty="0"/>
              <a:t> is a substance in which the particles can move past one another, conform to the shape of their container, and continually deform under an applied shear stress</a:t>
            </a:r>
          </a:p>
          <a:p>
            <a:endParaRPr lang="en-US" sz="2800" b="1" dirty="0"/>
          </a:p>
          <a:p>
            <a:r>
              <a:rPr lang="en-US" sz="2800" b="1" dirty="0"/>
              <a:t>Flow </a:t>
            </a:r>
            <a:r>
              <a:rPr lang="en-US" sz="2800" dirty="0"/>
              <a:t>is a term used to describe the motion of a fluid, and it can be measured with some type of sensor</a:t>
            </a:r>
          </a:p>
          <a:p>
            <a:pPr lvl="1"/>
            <a:r>
              <a:rPr lang="en-US" sz="2400" dirty="0"/>
              <a:t>When measuring flow, we have to find a way to convert the kinetic motion of a fluid into a measurable electric signal</a:t>
            </a:r>
          </a:p>
          <a:p>
            <a:endParaRPr lang="en-US" dirty="0"/>
          </a:p>
        </p:txBody>
      </p:sp>
    </p:spTree>
    <p:extLst>
      <p:ext uri="{BB962C8B-B14F-4D97-AF65-F5344CB8AC3E}">
        <p14:creationId xmlns:p14="http://schemas.microsoft.com/office/powerpoint/2010/main" val="33937922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1C9E3-605F-4C76-9375-F3E36DCE4E5A}"/>
              </a:ext>
            </a:extLst>
          </p:cNvPr>
          <p:cNvSpPr>
            <a:spLocks noGrp="1"/>
          </p:cNvSpPr>
          <p:nvPr>
            <p:ph type="title"/>
          </p:nvPr>
        </p:nvSpPr>
        <p:spPr/>
        <p:txBody>
          <a:bodyPr>
            <a:normAutofit/>
          </a:bodyPr>
          <a:lstStyle/>
          <a:p>
            <a:r>
              <a:rPr lang="en-US" sz="4400" dirty="0"/>
              <a:t>Flowmeters</a:t>
            </a:r>
          </a:p>
        </p:txBody>
      </p:sp>
      <p:sp>
        <p:nvSpPr>
          <p:cNvPr id="3" name="Content Placeholder 2">
            <a:extLst>
              <a:ext uri="{FF2B5EF4-FFF2-40B4-BE49-F238E27FC236}">
                <a16:creationId xmlns:a16="http://schemas.microsoft.com/office/drawing/2014/main" id="{E603A6EE-0E8C-4ABC-B1D9-127147A9D8C5}"/>
              </a:ext>
            </a:extLst>
          </p:cNvPr>
          <p:cNvSpPr>
            <a:spLocks noGrp="1"/>
          </p:cNvSpPr>
          <p:nvPr>
            <p:ph idx="1"/>
          </p:nvPr>
        </p:nvSpPr>
        <p:spPr/>
        <p:txBody>
          <a:bodyPr>
            <a:normAutofit fontScale="92500" lnSpcReduction="20000"/>
          </a:bodyPr>
          <a:lstStyle/>
          <a:p>
            <a:r>
              <a:rPr lang="en-US" sz="2800" b="1" dirty="0"/>
              <a:t>Turbine flowmeters</a:t>
            </a:r>
            <a:r>
              <a:rPr lang="en-US" sz="2800" dirty="0"/>
              <a:t> use a propeller- or turbine-type assembly placed inside the fluid to generate a signal via a magnetic pickup sensor positioned nearby, but outside of the fluid</a:t>
            </a:r>
          </a:p>
          <a:p>
            <a:r>
              <a:rPr lang="en-US" sz="2800" b="1" dirty="0"/>
              <a:t>Target flowmeters</a:t>
            </a:r>
            <a:r>
              <a:rPr lang="en-US" sz="2800" dirty="0"/>
              <a:t> place a disk or similar shape in the fluid and use the force of the fluid flow to deflect the target and generate a signal</a:t>
            </a:r>
          </a:p>
          <a:p>
            <a:r>
              <a:rPr lang="en-US" sz="2800" b="1" dirty="0"/>
              <a:t>Sail flowmeters </a:t>
            </a:r>
            <a:r>
              <a:rPr lang="en-US" sz="2800" dirty="0"/>
              <a:t>work on the same basic principle, but instead of a round disk for the fluid to strike, a triangular or rectangular flag is dragged along by the fluid flow</a:t>
            </a:r>
          </a:p>
          <a:p>
            <a:r>
              <a:rPr lang="en-US" sz="2800" b="1" dirty="0"/>
              <a:t>Magnetic flowmeters</a:t>
            </a:r>
            <a:r>
              <a:rPr lang="en-US" sz="2800" dirty="0"/>
              <a:t>, also known as induction flowmeters, measure the change in voltage induced in the passing fluid</a:t>
            </a:r>
          </a:p>
          <a:p>
            <a:endParaRPr lang="en-US" dirty="0"/>
          </a:p>
        </p:txBody>
      </p:sp>
    </p:spTree>
    <p:extLst>
      <p:ext uri="{BB962C8B-B14F-4D97-AF65-F5344CB8AC3E}">
        <p14:creationId xmlns:p14="http://schemas.microsoft.com/office/powerpoint/2010/main" val="32763317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EC7C0-07B3-4240-AD7C-435CEE22DD04}"/>
              </a:ext>
            </a:extLst>
          </p:cNvPr>
          <p:cNvSpPr>
            <a:spLocks noGrp="1"/>
          </p:cNvSpPr>
          <p:nvPr>
            <p:ph type="title"/>
          </p:nvPr>
        </p:nvSpPr>
        <p:spPr/>
        <p:txBody>
          <a:bodyPr>
            <a:normAutofit/>
          </a:bodyPr>
          <a:lstStyle/>
          <a:p>
            <a:r>
              <a:rPr lang="en-US" sz="4400" dirty="0"/>
              <a:t>Level Sensors</a:t>
            </a:r>
          </a:p>
        </p:txBody>
      </p:sp>
      <p:sp>
        <p:nvSpPr>
          <p:cNvPr id="3" name="Content Placeholder 2">
            <a:extLst>
              <a:ext uri="{FF2B5EF4-FFF2-40B4-BE49-F238E27FC236}">
                <a16:creationId xmlns:a16="http://schemas.microsoft.com/office/drawing/2014/main" id="{909798E7-6C9D-4512-BB0D-D52C1E75631E}"/>
              </a:ext>
            </a:extLst>
          </p:cNvPr>
          <p:cNvSpPr>
            <a:spLocks noGrp="1"/>
          </p:cNvSpPr>
          <p:nvPr>
            <p:ph idx="1"/>
          </p:nvPr>
        </p:nvSpPr>
        <p:spPr/>
        <p:txBody>
          <a:bodyPr>
            <a:normAutofit fontScale="92500" lnSpcReduction="10000"/>
          </a:bodyPr>
          <a:lstStyle/>
          <a:p>
            <a:r>
              <a:rPr lang="en-US" sz="2800" b="1" dirty="0"/>
              <a:t>Float sensors </a:t>
            </a:r>
            <a:r>
              <a:rPr lang="en-US" sz="2800" dirty="0"/>
              <a:t>use something the liquid can lift to determine level</a:t>
            </a:r>
          </a:p>
          <a:p>
            <a:endParaRPr lang="en-US" sz="2800" b="1" dirty="0"/>
          </a:p>
          <a:p>
            <a:r>
              <a:rPr lang="en-US" sz="2800" b="1" dirty="0"/>
              <a:t>Capacitive level sensors </a:t>
            </a:r>
            <a:r>
              <a:rPr lang="en-US" sz="2800" dirty="0"/>
              <a:t>work on the same basic principle as the capacitive prox switch, with one exception: instead of the fluid acting as the second electrode, the liquid is the dielectric </a:t>
            </a:r>
          </a:p>
          <a:p>
            <a:pPr lvl="1"/>
            <a:r>
              <a:rPr lang="en-US" sz="2400" dirty="0"/>
              <a:t>When three or more probes are used in capacitive level sensors, one probe is longer than the rest, and serves as the main electrostatic source</a:t>
            </a:r>
          </a:p>
          <a:p>
            <a:pPr lvl="1"/>
            <a:r>
              <a:rPr lang="en-US" sz="2400" dirty="0"/>
              <a:t>The next longest probe is the low-level probe</a:t>
            </a:r>
          </a:p>
          <a:p>
            <a:pPr lvl="1"/>
            <a:r>
              <a:rPr lang="en-US" sz="2400" dirty="0"/>
              <a:t>The third probe, the shortest of the three, is the high-level probe </a:t>
            </a:r>
          </a:p>
        </p:txBody>
      </p:sp>
    </p:spTree>
    <p:extLst>
      <p:ext uri="{BB962C8B-B14F-4D97-AF65-F5344CB8AC3E}">
        <p14:creationId xmlns:p14="http://schemas.microsoft.com/office/powerpoint/2010/main" val="5983195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E67D51-3909-42AA-B9B4-D9F81B5336D7}"/>
              </a:ext>
            </a:extLst>
          </p:cNvPr>
          <p:cNvSpPr txBox="1"/>
          <p:nvPr/>
        </p:nvSpPr>
        <p:spPr>
          <a:xfrm>
            <a:off x="6087079" y="2279912"/>
            <a:ext cx="2786411" cy="2308324"/>
          </a:xfrm>
          <a:prstGeom prst="rect">
            <a:avLst/>
          </a:prstGeom>
          <a:noFill/>
        </p:spPr>
        <p:txBody>
          <a:bodyPr wrap="square" rtlCol="0">
            <a:spAutoFit/>
          </a:bodyPr>
          <a:lstStyle/>
          <a:p>
            <a:r>
              <a:rPr lang="en-US" sz="2400" dirty="0"/>
              <a:t>This figure demonstrates the basic operating principle of a two-probe capacitive level sensor</a:t>
            </a:r>
          </a:p>
        </p:txBody>
      </p:sp>
      <p:sp>
        <p:nvSpPr>
          <p:cNvPr id="4" name="TextBox 3">
            <a:extLst>
              <a:ext uri="{FF2B5EF4-FFF2-40B4-BE49-F238E27FC236}">
                <a16:creationId xmlns:a16="http://schemas.microsoft.com/office/drawing/2014/main" id="{7877478A-A1C6-48A5-B0F0-3D5D5E05CBA6}"/>
              </a:ext>
            </a:extLst>
          </p:cNvPr>
          <p:cNvSpPr txBox="1"/>
          <p:nvPr/>
        </p:nvSpPr>
        <p:spPr>
          <a:xfrm>
            <a:off x="806780" y="1380292"/>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7-11</a:t>
            </a:r>
          </a:p>
        </p:txBody>
      </p:sp>
      <p:pic>
        <p:nvPicPr>
          <p:cNvPr id="6" name="Picture 5" descr="An illustration shows the basic operation of capacitive level sensor. Two fixed plates that are connected to Capacitance Bridge on one end are immersed in a fluid at the other end. The fluid level is marked and labeled.">
            <a:extLst>
              <a:ext uri="{FF2B5EF4-FFF2-40B4-BE49-F238E27FC236}">
                <a16:creationId xmlns:a16="http://schemas.microsoft.com/office/drawing/2014/main" id="{01A54BA6-492D-412B-8062-0E3274B1269C}"/>
              </a:ext>
            </a:extLst>
          </p:cNvPr>
          <p:cNvPicPr>
            <a:picLocks noChangeAspect="1"/>
          </p:cNvPicPr>
          <p:nvPr/>
        </p:nvPicPr>
        <p:blipFill rotWithShape="1">
          <a:blip r:embed="rId2">
            <a:extLst>
              <a:ext uri="{28A0092B-C50C-407E-A947-70E740481C1C}">
                <a14:useLocalDpi xmlns:a14="http://schemas.microsoft.com/office/drawing/2010/main" val="0"/>
              </a:ext>
            </a:extLst>
          </a:blip>
          <a:srcRect b="13543"/>
          <a:stretch/>
        </p:blipFill>
        <p:spPr>
          <a:xfrm>
            <a:off x="697051" y="1688069"/>
            <a:ext cx="5048785" cy="3492011"/>
          </a:xfrm>
          <a:prstGeom prst="rect">
            <a:avLst/>
          </a:prstGeom>
        </p:spPr>
      </p:pic>
    </p:spTree>
    <p:extLst>
      <p:ext uri="{BB962C8B-B14F-4D97-AF65-F5344CB8AC3E}">
        <p14:creationId xmlns:p14="http://schemas.microsoft.com/office/powerpoint/2010/main" val="41845556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ADC02-9E8E-495C-A12F-B79B23AECD11}"/>
              </a:ext>
            </a:extLst>
          </p:cNvPr>
          <p:cNvSpPr>
            <a:spLocks noGrp="1"/>
          </p:cNvSpPr>
          <p:nvPr>
            <p:ph type="title"/>
          </p:nvPr>
        </p:nvSpPr>
        <p:spPr/>
        <p:txBody>
          <a:bodyPr>
            <a:normAutofit/>
          </a:bodyPr>
          <a:lstStyle/>
          <a:p>
            <a:r>
              <a:rPr lang="en-US" sz="4400" dirty="0"/>
              <a:t>Pressure Sensors </a:t>
            </a:r>
          </a:p>
        </p:txBody>
      </p:sp>
      <p:sp>
        <p:nvSpPr>
          <p:cNvPr id="3" name="Content Placeholder 2">
            <a:extLst>
              <a:ext uri="{FF2B5EF4-FFF2-40B4-BE49-F238E27FC236}">
                <a16:creationId xmlns:a16="http://schemas.microsoft.com/office/drawing/2014/main" id="{D98A7975-52A2-4B77-A796-89F968F9B458}"/>
              </a:ext>
            </a:extLst>
          </p:cNvPr>
          <p:cNvSpPr>
            <a:spLocks noGrp="1"/>
          </p:cNvSpPr>
          <p:nvPr>
            <p:ph idx="1"/>
          </p:nvPr>
        </p:nvSpPr>
        <p:spPr/>
        <p:txBody>
          <a:bodyPr/>
          <a:lstStyle/>
          <a:p>
            <a:r>
              <a:rPr lang="en-US" sz="2800" b="1" dirty="0"/>
              <a:t>Plunger pressure gauges</a:t>
            </a:r>
            <a:r>
              <a:rPr lang="en-US" sz="2800" dirty="0"/>
              <a:t> use a plunger that is exposed to system pressure, a bias spring, a pointer, and a calibrated scale to measure pressure</a:t>
            </a:r>
          </a:p>
          <a:p>
            <a:endParaRPr lang="en-US" sz="2800" dirty="0"/>
          </a:p>
          <a:p>
            <a:r>
              <a:rPr lang="en-US" sz="2800" b="1" dirty="0"/>
              <a:t>Bourdon tube gauges </a:t>
            </a:r>
            <a:r>
              <a:rPr lang="en-US" sz="2800" dirty="0"/>
              <a:t>use a thin-walled, slightly elliptical, cross-sectioned tube bent in a C shape, which is tied directly to the system, to read pressure </a:t>
            </a:r>
          </a:p>
          <a:p>
            <a:endParaRPr lang="en-US" dirty="0"/>
          </a:p>
          <a:p>
            <a:endParaRPr lang="en-US" dirty="0"/>
          </a:p>
        </p:txBody>
      </p:sp>
    </p:spTree>
    <p:extLst>
      <p:ext uri="{BB962C8B-B14F-4D97-AF65-F5344CB8AC3E}">
        <p14:creationId xmlns:p14="http://schemas.microsoft.com/office/powerpoint/2010/main" val="8891218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73F6EB-EA84-4337-8674-1C36F067FEF5}"/>
              </a:ext>
            </a:extLst>
          </p:cNvPr>
          <p:cNvSpPr txBox="1"/>
          <p:nvPr/>
        </p:nvSpPr>
        <p:spPr>
          <a:xfrm>
            <a:off x="382524" y="4047473"/>
            <a:ext cx="4648200" cy="1200329"/>
          </a:xfrm>
          <a:prstGeom prst="rect">
            <a:avLst/>
          </a:prstGeom>
          <a:noFill/>
        </p:spPr>
        <p:txBody>
          <a:bodyPr wrap="square" rtlCol="0">
            <a:spAutoFit/>
          </a:bodyPr>
          <a:lstStyle/>
          <a:p>
            <a:r>
              <a:rPr lang="en-US" sz="2400" dirty="0"/>
              <a:t>On the left you can see the make up of a plunger pressure gauge and on the right the Bourdon tube variety</a:t>
            </a:r>
          </a:p>
        </p:txBody>
      </p:sp>
      <p:sp>
        <p:nvSpPr>
          <p:cNvPr id="5" name="TextBox 4">
            <a:extLst>
              <a:ext uri="{FF2B5EF4-FFF2-40B4-BE49-F238E27FC236}">
                <a16:creationId xmlns:a16="http://schemas.microsoft.com/office/drawing/2014/main" id="{BF694912-C1A6-4D94-A7A5-5285ACDA7B8F}"/>
              </a:ext>
            </a:extLst>
          </p:cNvPr>
          <p:cNvSpPr txBox="1"/>
          <p:nvPr/>
        </p:nvSpPr>
        <p:spPr>
          <a:xfrm>
            <a:off x="126114" y="814595"/>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7-12</a:t>
            </a:r>
          </a:p>
        </p:txBody>
      </p:sp>
      <p:sp>
        <p:nvSpPr>
          <p:cNvPr id="6" name="TextBox 5">
            <a:extLst>
              <a:ext uri="{FF2B5EF4-FFF2-40B4-BE49-F238E27FC236}">
                <a16:creationId xmlns:a16="http://schemas.microsoft.com/office/drawing/2014/main" id="{617E706E-1078-4773-AC51-6D807D499AED}"/>
              </a:ext>
            </a:extLst>
          </p:cNvPr>
          <p:cNvSpPr txBox="1"/>
          <p:nvPr/>
        </p:nvSpPr>
        <p:spPr>
          <a:xfrm>
            <a:off x="5030724" y="814594"/>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7-13</a:t>
            </a:r>
          </a:p>
        </p:txBody>
      </p:sp>
      <p:pic>
        <p:nvPicPr>
          <p:cNvPr id="8" name="Picture 7" descr="An illustration shows the working of a plunger pressure gauge. A projection of the gauge shows a pointer point at a level above 1000. The following parts of the gauge are labeled: Compression spring, Piston, Fluid in.">
            <a:extLst>
              <a:ext uri="{FF2B5EF4-FFF2-40B4-BE49-F238E27FC236}">
                <a16:creationId xmlns:a16="http://schemas.microsoft.com/office/drawing/2014/main" id="{95A067C0-8631-453C-B81C-D3769184075F}"/>
              </a:ext>
            </a:extLst>
          </p:cNvPr>
          <p:cNvPicPr>
            <a:picLocks noChangeAspect="1"/>
          </p:cNvPicPr>
          <p:nvPr/>
        </p:nvPicPr>
        <p:blipFill rotWithShape="1">
          <a:blip r:embed="rId2">
            <a:extLst>
              <a:ext uri="{28A0092B-C50C-407E-A947-70E740481C1C}">
                <a14:useLocalDpi xmlns:a14="http://schemas.microsoft.com/office/drawing/2010/main" val="0"/>
              </a:ext>
            </a:extLst>
          </a:blip>
          <a:srcRect b="13596"/>
          <a:stretch/>
        </p:blipFill>
        <p:spPr>
          <a:xfrm>
            <a:off x="120972" y="1122372"/>
            <a:ext cx="4339074" cy="2218236"/>
          </a:xfrm>
          <a:prstGeom prst="rect">
            <a:avLst/>
          </a:prstGeom>
        </p:spPr>
      </p:pic>
      <p:pic>
        <p:nvPicPr>
          <p:cNvPr id="10" name="Picture 9" descr="An illustration shows the labeled parts of C-style Bourdon tube gauge as follows: Stop, Bourdon tube, Scale, spring, Pinion, Sector, Tip, Adjustable link, Segment lever, Pivot, Socket.">
            <a:extLst>
              <a:ext uri="{FF2B5EF4-FFF2-40B4-BE49-F238E27FC236}">
                <a16:creationId xmlns:a16="http://schemas.microsoft.com/office/drawing/2014/main" id="{0FE48A0D-5244-4683-8E1A-3E853EC7E4DC}"/>
              </a:ext>
            </a:extLst>
          </p:cNvPr>
          <p:cNvPicPr>
            <a:picLocks noChangeAspect="1"/>
          </p:cNvPicPr>
          <p:nvPr/>
        </p:nvPicPr>
        <p:blipFill rotWithShape="1">
          <a:blip r:embed="rId3">
            <a:extLst>
              <a:ext uri="{28A0092B-C50C-407E-A947-70E740481C1C}">
                <a14:useLocalDpi xmlns:a14="http://schemas.microsoft.com/office/drawing/2010/main" val="0"/>
              </a:ext>
            </a:extLst>
          </a:blip>
          <a:srcRect b="5372"/>
          <a:stretch/>
        </p:blipFill>
        <p:spPr>
          <a:xfrm>
            <a:off x="4547616" y="1122372"/>
            <a:ext cx="4443984" cy="3315130"/>
          </a:xfrm>
          <a:prstGeom prst="rect">
            <a:avLst/>
          </a:prstGeom>
        </p:spPr>
      </p:pic>
    </p:spTree>
    <p:extLst>
      <p:ext uri="{BB962C8B-B14F-4D97-AF65-F5344CB8AC3E}">
        <p14:creationId xmlns:p14="http://schemas.microsoft.com/office/powerpoint/2010/main" val="6224089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2D7EB-0F2A-45C7-8FD7-BC153002CC6D}"/>
              </a:ext>
            </a:extLst>
          </p:cNvPr>
          <p:cNvSpPr>
            <a:spLocks noGrp="1"/>
          </p:cNvSpPr>
          <p:nvPr>
            <p:ph type="title"/>
          </p:nvPr>
        </p:nvSpPr>
        <p:spPr/>
        <p:txBody>
          <a:bodyPr>
            <a:normAutofit/>
          </a:bodyPr>
          <a:lstStyle/>
          <a:p>
            <a:r>
              <a:rPr lang="en-US" sz="4400" dirty="0"/>
              <a:t>Pressure Sensors cont. </a:t>
            </a:r>
          </a:p>
        </p:txBody>
      </p:sp>
      <p:sp>
        <p:nvSpPr>
          <p:cNvPr id="3" name="Content Placeholder 2">
            <a:extLst>
              <a:ext uri="{FF2B5EF4-FFF2-40B4-BE49-F238E27FC236}">
                <a16:creationId xmlns:a16="http://schemas.microsoft.com/office/drawing/2014/main" id="{325DB937-3B88-4A6F-9DCB-61282E1D2D86}"/>
              </a:ext>
            </a:extLst>
          </p:cNvPr>
          <p:cNvSpPr>
            <a:spLocks noGrp="1"/>
          </p:cNvSpPr>
          <p:nvPr>
            <p:ph idx="1"/>
          </p:nvPr>
        </p:nvSpPr>
        <p:spPr/>
        <p:txBody>
          <a:bodyPr>
            <a:normAutofit lnSpcReduction="10000"/>
          </a:bodyPr>
          <a:lstStyle/>
          <a:p>
            <a:r>
              <a:rPr lang="en-US" b="1" dirty="0"/>
              <a:t>Bellows gauges </a:t>
            </a:r>
            <a:r>
              <a:rPr lang="en-US" dirty="0"/>
              <a:t>use thin-walled tubing that can expand or retract in reaction to pressure, with the bellows portion often being augmented by an internal spring </a:t>
            </a:r>
          </a:p>
          <a:p>
            <a:r>
              <a:rPr lang="en-US" b="1" dirty="0"/>
              <a:t>Diaphragm gauges </a:t>
            </a:r>
            <a:r>
              <a:rPr lang="en-US" dirty="0"/>
              <a:t>use a thin membrane, often made of metal in a capsule arrangement, to move the indicator assembly </a:t>
            </a:r>
          </a:p>
          <a:p>
            <a:r>
              <a:rPr lang="en-US" b="1" dirty="0"/>
              <a:t>Piezoelectric pressure transducers </a:t>
            </a:r>
            <a:r>
              <a:rPr lang="en-US" dirty="0"/>
              <a:t>use crystals that generate electricity in reaction to pressure to generate an analog signal</a:t>
            </a:r>
          </a:p>
          <a:p>
            <a:r>
              <a:rPr lang="en-US" b="1" dirty="0"/>
              <a:t>Pressure switches </a:t>
            </a:r>
            <a:r>
              <a:rPr lang="en-US" dirty="0"/>
              <a:t>react to system pressure and, at some determined point, change the state of contacts inside the system</a:t>
            </a:r>
          </a:p>
          <a:p>
            <a:r>
              <a:rPr lang="en-US" b="1" dirty="0"/>
              <a:t>Pressure relief valves</a:t>
            </a:r>
            <a:r>
              <a:rPr lang="en-US" dirty="0"/>
              <a:t> are valves set to either vent pressure or return fluid to the tank in case the pressure exceeds a set point</a:t>
            </a:r>
          </a:p>
        </p:txBody>
      </p:sp>
    </p:spTree>
    <p:extLst>
      <p:ext uri="{BB962C8B-B14F-4D97-AF65-F5344CB8AC3E}">
        <p14:creationId xmlns:p14="http://schemas.microsoft.com/office/powerpoint/2010/main" val="22823163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887366-375A-47E3-B622-63E93022F980}"/>
              </a:ext>
            </a:extLst>
          </p:cNvPr>
          <p:cNvSpPr txBox="1"/>
          <p:nvPr/>
        </p:nvSpPr>
        <p:spPr>
          <a:xfrm>
            <a:off x="3826466" y="4267092"/>
            <a:ext cx="4562475" cy="1569660"/>
          </a:xfrm>
          <a:prstGeom prst="rect">
            <a:avLst/>
          </a:prstGeom>
          <a:noFill/>
        </p:spPr>
        <p:txBody>
          <a:bodyPr wrap="square" rtlCol="0">
            <a:spAutoFit/>
          </a:bodyPr>
          <a:lstStyle/>
          <a:p>
            <a:r>
              <a:rPr lang="en-US" sz="2400" dirty="0"/>
              <a:t>On the left you can see the inner workings of a bellows type pressure switch and on the right is the diaphragm sensor</a:t>
            </a:r>
          </a:p>
        </p:txBody>
      </p:sp>
      <p:sp>
        <p:nvSpPr>
          <p:cNvPr id="5" name="TextBox 4">
            <a:extLst>
              <a:ext uri="{FF2B5EF4-FFF2-40B4-BE49-F238E27FC236}">
                <a16:creationId xmlns:a16="http://schemas.microsoft.com/office/drawing/2014/main" id="{8EB570D1-59C8-4E41-BE3C-4BB93DCDFFC5}"/>
              </a:ext>
            </a:extLst>
          </p:cNvPr>
          <p:cNvSpPr txBox="1"/>
          <p:nvPr/>
        </p:nvSpPr>
        <p:spPr>
          <a:xfrm>
            <a:off x="220173" y="776433"/>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7-14</a:t>
            </a:r>
          </a:p>
        </p:txBody>
      </p:sp>
      <p:sp>
        <p:nvSpPr>
          <p:cNvPr id="6" name="TextBox 5">
            <a:extLst>
              <a:ext uri="{FF2B5EF4-FFF2-40B4-BE49-F238E27FC236}">
                <a16:creationId xmlns:a16="http://schemas.microsoft.com/office/drawing/2014/main" id="{27F9585E-DDD4-443E-B616-7FCB749047A3}"/>
              </a:ext>
            </a:extLst>
          </p:cNvPr>
          <p:cNvSpPr txBox="1"/>
          <p:nvPr/>
        </p:nvSpPr>
        <p:spPr>
          <a:xfrm>
            <a:off x="3826466" y="776434"/>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7-15</a:t>
            </a:r>
          </a:p>
        </p:txBody>
      </p:sp>
      <p:pic>
        <p:nvPicPr>
          <p:cNvPr id="8" name="Picture 7" descr="An illustration shows the interior of a bellows gauge. The following parts are labeled in the clockwise order: Pressure; Coil spring; Bellows; Link to pointer; sealed shell.">
            <a:extLst>
              <a:ext uri="{FF2B5EF4-FFF2-40B4-BE49-F238E27FC236}">
                <a16:creationId xmlns:a16="http://schemas.microsoft.com/office/drawing/2014/main" id="{BF131891-ECA4-46DE-BF19-4A00E5B1EF28}"/>
              </a:ext>
            </a:extLst>
          </p:cNvPr>
          <p:cNvPicPr>
            <a:picLocks noChangeAspect="1"/>
          </p:cNvPicPr>
          <p:nvPr/>
        </p:nvPicPr>
        <p:blipFill rotWithShape="1">
          <a:blip r:embed="rId2">
            <a:extLst>
              <a:ext uri="{28A0092B-C50C-407E-A947-70E740481C1C}">
                <a14:useLocalDpi xmlns:a14="http://schemas.microsoft.com/office/drawing/2010/main" val="0"/>
              </a:ext>
            </a:extLst>
          </a:blip>
          <a:srcRect b="6772"/>
          <a:stretch/>
        </p:blipFill>
        <p:spPr>
          <a:xfrm>
            <a:off x="97514" y="1013693"/>
            <a:ext cx="3472350" cy="3253399"/>
          </a:xfrm>
          <a:prstGeom prst="rect">
            <a:avLst/>
          </a:prstGeom>
        </p:spPr>
      </p:pic>
      <p:pic>
        <p:nvPicPr>
          <p:cNvPr id="10" name="Picture 9" descr="An illustration shows the capsule arrangement in vertical series with a pivot attached at the top, a forward arrow labeled P1 is market at the bottom end; a second image shows a single capsule, a forward arrow is marked at the bottom and a double-headed arrow is marked at the top end; a third image shows a cross-section of the capsule.">
            <a:extLst>
              <a:ext uri="{FF2B5EF4-FFF2-40B4-BE49-F238E27FC236}">
                <a16:creationId xmlns:a16="http://schemas.microsoft.com/office/drawing/2014/main" id="{85BF703F-324F-4C2F-83E8-72EFA86AA741}"/>
              </a:ext>
            </a:extLst>
          </p:cNvPr>
          <p:cNvPicPr>
            <a:picLocks noChangeAspect="1"/>
          </p:cNvPicPr>
          <p:nvPr/>
        </p:nvPicPr>
        <p:blipFill rotWithShape="1">
          <a:blip r:embed="rId3">
            <a:extLst>
              <a:ext uri="{28A0092B-C50C-407E-A947-70E740481C1C}">
                <a14:useLocalDpi xmlns:a14="http://schemas.microsoft.com/office/drawing/2010/main" val="0"/>
              </a:ext>
            </a:extLst>
          </a:blip>
          <a:srcRect b="8849"/>
          <a:stretch/>
        </p:blipFill>
        <p:spPr>
          <a:xfrm>
            <a:off x="3826466" y="1192074"/>
            <a:ext cx="5317534" cy="2197301"/>
          </a:xfrm>
          <a:prstGeom prst="rect">
            <a:avLst/>
          </a:prstGeom>
        </p:spPr>
      </p:pic>
    </p:spTree>
    <p:extLst>
      <p:ext uri="{BB962C8B-B14F-4D97-AF65-F5344CB8AC3E}">
        <p14:creationId xmlns:p14="http://schemas.microsoft.com/office/powerpoint/2010/main" val="465329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Limit Switches cont.</a:t>
            </a:r>
          </a:p>
        </p:txBody>
      </p:sp>
      <p:sp>
        <p:nvSpPr>
          <p:cNvPr id="3" name="Content Placeholder 2"/>
          <p:cNvSpPr>
            <a:spLocks noGrp="1"/>
          </p:cNvSpPr>
          <p:nvPr>
            <p:ph idx="1"/>
          </p:nvPr>
        </p:nvSpPr>
        <p:spPr/>
        <p:txBody>
          <a:bodyPr/>
          <a:lstStyle/>
          <a:p>
            <a:endParaRPr lang="en-US" dirty="0"/>
          </a:p>
          <a:p>
            <a:r>
              <a:rPr lang="en-US" sz="2800" dirty="0"/>
              <a:t>Limit switches have a range of force and motion required for activation:</a:t>
            </a:r>
          </a:p>
          <a:p>
            <a:pPr lvl="1"/>
            <a:r>
              <a:rPr lang="en-US" sz="2400" dirty="0"/>
              <a:t>Slight movements requiring 0.2 newton of force </a:t>
            </a:r>
          </a:p>
          <a:p>
            <a:pPr lvl="1"/>
            <a:r>
              <a:rPr lang="en-US" sz="2400" dirty="0"/>
              <a:t>Large movements requiring about 20 newtons of force</a:t>
            </a:r>
          </a:p>
          <a:p>
            <a:pPr lvl="1"/>
            <a:r>
              <a:rPr lang="en-US" sz="2400" dirty="0"/>
              <a:t>A newton is a common measurement of force and the metric equivalent of the English pound</a:t>
            </a:r>
          </a:p>
        </p:txBody>
      </p:sp>
    </p:spTree>
    <p:extLst>
      <p:ext uri="{BB962C8B-B14F-4D97-AF65-F5344CB8AC3E}">
        <p14:creationId xmlns:p14="http://schemas.microsoft.com/office/powerpoint/2010/main" val="18338728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Position</a:t>
            </a:r>
          </a:p>
        </p:txBody>
      </p:sp>
      <p:sp>
        <p:nvSpPr>
          <p:cNvPr id="3" name="Content Placeholder 2"/>
          <p:cNvSpPr>
            <a:spLocks noGrp="1"/>
          </p:cNvSpPr>
          <p:nvPr>
            <p:ph idx="1"/>
          </p:nvPr>
        </p:nvSpPr>
        <p:spPr/>
        <p:txBody>
          <a:bodyPr>
            <a:normAutofit/>
          </a:bodyPr>
          <a:lstStyle/>
          <a:p>
            <a:r>
              <a:rPr lang="en-US" sz="2800" b="1" dirty="0"/>
              <a:t>Open-loop</a:t>
            </a:r>
            <a:r>
              <a:rPr lang="en-US" sz="2800" dirty="0"/>
              <a:t> systems work on the assumption that the control pulse, whatever it may be, activates the motion system, and the robot performs as expected</a:t>
            </a:r>
          </a:p>
          <a:p>
            <a:r>
              <a:rPr lang="en-US" sz="2800" b="1" dirty="0"/>
              <a:t>Closed-loop</a:t>
            </a:r>
            <a:r>
              <a:rPr lang="en-US" sz="2800" dirty="0"/>
              <a:t> systems send out the control pulse, whatever it may be, to initiate movement and then receive a signal back that confirms movement and in many cases in which direction and how far</a:t>
            </a:r>
          </a:p>
        </p:txBody>
      </p:sp>
    </p:spTree>
    <p:extLst>
      <p:ext uri="{BB962C8B-B14F-4D97-AF65-F5344CB8AC3E}">
        <p14:creationId xmlns:p14="http://schemas.microsoft.com/office/powerpoint/2010/main" val="25396417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07259" y="2036064"/>
            <a:ext cx="2455006" cy="3416320"/>
          </a:xfrm>
          <a:prstGeom prst="rect">
            <a:avLst/>
          </a:prstGeom>
          <a:noFill/>
        </p:spPr>
        <p:txBody>
          <a:bodyPr wrap="square" rtlCol="0">
            <a:spAutoFit/>
          </a:bodyPr>
          <a:lstStyle/>
          <a:p>
            <a:r>
              <a:rPr lang="en-US" sz="2400" dirty="0"/>
              <a:t>Here is a simple feedback system where a prox switch monitors and sends back information each time a projection passes near the sensor</a:t>
            </a:r>
          </a:p>
        </p:txBody>
      </p:sp>
      <p:sp>
        <p:nvSpPr>
          <p:cNvPr id="4" name="TextBox 3">
            <a:extLst>
              <a:ext uri="{FF2B5EF4-FFF2-40B4-BE49-F238E27FC236}">
                <a16:creationId xmlns:a16="http://schemas.microsoft.com/office/drawing/2014/main" id="{421A5860-A334-4BD0-B490-287E39F9D7CF}"/>
              </a:ext>
            </a:extLst>
          </p:cNvPr>
          <p:cNvSpPr txBox="1"/>
          <p:nvPr/>
        </p:nvSpPr>
        <p:spPr>
          <a:xfrm>
            <a:off x="1051530" y="990182"/>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7-16</a:t>
            </a:r>
          </a:p>
        </p:txBody>
      </p:sp>
      <p:pic>
        <p:nvPicPr>
          <p:cNvPr id="5" name="Picture 4" descr="An illustration shows a moving metal protrusion being tracked by prox switch. The distance between two switches is labeled as 2a, the length and breadth of the prox square is labeled as a, the distance between the metal protrusion and prox switch is marked as S is equal to S subscript n by 2, the thickness of the metal protrusion is d, the rotation is marked by forward headed arrows labeled as n. A scale below shows the signal generated, the higher value is marked as t subscript 1 and the lower value is marked as t subscript 2.">
            <a:extLst>
              <a:ext uri="{FF2B5EF4-FFF2-40B4-BE49-F238E27FC236}">
                <a16:creationId xmlns:a16="http://schemas.microsoft.com/office/drawing/2014/main" id="{27E88FED-8E9B-45B3-9C75-121E8B8A6506}"/>
              </a:ext>
            </a:extLst>
          </p:cNvPr>
          <p:cNvPicPr>
            <a:picLocks noChangeAspect="1"/>
          </p:cNvPicPr>
          <p:nvPr/>
        </p:nvPicPr>
        <p:blipFill rotWithShape="1">
          <a:blip r:embed="rId2">
            <a:extLst>
              <a:ext uri="{28A0092B-C50C-407E-A947-70E740481C1C}">
                <a14:useLocalDpi xmlns:a14="http://schemas.microsoft.com/office/drawing/2010/main" val="0"/>
              </a:ext>
            </a:extLst>
          </a:blip>
          <a:srcRect b="21447"/>
          <a:stretch/>
        </p:blipFill>
        <p:spPr>
          <a:xfrm>
            <a:off x="1149066" y="1297959"/>
            <a:ext cx="4837206" cy="4154425"/>
          </a:xfrm>
          <a:prstGeom prst="rect">
            <a:avLst/>
          </a:prstGeom>
        </p:spPr>
      </p:pic>
    </p:spTree>
    <p:extLst>
      <p:ext uri="{BB962C8B-B14F-4D97-AF65-F5344CB8AC3E}">
        <p14:creationId xmlns:p14="http://schemas.microsoft.com/office/powerpoint/2010/main" val="4272611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Encoders</a:t>
            </a:r>
          </a:p>
        </p:txBody>
      </p:sp>
      <p:sp>
        <p:nvSpPr>
          <p:cNvPr id="3" name="Content Placeholder 2"/>
          <p:cNvSpPr>
            <a:spLocks noGrp="1"/>
          </p:cNvSpPr>
          <p:nvPr>
            <p:ph idx="1"/>
          </p:nvPr>
        </p:nvSpPr>
        <p:spPr/>
        <p:txBody>
          <a:bodyPr>
            <a:normAutofit/>
          </a:bodyPr>
          <a:lstStyle/>
          <a:p>
            <a:r>
              <a:rPr lang="en-US" sz="2800" b="1" dirty="0"/>
              <a:t>Motor encoders </a:t>
            </a:r>
            <a:r>
              <a:rPr lang="en-US" sz="2800" dirty="0"/>
              <a:t>are devices that directly monitor the rotation of a motor shaft and turn that information into a meaningful signal</a:t>
            </a:r>
          </a:p>
          <a:p>
            <a:r>
              <a:rPr lang="en-US" sz="2800" dirty="0"/>
              <a:t>A simple encoder may use the Hall-effect sensor by attaching a disk with a specific number of magnets evenly spaced around the edge where they can activate a Hall-effect sensor</a:t>
            </a:r>
          </a:p>
          <a:p>
            <a:endParaRPr lang="en-US" dirty="0"/>
          </a:p>
        </p:txBody>
      </p:sp>
    </p:spTree>
    <p:extLst>
      <p:ext uri="{BB962C8B-B14F-4D97-AF65-F5344CB8AC3E}">
        <p14:creationId xmlns:p14="http://schemas.microsoft.com/office/powerpoint/2010/main" val="22322526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AF902-9377-48D4-8E7C-01EBA577AAC7}"/>
              </a:ext>
            </a:extLst>
          </p:cNvPr>
          <p:cNvSpPr>
            <a:spLocks noGrp="1"/>
          </p:cNvSpPr>
          <p:nvPr>
            <p:ph type="title"/>
          </p:nvPr>
        </p:nvSpPr>
        <p:spPr/>
        <p:txBody>
          <a:bodyPr>
            <a:normAutofit/>
          </a:bodyPr>
          <a:lstStyle/>
          <a:p>
            <a:r>
              <a:rPr lang="en-US" sz="4400" dirty="0"/>
              <a:t>Incremental Encoders</a:t>
            </a:r>
          </a:p>
        </p:txBody>
      </p:sp>
      <p:sp>
        <p:nvSpPr>
          <p:cNvPr id="3" name="Content Placeholder 2">
            <a:extLst>
              <a:ext uri="{FF2B5EF4-FFF2-40B4-BE49-F238E27FC236}">
                <a16:creationId xmlns:a16="http://schemas.microsoft.com/office/drawing/2014/main" id="{879A788A-7A9A-4BBB-9713-C70375FF77B6}"/>
              </a:ext>
            </a:extLst>
          </p:cNvPr>
          <p:cNvSpPr>
            <a:spLocks noGrp="1"/>
          </p:cNvSpPr>
          <p:nvPr>
            <p:ph idx="1"/>
          </p:nvPr>
        </p:nvSpPr>
        <p:spPr/>
        <p:txBody>
          <a:bodyPr>
            <a:normAutofit fontScale="92500"/>
          </a:bodyPr>
          <a:lstStyle/>
          <a:p>
            <a:r>
              <a:rPr lang="en-US" sz="2800" b="1" dirty="0"/>
              <a:t>Incremental</a:t>
            </a:r>
            <a:r>
              <a:rPr lang="en-US" sz="2800" dirty="0"/>
              <a:t> </a:t>
            </a:r>
            <a:r>
              <a:rPr lang="en-US" sz="2800" b="1" dirty="0"/>
              <a:t>optical encoders</a:t>
            </a:r>
            <a:r>
              <a:rPr lang="en-US" sz="2800" dirty="0"/>
              <a:t> consist of a disk that has either holes for light to pass through or special reflectors to return light, an emitter, a receiver, and some solid-state devices for signal interpretation and transmission</a:t>
            </a:r>
          </a:p>
          <a:p>
            <a:pPr lvl="1"/>
            <a:r>
              <a:rPr lang="en-US" sz="2400" dirty="0"/>
              <a:t>Because we are using light, it is possible to make the divisions on the rotating disk extremely small</a:t>
            </a:r>
          </a:p>
          <a:p>
            <a:pPr lvl="1"/>
            <a:r>
              <a:rPr lang="en-US" sz="2400" dirty="0"/>
              <a:t>By adding a second row of reflectors or light windows, offset from the pulse count, it can determine the direction of rotation by comparing the signals from the two rings</a:t>
            </a:r>
          </a:p>
          <a:p>
            <a:pPr lvl="1"/>
            <a:r>
              <a:rPr lang="en-US" sz="2400" dirty="0"/>
              <a:t>Adding a special area called the zero pulse allows for counting of full rotations as well </a:t>
            </a:r>
          </a:p>
          <a:p>
            <a:endParaRPr lang="en-US" dirty="0"/>
          </a:p>
        </p:txBody>
      </p:sp>
    </p:spTree>
    <p:extLst>
      <p:ext uri="{BB962C8B-B14F-4D97-AF65-F5344CB8AC3E}">
        <p14:creationId xmlns:p14="http://schemas.microsoft.com/office/powerpoint/2010/main" val="14850488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4914" y="4152689"/>
            <a:ext cx="5257799" cy="1200329"/>
          </a:xfrm>
          <a:prstGeom prst="rect">
            <a:avLst/>
          </a:prstGeom>
          <a:noFill/>
        </p:spPr>
        <p:txBody>
          <a:bodyPr wrap="square" rtlCol="0">
            <a:spAutoFit/>
          </a:bodyPr>
          <a:lstStyle/>
          <a:p>
            <a:r>
              <a:rPr lang="en-US" sz="2400" dirty="0"/>
              <a:t>Here you can see some examples of optical encoders as well as a drawing of the signals they produce </a:t>
            </a:r>
          </a:p>
        </p:txBody>
      </p:sp>
      <p:sp>
        <p:nvSpPr>
          <p:cNvPr id="5" name="TextBox 4">
            <a:extLst>
              <a:ext uri="{FF2B5EF4-FFF2-40B4-BE49-F238E27FC236}">
                <a16:creationId xmlns:a16="http://schemas.microsoft.com/office/drawing/2014/main" id="{6A6B3905-2A34-4CD0-A2E7-30EB17E3E72D}"/>
              </a:ext>
            </a:extLst>
          </p:cNvPr>
          <p:cNvSpPr txBox="1"/>
          <p:nvPr/>
        </p:nvSpPr>
        <p:spPr>
          <a:xfrm>
            <a:off x="33945" y="711268"/>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7-17</a:t>
            </a:r>
          </a:p>
        </p:txBody>
      </p:sp>
      <p:sp>
        <p:nvSpPr>
          <p:cNvPr id="6" name="TextBox 5">
            <a:extLst>
              <a:ext uri="{FF2B5EF4-FFF2-40B4-BE49-F238E27FC236}">
                <a16:creationId xmlns:a16="http://schemas.microsoft.com/office/drawing/2014/main" id="{DAA9A5D9-9A88-496F-9DF3-6D9A5CFB8CFD}"/>
              </a:ext>
            </a:extLst>
          </p:cNvPr>
          <p:cNvSpPr txBox="1"/>
          <p:nvPr/>
        </p:nvSpPr>
        <p:spPr>
          <a:xfrm>
            <a:off x="4115884" y="711268"/>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7-18</a:t>
            </a:r>
          </a:p>
        </p:txBody>
      </p:sp>
      <p:pic>
        <p:nvPicPr>
          <p:cNvPr id="4" name="Picture 3" descr="A photo shows three sizes of encoders that can be attached to motors.">
            <a:extLst>
              <a:ext uri="{FF2B5EF4-FFF2-40B4-BE49-F238E27FC236}">
                <a16:creationId xmlns:a16="http://schemas.microsoft.com/office/drawing/2014/main" id="{CC0246F6-5ED4-4487-AA1F-88BB2C91989A}"/>
              </a:ext>
            </a:extLst>
          </p:cNvPr>
          <p:cNvPicPr>
            <a:picLocks noChangeAspect="1"/>
          </p:cNvPicPr>
          <p:nvPr/>
        </p:nvPicPr>
        <p:blipFill rotWithShape="1">
          <a:blip r:embed="rId2">
            <a:extLst>
              <a:ext uri="{28A0092B-C50C-407E-A947-70E740481C1C}">
                <a14:useLocalDpi xmlns:a14="http://schemas.microsoft.com/office/drawing/2010/main" val="0"/>
              </a:ext>
            </a:extLst>
          </a:blip>
          <a:srcRect b="13601"/>
          <a:stretch/>
        </p:blipFill>
        <p:spPr>
          <a:xfrm>
            <a:off x="33945" y="1019045"/>
            <a:ext cx="4081939" cy="2639212"/>
          </a:xfrm>
          <a:prstGeom prst="rect">
            <a:avLst/>
          </a:prstGeom>
        </p:spPr>
      </p:pic>
      <p:pic>
        <p:nvPicPr>
          <p:cNvPr id="8" name="Picture 7" descr="An illustration shows an incremental encoder setup with the following labeled parts: Reference mark, Optical disk, sand Read head. The signals it generates are of three types, A and B shows continuous square waves, whereas Z shows a single discreet value.">
            <a:extLst>
              <a:ext uri="{FF2B5EF4-FFF2-40B4-BE49-F238E27FC236}">
                <a16:creationId xmlns:a16="http://schemas.microsoft.com/office/drawing/2014/main" id="{9A9BC0A8-FFBB-4FB4-956F-C9BC9DEC1540}"/>
              </a:ext>
            </a:extLst>
          </p:cNvPr>
          <p:cNvPicPr>
            <a:picLocks noChangeAspect="1"/>
          </p:cNvPicPr>
          <p:nvPr/>
        </p:nvPicPr>
        <p:blipFill rotWithShape="1">
          <a:blip r:embed="rId3">
            <a:extLst>
              <a:ext uri="{28A0092B-C50C-407E-A947-70E740481C1C}">
                <a14:useLocalDpi xmlns:a14="http://schemas.microsoft.com/office/drawing/2010/main" val="0"/>
              </a:ext>
            </a:extLst>
          </a:blip>
          <a:srcRect b="17201"/>
          <a:stretch/>
        </p:blipFill>
        <p:spPr>
          <a:xfrm>
            <a:off x="4115884" y="1019045"/>
            <a:ext cx="4922424" cy="2336750"/>
          </a:xfrm>
          <a:prstGeom prst="rect">
            <a:avLst/>
          </a:prstGeom>
        </p:spPr>
      </p:pic>
    </p:spTree>
    <p:extLst>
      <p:ext uri="{BB962C8B-B14F-4D97-AF65-F5344CB8AC3E}">
        <p14:creationId xmlns:p14="http://schemas.microsoft.com/office/powerpoint/2010/main" val="15546288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Absolute Encoders </a:t>
            </a:r>
          </a:p>
        </p:txBody>
      </p:sp>
      <p:sp>
        <p:nvSpPr>
          <p:cNvPr id="3" name="Content Placeholder 2"/>
          <p:cNvSpPr>
            <a:spLocks noGrp="1"/>
          </p:cNvSpPr>
          <p:nvPr>
            <p:ph idx="1"/>
          </p:nvPr>
        </p:nvSpPr>
        <p:spPr/>
        <p:txBody>
          <a:bodyPr>
            <a:normAutofit/>
          </a:bodyPr>
          <a:lstStyle/>
          <a:p>
            <a:r>
              <a:rPr lang="en-US" sz="2800" b="1" dirty="0"/>
              <a:t>Absolute optical encoders</a:t>
            </a:r>
            <a:r>
              <a:rPr lang="en-US" sz="2800" dirty="0"/>
              <a:t> add enough emitters and receivers, usually four or more in total, to give each position of the encoder its own unique binary address</a:t>
            </a:r>
          </a:p>
          <a:p>
            <a:pPr lvl="1"/>
            <a:r>
              <a:rPr lang="en-US" sz="2400" dirty="0"/>
              <a:t>A  </a:t>
            </a:r>
            <a:r>
              <a:rPr lang="en-US" sz="2400" b="1" dirty="0"/>
              <a:t>binary address</a:t>
            </a:r>
            <a:r>
              <a:rPr lang="en-US" sz="2400" dirty="0"/>
              <a:t> is a unique set of 1s and 0s that the controller can understand and use  </a:t>
            </a:r>
          </a:p>
          <a:p>
            <a:pPr lvl="1"/>
            <a:r>
              <a:rPr lang="en-US" sz="2400" dirty="0"/>
              <a:t>These encoders have more internal parts, cost more, and require more of the controller’s processing power</a:t>
            </a:r>
          </a:p>
          <a:p>
            <a:pPr lvl="1"/>
            <a:r>
              <a:rPr lang="en-US" sz="2400" dirty="0"/>
              <a:t>These give the system accurate data about the specific position of the motor as well as the direction it is moving</a:t>
            </a:r>
          </a:p>
        </p:txBody>
      </p:sp>
    </p:spTree>
    <p:extLst>
      <p:ext uri="{BB962C8B-B14F-4D97-AF65-F5344CB8AC3E}">
        <p14:creationId xmlns:p14="http://schemas.microsoft.com/office/powerpoint/2010/main" val="6550666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0447" y="5158487"/>
            <a:ext cx="6410242" cy="830997"/>
          </a:xfrm>
          <a:prstGeom prst="rect">
            <a:avLst/>
          </a:prstGeom>
          <a:noFill/>
        </p:spPr>
        <p:txBody>
          <a:bodyPr wrap="square" rtlCol="0">
            <a:spAutoFit/>
          </a:bodyPr>
          <a:lstStyle/>
          <a:p>
            <a:r>
              <a:rPr lang="en-US" sz="2400" dirty="0"/>
              <a:t>Here you see the type of output the system receives from an Absolute Optical encoder</a:t>
            </a:r>
          </a:p>
        </p:txBody>
      </p:sp>
      <p:sp>
        <p:nvSpPr>
          <p:cNvPr id="4" name="TextBox 3">
            <a:extLst>
              <a:ext uri="{FF2B5EF4-FFF2-40B4-BE49-F238E27FC236}">
                <a16:creationId xmlns:a16="http://schemas.microsoft.com/office/drawing/2014/main" id="{5EF29465-60AA-4AB5-8663-3E03D432A5E3}"/>
              </a:ext>
            </a:extLst>
          </p:cNvPr>
          <p:cNvSpPr txBox="1"/>
          <p:nvPr/>
        </p:nvSpPr>
        <p:spPr>
          <a:xfrm>
            <a:off x="1366879" y="1347477"/>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7-19</a:t>
            </a:r>
          </a:p>
        </p:txBody>
      </p:sp>
      <p:pic>
        <p:nvPicPr>
          <p:cNvPr id="5" name="Picture 4" descr="An illustration shows an absolute encoder setup with the binary data that shows values ranging from 0000000000 bits to 1111111111 bits.">
            <a:extLst>
              <a:ext uri="{FF2B5EF4-FFF2-40B4-BE49-F238E27FC236}">
                <a16:creationId xmlns:a16="http://schemas.microsoft.com/office/drawing/2014/main" id="{E98B9E11-860E-4E1A-B809-5881D758EFFB}"/>
              </a:ext>
            </a:extLst>
          </p:cNvPr>
          <p:cNvPicPr>
            <a:picLocks noChangeAspect="1"/>
          </p:cNvPicPr>
          <p:nvPr/>
        </p:nvPicPr>
        <p:blipFill rotWithShape="1">
          <a:blip r:embed="rId2">
            <a:extLst>
              <a:ext uri="{28A0092B-C50C-407E-A947-70E740481C1C}">
                <a14:useLocalDpi xmlns:a14="http://schemas.microsoft.com/office/drawing/2010/main" val="0"/>
              </a:ext>
            </a:extLst>
          </a:blip>
          <a:srcRect b="16029"/>
          <a:stretch/>
        </p:blipFill>
        <p:spPr>
          <a:xfrm>
            <a:off x="1469136" y="1655254"/>
            <a:ext cx="6024436" cy="3355658"/>
          </a:xfrm>
          <a:prstGeom prst="rect">
            <a:avLst/>
          </a:prstGeom>
        </p:spPr>
      </p:pic>
    </p:spTree>
    <p:extLst>
      <p:ext uri="{BB962C8B-B14F-4D97-AF65-F5344CB8AC3E}">
        <p14:creationId xmlns:p14="http://schemas.microsoft.com/office/powerpoint/2010/main" val="32911277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GPS</a:t>
            </a:r>
            <a:r>
              <a:rPr lang="en-US" dirty="0"/>
              <a:t> </a:t>
            </a:r>
          </a:p>
        </p:txBody>
      </p:sp>
      <p:sp>
        <p:nvSpPr>
          <p:cNvPr id="3" name="Content Placeholder 2"/>
          <p:cNvSpPr>
            <a:spLocks noGrp="1"/>
          </p:cNvSpPr>
          <p:nvPr>
            <p:ph idx="1"/>
          </p:nvPr>
        </p:nvSpPr>
        <p:spPr/>
        <p:txBody>
          <a:bodyPr>
            <a:normAutofit lnSpcReduction="10000"/>
          </a:bodyPr>
          <a:lstStyle/>
          <a:p>
            <a:r>
              <a:rPr lang="en-US" sz="2800" b="1" dirty="0"/>
              <a:t>Global Positioning System (GPS)</a:t>
            </a:r>
            <a:r>
              <a:rPr lang="en-US" sz="2800" dirty="0"/>
              <a:t> systems determine geographical position based on the time it takes to receive signals from three or four separate satellites in orbit around the Earth</a:t>
            </a:r>
          </a:p>
          <a:p>
            <a:pPr lvl="1"/>
            <a:r>
              <a:rPr lang="en-US" sz="2400" dirty="0"/>
              <a:t>Mobile robotic vehicles can use GPS to navigate to program locations </a:t>
            </a:r>
          </a:p>
          <a:p>
            <a:pPr lvl="1"/>
            <a:r>
              <a:rPr lang="en-US" sz="2400" dirty="0"/>
              <a:t>For outdoor applications, GPS navigation works well</a:t>
            </a:r>
          </a:p>
          <a:p>
            <a:pPr lvl="1"/>
            <a:r>
              <a:rPr lang="en-US" sz="2400" dirty="0"/>
              <a:t>When indoors most robots need visual references that they can detect with cameras, something a laser can interact with, or devices that broadcast a signal that the robot can interact with for positioning</a:t>
            </a:r>
          </a:p>
        </p:txBody>
      </p:sp>
    </p:spTree>
    <p:extLst>
      <p:ext uri="{BB962C8B-B14F-4D97-AF65-F5344CB8AC3E}">
        <p14:creationId xmlns:p14="http://schemas.microsoft.com/office/powerpoint/2010/main" val="11944921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Sound</a:t>
            </a:r>
            <a:r>
              <a:rPr lang="en-US" dirty="0"/>
              <a:t> </a:t>
            </a:r>
          </a:p>
        </p:txBody>
      </p:sp>
      <p:sp>
        <p:nvSpPr>
          <p:cNvPr id="3" name="Content Placeholder 2"/>
          <p:cNvSpPr>
            <a:spLocks noGrp="1"/>
          </p:cNvSpPr>
          <p:nvPr>
            <p:ph idx="1"/>
          </p:nvPr>
        </p:nvSpPr>
        <p:spPr/>
        <p:txBody>
          <a:bodyPr>
            <a:normAutofit/>
          </a:bodyPr>
          <a:lstStyle/>
          <a:p>
            <a:r>
              <a:rPr lang="en-US" sz="2800" dirty="0"/>
              <a:t>For sound detection, a robotic system needs:</a:t>
            </a:r>
          </a:p>
          <a:p>
            <a:pPr lvl="1"/>
            <a:r>
              <a:rPr lang="en-US" sz="2400" dirty="0"/>
              <a:t>A microphone</a:t>
            </a:r>
          </a:p>
          <a:p>
            <a:pPr lvl="1"/>
            <a:r>
              <a:rPr lang="en-US" sz="2400" dirty="0"/>
              <a:t>The proper hardware</a:t>
            </a:r>
          </a:p>
          <a:p>
            <a:pPr lvl="1"/>
            <a:r>
              <a:rPr lang="en-US" sz="2400" dirty="0"/>
              <a:t>The necessary programming so that the robot can turn the signal from the microphone into something useful</a:t>
            </a:r>
          </a:p>
          <a:p>
            <a:pPr lvl="1"/>
            <a:r>
              <a:rPr lang="en-US" sz="2400" dirty="0"/>
              <a:t>With these elements in place, we can record patterns of sound and use them as triggers for robot actions</a:t>
            </a:r>
          </a:p>
        </p:txBody>
      </p:sp>
    </p:spTree>
    <p:extLst>
      <p:ext uri="{BB962C8B-B14F-4D97-AF65-F5344CB8AC3E}">
        <p14:creationId xmlns:p14="http://schemas.microsoft.com/office/powerpoint/2010/main" val="19336529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Sound Location </a:t>
            </a:r>
          </a:p>
        </p:txBody>
      </p:sp>
      <p:sp>
        <p:nvSpPr>
          <p:cNvPr id="3" name="Content Placeholder 2"/>
          <p:cNvSpPr>
            <a:spLocks noGrp="1"/>
          </p:cNvSpPr>
          <p:nvPr>
            <p:ph idx="1"/>
          </p:nvPr>
        </p:nvSpPr>
        <p:spPr/>
        <p:txBody>
          <a:bodyPr>
            <a:normAutofit/>
          </a:bodyPr>
          <a:lstStyle/>
          <a:p>
            <a:r>
              <a:rPr lang="en-US" sz="2800" dirty="0"/>
              <a:t>To detect where a sound came from, add multiple microphones to the robot so that the controller can compare signal strengths and determine a probable location for the sound’s origin</a:t>
            </a:r>
          </a:p>
          <a:p>
            <a:pPr lvl="1"/>
            <a:r>
              <a:rPr lang="en-US" sz="2400" dirty="0"/>
              <a:t>Usually add microphones in even-numbered pairs</a:t>
            </a:r>
          </a:p>
          <a:p>
            <a:pPr lvl="1"/>
            <a:r>
              <a:rPr lang="en-US" sz="2400" dirty="0"/>
              <a:t>Two is the minimum with four or six being common</a:t>
            </a:r>
          </a:p>
        </p:txBody>
      </p:sp>
    </p:spTree>
    <p:extLst>
      <p:ext uri="{BB962C8B-B14F-4D97-AF65-F5344CB8AC3E}">
        <p14:creationId xmlns:p14="http://schemas.microsoft.com/office/powerpoint/2010/main" val="4058729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6654" y="4940529"/>
            <a:ext cx="4012932" cy="1569660"/>
          </a:xfrm>
          <a:prstGeom prst="rect">
            <a:avLst/>
          </a:prstGeom>
          <a:noFill/>
        </p:spPr>
        <p:txBody>
          <a:bodyPr wrap="square" rtlCol="0">
            <a:spAutoFit/>
          </a:bodyPr>
          <a:lstStyle/>
          <a:p>
            <a:r>
              <a:rPr lang="en-US" sz="2400" dirty="0"/>
              <a:t>Here are a couple of examples of limit switches you might see used in conjunction with industrial robotic systems</a:t>
            </a:r>
          </a:p>
        </p:txBody>
      </p:sp>
      <p:sp>
        <p:nvSpPr>
          <p:cNvPr id="5" name="TextBox 4">
            <a:extLst>
              <a:ext uri="{FF2B5EF4-FFF2-40B4-BE49-F238E27FC236}">
                <a16:creationId xmlns:a16="http://schemas.microsoft.com/office/drawing/2014/main" id="{EAC460BB-24FF-483D-8A23-894AEA6687C7}"/>
              </a:ext>
            </a:extLst>
          </p:cNvPr>
          <p:cNvSpPr txBox="1"/>
          <p:nvPr/>
        </p:nvSpPr>
        <p:spPr>
          <a:xfrm>
            <a:off x="288775" y="748737"/>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7-2</a:t>
            </a:r>
          </a:p>
        </p:txBody>
      </p:sp>
      <p:sp>
        <p:nvSpPr>
          <p:cNvPr id="6" name="TextBox 5">
            <a:extLst>
              <a:ext uri="{FF2B5EF4-FFF2-40B4-BE49-F238E27FC236}">
                <a16:creationId xmlns:a16="http://schemas.microsoft.com/office/drawing/2014/main" id="{EBC093C7-AE28-4EF3-942B-1260EA4C29AA}"/>
              </a:ext>
            </a:extLst>
          </p:cNvPr>
          <p:cNvSpPr txBox="1"/>
          <p:nvPr/>
        </p:nvSpPr>
        <p:spPr>
          <a:xfrm>
            <a:off x="4360023" y="736206"/>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7-1</a:t>
            </a:r>
          </a:p>
        </p:txBody>
      </p:sp>
      <p:pic>
        <p:nvPicPr>
          <p:cNvPr id="4" name="Picture 3" descr="A photo shows an Automation Direct limit switch with a small arm and a wheel on the arm. ">
            <a:extLst>
              <a:ext uri="{FF2B5EF4-FFF2-40B4-BE49-F238E27FC236}">
                <a16:creationId xmlns:a16="http://schemas.microsoft.com/office/drawing/2014/main" id="{BE8B40BE-FB0A-4433-A0BF-A10B017E1A84}"/>
              </a:ext>
            </a:extLst>
          </p:cNvPr>
          <p:cNvPicPr>
            <a:picLocks noChangeAspect="1"/>
          </p:cNvPicPr>
          <p:nvPr/>
        </p:nvPicPr>
        <p:blipFill rotWithShape="1">
          <a:blip r:embed="rId2">
            <a:extLst>
              <a:ext uri="{28A0092B-C50C-407E-A947-70E740481C1C}">
                <a14:useLocalDpi xmlns:a14="http://schemas.microsoft.com/office/drawing/2010/main" val="0"/>
              </a:ext>
            </a:extLst>
          </a:blip>
          <a:srcRect b="11094"/>
          <a:stretch/>
        </p:blipFill>
        <p:spPr>
          <a:xfrm>
            <a:off x="288775" y="1056514"/>
            <a:ext cx="2881146" cy="5185233"/>
          </a:xfrm>
          <a:prstGeom prst="rect">
            <a:avLst/>
          </a:prstGeom>
        </p:spPr>
      </p:pic>
      <p:pic>
        <p:nvPicPr>
          <p:cNvPr id="8" name="Picture 7" descr="A photo shows a Cutler-Hammer limit switch with an arm mounted for contact on the right side of the unit.">
            <a:extLst>
              <a:ext uri="{FF2B5EF4-FFF2-40B4-BE49-F238E27FC236}">
                <a16:creationId xmlns:a16="http://schemas.microsoft.com/office/drawing/2014/main" id="{7E547797-3EA0-4B78-9A61-17B85F8E692A}"/>
              </a:ext>
            </a:extLst>
          </p:cNvPr>
          <p:cNvPicPr>
            <a:picLocks noChangeAspect="1"/>
          </p:cNvPicPr>
          <p:nvPr/>
        </p:nvPicPr>
        <p:blipFill rotWithShape="1">
          <a:blip r:embed="rId3">
            <a:extLst>
              <a:ext uri="{28A0092B-C50C-407E-A947-70E740481C1C}">
                <a14:useLocalDpi xmlns:a14="http://schemas.microsoft.com/office/drawing/2010/main" val="0"/>
              </a:ext>
            </a:extLst>
          </a:blip>
          <a:srcRect b="7988"/>
          <a:stretch/>
        </p:blipFill>
        <p:spPr>
          <a:xfrm>
            <a:off x="4360023" y="1043983"/>
            <a:ext cx="3173864" cy="3884015"/>
          </a:xfrm>
          <a:prstGeom prst="rect">
            <a:avLst/>
          </a:prstGeom>
        </p:spPr>
      </p:pic>
    </p:spTree>
    <p:extLst>
      <p:ext uri="{BB962C8B-B14F-4D97-AF65-F5344CB8AC3E}">
        <p14:creationId xmlns:p14="http://schemas.microsoft.com/office/powerpoint/2010/main" val="15687702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Ultrasonic Sensors </a:t>
            </a:r>
          </a:p>
        </p:txBody>
      </p:sp>
      <p:sp>
        <p:nvSpPr>
          <p:cNvPr id="3" name="Content Placeholder 2"/>
          <p:cNvSpPr>
            <a:spLocks noGrp="1"/>
          </p:cNvSpPr>
          <p:nvPr>
            <p:ph idx="1"/>
          </p:nvPr>
        </p:nvSpPr>
        <p:spPr/>
        <p:txBody>
          <a:bodyPr>
            <a:normAutofit/>
          </a:bodyPr>
          <a:lstStyle/>
          <a:p>
            <a:r>
              <a:rPr lang="en-US" sz="2800" b="1" dirty="0"/>
              <a:t>Ultrasonic sensor</a:t>
            </a:r>
            <a:r>
              <a:rPr lang="en-US" sz="2800" dirty="0"/>
              <a:t> - similar to the photo eyes or photoelectric prox switches except that they are emitting and receiving sound instead of light</a:t>
            </a:r>
          </a:p>
          <a:p>
            <a:pPr lvl="1"/>
            <a:r>
              <a:rPr lang="en-US" sz="2400" dirty="0"/>
              <a:t>The emitter sends out a high-frequency sound pulse</a:t>
            </a:r>
          </a:p>
          <a:p>
            <a:pPr lvl="1"/>
            <a:r>
              <a:rPr lang="en-US" sz="2400" dirty="0"/>
              <a:t>This strikes objects and then returns to the ultrasonic sensor</a:t>
            </a:r>
          </a:p>
          <a:p>
            <a:pPr lvl="1"/>
            <a:r>
              <a:rPr lang="en-US" sz="2400" dirty="0"/>
              <a:t>The receiver measures the amount of time that it takes the sound wave to return and uses this to calculate the distance</a:t>
            </a:r>
          </a:p>
          <a:p>
            <a:pPr lvl="1"/>
            <a:r>
              <a:rPr lang="en-US" sz="2400" dirty="0"/>
              <a:t>Industrial ultrasonic sensors operate between frequencies of 25 kHz and 500 kHz, and the sensing distance is inversely proportional to frequency</a:t>
            </a:r>
          </a:p>
        </p:txBody>
      </p:sp>
    </p:spTree>
    <p:extLst>
      <p:ext uri="{BB962C8B-B14F-4D97-AF65-F5344CB8AC3E}">
        <p14:creationId xmlns:p14="http://schemas.microsoft.com/office/powerpoint/2010/main" val="2748081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Ultrasonic Sensors cont.</a:t>
            </a:r>
          </a:p>
        </p:txBody>
      </p:sp>
      <p:sp>
        <p:nvSpPr>
          <p:cNvPr id="3" name="Content Placeholder 2"/>
          <p:cNvSpPr>
            <a:spLocks noGrp="1"/>
          </p:cNvSpPr>
          <p:nvPr>
            <p:ph idx="1"/>
          </p:nvPr>
        </p:nvSpPr>
        <p:spPr/>
        <p:txBody>
          <a:bodyPr>
            <a:normAutofit/>
          </a:bodyPr>
          <a:lstStyle/>
          <a:p>
            <a:r>
              <a:rPr lang="en-US" sz="2800" dirty="0"/>
              <a:t>Another use for ultrasonic sensors is the detection of air leaks</a:t>
            </a:r>
          </a:p>
          <a:p>
            <a:pPr lvl="1"/>
            <a:r>
              <a:rPr lang="en-US" sz="2400" dirty="0"/>
              <a:t>Small air leaks emit a high-frequency sound that we cannot hear, but that the ultrasonic detector can pick up with ease</a:t>
            </a:r>
          </a:p>
          <a:p>
            <a:pPr lvl="1"/>
            <a:r>
              <a:rPr lang="en-US" sz="2400" dirty="0"/>
              <a:t>Obviously, in this application, the sensor does not need an emitter because we are looking for sources of high-frequency sound</a:t>
            </a:r>
          </a:p>
          <a:p>
            <a:pPr lvl="1"/>
            <a:r>
              <a:rPr lang="en-US" sz="2400" dirty="0"/>
              <a:t>This usually requires several spatial points detecting the sound to determine the exact location</a:t>
            </a:r>
          </a:p>
        </p:txBody>
      </p:sp>
    </p:spTree>
    <p:extLst>
      <p:ext uri="{BB962C8B-B14F-4D97-AF65-F5344CB8AC3E}">
        <p14:creationId xmlns:p14="http://schemas.microsoft.com/office/powerpoint/2010/main" val="15710208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25B1-F358-4A27-997A-AE45CCD7C2AD}"/>
              </a:ext>
            </a:extLst>
          </p:cNvPr>
          <p:cNvSpPr>
            <a:spLocks noGrp="1"/>
          </p:cNvSpPr>
          <p:nvPr>
            <p:ph type="title"/>
          </p:nvPr>
        </p:nvSpPr>
        <p:spPr/>
        <p:txBody>
          <a:bodyPr>
            <a:normAutofit/>
          </a:bodyPr>
          <a:lstStyle/>
          <a:p>
            <a:r>
              <a:rPr lang="en-US" sz="4400" dirty="0"/>
              <a:t>Connection to the Robot</a:t>
            </a:r>
          </a:p>
        </p:txBody>
      </p:sp>
      <p:sp>
        <p:nvSpPr>
          <p:cNvPr id="3" name="Content Placeholder 2">
            <a:extLst>
              <a:ext uri="{FF2B5EF4-FFF2-40B4-BE49-F238E27FC236}">
                <a16:creationId xmlns:a16="http://schemas.microsoft.com/office/drawing/2014/main" id="{34EB59A5-5E17-4155-A244-1D921CC59EA4}"/>
              </a:ext>
            </a:extLst>
          </p:cNvPr>
          <p:cNvSpPr>
            <a:spLocks noGrp="1"/>
          </p:cNvSpPr>
          <p:nvPr>
            <p:ph idx="1"/>
          </p:nvPr>
        </p:nvSpPr>
        <p:spPr/>
        <p:txBody>
          <a:bodyPr>
            <a:normAutofit fontScale="92500"/>
          </a:bodyPr>
          <a:lstStyle/>
          <a:p>
            <a:r>
              <a:rPr lang="en-US" sz="2800" dirty="0"/>
              <a:t>A </a:t>
            </a:r>
            <a:r>
              <a:rPr lang="en-US" sz="2800" b="1" dirty="0"/>
              <a:t>sourcing signal </a:t>
            </a:r>
            <a:r>
              <a:rPr lang="en-US" sz="2800" dirty="0"/>
              <a:t>input provides the positive connection or DC voltage (usually 24 V) to the input module </a:t>
            </a:r>
          </a:p>
          <a:p>
            <a:r>
              <a:rPr lang="en-US" sz="2800" dirty="0"/>
              <a:t>A </a:t>
            </a:r>
            <a:r>
              <a:rPr lang="en-US" sz="2800" b="1" dirty="0"/>
              <a:t>sinking signal </a:t>
            </a:r>
            <a:r>
              <a:rPr lang="en-US" sz="2800" dirty="0"/>
              <a:t>input provides the negative connection or ground to the input module</a:t>
            </a:r>
          </a:p>
          <a:p>
            <a:r>
              <a:rPr lang="en-US" sz="2800" dirty="0"/>
              <a:t>Analog signals are converted to a digital signal called a word, which consists of a number of data bits and a sign bit</a:t>
            </a:r>
          </a:p>
          <a:p>
            <a:r>
              <a:rPr lang="en-US" sz="2800" b="1" dirty="0"/>
              <a:t>Optical isolation </a:t>
            </a:r>
            <a:r>
              <a:rPr lang="en-US" sz="2800" dirty="0"/>
              <a:t>works by creating a dead zone where the only connection between the internal electronics and the outside connections is light</a:t>
            </a:r>
          </a:p>
        </p:txBody>
      </p:sp>
    </p:spTree>
    <p:extLst>
      <p:ext uri="{BB962C8B-B14F-4D97-AF65-F5344CB8AC3E}">
        <p14:creationId xmlns:p14="http://schemas.microsoft.com/office/powerpoint/2010/main" val="17100261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EB2ACB-A3A8-48A1-87D4-0E12FFF02831}"/>
              </a:ext>
            </a:extLst>
          </p:cNvPr>
          <p:cNvSpPr txBox="1"/>
          <p:nvPr/>
        </p:nvSpPr>
        <p:spPr>
          <a:xfrm>
            <a:off x="715113" y="5448681"/>
            <a:ext cx="8278064" cy="830997"/>
          </a:xfrm>
          <a:prstGeom prst="rect">
            <a:avLst/>
          </a:prstGeom>
          <a:noFill/>
        </p:spPr>
        <p:txBody>
          <a:bodyPr wrap="square" rtlCol="0">
            <a:spAutoFit/>
          </a:bodyPr>
          <a:lstStyle/>
          <a:p>
            <a:r>
              <a:rPr lang="en-US" sz="2400" dirty="0"/>
              <a:t>On the left you can see sourcing where the positive is supplied and on the right sinking, where the negative is supplied</a:t>
            </a:r>
          </a:p>
        </p:txBody>
      </p:sp>
      <p:sp>
        <p:nvSpPr>
          <p:cNvPr id="5" name="TextBox 4">
            <a:extLst>
              <a:ext uri="{FF2B5EF4-FFF2-40B4-BE49-F238E27FC236}">
                <a16:creationId xmlns:a16="http://schemas.microsoft.com/office/drawing/2014/main" id="{9354B2DD-1248-44EB-8768-5D5E6AAAD592}"/>
              </a:ext>
            </a:extLst>
          </p:cNvPr>
          <p:cNvSpPr txBox="1"/>
          <p:nvPr/>
        </p:nvSpPr>
        <p:spPr>
          <a:xfrm>
            <a:off x="86309" y="744438"/>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7-21</a:t>
            </a:r>
          </a:p>
        </p:txBody>
      </p:sp>
      <p:sp>
        <p:nvSpPr>
          <p:cNvPr id="6" name="TextBox 5">
            <a:extLst>
              <a:ext uri="{FF2B5EF4-FFF2-40B4-BE49-F238E27FC236}">
                <a16:creationId xmlns:a16="http://schemas.microsoft.com/office/drawing/2014/main" id="{7E8C082E-22A0-4286-88C0-8202CBD8D400}"/>
              </a:ext>
            </a:extLst>
          </p:cNvPr>
          <p:cNvSpPr txBox="1"/>
          <p:nvPr/>
        </p:nvSpPr>
        <p:spPr>
          <a:xfrm>
            <a:off x="4622498" y="2775275"/>
            <a:ext cx="1046783"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7-20</a:t>
            </a:r>
          </a:p>
        </p:txBody>
      </p:sp>
      <p:pic>
        <p:nvPicPr>
          <p:cNvPr id="8" name="Picture 7" descr="A circuit diagram shows a sinking signal connected to a switching circuitry that is further connected to a sensor. The other end of the sensor is labeled as 24V DC.">
            <a:extLst>
              <a:ext uri="{FF2B5EF4-FFF2-40B4-BE49-F238E27FC236}">
                <a16:creationId xmlns:a16="http://schemas.microsoft.com/office/drawing/2014/main" id="{BA21111F-A806-4D60-A382-F78FEDF17CCB}"/>
              </a:ext>
            </a:extLst>
          </p:cNvPr>
          <p:cNvPicPr>
            <a:picLocks noChangeAspect="1"/>
          </p:cNvPicPr>
          <p:nvPr/>
        </p:nvPicPr>
        <p:blipFill rotWithShape="1">
          <a:blip r:embed="rId2">
            <a:extLst>
              <a:ext uri="{28A0092B-C50C-407E-A947-70E740481C1C}">
                <a14:useLocalDpi xmlns:a14="http://schemas.microsoft.com/office/drawing/2010/main" val="0"/>
              </a:ext>
            </a:extLst>
          </a:blip>
          <a:srcRect b="7632"/>
          <a:stretch/>
        </p:blipFill>
        <p:spPr>
          <a:xfrm>
            <a:off x="86309" y="1052215"/>
            <a:ext cx="4536189" cy="2409242"/>
          </a:xfrm>
          <a:prstGeom prst="rect">
            <a:avLst/>
          </a:prstGeom>
        </p:spPr>
      </p:pic>
      <p:pic>
        <p:nvPicPr>
          <p:cNvPr id="10" name="Picture 9" descr="A circuit diagram shows a sourcing signal of 24V DC connected to a switching circuitry that is further connected to a sensor that is grounded on the other end.   ">
            <a:extLst>
              <a:ext uri="{FF2B5EF4-FFF2-40B4-BE49-F238E27FC236}">
                <a16:creationId xmlns:a16="http://schemas.microsoft.com/office/drawing/2014/main" id="{56C08EBC-1BF6-4807-8D62-F6074060E09C}"/>
              </a:ext>
            </a:extLst>
          </p:cNvPr>
          <p:cNvPicPr>
            <a:picLocks noChangeAspect="1"/>
          </p:cNvPicPr>
          <p:nvPr/>
        </p:nvPicPr>
        <p:blipFill rotWithShape="1">
          <a:blip r:embed="rId3">
            <a:extLst>
              <a:ext uri="{28A0092B-C50C-407E-A947-70E740481C1C}">
                <a14:useLocalDpi xmlns:a14="http://schemas.microsoft.com/office/drawing/2010/main" val="0"/>
              </a:ext>
            </a:extLst>
          </a:blip>
          <a:srcRect b="7751"/>
          <a:stretch/>
        </p:blipFill>
        <p:spPr>
          <a:xfrm>
            <a:off x="4441019" y="3083052"/>
            <a:ext cx="4552158" cy="2365629"/>
          </a:xfrm>
          <a:prstGeom prst="rect">
            <a:avLst/>
          </a:prstGeom>
        </p:spPr>
      </p:pic>
    </p:spTree>
    <p:extLst>
      <p:ext uri="{BB962C8B-B14F-4D97-AF65-F5344CB8AC3E}">
        <p14:creationId xmlns:p14="http://schemas.microsoft.com/office/powerpoint/2010/main" val="23869453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3BAF2-5143-4CA9-89C6-368C12C28E84}"/>
              </a:ext>
            </a:extLst>
          </p:cNvPr>
          <p:cNvSpPr>
            <a:spLocks noGrp="1"/>
          </p:cNvSpPr>
          <p:nvPr>
            <p:ph type="title"/>
          </p:nvPr>
        </p:nvSpPr>
        <p:spPr/>
        <p:txBody>
          <a:bodyPr>
            <a:normAutofit/>
          </a:bodyPr>
          <a:lstStyle/>
          <a:p>
            <a:r>
              <a:rPr lang="en-US" sz="4400" dirty="0"/>
              <a:t>Connection to the Robot cont. </a:t>
            </a:r>
          </a:p>
        </p:txBody>
      </p:sp>
      <p:sp>
        <p:nvSpPr>
          <p:cNvPr id="3" name="Content Placeholder 2">
            <a:extLst>
              <a:ext uri="{FF2B5EF4-FFF2-40B4-BE49-F238E27FC236}">
                <a16:creationId xmlns:a16="http://schemas.microsoft.com/office/drawing/2014/main" id="{89CB196F-8D9A-4D3D-80A5-C3684BDC9C16}"/>
              </a:ext>
            </a:extLst>
          </p:cNvPr>
          <p:cNvSpPr>
            <a:spLocks noGrp="1"/>
          </p:cNvSpPr>
          <p:nvPr>
            <p:ph idx="1"/>
          </p:nvPr>
        </p:nvSpPr>
        <p:spPr/>
        <p:txBody>
          <a:bodyPr>
            <a:normAutofit fontScale="92500" lnSpcReduction="10000"/>
          </a:bodyPr>
          <a:lstStyle/>
          <a:p>
            <a:r>
              <a:rPr lang="en-US" sz="3200" dirty="0"/>
              <a:t>There are three main things to verify when making connections to or from the robot/controller:</a:t>
            </a:r>
            <a:endParaRPr lang="en-US" sz="3200" b="1" dirty="0"/>
          </a:p>
          <a:p>
            <a:pPr lvl="1"/>
            <a:r>
              <a:rPr lang="en-US" sz="2800" dirty="0"/>
              <a:t>Make sure it is the right type of voltage, AC or DC</a:t>
            </a:r>
            <a:endParaRPr lang="en-US" sz="2800" b="1" dirty="0"/>
          </a:p>
          <a:p>
            <a:pPr lvl="1"/>
            <a:r>
              <a:rPr lang="en-US" sz="2800" dirty="0"/>
              <a:t>Make sure it is the right level of voltage</a:t>
            </a:r>
          </a:p>
          <a:p>
            <a:pPr lvl="2"/>
            <a:r>
              <a:rPr lang="en-US" sz="2400" dirty="0"/>
              <a:t>Too much can cause damage and too little will likely not trigger the input or run the output</a:t>
            </a:r>
            <a:endParaRPr lang="en-US" sz="2400" b="1" dirty="0"/>
          </a:p>
          <a:p>
            <a:pPr lvl="1"/>
            <a:r>
              <a:rPr lang="en-US" sz="2800" dirty="0"/>
              <a:t>Make sure it is the right type, digital (on or off) or analog (a range)</a:t>
            </a:r>
          </a:p>
          <a:p>
            <a:pPr lvl="2"/>
            <a:r>
              <a:rPr lang="en-US" sz="2400" dirty="0"/>
              <a:t>When the signal is analog, make sure it is the right type of signal for the card it is tied to and the device it works with</a:t>
            </a:r>
          </a:p>
        </p:txBody>
      </p:sp>
    </p:spTree>
    <p:extLst>
      <p:ext uri="{BB962C8B-B14F-4D97-AF65-F5344CB8AC3E}">
        <p14:creationId xmlns:p14="http://schemas.microsoft.com/office/powerpoint/2010/main" val="38237449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8168B-F40D-40D1-909B-F756932E9B4F}"/>
              </a:ext>
            </a:extLst>
          </p:cNvPr>
          <p:cNvSpPr>
            <a:spLocks noGrp="1"/>
          </p:cNvSpPr>
          <p:nvPr>
            <p:ph type="title"/>
          </p:nvPr>
        </p:nvSpPr>
        <p:spPr/>
        <p:txBody>
          <a:bodyPr>
            <a:normAutofit/>
          </a:bodyPr>
          <a:lstStyle/>
          <a:p>
            <a:r>
              <a:rPr lang="en-US" sz="4400" dirty="0"/>
              <a:t>Sensor Selection Criteria</a:t>
            </a:r>
          </a:p>
        </p:txBody>
      </p:sp>
      <p:sp>
        <p:nvSpPr>
          <p:cNvPr id="3" name="Content Placeholder 2">
            <a:extLst>
              <a:ext uri="{FF2B5EF4-FFF2-40B4-BE49-F238E27FC236}">
                <a16:creationId xmlns:a16="http://schemas.microsoft.com/office/drawing/2014/main" id="{99A5C688-8253-4F58-A278-14DF3460DEBA}"/>
              </a:ext>
            </a:extLst>
          </p:cNvPr>
          <p:cNvSpPr>
            <a:spLocks noGrp="1"/>
          </p:cNvSpPr>
          <p:nvPr>
            <p:ph idx="1"/>
          </p:nvPr>
        </p:nvSpPr>
        <p:spPr/>
        <p:txBody>
          <a:bodyPr>
            <a:normAutofit/>
          </a:bodyPr>
          <a:lstStyle/>
          <a:p>
            <a:r>
              <a:rPr lang="en-US" sz="2800" dirty="0"/>
              <a:t>A number of criteria must be considered when selecting a sensor:</a:t>
            </a:r>
          </a:p>
          <a:p>
            <a:pPr lvl="1"/>
            <a:r>
              <a:rPr lang="en-US" sz="2400" dirty="0"/>
              <a:t>What are you measuring</a:t>
            </a:r>
          </a:p>
          <a:p>
            <a:pPr lvl="1"/>
            <a:r>
              <a:rPr lang="en-US" sz="2400" dirty="0"/>
              <a:t>Operating environment</a:t>
            </a:r>
          </a:p>
          <a:p>
            <a:pPr lvl="1"/>
            <a:r>
              <a:rPr lang="en-US" sz="2400" dirty="0"/>
              <a:t>Fail-safe requirements</a:t>
            </a:r>
          </a:p>
          <a:p>
            <a:pPr lvl="1"/>
            <a:r>
              <a:rPr lang="en-US" sz="2400" dirty="0"/>
              <a:t>Accuracy</a:t>
            </a:r>
          </a:p>
          <a:p>
            <a:pPr lvl="1"/>
            <a:r>
              <a:rPr lang="en-US" sz="2400" dirty="0"/>
              <a:t>Type of output</a:t>
            </a:r>
          </a:p>
          <a:p>
            <a:pPr lvl="1"/>
            <a:r>
              <a:rPr lang="en-US" sz="2400" dirty="0"/>
              <a:t>Cost versus performance</a:t>
            </a:r>
          </a:p>
        </p:txBody>
      </p:sp>
    </p:spTree>
    <p:extLst>
      <p:ext uri="{BB962C8B-B14F-4D97-AF65-F5344CB8AC3E}">
        <p14:creationId xmlns:p14="http://schemas.microsoft.com/office/powerpoint/2010/main" val="19874775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266013-48A4-4E82-BAE2-855486D3AEED}"/>
              </a:ext>
            </a:extLst>
          </p:cNvPr>
          <p:cNvSpPr txBox="1"/>
          <p:nvPr/>
        </p:nvSpPr>
        <p:spPr>
          <a:xfrm>
            <a:off x="6397381" y="1668223"/>
            <a:ext cx="2404482" cy="2677656"/>
          </a:xfrm>
          <a:prstGeom prst="rect">
            <a:avLst/>
          </a:prstGeom>
          <a:noFill/>
        </p:spPr>
        <p:txBody>
          <a:bodyPr wrap="square" rtlCol="0">
            <a:spAutoFit/>
          </a:bodyPr>
          <a:lstStyle/>
          <a:p>
            <a:r>
              <a:rPr lang="en-US" sz="2400" dirty="0"/>
              <a:t>A very common consideration is whether to use a solid cable, on the right, or a quick connect cable, on the left </a:t>
            </a:r>
          </a:p>
        </p:txBody>
      </p:sp>
      <p:sp>
        <p:nvSpPr>
          <p:cNvPr id="5" name="TextBox 4">
            <a:extLst>
              <a:ext uri="{FF2B5EF4-FFF2-40B4-BE49-F238E27FC236}">
                <a16:creationId xmlns:a16="http://schemas.microsoft.com/office/drawing/2014/main" id="{861CF6A8-5EAC-44AE-98B3-B3A6E2667161}"/>
              </a:ext>
            </a:extLst>
          </p:cNvPr>
          <p:cNvSpPr txBox="1"/>
          <p:nvPr/>
        </p:nvSpPr>
        <p:spPr>
          <a:xfrm>
            <a:off x="394361" y="946185"/>
            <a:ext cx="266930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Figure 7-22</a:t>
            </a:r>
          </a:p>
        </p:txBody>
      </p:sp>
      <p:pic>
        <p:nvPicPr>
          <p:cNvPr id="8" name="Picture 7" descr="Figure a A photo of a quick-disconnect connection is shown.&#10;Figure b A photo of a solid cable system is shown.">
            <a:extLst>
              <a:ext uri="{FF2B5EF4-FFF2-40B4-BE49-F238E27FC236}">
                <a16:creationId xmlns:a16="http://schemas.microsoft.com/office/drawing/2014/main" id="{7E54B54B-2FC4-474B-A5E9-CBA18FE65CAE}"/>
              </a:ext>
            </a:extLst>
          </p:cNvPr>
          <p:cNvPicPr>
            <a:picLocks noChangeAspect="1"/>
          </p:cNvPicPr>
          <p:nvPr/>
        </p:nvPicPr>
        <p:blipFill rotWithShape="1">
          <a:blip r:embed="rId2">
            <a:extLst>
              <a:ext uri="{28A0092B-C50C-407E-A947-70E740481C1C}">
                <a14:useLocalDpi xmlns:a14="http://schemas.microsoft.com/office/drawing/2010/main" val="0"/>
              </a:ext>
            </a:extLst>
          </a:blip>
          <a:srcRect b="14002"/>
          <a:stretch/>
        </p:blipFill>
        <p:spPr>
          <a:xfrm>
            <a:off x="394361" y="1253962"/>
            <a:ext cx="5847943" cy="4383668"/>
          </a:xfrm>
          <a:prstGeom prst="rect">
            <a:avLst/>
          </a:prstGeom>
        </p:spPr>
      </p:pic>
    </p:spTree>
    <p:extLst>
      <p:ext uri="{BB962C8B-B14F-4D97-AF65-F5344CB8AC3E}">
        <p14:creationId xmlns:p14="http://schemas.microsoft.com/office/powerpoint/2010/main" val="3924242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Review</a:t>
            </a:r>
            <a:r>
              <a:rPr lang="en-US" dirty="0"/>
              <a:t> </a:t>
            </a:r>
          </a:p>
        </p:txBody>
      </p:sp>
      <p:sp>
        <p:nvSpPr>
          <p:cNvPr id="3" name="Content Placeholder 2"/>
          <p:cNvSpPr>
            <a:spLocks noGrp="1"/>
          </p:cNvSpPr>
          <p:nvPr>
            <p:ph idx="1"/>
          </p:nvPr>
        </p:nvSpPr>
        <p:spPr/>
        <p:txBody>
          <a:bodyPr>
            <a:normAutofit fontScale="92500"/>
          </a:bodyPr>
          <a:lstStyle/>
          <a:p>
            <a:pPr lvl="0"/>
            <a:r>
              <a:rPr lang="en-US" sz="2800" b="1" dirty="0"/>
              <a:t>Limit switches.</a:t>
            </a:r>
            <a:r>
              <a:rPr lang="en-US" sz="2800" dirty="0"/>
              <a:t> We looked at one of the basic switches used to sense the presence or absence of objects.</a:t>
            </a:r>
          </a:p>
          <a:p>
            <a:pPr lvl="0"/>
            <a:r>
              <a:rPr lang="en-US" sz="2800" b="1" dirty="0"/>
              <a:t>Proximity switches.</a:t>
            </a:r>
            <a:r>
              <a:rPr lang="en-US" sz="2800" dirty="0"/>
              <a:t> This section detailed the different types of prox switches available as well as the basics of their operation.</a:t>
            </a:r>
          </a:p>
          <a:p>
            <a:pPr lvl="0"/>
            <a:r>
              <a:rPr lang="en-US" sz="2800" b="1" dirty="0"/>
              <a:t>Tactile and impact sensors.</a:t>
            </a:r>
            <a:r>
              <a:rPr lang="en-US" sz="2800" dirty="0"/>
              <a:t> We looked at two sides of the force-sensing question along with some of the ways of sensing force.</a:t>
            </a:r>
          </a:p>
          <a:p>
            <a:pPr lvl="0"/>
            <a:r>
              <a:rPr lang="en-US" sz="2800" b="1" dirty="0"/>
              <a:t>Fluid sensors. </a:t>
            </a:r>
            <a:r>
              <a:rPr lang="en-US" sz="2800" dirty="0"/>
              <a:t>We looked at flow, level, and pressure sensing methods.</a:t>
            </a:r>
          </a:p>
        </p:txBody>
      </p:sp>
    </p:spTree>
    <p:extLst>
      <p:ext uri="{BB962C8B-B14F-4D97-AF65-F5344CB8AC3E}">
        <p14:creationId xmlns:p14="http://schemas.microsoft.com/office/powerpoint/2010/main" val="31906690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Review cont.</a:t>
            </a:r>
          </a:p>
        </p:txBody>
      </p:sp>
      <p:sp>
        <p:nvSpPr>
          <p:cNvPr id="3" name="Content Placeholder 2"/>
          <p:cNvSpPr>
            <a:spLocks noGrp="1"/>
          </p:cNvSpPr>
          <p:nvPr>
            <p:ph idx="1"/>
          </p:nvPr>
        </p:nvSpPr>
        <p:spPr/>
        <p:txBody>
          <a:bodyPr>
            <a:normAutofit lnSpcReduction="10000"/>
          </a:bodyPr>
          <a:lstStyle/>
          <a:p>
            <a:pPr lvl="0"/>
            <a:r>
              <a:rPr lang="en-US" sz="2800" b="1" dirty="0"/>
              <a:t>Position sensors.</a:t>
            </a:r>
            <a:r>
              <a:rPr lang="en-US" sz="2800" dirty="0"/>
              <a:t> We use these sensors to determine where the robot is in space as well as where it is moving to.</a:t>
            </a:r>
          </a:p>
          <a:p>
            <a:pPr lvl="0"/>
            <a:r>
              <a:rPr lang="en-US" sz="2800" b="1" dirty="0"/>
              <a:t>Sound sensors.</a:t>
            </a:r>
            <a:r>
              <a:rPr lang="en-US" sz="2800" dirty="0"/>
              <a:t> This section covered the standard sound detection sensors as well as ultrasonic sensing.</a:t>
            </a:r>
          </a:p>
          <a:p>
            <a:pPr lvl="0"/>
            <a:r>
              <a:rPr lang="en-US" sz="2800" b="1" dirty="0"/>
              <a:t>Connection to the robot.</a:t>
            </a:r>
            <a:r>
              <a:rPr lang="en-US" sz="2800" dirty="0"/>
              <a:t> We covered sinking and sourcing signals as well as a few other considerations to keep in mind when hooking up sensors.</a:t>
            </a:r>
          </a:p>
          <a:p>
            <a:r>
              <a:rPr lang="en-US" sz="2800" b="1" dirty="0"/>
              <a:t>Sensor selection criteria.</a:t>
            </a:r>
            <a:r>
              <a:rPr lang="en-US" sz="2800" dirty="0"/>
              <a:t> This section had some guidelines to keep in mind when picking out sensors.</a:t>
            </a:r>
          </a:p>
        </p:txBody>
      </p:sp>
    </p:spTree>
    <p:extLst>
      <p:ext uri="{BB962C8B-B14F-4D97-AF65-F5344CB8AC3E}">
        <p14:creationId xmlns:p14="http://schemas.microsoft.com/office/powerpoint/2010/main" val="1160828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8518"/>
            <a:ext cx="8229600" cy="857250"/>
          </a:xfrm>
        </p:spPr>
        <p:txBody>
          <a:bodyPr>
            <a:normAutofit/>
          </a:bodyPr>
          <a:lstStyle/>
          <a:p>
            <a:r>
              <a:rPr lang="en-US" sz="4400" dirty="0"/>
              <a:t>Selecting Limit Switches </a:t>
            </a:r>
          </a:p>
        </p:txBody>
      </p:sp>
      <p:sp>
        <p:nvSpPr>
          <p:cNvPr id="3" name="Content Placeholder 2"/>
          <p:cNvSpPr>
            <a:spLocks noGrp="1"/>
          </p:cNvSpPr>
          <p:nvPr>
            <p:ph idx="1"/>
          </p:nvPr>
        </p:nvSpPr>
        <p:spPr/>
        <p:txBody>
          <a:bodyPr>
            <a:normAutofit fontScale="92500" lnSpcReduction="10000"/>
          </a:bodyPr>
          <a:lstStyle/>
          <a:p>
            <a:r>
              <a:rPr lang="en-US" sz="2800" dirty="0"/>
              <a:t>There are three main things you need to know when selecting a limit switch:</a:t>
            </a:r>
          </a:p>
          <a:p>
            <a:pPr lvl="1"/>
            <a:r>
              <a:rPr lang="en-US" sz="2400" dirty="0"/>
              <a:t>How much amperage the contacts must withstand</a:t>
            </a:r>
          </a:p>
          <a:p>
            <a:pPr lvl="1"/>
            <a:r>
              <a:rPr lang="en-US" sz="2400" dirty="0"/>
              <a:t>How much force the object contacting the limit switch can generate</a:t>
            </a:r>
          </a:p>
          <a:p>
            <a:pPr lvl="1"/>
            <a:r>
              <a:rPr lang="en-US" sz="2400" dirty="0"/>
              <a:t>How fast the switch needs to respond </a:t>
            </a:r>
          </a:p>
          <a:p>
            <a:r>
              <a:rPr lang="en-US" sz="2800" dirty="0"/>
              <a:t>Standard limit switches and smaller micro limit switch - can usually handle up to 10 or 20 amps of current</a:t>
            </a:r>
          </a:p>
          <a:p>
            <a:pPr lvl="1"/>
            <a:r>
              <a:rPr lang="en-US" sz="2400" dirty="0"/>
              <a:t>These are often used in safety systems and with larger robotic systems</a:t>
            </a:r>
          </a:p>
          <a:p>
            <a:r>
              <a:rPr lang="en-US" sz="2800" dirty="0"/>
              <a:t>Subminiature micro switch - good for 1 to 7 amps on average</a:t>
            </a:r>
          </a:p>
          <a:p>
            <a:pPr lvl="1"/>
            <a:endParaRPr lang="en-US" dirty="0"/>
          </a:p>
        </p:txBody>
      </p:sp>
    </p:spTree>
    <p:extLst>
      <p:ext uri="{BB962C8B-B14F-4D97-AF65-F5344CB8AC3E}">
        <p14:creationId xmlns:p14="http://schemas.microsoft.com/office/powerpoint/2010/main" val="1987793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Proximity Switches </a:t>
            </a:r>
          </a:p>
        </p:txBody>
      </p:sp>
      <p:sp>
        <p:nvSpPr>
          <p:cNvPr id="3" name="Content Placeholder 2"/>
          <p:cNvSpPr>
            <a:spLocks noGrp="1"/>
          </p:cNvSpPr>
          <p:nvPr>
            <p:ph idx="1"/>
          </p:nvPr>
        </p:nvSpPr>
        <p:spPr/>
        <p:txBody>
          <a:bodyPr>
            <a:normAutofit/>
          </a:bodyPr>
          <a:lstStyle/>
          <a:p>
            <a:r>
              <a:rPr lang="en-US" sz="2800" b="1" dirty="0"/>
              <a:t>Proximity switch</a:t>
            </a:r>
            <a:r>
              <a:rPr lang="en-US" sz="2800" dirty="0"/>
              <a:t> - a solid-state device that uses light, magnetic fields, or electrostatic fields to detect various items without the need for physical contact</a:t>
            </a:r>
          </a:p>
          <a:p>
            <a:pPr lvl="1"/>
            <a:r>
              <a:rPr lang="en-US" sz="2400" b="1" dirty="0"/>
              <a:t>Solid-state device</a:t>
            </a:r>
            <a:r>
              <a:rPr lang="en-US" sz="2400" dirty="0"/>
              <a:t> - a unit made up of a solid piece of material that manipulates the flow of electrons without any moving parts</a:t>
            </a:r>
          </a:p>
          <a:p>
            <a:pPr lvl="1"/>
            <a:r>
              <a:rPr lang="en-US" sz="2400" dirty="0"/>
              <a:t>A common range for DC prox switches is 10 to 30 VDC</a:t>
            </a:r>
          </a:p>
          <a:p>
            <a:pPr lvl="1"/>
            <a:r>
              <a:rPr lang="en-US" sz="2400" dirty="0"/>
              <a:t>A common range for AC is 20 to 264 VAC</a:t>
            </a:r>
          </a:p>
          <a:p>
            <a:pPr lvl="1"/>
            <a:r>
              <a:rPr lang="en-US" sz="2400" dirty="0"/>
              <a:t>Some prox switches can work on either AC or DC voltage; a common range for these is 24 to 240 V</a:t>
            </a:r>
          </a:p>
          <a:p>
            <a:endParaRPr lang="en-US" dirty="0"/>
          </a:p>
        </p:txBody>
      </p:sp>
    </p:spTree>
    <p:extLst>
      <p:ext uri="{BB962C8B-B14F-4D97-AF65-F5344CB8AC3E}">
        <p14:creationId xmlns:p14="http://schemas.microsoft.com/office/powerpoint/2010/main" val="2371830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Inductive Proximity Switch </a:t>
            </a:r>
          </a:p>
        </p:txBody>
      </p:sp>
      <p:sp>
        <p:nvSpPr>
          <p:cNvPr id="3" name="Content Placeholder 2"/>
          <p:cNvSpPr>
            <a:spLocks noGrp="1"/>
          </p:cNvSpPr>
          <p:nvPr>
            <p:ph idx="1"/>
          </p:nvPr>
        </p:nvSpPr>
        <p:spPr/>
        <p:txBody>
          <a:bodyPr>
            <a:normAutofit lnSpcReduction="10000"/>
          </a:bodyPr>
          <a:lstStyle/>
          <a:p>
            <a:r>
              <a:rPr lang="en-US" sz="2800" b="1" dirty="0"/>
              <a:t>Inductive proximity switch </a:t>
            </a:r>
            <a:r>
              <a:rPr lang="en-US" sz="2800" dirty="0"/>
              <a:t>- uses an oscillating magnetic field to detect ferrous metal items</a:t>
            </a:r>
          </a:p>
          <a:p>
            <a:pPr lvl="1"/>
            <a:r>
              <a:rPr lang="en-US" sz="2400" dirty="0"/>
              <a:t>The oscillator, the part of the prox that creates this rapid positive sine wave pulse, connects to a coil of copper in the end of the prox, generating a magnetic field from the end of the prox switch</a:t>
            </a:r>
          </a:p>
          <a:p>
            <a:pPr lvl="1"/>
            <a:r>
              <a:rPr lang="en-US" sz="2400" dirty="0"/>
              <a:t>Inductive prox switches only create the positive portion of the waveform and have thousands of cycles per second</a:t>
            </a:r>
          </a:p>
          <a:p>
            <a:pPr lvl="1"/>
            <a:r>
              <a:rPr lang="en-US" sz="2400" dirty="0"/>
              <a:t>Prox switches with a low-strength magnetic field can sense items at a maximum distance of 0.06 in. or 1.5mm,</a:t>
            </a:r>
          </a:p>
          <a:p>
            <a:pPr lvl="1"/>
            <a:r>
              <a:rPr lang="en-US" sz="2400" dirty="0"/>
              <a:t>Stronger inductive prox switches can sense metal items up to 0.4 in. or 10 mm away</a:t>
            </a:r>
          </a:p>
          <a:p>
            <a:endParaRPr lang="en-US" dirty="0"/>
          </a:p>
        </p:txBody>
      </p:sp>
    </p:spTree>
    <p:extLst>
      <p:ext uri="{BB962C8B-B14F-4D97-AF65-F5344CB8AC3E}">
        <p14:creationId xmlns:p14="http://schemas.microsoft.com/office/powerpoint/2010/main" val="1204977712"/>
      </p:ext>
    </p:extLst>
  </p:cSld>
  <p:clrMapOvr>
    <a:masterClrMapping/>
  </p:clrMapOvr>
</p:sld>
</file>

<file path=ppt/theme/theme1.xml><?xml version="1.0" encoding="utf-8"?>
<a:theme xmlns:a="http://schemas.openxmlformats.org/drawingml/2006/main" name="Industrial Robotics book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ndustrial Robotics book Theme" id="{78B055A6-DDDF-499D-A419-EAC5393EF474}" vid="{A8158AE0-4890-4874-909B-9067C3D7807F}"/>
    </a:ext>
  </a:extLst>
</a:theme>
</file>

<file path=docProps/app.xml><?xml version="1.0" encoding="utf-8"?>
<Properties xmlns="http://schemas.openxmlformats.org/officeDocument/2006/extended-properties" xmlns:vt="http://schemas.openxmlformats.org/officeDocument/2006/docPropsVTypes">
  <Template>Industrial Robotics book Theme</Template>
  <TotalTime>9900</TotalTime>
  <Words>4682</Words>
  <Application>Microsoft Macintosh PowerPoint</Application>
  <PresentationFormat>On-screen Show (4:3)</PresentationFormat>
  <Paragraphs>316</Paragraphs>
  <Slides>68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68</vt:i4>
      </vt:variant>
    </vt:vector>
  </HeadingPairs>
  <TitlesOfParts>
    <vt:vector size="71" baseType="lpstr">
      <vt:lpstr>Arial</vt:lpstr>
      <vt:lpstr>Calibri</vt:lpstr>
      <vt:lpstr>Industrial Robotics book Theme</vt:lpstr>
      <vt:lpstr>Automation Sensors</vt:lpstr>
      <vt:lpstr>Overview </vt:lpstr>
      <vt:lpstr>Overview cont.</vt:lpstr>
      <vt:lpstr>Limit Switches </vt:lpstr>
      <vt:lpstr>Limit Switches cont.</vt:lpstr>
      <vt:lpstr>PowerPoint Presentation</vt:lpstr>
      <vt:lpstr>Selecting Limit Switches </vt:lpstr>
      <vt:lpstr>Proximity Switches </vt:lpstr>
      <vt:lpstr>Inductive Proximity Switch </vt:lpstr>
      <vt:lpstr>PowerPoint Presentation</vt:lpstr>
      <vt:lpstr>Inductive Proximity Switch cont.</vt:lpstr>
      <vt:lpstr>PowerPoint Presentation</vt:lpstr>
      <vt:lpstr>Capacitive Proximity Switches </vt:lpstr>
      <vt:lpstr>PowerPoint Presentation</vt:lpstr>
      <vt:lpstr>Capacitive Proximity Switches cont.</vt:lpstr>
      <vt:lpstr>Photoelectric Proximity Switches </vt:lpstr>
      <vt:lpstr>Photoelectric Proximity Switches cont.</vt:lpstr>
      <vt:lpstr>Through-beam</vt:lpstr>
      <vt:lpstr>PowerPoint Presentation</vt:lpstr>
      <vt:lpstr>Retroreflective </vt:lpstr>
      <vt:lpstr>Diffuse</vt:lpstr>
      <vt:lpstr>Light Level Detection</vt:lpstr>
      <vt:lpstr>Color Detection</vt:lpstr>
      <vt:lpstr>Hall-effect sensors </vt:lpstr>
      <vt:lpstr>Tactile and Impact </vt:lpstr>
      <vt:lpstr>Tactile Sensors </vt:lpstr>
      <vt:lpstr>Complex Tactile Sensors </vt:lpstr>
      <vt:lpstr>Complex Tactile Sensors cont.</vt:lpstr>
      <vt:lpstr>PowerPoint Presentation</vt:lpstr>
      <vt:lpstr>Impact Detection</vt:lpstr>
      <vt:lpstr>Impact Detection cont.</vt:lpstr>
      <vt:lpstr>Stopping the Robot</vt:lpstr>
      <vt:lpstr>Stopping the Robot cont.</vt:lpstr>
      <vt:lpstr>Temperature Sensors </vt:lpstr>
      <vt:lpstr>Thermocouples </vt:lpstr>
      <vt:lpstr>PowerPoint Presentation</vt:lpstr>
      <vt:lpstr>RTDs</vt:lpstr>
      <vt:lpstr>PowerPoint Presentation</vt:lpstr>
      <vt:lpstr>Thermistors </vt:lpstr>
      <vt:lpstr>Semiconductor Temperature Sensors </vt:lpstr>
      <vt:lpstr>IR Temperature Sensors </vt:lpstr>
      <vt:lpstr>Fluid Sensors </vt:lpstr>
      <vt:lpstr>Flowmeters</vt:lpstr>
      <vt:lpstr>Level Sensors</vt:lpstr>
      <vt:lpstr>PowerPoint Presentation</vt:lpstr>
      <vt:lpstr>Pressure Sensors </vt:lpstr>
      <vt:lpstr>PowerPoint Presentation</vt:lpstr>
      <vt:lpstr>Pressure Sensors cont. </vt:lpstr>
      <vt:lpstr>PowerPoint Presentation</vt:lpstr>
      <vt:lpstr>Position</vt:lpstr>
      <vt:lpstr>PowerPoint Presentation</vt:lpstr>
      <vt:lpstr>Encoders</vt:lpstr>
      <vt:lpstr>Incremental Encoders</vt:lpstr>
      <vt:lpstr>PowerPoint Presentation</vt:lpstr>
      <vt:lpstr>Absolute Encoders </vt:lpstr>
      <vt:lpstr>PowerPoint Presentation</vt:lpstr>
      <vt:lpstr>GPS </vt:lpstr>
      <vt:lpstr>Sound </vt:lpstr>
      <vt:lpstr>Sound Location </vt:lpstr>
      <vt:lpstr>Ultrasonic Sensors </vt:lpstr>
      <vt:lpstr>Ultrasonic Sensors cont.</vt:lpstr>
      <vt:lpstr>Connection to the Robot</vt:lpstr>
      <vt:lpstr>PowerPoint Presentation</vt:lpstr>
      <vt:lpstr>Connection to the Robot cont. </vt:lpstr>
      <vt:lpstr>Sensor Selection Criteria</vt:lpstr>
      <vt:lpstr>PowerPoint Presentation</vt:lpstr>
      <vt:lpstr>Review </vt:lpstr>
      <vt:lpstr>Review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Automation Sensors</dc:title>
  <dc:creator>Keith Dinwiddie</dc:creator>
  <cp:lastModifiedBy>Gary Freiberg</cp:lastModifiedBy>
  <cp:revision>29</cp:revision>
  <dcterms:created xsi:type="dcterms:W3CDTF">2018-01-10T01:17:12Z</dcterms:created>
  <dcterms:modified xsi:type="dcterms:W3CDTF">2026-01-25T14:32:58Z</dcterms:modified>
</cp:coreProperties>
</file>