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1"/>
  </p:sldMasterIdLst>
  <p:notesMasterIdLst>
    <p:notesMasterId r:id="rId18"/>
  </p:notesMasterIdLst>
  <p:sldIdLst>
    <p:sldId id="256" r:id="rId2"/>
    <p:sldId id="289" r:id="rId3"/>
    <p:sldId id="264" r:id="rId4"/>
    <p:sldId id="262" r:id="rId5"/>
    <p:sldId id="269" r:id="rId6"/>
    <p:sldId id="263" r:id="rId7"/>
    <p:sldId id="260" r:id="rId8"/>
    <p:sldId id="270" r:id="rId9"/>
    <p:sldId id="258" r:id="rId10"/>
    <p:sldId id="273" r:id="rId11"/>
    <p:sldId id="276" r:id="rId12"/>
    <p:sldId id="281" r:id="rId13"/>
    <p:sldId id="284" r:id="rId14"/>
    <p:sldId id="280" r:id="rId15"/>
    <p:sldId id="290" r:id="rId16"/>
    <p:sldId id="291" r:id="rId17"/>
  </p:sldIdLst>
  <p:sldSz cx="24384000"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37FF"/>
    <a:srgbClr val="FF9300"/>
    <a:srgbClr val="0432FF"/>
    <a:srgbClr val="EBEBE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23"/>
    <p:restoredTop sz="64762"/>
  </p:normalViewPr>
  <p:slideViewPr>
    <p:cSldViewPr snapToGrid="0">
      <p:cViewPr varScale="1">
        <p:scale>
          <a:sx n="40" d="100"/>
          <a:sy n="40" d="100"/>
        </p:scale>
        <p:origin x="1904"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Adaptive leadership is the act of taking a team, a company, a city, a country through a change that is the result of external pressures that could render the </a:t>
            </a:r>
            <a:r>
              <a:rPr lang="en-US"/>
              <a:t>group ineffective.</a:t>
            </a:r>
          </a:p>
        </p:txBody>
      </p:sp>
    </p:spTree>
    <p:extLst>
      <p:ext uri="{BB962C8B-B14F-4D97-AF65-F5344CB8AC3E}">
        <p14:creationId xmlns:p14="http://schemas.microsoft.com/office/powerpoint/2010/main" val="3995246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3200" dirty="0"/>
              <a:t>“Many leadership books are all about inspiration but downplay the perspiration. We respect how tough this work is. We know too many people with scars to show for their efforts. We have scars ourselves and harbor no illusions.”</a:t>
            </a:r>
          </a:p>
          <a:p>
            <a:endParaRPr lang="en-US" sz="3200" dirty="0"/>
          </a:p>
          <a:p>
            <a:endParaRPr lang="en-US" dirty="0"/>
          </a:p>
        </p:txBody>
      </p:sp>
    </p:spTree>
    <p:extLst>
      <p:ext uri="{BB962C8B-B14F-4D97-AF65-F5344CB8AC3E}">
        <p14:creationId xmlns:p14="http://schemas.microsoft.com/office/powerpoint/2010/main" val="43545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3200" dirty="0"/>
              <a:t>What reasons require us to adapt?</a:t>
            </a:r>
          </a:p>
          <a:p>
            <a:endParaRPr lang="en-US" sz="3200" dirty="0"/>
          </a:p>
          <a:p>
            <a:endParaRPr lang="en-US" dirty="0"/>
          </a:p>
        </p:txBody>
      </p:sp>
    </p:spTree>
    <p:extLst>
      <p:ext uri="{BB962C8B-B14F-4D97-AF65-F5344CB8AC3E}">
        <p14:creationId xmlns:p14="http://schemas.microsoft.com/office/powerpoint/2010/main" val="329287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Example of this in the past year?  Steven Op’s URS.</a:t>
            </a:r>
          </a:p>
        </p:txBody>
      </p:sp>
    </p:spTree>
    <p:extLst>
      <p:ext uri="{BB962C8B-B14F-4D97-AF65-F5344CB8AC3E}">
        <p14:creationId xmlns:p14="http://schemas.microsoft.com/office/powerpoint/2010/main" val="3015120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Process of exclusion - if you’ve thrown all the technical options at it and it still isn’t ‘fixed’…</a:t>
            </a:r>
          </a:p>
        </p:txBody>
      </p:sp>
    </p:spTree>
    <p:extLst>
      <p:ext uri="{BB962C8B-B14F-4D97-AF65-F5344CB8AC3E}">
        <p14:creationId xmlns:p14="http://schemas.microsoft.com/office/powerpoint/2010/main" val="2216145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0725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vision of the future perpetuated for the next 25 years.</a:t>
            </a:r>
          </a:p>
        </p:txBody>
      </p:sp>
    </p:spTree>
    <p:extLst>
      <p:ext uri="{BB962C8B-B14F-4D97-AF65-F5344CB8AC3E}">
        <p14:creationId xmlns:p14="http://schemas.microsoft.com/office/powerpoint/2010/main" val="1630749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vision of the future perpetuated for the next 25 years.</a:t>
            </a:r>
          </a:p>
        </p:txBody>
      </p:sp>
    </p:spTree>
    <p:extLst>
      <p:ext uri="{BB962C8B-B14F-4D97-AF65-F5344CB8AC3E}">
        <p14:creationId xmlns:p14="http://schemas.microsoft.com/office/powerpoint/2010/main" val="360826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5"/>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3911805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266771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81"/>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81"/>
            <a:ext cx="16052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401588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121131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851423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73150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119208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5"/>
            <a:ext cx="20726400" cy="2724150"/>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2016355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5"/>
            <a:ext cx="10769600" cy="905192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5"/>
            <a:ext cx="10769600" cy="905192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140239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6"/>
            <a:ext cx="10778067" cy="12795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2386737" y="4349750"/>
            <a:ext cx="10778067" cy="7902576"/>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329110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221313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3843207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4" y="546100"/>
            <a:ext cx="8022168" cy="2324100"/>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9533467" y="546105"/>
            <a:ext cx="13631333" cy="11706226"/>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4" y="2870205"/>
            <a:ext cx="8022168" cy="9382126"/>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337280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3315453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200" y="549276"/>
            <a:ext cx="21945600" cy="2286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1219200" y="3200405"/>
            <a:ext cx="21945600" cy="905192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0" y="12712705"/>
            <a:ext cx="5689600" cy="730250"/>
          </a:xfrm>
          <a:prstGeom prst="rect">
            <a:avLst/>
          </a:prstGeom>
        </p:spPr>
        <p:txBody>
          <a:bodyPr vert="horz" lIns="91440" tIns="45720" rIns="91440" bIns="45720" rtlCol="0" anchor="ctr"/>
          <a:lstStyle>
            <a:lvl1pPr algn="l" fontAlgn="auto">
              <a:spcBef>
                <a:spcPts val="0"/>
              </a:spcBef>
              <a:spcAft>
                <a:spcPts val="0"/>
              </a:spcAft>
              <a:defRPr sz="1800" smtClean="0">
                <a:solidFill>
                  <a:schemeClr val="tx1">
                    <a:tint val="75000"/>
                  </a:schemeClr>
                </a:solidFill>
                <a:latin typeface="+mn-lt"/>
                <a:ea typeface="+mn-ea"/>
                <a:cs typeface="+mn-cs"/>
              </a:defRPr>
            </a:lvl1pPr>
          </a:lstStyle>
          <a:p>
            <a:fld id="{2C6ED8AC-8E97-9842-873D-D8E14FCDF042}" type="datetimeFigureOut">
              <a:rPr lang="en-US" smtClean="0"/>
              <a:t>12/14/22</a:t>
            </a:fld>
            <a:endParaRPr lang="en-US"/>
          </a:p>
        </p:txBody>
      </p:sp>
      <p:sp>
        <p:nvSpPr>
          <p:cNvPr id="5" name="Footer Placeholder 4"/>
          <p:cNvSpPr>
            <a:spLocks noGrp="1"/>
          </p:cNvSpPr>
          <p:nvPr>
            <p:ph type="ftr" sz="quarter" idx="3"/>
          </p:nvPr>
        </p:nvSpPr>
        <p:spPr>
          <a:xfrm>
            <a:off x="8331200" y="12712705"/>
            <a:ext cx="7721600" cy="730250"/>
          </a:xfrm>
          <a:prstGeom prst="rect">
            <a:avLst/>
          </a:prstGeom>
        </p:spPr>
        <p:txBody>
          <a:bodyPr vert="horz" lIns="91440" tIns="45720" rIns="91440" bIns="45720" rtlCol="0" anchor="ctr"/>
          <a:lstStyle>
            <a:lvl1pPr algn="ctr" fontAlgn="auto">
              <a:spcBef>
                <a:spcPts val="0"/>
              </a:spcBef>
              <a:spcAft>
                <a:spcPts val="0"/>
              </a:spcAft>
              <a:defRPr sz="18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17475200" y="12712705"/>
            <a:ext cx="5689600" cy="730250"/>
          </a:xfrm>
          <a:prstGeom prst="rect">
            <a:avLst/>
          </a:prstGeom>
        </p:spPr>
        <p:txBody>
          <a:bodyPr vert="horz" lIns="91440" tIns="45720" rIns="91440" bIns="45720" rtlCol="0" anchor="ctr"/>
          <a:lstStyle>
            <a:lvl1pPr algn="r" fontAlgn="auto">
              <a:spcBef>
                <a:spcPts val="0"/>
              </a:spcBef>
              <a:spcAft>
                <a:spcPts val="0"/>
              </a:spcAft>
              <a:defRPr sz="1800" smtClean="0">
                <a:solidFill>
                  <a:schemeClr val="tx1">
                    <a:tint val="75000"/>
                  </a:schemeClr>
                </a:solidFill>
                <a:latin typeface="+mn-lt"/>
                <a:ea typeface="+mn-ea"/>
                <a:cs typeface="+mn-cs"/>
              </a:defRPr>
            </a:lvl1pPr>
          </a:lstStyle>
          <a:p>
            <a:fld id="{B48412CE-844E-D746-AE68-61E8F7C31077}" type="slidenum">
              <a:rPr lang="en-US" smtClean="0"/>
              <a:t>‹#›</a:t>
            </a:fld>
            <a:endParaRPr lang="en-US"/>
          </a:p>
        </p:txBody>
      </p:sp>
      <p:sp>
        <p:nvSpPr>
          <p:cNvPr id="7" name="Rectangle 6"/>
          <p:cNvSpPr/>
          <p:nvPr/>
        </p:nvSpPr>
        <p:spPr>
          <a:xfrm>
            <a:off x="0" y="0"/>
            <a:ext cx="609600" cy="1371600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700"/>
          </a:p>
        </p:txBody>
      </p:sp>
      <p:sp>
        <p:nvSpPr>
          <p:cNvPr id="8" name="Rectangle 7"/>
          <p:cNvSpPr/>
          <p:nvPr/>
        </p:nvSpPr>
        <p:spPr>
          <a:xfrm rot="5400000">
            <a:off x="18118668" y="-5876924"/>
            <a:ext cx="457202" cy="1219200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700"/>
          </a:p>
        </p:txBody>
      </p:sp>
      <p:pic>
        <p:nvPicPr>
          <p:cNvPr id="1033" name="Picture 8" descr="GAP Logo.tif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0692537" y="12252331"/>
            <a:ext cx="4631267" cy="14890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701855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ctr" defTabSz="685800" rtl="0" eaLnBrk="1" fontAlgn="base" hangingPunct="1">
        <a:spcBef>
          <a:spcPct val="0"/>
        </a:spcBef>
        <a:spcAft>
          <a:spcPct val="0"/>
        </a:spcAft>
        <a:defRPr sz="6600" kern="1200">
          <a:solidFill>
            <a:schemeClr val="tx1"/>
          </a:solidFill>
          <a:latin typeface="+mj-lt"/>
          <a:ea typeface="ＭＳ Ｐゴシック" charset="0"/>
          <a:cs typeface="ＭＳ Ｐゴシック" charset="0"/>
        </a:defRPr>
      </a:lvl1pPr>
      <a:lvl2pPr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2pPr>
      <a:lvl3pPr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3pPr>
      <a:lvl4pPr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4pPr>
      <a:lvl5pPr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5pPr>
      <a:lvl6pPr marL="685800"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6pPr>
      <a:lvl7pPr marL="1371600"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7pPr>
      <a:lvl8pPr marL="2057400"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8pPr>
      <a:lvl9pPr marL="2743200"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9pPr>
    </p:titleStyle>
    <p:bodyStyle>
      <a:lvl1pPr marL="514350" indent="-514350" algn="l" defTabSz="685800" rtl="0" eaLnBrk="1" fontAlgn="base" hangingPunct="1">
        <a:spcBef>
          <a:spcPct val="20000"/>
        </a:spcBef>
        <a:spcAft>
          <a:spcPct val="0"/>
        </a:spcAft>
        <a:buFont typeface="Arial" charset="0"/>
        <a:buChar char="•"/>
        <a:defRPr sz="4800" kern="1200">
          <a:solidFill>
            <a:schemeClr val="tx1"/>
          </a:solidFill>
          <a:latin typeface="+mn-lt"/>
          <a:ea typeface="ＭＳ Ｐゴシック" charset="0"/>
          <a:cs typeface="ＭＳ Ｐゴシック" charset="0"/>
        </a:defRPr>
      </a:lvl1pPr>
      <a:lvl2pPr marL="1114426" indent="-428626" algn="l" defTabSz="685800"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mn-cs"/>
        </a:defRPr>
      </a:lvl2pPr>
      <a:lvl3pPr marL="1714500" indent="-342900" algn="l" defTabSz="685800" rtl="0" eaLnBrk="1" fontAlgn="base" hangingPunct="1">
        <a:spcBef>
          <a:spcPct val="20000"/>
        </a:spcBef>
        <a:spcAft>
          <a:spcPct val="0"/>
        </a:spcAft>
        <a:buFont typeface="Arial" charset="0"/>
        <a:buChar char="•"/>
        <a:defRPr sz="3600" kern="1200">
          <a:solidFill>
            <a:schemeClr val="tx1"/>
          </a:solidFill>
          <a:latin typeface="+mn-lt"/>
          <a:ea typeface="ＭＳ Ｐゴシック" charset="0"/>
          <a:cs typeface="+mn-cs"/>
        </a:defRPr>
      </a:lvl3pPr>
      <a:lvl4pPr marL="2400300" indent="-342900" algn="l" defTabSz="6858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4pPr>
      <a:lvl5pPr marL="3086100" indent="-342900" algn="l" defTabSz="6858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5pPr>
      <a:lvl6pPr marL="3771900" indent="-342900" algn="l" defTabSz="685800" rtl="0" eaLnBrk="1" latinLnBrk="0" hangingPunct="1">
        <a:spcBef>
          <a:spcPct val="20000"/>
        </a:spcBef>
        <a:buFont typeface="Arial"/>
        <a:buChar char="•"/>
        <a:defRPr sz="3000" kern="1200">
          <a:solidFill>
            <a:schemeClr val="tx1"/>
          </a:solidFill>
          <a:latin typeface="+mn-lt"/>
          <a:ea typeface="+mn-ea"/>
          <a:cs typeface="+mn-cs"/>
        </a:defRPr>
      </a:lvl6pPr>
      <a:lvl7pPr marL="4457700" indent="-342900" algn="l" defTabSz="685800" rtl="0" eaLnBrk="1" latinLnBrk="0" hangingPunct="1">
        <a:spcBef>
          <a:spcPct val="20000"/>
        </a:spcBef>
        <a:buFont typeface="Arial"/>
        <a:buChar char="•"/>
        <a:defRPr sz="3000" kern="1200">
          <a:solidFill>
            <a:schemeClr val="tx1"/>
          </a:solidFill>
          <a:latin typeface="+mn-lt"/>
          <a:ea typeface="+mn-ea"/>
          <a:cs typeface="+mn-cs"/>
        </a:defRPr>
      </a:lvl7pPr>
      <a:lvl8pPr marL="5143500" indent="-342900" algn="l" defTabSz="685800" rtl="0" eaLnBrk="1" latinLnBrk="0" hangingPunct="1">
        <a:spcBef>
          <a:spcPct val="20000"/>
        </a:spcBef>
        <a:buFont typeface="Arial"/>
        <a:buChar char="•"/>
        <a:defRPr sz="3000" kern="1200">
          <a:solidFill>
            <a:schemeClr val="tx1"/>
          </a:solidFill>
          <a:latin typeface="+mn-lt"/>
          <a:ea typeface="+mn-ea"/>
          <a:cs typeface="+mn-cs"/>
        </a:defRPr>
      </a:lvl8pPr>
      <a:lvl9pPr marL="5829300" indent="-342900" algn="l" defTabSz="685800"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tiff"/><Relationship Id="rId4" Type="http://schemas.openxmlformats.org/officeDocument/2006/relationships/image" Target="../media/image10.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Accomplishing Change"/>
          <p:cNvSpPr txBox="1">
            <a:spLocks noGrp="1"/>
          </p:cNvSpPr>
          <p:nvPr>
            <p:ph type="body" sz="quarter" idx="21"/>
          </p:nvPr>
        </p:nvSpPr>
        <p:spPr>
          <a:xfrm>
            <a:off x="1201342" y="12825062"/>
            <a:ext cx="3396060" cy="636979"/>
          </a:xfrm>
          <a:prstGeom prst="rect">
            <a:avLst/>
          </a:prstGeom>
        </p:spPr>
        <p:txBody>
          <a:bodyPr/>
          <a:lstStyle/>
          <a:p>
            <a:r>
              <a:rPr lang="en-US" dirty="0"/>
              <a:t>Gary Freiberg</a:t>
            </a:r>
            <a:endParaRPr dirty="0"/>
          </a:p>
        </p:txBody>
      </p:sp>
      <p:sp>
        <p:nvSpPr>
          <p:cNvPr id="152" name="ADAPTIVE LEADERSHIP"/>
          <p:cNvSpPr txBox="1">
            <a:spLocks noGrp="1"/>
          </p:cNvSpPr>
          <p:nvPr>
            <p:ph type="title"/>
          </p:nvPr>
        </p:nvSpPr>
        <p:spPr>
          <a:prstGeom prst="rect">
            <a:avLst/>
          </a:prstGeom>
        </p:spPr>
        <p:txBody>
          <a:bodyPr/>
          <a:lstStyle/>
          <a:p>
            <a:pPr algn="l"/>
            <a:r>
              <a:rPr dirty="0"/>
              <a:t>ADAPTIVE LEADERSHIP</a:t>
            </a:r>
          </a:p>
        </p:txBody>
      </p:sp>
      <p:sp>
        <p:nvSpPr>
          <p:cNvPr id="151" name="Gary Freiberg 16 Jul 2021"/>
          <p:cNvSpPr txBox="1">
            <a:spLocks noGrp="1"/>
          </p:cNvSpPr>
          <p:nvPr>
            <p:ph type="body" sz="quarter" idx="1"/>
          </p:nvPr>
        </p:nvSpPr>
        <p:spPr>
          <a:xfrm>
            <a:off x="1201342" y="6858000"/>
            <a:ext cx="21971001" cy="10572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lang="en-US" dirty="0"/>
              <a:t>Accomplishing Change</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Faces of Danger"/>
          <p:cNvSpPr txBox="1">
            <a:spLocks noGrp="1"/>
          </p:cNvSpPr>
          <p:nvPr>
            <p:ph type="title"/>
          </p:nvPr>
        </p:nvSpPr>
        <p:spPr>
          <a:xfrm>
            <a:off x="1371600" y="731520"/>
            <a:ext cx="21945600" cy="1371600"/>
          </a:xfrm>
          <a:prstGeom prst="rect">
            <a:avLst/>
          </a:prstGeom>
        </p:spPr>
        <p:txBody>
          <a:bodyPr/>
          <a:lstStyle/>
          <a:p>
            <a:pPr algn="l"/>
            <a:r>
              <a:rPr sz="7200" dirty="0"/>
              <a:t>Faces of Danger</a:t>
            </a:r>
          </a:p>
        </p:txBody>
      </p:sp>
      <p:sp>
        <p:nvSpPr>
          <p:cNvPr id="225" name="“we’ve noticed four basic forms, with countless ingenious variations. When exercising leadership, you risk getting marginalized, diverted, attacked, or seduced. Regardless of the form, however, the point is the same. When people resist adaptive work, the"/>
          <p:cNvSpPr txBox="1"/>
          <p:nvPr/>
        </p:nvSpPr>
        <p:spPr>
          <a:xfrm>
            <a:off x="1371600" y="2286000"/>
            <a:ext cx="10939159" cy="8083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25000"/>
              </a:lnSpc>
              <a:spcBef>
                <a:spcPts val="1000"/>
              </a:spcBef>
              <a:defRPr sz="3500"/>
            </a:pPr>
            <a:r>
              <a:rPr dirty="0"/>
              <a:t>When exercising leadership, you risk getting</a:t>
            </a:r>
            <a:r>
              <a:rPr lang="en-US" dirty="0"/>
              <a:t>:</a:t>
            </a:r>
          </a:p>
          <a:p>
            <a:pPr marL="648229" indent="-648229">
              <a:lnSpc>
                <a:spcPct val="125000"/>
              </a:lnSpc>
              <a:spcBef>
                <a:spcPts val="1000"/>
              </a:spcBef>
              <a:buSzPct val="100000"/>
              <a:buAutoNum type="arabicPeriod"/>
              <a:defRPr sz="3500"/>
            </a:pPr>
            <a:r>
              <a:rPr dirty="0"/>
              <a:t>Marginalization (verb) - to relegate to an unimportant or powerless position within a society or group</a:t>
            </a:r>
            <a:endParaRPr dirty="0">
              <a:solidFill>
                <a:srgbClr val="225F73"/>
              </a:solidFill>
            </a:endParaRPr>
          </a:p>
          <a:p>
            <a:pPr marL="648229" indent="-648229">
              <a:lnSpc>
                <a:spcPct val="125000"/>
              </a:lnSpc>
              <a:spcBef>
                <a:spcPts val="1000"/>
              </a:spcBef>
              <a:buSzPct val="100000"/>
              <a:buAutoNum type="arabicPeriod"/>
              <a:defRPr sz="3500"/>
            </a:pPr>
            <a:r>
              <a:rPr dirty="0"/>
              <a:t>Diversion (noun) - the act or an instance of diverting or straying from a course, activity, or use</a:t>
            </a:r>
          </a:p>
          <a:p>
            <a:pPr marL="648229" indent="-648229">
              <a:lnSpc>
                <a:spcPct val="125000"/>
              </a:lnSpc>
              <a:spcBef>
                <a:spcPts val="1000"/>
              </a:spcBef>
              <a:buSzPct val="100000"/>
              <a:buAutoNum type="arabicPeriod"/>
              <a:defRPr sz="3500"/>
            </a:pPr>
            <a:r>
              <a:rPr dirty="0"/>
              <a:t>Attack (verb) - to set upon or work against forcefully</a:t>
            </a:r>
          </a:p>
          <a:p>
            <a:pPr marL="648229" indent="-648229">
              <a:lnSpc>
                <a:spcPct val="125000"/>
              </a:lnSpc>
              <a:spcBef>
                <a:spcPts val="1000"/>
              </a:spcBef>
              <a:buSzPct val="100000"/>
              <a:buAutoNum type="arabicPeriod"/>
              <a:defRPr sz="3500"/>
            </a:pPr>
            <a:r>
              <a:rPr dirty="0"/>
              <a:t>Seduction (noun) - the act of seducing</a:t>
            </a:r>
            <a:endParaRPr lang="en-US" dirty="0"/>
          </a:p>
          <a:p>
            <a:pPr>
              <a:lnSpc>
                <a:spcPct val="125000"/>
              </a:lnSpc>
              <a:spcBef>
                <a:spcPts val="1000"/>
              </a:spcBef>
              <a:buSzPct val="100000"/>
              <a:defRPr sz="3500"/>
            </a:pPr>
            <a:r>
              <a:rPr lang="en-US" dirty="0"/>
              <a:t>When people resist adaptive work, their goal is to shut down those who exercise leadership in order to preserve what they have.”</a:t>
            </a:r>
          </a:p>
        </p:txBody>
      </p:sp>
      <p:pic>
        <p:nvPicPr>
          <p:cNvPr id="226" name="Image" descr="Image"/>
          <p:cNvPicPr>
            <a:picLocks noChangeAspect="1"/>
          </p:cNvPicPr>
          <p:nvPr/>
        </p:nvPicPr>
        <p:blipFill>
          <a:blip r:embed="rId2"/>
          <a:stretch>
            <a:fillRect/>
          </a:stretch>
        </p:blipFill>
        <p:spPr>
          <a:xfrm>
            <a:off x="19020905" y="625678"/>
            <a:ext cx="4625209" cy="6950450"/>
          </a:xfrm>
          <a:prstGeom prst="rect">
            <a:avLst/>
          </a:prstGeom>
          <a:ln w="25400">
            <a:solidFill>
              <a:srgbClr val="FFFFFF"/>
            </a:solidFill>
            <a:miter lim="400000"/>
          </a:ln>
          <a:effectLst>
            <a:outerShdw blurRad="50800" dist="25400" dir="3600000" rotWithShape="0">
              <a:srgbClr val="000000">
                <a:alpha val="70000"/>
              </a:srgbClr>
            </a:outerShdw>
          </a:effectLst>
        </p:spPr>
      </p:pic>
      <p:pic>
        <p:nvPicPr>
          <p:cNvPr id="227" name="Image" descr="Image"/>
          <p:cNvPicPr>
            <a:picLocks noChangeAspect="1"/>
          </p:cNvPicPr>
          <p:nvPr/>
        </p:nvPicPr>
        <p:blipFill>
          <a:blip r:embed="rId3"/>
          <a:stretch>
            <a:fillRect/>
          </a:stretch>
        </p:blipFill>
        <p:spPr>
          <a:xfrm>
            <a:off x="16626638" y="6327747"/>
            <a:ext cx="5676901" cy="5181601"/>
          </a:xfrm>
          <a:prstGeom prst="rect">
            <a:avLst/>
          </a:prstGeom>
          <a:ln w="12700">
            <a:miter lim="400000"/>
          </a:ln>
        </p:spPr>
      </p:pic>
      <p:pic>
        <p:nvPicPr>
          <p:cNvPr id="228" name="Image" descr="Image"/>
          <p:cNvPicPr>
            <a:picLocks noChangeAspect="1"/>
          </p:cNvPicPr>
          <p:nvPr/>
        </p:nvPicPr>
        <p:blipFill>
          <a:blip r:embed="rId4"/>
          <a:stretch>
            <a:fillRect/>
          </a:stretch>
        </p:blipFill>
        <p:spPr>
          <a:xfrm>
            <a:off x="12788445" y="1245060"/>
            <a:ext cx="4553790" cy="4553789"/>
          </a:xfrm>
          <a:prstGeom prst="rect">
            <a:avLst/>
          </a:prstGeom>
          <a:ln w="12700">
            <a:miter lim="400000"/>
          </a:ln>
        </p:spPr>
      </p:pic>
      <p:pic>
        <p:nvPicPr>
          <p:cNvPr id="229" name="Image" descr="Image"/>
          <p:cNvPicPr>
            <a:picLocks noChangeAspect="1"/>
          </p:cNvPicPr>
          <p:nvPr/>
        </p:nvPicPr>
        <p:blipFill>
          <a:blip r:embed="rId5"/>
          <a:stretch>
            <a:fillRect/>
          </a:stretch>
        </p:blipFill>
        <p:spPr>
          <a:xfrm>
            <a:off x="12996888" y="6003292"/>
            <a:ext cx="3238447" cy="3238447"/>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very day, people have problems for which they do, in fact, have the necessary authoritative  expertise, the know-how and procedures to solve, we call these technical challenges.…">
            <a:extLst>
              <a:ext uri="{FF2B5EF4-FFF2-40B4-BE49-F238E27FC236}">
                <a16:creationId xmlns:a16="http://schemas.microsoft.com/office/drawing/2014/main" id="{A6227D2B-5737-0248-9177-A3C6CB00F71A}"/>
              </a:ext>
            </a:extLst>
          </p:cNvPr>
          <p:cNvSpPr txBox="1"/>
          <p:nvPr/>
        </p:nvSpPr>
        <p:spPr>
          <a:xfrm>
            <a:off x="1371600" y="1920240"/>
            <a:ext cx="22215944" cy="7816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914400" indent="-914400" algn="just">
              <a:lnSpc>
                <a:spcPct val="125000"/>
              </a:lnSpc>
              <a:spcBef>
                <a:spcPts val="1000"/>
              </a:spcBef>
              <a:buAutoNum type="arabicPeriod"/>
              <a:defRPr sz="4000"/>
            </a:pPr>
            <a:r>
              <a:rPr lang="en-US" sz="4800" u="sng" dirty="0"/>
              <a:t>Acknowledge Their Loss</a:t>
            </a:r>
            <a:r>
              <a:rPr lang="en-US" sz="4800" dirty="0"/>
              <a:t> - People who oppose what you are trying to accomplish are usually those with the most to lose by your success</a:t>
            </a:r>
          </a:p>
          <a:p>
            <a:pPr marL="914400" indent="-914400" algn="just">
              <a:lnSpc>
                <a:spcPct val="125000"/>
              </a:lnSpc>
              <a:spcBef>
                <a:spcPts val="1000"/>
              </a:spcBef>
              <a:buFontTx/>
              <a:buAutoNum type="arabicPeriod"/>
              <a:defRPr sz="4000"/>
            </a:pPr>
            <a:r>
              <a:rPr lang="en-US" sz="4800" u="sng" dirty="0"/>
              <a:t>Create a Holding Environment</a:t>
            </a:r>
            <a:r>
              <a:rPr lang="en-US" sz="4800" dirty="0"/>
              <a:t> - An environment to contain and adjust the heat generated by addressing difficult issues - “War Room”</a:t>
            </a:r>
          </a:p>
          <a:p>
            <a:pPr marL="914400" indent="-914400" algn="just">
              <a:lnSpc>
                <a:spcPct val="125000"/>
              </a:lnSpc>
              <a:spcBef>
                <a:spcPts val="1000"/>
              </a:spcBef>
              <a:buFontTx/>
              <a:buAutoNum type="arabicPeriod"/>
              <a:defRPr sz="4000"/>
            </a:pPr>
            <a:r>
              <a:rPr lang="en-US" sz="4800" u="sng" dirty="0"/>
              <a:t>Control the Temperature</a:t>
            </a:r>
            <a:r>
              <a:rPr lang="en-US" sz="4800" dirty="0"/>
              <a:t> - Status quo delta generates tension &amp; produces heat</a:t>
            </a:r>
          </a:p>
          <a:p>
            <a:pPr marL="1828800" lvl="2" indent="-914400">
              <a:lnSpc>
                <a:spcPct val="125000"/>
              </a:lnSpc>
              <a:spcBef>
                <a:spcPts val="1000"/>
              </a:spcBef>
              <a:buFont typeface="Arial" panose="020B0604020202020204" pitchFamily="34" charset="0"/>
              <a:buChar char="•"/>
              <a:defRPr sz="4000"/>
            </a:pPr>
            <a:r>
              <a:rPr lang="en-US" sz="4400" dirty="0"/>
              <a:t>Raise the heat to get people to sit up, pay attention and deal with the real threats</a:t>
            </a:r>
          </a:p>
          <a:p>
            <a:pPr marL="1828800" lvl="2" indent="-914400">
              <a:lnSpc>
                <a:spcPct val="125000"/>
              </a:lnSpc>
              <a:spcBef>
                <a:spcPts val="1000"/>
              </a:spcBef>
              <a:buFont typeface="Arial" panose="020B0604020202020204" pitchFamily="34" charset="0"/>
              <a:buChar char="•"/>
              <a:defRPr sz="4000"/>
            </a:pPr>
            <a:r>
              <a:rPr lang="en-US" sz="4400" dirty="0"/>
              <a:t>Lower the temperature as necessary to reduce the counterproductive tension </a:t>
            </a:r>
          </a:p>
          <a:p>
            <a:pPr marL="914400" indent="-914400">
              <a:lnSpc>
                <a:spcPct val="125000"/>
              </a:lnSpc>
              <a:spcBef>
                <a:spcPts val="1000"/>
              </a:spcBef>
              <a:buFont typeface="+mj-lt"/>
              <a:buAutoNum type="arabicPeriod"/>
              <a:defRPr sz="4000"/>
            </a:pPr>
            <a:r>
              <a:rPr lang="en-US" sz="4400" u="sng" dirty="0"/>
              <a:t>Pace the Work</a:t>
            </a:r>
            <a:r>
              <a:rPr lang="en-US" sz="4400" dirty="0"/>
              <a:t>: Change is an emotional rollercoaster, let your ideas seep out</a:t>
            </a:r>
          </a:p>
        </p:txBody>
      </p:sp>
      <p:sp>
        <p:nvSpPr>
          <p:cNvPr id="4" name="Adaptation &amp; Technical Challenges">
            <a:extLst>
              <a:ext uri="{FF2B5EF4-FFF2-40B4-BE49-F238E27FC236}">
                <a16:creationId xmlns:a16="http://schemas.microsoft.com/office/drawing/2014/main" id="{3D51843C-339E-D541-BE5E-2510C4EB485A}"/>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Ideas for Enacting Change</a:t>
            </a:r>
          </a:p>
        </p:txBody>
      </p:sp>
    </p:spTree>
    <p:extLst>
      <p:ext uri="{BB962C8B-B14F-4D97-AF65-F5344CB8AC3E}">
        <p14:creationId xmlns:p14="http://schemas.microsoft.com/office/powerpoint/2010/main" val="250977823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very day, people have problems for which they do, in fact, have the necessary authoritative  expertise, the know-how and procedures to solve, we call these technical challenges.…">
            <a:extLst>
              <a:ext uri="{FF2B5EF4-FFF2-40B4-BE49-F238E27FC236}">
                <a16:creationId xmlns:a16="http://schemas.microsoft.com/office/drawing/2014/main" id="{783A04C3-B5AC-074F-B46E-D3C8337A8CEC}"/>
              </a:ext>
            </a:extLst>
          </p:cNvPr>
          <p:cNvSpPr txBox="1"/>
          <p:nvPr/>
        </p:nvSpPr>
        <p:spPr>
          <a:xfrm>
            <a:off x="1371600" y="1920240"/>
            <a:ext cx="22215944" cy="86869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914400" indent="-914400" algn="just">
              <a:lnSpc>
                <a:spcPct val="125000"/>
              </a:lnSpc>
              <a:spcBef>
                <a:spcPts val="1000"/>
              </a:spcBef>
              <a:buFont typeface="+mj-lt"/>
              <a:buAutoNum type="arabicPeriod" startAt="4"/>
              <a:defRPr sz="4000"/>
            </a:pPr>
            <a:r>
              <a:rPr lang="en-US" sz="4400" u="sng" dirty="0"/>
              <a:t>Show Them the Future</a:t>
            </a:r>
            <a:r>
              <a:rPr lang="en-US" sz="4400" dirty="0"/>
              <a:t> - If people can glimpse the future, they are less likely to fixate on what they may have to shed</a:t>
            </a:r>
          </a:p>
          <a:p>
            <a:pPr marL="914400" indent="-914400" algn="just">
              <a:lnSpc>
                <a:spcPct val="125000"/>
              </a:lnSpc>
              <a:spcBef>
                <a:spcPts val="1000"/>
              </a:spcBef>
              <a:buFont typeface="+mj-lt"/>
              <a:buAutoNum type="arabicPeriod" startAt="4"/>
              <a:defRPr sz="4000"/>
            </a:pPr>
            <a:r>
              <a:rPr lang="en-US" sz="4400" u="sng" dirty="0"/>
              <a:t>Place the Work Where it Belongs</a:t>
            </a:r>
            <a:r>
              <a:rPr lang="en-US" sz="4400" dirty="0"/>
              <a:t> - Phil Knight, Scotty Pippen and the 1994 Playoffs</a:t>
            </a:r>
          </a:p>
          <a:p>
            <a:pPr marL="914400" indent="-914400" algn="just">
              <a:lnSpc>
                <a:spcPct val="125000"/>
              </a:lnSpc>
              <a:spcBef>
                <a:spcPts val="1000"/>
              </a:spcBef>
              <a:buFont typeface="+mj-lt"/>
              <a:buAutoNum type="arabicPeriod" startAt="4"/>
              <a:defRPr sz="4000"/>
            </a:pPr>
            <a:r>
              <a:rPr lang="en-US" sz="4400" u="sng" dirty="0">
                <a:solidFill>
                  <a:srgbClr val="393939"/>
                </a:solidFill>
              </a:rPr>
              <a:t>Exercising Leadership Involves Interventions</a:t>
            </a:r>
            <a:r>
              <a:rPr lang="en-US" sz="4400" dirty="0">
                <a:solidFill>
                  <a:srgbClr val="393939"/>
                </a:solidFill>
              </a:rPr>
              <a:t> - Meant to calm some and disrupt others, four  types are: </a:t>
            </a:r>
          </a:p>
          <a:p>
            <a:pPr marL="1828800" lvl="2" indent="-914400" algn="just">
              <a:lnSpc>
                <a:spcPct val="125000"/>
              </a:lnSpc>
              <a:spcBef>
                <a:spcPts val="1000"/>
              </a:spcBef>
              <a:buFont typeface="+mj-lt"/>
              <a:buAutoNum type="arabicPeriod"/>
              <a:defRPr sz="4000"/>
            </a:pPr>
            <a:r>
              <a:rPr lang="en-US" sz="3800" dirty="0">
                <a:solidFill>
                  <a:srgbClr val="393939"/>
                </a:solidFill>
              </a:rPr>
              <a:t>Observations - statements that reflect to people their behavior or to describe current conditions</a:t>
            </a:r>
          </a:p>
          <a:p>
            <a:pPr marL="1828800" lvl="2" indent="-914400" algn="just">
              <a:lnSpc>
                <a:spcPct val="125000"/>
              </a:lnSpc>
              <a:spcBef>
                <a:spcPts val="1000"/>
              </a:spcBef>
              <a:buFont typeface="+mj-lt"/>
              <a:buAutoNum type="arabicPeriod"/>
              <a:defRPr sz="4000"/>
            </a:pPr>
            <a:r>
              <a:rPr lang="en-US" sz="3800" dirty="0">
                <a:solidFill>
                  <a:srgbClr val="393939"/>
                </a:solidFill>
              </a:rPr>
              <a:t>Questions - “What is going on here?” may have the effect of giving the work back to the group</a:t>
            </a:r>
          </a:p>
          <a:p>
            <a:pPr marL="1828800" lvl="2" indent="-914400" algn="just">
              <a:lnSpc>
                <a:spcPct val="125000"/>
              </a:lnSpc>
              <a:spcBef>
                <a:spcPts val="1000"/>
              </a:spcBef>
              <a:buFont typeface="+mj-lt"/>
              <a:buAutoNum type="arabicPeriod"/>
              <a:defRPr sz="4000"/>
            </a:pPr>
            <a:r>
              <a:rPr lang="en-US" sz="3800" dirty="0">
                <a:solidFill>
                  <a:srgbClr val="393939"/>
                </a:solidFill>
              </a:rPr>
              <a:t>Interpretations - Inherently provocative and may lack accuracy but can bring out hidden issues “I don’t think this conflict is really about X”</a:t>
            </a:r>
          </a:p>
          <a:p>
            <a:pPr marL="1828800" lvl="2" indent="-914400" algn="just">
              <a:lnSpc>
                <a:spcPct val="125000"/>
              </a:lnSpc>
              <a:spcBef>
                <a:spcPts val="1000"/>
              </a:spcBef>
              <a:buFont typeface="+mj-lt"/>
              <a:buAutoNum type="arabicPeriod"/>
              <a:defRPr sz="4000"/>
            </a:pPr>
            <a:r>
              <a:rPr lang="en-US" sz="3800" dirty="0">
                <a:solidFill>
                  <a:srgbClr val="393939"/>
                </a:solidFill>
              </a:rPr>
              <a:t>Actions - Every action has an immediate effect but sends a message, actions communicate</a:t>
            </a:r>
          </a:p>
        </p:txBody>
      </p:sp>
      <p:sp>
        <p:nvSpPr>
          <p:cNvPr id="6" name="Adaptation &amp; Technical Challenges">
            <a:extLst>
              <a:ext uri="{FF2B5EF4-FFF2-40B4-BE49-F238E27FC236}">
                <a16:creationId xmlns:a16="http://schemas.microsoft.com/office/drawing/2014/main" id="{C0A7A15D-28DA-AE4F-9D14-00EE18A6EA25}"/>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Ideas for Enacting Change</a:t>
            </a:r>
          </a:p>
        </p:txBody>
      </p:sp>
    </p:spTree>
    <p:extLst>
      <p:ext uri="{BB962C8B-B14F-4D97-AF65-F5344CB8AC3E}">
        <p14:creationId xmlns:p14="http://schemas.microsoft.com/office/powerpoint/2010/main" val="1486835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3729302A-4B8A-1346-B764-BA8CAF829CBF}"/>
              </a:ext>
            </a:extLst>
          </p:cNvPr>
          <p:cNvGrpSpPr/>
          <p:nvPr/>
        </p:nvGrpSpPr>
        <p:grpSpPr>
          <a:xfrm>
            <a:off x="4246404" y="2865438"/>
            <a:ext cx="19178717" cy="8701542"/>
            <a:chOff x="4246404" y="2865438"/>
            <a:chExt cx="19178717" cy="8701542"/>
          </a:xfrm>
        </p:grpSpPr>
        <p:grpSp>
          <p:nvGrpSpPr>
            <p:cNvPr id="63" name="Group 62">
              <a:extLst>
                <a:ext uri="{FF2B5EF4-FFF2-40B4-BE49-F238E27FC236}">
                  <a16:creationId xmlns:a16="http://schemas.microsoft.com/office/drawing/2014/main" id="{03080EFE-30A0-5F46-B9C9-7E6AEBD7FE59}"/>
                </a:ext>
              </a:extLst>
            </p:cNvPr>
            <p:cNvGrpSpPr/>
            <p:nvPr/>
          </p:nvGrpSpPr>
          <p:grpSpPr>
            <a:xfrm>
              <a:off x="5002530" y="2865438"/>
              <a:ext cx="18422591" cy="7985124"/>
              <a:chOff x="5002530" y="2865438"/>
              <a:chExt cx="18422591" cy="7985124"/>
            </a:xfrm>
          </p:grpSpPr>
          <p:grpSp>
            <p:nvGrpSpPr>
              <p:cNvPr id="60" name="Group 59">
                <a:extLst>
                  <a:ext uri="{FF2B5EF4-FFF2-40B4-BE49-F238E27FC236}">
                    <a16:creationId xmlns:a16="http://schemas.microsoft.com/office/drawing/2014/main" id="{96B6A636-35AF-BE4A-BFE5-81E3FFD35896}"/>
                  </a:ext>
                </a:extLst>
              </p:cNvPr>
              <p:cNvGrpSpPr/>
              <p:nvPr/>
            </p:nvGrpSpPr>
            <p:grpSpPr>
              <a:xfrm>
                <a:off x="5002530" y="2865438"/>
                <a:ext cx="14866620" cy="7985124"/>
                <a:chOff x="5002530" y="2865438"/>
                <a:chExt cx="14866620" cy="7985124"/>
              </a:xfrm>
            </p:grpSpPr>
            <p:grpSp>
              <p:nvGrpSpPr>
                <p:cNvPr id="47" name="Group 46">
                  <a:extLst>
                    <a:ext uri="{FF2B5EF4-FFF2-40B4-BE49-F238E27FC236}">
                      <a16:creationId xmlns:a16="http://schemas.microsoft.com/office/drawing/2014/main" id="{4B1E2E0E-F510-6247-945B-3F60DE8BBBEA}"/>
                    </a:ext>
                  </a:extLst>
                </p:cNvPr>
                <p:cNvGrpSpPr/>
                <p:nvPr/>
              </p:nvGrpSpPr>
              <p:grpSpPr>
                <a:xfrm>
                  <a:off x="5002530" y="2865438"/>
                  <a:ext cx="14866620" cy="7985124"/>
                  <a:chOff x="6743700" y="3352800"/>
                  <a:chExt cx="12195810" cy="6229350"/>
                </a:xfrm>
              </p:grpSpPr>
              <p:grpSp>
                <p:nvGrpSpPr>
                  <p:cNvPr id="46" name="Group 45">
                    <a:extLst>
                      <a:ext uri="{FF2B5EF4-FFF2-40B4-BE49-F238E27FC236}">
                        <a16:creationId xmlns:a16="http://schemas.microsoft.com/office/drawing/2014/main" id="{FEF8D025-4987-B043-9428-127A76A85B65}"/>
                      </a:ext>
                    </a:extLst>
                  </p:cNvPr>
                  <p:cNvGrpSpPr/>
                  <p:nvPr/>
                </p:nvGrpSpPr>
                <p:grpSpPr>
                  <a:xfrm>
                    <a:off x="12811125" y="4102688"/>
                    <a:ext cx="5972175" cy="3307762"/>
                    <a:chOff x="12830175" y="4102688"/>
                    <a:chExt cx="5972175" cy="3307762"/>
                  </a:xfrm>
                </p:grpSpPr>
                <p:cxnSp>
                  <p:nvCxnSpPr>
                    <p:cNvPr id="20" name="Straight Connector 19">
                      <a:extLst>
                        <a:ext uri="{FF2B5EF4-FFF2-40B4-BE49-F238E27FC236}">
                          <a16:creationId xmlns:a16="http://schemas.microsoft.com/office/drawing/2014/main" id="{1B8A2BAA-DD03-4D49-A806-B32CC814E0DC}"/>
                        </a:ext>
                      </a:extLst>
                    </p:cNvPr>
                    <p:cNvCxnSpPr/>
                    <p:nvPr/>
                  </p:nvCxnSpPr>
                  <p:spPr bwMode="auto">
                    <a:xfrm>
                      <a:off x="12830175" y="7410450"/>
                      <a:ext cx="2362200" cy="0"/>
                    </a:xfrm>
                    <a:prstGeom prst="line">
                      <a:avLst/>
                    </a:prstGeom>
                    <a:solidFill>
                      <a:schemeClr val="accent1"/>
                    </a:solidFill>
                    <a:ln w="31750" cap="flat" cmpd="sng" algn="ctr">
                      <a:solidFill>
                        <a:schemeClr val="accent5">
                          <a:lumMod val="75000"/>
                        </a:schemeClr>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F481CAB7-3F30-E142-920E-A2BA803BF80E}"/>
                        </a:ext>
                      </a:extLst>
                    </p:cNvPr>
                    <p:cNvCxnSpPr/>
                    <p:nvPr/>
                  </p:nvCxnSpPr>
                  <p:spPr bwMode="auto">
                    <a:xfrm>
                      <a:off x="16440150" y="4102688"/>
                      <a:ext cx="2362200" cy="0"/>
                    </a:xfrm>
                    <a:prstGeom prst="line">
                      <a:avLst/>
                    </a:prstGeom>
                    <a:solidFill>
                      <a:schemeClr val="accent1"/>
                    </a:solidFill>
                    <a:ln w="31750" cap="flat" cmpd="sng" algn="ctr">
                      <a:solidFill>
                        <a:schemeClr val="accent5">
                          <a:lumMod val="75000"/>
                        </a:schemeClr>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52CB2D79-C005-EF4C-BBA7-E22C98B3AA8B}"/>
                        </a:ext>
                      </a:extLst>
                    </p:cNvPr>
                    <p:cNvCxnSpPr>
                      <a:cxnSpLocks/>
                    </p:cNvCxnSpPr>
                    <p:nvPr/>
                  </p:nvCxnSpPr>
                  <p:spPr bwMode="auto">
                    <a:xfrm flipV="1">
                      <a:off x="15192375" y="4102688"/>
                      <a:ext cx="1247775" cy="3307762"/>
                    </a:xfrm>
                    <a:prstGeom prst="line">
                      <a:avLst/>
                    </a:prstGeom>
                    <a:solidFill>
                      <a:schemeClr val="accent1"/>
                    </a:solidFill>
                    <a:ln w="31750" cap="flat" cmpd="sng" algn="ctr">
                      <a:solidFill>
                        <a:schemeClr val="accent5">
                          <a:lumMod val="75000"/>
                        </a:schemeClr>
                      </a:solidFill>
                      <a:prstDash val="solid"/>
                      <a:round/>
                      <a:headEnd type="none" w="med" len="med"/>
                      <a:tailEnd type="none" w="med" len="med"/>
                    </a:ln>
                    <a:effectLst/>
                  </p:spPr>
                </p:cxnSp>
              </p:grpSp>
              <p:grpSp>
                <p:nvGrpSpPr>
                  <p:cNvPr id="16" name="Group 15">
                    <a:extLst>
                      <a:ext uri="{FF2B5EF4-FFF2-40B4-BE49-F238E27FC236}">
                        <a16:creationId xmlns:a16="http://schemas.microsoft.com/office/drawing/2014/main" id="{17908FBF-4B74-1E42-AF20-66C74B0A35F6}"/>
                      </a:ext>
                    </a:extLst>
                  </p:cNvPr>
                  <p:cNvGrpSpPr/>
                  <p:nvPr/>
                </p:nvGrpSpPr>
                <p:grpSpPr>
                  <a:xfrm>
                    <a:off x="6743700" y="3352800"/>
                    <a:ext cx="12195810" cy="6229350"/>
                    <a:chOff x="6743700" y="3352800"/>
                    <a:chExt cx="12195810" cy="6229350"/>
                  </a:xfrm>
                </p:grpSpPr>
                <p:grpSp>
                  <p:nvGrpSpPr>
                    <p:cNvPr id="10" name="Group 9">
                      <a:extLst>
                        <a:ext uri="{FF2B5EF4-FFF2-40B4-BE49-F238E27FC236}">
                          <a16:creationId xmlns:a16="http://schemas.microsoft.com/office/drawing/2014/main" id="{739CE28C-6C3F-C14F-8013-6D27CEC447B5}"/>
                        </a:ext>
                      </a:extLst>
                    </p:cNvPr>
                    <p:cNvGrpSpPr/>
                    <p:nvPr/>
                  </p:nvGrpSpPr>
                  <p:grpSpPr>
                    <a:xfrm>
                      <a:off x="6743700" y="3352800"/>
                      <a:ext cx="12195810" cy="6229350"/>
                      <a:chOff x="6743700" y="3352800"/>
                      <a:chExt cx="12195810" cy="6229350"/>
                    </a:xfrm>
                  </p:grpSpPr>
                  <p:cxnSp>
                    <p:nvCxnSpPr>
                      <p:cNvPr id="37" name="Straight Arrow Connector 36">
                        <a:extLst>
                          <a:ext uri="{FF2B5EF4-FFF2-40B4-BE49-F238E27FC236}">
                            <a16:creationId xmlns:a16="http://schemas.microsoft.com/office/drawing/2014/main" id="{387ED211-75F2-4B4F-9E27-AEE27EA0B9DE}"/>
                          </a:ext>
                        </a:extLst>
                      </p:cNvPr>
                      <p:cNvCxnSpPr>
                        <a:cxnSpLocks/>
                      </p:cNvCxnSpPr>
                      <p:nvPr/>
                    </p:nvCxnSpPr>
                    <p:spPr bwMode="auto">
                      <a:xfrm>
                        <a:off x="6766560" y="6858000"/>
                        <a:ext cx="12172950" cy="0"/>
                      </a:xfrm>
                      <a:prstGeom prst="straightConnector1">
                        <a:avLst/>
                      </a:prstGeom>
                      <a:solidFill>
                        <a:schemeClr val="accent1"/>
                      </a:solidFill>
                      <a:ln w="63500" cap="flat" cmpd="sng" algn="ctr">
                        <a:solidFill>
                          <a:srgbClr val="00B050"/>
                        </a:solidFill>
                        <a:prstDash val="solid"/>
                        <a:round/>
                        <a:headEnd type="none" w="med" len="med"/>
                        <a:tailEnd type="none"/>
                      </a:ln>
                      <a:effectLst/>
                    </p:spPr>
                  </p:cxnSp>
                  <p:cxnSp>
                    <p:nvCxnSpPr>
                      <p:cNvPr id="35" name="Straight Arrow Connector 34">
                        <a:extLst>
                          <a:ext uri="{FF2B5EF4-FFF2-40B4-BE49-F238E27FC236}">
                            <a16:creationId xmlns:a16="http://schemas.microsoft.com/office/drawing/2014/main" id="{6F0BE282-CE58-4047-B67D-8DBD0119CEF8}"/>
                          </a:ext>
                        </a:extLst>
                      </p:cNvPr>
                      <p:cNvCxnSpPr>
                        <a:cxnSpLocks/>
                      </p:cNvCxnSpPr>
                      <p:nvPr/>
                    </p:nvCxnSpPr>
                    <p:spPr bwMode="auto">
                      <a:xfrm>
                        <a:off x="6762750" y="4754880"/>
                        <a:ext cx="12172950" cy="0"/>
                      </a:xfrm>
                      <a:prstGeom prst="straightConnector1">
                        <a:avLst/>
                      </a:prstGeom>
                      <a:solidFill>
                        <a:schemeClr val="accent1"/>
                      </a:solidFill>
                      <a:ln w="63500" cap="flat" cmpd="sng" algn="ctr">
                        <a:solidFill>
                          <a:srgbClr val="00B050"/>
                        </a:solidFill>
                        <a:prstDash val="solid"/>
                        <a:round/>
                        <a:headEnd type="none" w="med" len="med"/>
                        <a:tailEnd type="none"/>
                      </a:ln>
                      <a:effectLst/>
                    </p:spPr>
                  </p:cxnSp>
                  <p:cxnSp>
                    <p:nvCxnSpPr>
                      <p:cNvPr id="4" name="Straight Arrow Connector 3">
                        <a:extLst>
                          <a:ext uri="{FF2B5EF4-FFF2-40B4-BE49-F238E27FC236}">
                            <a16:creationId xmlns:a16="http://schemas.microsoft.com/office/drawing/2014/main" id="{D9E62C78-5306-C34A-ABA6-1E89F434BD39}"/>
                          </a:ext>
                        </a:extLst>
                      </p:cNvPr>
                      <p:cNvCxnSpPr>
                        <a:cxnSpLocks/>
                      </p:cNvCxnSpPr>
                      <p:nvPr/>
                    </p:nvCxnSpPr>
                    <p:spPr bwMode="auto">
                      <a:xfrm flipV="1">
                        <a:off x="6762750" y="3352800"/>
                        <a:ext cx="0" cy="6229350"/>
                      </a:xfrm>
                      <a:prstGeom prst="straightConnector1">
                        <a:avLst/>
                      </a:prstGeom>
                      <a:solidFill>
                        <a:schemeClr val="accent1"/>
                      </a:solidFill>
                      <a:ln w="63500"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D1F416E2-4601-D74B-AB44-639AE950D4AE}"/>
                          </a:ext>
                        </a:extLst>
                      </p:cNvPr>
                      <p:cNvCxnSpPr>
                        <a:cxnSpLocks/>
                      </p:cNvCxnSpPr>
                      <p:nvPr/>
                    </p:nvCxnSpPr>
                    <p:spPr bwMode="auto">
                      <a:xfrm>
                        <a:off x="6743700" y="9563100"/>
                        <a:ext cx="12172950" cy="0"/>
                      </a:xfrm>
                      <a:prstGeom prst="straightConnector1">
                        <a:avLst/>
                      </a:prstGeom>
                      <a:solidFill>
                        <a:schemeClr val="accent1"/>
                      </a:solidFill>
                      <a:ln w="63500" cap="flat" cmpd="sng" algn="ctr">
                        <a:solidFill>
                          <a:schemeClr val="tx1"/>
                        </a:solidFill>
                        <a:prstDash val="solid"/>
                        <a:round/>
                        <a:headEnd type="none" w="med" len="med"/>
                        <a:tailEnd type="triangle"/>
                      </a:ln>
                      <a:effectLst/>
                    </p:spPr>
                  </p:cxnSp>
                </p:grpSp>
                <p:sp>
                  <p:nvSpPr>
                    <p:cNvPr id="15" name="Freeform 14">
                      <a:extLst>
                        <a:ext uri="{FF2B5EF4-FFF2-40B4-BE49-F238E27FC236}">
                          <a16:creationId xmlns:a16="http://schemas.microsoft.com/office/drawing/2014/main" id="{380C28F4-9CE1-C449-8077-8413EA232387}"/>
                        </a:ext>
                      </a:extLst>
                    </p:cNvPr>
                    <p:cNvSpPr/>
                    <p:nvPr/>
                  </p:nvSpPr>
                  <p:spPr bwMode="auto">
                    <a:xfrm>
                      <a:off x="7067550" y="3497944"/>
                      <a:ext cx="10839450" cy="5855919"/>
                    </a:xfrm>
                    <a:custGeom>
                      <a:avLst/>
                      <a:gdLst>
                        <a:gd name="connsiteX0" fmla="*/ 0 w 10839450"/>
                        <a:gd name="connsiteY0" fmla="*/ 5360306 h 5855919"/>
                        <a:gd name="connsiteX1" fmla="*/ 266700 w 10839450"/>
                        <a:gd name="connsiteY1" fmla="*/ 5360306 h 5855919"/>
                        <a:gd name="connsiteX2" fmla="*/ 742950 w 10839450"/>
                        <a:gd name="connsiteY2" fmla="*/ 5112656 h 5855919"/>
                        <a:gd name="connsiteX3" fmla="*/ 1200150 w 10839450"/>
                        <a:gd name="connsiteY3" fmla="*/ 3779156 h 5855919"/>
                        <a:gd name="connsiteX4" fmla="*/ 1714500 w 10839450"/>
                        <a:gd name="connsiteY4" fmla="*/ 2045606 h 5855919"/>
                        <a:gd name="connsiteX5" fmla="*/ 2171700 w 10839450"/>
                        <a:gd name="connsiteY5" fmla="*/ 559706 h 5855919"/>
                        <a:gd name="connsiteX6" fmla="*/ 2609850 w 10839450"/>
                        <a:gd name="connsiteY6" fmla="*/ 83456 h 5855919"/>
                        <a:gd name="connsiteX7" fmla="*/ 3295650 w 10839450"/>
                        <a:gd name="connsiteY7" fmla="*/ 26306 h 5855919"/>
                        <a:gd name="connsiteX8" fmla="*/ 3867150 w 10839450"/>
                        <a:gd name="connsiteY8" fmla="*/ 369206 h 5855919"/>
                        <a:gd name="connsiteX9" fmla="*/ 4286250 w 10839450"/>
                        <a:gd name="connsiteY9" fmla="*/ 1016906 h 5855919"/>
                        <a:gd name="connsiteX10" fmla="*/ 5105400 w 10839450"/>
                        <a:gd name="connsiteY10" fmla="*/ 2712356 h 5855919"/>
                        <a:gd name="connsiteX11" fmla="*/ 6191250 w 10839450"/>
                        <a:gd name="connsiteY11" fmla="*/ 4674506 h 5855919"/>
                        <a:gd name="connsiteX12" fmla="*/ 6972300 w 10839450"/>
                        <a:gd name="connsiteY12" fmla="*/ 5588906 h 5855919"/>
                        <a:gd name="connsiteX13" fmla="*/ 8115300 w 10839450"/>
                        <a:gd name="connsiteY13" fmla="*/ 5817506 h 5855919"/>
                        <a:gd name="connsiteX14" fmla="*/ 9467850 w 10839450"/>
                        <a:gd name="connsiteY14" fmla="*/ 5855606 h 5855919"/>
                        <a:gd name="connsiteX15" fmla="*/ 10839450 w 10839450"/>
                        <a:gd name="connsiteY15" fmla="*/ 5836556 h 585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9450" h="5855919">
                          <a:moveTo>
                            <a:pt x="0" y="5360306"/>
                          </a:moveTo>
                          <a:cubicBezTo>
                            <a:pt x="71437" y="5380943"/>
                            <a:pt x="142875" y="5401581"/>
                            <a:pt x="266700" y="5360306"/>
                          </a:cubicBezTo>
                          <a:cubicBezTo>
                            <a:pt x="390525" y="5319031"/>
                            <a:pt x="587375" y="5376181"/>
                            <a:pt x="742950" y="5112656"/>
                          </a:cubicBezTo>
                          <a:cubicBezTo>
                            <a:pt x="898525" y="4849131"/>
                            <a:pt x="1038225" y="4290331"/>
                            <a:pt x="1200150" y="3779156"/>
                          </a:cubicBezTo>
                          <a:cubicBezTo>
                            <a:pt x="1362075" y="3267981"/>
                            <a:pt x="1552575" y="2582181"/>
                            <a:pt x="1714500" y="2045606"/>
                          </a:cubicBezTo>
                          <a:cubicBezTo>
                            <a:pt x="1876425" y="1509031"/>
                            <a:pt x="2022475" y="886731"/>
                            <a:pt x="2171700" y="559706"/>
                          </a:cubicBezTo>
                          <a:cubicBezTo>
                            <a:pt x="2320925" y="232681"/>
                            <a:pt x="2422525" y="172356"/>
                            <a:pt x="2609850" y="83456"/>
                          </a:cubicBezTo>
                          <a:cubicBezTo>
                            <a:pt x="2797175" y="-5444"/>
                            <a:pt x="3086100" y="-21319"/>
                            <a:pt x="3295650" y="26306"/>
                          </a:cubicBezTo>
                          <a:cubicBezTo>
                            <a:pt x="3505200" y="73931"/>
                            <a:pt x="3702050" y="204106"/>
                            <a:pt x="3867150" y="369206"/>
                          </a:cubicBezTo>
                          <a:cubicBezTo>
                            <a:pt x="4032250" y="534306"/>
                            <a:pt x="4079875" y="626381"/>
                            <a:pt x="4286250" y="1016906"/>
                          </a:cubicBezTo>
                          <a:cubicBezTo>
                            <a:pt x="4492625" y="1407431"/>
                            <a:pt x="4787900" y="2102756"/>
                            <a:pt x="5105400" y="2712356"/>
                          </a:cubicBezTo>
                          <a:cubicBezTo>
                            <a:pt x="5422900" y="3321956"/>
                            <a:pt x="5880100" y="4195081"/>
                            <a:pt x="6191250" y="4674506"/>
                          </a:cubicBezTo>
                          <a:cubicBezTo>
                            <a:pt x="6502400" y="5153931"/>
                            <a:pt x="6651625" y="5398406"/>
                            <a:pt x="6972300" y="5588906"/>
                          </a:cubicBezTo>
                          <a:cubicBezTo>
                            <a:pt x="7292975" y="5779406"/>
                            <a:pt x="7699375" y="5773056"/>
                            <a:pt x="8115300" y="5817506"/>
                          </a:cubicBezTo>
                          <a:cubicBezTo>
                            <a:pt x="8531225" y="5861956"/>
                            <a:pt x="9467850" y="5855606"/>
                            <a:pt x="9467850" y="5855606"/>
                          </a:cubicBezTo>
                          <a:lnTo>
                            <a:pt x="10839450" y="5836556"/>
                          </a:lnTo>
                        </a:path>
                      </a:pathLst>
                    </a:custGeom>
                    <a:noFill/>
                    <a:ln w="34925" cap="flat" cmpd="sng" algn="ctr">
                      <a:solidFill>
                        <a:srgbClr val="FF9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sp>
              <p:nvSpPr>
                <p:cNvPr id="48" name="TextBox 47">
                  <a:extLst>
                    <a:ext uri="{FF2B5EF4-FFF2-40B4-BE49-F238E27FC236}">
                      <a16:creationId xmlns:a16="http://schemas.microsoft.com/office/drawing/2014/main" id="{C7C02DB5-8D9B-8343-820F-680E83517A8D}"/>
                    </a:ext>
                  </a:extLst>
                </p:cNvPr>
                <p:cNvSpPr txBox="1"/>
                <p:nvPr/>
              </p:nvSpPr>
              <p:spPr>
                <a:xfrm>
                  <a:off x="17348263" y="3297927"/>
                  <a:ext cx="2399118" cy="461665"/>
                </a:xfrm>
                <a:prstGeom prst="rect">
                  <a:avLst/>
                </a:prstGeom>
                <a:noFill/>
              </p:spPr>
              <p:txBody>
                <a:bodyPr wrap="none" rtlCol="0">
                  <a:spAutoFit/>
                </a:bodyPr>
                <a:lstStyle/>
                <a:p>
                  <a:r>
                    <a:rPr lang="en-US" dirty="0">
                      <a:solidFill>
                        <a:srgbClr val="FF0000"/>
                      </a:solidFill>
                    </a:rPr>
                    <a:t>Work Avoidance</a:t>
                  </a:r>
                </a:p>
              </p:txBody>
            </p:sp>
            <p:sp>
              <p:nvSpPr>
                <p:cNvPr id="97" name="TextBox 96">
                  <a:extLst>
                    <a:ext uri="{FF2B5EF4-FFF2-40B4-BE49-F238E27FC236}">
                      <a16:creationId xmlns:a16="http://schemas.microsoft.com/office/drawing/2014/main" id="{F849F2F6-BAA1-B74A-9BC8-3E0D58F2F74D}"/>
                    </a:ext>
                  </a:extLst>
                </p:cNvPr>
                <p:cNvSpPr txBox="1"/>
                <p:nvPr/>
              </p:nvSpPr>
              <p:spPr>
                <a:xfrm>
                  <a:off x="12585168" y="8032013"/>
                  <a:ext cx="2399118" cy="461665"/>
                </a:xfrm>
                <a:prstGeom prst="rect">
                  <a:avLst/>
                </a:prstGeom>
                <a:noFill/>
              </p:spPr>
              <p:txBody>
                <a:bodyPr wrap="none" rtlCol="0">
                  <a:spAutoFit/>
                </a:bodyPr>
                <a:lstStyle/>
                <a:p>
                  <a:r>
                    <a:rPr lang="en-US" dirty="0">
                      <a:solidFill>
                        <a:srgbClr val="FF0000"/>
                      </a:solidFill>
                    </a:rPr>
                    <a:t>Work Avoidance</a:t>
                  </a:r>
                </a:p>
              </p:txBody>
            </p:sp>
            <p:sp>
              <p:nvSpPr>
                <p:cNvPr id="51" name="Freeform 50">
                  <a:extLst>
                    <a:ext uri="{FF2B5EF4-FFF2-40B4-BE49-F238E27FC236}">
                      <a16:creationId xmlns:a16="http://schemas.microsoft.com/office/drawing/2014/main" id="{71F64D81-BB6A-FE4E-84AE-9519BECD3866}"/>
                    </a:ext>
                  </a:extLst>
                </p:cNvPr>
                <p:cNvSpPr/>
                <p:nvPr/>
              </p:nvSpPr>
              <p:spPr bwMode="auto">
                <a:xfrm>
                  <a:off x="11430000" y="4788223"/>
                  <a:ext cx="8229600" cy="5745707"/>
                </a:xfrm>
                <a:custGeom>
                  <a:avLst/>
                  <a:gdLst>
                    <a:gd name="connsiteX0" fmla="*/ 0 w 8229600"/>
                    <a:gd name="connsiteY0" fmla="*/ 1326827 h 5745707"/>
                    <a:gd name="connsiteX1" fmla="*/ 190500 w 8229600"/>
                    <a:gd name="connsiteY1" fmla="*/ 1288727 h 5745707"/>
                    <a:gd name="connsiteX2" fmla="*/ 419100 w 8229600"/>
                    <a:gd name="connsiteY2" fmla="*/ 964877 h 5745707"/>
                    <a:gd name="connsiteX3" fmla="*/ 590550 w 8229600"/>
                    <a:gd name="connsiteY3" fmla="*/ 355277 h 5745707"/>
                    <a:gd name="connsiteX4" fmla="*/ 838200 w 8229600"/>
                    <a:gd name="connsiteY4" fmla="*/ 279077 h 5745707"/>
                    <a:gd name="connsiteX5" fmla="*/ 1028700 w 8229600"/>
                    <a:gd name="connsiteY5" fmla="*/ 431477 h 5745707"/>
                    <a:gd name="connsiteX6" fmla="*/ 1162050 w 8229600"/>
                    <a:gd name="connsiteY6" fmla="*/ 1193477 h 5745707"/>
                    <a:gd name="connsiteX7" fmla="*/ 1314450 w 8229600"/>
                    <a:gd name="connsiteY7" fmla="*/ 1936427 h 5745707"/>
                    <a:gd name="connsiteX8" fmla="*/ 1524000 w 8229600"/>
                    <a:gd name="connsiteY8" fmla="*/ 2126927 h 5745707"/>
                    <a:gd name="connsiteX9" fmla="*/ 1771650 w 8229600"/>
                    <a:gd name="connsiteY9" fmla="*/ 2107877 h 5745707"/>
                    <a:gd name="connsiteX10" fmla="*/ 1866900 w 8229600"/>
                    <a:gd name="connsiteY10" fmla="*/ 1879277 h 5745707"/>
                    <a:gd name="connsiteX11" fmla="*/ 1943100 w 8229600"/>
                    <a:gd name="connsiteY11" fmla="*/ 1345877 h 5745707"/>
                    <a:gd name="connsiteX12" fmla="*/ 1981200 w 8229600"/>
                    <a:gd name="connsiteY12" fmla="*/ 1041077 h 5745707"/>
                    <a:gd name="connsiteX13" fmla="*/ 2133600 w 8229600"/>
                    <a:gd name="connsiteY13" fmla="*/ 831527 h 5745707"/>
                    <a:gd name="connsiteX14" fmla="*/ 2362200 w 8229600"/>
                    <a:gd name="connsiteY14" fmla="*/ 888677 h 5745707"/>
                    <a:gd name="connsiteX15" fmla="*/ 2533650 w 8229600"/>
                    <a:gd name="connsiteY15" fmla="*/ 1250627 h 5745707"/>
                    <a:gd name="connsiteX16" fmla="*/ 2705100 w 8229600"/>
                    <a:gd name="connsiteY16" fmla="*/ 1955477 h 5745707"/>
                    <a:gd name="connsiteX17" fmla="*/ 2819400 w 8229600"/>
                    <a:gd name="connsiteY17" fmla="*/ 2393627 h 5745707"/>
                    <a:gd name="connsiteX18" fmla="*/ 3238500 w 8229600"/>
                    <a:gd name="connsiteY18" fmla="*/ 2431727 h 5745707"/>
                    <a:gd name="connsiteX19" fmla="*/ 3390900 w 8229600"/>
                    <a:gd name="connsiteY19" fmla="*/ 2165027 h 5745707"/>
                    <a:gd name="connsiteX20" fmla="*/ 3619500 w 8229600"/>
                    <a:gd name="connsiteY20" fmla="*/ 1079177 h 5745707"/>
                    <a:gd name="connsiteX21" fmla="*/ 3790950 w 8229600"/>
                    <a:gd name="connsiteY21" fmla="*/ 126677 h 5745707"/>
                    <a:gd name="connsiteX22" fmla="*/ 4095750 w 8229600"/>
                    <a:gd name="connsiteY22" fmla="*/ 12377 h 5745707"/>
                    <a:gd name="connsiteX23" fmla="*/ 4305300 w 8229600"/>
                    <a:gd name="connsiteY23" fmla="*/ 145727 h 5745707"/>
                    <a:gd name="connsiteX24" fmla="*/ 4419600 w 8229600"/>
                    <a:gd name="connsiteY24" fmla="*/ 526727 h 5745707"/>
                    <a:gd name="connsiteX25" fmla="*/ 4610100 w 8229600"/>
                    <a:gd name="connsiteY25" fmla="*/ 1307777 h 5745707"/>
                    <a:gd name="connsiteX26" fmla="*/ 4895850 w 8229600"/>
                    <a:gd name="connsiteY26" fmla="*/ 1288727 h 5745707"/>
                    <a:gd name="connsiteX27" fmla="*/ 5010150 w 8229600"/>
                    <a:gd name="connsiteY27" fmla="*/ 1098227 h 5745707"/>
                    <a:gd name="connsiteX28" fmla="*/ 5314950 w 8229600"/>
                    <a:gd name="connsiteY28" fmla="*/ 1174427 h 5745707"/>
                    <a:gd name="connsiteX29" fmla="*/ 5448300 w 8229600"/>
                    <a:gd name="connsiteY29" fmla="*/ 1555427 h 5745707"/>
                    <a:gd name="connsiteX30" fmla="*/ 5638800 w 8229600"/>
                    <a:gd name="connsiteY30" fmla="*/ 1993577 h 5745707"/>
                    <a:gd name="connsiteX31" fmla="*/ 6153150 w 8229600"/>
                    <a:gd name="connsiteY31" fmla="*/ 3041327 h 5745707"/>
                    <a:gd name="connsiteX32" fmla="*/ 7029450 w 8229600"/>
                    <a:gd name="connsiteY32" fmla="*/ 4755827 h 5745707"/>
                    <a:gd name="connsiteX33" fmla="*/ 7600950 w 8229600"/>
                    <a:gd name="connsiteY33" fmla="*/ 5536877 h 5745707"/>
                    <a:gd name="connsiteX34" fmla="*/ 8115300 w 8229600"/>
                    <a:gd name="connsiteY34" fmla="*/ 5727377 h 5745707"/>
                    <a:gd name="connsiteX35" fmla="*/ 8229600 w 8229600"/>
                    <a:gd name="connsiteY35" fmla="*/ 5727377 h 574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29600" h="5745707">
                      <a:moveTo>
                        <a:pt x="0" y="1326827"/>
                      </a:moveTo>
                      <a:cubicBezTo>
                        <a:pt x="60325" y="1337939"/>
                        <a:pt x="120650" y="1349052"/>
                        <a:pt x="190500" y="1288727"/>
                      </a:cubicBezTo>
                      <a:cubicBezTo>
                        <a:pt x="260350" y="1228402"/>
                        <a:pt x="352425" y="1120452"/>
                        <a:pt x="419100" y="964877"/>
                      </a:cubicBezTo>
                      <a:cubicBezTo>
                        <a:pt x="485775" y="809302"/>
                        <a:pt x="520700" y="469577"/>
                        <a:pt x="590550" y="355277"/>
                      </a:cubicBezTo>
                      <a:cubicBezTo>
                        <a:pt x="660400" y="240977"/>
                        <a:pt x="765175" y="266377"/>
                        <a:pt x="838200" y="279077"/>
                      </a:cubicBezTo>
                      <a:cubicBezTo>
                        <a:pt x="911225" y="291777"/>
                        <a:pt x="974725" y="279077"/>
                        <a:pt x="1028700" y="431477"/>
                      </a:cubicBezTo>
                      <a:cubicBezTo>
                        <a:pt x="1082675" y="583877"/>
                        <a:pt x="1114425" y="942652"/>
                        <a:pt x="1162050" y="1193477"/>
                      </a:cubicBezTo>
                      <a:cubicBezTo>
                        <a:pt x="1209675" y="1444302"/>
                        <a:pt x="1254125" y="1780852"/>
                        <a:pt x="1314450" y="1936427"/>
                      </a:cubicBezTo>
                      <a:cubicBezTo>
                        <a:pt x="1374775" y="2092002"/>
                        <a:pt x="1447800" y="2098352"/>
                        <a:pt x="1524000" y="2126927"/>
                      </a:cubicBezTo>
                      <a:cubicBezTo>
                        <a:pt x="1600200" y="2155502"/>
                        <a:pt x="1714500" y="2149152"/>
                        <a:pt x="1771650" y="2107877"/>
                      </a:cubicBezTo>
                      <a:cubicBezTo>
                        <a:pt x="1828800" y="2066602"/>
                        <a:pt x="1838325" y="2006277"/>
                        <a:pt x="1866900" y="1879277"/>
                      </a:cubicBezTo>
                      <a:cubicBezTo>
                        <a:pt x="1895475" y="1752277"/>
                        <a:pt x="1924050" y="1485577"/>
                        <a:pt x="1943100" y="1345877"/>
                      </a:cubicBezTo>
                      <a:cubicBezTo>
                        <a:pt x="1962150" y="1206177"/>
                        <a:pt x="1949450" y="1126802"/>
                        <a:pt x="1981200" y="1041077"/>
                      </a:cubicBezTo>
                      <a:cubicBezTo>
                        <a:pt x="2012950" y="955352"/>
                        <a:pt x="2070100" y="856927"/>
                        <a:pt x="2133600" y="831527"/>
                      </a:cubicBezTo>
                      <a:cubicBezTo>
                        <a:pt x="2197100" y="806127"/>
                        <a:pt x="2295525" y="818827"/>
                        <a:pt x="2362200" y="888677"/>
                      </a:cubicBezTo>
                      <a:cubicBezTo>
                        <a:pt x="2428875" y="958527"/>
                        <a:pt x="2476500" y="1072827"/>
                        <a:pt x="2533650" y="1250627"/>
                      </a:cubicBezTo>
                      <a:cubicBezTo>
                        <a:pt x="2590800" y="1428427"/>
                        <a:pt x="2657475" y="1764977"/>
                        <a:pt x="2705100" y="1955477"/>
                      </a:cubicBezTo>
                      <a:cubicBezTo>
                        <a:pt x="2752725" y="2145977"/>
                        <a:pt x="2730500" y="2314252"/>
                        <a:pt x="2819400" y="2393627"/>
                      </a:cubicBezTo>
                      <a:cubicBezTo>
                        <a:pt x="2908300" y="2473002"/>
                        <a:pt x="3143250" y="2469827"/>
                        <a:pt x="3238500" y="2431727"/>
                      </a:cubicBezTo>
                      <a:cubicBezTo>
                        <a:pt x="3333750" y="2393627"/>
                        <a:pt x="3327400" y="2390452"/>
                        <a:pt x="3390900" y="2165027"/>
                      </a:cubicBezTo>
                      <a:cubicBezTo>
                        <a:pt x="3454400" y="1939602"/>
                        <a:pt x="3552825" y="1418902"/>
                        <a:pt x="3619500" y="1079177"/>
                      </a:cubicBezTo>
                      <a:cubicBezTo>
                        <a:pt x="3686175" y="739452"/>
                        <a:pt x="3711575" y="304477"/>
                        <a:pt x="3790950" y="126677"/>
                      </a:cubicBezTo>
                      <a:cubicBezTo>
                        <a:pt x="3870325" y="-51123"/>
                        <a:pt x="4010025" y="9202"/>
                        <a:pt x="4095750" y="12377"/>
                      </a:cubicBezTo>
                      <a:cubicBezTo>
                        <a:pt x="4181475" y="15552"/>
                        <a:pt x="4251325" y="60002"/>
                        <a:pt x="4305300" y="145727"/>
                      </a:cubicBezTo>
                      <a:cubicBezTo>
                        <a:pt x="4359275" y="231452"/>
                        <a:pt x="4368800" y="333052"/>
                        <a:pt x="4419600" y="526727"/>
                      </a:cubicBezTo>
                      <a:cubicBezTo>
                        <a:pt x="4470400" y="720402"/>
                        <a:pt x="4530725" y="1180777"/>
                        <a:pt x="4610100" y="1307777"/>
                      </a:cubicBezTo>
                      <a:cubicBezTo>
                        <a:pt x="4689475" y="1434777"/>
                        <a:pt x="4829175" y="1323652"/>
                        <a:pt x="4895850" y="1288727"/>
                      </a:cubicBezTo>
                      <a:cubicBezTo>
                        <a:pt x="4962525" y="1253802"/>
                        <a:pt x="4940300" y="1117277"/>
                        <a:pt x="5010150" y="1098227"/>
                      </a:cubicBezTo>
                      <a:cubicBezTo>
                        <a:pt x="5080000" y="1079177"/>
                        <a:pt x="5241925" y="1098227"/>
                        <a:pt x="5314950" y="1174427"/>
                      </a:cubicBezTo>
                      <a:cubicBezTo>
                        <a:pt x="5387975" y="1250627"/>
                        <a:pt x="5394325" y="1418902"/>
                        <a:pt x="5448300" y="1555427"/>
                      </a:cubicBezTo>
                      <a:cubicBezTo>
                        <a:pt x="5502275" y="1691952"/>
                        <a:pt x="5521325" y="1745927"/>
                        <a:pt x="5638800" y="1993577"/>
                      </a:cubicBezTo>
                      <a:cubicBezTo>
                        <a:pt x="5756275" y="2241227"/>
                        <a:pt x="5921375" y="2580952"/>
                        <a:pt x="6153150" y="3041327"/>
                      </a:cubicBezTo>
                      <a:cubicBezTo>
                        <a:pt x="6384925" y="3501702"/>
                        <a:pt x="6788150" y="4339902"/>
                        <a:pt x="7029450" y="4755827"/>
                      </a:cubicBezTo>
                      <a:cubicBezTo>
                        <a:pt x="7270750" y="5171752"/>
                        <a:pt x="7419975" y="5374952"/>
                        <a:pt x="7600950" y="5536877"/>
                      </a:cubicBezTo>
                      <a:cubicBezTo>
                        <a:pt x="7781925" y="5698802"/>
                        <a:pt x="8010525" y="5695627"/>
                        <a:pt x="8115300" y="5727377"/>
                      </a:cubicBezTo>
                      <a:cubicBezTo>
                        <a:pt x="8220075" y="5759127"/>
                        <a:pt x="8224837" y="5743252"/>
                        <a:pt x="8229600" y="5727377"/>
                      </a:cubicBezTo>
                    </a:path>
                  </a:pathLst>
                </a:custGeom>
                <a:noFill/>
                <a:ln w="3175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2" name="TextBox 51">
                  <a:extLst>
                    <a:ext uri="{FF2B5EF4-FFF2-40B4-BE49-F238E27FC236}">
                      <a16:creationId xmlns:a16="http://schemas.microsoft.com/office/drawing/2014/main" id="{5E6F0517-99E9-F143-8FB8-D93CBAEF615B}"/>
                    </a:ext>
                  </a:extLst>
                </p:cNvPr>
                <p:cNvSpPr txBox="1"/>
                <p:nvPr/>
              </p:nvSpPr>
              <p:spPr>
                <a:xfrm>
                  <a:off x="11351513" y="3682764"/>
                  <a:ext cx="2858475" cy="461665"/>
                </a:xfrm>
                <a:prstGeom prst="rect">
                  <a:avLst/>
                </a:prstGeom>
                <a:noFill/>
              </p:spPr>
              <p:txBody>
                <a:bodyPr wrap="none" rtlCol="0">
                  <a:spAutoFit/>
                </a:bodyPr>
                <a:lstStyle/>
                <a:p>
                  <a:r>
                    <a:rPr lang="en-US" dirty="0">
                      <a:solidFill>
                        <a:srgbClr val="0432FF"/>
                      </a:solidFill>
                    </a:rPr>
                    <a:t>Adaptive Challenge</a:t>
                  </a:r>
                </a:p>
              </p:txBody>
            </p:sp>
            <p:cxnSp>
              <p:nvCxnSpPr>
                <p:cNvPr id="54" name="Straight Arrow Connector 53">
                  <a:extLst>
                    <a:ext uri="{FF2B5EF4-FFF2-40B4-BE49-F238E27FC236}">
                      <a16:creationId xmlns:a16="http://schemas.microsoft.com/office/drawing/2014/main" id="{FA29B02C-844A-8D47-8C66-523E923A5FB1}"/>
                    </a:ext>
                  </a:extLst>
                </p:cNvPr>
                <p:cNvCxnSpPr>
                  <a:cxnSpLocks/>
                  <a:stCxn id="52" idx="2"/>
                </p:cNvCxnSpPr>
                <p:nvPr/>
              </p:nvCxnSpPr>
              <p:spPr bwMode="auto">
                <a:xfrm flipH="1">
                  <a:off x="12398685" y="4144429"/>
                  <a:ext cx="382066" cy="804020"/>
                </a:xfrm>
                <a:prstGeom prst="straightConnector1">
                  <a:avLst/>
                </a:prstGeom>
                <a:solidFill>
                  <a:schemeClr val="accent1"/>
                </a:solidFill>
                <a:ln w="31750" cap="flat" cmpd="sng" algn="ctr">
                  <a:solidFill>
                    <a:srgbClr val="0432FF"/>
                  </a:solidFill>
                  <a:prstDash val="solid"/>
                  <a:round/>
                  <a:headEnd type="none" w="med" len="med"/>
                  <a:tailEnd type="triangle"/>
                </a:ln>
                <a:effectLst/>
              </p:spPr>
            </p:cxnSp>
            <p:sp>
              <p:nvSpPr>
                <p:cNvPr id="56" name="TextBox 55">
                  <a:extLst>
                    <a:ext uri="{FF2B5EF4-FFF2-40B4-BE49-F238E27FC236}">
                      <a16:creationId xmlns:a16="http://schemas.microsoft.com/office/drawing/2014/main" id="{296914A1-2F4C-1847-9943-7ECA3BBE15EE}"/>
                    </a:ext>
                  </a:extLst>
                </p:cNvPr>
                <p:cNvSpPr txBox="1"/>
                <p:nvPr/>
              </p:nvSpPr>
              <p:spPr>
                <a:xfrm>
                  <a:off x="6794403" y="9517926"/>
                  <a:ext cx="2944589" cy="461665"/>
                </a:xfrm>
                <a:prstGeom prst="rect">
                  <a:avLst/>
                </a:prstGeom>
                <a:noFill/>
              </p:spPr>
              <p:txBody>
                <a:bodyPr wrap="none" rtlCol="0">
                  <a:spAutoFit/>
                </a:bodyPr>
                <a:lstStyle/>
                <a:p>
                  <a:r>
                    <a:rPr lang="en-US" dirty="0">
                      <a:solidFill>
                        <a:srgbClr val="FF9300"/>
                      </a:solidFill>
                    </a:rPr>
                    <a:t>Technical Challenge</a:t>
                  </a:r>
                </a:p>
              </p:txBody>
            </p:sp>
            <p:cxnSp>
              <p:nvCxnSpPr>
                <p:cNvPr id="98" name="Straight Arrow Connector 97">
                  <a:extLst>
                    <a:ext uri="{FF2B5EF4-FFF2-40B4-BE49-F238E27FC236}">
                      <a16:creationId xmlns:a16="http://schemas.microsoft.com/office/drawing/2014/main" id="{4AC2087C-963C-5442-8821-9373ECD6B41D}"/>
                    </a:ext>
                  </a:extLst>
                </p:cNvPr>
                <p:cNvCxnSpPr>
                  <a:cxnSpLocks/>
                  <a:stCxn id="56" idx="0"/>
                </p:cNvCxnSpPr>
                <p:nvPr/>
              </p:nvCxnSpPr>
              <p:spPr bwMode="auto">
                <a:xfrm flipH="1" flipV="1">
                  <a:off x="6991350" y="8032013"/>
                  <a:ext cx="1275348" cy="1485913"/>
                </a:xfrm>
                <a:prstGeom prst="straightConnector1">
                  <a:avLst/>
                </a:prstGeom>
                <a:solidFill>
                  <a:schemeClr val="accent1"/>
                </a:solidFill>
                <a:ln w="31750" cap="flat" cmpd="sng" algn="ctr">
                  <a:solidFill>
                    <a:srgbClr val="FF9300"/>
                  </a:solidFill>
                  <a:prstDash val="solid"/>
                  <a:round/>
                  <a:headEnd type="none" w="med" len="med"/>
                  <a:tailEnd type="triangle"/>
                </a:ln>
                <a:effectLst/>
              </p:spPr>
            </p:cxnSp>
          </p:grpSp>
          <p:sp>
            <p:nvSpPr>
              <p:cNvPr id="61" name="TextBox 60">
                <a:extLst>
                  <a:ext uri="{FF2B5EF4-FFF2-40B4-BE49-F238E27FC236}">
                    <a16:creationId xmlns:a16="http://schemas.microsoft.com/office/drawing/2014/main" id="{21FDFFB7-644B-1749-851A-1336467B517C}"/>
                  </a:ext>
                </a:extLst>
              </p:cNvPr>
              <p:cNvSpPr txBox="1"/>
              <p:nvPr/>
            </p:nvSpPr>
            <p:spPr>
              <a:xfrm>
                <a:off x="20688474" y="5625927"/>
                <a:ext cx="2736647" cy="769441"/>
              </a:xfrm>
              <a:prstGeom prst="rect">
                <a:avLst/>
              </a:prstGeom>
              <a:noFill/>
            </p:spPr>
            <p:txBody>
              <a:bodyPr wrap="none" rtlCol="0">
                <a:spAutoFit/>
              </a:bodyPr>
              <a:lstStyle/>
              <a:p>
                <a:r>
                  <a:rPr lang="en-US" dirty="0"/>
                  <a:t>Productive Range</a:t>
                </a:r>
              </a:p>
              <a:p>
                <a:pPr algn="ctr"/>
                <a:r>
                  <a:rPr lang="en-US" sz="2000" dirty="0"/>
                  <a:t>“Holding Environment”</a:t>
                </a:r>
              </a:p>
            </p:txBody>
          </p:sp>
          <p:sp>
            <p:nvSpPr>
              <p:cNvPr id="62" name="Right Brace 61">
                <a:extLst>
                  <a:ext uri="{FF2B5EF4-FFF2-40B4-BE49-F238E27FC236}">
                    <a16:creationId xmlns:a16="http://schemas.microsoft.com/office/drawing/2014/main" id="{844ED479-0B66-B04F-9997-30FC6A5909FB}"/>
                  </a:ext>
                </a:extLst>
              </p:cNvPr>
              <p:cNvSpPr/>
              <p:nvPr/>
            </p:nvSpPr>
            <p:spPr bwMode="auto">
              <a:xfrm>
                <a:off x="20040600" y="4662701"/>
                <a:ext cx="533400" cy="2695895"/>
              </a:xfrm>
              <a:prstGeom prst="rightBrace">
                <a:avLst/>
              </a:prstGeom>
              <a:solidFill>
                <a:schemeClr val="bg1"/>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
          <p:nvSpPr>
            <p:cNvPr id="64" name="TextBox 63">
              <a:extLst>
                <a:ext uri="{FF2B5EF4-FFF2-40B4-BE49-F238E27FC236}">
                  <a16:creationId xmlns:a16="http://schemas.microsoft.com/office/drawing/2014/main" id="{E05CAB52-C40D-3843-B162-90F4BB686B6F}"/>
                </a:ext>
              </a:extLst>
            </p:cNvPr>
            <p:cNvSpPr txBox="1"/>
            <p:nvPr/>
          </p:nvSpPr>
          <p:spPr>
            <a:xfrm>
              <a:off x="20574000" y="7127763"/>
              <a:ext cx="2678938" cy="400110"/>
            </a:xfrm>
            <a:prstGeom prst="rect">
              <a:avLst/>
            </a:prstGeom>
            <a:noFill/>
          </p:spPr>
          <p:txBody>
            <a:bodyPr wrap="none" rtlCol="0">
              <a:spAutoFit/>
            </a:bodyPr>
            <a:lstStyle/>
            <a:p>
              <a:r>
                <a:rPr lang="en-US" sz="2000" i="1" dirty="0"/>
                <a:t>Threshold of Learning</a:t>
              </a:r>
            </a:p>
          </p:txBody>
        </p:sp>
        <p:sp>
          <p:nvSpPr>
            <p:cNvPr id="99" name="TextBox 98">
              <a:extLst>
                <a:ext uri="{FF2B5EF4-FFF2-40B4-BE49-F238E27FC236}">
                  <a16:creationId xmlns:a16="http://schemas.microsoft.com/office/drawing/2014/main" id="{367764DA-ED81-9D4C-9ACF-CBB1BF62ED6D}"/>
                </a:ext>
              </a:extLst>
            </p:cNvPr>
            <p:cNvSpPr txBox="1"/>
            <p:nvPr/>
          </p:nvSpPr>
          <p:spPr>
            <a:xfrm>
              <a:off x="20574000" y="4493422"/>
              <a:ext cx="2198551" cy="400110"/>
            </a:xfrm>
            <a:prstGeom prst="rect">
              <a:avLst/>
            </a:prstGeom>
            <a:noFill/>
          </p:spPr>
          <p:txBody>
            <a:bodyPr wrap="none" rtlCol="0">
              <a:spAutoFit/>
            </a:bodyPr>
            <a:lstStyle/>
            <a:p>
              <a:r>
                <a:rPr lang="en-US" sz="2000" i="1" dirty="0"/>
                <a:t>Limit of Tolerance</a:t>
              </a:r>
            </a:p>
          </p:txBody>
        </p:sp>
        <p:sp>
          <p:nvSpPr>
            <p:cNvPr id="65" name="TextBox 64">
              <a:extLst>
                <a:ext uri="{FF2B5EF4-FFF2-40B4-BE49-F238E27FC236}">
                  <a16:creationId xmlns:a16="http://schemas.microsoft.com/office/drawing/2014/main" id="{D1020C1E-FDE9-4945-9BF4-1225DB97AC62}"/>
                </a:ext>
              </a:extLst>
            </p:cNvPr>
            <p:cNvSpPr txBox="1"/>
            <p:nvPr/>
          </p:nvSpPr>
          <p:spPr>
            <a:xfrm>
              <a:off x="12016261" y="11105315"/>
              <a:ext cx="857735" cy="461665"/>
            </a:xfrm>
            <a:prstGeom prst="rect">
              <a:avLst/>
            </a:prstGeom>
            <a:noFill/>
          </p:spPr>
          <p:txBody>
            <a:bodyPr wrap="none" rtlCol="0">
              <a:spAutoFit/>
            </a:bodyPr>
            <a:lstStyle/>
            <a:p>
              <a:r>
                <a:rPr lang="en-US" dirty="0"/>
                <a:t>Time</a:t>
              </a:r>
            </a:p>
          </p:txBody>
        </p:sp>
        <p:sp>
          <p:nvSpPr>
            <p:cNvPr id="66" name="TextBox 65">
              <a:extLst>
                <a:ext uri="{FF2B5EF4-FFF2-40B4-BE49-F238E27FC236}">
                  <a16:creationId xmlns:a16="http://schemas.microsoft.com/office/drawing/2014/main" id="{CF92038A-3D75-FA4F-9BD2-4D63AA7C4156}"/>
                </a:ext>
              </a:extLst>
            </p:cNvPr>
            <p:cNvSpPr txBox="1"/>
            <p:nvPr/>
          </p:nvSpPr>
          <p:spPr>
            <a:xfrm rot="16200000">
              <a:off x="3415888" y="6627167"/>
              <a:ext cx="2122697" cy="461665"/>
            </a:xfrm>
            <a:prstGeom prst="rect">
              <a:avLst/>
            </a:prstGeom>
            <a:noFill/>
          </p:spPr>
          <p:txBody>
            <a:bodyPr wrap="none" rtlCol="0">
              <a:spAutoFit/>
            </a:bodyPr>
            <a:lstStyle/>
            <a:p>
              <a:r>
                <a:rPr lang="en-US" dirty="0"/>
                <a:t>Disequilibrium</a:t>
              </a:r>
            </a:p>
          </p:txBody>
        </p:sp>
      </p:grpSp>
      <p:sp>
        <p:nvSpPr>
          <p:cNvPr id="100" name="Adaptation &amp; Technical Challenges">
            <a:extLst>
              <a:ext uri="{FF2B5EF4-FFF2-40B4-BE49-F238E27FC236}">
                <a16:creationId xmlns:a16="http://schemas.microsoft.com/office/drawing/2014/main" id="{4B408886-D50B-7B44-B10B-8737B4951FBC}"/>
              </a:ext>
            </a:extLst>
          </p:cNvPr>
          <p:cNvSpPr txBox="1">
            <a:spLocks/>
          </p:cNvSpPr>
          <p:nvPr/>
        </p:nvSpPr>
        <p:spPr>
          <a:xfrm>
            <a:off x="1371600" y="731520"/>
            <a:ext cx="22215944" cy="1177056"/>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Graphical Control of Heat</a:t>
            </a:r>
          </a:p>
        </p:txBody>
      </p:sp>
      <p:sp>
        <p:nvSpPr>
          <p:cNvPr id="31" name="object 10">
            <a:extLst>
              <a:ext uri="{FF2B5EF4-FFF2-40B4-BE49-F238E27FC236}">
                <a16:creationId xmlns:a16="http://schemas.microsoft.com/office/drawing/2014/main" id="{1081604C-5128-224D-9319-580EC3124E2B}"/>
              </a:ext>
            </a:extLst>
          </p:cNvPr>
          <p:cNvSpPr txBox="1"/>
          <p:nvPr/>
        </p:nvSpPr>
        <p:spPr>
          <a:xfrm>
            <a:off x="5063934" y="11583283"/>
            <a:ext cx="14535713" cy="235129"/>
          </a:xfrm>
          <a:prstGeom prst="rect">
            <a:avLst/>
          </a:prstGeom>
        </p:spPr>
        <p:txBody>
          <a:bodyPr vert="horz" wrap="square" lIns="0" tIns="0" rIns="0" bIns="0" rtlCol="0">
            <a:spAutoFit/>
          </a:bodyPr>
          <a:lstStyle/>
          <a:p>
            <a:pPr marL="12700" marR="5080">
              <a:lnSpc>
                <a:spcPts val="1620"/>
              </a:lnSpc>
            </a:pPr>
            <a:r>
              <a:rPr sz="2000" spc="-5" dirty="0">
                <a:latin typeface="Calibri"/>
                <a:cs typeface="Calibri"/>
              </a:rPr>
              <a:t>Based</a:t>
            </a:r>
            <a:r>
              <a:rPr sz="2000" spc="10" dirty="0">
                <a:latin typeface="Calibri"/>
                <a:cs typeface="Calibri"/>
              </a:rPr>
              <a:t> </a:t>
            </a:r>
            <a:r>
              <a:rPr sz="2000" dirty="0">
                <a:latin typeface="Calibri"/>
                <a:cs typeface="Calibri"/>
              </a:rPr>
              <a:t>on</a:t>
            </a:r>
            <a:r>
              <a:rPr sz="2000" spc="15" dirty="0">
                <a:latin typeface="Calibri"/>
                <a:cs typeface="Calibri"/>
              </a:rPr>
              <a:t> </a:t>
            </a:r>
            <a:r>
              <a:rPr sz="2000" spc="-5" dirty="0">
                <a:latin typeface="Calibri"/>
                <a:cs typeface="Calibri"/>
              </a:rPr>
              <a:t>R.</a:t>
            </a:r>
            <a:r>
              <a:rPr sz="2000" spc="25" dirty="0">
                <a:latin typeface="Calibri"/>
                <a:cs typeface="Calibri"/>
              </a:rPr>
              <a:t> </a:t>
            </a:r>
            <a:r>
              <a:rPr sz="2000" spc="-10" dirty="0">
                <a:latin typeface="Calibri"/>
                <a:cs typeface="Calibri"/>
              </a:rPr>
              <a:t>Heifetz.</a:t>
            </a:r>
            <a:r>
              <a:rPr sz="2000" spc="5" dirty="0">
                <a:latin typeface="Calibri"/>
                <a:cs typeface="Calibri"/>
              </a:rPr>
              <a:t> </a:t>
            </a:r>
            <a:r>
              <a:rPr sz="2000" spc="-5" dirty="0">
                <a:latin typeface="Calibri"/>
                <a:cs typeface="Calibri"/>
              </a:rPr>
              <a:t>and</a:t>
            </a:r>
            <a:r>
              <a:rPr sz="2000" spc="10" dirty="0">
                <a:latin typeface="Calibri"/>
                <a:cs typeface="Calibri"/>
              </a:rPr>
              <a:t> </a:t>
            </a:r>
            <a:r>
              <a:rPr sz="2000" spc="-5" dirty="0">
                <a:latin typeface="Calibri"/>
                <a:cs typeface="Calibri"/>
              </a:rPr>
              <a:t>M.</a:t>
            </a:r>
            <a:r>
              <a:rPr sz="2000" spc="30" dirty="0">
                <a:latin typeface="Calibri"/>
                <a:cs typeface="Calibri"/>
              </a:rPr>
              <a:t> </a:t>
            </a:r>
            <a:r>
              <a:rPr sz="2000" spc="-15" dirty="0">
                <a:latin typeface="Calibri"/>
                <a:cs typeface="Calibri"/>
              </a:rPr>
              <a:t>Linsky.</a:t>
            </a:r>
            <a:r>
              <a:rPr sz="2000" spc="10" dirty="0">
                <a:latin typeface="Calibri"/>
                <a:cs typeface="Calibri"/>
              </a:rPr>
              <a:t> </a:t>
            </a:r>
            <a:r>
              <a:rPr sz="2000" i="1" spc="-5" dirty="0">
                <a:latin typeface="Calibri"/>
                <a:cs typeface="Calibri"/>
              </a:rPr>
              <a:t>Leadership</a:t>
            </a:r>
            <a:r>
              <a:rPr sz="2000" i="1" spc="40" dirty="0">
                <a:latin typeface="Calibri"/>
                <a:cs typeface="Calibri"/>
              </a:rPr>
              <a:t> </a:t>
            </a:r>
            <a:r>
              <a:rPr sz="2000" i="1" dirty="0">
                <a:latin typeface="Calibri"/>
                <a:cs typeface="Calibri"/>
              </a:rPr>
              <a:t>on</a:t>
            </a:r>
            <a:r>
              <a:rPr sz="2000" i="1" spc="15" dirty="0">
                <a:latin typeface="Calibri"/>
                <a:cs typeface="Calibri"/>
              </a:rPr>
              <a:t> </a:t>
            </a:r>
            <a:r>
              <a:rPr sz="2000" i="1" dirty="0">
                <a:latin typeface="Calibri"/>
                <a:cs typeface="Calibri"/>
              </a:rPr>
              <a:t>the</a:t>
            </a:r>
            <a:r>
              <a:rPr sz="2000" i="1" spc="5" dirty="0">
                <a:latin typeface="Calibri"/>
                <a:cs typeface="Calibri"/>
              </a:rPr>
              <a:t> </a:t>
            </a:r>
            <a:r>
              <a:rPr sz="2000" i="1" spc="-5" dirty="0">
                <a:latin typeface="Calibri"/>
                <a:cs typeface="Calibri"/>
              </a:rPr>
              <a:t>Line</a:t>
            </a:r>
            <a:r>
              <a:rPr sz="2000" spc="-5" dirty="0">
                <a:latin typeface="Calibri"/>
                <a:cs typeface="Calibri"/>
              </a:rPr>
              <a:t>,</a:t>
            </a:r>
            <a:r>
              <a:rPr sz="2000" spc="15" dirty="0">
                <a:latin typeface="Calibri"/>
                <a:cs typeface="Calibri"/>
              </a:rPr>
              <a:t> </a:t>
            </a:r>
            <a:r>
              <a:rPr sz="2000" spc="-5" dirty="0">
                <a:latin typeface="Calibri"/>
                <a:cs typeface="Calibri"/>
              </a:rPr>
              <a:t>Harvard</a:t>
            </a:r>
            <a:r>
              <a:rPr sz="2000" dirty="0">
                <a:latin typeface="Calibri"/>
                <a:cs typeface="Calibri"/>
              </a:rPr>
              <a:t> </a:t>
            </a:r>
            <a:r>
              <a:rPr sz="2000" spc="-5" dirty="0">
                <a:latin typeface="Calibri"/>
                <a:cs typeface="Calibri"/>
              </a:rPr>
              <a:t>Business</a:t>
            </a:r>
            <a:r>
              <a:rPr sz="2000" dirty="0">
                <a:latin typeface="Calibri"/>
                <a:cs typeface="Calibri"/>
              </a:rPr>
              <a:t> </a:t>
            </a:r>
            <a:r>
              <a:rPr sz="2000" spc="-5" dirty="0">
                <a:latin typeface="Calibri"/>
                <a:cs typeface="Calibri"/>
              </a:rPr>
              <a:t>School</a:t>
            </a:r>
            <a:r>
              <a:rPr sz="2000" spc="15" dirty="0">
                <a:latin typeface="Calibri"/>
                <a:cs typeface="Calibri"/>
              </a:rPr>
              <a:t> </a:t>
            </a:r>
            <a:r>
              <a:rPr sz="2000" spc="-5" dirty="0">
                <a:latin typeface="Calibri"/>
                <a:cs typeface="Calibri"/>
              </a:rPr>
              <a:t>Press,</a:t>
            </a:r>
            <a:r>
              <a:rPr sz="2000" spc="5" dirty="0">
                <a:latin typeface="Calibri"/>
                <a:cs typeface="Calibri"/>
              </a:rPr>
              <a:t> </a:t>
            </a:r>
            <a:r>
              <a:rPr sz="2000" spc="-5" dirty="0">
                <a:latin typeface="Calibri"/>
                <a:cs typeface="Calibri"/>
              </a:rPr>
              <a:t>Boston,</a:t>
            </a:r>
            <a:r>
              <a:rPr sz="2000" dirty="0">
                <a:latin typeface="Calibri"/>
                <a:cs typeface="Calibri"/>
              </a:rPr>
              <a:t> MA, </a:t>
            </a:r>
            <a:r>
              <a:rPr sz="2000" spc="-254" dirty="0">
                <a:latin typeface="Calibri"/>
                <a:cs typeface="Calibri"/>
              </a:rPr>
              <a:t> </a:t>
            </a:r>
            <a:r>
              <a:rPr sz="2000" dirty="0">
                <a:latin typeface="Calibri"/>
                <a:cs typeface="Calibri"/>
              </a:rPr>
              <a:t>2002, pg</a:t>
            </a:r>
            <a:r>
              <a:rPr sz="2000" spc="10" dirty="0">
                <a:latin typeface="Calibri"/>
                <a:cs typeface="Calibri"/>
              </a:rPr>
              <a:t> </a:t>
            </a:r>
            <a:r>
              <a:rPr sz="2000" dirty="0">
                <a:latin typeface="Calibri"/>
                <a:cs typeface="Calibri"/>
              </a:rPr>
              <a:t>108</a:t>
            </a:r>
            <a:r>
              <a:rPr dirty="0">
                <a:latin typeface="Calibri"/>
                <a:cs typeface="Calibri"/>
              </a:rPr>
              <a:t>.</a:t>
            </a:r>
          </a:p>
        </p:txBody>
      </p:sp>
      <p:sp>
        <p:nvSpPr>
          <p:cNvPr id="2" name="TextBox 1">
            <a:extLst>
              <a:ext uri="{FF2B5EF4-FFF2-40B4-BE49-F238E27FC236}">
                <a16:creationId xmlns:a16="http://schemas.microsoft.com/office/drawing/2014/main" id="{B2E90478-3C75-B041-AF57-FB8D5D3A4F20}"/>
              </a:ext>
            </a:extLst>
          </p:cNvPr>
          <p:cNvSpPr txBox="1"/>
          <p:nvPr/>
        </p:nvSpPr>
        <p:spPr>
          <a:xfrm>
            <a:off x="1244969" y="11862262"/>
            <a:ext cx="15004429" cy="830997"/>
          </a:xfrm>
          <a:prstGeom prst="rect">
            <a:avLst/>
          </a:prstGeom>
          <a:noFill/>
        </p:spPr>
        <p:txBody>
          <a:bodyPr wrap="none" rtlCol="0">
            <a:spAutoFit/>
          </a:bodyPr>
          <a:lstStyle/>
          <a:p>
            <a:r>
              <a:rPr lang="en-US" dirty="0"/>
              <a:t>Notes: </a:t>
            </a:r>
          </a:p>
          <a:p>
            <a:pPr marL="342900" indent="-342900">
              <a:buFont typeface="Arial" panose="020B0604020202020204" pitchFamily="34" charset="0"/>
              <a:buChar char="•"/>
            </a:pPr>
            <a:r>
              <a:rPr lang="en-US" dirty="0"/>
              <a:t>Personnel that are above the ‘Limit of Tolerance’ and those below ‘Threshold of Learning’ sound the same.</a:t>
            </a:r>
          </a:p>
        </p:txBody>
      </p:sp>
    </p:spTree>
    <p:extLst>
      <p:ext uri="{BB962C8B-B14F-4D97-AF65-F5344CB8AC3E}">
        <p14:creationId xmlns:p14="http://schemas.microsoft.com/office/powerpoint/2010/main" val="2565319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C9763C-9DBB-8D49-AD98-BAD121C4DEC7}"/>
              </a:ext>
            </a:extLst>
          </p:cNvPr>
          <p:cNvSpPr>
            <a:spLocks noGrp="1"/>
          </p:cNvSpPr>
          <p:nvPr>
            <p:ph type="body" idx="1"/>
          </p:nvPr>
        </p:nvSpPr>
        <p:spPr>
          <a:xfrm>
            <a:off x="1219200" y="2286000"/>
            <a:ext cx="10773835" cy="1279524"/>
          </a:xfrm>
        </p:spPr>
        <p:txBody>
          <a:bodyPr/>
          <a:lstStyle/>
          <a:p>
            <a:r>
              <a:rPr lang="en-US" sz="5400" b="1" dirty="0"/>
              <a:t>Raise the Temperature</a:t>
            </a:r>
          </a:p>
        </p:txBody>
      </p:sp>
      <p:sp>
        <p:nvSpPr>
          <p:cNvPr id="6" name="Content Placeholder 5">
            <a:extLst>
              <a:ext uri="{FF2B5EF4-FFF2-40B4-BE49-F238E27FC236}">
                <a16:creationId xmlns:a16="http://schemas.microsoft.com/office/drawing/2014/main" id="{C7E4770F-0E19-D945-B741-3A52E106B8E8}"/>
              </a:ext>
            </a:extLst>
          </p:cNvPr>
          <p:cNvSpPr>
            <a:spLocks noGrp="1"/>
          </p:cNvSpPr>
          <p:nvPr>
            <p:ph sz="half" idx="2"/>
          </p:nvPr>
        </p:nvSpPr>
        <p:spPr>
          <a:xfrm>
            <a:off x="1219200" y="3474720"/>
            <a:ext cx="10773835" cy="7902576"/>
          </a:xfrm>
        </p:spPr>
        <p:txBody>
          <a:bodyPr/>
          <a:lstStyle/>
          <a:p>
            <a:r>
              <a:rPr lang="en-US" dirty="0"/>
              <a:t>Draw attention to the tough questions</a:t>
            </a:r>
          </a:p>
          <a:p>
            <a:r>
              <a:rPr lang="en-US" dirty="0"/>
              <a:t>Give people more responsibility than they are comfortable with</a:t>
            </a:r>
          </a:p>
          <a:p>
            <a:r>
              <a:rPr lang="en-US" dirty="0"/>
              <a:t>Bring conflicts to the surface</a:t>
            </a:r>
          </a:p>
          <a:p>
            <a:r>
              <a:rPr lang="en-US" dirty="0"/>
              <a:t>Protect the gadflies and oddballs</a:t>
            </a:r>
          </a:p>
        </p:txBody>
      </p:sp>
      <p:sp>
        <p:nvSpPr>
          <p:cNvPr id="7" name="Text Placeholder 6">
            <a:extLst>
              <a:ext uri="{FF2B5EF4-FFF2-40B4-BE49-F238E27FC236}">
                <a16:creationId xmlns:a16="http://schemas.microsoft.com/office/drawing/2014/main" id="{C8ADD08C-3E92-2542-9088-20A5AA06CD38}"/>
              </a:ext>
            </a:extLst>
          </p:cNvPr>
          <p:cNvSpPr>
            <a:spLocks noGrp="1"/>
          </p:cNvSpPr>
          <p:nvPr>
            <p:ph type="body" sz="quarter" idx="3"/>
          </p:nvPr>
        </p:nvSpPr>
        <p:spPr>
          <a:xfrm>
            <a:off x="12386735" y="2286000"/>
            <a:ext cx="10778067" cy="1279524"/>
          </a:xfrm>
        </p:spPr>
        <p:txBody>
          <a:bodyPr/>
          <a:lstStyle/>
          <a:p>
            <a:r>
              <a:rPr lang="en-US" sz="5400" b="1" dirty="0"/>
              <a:t>Lower the Temperature</a:t>
            </a:r>
          </a:p>
        </p:txBody>
      </p:sp>
      <p:sp>
        <p:nvSpPr>
          <p:cNvPr id="8" name="Content Placeholder 7">
            <a:extLst>
              <a:ext uri="{FF2B5EF4-FFF2-40B4-BE49-F238E27FC236}">
                <a16:creationId xmlns:a16="http://schemas.microsoft.com/office/drawing/2014/main" id="{38D55AE6-A8F2-0A4C-BC96-8B195207723A}"/>
              </a:ext>
            </a:extLst>
          </p:cNvPr>
          <p:cNvSpPr>
            <a:spLocks noGrp="1"/>
          </p:cNvSpPr>
          <p:nvPr>
            <p:ph sz="quarter" idx="4"/>
          </p:nvPr>
        </p:nvSpPr>
        <p:spPr>
          <a:xfrm>
            <a:off x="12386735" y="3474720"/>
            <a:ext cx="10778067" cy="7902576"/>
          </a:xfrm>
        </p:spPr>
        <p:txBody>
          <a:bodyPr/>
          <a:lstStyle/>
          <a:p>
            <a:r>
              <a:rPr lang="en-US" dirty="0"/>
              <a:t>Address the technical aspects of the problem</a:t>
            </a:r>
          </a:p>
          <a:p>
            <a:r>
              <a:rPr lang="en-US" dirty="0"/>
              <a:t>Establish a structure for the problem-solving process </a:t>
            </a:r>
          </a:p>
          <a:p>
            <a:r>
              <a:rPr lang="en-US" dirty="0"/>
              <a:t>Temporarily reclaim responsibility for the tough issues</a:t>
            </a:r>
          </a:p>
          <a:p>
            <a:r>
              <a:rPr lang="en-US" dirty="0"/>
              <a:t>Employ work avoidance mechanisms</a:t>
            </a:r>
          </a:p>
          <a:p>
            <a:r>
              <a:rPr lang="en-US" dirty="0"/>
              <a:t>Slow down the process of challenging norms and expectations</a:t>
            </a:r>
          </a:p>
        </p:txBody>
      </p:sp>
      <p:sp>
        <p:nvSpPr>
          <p:cNvPr id="11" name="Adaptation &amp; Technical Challenges">
            <a:extLst>
              <a:ext uri="{FF2B5EF4-FFF2-40B4-BE49-F238E27FC236}">
                <a16:creationId xmlns:a16="http://schemas.microsoft.com/office/drawing/2014/main" id="{8DD2BBC8-80CA-2543-A0CE-E2F33288FF77}"/>
              </a:ext>
            </a:extLst>
          </p:cNvPr>
          <p:cNvSpPr txBox="1">
            <a:spLocks/>
          </p:cNvSpPr>
          <p:nvPr/>
        </p:nvSpPr>
        <p:spPr>
          <a:xfrm>
            <a:off x="1371600" y="731520"/>
            <a:ext cx="22215944" cy="1177056"/>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How to Control the Heat</a:t>
            </a:r>
          </a:p>
        </p:txBody>
      </p:sp>
      <p:grpSp>
        <p:nvGrpSpPr>
          <p:cNvPr id="10" name="Group 9">
            <a:extLst>
              <a:ext uri="{FF2B5EF4-FFF2-40B4-BE49-F238E27FC236}">
                <a16:creationId xmlns:a16="http://schemas.microsoft.com/office/drawing/2014/main" id="{F8E6B2EB-5C5F-9E4A-8BDF-F60CF49D3D27}"/>
              </a:ext>
            </a:extLst>
          </p:cNvPr>
          <p:cNvGrpSpPr/>
          <p:nvPr/>
        </p:nvGrpSpPr>
        <p:grpSpPr>
          <a:xfrm>
            <a:off x="2256304" y="8774262"/>
            <a:ext cx="7074501" cy="2603034"/>
            <a:chOff x="1650401" y="7715898"/>
            <a:chExt cx="7074501" cy="2603034"/>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5F4453E-B554-DD43-AE65-14AB01E3B011}"/>
                    </a:ext>
                  </a:extLst>
                </p:cNvPr>
                <p:cNvSpPr txBox="1"/>
                <p:nvPr/>
              </p:nvSpPr>
              <p:spPr>
                <a:xfrm>
                  <a:off x="1650401" y="7715898"/>
                  <a:ext cx="7074501" cy="17697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1500" b="0" i="0" smtClean="0">
                            <a:solidFill>
                              <a:srgbClr val="FF0000"/>
                            </a:solidFill>
                            <a:latin typeface="Cambria Math" panose="02040503050406030204" pitchFamily="18" charset="0"/>
                          </a:rPr>
                          <m:t>Q</m:t>
                        </m:r>
                        <m:r>
                          <a:rPr lang="en-US" sz="11500" b="0" i="0" smtClean="0">
                            <a:solidFill>
                              <a:srgbClr val="FF0000"/>
                            </a:solidFill>
                            <a:latin typeface="Cambria Math" panose="02040503050406030204" pitchFamily="18" charset="0"/>
                          </a:rPr>
                          <m:t>=</m:t>
                        </m:r>
                        <m:r>
                          <m:rPr>
                            <m:sty m:val="p"/>
                          </m:rPr>
                          <a:rPr lang="en-US" sz="11500" b="0" i="0" smtClean="0">
                            <a:solidFill>
                              <a:srgbClr val="FF0000"/>
                            </a:solidFill>
                            <a:latin typeface="Cambria Math" panose="02040503050406030204" pitchFamily="18" charset="0"/>
                          </a:rPr>
                          <m:t>cm</m:t>
                        </m:r>
                        <m:r>
                          <m:rPr>
                            <m:sty m:val="p"/>
                          </m:rPr>
                          <a:rPr lang="el-GR" sz="11500" b="0" i="0" smtClean="0">
                            <a:solidFill>
                              <a:srgbClr val="FF0000"/>
                            </a:solidFill>
                            <a:latin typeface="Cambria Math" panose="02040503050406030204" pitchFamily="18" charset="0"/>
                            <a:ea typeface="Cambria Math" panose="02040503050406030204" pitchFamily="18" charset="0"/>
                          </a:rPr>
                          <m:t>Δ</m:t>
                        </m:r>
                        <m:r>
                          <m:rPr>
                            <m:sty m:val="p"/>
                          </m:rPr>
                          <a:rPr lang="en-US" sz="11500" b="0" i="0" smtClean="0">
                            <a:solidFill>
                              <a:srgbClr val="FF0000"/>
                            </a:solidFill>
                            <a:latin typeface="Cambria Math" panose="02040503050406030204" pitchFamily="18" charset="0"/>
                            <a:ea typeface="Cambria Math" panose="02040503050406030204" pitchFamily="18" charset="0"/>
                          </a:rPr>
                          <m:t>T</m:t>
                        </m:r>
                      </m:oMath>
                    </m:oMathPara>
                  </a14:m>
                  <a:endParaRPr lang="en-US" sz="11500" dirty="0">
                    <a:solidFill>
                      <a:srgbClr val="FF0000"/>
                    </a:solidFill>
                  </a:endParaRPr>
                </a:p>
              </p:txBody>
            </p:sp>
          </mc:Choice>
          <mc:Fallback xmlns="">
            <p:sp>
              <p:nvSpPr>
                <p:cNvPr id="4" name="TextBox 3">
                  <a:extLst>
                    <a:ext uri="{FF2B5EF4-FFF2-40B4-BE49-F238E27FC236}">
                      <a16:creationId xmlns:a16="http://schemas.microsoft.com/office/drawing/2014/main" id="{85F4453E-B554-DD43-AE65-14AB01E3B011}"/>
                    </a:ext>
                  </a:extLst>
                </p:cNvPr>
                <p:cNvSpPr txBox="1">
                  <a:spLocks noRot="1" noChangeAspect="1" noMove="1" noResize="1" noEditPoints="1" noAdjustHandles="1" noChangeArrowheads="1" noChangeShapeType="1" noTextEdit="1"/>
                </p:cNvSpPr>
                <p:nvPr/>
              </p:nvSpPr>
              <p:spPr>
                <a:xfrm>
                  <a:off x="1650401" y="7715898"/>
                  <a:ext cx="7074501" cy="1769715"/>
                </a:xfrm>
                <a:prstGeom prst="rect">
                  <a:avLst/>
                </a:prstGeom>
                <a:blipFill>
                  <a:blip r:embed="rId2"/>
                  <a:stretch>
                    <a:fillRect l="-4480" r="-2330" b="-3071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E33DF5A-7E4C-3B49-BCA0-3EB36E9102DE}"/>
                </a:ext>
              </a:extLst>
            </p:cNvPr>
            <p:cNvSpPr txBox="1"/>
            <p:nvPr/>
          </p:nvSpPr>
          <p:spPr>
            <a:xfrm>
              <a:off x="1971678" y="9487935"/>
              <a:ext cx="1042273" cy="830997"/>
            </a:xfrm>
            <a:prstGeom prst="rect">
              <a:avLst/>
            </a:prstGeom>
            <a:noFill/>
          </p:spPr>
          <p:txBody>
            <a:bodyPr wrap="none" rtlCol="0">
              <a:spAutoFit/>
            </a:bodyPr>
            <a:lstStyle/>
            <a:p>
              <a:pPr algn="ctr"/>
              <a:r>
                <a:rPr lang="en-US" dirty="0"/>
                <a:t>heat</a:t>
              </a:r>
            </a:p>
            <a:p>
              <a:pPr algn="ctr"/>
              <a:r>
                <a:rPr lang="en-US" dirty="0"/>
                <a:t>added</a:t>
              </a:r>
            </a:p>
          </p:txBody>
        </p:sp>
        <p:sp>
          <p:nvSpPr>
            <p:cNvPr id="12" name="TextBox 11">
              <a:extLst>
                <a:ext uri="{FF2B5EF4-FFF2-40B4-BE49-F238E27FC236}">
                  <a16:creationId xmlns:a16="http://schemas.microsoft.com/office/drawing/2014/main" id="{97DA21A7-491E-6242-A9E7-B38E96E217FB}"/>
                </a:ext>
              </a:extLst>
            </p:cNvPr>
            <p:cNvSpPr txBox="1"/>
            <p:nvPr/>
          </p:nvSpPr>
          <p:spPr>
            <a:xfrm>
              <a:off x="4581555" y="9485611"/>
              <a:ext cx="1212191" cy="830997"/>
            </a:xfrm>
            <a:prstGeom prst="rect">
              <a:avLst/>
            </a:prstGeom>
            <a:noFill/>
          </p:spPr>
          <p:txBody>
            <a:bodyPr wrap="none" rtlCol="0">
              <a:spAutoFit/>
            </a:bodyPr>
            <a:lstStyle/>
            <a:p>
              <a:pPr algn="ctr"/>
              <a:r>
                <a:rPr lang="en-US" dirty="0"/>
                <a:t>specific</a:t>
              </a:r>
            </a:p>
            <a:p>
              <a:pPr algn="ctr"/>
              <a:r>
                <a:rPr lang="en-US" dirty="0"/>
                <a:t>heat</a:t>
              </a:r>
            </a:p>
          </p:txBody>
        </p:sp>
        <p:sp>
          <p:nvSpPr>
            <p:cNvPr id="13" name="TextBox 12">
              <a:extLst>
                <a:ext uri="{FF2B5EF4-FFF2-40B4-BE49-F238E27FC236}">
                  <a16:creationId xmlns:a16="http://schemas.microsoft.com/office/drawing/2014/main" id="{8DDBD4B9-66F6-B745-BF89-1B59909C4D6A}"/>
                </a:ext>
              </a:extLst>
            </p:cNvPr>
            <p:cNvSpPr txBox="1"/>
            <p:nvPr/>
          </p:nvSpPr>
          <p:spPr>
            <a:xfrm>
              <a:off x="5867252" y="9485612"/>
              <a:ext cx="920445" cy="461665"/>
            </a:xfrm>
            <a:prstGeom prst="rect">
              <a:avLst/>
            </a:prstGeom>
            <a:noFill/>
          </p:spPr>
          <p:txBody>
            <a:bodyPr wrap="none" rtlCol="0">
              <a:spAutoFit/>
            </a:bodyPr>
            <a:lstStyle/>
            <a:p>
              <a:pPr algn="ctr"/>
              <a:r>
                <a:rPr lang="en-US" dirty="0"/>
                <a:t>mass</a:t>
              </a:r>
            </a:p>
          </p:txBody>
        </p:sp>
        <p:sp>
          <p:nvSpPr>
            <p:cNvPr id="14" name="TextBox 13">
              <a:extLst>
                <a:ext uri="{FF2B5EF4-FFF2-40B4-BE49-F238E27FC236}">
                  <a16:creationId xmlns:a16="http://schemas.microsoft.com/office/drawing/2014/main" id="{B3413EF5-814D-AB44-888F-E402BF2024AD}"/>
                </a:ext>
              </a:extLst>
            </p:cNvPr>
            <p:cNvSpPr txBox="1"/>
            <p:nvPr/>
          </p:nvSpPr>
          <p:spPr>
            <a:xfrm>
              <a:off x="6777720" y="9485612"/>
              <a:ext cx="1845377" cy="830997"/>
            </a:xfrm>
            <a:prstGeom prst="rect">
              <a:avLst/>
            </a:prstGeom>
            <a:noFill/>
          </p:spPr>
          <p:txBody>
            <a:bodyPr wrap="none" rtlCol="0">
              <a:spAutoFit/>
            </a:bodyPr>
            <a:lstStyle/>
            <a:p>
              <a:pPr algn="ctr"/>
              <a:r>
                <a:rPr lang="en-US" dirty="0"/>
                <a:t>change in</a:t>
              </a:r>
            </a:p>
            <a:p>
              <a:pPr algn="ctr"/>
              <a:r>
                <a:rPr lang="en-US" dirty="0"/>
                <a:t>temperature</a:t>
              </a:r>
            </a:p>
          </p:txBody>
        </p:sp>
      </p:grpSp>
    </p:spTree>
    <p:extLst>
      <p:ext uri="{BB962C8B-B14F-4D97-AF65-F5344CB8AC3E}">
        <p14:creationId xmlns:p14="http://schemas.microsoft.com/office/powerpoint/2010/main" val="1308887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0054F4-F772-964F-9912-0246F8850F55}"/>
              </a:ext>
            </a:extLst>
          </p:cNvPr>
          <p:cNvSpPr/>
          <p:nvPr/>
        </p:nvSpPr>
        <p:spPr>
          <a:xfrm>
            <a:off x="1371600" y="731522"/>
            <a:ext cx="4634154" cy="1200329"/>
          </a:xfrm>
          <a:prstGeom prst="rect">
            <a:avLst/>
          </a:prstGeom>
        </p:spPr>
        <p:txBody>
          <a:bodyPr wrap="none">
            <a:spAutoFit/>
          </a:bodyPr>
          <a:lstStyle/>
          <a:p>
            <a:r>
              <a:rPr lang="en-US" sz="7200" dirty="0">
                <a:latin typeface="Calibri" panose="020F0502020204030204" pitchFamily="34" charset="0"/>
                <a:cs typeface="Calibri" panose="020F0502020204030204" pitchFamily="34" charset="0"/>
              </a:rPr>
              <a:t>The Process</a:t>
            </a:r>
          </a:p>
        </p:txBody>
      </p:sp>
      <p:sp>
        <p:nvSpPr>
          <p:cNvPr id="4" name="object 2">
            <a:extLst>
              <a:ext uri="{FF2B5EF4-FFF2-40B4-BE49-F238E27FC236}">
                <a16:creationId xmlns:a16="http://schemas.microsoft.com/office/drawing/2014/main" id="{CA00C4A0-D2AE-3045-9CEB-E95D82084FF0}"/>
              </a:ext>
            </a:extLst>
          </p:cNvPr>
          <p:cNvSpPr txBox="1"/>
          <p:nvPr/>
        </p:nvSpPr>
        <p:spPr>
          <a:xfrm>
            <a:off x="1371600" y="2286000"/>
            <a:ext cx="21945600" cy="7961154"/>
          </a:xfrm>
          <a:prstGeom prst="rect">
            <a:avLst/>
          </a:prstGeom>
        </p:spPr>
        <p:txBody>
          <a:bodyPr vert="horz" wrap="square" lIns="0" tIns="195580" rIns="0" bIns="0" rtlCol="0">
            <a:spAutoFit/>
          </a:bodyPr>
          <a:lstStyle/>
          <a:p>
            <a:pPr marL="469900" indent="-640080">
              <a:lnSpc>
                <a:spcPct val="100000"/>
              </a:lnSpc>
              <a:spcBef>
                <a:spcPts val="1540"/>
              </a:spcBef>
              <a:spcAft>
                <a:spcPts val="1200"/>
              </a:spcAft>
              <a:buAutoNum type="arabicPeriod"/>
              <a:tabLst>
                <a:tab pos="469265" algn="l"/>
                <a:tab pos="469900" algn="l"/>
              </a:tabLst>
            </a:pPr>
            <a:r>
              <a:rPr sz="4400" spc="-5" dirty="0">
                <a:latin typeface="Arial" panose="020B0604020202020204" pitchFamily="34" charset="0"/>
                <a:cs typeface="Arial" panose="020B0604020202020204" pitchFamily="34" charset="0"/>
              </a:rPr>
              <a:t>Get</a:t>
            </a:r>
            <a:r>
              <a:rPr sz="4400" spc="-3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on</a:t>
            </a:r>
            <a:r>
              <a:rPr sz="4400" spc="-2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the</a:t>
            </a:r>
            <a:r>
              <a:rPr sz="4400" spc="-45"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Balcony</a:t>
            </a:r>
            <a:endParaRPr lang="en-US" sz="4400" dirty="0">
              <a:latin typeface="Arial" panose="020B0604020202020204" pitchFamily="34" charset="0"/>
              <a:cs typeface="Arial" panose="020B0604020202020204" pitchFamily="34" charset="0"/>
            </a:endParaRPr>
          </a:p>
          <a:p>
            <a:pPr marL="469900" indent="-640080">
              <a:lnSpc>
                <a:spcPct val="100000"/>
              </a:lnSpc>
              <a:spcBef>
                <a:spcPts val="1540"/>
              </a:spcBef>
              <a:spcAft>
                <a:spcPts val="1200"/>
              </a:spcAft>
              <a:buAutoNum type="arabicPeriod"/>
              <a:tabLst>
                <a:tab pos="469265" algn="l"/>
                <a:tab pos="469900" algn="l"/>
              </a:tabLst>
            </a:pPr>
            <a:r>
              <a:rPr sz="4400" spc="-5" dirty="0">
                <a:latin typeface="Arial" panose="020B0604020202020204" pitchFamily="34" charset="0"/>
                <a:cs typeface="Arial" panose="020B0604020202020204" pitchFamily="34" charset="0"/>
              </a:rPr>
              <a:t>Diagnos</a:t>
            </a:r>
            <a:r>
              <a:rPr sz="4400" dirty="0">
                <a:latin typeface="Arial" panose="020B0604020202020204" pitchFamily="34" charset="0"/>
                <a:cs typeface="Arial" panose="020B0604020202020204" pitchFamily="34" charset="0"/>
              </a:rPr>
              <a:t>e</a:t>
            </a:r>
            <a:r>
              <a:rPr sz="4400" spc="-1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the</a:t>
            </a:r>
            <a:r>
              <a:rPr sz="4400" spc="-140" dirty="0">
                <a:latin typeface="Arial" panose="020B0604020202020204" pitchFamily="34" charset="0"/>
                <a:cs typeface="Arial" panose="020B0604020202020204" pitchFamily="34" charset="0"/>
              </a:rPr>
              <a:t> </a:t>
            </a:r>
            <a:r>
              <a:rPr sz="4400" spc="-5" dirty="0">
                <a:latin typeface="Arial" panose="020B0604020202020204" pitchFamily="34" charset="0"/>
                <a:cs typeface="Arial" panose="020B0604020202020204" pitchFamily="34" charset="0"/>
              </a:rPr>
              <a:t>Adapt</a:t>
            </a:r>
            <a:r>
              <a:rPr sz="4400" dirty="0">
                <a:latin typeface="Arial" panose="020B0604020202020204" pitchFamily="34" charset="0"/>
                <a:cs typeface="Arial" panose="020B0604020202020204" pitchFamily="34" charset="0"/>
              </a:rPr>
              <a:t>ive</a:t>
            </a:r>
            <a:r>
              <a:rPr sz="4400" spc="-25"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Chall</a:t>
            </a:r>
            <a:r>
              <a:rPr sz="4400" spc="5" dirty="0">
                <a:latin typeface="Arial" panose="020B0604020202020204" pitchFamily="34" charset="0"/>
                <a:cs typeface="Arial" panose="020B0604020202020204" pitchFamily="34" charset="0"/>
              </a:rPr>
              <a:t>e</a:t>
            </a:r>
            <a:r>
              <a:rPr sz="4400" dirty="0">
                <a:latin typeface="Arial" panose="020B0604020202020204" pitchFamily="34" charset="0"/>
                <a:cs typeface="Arial" panose="020B0604020202020204" pitchFamily="34" charset="0"/>
              </a:rPr>
              <a:t>nges</a:t>
            </a:r>
            <a:endParaRPr lang="en-US" sz="4400" dirty="0">
              <a:latin typeface="Arial" panose="020B0604020202020204" pitchFamily="34" charset="0"/>
              <a:cs typeface="Arial" panose="020B0604020202020204" pitchFamily="34" charset="0"/>
            </a:endParaRPr>
          </a:p>
          <a:p>
            <a:pPr marL="469900" indent="-640080">
              <a:lnSpc>
                <a:spcPct val="100000"/>
              </a:lnSpc>
              <a:spcBef>
                <a:spcPts val="1440"/>
              </a:spcBef>
              <a:spcAft>
                <a:spcPts val="1200"/>
              </a:spcAft>
              <a:buAutoNum type="arabicPeriod"/>
              <a:tabLst>
                <a:tab pos="469265" algn="l"/>
                <a:tab pos="469900" algn="l"/>
              </a:tabLst>
            </a:pPr>
            <a:r>
              <a:rPr sz="4400" spc="-5" dirty="0">
                <a:latin typeface="Arial" panose="020B0604020202020204" pitchFamily="34" charset="0"/>
                <a:cs typeface="Arial" panose="020B0604020202020204" pitchFamily="34" charset="0"/>
              </a:rPr>
              <a:t>Keep</a:t>
            </a:r>
            <a:r>
              <a:rPr sz="4400" spc="-145" dirty="0">
                <a:latin typeface="Arial" panose="020B0604020202020204" pitchFamily="34" charset="0"/>
                <a:cs typeface="Arial" panose="020B0604020202020204" pitchFamily="34" charset="0"/>
              </a:rPr>
              <a:t> </a:t>
            </a:r>
            <a:r>
              <a:rPr sz="4400" spc="-5" dirty="0">
                <a:latin typeface="Arial" panose="020B0604020202020204" pitchFamily="34" charset="0"/>
                <a:cs typeface="Arial" panose="020B0604020202020204" pitchFamily="34" charset="0"/>
              </a:rPr>
              <a:t>Attention</a:t>
            </a:r>
            <a:r>
              <a:rPr sz="4400" spc="-40" dirty="0">
                <a:latin typeface="Arial" panose="020B0604020202020204" pitchFamily="34" charset="0"/>
                <a:cs typeface="Arial" panose="020B0604020202020204" pitchFamily="34" charset="0"/>
              </a:rPr>
              <a:t> </a:t>
            </a:r>
            <a:r>
              <a:rPr sz="4400" spc="-5" dirty="0">
                <a:latin typeface="Arial" panose="020B0604020202020204" pitchFamily="34" charset="0"/>
                <a:cs typeface="Arial" panose="020B0604020202020204" pitchFamily="34" charset="0"/>
              </a:rPr>
              <a:t>Disciplined</a:t>
            </a:r>
            <a:endParaRPr sz="4400" dirty="0">
              <a:latin typeface="Arial" panose="020B0604020202020204" pitchFamily="34" charset="0"/>
              <a:cs typeface="Arial" panose="020B0604020202020204" pitchFamily="34" charset="0"/>
            </a:endParaRPr>
          </a:p>
          <a:p>
            <a:pPr marL="469900" indent="-640080">
              <a:lnSpc>
                <a:spcPct val="100000"/>
              </a:lnSpc>
              <a:spcBef>
                <a:spcPts val="1440"/>
              </a:spcBef>
              <a:spcAft>
                <a:spcPts val="1200"/>
              </a:spcAft>
              <a:buAutoNum type="arabicPeriod"/>
              <a:tabLst>
                <a:tab pos="469265" algn="l"/>
                <a:tab pos="469900" algn="l"/>
              </a:tabLst>
            </a:pPr>
            <a:r>
              <a:rPr sz="4400" spc="-5" dirty="0">
                <a:latin typeface="Arial" panose="020B0604020202020204" pitchFamily="34" charset="0"/>
                <a:cs typeface="Arial" panose="020B0604020202020204" pitchFamily="34" charset="0"/>
              </a:rPr>
              <a:t>Give</a:t>
            </a:r>
            <a:r>
              <a:rPr sz="4400" spc="-2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the</a:t>
            </a:r>
            <a:r>
              <a:rPr sz="4400" spc="-65" dirty="0">
                <a:latin typeface="Arial" panose="020B0604020202020204" pitchFamily="34" charset="0"/>
                <a:cs typeface="Arial" panose="020B0604020202020204" pitchFamily="34" charset="0"/>
              </a:rPr>
              <a:t> </a:t>
            </a:r>
            <a:r>
              <a:rPr sz="4400" spc="-55" dirty="0">
                <a:latin typeface="Arial" panose="020B0604020202020204" pitchFamily="34" charset="0"/>
                <a:cs typeface="Arial" panose="020B0604020202020204" pitchFamily="34" charset="0"/>
              </a:rPr>
              <a:t>Work</a:t>
            </a:r>
            <a:r>
              <a:rPr sz="4400" spc="-5"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Back</a:t>
            </a:r>
            <a:r>
              <a:rPr sz="4400" spc="-25"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to</a:t>
            </a:r>
            <a:r>
              <a:rPr sz="4400" spc="-10" dirty="0">
                <a:latin typeface="Arial" panose="020B0604020202020204" pitchFamily="34" charset="0"/>
                <a:cs typeface="Arial" panose="020B0604020202020204" pitchFamily="34" charset="0"/>
              </a:rPr>
              <a:t> </a:t>
            </a:r>
            <a:r>
              <a:rPr sz="4400" spc="-5" dirty="0">
                <a:latin typeface="Arial" panose="020B0604020202020204" pitchFamily="34" charset="0"/>
                <a:cs typeface="Arial" panose="020B0604020202020204" pitchFamily="34" charset="0"/>
              </a:rPr>
              <a:t>People</a:t>
            </a:r>
            <a:endParaRPr lang="en-US" sz="4400" spc="-5" dirty="0">
              <a:latin typeface="Arial" panose="020B0604020202020204" pitchFamily="34" charset="0"/>
              <a:cs typeface="Arial" panose="020B0604020202020204" pitchFamily="34" charset="0"/>
            </a:endParaRPr>
          </a:p>
          <a:p>
            <a:pPr marL="469900" indent="-640080">
              <a:lnSpc>
                <a:spcPct val="100000"/>
              </a:lnSpc>
              <a:spcBef>
                <a:spcPts val="1440"/>
              </a:spcBef>
              <a:spcAft>
                <a:spcPts val="1200"/>
              </a:spcAft>
              <a:buAutoNum type="arabicPeriod"/>
              <a:tabLst>
                <a:tab pos="469265" algn="l"/>
                <a:tab pos="469900" algn="l"/>
              </a:tabLst>
            </a:pPr>
            <a:r>
              <a:rPr sz="4400" dirty="0">
                <a:latin typeface="Arial" panose="020B0604020202020204" pitchFamily="34" charset="0"/>
                <a:cs typeface="Arial" panose="020B0604020202020204" pitchFamily="34" charset="0"/>
              </a:rPr>
              <a:t>Build</a:t>
            </a:r>
            <a:r>
              <a:rPr sz="4400" spc="-100" dirty="0">
                <a:latin typeface="Arial" panose="020B0604020202020204" pitchFamily="34" charset="0"/>
                <a:cs typeface="Arial" panose="020B0604020202020204" pitchFamily="34" charset="0"/>
              </a:rPr>
              <a:t> </a:t>
            </a:r>
            <a:r>
              <a:rPr sz="4400" spc="-20" dirty="0">
                <a:latin typeface="Arial" panose="020B0604020202020204" pitchFamily="34" charset="0"/>
                <a:cs typeface="Arial" panose="020B0604020202020204" pitchFamily="34" charset="0"/>
              </a:rPr>
              <a:t>Trust</a:t>
            </a:r>
            <a:endParaRPr sz="4400" dirty="0">
              <a:latin typeface="Arial" panose="020B0604020202020204" pitchFamily="34" charset="0"/>
              <a:cs typeface="Arial" panose="020B0604020202020204" pitchFamily="34" charset="0"/>
            </a:endParaRPr>
          </a:p>
          <a:p>
            <a:pPr marL="469900" indent="-640080">
              <a:lnSpc>
                <a:spcPct val="100000"/>
              </a:lnSpc>
              <a:spcBef>
                <a:spcPts val="1445"/>
              </a:spcBef>
              <a:spcAft>
                <a:spcPts val="1200"/>
              </a:spcAft>
              <a:buAutoNum type="arabicPeriod"/>
              <a:tabLst>
                <a:tab pos="469265" algn="l"/>
                <a:tab pos="469900" algn="l"/>
              </a:tabLst>
            </a:pPr>
            <a:r>
              <a:rPr sz="4400" dirty="0">
                <a:latin typeface="Arial" panose="020B0604020202020204" pitchFamily="34" charset="0"/>
                <a:cs typeface="Arial" panose="020B0604020202020204" pitchFamily="34" charset="0"/>
              </a:rPr>
              <a:t>Regulate</a:t>
            </a:r>
            <a:r>
              <a:rPr sz="4400" spc="-65" dirty="0">
                <a:latin typeface="Arial" panose="020B0604020202020204" pitchFamily="34" charset="0"/>
                <a:cs typeface="Arial" panose="020B0604020202020204" pitchFamily="34" charset="0"/>
              </a:rPr>
              <a:t> </a:t>
            </a:r>
            <a:r>
              <a:rPr sz="4400" spc="-5" dirty="0">
                <a:latin typeface="Arial" panose="020B0604020202020204" pitchFamily="34" charset="0"/>
                <a:cs typeface="Arial" panose="020B0604020202020204" pitchFamily="34" charset="0"/>
              </a:rPr>
              <a:t>Distress</a:t>
            </a:r>
            <a:endParaRPr lang="en-US" sz="4400" spc="-5" dirty="0">
              <a:latin typeface="Arial" panose="020B0604020202020204" pitchFamily="34" charset="0"/>
              <a:cs typeface="Arial" panose="020B0604020202020204" pitchFamily="34" charset="0"/>
            </a:endParaRPr>
          </a:p>
          <a:p>
            <a:pPr marL="469900" indent="-640080">
              <a:lnSpc>
                <a:spcPct val="100000"/>
              </a:lnSpc>
              <a:spcBef>
                <a:spcPts val="1445"/>
              </a:spcBef>
              <a:spcAft>
                <a:spcPts val="1200"/>
              </a:spcAft>
              <a:buAutoNum type="arabicPeriod"/>
              <a:tabLst>
                <a:tab pos="469265" algn="l"/>
                <a:tab pos="469900" algn="l"/>
              </a:tabLst>
            </a:pPr>
            <a:r>
              <a:rPr sz="4400" spc="-5" dirty="0">
                <a:latin typeface="Arial" panose="020B0604020202020204" pitchFamily="34" charset="0"/>
                <a:cs typeface="Arial" panose="020B0604020202020204" pitchFamily="34" charset="0"/>
              </a:rPr>
              <a:t>Generate</a:t>
            </a:r>
            <a:r>
              <a:rPr sz="4400" spc="-40" dirty="0">
                <a:latin typeface="Arial" panose="020B0604020202020204" pitchFamily="34" charset="0"/>
                <a:cs typeface="Arial" panose="020B0604020202020204" pitchFamily="34" charset="0"/>
              </a:rPr>
              <a:t> </a:t>
            </a:r>
            <a:r>
              <a:rPr sz="4400" spc="-5" dirty="0">
                <a:latin typeface="Arial" panose="020B0604020202020204" pitchFamily="34" charset="0"/>
                <a:cs typeface="Arial" panose="020B0604020202020204" pitchFamily="34" charset="0"/>
              </a:rPr>
              <a:t>More</a:t>
            </a:r>
            <a:r>
              <a:rPr sz="4400" spc="-3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Leadership</a:t>
            </a:r>
            <a:r>
              <a:rPr lang="en-US" sz="4400" dirty="0">
                <a:latin typeface="Arial" panose="020B0604020202020204" pitchFamily="34" charset="0"/>
                <a:cs typeface="Arial" panose="020B0604020202020204" pitchFamily="34" charset="0"/>
              </a:rPr>
              <a:t> </a:t>
            </a:r>
            <a:endParaRPr sz="4400" dirty="0">
              <a:latin typeface="Arial" panose="020B0604020202020204" pitchFamily="34" charset="0"/>
              <a:cs typeface="Arial" panose="020B0604020202020204" pitchFamily="34" charset="0"/>
            </a:endParaRPr>
          </a:p>
          <a:p>
            <a:pPr marL="469900" indent="-640080">
              <a:lnSpc>
                <a:spcPct val="100000"/>
              </a:lnSpc>
              <a:spcBef>
                <a:spcPts val="1440"/>
              </a:spcBef>
              <a:spcAft>
                <a:spcPts val="1200"/>
              </a:spcAft>
              <a:buAutoNum type="arabicPeriod"/>
              <a:tabLst>
                <a:tab pos="469265" algn="l"/>
                <a:tab pos="469900" algn="l"/>
              </a:tabLst>
            </a:pPr>
            <a:r>
              <a:rPr sz="4400" dirty="0">
                <a:latin typeface="Arial" panose="020B0604020202020204" pitchFamily="34" charset="0"/>
                <a:cs typeface="Arial" panose="020B0604020202020204" pitchFamily="34" charset="0"/>
              </a:rPr>
              <a:t>Infuse</a:t>
            </a:r>
            <a:r>
              <a:rPr sz="4400" spc="-2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the</a:t>
            </a:r>
            <a:r>
              <a:rPr sz="4400" spc="-70" dirty="0">
                <a:latin typeface="Arial" panose="020B0604020202020204" pitchFamily="34" charset="0"/>
                <a:cs typeface="Arial" panose="020B0604020202020204" pitchFamily="34" charset="0"/>
              </a:rPr>
              <a:t> </a:t>
            </a:r>
            <a:r>
              <a:rPr sz="4400" spc="-55" dirty="0">
                <a:latin typeface="Arial" panose="020B0604020202020204" pitchFamily="34" charset="0"/>
                <a:cs typeface="Arial" panose="020B0604020202020204" pitchFamily="34" charset="0"/>
              </a:rPr>
              <a:t>Work</a:t>
            </a:r>
            <a:r>
              <a:rPr sz="4400" spc="-5" dirty="0">
                <a:latin typeface="Arial" panose="020B0604020202020204" pitchFamily="34" charset="0"/>
                <a:cs typeface="Arial" panose="020B0604020202020204" pitchFamily="34" charset="0"/>
              </a:rPr>
              <a:t> with</a:t>
            </a:r>
            <a:r>
              <a:rPr sz="4400" spc="-2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Meaning</a:t>
            </a:r>
            <a:endParaRPr sz="4400" dirty="0">
              <a:solidFill>
                <a:srgbClr val="FF0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C66BD47-CEC7-1E42-A418-8FA13981ED82}"/>
              </a:ext>
            </a:extLst>
          </p:cNvPr>
          <p:cNvPicPr>
            <a:picLocks noChangeAspect="1"/>
          </p:cNvPicPr>
          <p:nvPr/>
        </p:nvPicPr>
        <p:blipFill rotWithShape="1">
          <a:blip r:embed="rId3"/>
          <a:srcRect l="4710" r="19348"/>
          <a:stretch/>
        </p:blipFill>
        <p:spPr>
          <a:xfrm>
            <a:off x="15491012" y="2510851"/>
            <a:ext cx="8444753" cy="74986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3959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0054F4-F772-964F-9912-0246F8850F55}"/>
              </a:ext>
            </a:extLst>
          </p:cNvPr>
          <p:cNvSpPr/>
          <p:nvPr/>
        </p:nvSpPr>
        <p:spPr>
          <a:xfrm>
            <a:off x="1371600" y="731522"/>
            <a:ext cx="4308937" cy="1200329"/>
          </a:xfrm>
          <a:prstGeom prst="rect">
            <a:avLst/>
          </a:prstGeom>
        </p:spPr>
        <p:txBody>
          <a:bodyPr wrap="none">
            <a:spAutoFit/>
          </a:bodyPr>
          <a:lstStyle/>
          <a:p>
            <a:r>
              <a:rPr lang="en-US" sz="7200" dirty="0">
                <a:latin typeface="Calibri" panose="020F0502020204030204" pitchFamily="34" charset="0"/>
                <a:cs typeface="Calibri" panose="020F0502020204030204" pitchFamily="34" charset="0"/>
              </a:rPr>
              <a:t>References</a:t>
            </a:r>
          </a:p>
        </p:txBody>
      </p:sp>
      <p:sp>
        <p:nvSpPr>
          <p:cNvPr id="4" name="object 2">
            <a:extLst>
              <a:ext uri="{FF2B5EF4-FFF2-40B4-BE49-F238E27FC236}">
                <a16:creationId xmlns:a16="http://schemas.microsoft.com/office/drawing/2014/main" id="{CA00C4A0-D2AE-3045-9CEB-E95D82084FF0}"/>
              </a:ext>
            </a:extLst>
          </p:cNvPr>
          <p:cNvSpPr txBox="1"/>
          <p:nvPr/>
        </p:nvSpPr>
        <p:spPr>
          <a:xfrm>
            <a:off x="1371600" y="2285999"/>
            <a:ext cx="16459200" cy="10698479"/>
          </a:xfrm>
          <a:prstGeom prst="rect">
            <a:avLst/>
          </a:prstGeom>
        </p:spPr>
        <p:txBody>
          <a:bodyPr vert="horz" wrap="square" lIns="0" tIns="195580" rIns="0" bIns="0" rtlCol="0">
            <a:noAutofit/>
          </a:bodyPr>
          <a:lstStyle/>
          <a:p>
            <a:pPr>
              <a:lnSpc>
                <a:spcPct val="100000"/>
              </a:lnSpc>
              <a:spcBef>
                <a:spcPts val="1540"/>
              </a:spcBef>
              <a:spcAft>
                <a:spcPts val="1200"/>
              </a:spcAft>
              <a:tabLst>
                <a:tab pos="469265" algn="l"/>
                <a:tab pos="469900" algn="l"/>
              </a:tabLst>
            </a:pPr>
            <a:r>
              <a:rPr lang="en-US" sz="4000" dirty="0">
                <a:latin typeface="Arial" panose="020B0604020202020204" pitchFamily="34" charset="0"/>
                <a:cs typeface="Arial" panose="020B0604020202020204" pitchFamily="34" charset="0"/>
              </a:rPr>
              <a:t>Heifetz, R. A., &amp; </a:t>
            </a:r>
            <a:r>
              <a:rPr lang="en-US" sz="4000" dirty="0" err="1">
                <a:latin typeface="Arial" panose="020B0604020202020204" pitchFamily="34" charset="0"/>
                <a:cs typeface="Arial" panose="020B0604020202020204" pitchFamily="34" charset="0"/>
              </a:rPr>
              <a:t>Linsky</a:t>
            </a:r>
            <a:r>
              <a:rPr lang="en-US" sz="4000" dirty="0">
                <a:latin typeface="Arial" panose="020B0604020202020204" pitchFamily="34" charset="0"/>
                <a:cs typeface="Arial" panose="020B0604020202020204" pitchFamily="34" charset="0"/>
              </a:rPr>
              <a:t>, M. (2002). </a:t>
            </a:r>
            <a:r>
              <a:rPr lang="en-US" sz="4000" i="1" dirty="0">
                <a:latin typeface="Arial" panose="020B0604020202020204" pitchFamily="34" charset="0"/>
                <a:cs typeface="Arial" panose="020B0604020202020204" pitchFamily="34" charset="0"/>
              </a:rPr>
              <a:t>Leadership on the Line: Staying Alive</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through the Dangers of Leading </a:t>
            </a:r>
            <a:r>
              <a:rPr lang="en-US" sz="4000" dirty="0">
                <a:latin typeface="Arial" panose="020B0604020202020204" pitchFamily="34" charset="0"/>
                <a:cs typeface="Arial" panose="020B0604020202020204" pitchFamily="34" charset="0"/>
              </a:rPr>
              <a:t>(1</a:t>
            </a:r>
            <a:r>
              <a:rPr lang="en-US" sz="4000" baseline="30000" dirty="0">
                <a:latin typeface="Arial" panose="020B0604020202020204" pitchFamily="34" charset="0"/>
                <a:cs typeface="Arial" panose="020B0604020202020204" pitchFamily="34" charset="0"/>
              </a:rPr>
              <a:t>st</a:t>
            </a:r>
            <a:r>
              <a:rPr lang="en-US" sz="4000" dirty="0">
                <a:latin typeface="Arial" panose="020B0604020202020204" pitchFamily="34" charset="0"/>
                <a:cs typeface="Arial" panose="020B0604020202020204" pitchFamily="34" charset="0"/>
              </a:rPr>
              <a:t> ed.) [E-book].  Harvard Business Review Press.</a:t>
            </a:r>
          </a:p>
          <a:p>
            <a:pPr>
              <a:lnSpc>
                <a:spcPct val="100000"/>
              </a:lnSpc>
              <a:spcBef>
                <a:spcPts val="1540"/>
              </a:spcBef>
              <a:spcAft>
                <a:spcPts val="1200"/>
              </a:spcAft>
              <a:tabLst>
                <a:tab pos="469265" algn="l"/>
                <a:tab pos="469900" algn="l"/>
              </a:tabLst>
            </a:pPr>
            <a:r>
              <a:rPr lang="en-US" sz="4000" dirty="0">
                <a:latin typeface="Arial" panose="020B0604020202020204" pitchFamily="34" charset="0"/>
                <a:cs typeface="Arial" panose="020B0604020202020204" pitchFamily="34" charset="0"/>
              </a:rPr>
              <a:t>Heifetz, R. A. (2021). </a:t>
            </a:r>
            <a:r>
              <a:rPr lang="en-US" sz="4000" i="1" dirty="0">
                <a:latin typeface="Arial" panose="020B0604020202020204" pitchFamily="34" charset="0"/>
                <a:cs typeface="Arial" panose="020B0604020202020204" pitchFamily="34" charset="0"/>
              </a:rPr>
              <a:t>Leadership without Easy Answers </a:t>
            </a:r>
            <a:r>
              <a:rPr lang="en-US" sz="4000" dirty="0">
                <a:latin typeface="Arial" panose="020B0604020202020204" pitchFamily="34" charset="0"/>
                <a:cs typeface="Arial" panose="020B0604020202020204" pitchFamily="34" charset="0"/>
              </a:rPr>
              <a:t>[E-book]. Harvard University Press (2 Nov. 1994).</a:t>
            </a:r>
          </a:p>
          <a:p>
            <a:pPr>
              <a:lnSpc>
                <a:spcPct val="100000"/>
              </a:lnSpc>
              <a:spcBef>
                <a:spcPts val="1540"/>
              </a:spcBef>
              <a:spcAft>
                <a:spcPts val="1200"/>
              </a:spcAft>
              <a:tabLst>
                <a:tab pos="469265" algn="l"/>
                <a:tab pos="469900" algn="l"/>
              </a:tabLst>
            </a:pPr>
            <a:r>
              <a:rPr lang="en-US" sz="4000" dirty="0">
                <a:latin typeface="Arial" panose="020B0604020202020204" pitchFamily="34" charset="0"/>
                <a:cs typeface="Arial" panose="020B0604020202020204" pitchFamily="34" charset="0"/>
              </a:rPr>
              <a:t>Heifetz, R. A., </a:t>
            </a:r>
            <a:r>
              <a:rPr lang="en-US" sz="4000" dirty="0" err="1">
                <a:latin typeface="Arial" panose="020B0604020202020204" pitchFamily="34" charset="0"/>
                <a:cs typeface="Arial" panose="020B0604020202020204" pitchFamily="34" charset="0"/>
              </a:rPr>
              <a:t>Linsky</a:t>
            </a:r>
            <a:r>
              <a:rPr lang="en-US" sz="4000" dirty="0">
                <a:latin typeface="Arial" panose="020B0604020202020204" pitchFamily="34" charset="0"/>
                <a:cs typeface="Arial" panose="020B0604020202020204" pitchFamily="34" charset="0"/>
              </a:rPr>
              <a:t>, M., &amp; </a:t>
            </a:r>
            <a:r>
              <a:rPr lang="en-US" sz="4000" dirty="0" err="1">
                <a:latin typeface="Arial" panose="020B0604020202020204" pitchFamily="34" charset="0"/>
                <a:cs typeface="Arial" panose="020B0604020202020204" pitchFamily="34" charset="0"/>
              </a:rPr>
              <a:t>Grashow</a:t>
            </a:r>
            <a:r>
              <a:rPr lang="en-US" sz="4000" dirty="0">
                <a:latin typeface="Arial" panose="020B0604020202020204" pitchFamily="34" charset="0"/>
                <a:cs typeface="Arial" panose="020B0604020202020204" pitchFamily="34" charset="0"/>
              </a:rPr>
              <a:t>, A. (2009).  </a:t>
            </a:r>
            <a:r>
              <a:rPr lang="en-US" sz="4000" i="1" dirty="0">
                <a:latin typeface="Arial" panose="020B0604020202020204" pitchFamily="34" charset="0"/>
                <a:cs typeface="Arial" panose="020B0604020202020204" pitchFamily="34" charset="0"/>
              </a:rPr>
              <a:t>The Practice of Adaptive Leadership Tools and Tactics for Changing Your Organization and the World </a:t>
            </a:r>
            <a:r>
              <a:rPr lang="en-US" sz="4000" dirty="0">
                <a:latin typeface="Arial" panose="020B0604020202020204" pitchFamily="34" charset="0"/>
                <a:cs typeface="Arial" panose="020B0604020202020204" pitchFamily="34" charset="0"/>
              </a:rPr>
              <a:t>(1</a:t>
            </a:r>
            <a:r>
              <a:rPr lang="en-US" sz="4000" baseline="30000" dirty="0">
                <a:latin typeface="Arial" panose="020B0604020202020204" pitchFamily="34" charset="0"/>
                <a:cs typeface="Arial" panose="020B0604020202020204" pitchFamily="34" charset="0"/>
              </a:rPr>
              <a:t>st</a:t>
            </a:r>
            <a:r>
              <a:rPr lang="en-US" sz="4000" dirty="0">
                <a:latin typeface="Arial" panose="020B0604020202020204" pitchFamily="34" charset="0"/>
                <a:cs typeface="Arial" panose="020B0604020202020204" pitchFamily="34" charset="0"/>
              </a:rPr>
              <a:t> ed.) [E-book}. Harvard Business Press.</a:t>
            </a:r>
          </a:p>
          <a:p>
            <a:pPr>
              <a:spcBef>
                <a:spcPts val="1540"/>
              </a:spcBef>
              <a:spcAft>
                <a:spcPts val="1200"/>
              </a:spcAft>
              <a:tabLst>
                <a:tab pos="469265" algn="l"/>
                <a:tab pos="469900" algn="l"/>
              </a:tabLst>
            </a:pPr>
            <a:r>
              <a:rPr lang="en-US" sz="4000" dirty="0" err="1"/>
              <a:t>Ulstad</a:t>
            </a:r>
            <a:r>
              <a:rPr lang="en-US" sz="4000" dirty="0"/>
              <a:t>, V. (2019). </a:t>
            </a:r>
            <a:r>
              <a:rPr lang="en-US" sz="4000" i="1" dirty="0"/>
              <a:t>Fundamentals of Adaptive Leadership</a:t>
            </a:r>
            <a:r>
              <a:rPr lang="en-US" sz="4000" dirty="0"/>
              <a:t> Make Progress on Wicked Problems in a Complex Environment [Slides]. </a:t>
            </a:r>
          </a:p>
          <a:p>
            <a:pPr>
              <a:spcBef>
                <a:spcPts val="1540"/>
              </a:spcBef>
              <a:spcAft>
                <a:spcPts val="1200"/>
              </a:spcAft>
              <a:tabLst>
                <a:tab pos="469265" algn="l"/>
                <a:tab pos="469900" algn="l"/>
              </a:tabLst>
            </a:pPr>
            <a:r>
              <a:rPr lang="en-US" sz="4000" dirty="0">
                <a:latin typeface="Arial" panose="020B0604020202020204" pitchFamily="34" charset="0"/>
                <a:cs typeface="Arial" panose="020B0604020202020204" pitchFamily="34" charset="0"/>
              </a:rPr>
              <a:t>Heifetz, R., University of Alaska, (2017). </a:t>
            </a:r>
            <a:r>
              <a:rPr lang="en-US" sz="4000" i="1" dirty="0">
                <a:latin typeface="Arial" panose="020B0604020202020204" pitchFamily="34" charset="0"/>
                <a:cs typeface="Arial" panose="020B0604020202020204" pitchFamily="34" charset="0"/>
              </a:rPr>
              <a:t>Leadership: The Adaptive Framework </a:t>
            </a:r>
            <a:r>
              <a:rPr lang="en-US" sz="4000" dirty="0">
                <a:latin typeface="Arial" panose="020B0604020202020204" pitchFamily="34" charset="0"/>
                <a:cs typeface="Arial" panose="020B0604020202020204" pitchFamily="34" charset="0"/>
              </a:rPr>
              <a:t>[Slides].</a:t>
            </a:r>
          </a:p>
          <a:p>
            <a:pPr>
              <a:spcBef>
                <a:spcPts val="1540"/>
              </a:spcBef>
              <a:spcAft>
                <a:spcPts val="1200"/>
              </a:spcAft>
              <a:tabLst>
                <a:tab pos="469265" algn="l"/>
                <a:tab pos="469900" algn="l"/>
              </a:tabLst>
            </a:pPr>
            <a:r>
              <a:rPr lang="en-US" sz="4000" dirty="0">
                <a:latin typeface="Arial" panose="020B0604020202020204" pitchFamily="34" charset="0"/>
                <a:cs typeface="Arial" panose="020B0604020202020204" pitchFamily="34" charset="0"/>
              </a:rPr>
              <a:t>Heifetz, R., American College or Education, (2016). </a:t>
            </a:r>
            <a:r>
              <a:rPr lang="en-US" sz="4000" i="1" dirty="0">
                <a:latin typeface="Arial" panose="020B0604020202020204" pitchFamily="34" charset="0"/>
                <a:cs typeface="Arial" panose="020B0604020202020204" pitchFamily="34" charset="0"/>
              </a:rPr>
              <a:t>Leadership: The Adaptive Framework [Slides].</a:t>
            </a:r>
            <a:endParaRPr sz="4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FB168D4-3D2F-1C4D-9C88-793D85FBA9B5}"/>
              </a:ext>
            </a:extLst>
          </p:cNvPr>
          <p:cNvPicPr>
            <a:picLocks noChangeAspect="1"/>
          </p:cNvPicPr>
          <p:nvPr/>
        </p:nvPicPr>
        <p:blipFill>
          <a:blip r:embed="rId3"/>
          <a:stretch>
            <a:fillRect/>
          </a:stretch>
        </p:blipFill>
        <p:spPr>
          <a:xfrm rot="1419295">
            <a:off x="20959436" y="1063636"/>
            <a:ext cx="2426055" cy="3679639"/>
          </a:xfrm>
          <a:prstGeom prst="rect">
            <a:avLst/>
          </a:prstGeom>
        </p:spPr>
      </p:pic>
      <p:pic>
        <p:nvPicPr>
          <p:cNvPr id="6" name="Picture 5">
            <a:extLst>
              <a:ext uri="{FF2B5EF4-FFF2-40B4-BE49-F238E27FC236}">
                <a16:creationId xmlns:a16="http://schemas.microsoft.com/office/drawing/2014/main" id="{A3C5007D-25C2-8645-9899-25DAE738A4EF}"/>
              </a:ext>
            </a:extLst>
          </p:cNvPr>
          <p:cNvPicPr>
            <a:picLocks noChangeAspect="1"/>
          </p:cNvPicPr>
          <p:nvPr/>
        </p:nvPicPr>
        <p:blipFill>
          <a:blip r:embed="rId4"/>
          <a:stretch>
            <a:fillRect/>
          </a:stretch>
        </p:blipFill>
        <p:spPr>
          <a:xfrm rot="20624712">
            <a:off x="18969963" y="1828410"/>
            <a:ext cx="2401249" cy="3744447"/>
          </a:xfrm>
          <a:prstGeom prst="rect">
            <a:avLst/>
          </a:prstGeom>
        </p:spPr>
      </p:pic>
      <p:pic>
        <p:nvPicPr>
          <p:cNvPr id="8" name="Picture 7">
            <a:extLst>
              <a:ext uri="{FF2B5EF4-FFF2-40B4-BE49-F238E27FC236}">
                <a16:creationId xmlns:a16="http://schemas.microsoft.com/office/drawing/2014/main" id="{904FE5B0-E1F4-BA44-8CB1-5F2DDA60F54A}"/>
              </a:ext>
            </a:extLst>
          </p:cNvPr>
          <p:cNvPicPr>
            <a:picLocks noChangeAspect="1"/>
          </p:cNvPicPr>
          <p:nvPr/>
        </p:nvPicPr>
        <p:blipFill>
          <a:blip r:embed="rId5"/>
          <a:stretch>
            <a:fillRect/>
          </a:stretch>
        </p:blipFill>
        <p:spPr>
          <a:xfrm rot="726003">
            <a:off x="20919352" y="3773946"/>
            <a:ext cx="2883243" cy="3679638"/>
          </a:xfrm>
          <a:prstGeom prst="rect">
            <a:avLst/>
          </a:prstGeom>
        </p:spPr>
      </p:pic>
    </p:spTree>
    <p:extLst>
      <p:ext uri="{BB962C8B-B14F-4D97-AF65-F5344CB8AC3E}">
        <p14:creationId xmlns:p14="http://schemas.microsoft.com/office/powerpoint/2010/main" val="1356639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any leadership books are all about inspiration, but downplay the perspiration. We respect how tough this work is. We know too many people with scars to show for their efforts. We have scars ourselves and harbor no illusions.”…"/>
          <p:cNvSpPr txBox="1"/>
          <p:nvPr/>
        </p:nvSpPr>
        <p:spPr>
          <a:xfrm>
            <a:off x="3236258" y="3603812"/>
            <a:ext cx="17911484" cy="6508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noAutofit/>
          </a:bodyPr>
          <a:lstStyle/>
          <a:p>
            <a:pPr algn="just">
              <a:lnSpc>
                <a:spcPct val="125000"/>
              </a:lnSpc>
              <a:spcBef>
                <a:spcPts val="600"/>
              </a:spcBef>
              <a:defRPr sz="5000">
                <a:solidFill>
                  <a:srgbClr val="000000"/>
                </a:solidFill>
              </a:defRPr>
            </a:pPr>
            <a:r>
              <a:rPr sz="5400" i="1" dirty="0"/>
              <a:t>“Many leadership books are all about inspiration but downplay the perspiration. We respect how tough this work is. We know too many people with scars to show for their efforts. We have scars ourselves and harbor no illusions.”</a:t>
            </a:r>
          </a:p>
          <a:p>
            <a:pPr algn="r">
              <a:lnSpc>
                <a:spcPct val="125000"/>
              </a:lnSpc>
              <a:spcBef>
                <a:spcPts val="600"/>
              </a:spcBef>
              <a:defRPr sz="4000">
                <a:solidFill>
                  <a:srgbClr val="000000"/>
                </a:solidFill>
              </a:defRPr>
            </a:pPr>
            <a:r>
              <a:rPr sz="3600" dirty="0"/>
              <a:t>Ronald A. Heifetz &amp; Marty </a:t>
            </a:r>
            <a:r>
              <a:rPr sz="3600" dirty="0" err="1"/>
              <a:t>Linsky</a:t>
            </a:r>
            <a:r>
              <a:rPr sz="3600" dirty="0"/>
              <a:t> - </a:t>
            </a:r>
            <a:r>
              <a:rPr sz="3600" i="1" dirty="0"/>
              <a:t>Leadership on the Line</a:t>
            </a:r>
          </a:p>
        </p:txBody>
      </p:sp>
      <p:sp>
        <p:nvSpPr>
          <p:cNvPr id="5" name="Adaptation &amp; Technical Challenges">
            <a:extLst>
              <a:ext uri="{FF2B5EF4-FFF2-40B4-BE49-F238E27FC236}">
                <a16:creationId xmlns:a16="http://schemas.microsoft.com/office/drawing/2014/main" id="{4739B76F-7C71-4648-8B10-46A1CECE7D37}"/>
              </a:ext>
            </a:extLst>
          </p:cNvPr>
          <p:cNvSpPr txBox="1">
            <a:spLocks/>
          </p:cNvSpPr>
          <p:nvPr/>
        </p:nvSpPr>
        <p:spPr>
          <a:xfrm>
            <a:off x="1371600" y="731520"/>
            <a:ext cx="8507506"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Inspiration</a:t>
            </a:r>
          </a:p>
        </p:txBody>
      </p:sp>
    </p:spTree>
    <p:extLst>
      <p:ext uri="{BB962C8B-B14F-4D97-AF65-F5344CB8AC3E}">
        <p14:creationId xmlns:p14="http://schemas.microsoft.com/office/powerpoint/2010/main" val="298807797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Why don’t people exercise leadership more often than they do?…"/>
          <p:cNvSpPr txBox="1"/>
          <p:nvPr/>
        </p:nvSpPr>
        <p:spPr>
          <a:xfrm>
            <a:off x="1371600" y="2286000"/>
            <a:ext cx="21945600" cy="9177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685800" indent="-685800" algn="just">
              <a:lnSpc>
                <a:spcPct val="125000"/>
              </a:lnSpc>
              <a:spcBef>
                <a:spcPts val="1000"/>
              </a:spcBef>
              <a:buFont typeface="Arial" panose="020B0604020202020204" pitchFamily="34" charset="0"/>
              <a:buChar char="•"/>
              <a:defRPr sz="5000"/>
            </a:pPr>
            <a:r>
              <a:rPr lang="en-US" dirty="0"/>
              <a:t>Leadership is dangerous, you can lose your job, the respect of your teams and the influence of your position</a:t>
            </a:r>
          </a:p>
          <a:p>
            <a:pPr marL="685800" indent="-685800" algn="just">
              <a:lnSpc>
                <a:spcPct val="125000"/>
              </a:lnSpc>
              <a:spcBef>
                <a:spcPts val="1000"/>
              </a:spcBef>
              <a:buFont typeface="Arial" panose="020B0604020202020204" pitchFamily="34" charset="0"/>
              <a:buChar char="•"/>
              <a:defRPr sz="5000"/>
            </a:pPr>
            <a:r>
              <a:rPr lang="en-US" dirty="0"/>
              <a:t>When the going gets very tough, it can be hard to keep your spirit alive</a:t>
            </a:r>
          </a:p>
          <a:p>
            <a:pPr marL="685800" indent="-685800" algn="just">
              <a:lnSpc>
                <a:spcPct val="125000"/>
              </a:lnSpc>
              <a:spcBef>
                <a:spcPts val="1000"/>
              </a:spcBef>
              <a:buFont typeface="Arial" panose="020B0604020202020204" pitchFamily="34" charset="0"/>
              <a:buChar char="•"/>
              <a:defRPr sz="5000"/>
            </a:pPr>
            <a:r>
              <a:rPr dirty="0"/>
              <a:t>Leadership is a risky activity</a:t>
            </a:r>
            <a:r>
              <a:rPr lang="en-US" dirty="0"/>
              <a:t> that</a:t>
            </a:r>
            <a:r>
              <a:rPr dirty="0"/>
              <a:t> requires </a:t>
            </a:r>
            <a:r>
              <a:rPr lang="en-US" dirty="0"/>
              <a:t>telling </a:t>
            </a:r>
            <a:r>
              <a:rPr dirty="0"/>
              <a:t>others what they need to hear, not what they want to hear</a:t>
            </a:r>
            <a:endParaRPr lang="en-US" dirty="0"/>
          </a:p>
          <a:p>
            <a:pPr marL="685800" indent="-685800" algn="just">
              <a:lnSpc>
                <a:spcPct val="125000"/>
              </a:lnSpc>
              <a:spcBef>
                <a:spcPts val="1000"/>
              </a:spcBef>
              <a:buFont typeface="Arial" panose="020B0604020202020204" pitchFamily="34" charset="0"/>
              <a:buChar char="•"/>
              <a:defRPr sz="5000"/>
            </a:pPr>
            <a:r>
              <a:rPr lang="en-US" dirty="0"/>
              <a:t>Companies often promote individuals (who have a combination of authority and management) who don’t push the boundaries that upset or make others uncomfortable - Ironically, these people are often called leaders</a:t>
            </a:r>
          </a:p>
          <a:p>
            <a:pPr marL="685800" indent="-685800" algn="just">
              <a:lnSpc>
                <a:spcPct val="125000"/>
              </a:lnSpc>
              <a:spcBef>
                <a:spcPts val="1000"/>
              </a:spcBef>
              <a:buFont typeface="Arial" panose="020B0604020202020204" pitchFamily="34" charset="0"/>
              <a:buChar char="•"/>
              <a:defRPr sz="5000"/>
            </a:pPr>
            <a:r>
              <a:rPr lang="en-US" dirty="0"/>
              <a:t>L</a:t>
            </a:r>
            <a:r>
              <a:rPr dirty="0"/>
              <a:t>eadership is an </a:t>
            </a:r>
            <a:r>
              <a:rPr lang="en-US" dirty="0"/>
              <a:t>activity,</a:t>
            </a:r>
            <a:r>
              <a:rPr dirty="0"/>
              <a:t> a behavior</a:t>
            </a:r>
            <a:r>
              <a:rPr lang="en-US" dirty="0"/>
              <a:t>, a full contact sport - it is a lot of work</a:t>
            </a:r>
          </a:p>
        </p:txBody>
      </p:sp>
      <p:sp>
        <p:nvSpPr>
          <p:cNvPr id="4" name="Adaptation &amp; Technical Challenges">
            <a:extLst>
              <a:ext uri="{FF2B5EF4-FFF2-40B4-BE49-F238E27FC236}">
                <a16:creationId xmlns:a16="http://schemas.microsoft.com/office/drawing/2014/main" id="{AB671EFE-0458-7249-B04C-4102E701D51F}"/>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Why People Don’t Exercise Leadership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daptation &amp; Technical Challenges">
            <a:extLst>
              <a:ext uri="{FF2B5EF4-FFF2-40B4-BE49-F238E27FC236}">
                <a16:creationId xmlns:a16="http://schemas.microsoft.com/office/drawing/2014/main" id="{189F1168-83D0-554F-80FD-C030BC7DFA04}"/>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Adaptation</a:t>
            </a:r>
          </a:p>
        </p:txBody>
      </p:sp>
      <p:sp>
        <p:nvSpPr>
          <p:cNvPr id="17" name="Rectangle 16">
            <a:extLst>
              <a:ext uri="{FF2B5EF4-FFF2-40B4-BE49-F238E27FC236}">
                <a16:creationId xmlns:a16="http://schemas.microsoft.com/office/drawing/2014/main" id="{C64A3449-8287-4541-BA6E-A4BC45AB3F04}"/>
              </a:ext>
            </a:extLst>
          </p:cNvPr>
          <p:cNvSpPr/>
          <p:nvPr/>
        </p:nvSpPr>
        <p:spPr>
          <a:xfrm>
            <a:off x="1371600" y="2286000"/>
            <a:ext cx="21945600" cy="3877985"/>
          </a:xfrm>
          <a:prstGeom prst="rect">
            <a:avLst/>
          </a:prstGeom>
        </p:spPr>
        <p:txBody>
          <a:bodyPr wrap="square">
            <a:spAutoFit/>
          </a:bodyPr>
          <a:lstStyle/>
          <a:p>
            <a:pPr>
              <a:spcAft>
                <a:spcPts val="1200"/>
              </a:spcAft>
            </a:pPr>
            <a:r>
              <a:rPr lang="en-US" sz="3600" dirty="0"/>
              <a:t>Adaptive leadership is the practice of mobilizing people to tackle tough challenges and thrive. The concept of thriving is drawn from evolutionary biology, in which a successful adaptation has three characteristics:</a:t>
            </a:r>
          </a:p>
          <a:p>
            <a:pPr marL="514350" indent="-514350">
              <a:spcAft>
                <a:spcPts val="1200"/>
              </a:spcAft>
              <a:buFont typeface="+mj-lt"/>
              <a:buAutoNum type="arabicPeriod"/>
            </a:pPr>
            <a:r>
              <a:rPr lang="en-US" sz="3600" dirty="0"/>
              <a:t>it preserves the DNA essential for the species’ continued survival</a:t>
            </a:r>
          </a:p>
          <a:p>
            <a:pPr marL="514350" indent="-514350">
              <a:spcAft>
                <a:spcPts val="1200"/>
              </a:spcAft>
              <a:buFont typeface="+mj-lt"/>
              <a:buAutoNum type="arabicPeriod"/>
            </a:pPr>
            <a:r>
              <a:rPr lang="en-US" sz="3600" dirty="0"/>
              <a:t>it discards (reregulates or rearranges) the DNA that no longer serves the species’ current needs</a:t>
            </a:r>
          </a:p>
          <a:p>
            <a:pPr marL="514350" indent="-514350">
              <a:spcAft>
                <a:spcPts val="1200"/>
              </a:spcAft>
              <a:buFont typeface="+mj-lt"/>
              <a:buAutoNum type="arabicPeriod"/>
            </a:pPr>
            <a:r>
              <a:rPr lang="en-US" sz="3600" dirty="0"/>
              <a:t>it creates DNA arrangements that give the species’ the ability to flourish in new ways and in more challenging environments</a:t>
            </a:r>
          </a:p>
        </p:txBody>
      </p:sp>
      <p:sp>
        <p:nvSpPr>
          <p:cNvPr id="3" name="Rounded Rectangle 2">
            <a:extLst>
              <a:ext uri="{FF2B5EF4-FFF2-40B4-BE49-F238E27FC236}">
                <a16:creationId xmlns:a16="http://schemas.microsoft.com/office/drawing/2014/main" id="{78FE25A5-D2EA-6843-AEAC-C5E9BC9C9946}"/>
              </a:ext>
            </a:extLst>
          </p:cNvPr>
          <p:cNvSpPr/>
          <p:nvPr/>
        </p:nvSpPr>
        <p:spPr bwMode="auto">
          <a:xfrm>
            <a:off x="1371600" y="6450145"/>
            <a:ext cx="21945600" cy="5800725"/>
          </a:xfrm>
          <a:prstGeom prst="roundRect">
            <a:avLst/>
          </a:prstGeom>
          <a:no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F22E6B21-0040-E448-BD94-1FF37AF8FECE}"/>
              </a:ext>
            </a:extLst>
          </p:cNvPr>
          <p:cNvGrpSpPr/>
          <p:nvPr/>
        </p:nvGrpSpPr>
        <p:grpSpPr>
          <a:xfrm>
            <a:off x="2762431" y="6858000"/>
            <a:ext cx="20249969" cy="4717278"/>
            <a:chOff x="2762431" y="6858000"/>
            <a:chExt cx="20249969" cy="4717278"/>
          </a:xfrm>
        </p:grpSpPr>
        <p:sp>
          <p:nvSpPr>
            <p:cNvPr id="11" name="object 4">
              <a:extLst>
                <a:ext uri="{FF2B5EF4-FFF2-40B4-BE49-F238E27FC236}">
                  <a16:creationId xmlns:a16="http://schemas.microsoft.com/office/drawing/2014/main" id="{6F01A6CB-AF9B-C24E-8D31-C260B79AAC3A}"/>
                </a:ext>
              </a:extLst>
            </p:cNvPr>
            <p:cNvSpPr txBox="1"/>
            <p:nvPr/>
          </p:nvSpPr>
          <p:spPr>
            <a:xfrm>
              <a:off x="3307296" y="10464542"/>
              <a:ext cx="2252654" cy="1110736"/>
            </a:xfrm>
            <a:prstGeom prst="rect">
              <a:avLst/>
            </a:prstGeom>
          </p:spPr>
          <p:txBody>
            <a:bodyPr vert="horz" wrap="square" lIns="0" tIns="12065" rIns="0" bIns="0" rtlCol="0">
              <a:spAutoFit/>
            </a:bodyPr>
            <a:lstStyle/>
            <a:p>
              <a:pPr marL="12065" marR="5080" indent="-1270" algn="ctr">
                <a:lnSpc>
                  <a:spcPct val="100000"/>
                </a:lnSpc>
                <a:spcBef>
                  <a:spcPts val="95"/>
                </a:spcBef>
              </a:pPr>
              <a:r>
                <a:rPr sz="2000" dirty="0">
                  <a:latin typeface="Arial"/>
                  <a:cs typeface="Arial"/>
                </a:rPr>
                <a:t>Determine what  practices are core to  the future and which  are obstacles</a:t>
              </a:r>
            </a:p>
          </p:txBody>
        </p:sp>
        <p:sp>
          <p:nvSpPr>
            <p:cNvPr id="12" name="object 5">
              <a:extLst>
                <a:ext uri="{FF2B5EF4-FFF2-40B4-BE49-F238E27FC236}">
                  <a16:creationId xmlns:a16="http://schemas.microsoft.com/office/drawing/2014/main" id="{558F9171-9BAF-9244-AD14-2FF75F019B14}"/>
                </a:ext>
              </a:extLst>
            </p:cNvPr>
            <p:cNvSpPr txBox="1"/>
            <p:nvPr/>
          </p:nvSpPr>
          <p:spPr>
            <a:xfrm>
              <a:off x="6372543" y="10464542"/>
              <a:ext cx="2252654" cy="835774"/>
            </a:xfrm>
            <a:prstGeom prst="rect">
              <a:avLst/>
            </a:prstGeom>
          </p:spPr>
          <p:txBody>
            <a:bodyPr vert="horz" wrap="square" lIns="0" tIns="12065" rIns="0" bIns="0" rtlCol="0">
              <a:spAutoFit/>
            </a:bodyPr>
            <a:lstStyle/>
            <a:p>
              <a:pPr marL="12700" marR="5080" algn="ctr">
                <a:lnSpc>
                  <a:spcPct val="100000"/>
                </a:lnSpc>
                <a:spcBef>
                  <a:spcPts val="95"/>
                </a:spcBef>
              </a:pPr>
              <a:r>
                <a:rPr sz="2000" spc="-5" dirty="0">
                  <a:latin typeface="Arial"/>
                  <a:cs typeface="Arial"/>
                </a:rPr>
                <a:t>Run smart </a:t>
              </a:r>
              <a:r>
                <a:rPr sz="2000" dirty="0">
                  <a:latin typeface="Arial"/>
                  <a:cs typeface="Arial"/>
                </a:rPr>
                <a:t> </a:t>
              </a:r>
              <a:r>
                <a:rPr sz="2000" spc="-5" dirty="0">
                  <a:latin typeface="Arial"/>
                  <a:cs typeface="Arial"/>
                </a:rPr>
                <a:t>experiments</a:t>
              </a:r>
              <a:r>
                <a:rPr sz="2000" spc="5" dirty="0">
                  <a:latin typeface="Arial"/>
                  <a:cs typeface="Arial"/>
                </a:rPr>
                <a:t> </a:t>
              </a:r>
              <a:r>
                <a:rPr sz="2000" spc="-5" dirty="0">
                  <a:latin typeface="Arial"/>
                  <a:cs typeface="Arial"/>
                </a:rPr>
                <a:t>and test</a:t>
              </a:r>
              <a:r>
                <a:rPr sz="2000" spc="-15" dirty="0">
                  <a:latin typeface="Arial"/>
                  <a:cs typeface="Arial"/>
                </a:rPr>
                <a:t> </a:t>
              </a:r>
              <a:r>
                <a:rPr sz="2000" spc="-5" dirty="0">
                  <a:latin typeface="Arial"/>
                  <a:cs typeface="Arial"/>
                </a:rPr>
                <a:t>new</a:t>
              </a:r>
              <a:r>
                <a:rPr sz="2000" spc="-15" dirty="0">
                  <a:latin typeface="Arial"/>
                  <a:cs typeface="Arial"/>
                </a:rPr>
                <a:t> </a:t>
              </a:r>
              <a:r>
                <a:rPr sz="2000" spc="-5" dirty="0">
                  <a:latin typeface="Arial"/>
                  <a:cs typeface="Arial"/>
                </a:rPr>
                <a:t>practices</a:t>
              </a:r>
              <a:endParaRPr sz="2000" dirty="0">
                <a:latin typeface="Arial"/>
                <a:cs typeface="Arial"/>
              </a:endParaRPr>
            </a:p>
          </p:txBody>
        </p:sp>
        <p:sp>
          <p:nvSpPr>
            <p:cNvPr id="13" name="object 6">
              <a:extLst>
                <a:ext uri="{FF2B5EF4-FFF2-40B4-BE49-F238E27FC236}">
                  <a16:creationId xmlns:a16="http://schemas.microsoft.com/office/drawing/2014/main" id="{2A72A037-1D6F-304A-8686-A85D58E5DF81}"/>
                </a:ext>
              </a:extLst>
            </p:cNvPr>
            <p:cNvSpPr txBox="1"/>
            <p:nvPr/>
          </p:nvSpPr>
          <p:spPr>
            <a:xfrm>
              <a:off x="9437790" y="10464542"/>
              <a:ext cx="2252654" cy="560810"/>
            </a:xfrm>
            <a:prstGeom prst="rect">
              <a:avLst/>
            </a:prstGeom>
          </p:spPr>
          <p:txBody>
            <a:bodyPr vert="horz" wrap="square" lIns="0" tIns="12065" rIns="0" bIns="0" rtlCol="0">
              <a:spAutoFit/>
            </a:bodyPr>
            <a:lstStyle/>
            <a:p>
              <a:pPr algn="ctr">
                <a:lnSpc>
                  <a:spcPct val="100000"/>
                </a:lnSpc>
                <a:spcBef>
                  <a:spcPts val="95"/>
                </a:spcBef>
              </a:pPr>
              <a:r>
                <a:rPr sz="2000" spc="-5" dirty="0">
                  <a:latin typeface="Arial"/>
                  <a:cs typeface="Arial"/>
                </a:rPr>
                <a:t>Integrate</a:t>
              </a:r>
              <a:r>
                <a:rPr sz="2000" spc="-25" dirty="0">
                  <a:latin typeface="Arial"/>
                  <a:cs typeface="Arial"/>
                </a:rPr>
                <a:t> </a:t>
              </a:r>
              <a:r>
                <a:rPr sz="2000" spc="-5" dirty="0">
                  <a:latin typeface="Arial"/>
                  <a:cs typeface="Arial"/>
                </a:rPr>
                <a:t>new</a:t>
              </a:r>
              <a:endParaRPr sz="2000" dirty="0">
                <a:latin typeface="Arial"/>
                <a:cs typeface="Arial"/>
              </a:endParaRPr>
            </a:p>
            <a:p>
              <a:pPr marL="3810" algn="ctr">
                <a:lnSpc>
                  <a:spcPct val="100000"/>
                </a:lnSpc>
                <a:spcBef>
                  <a:spcPts val="5"/>
                </a:spcBef>
              </a:pPr>
              <a:r>
                <a:rPr sz="2000" spc="-5" dirty="0">
                  <a:latin typeface="Arial"/>
                  <a:cs typeface="Arial"/>
                </a:rPr>
                <a:t>practices</a:t>
              </a:r>
              <a:endParaRPr sz="2000" dirty="0">
                <a:latin typeface="Arial"/>
                <a:cs typeface="Arial"/>
              </a:endParaRPr>
            </a:p>
          </p:txBody>
        </p:sp>
        <p:sp>
          <p:nvSpPr>
            <p:cNvPr id="10" name="Rectangle 9">
              <a:extLst>
                <a:ext uri="{FF2B5EF4-FFF2-40B4-BE49-F238E27FC236}">
                  <a16:creationId xmlns:a16="http://schemas.microsoft.com/office/drawing/2014/main" id="{92BBDF58-CE17-5D48-9A07-8E557FF8A46E}"/>
                </a:ext>
              </a:extLst>
            </p:cNvPr>
            <p:cNvSpPr/>
            <p:nvPr/>
          </p:nvSpPr>
          <p:spPr>
            <a:xfrm>
              <a:off x="2762431" y="6858000"/>
              <a:ext cx="9391285" cy="678242"/>
            </a:xfrm>
            <a:prstGeom prst="rect">
              <a:avLst/>
            </a:prstGeom>
          </p:spPr>
          <p:txBody>
            <a:bodyPr wrap="square">
              <a:spAutoFit/>
            </a:bodyPr>
            <a:lstStyle/>
            <a:p>
              <a:pPr marL="12700" marR="5080" algn="ctr">
                <a:lnSpc>
                  <a:spcPts val="2590"/>
                </a:lnSpc>
              </a:pPr>
              <a:r>
                <a:rPr lang="en-US" sz="2800" b="1" dirty="0">
                  <a:latin typeface="Arial" panose="020B0604020202020204" pitchFamily="34" charset="0"/>
                  <a:cs typeface="Arial" panose="020B0604020202020204" pitchFamily="34" charset="0"/>
                </a:rPr>
                <a:t>Leadership</a:t>
              </a:r>
              <a:r>
                <a:rPr lang="en-US" sz="2800" b="1" spc="-5" dirty="0">
                  <a:latin typeface="Arial" panose="020B0604020202020204" pitchFamily="34" charset="0"/>
                  <a:cs typeface="Arial" panose="020B0604020202020204" pitchFamily="34" charset="0"/>
                </a:rPr>
                <a:t> </a:t>
              </a:r>
              <a:r>
                <a:rPr lang="en-US" sz="2800" spc="-5" dirty="0">
                  <a:latin typeface="Arial" panose="020B0604020202020204" pitchFamily="34" charset="0"/>
                  <a:cs typeface="Arial" panose="020B0604020202020204" pitchFamily="34" charset="0"/>
                </a:rPr>
                <a:t>mobilizes</a:t>
              </a:r>
              <a:r>
                <a:rPr lang="en-US" sz="2800" spc="-2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adaptive</a:t>
              </a:r>
              <a:r>
                <a:rPr lang="en-US" sz="2800" spc="-35" dirty="0">
                  <a:latin typeface="Arial" panose="020B0604020202020204" pitchFamily="34" charset="0"/>
                  <a:cs typeface="Arial" panose="020B0604020202020204" pitchFamily="34" charset="0"/>
                </a:rPr>
                <a:t> </a:t>
              </a:r>
              <a:r>
                <a:rPr lang="en-US" sz="2800" spc="-5" dirty="0">
                  <a:latin typeface="Arial" panose="020B0604020202020204" pitchFamily="34" charset="0"/>
                  <a:cs typeface="Arial" panose="020B0604020202020204" pitchFamily="34" charset="0"/>
                </a:rPr>
                <a:t>work:</a:t>
              </a:r>
              <a:r>
                <a:rPr lang="en-US" sz="2800" spc="-1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honoring</a:t>
              </a:r>
              <a:r>
                <a:rPr lang="en-US" sz="2800" spc="-1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a:t>
              </a:r>
              <a:r>
                <a:rPr lang="en-US" sz="2800" spc="-1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essential, </a:t>
              </a:r>
              <a:r>
                <a:rPr lang="en-US" sz="2800" spc="-58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discarding</a:t>
              </a:r>
              <a:r>
                <a:rPr lang="en-US" sz="2800" spc="-4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a:t>
              </a:r>
              <a:r>
                <a:rPr lang="en-US" sz="2800" spc="-1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expendable,</a:t>
              </a:r>
              <a:r>
                <a:rPr lang="en-US" sz="2800" spc="-3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and</a:t>
              </a:r>
              <a:r>
                <a:rPr lang="en-US" sz="2800" spc="-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innovating</a:t>
              </a:r>
            </a:p>
          </p:txBody>
        </p:sp>
        <p:sp>
          <p:nvSpPr>
            <p:cNvPr id="2" name="Rectangle 1">
              <a:extLst>
                <a:ext uri="{FF2B5EF4-FFF2-40B4-BE49-F238E27FC236}">
                  <a16:creationId xmlns:a16="http://schemas.microsoft.com/office/drawing/2014/main" id="{5A11101E-1D41-2547-B00B-5762ECF9583E}"/>
                </a:ext>
              </a:extLst>
            </p:cNvPr>
            <p:cNvSpPr/>
            <p:nvPr/>
          </p:nvSpPr>
          <p:spPr>
            <a:xfrm>
              <a:off x="13399005" y="8173197"/>
              <a:ext cx="9613395" cy="1938992"/>
            </a:xfrm>
            <a:prstGeom prst="rect">
              <a:avLst/>
            </a:prstGeom>
          </p:spPr>
          <p:txBody>
            <a:bodyPr wrap="square">
              <a:spAutoFit/>
            </a:bodyPr>
            <a:lstStyle/>
            <a:p>
              <a:pPr algn="just">
                <a:spcAft>
                  <a:spcPts val="1200"/>
                </a:spcAft>
              </a:pPr>
              <a:r>
                <a:rPr lang="en-US" sz="4000" dirty="0"/>
                <a:t>Successful adaptations enable a living system to take the best from its history into the future.</a:t>
              </a:r>
            </a:p>
          </p:txBody>
        </p:sp>
        <p:pic>
          <p:nvPicPr>
            <p:cNvPr id="14" name="Picture 14">
              <a:extLst>
                <a:ext uri="{FF2B5EF4-FFF2-40B4-BE49-F238E27FC236}">
                  <a16:creationId xmlns:a16="http://schemas.microsoft.com/office/drawing/2014/main" id="{29953D64-B84F-B24B-BE64-9FA274FA9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431" y="7822403"/>
              <a:ext cx="9472878" cy="249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Every day, people have problems for which they do, in fact, have the necessary authoritative  expertise, the know-how and procedures to solve, we call these technical challenges.…"/>
          <p:cNvSpPr txBox="1"/>
          <p:nvPr/>
        </p:nvSpPr>
        <p:spPr>
          <a:xfrm>
            <a:off x="1371600" y="2286000"/>
            <a:ext cx="21945600" cy="84387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685800" indent="-685800" algn="just">
              <a:lnSpc>
                <a:spcPct val="125000"/>
              </a:lnSpc>
              <a:spcBef>
                <a:spcPts val="1000"/>
              </a:spcBef>
              <a:buFont typeface="Arial" panose="020B0604020202020204" pitchFamily="34" charset="0"/>
              <a:buChar char="•"/>
              <a:defRPr sz="4000"/>
            </a:pPr>
            <a:r>
              <a:rPr lang="en-US" sz="5400" b="1" i="1" dirty="0"/>
              <a:t>Adaptive Challenges </a:t>
            </a:r>
            <a:r>
              <a:rPr lang="en-US" sz="5400" dirty="0"/>
              <a:t>include problems that cannot be solved through expertise, know-how or SOP’s.  Required tools include experiments, new discoveries, and adjustments.  People cannot make the adaptive leap without learning new ways, changing their attitudes, values and behaviors.</a:t>
            </a:r>
          </a:p>
          <a:p>
            <a:pPr marL="685800" indent="-685800" algn="just">
              <a:lnSpc>
                <a:spcPct val="125000"/>
              </a:lnSpc>
              <a:spcBef>
                <a:spcPts val="1000"/>
              </a:spcBef>
              <a:buFont typeface="Arial" panose="020B0604020202020204" pitchFamily="34" charset="0"/>
              <a:buChar char="•"/>
              <a:defRPr sz="4000"/>
            </a:pPr>
            <a:r>
              <a:rPr lang="en-US" sz="5400" b="1" i="1" dirty="0"/>
              <a:t>Technical Challenges</a:t>
            </a:r>
            <a:r>
              <a:rPr sz="5400" b="1" i="1" dirty="0"/>
              <a:t> </a:t>
            </a:r>
            <a:r>
              <a:rPr sz="5400" dirty="0"/>
              <a:t>have the necessary authoritative  expertise, the know-how and procedures to solve</a:t>
            </a:r>
            <a:r>
              <a:rPr lang="en-US" sz="5400" dirty="0"/>
              <a:t> the problem.  Required tools include standard lean tools.</a:t>
            </a:r>
          </a:p>
        </p:txBody>
      </p:sp>
      <p:sp>
        <p:nvSpPr>
          <p:cNvPr id="4" name="Adaptation &amp; Technical Challenges">
            <a:extLst>
              <a:ext uri="{FF2B5EF4-FFF2-40B4-BE49-F238E27FC236}">
                <a16:creationId xmlns:a16="http://schemas.microsoft.com/office/drawing/2014/main" id="{F89862E8-8DDB-B545-95C1-29367FDEDCB5}"/>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Challenges - Adaptative vs. Technical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What aspiration do you have for your team?"/>
          <p:cNvSpPr txBox="1"/>
          <p:nvPr/>
        </p:nvSpPr>
        <p:spPr>
          <a:xfrm>
            <a:off x="5924550" y="3262070"/>
            <a:ext cx="12534901" cy="845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lvl1pPr>
          </a:lstStyle>
          <a:p>
            <a:r>
              <a:rPr dirty="0"/>
              <a:t>What aspiration do you have for your team?</a:t>
            </a:r>
          </a:p>
        </p:txBody>
      </p:sp>
      <p:sp>
        <p:nvSpPr>
          <p:cNvPr id="190" name="What is your current reality?"/>
          <p:cNvSpPr txBox="1"/>
          <p:nvPr/>
        </p:nvSpPr>
        <p:spPr>
          <a:xfrm>
            <a:off x="8171180" y="9234929"/>
            <a:ext cx="8041641" cy="845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lvl1pPr>
          </a:lstStyle>
          <a:p>
            <a:r>
              <a:t>What is your current reality?</a:t>
            </a:r>
          </a:p>
        </p:txBody>
      </p:sp>
      <p:grpSp>
        <p:nvGrpSpPr>
          <p:cNvPr id="194" name="Group"/>
          <p:cNvGrpSpPr/>
          <p:nvPr/>
        </p:nvGrpSpPr>
        <p:grpSpPr>
          <a:xfrm>
            <a:off x="5705000" y="4796618"/>
            <a:ext cx="12974000" cy="3749583"/>
            <a:chOff x="0" y="0"/>
            <a:chExt cx="12973999" cy="3749581"/>
          </a:xfrm>
        </p:grpSpPr>
        <p:sp>
          <p:nvSpPr>
            <p:cNvPr id="191" name="Line"/>
            <p:cNvSpPr/>
            <p:nvPr/>
          </p:nvSpPr>
          <p:spPr>
            <a:xfrm>
              <a:off x="0" y="0"/>
              <a:ext cx="12974000" cy="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92" name="Line"/>
            <p:cNvSpPr/>
            <p:nvPr/>
          </p:nvSpPr>
          <p:spPr>
            <a:xfrm>
              <a:off x="0" y="3749581"/>
              <a:ext cx="12974000"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93" name="Leadership Opportunity"/>
            <p:cNvSpPr txBox="1"/>
            <p:nvPr/>
          </p:nvSpPr>
          <p:spPr>
            <a:xfrm>
              <a:off x="1268728" y="1138326"/>
              <a:ext cx="10436544" cy="12052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500"/>
              </a:lvl1pPr>
            </a:lstStyle>
            <a:p>
              <a:r>
                <a:t>Leadership Opportunity </a:t>
              </a:r>
            </a:p>
          </p:txBody>
        </p:sp>
      </p:grpSp>
      <p:sp>
        <p:nvSpPr>
          <p:cNvPr id="9" name="A History">
            <a:extLst>
              <a:ext uri="{FF2B5EF4-FFF2-40B4-BE49-F238E27FC236}">
                <a16:creationId xmlns:a16="http://schemas.microsoft.com/office/drawing/2014/main" id="{2A4391D7-2123-3A48-B627-FE81940BE897}"/>
              </a:ext>
            </a:extLst>
          </p:cNvPr>
          <p:cNvSpPr txBox="1">
            <a:spLocks/>
          </p:cNvSpPr>
          <p:nvPr/>
        </p:nvSpPr>
        <p:spPr bwMode="auto">
          <a:xfrm>
            <a:off x="1371600" y="731520"/>
            <a:ext cx="21945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Adaptive Leadership = Problem Solving</a:t>
            </a: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Adaptive Leadership…"/>
          <p:cNvSpPr txBox="1"/>
          <p:nvPr/>
        </p:nvSpPr>
        <p:spPr>
          <a:xfrm>
            <a:off x="1371600" y="2286000"/>
            <a:ext cx="21945600" cy="8343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685800" indent="-685800" algn="just">
              <a:lnSpc>
                <a:spcPct val="125000"/>
              </a:lnSpc>
              <a:spcBef>
                <a:spcPts val="1000"/>
              </a:spcBef>
              <a:buFont typeface="Arial" panose="020B0604020202020204" pitchFamily="34" charset="0"/>
              <a:buChar char="•"/>
              <a:defRPr sz="5000"/>
            </a:pPr>
            <a:r>
              <a:rPr lang="en-US" dirty="0"/>
              <a:t>Adaptive leadership is specifically about change that enables the capacity to thrive</a:t>
            </a:r>
          </a:p>
          <a:p>
            <a:pPr marL="685800" indent="-685800" algn="just">
              <a:lnSpc>
                <a:spcPct val="125000"/>
              </a:lnSpc>
              <a:spcBef>
                <a:spcPts val="1000"/>
              </a:spcBef>
              <a:buFont typeface="Arial" panose="020B0604020202020204" pitchFamily="34" charset="0"/>
              <a:buChar char="•"/>
              <a:defRPr sz="5000"/>
            </a:pPr>
            <a:r>
              <a:rPr lang="en-US" dirty="0"/>
              <a:t>Successful adaptive changes build on the past rather than jettison it</a:t>
            </a:r>
          </a:p>
          <a:p>
            <a:pPr marL="685800" indent="-685800" algn="just">
              <a:lnSpc>
                <a:spcPct val="125000"/>
              </a:lnSpc>
              <a:spcBef>
                <a:spcPts val="1000"/>
              </a:spcBef>
              <a:buFont typeface="Arial" panose="020B0604020202020204" pitchFamily="34" charset="0"/>
              <a:buChar char="•"/>
              <a:defRPr sz="5000"/>
            </a:pPr>
            <a:r>
              <a:rPr lang="en-US" dirty="0"/>
              <a:t>Organizational adaptation occurs through experimentation</a:t>
            </a:r>
          </a:p>
          <a:p>
            <a:pPr marL="685800" indent="-685800" algn="just">
              <a:lnSpc>
                <a:spcPct val="125000"/>
              </a:lnSpc>
              <a:spcBef>
                <a:spcPts val="1000"/>
              </a:spcBef>
              <a:buFont typeface="Arial" panose="020B0604020202020204" pitchFamily="34" charset="0"/>
              <a:buChar char="•"/>
              <a:defRPr sz="5000"/>
            </a:pPr>
            <a:r>
              <a:rPr lang="en-US" dirty="0"/>
              <a:t>Adaptation relies on diversity</a:t>
            </a:r>
          </a:p>
          <a:p>
            <a:pPr marL="685800" indent="-685800" algn="just">
              <a:lnSpc>
                <a:spcPct val="125000"/>
              </a:lnSpc>
              <a:spcBef>
                <a:spcPts val="1000"/>
              </a:spcBef>
              <a:buFont typeface="Arial" panose="020B0604020202020204" pitchFamily="34" charset="0"/>
              <a:buChar char="•"/>
              <a:defRPr sz="5000"/>
            </a:pPr>
            <a:r>
              <a:rPr lang="en-US" dirty="0"/>
              <a:t>New adaptations significantly displace, reregulate, and rearrange some old DNA</a:t>
            </a:r>
          </a:p>
          <a:p>
            <a:pPr marL="685800" indent="-685800" algn="just">
              <a:lnSpc>
                <a:spcPct val="125000"/>
              </a:lnSpc>
              <a:spcBef>
                <a:spcPts val="1000"/>
              </a:spcBef>
              <a:buFont typeface="Arial" panose="020B0604020202020204" pitchFamily="34" charset="0"/>
              <a:buChar char="•"/>
              <a:defRPr sz="5000"/>
            </a:pPr>
            <a:r>
              <a:rPr lang="en-US" dirty="0"/>
              <a:t>Adaptation takes time</a:t>
            </a:r>
          </a:p>
        </p:txBody>
      </p:sp>
      <p:sp>
        <p:nvSpPr>
          <p:cNvPr id="4" name="Adaptation &amp; Technical Challenges">
            <a:extLst>
              <a:ext uri="{FF2B5EF4-FFF2-40B4-BE49-F238E27FC236}">
                <a16:creationId xmlns:a16="http://schemas.microsoft.com/office/drawing/2014/main" id="{81B1B87A-C9CA-2D4E-BF8C-ADE72124EC86}"/>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Adaptive Leadership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very day, people have problems for which they do, in fact, have the necessary authoritative  expertise, the know-how and procedures to solve, we call these technical challenges.…">
            <a:extLst>
              <a:ext uri="{FF2B5EF4-FFF2-40B4-BE49-F238E27FC236}">
                <a16:creationId xmlns:a16="http://schemas.microsoft.com/office/drawing/2014/main" id="{104F1F6C-29F1-2B4F-964B-8A3610562B70}"/>
              </a:ext>
            </a:extLst>
          </p:cNvPr>
          <p:cNvSpPr txBox="1"/>
          <p:nvPr/>
        </p:nvSpPr>
        <p:spPr>
          <a:xfrm>
            <a:off x="1371600" y="2286000"/>
            <a:ext cx="12192000" cy="49377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25000"/>
              </a:lnSpc>
              <a:spcBef>
                <a:spcPts val="1000"/>
              </a:spcBef>
              <a:defRPr sz="4000"/>
            </a:pPr>
            <a:r>
              <a:rPr lang="en-US" sz="4800" dirty="0"/>
              <a:t>Most common source of leadership failure? </a:t>
            </a:r>
          </a:p>
          <a:p>
            <a:pPr marL="685800" indent="-685800">
              <a:lnSpc>
                <a:spcPct val="125000"/>
              </a:lnSpc>
              <a:spcBef>
                <a:spcPts val="1000"/>
              </a:spcBef>
              <a:buFont typeface="Arial" panose="020B0604020202020204" pitchFamily="34" charset="0"/>
              <a:buChar char="•"/>
              <a:defRPr sz="4000"/>
            </a:pPr>
            <a:r>
              <a:rPr lang="en-US" sz="4800" dirty="0"/>
              <a:t>Treating Adaptive Challenges like Technical Problems</a:t>
            </a:r>
          </a:p>
          <a:p>
            <a:pPr marL="685800" indent="-685800">
              <a:lnSpc>
                <a:spcPct val="125000"/>
              </a:lnSpc>
              <a:spcBef>
                <a:spcPts val="1000"/>
              </a:spcBef>
              <a:buFont typeface="Arial" panose="020B0604020202020204" pitchFamily="34" charset="0"/>
              <a:buChar char="•"/>
              <a:defRPr sz="4000"/>
            </a:pPr>
            <a:r>
              <a:rPr lang="en-US" sz="4800" dirty="0"/>
              <a:t>Leadership requires disturbing people, but at a rate they can absorb!</a:t>
            </a:r>
          </a:p>
        </p:txBody>
      </p:sp>
      <p:graphicFrame>
        <p:nvGraphicFramePr>
          <p:cNvPr id="2" name="Table 1">
            <a:extLst>
              <a:ext uri="{FF2B5EF4-FFF2-40B4-BE49-F238E27FC236}">
                <a16:creationId xmlns:a16="http://schemas.microsoft.com/office/drawing/2014/main" id="{1B8801AA-7494-0743-BE22-4153FCA24C05}"/>
              </a:ext>
            </a:extLst>
          </p:cNvPr>
          <p:cNvGraphicFramePr>
            <a:graphicFrameLocks noGrp="1"/>
          </p:cNvGraphicFramePr>
          <p:nvPr>
            <p:extLst>
              <p:ext uri="{D42A27DB-BD31-4B8C-83A1-F6EECF244321}">
                <p14:modId xmlns:p14="http://schemas.microsoft.com/office/powerpoint/2010/main" val="3537393463"/>
              </p:ext>
            </p:extLst>
          </p:nvPr>
        </p:nvGraphicFramePr>
        <p:xfrm>
          <a:off x="1371600" y="7680960"/>
          <a:ext cx="12192000" cy="242316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827823283"/>
                    </a:ext>
                  </a:extLst>
                </a:gridCol>
                <a:gridCol w="4064000">
                  <a:extLst>
                    <a:ext uri="{9D8B030D-6E8A-4147-A177-3AD203B41FA5}">
                      <a16:colId xmlns:a16="http://schemas.microsoft.com/office/drawing/2014/main" val="2609816715"/>
                    </a:ext>
                  </a:extLst>
                </a:gridCol>
                <a:gridCol w="4064000">
                  <a:extLst>
                    <a:ext uri="{9D8B030D-6E8A-4147-A177-3AD203B41FA5}">
                      <a16:colId xmlns:a16="http://schemas.microsoft.com/office/drawing/2014/main" val="1792073158"/>
                    </a:ext>
                  </a:extLst>
                </a:gridCol>
              </a:tblGrid>
              <a:tr h="370840">
                <a:tc gridSpan="3">
                  <a:txBody>
                    <a:bodyPr/>
                    <a:lstStyle/>
                    <a:p>
                      <a:pPr algn="ctr"/>
                      <a:r>
                        <a:rPr lang="en-US" dirty="0"/>
                        <a:t>Distinguish Technical from Adaptive Challenges</a:t>
                      </a:r>
                    </a:p>
                  </a:txBody>
                  <a:tcPr anchor="ctr">
                    <a:solidFill>
                      <a:schemeClr val="bg2">
                        <a:lumMod val="60000"/>
                        <a:lumOff val="40000"/>
                      </a:schemeClr>
                    </a:solidFill>
                  </a:tcPr>
                </a:tc>
                <a:tc hMerge="1">
                  <a:txBody>
                    <a:bodyPr/>
                    <a:lstStyle/>
                    <a:p>
                      <a:pPr algn="ctr"/>
                      <a:endParaRPr lang="en-US" dirty="0"/>
                    </a:p>
                  </a:txBody>
                  <a:tcPr anchor="ctr">
                    <a:solidFill>
                      <a:schemeClr val="bg2">
                        <a:lumMod val="60000"/>
                        <a:lumOff val="40000"/>
                      </a:schemeClr>
                    </a:solidFill>
                  </a:tcPr>
                </a:tc>
                <a:tc hMerge="1">
                  <a:txBody>
                    <a:bodyPr/>
                    <a:lstStyle/>
                    <a:p>
                      <a:pPr algn="ctr"/>
                      <a:endParaRPr lang="en-US" dirty="0"/>
                    </a:p>
                  </a:txBody>
                  <a:tcPr anchor="ctr">
                    <a:solidFill>
                      <a:schemeClr val="bg2">
                        <a:lumMod val="60000"/>
                        <a:lumOff val="40000"/>
                      </a:schemeClr>
                    </a:solidFill>
                  </a:tcPr>
                </a:tc>
                <a:extLst>
                  <a:ext uri="{0D108BD9-81ED-4DB2-BD59-A6C34878D82A}">
                    <a16:rowId xmlns:a16="http://schemas.microsoft.com/office/drawing/2014/main" val="2653213370"/>
                  </a:ext>
                </a:extLst>
              </a:tr>
              <a:tr h="370840">
                <a:tc>
                  <a:txBody>
                    <a:bodyPr/>
                    <a:lstStyle/>
                    <a:p>
                      <a:pPr algn="ctr"/>
                      <a:r>
                        <a:rPr lang="en-US" dirty="0"/>
                        <a:t>Challenge</a:t>
                      </a:r>
                    </a:p>
                  </a:txBody>
                  <a:tcPr anchor="ctr"/>
                </a:tc>
                <a:tc>
                  <a:txBody>
                    <a:bodyPr/>
                    <a:lstStyle/>
                    <a:p>
                      <a:pPr algn="ctr"/>
                      <a:r>
                        <a:rPr lang="en-US" dirty="0"/>
                        <a:t>What’s the Work?</a:t>
                      </a:r>
                    </a:p>
                  </a:txBody>
                  <a:tcPr anchor="ctr"/>
                </a:tc>
                <a:tc>
                  <a:txBody>
                    <a:bodyPr/>
                    <a:lstStyle/>
                    <a:p>
                      <a:pPr algn="ctr"/>
                      <a:r>
                        <a:rPr lang="en-US" dirty="0"/>
                        <a:t>Who Does the Work?</a:t>
                      </a:r>
                    </a:p>
                  </a:txBody>
                  <a:tcPr anchor="ctr"/>
                </a:tc>
                <a:extLst>
                  <a:ext uri="{0D108BD9-81ED-4DB2-BD59-A6C34878D82A}">
                    <a16:rowId xmlns:a16="http://schemas.microsoft.com/office/drawing/2014/main" val="3413711288"/>
                  </a:ext>
                </a:extLst>
              </a:tr>
              <a:tr h="370840">
                <a:tc>
                  <a:txBody>
                    <a:bodyPr/>
                    <a:lstStyle/>
                    <a:p>
                      <a:pPr algn="ctr"/>
                      <a:r>
                        <a:rPr lang="en-US" dirty="0"/>
                        <a:t>Technical</a:t>
                      </a:r>
                    </a:p>
                  </a:txBody>
                  <a:tcPr anchor="ctr"/>
                </a:tc>
                <a:tc>
                  <a:txBody>
                    <a:bodyPr/>
                    <a:lstStyle/>
                    <a:p>
                      <a:pPr algn="ctr"/>
                      <a:r>
                        <a:rPr lang="en-US" dirty="0"/>
                        <a:t>Apply current know-how</a:t>
                      </a:r>
                    </a:p>
                  </a:txBody>
                  <a:tcPr anchor="ctr"/>
                </a:tc>
                <a:tc>
                  <a:txBody>
                    <a:bodyPr/>
                    <a:lstStyle/>
                    <a:p>
                      <a:pPr algn="ctr"/>
                      <a:r>
                        <a:rPr lang="en-US" dirty="0"/>
                        <a:t>Authorities</a:t>
                      </a:r>
                    </a:p>
                  </a:txBody>
                  <a:tcPr anchor="ctr"/>
                </a:tc>
                <a:extLst>
                  <a:ext uri="{0D108BD9-81ED-4DB2-BD59-A6C34878D82A}">
                    <a16:rowId xmlns:a16="http://schemas.microsoft.com/office/drawing/2014/main" val="3415234390"/>
                  </a:ext>
                </a:extLst>
              </a:tr>
              <a:tr h="370840">
                <a:tc>
                  <a:txBody>
                    <a:bodyPr/>
                    <a:lstStyle/>
                    <a:p>
                      <a:pPr algn="ctr"/>
                      <a:r>
                        <a:rPr lang="en-US" dirty="0"/>
                        <a:t>Adaptive</a:t>
                      </a:r>
                    </a:p>
                  </a:txBody>
                  <a:tcPr anchor="ctr"/>
                </a:tc>
                <a:tc>
                  <a:txBody>
                    <a:bodyPr/>
                    <a:lstStyle/>
                    <a:p>
                      <a:pPr algn="ctr"/>
                      <a:r>
                        <a:rPr lang="en-US" dirty="0"/>
                        <a:t>Learn new ways</a:t>
                      </a:r>
                    </a:p>
                  </a:txBody>
                  <a:tcPr anchor="ctr"/>
                </a:tc>
                <a:tc>
                  <a:txBody>
                    <a:bodyPr/>
                    <a:lstStyle/>
                    <a:p>
                      <a:pPr algn="ctr"/>
                      <a:r>
                        <a:rPr lang="en-US" dirty="0"/>
                        <a:t>The people with the problem</a:t>
                      </a:r>
                    </a:p>
                  </a:txBody>
                  <a:tcPr anchor="ctr"/>
                </a:tc>
                <a:extLst>
                  <a:ext uri="{0D108BD9-81ED-4DB2-BD59-A6C34878D82A}">
                    <a16:rowId xmlns:a16="http://schemas.microsoft.com/office/drawing/2014/main" val="1327818706"/>
                  </a:ext>
                </a:extLst>
              </a:tr>
            </a:tbl>
          </a:graphicData>
        </a:graphic>
      </p:graphicFrame>
      <p:sp>
        <p:nvSpPr>
          <p:cNvPr id="9" name="Every day, people have problems for which they do, in fact, have the necessary authoritative  expertise, the know-how and procedures to solve, we call these technical challenges.…">
            <a:extLst>
              <a:ext uri="{FF2B5EF4-FFF2-40B4-BE49-F238E27FC236}">
                <a16:creationId xmlns:a16="http://schemas.microsoft.com/office/drawing/2014/main" id="{F7741416-9A0A-D849-B15A-EADB1300926F}"/>
              </a:ext>
            </a:extLst>
          </p:cNvPr>
          <p:cNvSpPr txBox="1"/>
          <p:nvPr/>
        </p:nvSpPr>
        <p:spPr>
          <a:xfrm>
            <a:off x="14160500" y="2286000"/>
            <a:ext cx="9804400" cy="938853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25000"/>
              </a:lnSpc>
              <a:spcBef>
                <a:spcPts val="1000"/>
              </a:spcBef>
              <a:defRPr sz="4000"/>
            </a:pPr>
            <a:r>
              <a:rPr lang="en-US" sz="5000" dirty="0"/>
              <a:t>How do you tell the difference between the two?  </a:t>
            </a:r>
          </a:p>
          <a:p>
            <a:pPr marL="1200150" lvl="1" indent="-742950">
              <a:lnSpc>
                <a:spcPct val="125000"/>
              </a:lnSpc>
              <a:spcBef>
                <a:spcPts val="1000"/>
              </a:spcBef>
              <a:buFont typeface="+mj-lt"/>
              <a:buAutoNum type="arabicPeriod"/>
              <a:defRPr sz="4000"/>
            </a:pPr>
            <a:r>
              <a:rPr lang="en-US" sz="4000" i="1" dirty="0"/>
              <a:t>If it deals with hearts &amp; minds its Adaptive</a:t>
            </a:r>
          </a:p>
          <a:p>
            <a:pPr marL="1200150" lvl="1" indent="-742950">
              <a:lnSpc>
                <a:spcPct val="125000"/>
              </a:lnSpc>
              <a:spcBef>
                <a:spcPts val="1000"/>
              </a:spcBef>
              <a:buFont typeface="+mj-lt"/>
              <a:buAutoNum type="arabicPeriod"/>
              <a:defRPr sz="4000"/>
            </a:pPr>
            <a:r>
              <a:rPr lang="en-US" sz="4000" i="1" dirty="0"/>
              <a:t>Process of exclusion - you have tried all the technical and still have a problem</a:t>
            </a:r>
          </a:p>
          <a:p>
            <a:pPr marL="1200150" lvl="1" indent="-742950">
              <a:lnSpc>
                <a:spcPct val="125000"/>
              </a:lnSpc>
              <a:spcBef>
                <a:spcPts val="1000"/>
              </a:spcBef>
              <a:buFont typeface="+mj-lt"/>
              <a:buAutoNum type="arabicPeriod"/>
              <a:defRPr sz="4000"/>
            </a:pPr>
            <a:r>
              <a:rPr lang="en-US" sz="4000" i="1" dirty="0"/>
              <a:t>Persistent conflict - people have not accepted the losses of the change</a:t>
            </a:r>
          </a:p>
          <a:p>
            <a:pPr marL="1200150" lvl="1" indent="-742950">
              <a:lnSpc>
                <a:spcPct val="125000"/>
              </a:lnSpc>
              <a:spcBef>
                <a:spcPts val="1000"/>
              </a:spcBef>
              <a:buFont typeface="+mj-lt"/>
              <a:buAutoNum type="arabicPeriod"/>
              <a:defRPr sz="4000"/>
            </a:pPr>
            <a:r>
              <a:rPr lang="en-US" sz="4000" i="1" dirty="0"/>
              <a:t>Continued crisis indicates adaptive issues are festering</a:t>
            </a:r>
          </a:p>
        </p:txBody>
      </p:sp>
      <p:sp>
        <p:nvSpPr>
          <p:cNvPr id="6" name="Adaptation &amp; Technical Challenges">
            <a:extLst>
              <a:ext uri="{FF2B5EF4-FFF2-40B4-BE49-F238E27FC236}">
                <a16:creationId xmlns:a16="http://schemas.microsoft.com/office/drawing/2014/main" id="{186BFE36-B0A5-FA43-A038-76025180AA7A}"/>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Adaption Notes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Annual Pricing Review How much do we need to increase the customers price?"/>
          <p:cNvSpPr txBox="1"/>
          <p:nvPr/>
        </p:nvSpPr>
        <p:spPr>
          <a:xfrm>
            <a:off x="12192000" y="2324951"/>
            <a:ext cx="10515600" cy="471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500"/>
            </a:lvl1pPr>
          </a:lstStyle>
          <a:p>
            <a:r>
              <a:rPr dirty="0"/>
              <a:t>Annual Pricing Review How much do we need to increase the customers price?</a:t>
            </a:r>
          </a:p>
        </p:txBody>
      </p:sp>
      <p:sp>
        <p:nvSpPr>
          <p:cNvPr id="162" name="How can we reduce our costs to maintain our customers pricing?"/>
          <p:cNvSpPr txBox="1"/>
          <p:nvPr/>
        </p:nvSpPr>
        <p:spPr>
          <a:xfrm>
            <a:off x="12192000" y="7448904"/>
            <a:ext cx="10515600" cy="356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500"/>
            </a:lvl1pPr>
          </a:lstStyle>
          <a:p>
            <a:r>
              <a:rPr lang="en-US" dirty="0"/>
              <a:t>Why</a:t>
            </a:r>
            <a:r>
              <a:rPr dirty="0"/>
              <a:t> can</a:t>
            </a:r>
            <a:r>
              <a:rPr lang="en-US" dirty="0"/>
              <a:t>’t</a:t>
            </a:r>
            <a:r>
              <a:rPr dirty="0"/>
              <a:t> we reduce our costs to maintain our customers pric</a:t>
            </a:r>
            <a:r>
              <a:rPr lang="en-US" dirty="0"/>
              <a:t>e</a:t>
            </a:r>
            <a:r>
              <a:rPr dirty="0"/>
              <a:t>?</a:t>
            </a:r>
          </a:p>
        </p:txBody>
      </p:sp>
      <p:sp>
        <p:nvSpPr>
          <p:cNvPr id="6" name="Adaptation &amp; Technical Challenges">
            <a:extLst>
              <a:ext uri="{FF2B5EF4-FFF2-40B4-BE49-F238E27FC236}">
                <a16:creationId xmlns:a16="http://schemas.microsoft.com/office/drawing/2014/main" id="{07F32F0B-CE59-154A-B77C-DD4069C499A1}"/>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Hard Question</a:t>
            </a:r>
          </a:p>
        </p:txBody>
      </p:sp>
      <p:pic>
        <p:nvPicPr>
          <p:cNvPr id="2" name="Picture 1">
            <a:extLst>
              <a:ext uri="{FF2B5EF4-FFF2-40B4-BE49-F238E27FC236}">
                <a16:creationId xmlns:a16="http://schemas.microsoft.com/office/drawing/2014/main" id="{42165927-B207-CF47-B46F-53661BA48BDC}"/>
              </a:ext>
            </a:extLst>
          </p:cNvPr>
          <p:cNvPicPr>
            <a:picLocks noChangeAspect="1"/>
          </p:cNvPicPr>
          <p:nvPr/>
        </p:nvPicPr>
        <p:blipFill rotWithShape="1">
          <a:blip r:embed="rId3"/>
          <a:srcRect l="23448" t="14000" r="23907" b="11176"/>
          <a:stretch/>
        </p:blipFill>
        <p:spPr>
          <a:xfrm>
            <a:off x="1371599" y="2403636"/>
            <a:ext cx="9499361" cy="86103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Lst>
  </p:timing>
</p:sld>
</file>

<file path=ppt/theme/theme1.xml><?xml version="1.0" encoding="utf-8"?>
<a:theme xmlns:a="http://schemas.openxmlformats.org/drawingml/2006/main" name="GAP Improvemen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P Gemba Training  -  Read-Only" id="{6C8E66DF-2DF4-A94C-9010-81CDDEB9611B}" vid="{97C0A0EF-9ED2-544A-A29B-E26BAF94D95F}"/>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GAP Template 20190509</Template>
  <TotalTime>2009</TotalTime>
  <Words>1448</Words>
  <Application>Microsoft Macintosh PowerPoint</Application>
  <PresentationFormat>Custom</PresentationFormat>
  <Paragraphs>138</Paragraphs>
  <Slides>16</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Cambria Math</vt:lpstr>
      <vt:lpstr>Helvetica Neue</vt:lpstr>
      <vt:lpstr>GAP Improvements</vt:lpstr>
      <vt:lpstr>ADAPTIVE 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Faces of Danger</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ADAPTIVE LEADERSHIP</dc:title>
  <dc:creator>Gary Freiberg</dc:creator>
  <cp:lastModifiedBy>Gary Freiberg</cp:lastModifiedBy>
  <cp:revision>97</cp:revision>
  <dcterms:modified xsi:type="dcterms:W3CDTF">2022-12-15T01:27:40Z</dcterms:modified>
</cp:coreProperties>
</file>