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57" r:id="rId10"/>
    <p:sldId id="266" r:id="rId11"/>
    <p:sldId id="267" r:id="rId12"/>
    <p:sldId id="282" r:id="rId13"/>
    <p:sldId id="283" r:id="rId14"/>
    <p:sldId id="268" r:id="rId15"/>
    <p:sldId id="269" r:id="rId16"/>
    <p:sldId id="280" r:id="rId17"/>
    <p:sldId id="281" r:id="rId18"/>
    <p:sldId id="273" r:id="rId19"/>
    <p:sldId id="270" r:id="rId20"/>
    <p:sldId id="275" r:id="rId21"/>
    <p:sldId id="271" r:id="rId22"/>
    <p:sldId id="278" r:id="rId23"/>
    <p:sldId id="272" r:id="rId24"/>
    <p:sldId id="279" r:id="rId25"/>
    <p:sldId id="277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67" autoAdjust="0"/>
  </p:normalViewPr>
  <p:slideViewPr>
    <p:cSldViewPr>
      <p:cViewPr varScale="1">
        <p:scale>
          <a:sx n="184" d="100"/>
          <a:sy n="184" d="100"/>
        </p:scale>
        <p:origin x="-104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39194F58-9E12-FF41-831F-9F89E858C34F}" type="datetimeFigureOut">
              <a:rPr lang="en-US"/>
              <a:pPr/>
              <a:t>4/15/17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A1C9C7FA-E3B0-EE40-AE34-4E03F96733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613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8676" name="Footer Placeholder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Calibri" charset="0"/>
              </a:rPr>
              <a:t>© Copyright 2006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Calibri" charset="0"/>
              </a:rPr>
              <a:t>Tupelo Group, LLC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Calibri" charset="0"/>
              </a:rPr>
              <a:t>(802) 865-2700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Calibri" charset="0"/>
              </a:rPr>
              <a:t>timking@tupelogroup.com</a:t>
            </a:r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A462033-6031-A74A-A066-373F8A8D6BD0}" type="slidenum">
              <a:rPr lang="en-US">
                <a:latin typeface="Calibri" charset="0"/>
              </a:rPr>
              <a:pPr eaLnBrk="1" hangingPunct="1"/>
              <a:t>15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7892" name="Footer Placeholder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Calibri" charset="0"/>
              </a:rPr>
              <a:t>© Copyright 2006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Calibri" charset="0"/>
              </a:rPr>
              <a:t>Tupelo Group, LLC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Calibri" charset="0"/>
              </a:rPr>
              <a:t>(802) 865-2700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Calibri" charset="0"/>
              </a:rPr>
              <a:t>timking@tupelogroup.com</a:t>
            </a:r>
          </a:p>
        </p:txBody>
      </p:sp>
      <p:sp>
        <p:nvSpPr>
          <p:cNvPr id="37893" name="Slide Number Placehold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2BEEBFE-6C5A-CF4B-8782-8EB20AB6A2F4}" type="slidenum">
              <a:rPr lang="en-US">
                <a:latin typeface="Calibri" charset="0"/>
              </a:rPr>
              <a:pPr eaLnBrk="1" hangingPunct="1"/>
              <a:t>24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8916" name="Footer Placeholder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Calibri" charset="0"/>
              </a:rPr>
              <a:t>© Copyright 2006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Calibri" charset="0"/>
              </a:rPr>
              <a:t>Tupelo Group, LLC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Calibri" charset="0"/>
              </a:rPr>
              <a:t>(802) 865-2700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Calibri" charset="0"/>
              </a:rPr>
              <a:t>timking@tupelogroup.com</a:t>
            </a:r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F335912-F070-3A45-AD4E-67F2E1A92D5D}" type="slidenum">
              <a:rPr lang="en-US">
                <a:latin typeface="Calibri" charset="0"/>
              </a:rPr>
              <a:pPr eaLnBrk="1" hangingPunct="1"/>
              <a:t>25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9700" name="Footer Placeholder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Calibri" charset="0"/>
              </a:rPr>
              <a:t>© Copyright 2006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Calibri" charset="0"/>
              </a:rPr>
              <a:t>Tupelo Group, LLC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Calibri" charset="0"/>
              </a:rPr>
              <a:t>(802) 865-2700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Calibri" charset="0"/>
              </a:rPr>
              <a:t>timking@tupelogroup.com</a:t>
            </a:r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6153F33-A90D-0F45-8C07-158882B33519}" type="slidenum">
              <a:rPr lang="en-US">
                <a:latin typeface="Calibri" charset="0"/>
              </a:rPr>
              <a:pPr eaLnBrk="1" hangingPunct="1"/>
              <a:t>16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0724" name="Footer Placeholder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Calibri" charset="0"/>
              </a:rPr>
              <a:t>© Copyright 2006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Calibri" charset="0"/>
              </a:rPr>
              <a:t>Tupelo Group, LLC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Calibri" charset="0"/>
              </a:rPr>
              <a:t>(802) 865-2700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Calibri" charset="0"/>
              </a:rPr>
              <a:t>timking@tupelogroup.com</a:t>
            </a:r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05FB1D8-C858-D041-95F5-50F91287E5BA}" type="slidenum">
              <a:rPr lang="en-US">
                <a:latin typeface="Calibri" charset="0"/>
              </a:rPr>
              <a:pPr eaLnBrk="1" hangingPunct="1"/>
              <a:t>17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1748" name="Footer Placeholder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Calibri" charset="0"/>
              </a:rPr>
              <a:t>© Copyright 2006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Calibri" charset="0"/>
              </a:rPr>
              <a:t>Tupelo Group, LLC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Calibri" charset="0"/>
              </a:rPr>
              <a:t>(802) 865-2700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Calibri" charset="0"/>
              </a:rPr>
              <a:t>timking@tupelogroup.com</a:t>
            </a:r>
          </a:p>
        </p:txBody>
      </p:sp>
      <p:sp>
        <p:nvSpPr>
          <p:cNvPr id="31749" name="Slide Number Placehold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07FF1EC-56B7-BD4E-B319-0F7F02E60E13}" type="slidenum">
              <a:rPr lang="en-US">
                <a:latin typeface="Calibri" charset="0"/>
              </a:rPr>
              <a:pPr eaLnBrk="1" hangingPunct="1"/>
              <a:t>18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2772" name="Footer Placeholder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Calibri" charset="0"/>
              </a:rPr>
              <a:t>© Copyright 2006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Calibri" charset="0"/>
              </a:rPr>
              <a:t>Tupelo Group, LLC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Calibri" charset="0"/>
              </a:rPr>
              <a:t>(802) 865-2700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Calibri" charset="0"/>
              </a:rPr>
              <a:t>timking@tupelogroup.com</a:t>
            </a:r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ECB9914-380D-F649-AD34-A08BE2A34402}" type="slidenum">
              <a:rPr lang="en-US">
                <a:latin typeface="Calibri" charset="0"/>
              </a:rPr>
              <a:pPr eaLnBrk="1" hangingPunct="1"/>
              <a:t>19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3796" name="Footer Placeholder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Calibri" charset="0"/>
              </a:rPr>
              <a:t>© Copyright 2006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Calibri" charset="0"/>
              </a:rPr>
              <a:t>Tupelo Group, LLC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Calibri" charset="0"/>
              </a:rPr>
              <a:t>(802) 865-2700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Calibri" charset="0"/>
              </a:rPr>
              <a:t>timking@tupelogroup.com</a:t>
            </a:r>
          </a:p>
        </p:txBody>
      </p:sp>
      <p:sp>
        <p:nvSpPr>
          <p:cNvPr id="33797" name="Slide Number Placehold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E3D5DD9-F5EF-DE45-8095-474C780934C6}" type="slidenum">
              <a:rPr lang="en-US">
                <a:latin typeface="Calibri" charset="0"/>
              </a:rPr>
              <a:pPr eaLnBrk="1" hangingPunct="1"/>
              <a:t>20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4820" name="Footer Placeholder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Calibri" charset="0"/>
              </a:rPr>
              <a:t>© Copyright 2006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Calibri" charset="0"/>
              </a:rPr>
              <a:t>Tupelo Group, LLC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Calibri" charset="0"/>
              </a:rPr>
              <a:t>(802) 865-2700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Calibri" charset="0"/>
              </a:rPr>
              <a:t>timking@tupelogroup.com</a:t>
            </a:r>
          </a:p>
        </p:txBody>
      </p:sp>
      <p:sp>
        <p:nvSpPr>
          <p:cNvPr id="34821" name="Slide Number Placehold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81BD60B-4410-1A45-AE98-24094DAFFD80}" type="slidenum">
              <a:rPr lang="en-US">
                <a:latin typeface="Calibri" charset="0"/>
              </a:rPr>
              <a:pPr eaLnBrk="1" hangingPunct="1"/>
              <a:t>21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5844" name="Footer Placeholder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Calibri" charset="0"/>
              </a:rPr>
              <a:t>© Copyright 2006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Calibri" charset="0"/>
              </a:rPr>
              <a:t>Tupelo Group, LLC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Calibri" charset="0"/>
              </a:rPr>
              <a:t>(802) 865-2700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Calibri" charset="0"/>
              </a:rPr>
              <a:t>timking@tupelogroup.com</a:t>
            </a:r>
          </a:p>
        </p:txBody>
      </p:sp>
      <p:sp>
        <p:nvSpPr>
          <p:cNvPr id="35845" name="Slide Number Placehold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39564FA-DB45-9E4B-9C6E-AF6B502C6829}" type="slidenum">
              <a:rPr lang="en-US">
                <a:latin typeface="Calibri" charset="0"/>
              </a:rPr>
              <a:pPr eaLnBrk="1" hangingPunct="1"/>
              <a:t>22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6868" name="Footer Placeholder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Calibri" charset="0"/>
              </a:rPr>
              <a:t>© Copyright 2006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Calibri" charset="0"/>
              </a:rPr>
              <a:t>Tupelo Group, LLC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Calibri" charset="0"/>
              </a:rPr>
              <a:t>(802) 865-2700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Calibri" charset="0"/>
              </a:rPr>
              <a:t>timking@tupelogroup.com</a:t>
            </a:r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0C3916A-608B-2A4B-8B25-2C9D4E3B5326}" type="slidenum">
              <a:rPr lang="en-US">
                <a:latin typeface="Calibri" charset="0"/>
              </a:rPr>
              <a:pPr eaLnBrk="1" hangingPunct="1"/>
              <a:t>23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D210D6-9392-D646-9756-904BFC83D6E0}" type="datetimeFigureOut">
              <a:rPr lang="en-US"/>
              <a:pPr/>
              <a:t>4/15/17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9419B-6550-D34E-94CB-E663231D62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162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9A7938-6E84-3641-82E8-D79E33D77F15}" type="datetimeFigureOut">
              <a:rPr lang="en-US"/>
              <a:pPr/>
              <a:t>4/15/17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D3186-EF0E-1847-B058-1480E35490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2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E2BE4F-203E-4446-928A-441C22FABF32}" type="datetimeFigureOut">
              <a:rPr lang="en-US"/>
              <a:pPr/>
              <a:t>4/15/17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19602-D8F1-DE41-9FB6-253DC42787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24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889E3C-F30E-C94D-9D35-A01DB593BD58}" type="datetimeFigureOut">
              <a:rPr lang="en-US"/>
              <a:pPr/>
              <a:t>4/15/17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EB292-409E-164F-A675-2365A70BB3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5C4B8D-B761-F242-90C3-559C4225D62D}" type="datetimeFigureOut">
              <a:rPr lang="en-US"/>
              <a:pPr/>
              <a:t>4/15/17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33A604-53BF-374F-9D82-911F58C80B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97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38D352-CB25-814B-819E-E3A40B6FDEC2}" type="datetimeFigureOut">
              <a:rPr lang="en-US"/>
              <a:pPr/>
              <a:t>4/15/17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43AF4-318E-584F-831A-BBDD959DBC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79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158C21-4461-5E45-B0CA-74D802CFCC0E}" type="datetimeFigureOut">
              <a:rPr lang="en-US"/>
              <a:pPr/>
              <a:t>4/15/17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C4C67-9ADF-DA4D-80F8-64B53923C5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84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F47988-6276-2F44-942E-C8A7259F9E51}" type="datetimeFigureOut">
              <a:rPr lang="en-US"/>
              <a:pPr/>
              <a:t>4/15/17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AFFA6-4B67-A442-AD5E-9D4FF08C15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36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BEA494-1A5D-7546-AAAA-DBB62D0D7066}" type="datetimeFigureOut">
              <a:rPr lang="en-US"/>
              <a:pPr/>
              <a:t>4/15/17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79E28-36FB-4045-9C50-8663C13FF3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41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0B0E76-48F0-D041-85B0-96443E0B6014}" type="datetimeFigureOut">
              <a:rPr lang="en-US"/>
              <a:pPr/>
              <a:t>4/15/17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B41A3-5815-C44D-B369-0AC03BC838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75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2940B4-92DE-7743-AA10-F03B77E04B4E}" type="datetimeFigureOut">
              <a:rPr lang="en-US"/>
              <a:pPr/>
              <a:t>4/15/17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77591-9725-614E-98A4-61A5DE55FA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53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9AF0F989-035D-984A-852F-46A5EBCCFCD5}" type="datetimeFigureOut">
              <a:rPr lang="en-US"/>
              <a:pPr/>
              <a:t>4/15/17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EBC3144E-65FD-4A48-BFB9-B32B0E0231E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1" Type="http://schemas.microsoft.com/office/2007/relationships/media" Target="file:///C:\Users\Dan\Desktop\Student_Learning_Types.asf" TargetMode="External"/><Relationship Id="rId2" Type="http://schemas.openxmlformats.org/officeDocument/2006/relationships/video" Target="file:///C:\Users\Dan\Desktop\Student_Learning_Types.asf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tudent_Learning_Types.asf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1066800" y="990600"/>
            <a:ext cx="70104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bg1"/>
                </a:solidFill>
                <a:latin typeface="Calibri" charset="0"/>
              </a:rPr>
              <a:t>Welcome to Training Within Industry:</a:t>
            </a:r>
          </a:p>
          <a:p>
            <a:pPr eaLnBrk="1" hangingPunct="1"/>
            <a:endParaRPr lang="en-US" sz="2800">
              <a:solidFill>
                <a:schemeClr val="bg1"/>
              </a:solidFill>
              <a:latin typeface="Calibri" charset="0"/>
            </a:endParaRPr>
          </a:p>
          <a:p>
            <a:pPr lvl="2" eaLnBrk="1" hangingPunct="1">
              <a:buFontTx/>
              <a:buChar char="-"/>
            </a:pPr>
            <a:r>
              <a:rPr lang="en-US" sz="2800">
                <a:solidFill>
                  <a:schemeClr val="bg1"/>
                </a:solidFill>
                <a:latin typeface="Calibri" charset="0"/>
                <a:ea typeface="ＭＳ Ｐゴシック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Calibri" charset="0"/>
                <a:ea typeface="ＭＳ Ｐゴシック" charset="0"/>
              </a:rPr>
              <a:t>History of TWI</a:t>
            </a:r>
          </a:p>
          <a:p>
            <a:pPr lvl="2" eaLnBrk="1" hangingPunct="1">
              <a:buFontTx/>
              <a:buChar char="-"/>
            </a:pPr>
            <a:endParaRPr lang="en-US" sz="2400">
              <a:solidFill>
                <a:schemeClr val="bg1"/>
              </a:solidFill>
              <a:latin typeface="Calibri" charset="0"/>
              <a:ea typeface="ＭＳ Ｐゴシック" charset="0"/>
            </a:endParaRPr>
          </a:p>
          <a:p>
            <a:pPr lvl="2" eaLnBrk="1" hangingPunct="1">
              <a:buFontTx/>
              <a:buChar char="-"/>
            </a:pPr>
            <a:r>
              <a:rPr lang="en-US" sz="2400">
                <a:solidFill>
                  <a:schemeClr val="bg1"/>
                </a:solidFill>
                <a:latin typeface="Calibri" charset="0"/>
                <a:ea typeface="ＭＳ Ｐゴシック" charset="0"/>
              </a:rPr>
              <a:t> TWI Job Instruction Training</a:t>
            </a:r>
          </a:p>
          <a:p>
            <a:pPr lvl="2" eaLnBrk="1" hangingPunct="1">
              <a:buFontTx/>
              <a:buChar char="-"/>
            </a:pPr>
            <a:endParaRPr lang="en-US" sz="2400">
              <a:solidFill>
                <a:schemeClr val="bg1"/>
              </a:solidFill>
              <a:latin typeface="Calibri" charset="0"/>
              <a:ea typeface="ＭＳ Ｐゴシック" charset="0"/>
            </a:endParaRPr>
          </a:p>
          <a:p>
            <a:pPr lvl="2" eaLnBrk="1" hangingPunct="1">
              <a:buFontTx/>
              <a:buChar char="-"/>
            </a:pPr>
            <a:r>
              <a:rPr lang="en-US" sz="2400">
                <a:solidFill>
                  <a:schemeClr val="bg1"/>
                </a:solidFill>
                <a:latin typeface="Calibri" charset="0"/>
                <a:ea typeface="ＭＳ Ｐゴシック" charset="0"/>
              </a:rPr>
              <a:t> Q &amp; A</a:t>
            </a:r>
          </a:p>
          <a:p>
            <a:pPr eaLnBrk="1" hangingPunct="1">
              <a:buFontTx/>
              <a:buChar char="-"/>
            </a:pPr>
            <a:endParaRPr lang="en-US" sz="2800">
              <a:solidFill>
                <a:schemeClr val="bg1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What is TWI?</a:t>
            </a:r>
            <a:br>
              <a:rPr lang="en-US" dirty="0" smtClean="0">
                <a:ea typeface="+mj-ea"/>
              </a:rPr>
            </a:br>
            <a:r>
              <a:rPr lang="en-US" sz="2700" dirty="0" smtClean="0">
                <a:solidFill>
                  <a:srgbClr val="00B050"/>
                </a:solidFill>
                <a:ea typeface="+mj-ea"/>
              </a:rPr>
              <a:t>3 J-Programs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31496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057400"/>
            <a:ext cx="19621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86200"/>
            <a:ext cx="1981200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38200"/>
            <a:ext cx="19431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What is TWI?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848225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en-US" sz="1800">
                <a:latin typeface="Calibri" charset="0"/>
              </a:rPr>
              <a:t>Developed by the U.S. Government to increase WWII production, by standardized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en-US" sz="1800">
                <a:latin typeface="Calibri" charset="0"/>
              </a:rPr>
              <a:t>techniques, training, and continuous improvements in order to maximize the potential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en-US" sz="1800">
                <a:latin typeface="Calibri" charset="0"/>
              </a:rPr>
              <a:t>of every worker.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800">
                <a:latin typeface="Calibri" charset="0"/>
              </a:rPr>
              <a:t> 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800" b="1">
                <a:latin typeface="Calibri" charset="0"/>
              </a:rPr>
              <a:t>	      </a:t>
            </a:r>
            <a:r>
              <a:rPr lang="en-US" sz="2400" b="1" u="sng">
                <a:solidFill>
                  <a:srgbClr val="00B050"/>
                </a:solidFill>
                <a:latin typeface="Calibri" charset="0"/>
              </a:rPr>
              <a:t>J</a:t>
            </a:r>
            <a:r>
              <a:rPr lang="en-US" sz="1800">
                <a:latin typeface="Calibri" charset="0"/>
              </a:rPr>
              <a:t>ob </a:t>
            </a:r>
            <a:r>
              <a:rPr lang="en-US" sz="2400" b="1" u="sng">
                <a:solidFill>
                  <a:srgbClr val="00B050"/>
                </a:solidFill>
                <a:latin typeface="Calibri" charset="0"/>
              </a:rPr>
              <a:t>I</a:t>
            </a:r>
            <a:r>
              <a:rPr lang="en-US" sz="1800">
                <a:latin typeface="Calibri" charset="0"/>
              </a:rPr>
              <a:t>nstruction (JI): Structure for effective </a:t>
            </a:r>
            <a:r>
              <a:rPr lang="en-US" sz="1800" u="sng">
                <a:latin typeface="Calibri" charset="0"/>
              </a:rPr>
              <a:t>training</a:t>
            </a:r>
            <a:r>
              <a:rPr lang="en-US" sz="1800">
                <a:latin typeface="Calibri" charset="0"/>
              </a:rPr>
              <a:t>, to eliminate the waste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800">
                <a:latin typeface="Calibri" charset="0"/>
              </a:rPr>
              <a:t>	      caused by </a:t>
            </a:r>
            <a:r>
              <a:rPr lang="en-US" sz="1800" u="sng">
                <a:latin typeface="Calibri" charset="0"/>
              </a:rPr>
              <a:t>varied</a:t>
            </a:r>
            <a:r>
              <a:rPr lang="en-US" sz="1800">
                <a:latin typeface="Calibri" charset="0"/>
              </a:rPr>
              <a:t> work practices. </a:t>
            </a:r>
            <a:br>
              <a:rPr lang="en-US" sz="1800">
                <a:latin typeface="Calibri" charset="0"/>
              </a:rPr>
            </a:br>
            <a:endParaRPr lang="en-US" sz="1800">
              <a:latin typeface="Calibri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800">
                <a:latin typeface="Calibri" charset="0"/>
              </a:rPr>
              <a:t/>
            </a:r>
            <a:br>
              <a:rPr lang="en-US" sz="1800">
                <a:latin typeface="Calibri" charset="0"/>
              </a:rPr>
            </a:br>
            <a:r>
              <a:rPr lang="en-US" sz="1800">
                <a:latin typeface="Calibri" charset="0"/>
              </a:rPr>
              <a:t>       </a:t>
            </a:r>
            <a:r>
              <a:rPr lang="en-US" sz="2400" b="1" u="sng">
                <a:solidFill>
                  <a:srgbClr val="00B050"/>
                </a:solidFill>
                <a:latin typeface="Calibri" charset="0"/>
              </a:rPr>
              <a:t>J</a:t>
            </a:r>
            <a:r>
              <a:rPr lang="en-US" sz="1800">
                <a:latin typeface="Calibri" charset="0"/>
              </a:rPr>
              <a:t>ob </a:t>
            </a:r>
            <a:r>
              <a:rPr lang="en-US" sz="2400" b="1" u="sng">
                <a:solidFill>
                  <a:srgbClr val="00B050"/>
                </a:solidFill>
                <a:latin typeface="Calibri" charset="0"/>
              </a:rPr>
              <a:t>M</a:t>
            </a:r>
            <a:r>
              <a:rPr lang="en-US" sz="1800">
                <a:latin typeface="Calibri" charset="0"/>
              </a:rPr>
              <a:t>ethods (JM): Structure for job </a:t>
            </a:r>
            <a:r>
              <a:rPr lang="en-US" sz="1800" u="sng">
                <a:latin typeface="Calibri" charset="0"/>
              </a:rPr>
              <a:t>improvement</a:t>
            </a:r>
            <a:r>
              <a:rPr lang="en-US" sz="1800">
                <a:latin typeface="Calibri" charset="0"/>
              </a:rPr>
              <a:t>,  listing each step and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800">
                <a:latin typeface="Calibri" charset="0"/>
              </a:rPr>
              <a:t>             questioning why, what, where, when, who &amp; how which leads to ideas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800">
                <a:latin typeface="Calibri" charset="0"/>
              </a:rPr>
              <a:t>             towards improvement.</a:t>
            </a:r>
            <a:br>
              <a:rPr lang="en-US" sz="1800">
                <a:latin typeface="Calibri" charset="0"/>
              </a:rPr>
            </a:br>
            <a:endParaRPr lang="en-US" sz="1800">
              <a:latin typeface="Calibri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800">
                <a:latin typeface="Calibri" charset="0"/>
              </a:rPr>
              <a:t> 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800" b="1">
                <a:latin typeface="Calibri" charset="0"/>
              </a:rPr>
              <a:t>  	       </a:t>
            </a:r>
            <a:r>
              <a:rPr lang="en-US" sz="2400" b="1" u="sng">
                <a:solidFill>
                  <a:srgbClr val="00B050"/>
                </a:solidFill>
                <a:latin typeface="Calibri" charset="0"/>
              </a:rPr>
              <a:t>J</a:t>
            </a:r>
            <a:r>
              <a:rPr lang="en-US" sz="1800">
                <a:latin typeface="Calibri" charset="0"/>
              </a:rPr>
              <a:t>ob </a:t>
            </a:r>
            <a:r>
              <a:rPr lang="en-US" sz="2400" b="1" u="sng">
                <a:solidFill>
                  <a:srgbClr val="00B050"/>
                </a:solidFill>
                <a:latin typeface="Calibri" charset="0"/>
              </a:rPr>
              <a:t>R</a:t>
            </a:r>
            <a:r>
              <a:rPr lang="en-US" sz="1800">
                <a:latin typeface="Calibri" charset="0"/>
              </a:rPr>
              <a:t>elations (JR): Structure for how to promote </a:t>
            </a:r>
            <a:r>
              <a:rPr lang="en-US" sz="1800" u="sng">
                <a:latin typeface="Calibri" charset="0"/>
              </a:rPr>
              <a:t>teamwork</a:t>
            </a:r>
            <a:r>
              <a:rPr lang="en-US" sz="1800">
                <a:latin typeface="Calibri" charset="0"/>
              </a:rPr>
              <a:t> and resolve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800">
                <a:latin typeface="Calibri" charset="0"/>
              </a:rPr>
              <a:t>             basic worksite </a:t>
            </a:r>
            <a:r>
              <a:rPr lang="en-US" sz="1800" u="sng">
                <a:latin typeface="Calibri" charset="0"/>
              </a:rPr>
              <a:t>communication</a:t>
            </a:r>
            <a:r>
              <a:rPr lang="en-US" sz="1800">
                <a:latin typeface="Calibri" charset="0"/>
              </a:rPr>
              <a:t> problems. </a:t>
            </a:r>
            <a:br>
              <a:rPr lang="en-US" sz="1800">
                <a:latin typeface="Calibri" charset="0"/>
              </a:rPr>
            </a:br>
            <a:endParaRPr lang="en-US" sz="1800">
              <a:latin typeface="Calibri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3581400"/>
            <a:ext cx="7239000" cy="243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What is TWI?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848225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en-US" sz="1800">
                <a:latin typeface="Calibri" charset="0"/>
              </a:rPr>
              <a:t>Developed by the U.S. Government to increase WWII production, by standardized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en-US" sz="1800">
                <a:latin typeface="Calibri" charset="0"/>
              </a:rPr>
              <a:t>techniques, training, and continuous improvements in order to maximize the potential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en-US" sz="1800">
                <a:latin typeface="Calibri" charset="0"/>
              </a:rPr>
              <a:t>of every worker.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800">
                <a:latin typeface="Calibri" charset="0"/>
              </a:rPr>
              <a:t> 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800" b="1">
                <a:latin typeface="Calibri" charset="0"/>
              </a:rPr>
              <a:t>	      </a:t>
            </a:r>
            <a:r>
              <a:rPr lang="en-US" sz="2400" b="1" u="sng">
                <a:solidFill>
                  <a:srgbClr val="00B050"/>
                </a:solidFill>
                <a:latin typeface="Calibri" charset="0"/>
              </a:rPr>
              <a:t>J</a:t>
            </a:r>
            <a:r>
              <a:rPr lang="en-US" sz="1800">
                <a:latin typeface="Calibri" charset="0"/>
              </a:rPr>
              <a:t>ob </a:t>
            </a:r>
            <a:r>
              <a:rPr lang="en-US" sz="2400" b="1" u="sng">
                <a:solidFill>
                  <a:srgbClr val="00B050"/>
                </a:solidFill>
                <a:latin typeface="Calibri" charset="0"/>
              </a:rPr>
              <a:t>I</a:t>
            </a:r>
            <a:r>
              <a:rPr lang="en-US" sz="1800">
                <a:latin typeface="Calibri" charset="0"/>
              </a:rPr>
              <a:t>nstruction (JI): Structure for effective </a:t>
            </a:r>
            <a:r>
              <a:rPr lang="en-US" sz="1800" u="sng">
                <a:latin typeface="Calibri" charset="0"/>
              </a:rPr>
              <a:t>training</a:t>
            </a:r>
            <a:r>
              <a:rPr lang="en-US" sz="1800">
                <a:latin typeface="Calibri" charset="0"/>
              </a:rPr>
              <a:t>, to eliminate the waste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800">
                <a:latin typeface="Calibri" charset="0"/>
              </a:rPr>
              <a:t>	      caused by </a:t>
            </a:r>
            <a:r>
              <a:rPr lang="en-US" sz="1800" u="sng">
                <a:latin typeface="Calibri" charset="0"/>
              </a:rPr>
              <a:t>varied</a:t>
            </a:r>
            <a:r>
              <a:rPr lang="en-US" sz="1800">
                <a:latin typeface="Calibri" charset="0"/>
              </a:rPr>
              <a:t> work practices. </a:t>
            </a:r>
            <a:br>
              <a:rPr lang="en-US" sz="1800">
                <a:latin typeface="Calibri" charset="0"/>
              </a:rPr>
            </a:br>
            <a:endParaRPr lang="en-US" sz="1800">
              <a:latin typeface="Calibri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800">
                <a:latin typeface="Calibri" charset="0"/>
              </a:rPr>
              <a:t/>
            </a:r>
            <a:br>
              <a:rPr lang="en-US" sz="1800">
                <a:latin typeface="Calibri" charset="0"/>
              </a:rPr>
            </a:br>
            <a:r>
              <a:rPr lang="en-US" sz="1800">
                <a:latin typeface="Calibri" charset="0"/>
              </a:rPr>
              <a:t>       </a:t>
            </a:r>
            <a:r>
              <a:rPr lang="en-US" sz="2400" b="1" u="sng">
                <a:solidFill>
                  <a:srgbClr val="00B050"/>
                </a:solidFill>
                <a:latin typeface="Calibri" charset="0"/>
              </a:rPr>
              <a:t>J</a:t>
            </a:r>
            <a:r>
              <a:rPr lang="en-US" sz="1800">
                <a:latin typeface="Calibri" charset="0"/>
              </a:rPr>
              <a:t>ob </a:t>
            </a:r>
            <a:r>
              <a:rPr lang="en-US" sz="2400" b="1" u="sng">
                <a:solidFill>
                  <a:srgbClr val="00B050"/>
                </a:solidFill>
                <a:latin typeface="Calibri" charset="0"/>
              </a:rPr>
              <a:t>M</a:t>
            </a:r>
            <a:r>
              <a:rPr lang="en-US" sz="1800">
                <a:latin typeface="Calibri" charset="0"/>
              </a:rPr>
              <a:t>ethods (JM): Structure for job </a:t>
            </a:r>
            <a:r>
              <a:rPr lang="en-US" sz="1800" u="sng">
                <a:latin typeface="Calibri" charset="0"/>
              </a:rPr>
              <a:t>improvement</a:t>
            </a:r>
            <a:r>
              <a:rPr lang="en-US" sz="1800">
                <a:latin typeface="Calibri" charset="0"/>
              </a:rPr>
              <a:t>,  listing each step and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800">
                <a:latin typeface="Calibri" charset="0"/>
              </a:rPr>
              <a:t>             questioning why, what, where, when, who &amp; how which leads to ideas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800">
                <a:latin typeface="Calibri" charset="0"/>
              </a:rPr>
              <a:t>             towards improvement.</a:t>
            </a:r>
            <a:br>
              <a:rPr lang="en-US" sz="1800">
                <a:latin typeface="Calibri" charset="0"/>
              </a:rPr>
            </a:br>
            <a:endParaRPr lang="en-US" sz="1800">
              <a:latin typeface="Calibri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800">
                <a:latin typeface="Calibri" charset="0"/>
              </a:rPr>
              <a:t> 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800" b="1">
                <a:latin typeface="Calibri" charset="0"/>
              </a:rPr>
              <a:t>  	       </a:t>
            </a:r>
            <a:r>
              <a:rPr lang="en-US" sz="2400" b="1" u="sng">
                <a:solidFill>
                  <a:srgbClr val="00B050"/>
                </a:solidFill>
                <a:latin typeface="Calibri" charset="0"/>
              </a:rPr>
              <a:t>J</a:t>
            </a:r>
            <a:r>
              <a:rPr lang="en-US" sz="1800">
                <a:latin typeface="Calibri" charset="0"/>
              </a:rPr>
              <a:t>ob </a:t>
            </a:r>
            <a:r>
              <a:rPr lang="en-US" sz="2400" b="1" u="sng">
                <a:solidFill>
                  <a:srgbClr val="00B050"/>
                </a:solidFill>
                <a:latin typeface="Calibri" charset="0"/>
              </a:rPr>
              <a:t>R</a:t>
            </a:r>
            <a:r>
              <a:rPr lang="en-US" sz="1800">
                <a:latin typeface="Calibri" charset="0"/>
              </a:rPr>
              <a:t>elations (JR): Structure for how to promote </a:t>
            </a:r>
            <a:r>
              <a:rPr lang="en-US" sz="1800" u="sng">
                <a:latin typeface="Calibri" charset="0"/>
              </a:rPr>
              <a:t>teamwork</a:t>
            </a:r>
            <a:r>
              <a:rPr lang="en-US" sz="1800">
                <a:latin typeface="Calibri" charset="0"/>
              </a:rPr>
              <a:t> and resolve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800">
                <a:latin typeface="Calibri" charset="0"/>
              </a:rPr>
              <a:t>             basic worksite </a:t>
            </a:r>
            <a:r>
              <a:rPr lang="en-US" sz="1800" u="sng">
                <a:latin typeface="Calibri" charset="0"/>
              </a:rPr>
              <a:t>communication</a:t>
            </a:r>
            <a:r>
              <a:rPr lang="en-US" sz="1800">
                <a:latin typeface="Calibri" charset="0"/>
              </a:rPr>
              <a:t> problems. </a:t>
            </a:r>
            <a:br>
              <a:rPr lang="en-US" sz="1800">
                <a:latin typeface="Calibri" charset="0"/>
              </a:rPr>
            </a:br>
            <a:endParaRPr lang="en-US" sz="1800">
              <a:latin typeface="Calibri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4876800"/>
            <a:ext cx="7239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What is TWI?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848225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en-US" sz="1800">
                <a:latin typeface="Calibri" charset="0"/>
              </a:rPr>
              <a:t>Developed by the U.S. Government to increase WWII production, by standardized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en-US" sz="1800">
                <a:latin typeface="Calibri" charset="0"/>
              </a:rPr>
              <a:t>techniques, training, and continuous improvements in order to maximize the potential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en-US" sz="1800">
                <a:latin typeface="Calibri" charset="0"/>
              </a:rPr>
              <a:t>of every worker.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800">
                <a:latin typeface="Calibri" charset="0"/>
              </a:rPr>
              <a:t> 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800" b="1">
                <a:latin typeface="Calibri" charset="0"/>
              </a:rPr>
              <a:t>	      </a:t>
            </a:r>
            <a:r>
              <a:rPr lang="en-US" sz="2400" b="1" u="sng">
                <a:solidFill>
                  <a:srgbClr val="00B050"/>
                </a:solidFill>
                <a:latin typeface="Calibri" charset="0"/>
              </a:rPr>
              <a:t>J</a:t>
            </a:r>
            <a:r>
              <a:rPr lang="en-US" sz="1800">
                <a:latin typeface="Calibri" charset="0"/>
              </a:rPr>
              <a:t>ob </a:t>
            </a:r>
            <a:r>
              <a:rPr lang="en-US" sz="2400" b="1" u="sng">
                <a:solidFill>
                  <a:srgbClr val="00B050"/>
                </a:solidFill>
                <a:latin typeface="Calibri" charset="0"/>
              </a:rPr>
              <a:t>I</a:t>
            </a:r>
            <a:r>
              <a:rPr lang="en-US" sz="1800">
                <a:latin typeface="Calibri" charset="0"/>
              </a:rPr>
              <a:t>nstruction (JI): Structure for effective </a:t>
            </a:r>
            <a:r>
              <a:rPr lang="en-US" sz="1800" u="sng">
                <a:latin typeface="Calibri" charset="0"/>
              </a:rPr>
              <a:t>training</a:t>
            </a:r>
            <a:r>
              <a:rPr lang="en-US" sz="1800">
                <a:latin typeface="Calibri" charset="0"/>
              </a:rPr>
              <a:t>, to eliminate the waste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800">
                <a:latin typeface="Calibri" charset="0"/>
              </a:rPr>
              <a:t>	      caused by </a:t>
            </a:r>
            <a:r>
              <a:rPr lang="en-US" sz="1800" u="sng">
                <a:latin typeface="Calibri" charset="0"/>
              </a:rPr>
              <a:t>varied</a:t>
            </a:r>
            <a:r>
              <a:rPr lang="en-US" sz="1800">
                <a:latin typeface="Calibri" charset="0"/>
              </a:rPr>
              <a:t> work practices. </a:t>
            </a:r>
            <a:br>
              <a:rPr lang="en-US" sz="1800">
                <a:latin typeface="Calibri" charset="0"/>
              </a:rPr>
            </a:br>
            <a:endParaRPr lang="en-US" sz="1800">
              <a:latin typeface="Calibri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800">
                <a:latin typeface="Calibri" charset="0"/>
              </a:rPr>
              <a:t/>
            </a:r>
            <a:br>
              <a:rPr lang="en-US" sz="1800">
                <a:latin typeface="Calibri" charset="0"/>
              </a:rPr>
            </a:br>
            <a:r>
              <a:rPr lang="en-US" sz="1800">
                <a:latin typeface="Calibri" charset="0"/>
              </a:rPr>
              <a:t>       </a:t>
            </a:r>
            <a:r>
              <a:rPr lang="en-US" sz="2400" b="1" u="sng">
                <a:solidFill>
                  <a:srgbClr val="00B050"/>
                </a:solidFill>
                <a:latin typeface="Calibri" charset="0"/>
              </a:rPr>
              <a:t>J</a:t>
            </a:r>
            <a:r>
              <a:rPr lang="en-US" sz="1800">
                <a:latin typeface="Calibri" charset="0"/>
              </a:rPr>
              <a:t>ob </a:t>
            </a:r>
            <a:r>
              <a:rPr lang="en-US" sz="2400" b="1" u="sng">
                <a:solidFill>
                  <a:srgbClr val="00B050"/>
                </a:solidFill>
                <a:latin typeface="Calibri" charset="0"/>
              </a:rPr>
              <a:t>M</a:t>
            </a:r>
            <a:r>
              <a:rPr lang="en-US" sz="1800">
                <a:latin typeface="Calibri" charset="0"/>
              </a:rPr>
              <a:t>ethods (JM): Structure for job </a:t>
            </a:r>
            <a:r>
              <a:rPr lang="en-US" sz="1800" u="sng">
                <a:latin typeface="Calibri" charset="0"/>
              </a:rPr>
              <a:t>improvement</a:t>
            </a:r>
            <a:r>
              <a:rPr lang="en-US" sz="1800">
                <a:latin typeface="Calibri" charset="0"/>
              </a:rPr>
              <a:t>,  listing each step and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800">
                <a:latin typeface="Calibri" charset="0"/>
              </a:rPr>
              <a:t>             questioning why, what, where, when, who &amp; how which leads to ideas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800">
                <a:latin typeface="Calibri" charset="0"/>
              </a:rPr>
              <a:t>             towards improvement.</a:t>
            </a:r>
            <a:br>
              <a:rPr lang="en-US" sz="1800">
                <a:latin typeface="Calibri" charset="0"/>
              </a:rPr>
            </a:br>
            <a:endParaRPr lang="en-US" sz="1800">
              <a:latin typeface="Calibri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800">
                <a:latin typeface="Calibri" charset="0"/>
              </a:rPr>
              <a:t> 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800" b="1">
                <a:latin typeface="Calibri" charset="0"/>
              </a:rPr>
              <a:t>  	       </a:t>
            </a:r>
            <a:r>
              <a:rPr lang="en-US" sz="2400" b="1" u="sng">
                <a:solidFill>
                  <a:srgbClr val="00B050"/>
                </a:solidFill>
                <a:latin typeface="Calibri" charset="0"/>
              </a:rPr>
              <a:t>J</a:t>
            </a:r>
            <a:r>
              <a:rPr lang="en-US" sz="1800">
                <a:latin typeface="Calibri" charset="0"/>
              </a:rPr>
              <a:t>ob </a:t>
            </a:r>
            <a:r>
              <a:rPr lang="en-US" sz="2400" b="1" u="sng">
                <a:solidFill>
                  <a:srgbClr val="00B050"/>
                </a:solidFill>
                <a:latin typeface="Calibri" charset="0"/>
              </a:rPr>
              <a:t>R</a:t>
            </a:r>
            <a:r>
              <a:rPr lang="en-US" sz="1800">
                <a:latin typeface="Calibri" charset="0"/>
              </a:rPr>
              <a:t>elations (JR): Structure for how to promote </a:t>
            </a:r>
            <a:r>
              <a:rPr lang="en-US" sz="1800" u="sng">
                <a:latin typeface="Calibri" charset="0"/>
              </a:rPr>
              <a:t>teamwork</a:t>
            </a:r>
            <a:r>
              <a:rPr lang="en-US" sz="1800">
                <a:latin typeface="Calibri" charset="0"/>
              </a:rPr>
              <a:t> and resolve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800">
                <a:latin typeface="Calibri" charset="0"/>
              </a:rPr>
              <a:t>             basic worksite </a:t>
            </a:r>
            <a:r>
              <a:rPr lang="en-US" sz="1800" u="sng">
                <a:latin typeface="Calibri" charset="0"/>
              </a:rPr>
              <a:t>communication</a:t>
            </a:r>
            <a:r>
              <a:rPr lang="en-US" sz="1800">
                <a:latin typeface="Calibri" charset="0"/>
              </a:rPr>
              <a:t> problems. </a:t>
            </a:r>
            <a:br>
              <a:rPr lang="en-US" sz="1800">
                <a:latin typeface="Calibri" charset="0"/>
              </a:rPr>
            </a:br>
            <a:endParaRPr lang="en-US" sz="180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1873250"/>
          <a:ext cx="9144000" cy="404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r:id="rId3" imgW="9144793" imgH="4041998" progId="Excel.Chart.8">
                  <p:embed/>
                </p:oleObj>
              </mc:Choice>
              <mc:Fallback>
                <p:oleObj r:id="rId3" imgW="9144793" imgH="4041998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73250"/>
                        <a:ext cx="9144000" cy="4040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Line 3"/>
          <p:cNvSpPr>
            <a:spLocks noChangeShapeType="1"/>
          </p:cNvSpPr>
          <p:nvPr/>
        </p:nvSpPr>
        <p:spPr bwMode="auto">
          <a:xfrm flipV="1">
            <a:off x="1905000" y="4495800"/>
            <a:ext cx="1093788" cy="908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 flipV="1">
            <a:off x="5562600" y="3048000"/>
            <a:ext cx="685800" cy="9985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2819400" y="2209800"/>
            <a:ext cx="2209800" cy="12001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cs typeface="Times New Roman" pitchFamily="18" charset="0"/>
              </a:rPr>
              <a:t>Job Instruction</a:t>
            </a:r>
          </a:p>
          <a:p>
            <a:pPr>
              <a:spcBef>
                <a:spcPct val="50000"/>
              </a:spcBef>
              <a:defRPr/>
            </a:pPr>
            <a:r>
              <a:rPr lang="en-US" dirty="0">
                <a:cs typeface="Times New Roman" pitchFamily="18" charset="0"/>
              </a:rPr>
              <a:t>- Develop Standard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dirty="0">
                <a:cs typeface="Times New Roman" pitchFamily="18" charset="0"/>
              </a:rPr>
              <a:t> Train Each Person</a:t>
            </a: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6324600" y="2971800"/>
            <a:ext cx="2438400" cy="12001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Calibri" charset="0"/>
                <a:cs typeface="Times New Roman" charset="0"/>
              </a:rPr>
              <a:t>Job Methods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>
                <a:latin typeface="Calibri" charset="0"/>
                <a:cs typeface="Times New Roman" charset="0"/>
              </a:rPr>
              <a:t> Question Every Detail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>
                <a:latin typeface="Calibri" charset="0"/>
                <a:cs typeface="Times New Roman" charset="0"/>
              </a:rPr>
              <a:t> Improve Standard</a:t>
            </a:r>
          </a:p>
        </p:txBody>
      </p:sp>
      <p:sp>
        <p:nvSpPr>
          <p:cNvPr id="1031" name="Freeform 7"/>
          <p:cNvSpPr>
            <a:spLocks/>
          </p:cNvSpPr>
          <p:nvPr/>
        </p:nvSpPr>
        <p:spPr bwMode="auto">
          <a:xfrm>
            <a:off x="1741488" y="4000500"/>
            <a:ext cx="4440237" cy="1938338"/>
          </a:xfrm>
          <a:custGeom>
            <a:avLst/>
            <a:gdLst>
              <a:gd name="T0" fmla="*/ 0 w 2112"/>
              <a:gd name="T1" fmla="*/ 2147483647 h 888"/>
              <a:gd name="T2" fmla="*/ 1485126665 w 2112"/>
              <a:gd name="T3" fmla="*/ 2147483647 h 888"/>
              <a:gd name="T4" fmla="*/ 2147483647 w 2112"/>
              <a:gd name="T5" fmla="*/ 1829633952 h 888"/>
              <a:gd name="T6" fmla="*/ 2147483647 w 2112"/>
              <a:gd name="T7" fmla="*/ 1600929776 h 888"/>
              <a:gd name="T8" fmla="*/ 2147483647 w 2112"/>
              <a:gd name="T9" fmla="*/ 0 h 8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12"/>
              <a:gd name="T16" fmla="*/ 0 h 888"/>
              <a:gd name="T17" fmla="*/ 2112 w 2112"/>
              <a:gd name="T18" fmla="*/ 888 h 8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12" h="888">
                <a:moveTo>
                  <a:pt x="0" y="816"/>
                </a:moveTo>
                <a:cubicBezTo>
                  <a:pt x="108" y="852"/>
                  <a:pt x="216" y="888"/>
                  <a:pt x="336" y="816"/>
                </a:cubicBezTo>
                <a:cubicBezTo>
                  <a:pt x="456" y="744"/>
                  <a:pt x="480" y="464"/>
                  <a:pt x="720" y="384"/>
                </a:cubicBezTo>
                <a:cubicBezTo>
                  <a:pt x="960" y="304"/>
                  <a:pt x="1544" y="400"/>
                  <a:pt x="1776" y="336"/>
                </a:cubicBezTo>
                <a:cubicBezTo>
                  <a:pt x="2008" y="272"/>
                  <a:pt x="2056" y="48"/>
                  <a:pt x="2112" y="0"/>
                </a:cubicBezTo>
              </a:path>
            </a:pathLst>
          </a:custGeom>
          <a:noFill/>
          <a:ln w="63500" cap="flat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3124200" y="5029200"/>
            <a:ext cx="2432050" cy="12001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Calibri" charset="0"/>
                <a:cs typeface="Times New Roman" charset="0"/>
              </a:rPr>
              <a:t>Job Relations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>
                <a:latin typeface="Calibri" charset="0"/>
                <a:cs typeface="Times New Roman" charset="0"/>
              </a:rPr>
              <a:t>Encourage Innovation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>
                <a:latin typeface="Calibri" charset="0"/>
                <a:cs typeface="Times New Roman" charset="0"/>
              </a:rPr>
              <a:t> Solve People Problems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304800" y="501650"/>
            <a:ext cx="7162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66"/>
                </a:solidFill>
                <a:latin typeface="Calibri" charset="0"/>
                <a:cs typeface="Times New Roman" charset="0"/>
              </a:rPr>
              <a:t>Training Within Industry…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4800600" y="6019800"/>
            <a:ext cx="4343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66"/>
                </a:solidFill>
                <a:latin typeface="Calibri" charset="0"/>
                <a:cs typeface="Times New Roman" charset="0"/>
              </a:rPr>
              <a:t>…it</a:t>
            </a:r>
            <a:r>
              <a:rPr lang="ja-JP" altLang="en-US" sz="4000" b="1">
                <a:solidFill>
                  <a:srgbClr val="000066"/>
                </a:solidFill>
                <a:latin typeface="Calibri" charset="0"/>
                <a:cs typeface="Times New Roman" charset="0"/>
              </a:rPr>
              <a:t>’</a:t>
            </a:r>
            <a:r>
              <a:rPr lang="en-US" sz="4000" b="1">
                <a:solidFill>
                  <a:srgbClr val="000066"/>
                </a:solidFill>
                <a:latin typeface="Calibri" charset="0"/>
                <a:cs typeface="Times New Roman" charset="0"/>
              </a:rPr>
              <a:t>s that simple</a:t>
            </a:r>
          </a:p>
        </p:txBody>
      </p:sp>
      <p:sp>
        <p:nvSpPr>
          <p:cNvPr id="1035" name="AutoShape 11"/>
          <p:cNvSpPr>
            <a:spLocks noChangeArrowheads="1"/>
          </p:cNvSpPr>
          <p:nvPr/>
        </p:nvSpPr>
        <p:spPr bwMode="auto">
          <a:xfrm>
            <a:off x="2635250" y="5005388"/>
            <a:ext cx="381000" cy="381000"/>
          </a:xfrm>
          <a:prstGeom prst="smileyFace">
            <a:avLst>
              <a:gd name="adj" fmla="val -208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1036" name="AutoShape 12"/>
          <p:cNvSpPr>
            <a:spLocks noChangeArrowheads="1"/>
          </p:cNvSpPr>
          <p:nvPr/>
        </p:nvSpPr>
        <p:spPr bwMode="auto">
          <a:xfrm>
            <a:off x="3846513" y="4595813"/>
            <a:ext cx="381000" cy="3810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1037" name="AutoShape 13"/>
          <p:cNvSpPr>
            <a:spLocks noChangeArrowheads="1"/>
          </p:cNvSpPr>
          <p:nvPr/>
        </p:nvSpPr>
        <p:spPr bwMode="auto">
          <a:xfrm>
            <a:off x="5170488" y="4556125"/>
            <a:ext cx="381000" cy="381000"/>
          </a:xfrm>
          <a:prstGeom prst="smileyFace">
            <a:avLst>
              <a:gd name="adj" fmla="val 4653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>
            <a:off x="1692275" y="5683250"/>
            <a:ext cx="409575" cy="414338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1039" name="Text Box 17"/>
          <p:cNvSpPr txBox="1">
            <a:spLocks noChangeArrowheads="1"/>
          </p:cNvSpPr>
          <p:nvPr/>
        </p:nvSpPr>
        <p:spPr bwMode="auto">
          <a:xfrm>
            <a:off x="0" y="1393825"/>
            <a:ext cx="28400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latin typeface="Calibri" charset="0"/>
                <a:cs typeface="Times New Roman" charset="0"/>
              </a:rPr>
              <a:t>Variability Causing Unstable Performance</a:t>
            </a:r>
          </a:p>
        </p:txBody>
      </p:sp>
      <p:sp>
        <p:nvSpPr>
          <p:cNvPr id="1040" name="Text Box 18"/>
          <p:cNvSpPr txBox="1">
            <a:spLocks noChangeArrowheads="1"/>
          </p:cNvSpPr>
          <p:nvPr/>
        </p:nvSpPr>
        <p:spPr bwMode="auto">
          <a:xfrm>
            <a:off x="2824163" y="1373188"/>
            <a:ext cx="2536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latin typeface="Calibri" charset="0"/>
                <a:cs typeface="Times New Roman" charset="0"/>
              </a:rPr>
              <a:t>Reduce Variability With Standard Work</a:t>
            </a:r>
          </a:p>
        </p:txBody>
      </p:sp>
      <p:sp>
        <p:nvSpPr>
          <p:cNvPr id="1041" name="Text Box 19"/>
          <p:cNvSpPr txBox="1">
            <a:spLocks noChangeArrowheads="1"/>
          </p:cNvSpPr>
          <p:nvPr/>
        </p:nvSpPr>
        <p:spPr bwMode="auto">
          <a:xfrm>
            <a:off x="5360988" y="1381125"/>
            <a:ext cx="29194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latin typeface="Calibri" charset="0"/>
                <a:cs typeface="Times New Roman" charset="0"/>
              </a:rPr>
              <a:t>Improve Performance From Stable Baseline</a:t>
            </a:r>
          </a:p>
        </p:txBody>
      </p:sp>
      <p:sp>
        <p:nvSpPr>
          <p:cNvPr id="1042" name="Line 20"/>
          <p:cNvSpPr>
            <a:spLocks noChangeShapeType="1"/>
          </p:cNvSpPr>
          <p:nvPr/>
        </p:nvSpPr>
        <p:spPr bwMode="auto">
          <a:xfrm>
            <a:off x="5807075" y="2790825"/>
            <a:ext cx="2711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3" name="Line 21"/>
          <p:cNvSpPr>
            <a:spLocks noChangeShapeType="1"/>
          </p:cNvSpPr>
          <p:nvPr/>
        </p:nvSpPr>
        <p:spPr bwMode="auto">
          <a:xfrm>
            <a:off x="2892425" y="1363663"/>
            <a:ext cx="0" cy="6746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" name="Line 22"/>
          <p:cNvSpPr>
            <a:spLocks noChangeShapeType="1"/>
          </p:cNvSpPr>
          <p:nvPr/>
        </p:nvSpPr>
        <p:spPr bwMode="auto">
          <a:xfrm>
            <a:off x="5367338" y="1366838"/>
            <a:ext cx="0" cy="6746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895600"/>
            <a:ext cx="7964488" cy="14795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>
                <a:latin typeface="Calibri" charset="0"/>
              </a:rPr>
              <a:t>TWI Job Instruction (J.I.)</a:t>
            </a:r>
            <a:br>
              <a:rPr lang="en-US" sz="3600" b="1">
                <a:latin typeface="Calibri" charset="0"/>
              </a:rPr>
            </a:br>
            <a:r>
              <a:rPr lang="en-US" sz="2900" b="1">
                <a:latin typeface="Calibri" charset="0"/>
              </a:rPr>
              <a:t/>
            </a:r>
            <a:br>
              <a:rPr lang="en-US" sz="2900" b="1">
                <a:latin typeface="Calibri" charset="0"/>
              </a:rPr>
            </a:br>
            <a:r>
              <a:rPr lang="en-US" sz="2300">
                <a:latin typeface="Calibri" charset="0"/>
              </a:rPr>
              <a:t>5 days – 2 hours per day</a:t>
            </a:r>
            <a:br>
              <a:rPr lang="en-US" sz="2300">
                <a:latin typeface="Calibri" charset="0"/>
              </a:rPr>
            </a:br>
            <a:r>
              <a:rPr lang="en-US" sz="2300">
                <a:latin typeface="Calibri" charset="0"/>
              </a:rPr>
              <a:t/>
            </a:r>
            <a:br>
              <a:rPr lang="en-US" sz="2300">
                <a:latin typeface="Calibri" charset="0"/>
              </a:rPr>
            </a:br>
            <a:r>
              <a:rPr lang="en-US" sz="2300">
                <a:latin typeface="Calibri" charset="0"/>
              </a:rPr>
              <a:t>8 – 12 Participants</a:t>
            </a:r>
            <a:br>
              <a:rPr lang="en-US" sz="2300">
                <a:latin typeface="Calibri" charset="0"/>
              </a:rPr>
            </a:br>
            <a:r>
              <a:rPr lang="en-US" sz="2300">
                <a:latin typeface="Calibri" charset="0"/>
              </a:rPr>
              <a:t/>
            </a:r>
            <a:br>
              <a:rPr lang="en-US" sz="2300">
                <a:latin typeface="Calibri" charset="0"/>
              </a:rPr>
            </a:br>
            <a:r>
              <a:rPr lang="ja-JP" altLang="en-US" sz="2300">
                <a:latin typeface="Calibri" charset="0"/>
              </a:rPr>
              <a:t>“</a:t>
            </a:r>
            <a:r>
              <a:rPr lang="en-US" sz="2300">
                <a:latin typeface="Calibri" charset="0"/>
              </a:rPr>
              <a:t>Lean by Doing</a:t>
            </a:r>
            <a:r>
              <a:rPr lang="ja-JP" altLang="en-US" sz="2300">
                <a:latin typeface="Calibri" charset="0"/>
              </a:rPr>
              <a:t>”</a:t>
            </a:r>
            <a:r>
              <a:rPr lang="en-US" sz="2300">
                <a:latin typeface="Calibri" charset="0"/>
              </a:rPr>
              <a:t> </a:t>
            </a:r>
            <a:br>
              <a:rPr lang="en-US" sz="2300">
                <a:latin typeface="Calibri" charset="0"/>
              </a:rPr>
            </a:br>
            <a:r>
              <a:rPr lang="en-US" sz="2300">
                <a:latin typeface="Calibri" charset="0"/>
              </a:rPr>
              <a:t/>
            </a:r>
            <a:br>
              <a:rPr lang="en-US" sz="2300">
                <a:latin typeface="Calibri" charset="0"/>
              </a:rPr>
            </a:br>
            <a:r>
              <a:rPr lang="en-US" sz="2300">
                <a:latin typeface="Calibri" charset="0"/>
              </a:rPr>
              <a:t>Informal </a:t>
            </a:r>
            <a:r>
              <a:rPr lang="ja-JP" altLang="en-US" sz="2300">
                <a:latin typeface="Calibri" charset="0"/>
              </a:rPr>
              <a:t>“</a:t>
            </a:r>
            <a:r>
              <a:rPr lang="en-US" sz="2300">
                <a:latin typeface="Calibri" charset="0"/>
              </a:rPr>
              <a:t>at ease</a:t>
            </a:r>
            <a:r>
              <a:rPr lang="ja-JP" altLang="en-US" sz="2300">
                <a:latin typeface="Calibri" charset="0"/>
              </a:rPr>
              <a:t>”</a:t>
            </a:r>
            <a:r>
              <a:rPr lang="en-US" sz="2300">
                <a:latin typeface="Calibri" charset="0"/>
              </a:rPr>
              <a:t> Atmosphere</a:t>
            </a:r>
            <a:br>
              <a:rPr lang="en-US" sz="2300">
                <a:latin typeface="Calibri" charset="0"/>
              </a:rPr>
            </a:br>
            <a:r>
              <a:rPr lang="en-US" sz="2300">
                <a:latin typeface="Calibri" charset="0"/>
              </a:rPr>
              <a:t/>
            </a:r>
            <a:br>
              <a:rPr lang="en-US" sz="2300">
                <a:latin typeface="Calibri" charset="0"/>
              </a:rPr>
            </a:br>
            <a:r>
              <a:rPr lang="en-US" sz="2300">
                <a:latin typeface="Calibri" charset="0"/>
              </a:rPr>
              <a:t>Participant Manuals</a:t>
            </a:r>
            <a:br>
              <a:rPr lang="en-US" sz="2300">
                <a:latin typeface="Calibri" charset="0"/>
              </a:rPr>
            </a:br>
            <a:r>
              <a:rPr lang="en-US" sz="2300">
                <a:latin typeface="Calibri" charset="0"/>
              </a:rPr>
              <a:t/>
            </a:r>
            <a:br>
              <a:rPr lang="en-US" sz="2300">
                <a:latin typeface="Calibri" charset="0"/>
              </a:rPr>
            </a:br>
            <a:r>
              <a:rPr lang="en-US" sz="2300">
                <a:latin typeface="Calibri" charset="0"/>
              </a:rPr>
              <a:t>Each Participant – Demonstration (using JBS</a:t>
            </a:r>
            <a:r>
              <a:rPr lang="ja-JP" altLang="en-US" sz="2300">
                <a:latin typeface="Calibri" charset="0"/>
              </a:rPr>
              <a:t>’</a:t>
            </a:r>
            <a:r>
              <a:rPr lang="en-US" sz="2300">
                <a:latin typeface="Calibri" charset="0"/>
              </a:rPr>
              <a:t>s)</a:t>
            </a:r>
            <a:br>
              <a:rPr lang="en-US" sz="2300">
                <a:latin typeface="Calibri" charset="0"/>
              </a:rPr>
            </a:br>
            <a:r>
              <a:rPr lang="en-US" sz="2300">
                <a:latin typeface="Calibri" charset="0"/>
              </a:rPr>
              <a:t/>
            </a:r>
            <a:br>
              <a:rPr lang="en-US" sz="2300">
                <a:latin typeface="Calibri" charset="0"/>
              </a:rPr>
            </a:br>
            <a:r>
              <a:rPr lang="en-US" sz="2300">
                <a:latin typeface="Calibri" charset="0"/>
              </a:rPr>
              <a:t>Post Demo Feedback</a:t>
            </a:r>
            <a:br>
              <a:rPr lang="en-US" sz="2300">
                <a:latin typeface="Calibri" charset="0"/>
              </a:rPr>
            </a:br>
            <a:r>
              <a:rPr lang="en-US" sz="2300">
                <a:latin typeface="Calibri" charset="0"/>
              </a:rPr>
              <a:t/>
            </a:r>
            <a:br>
              <a:rPr lang="en-US" sz="2300">
                <a:latin typeface="Calibri" charset="0"/>
              </a:rPr>
            </a:br>
            <a:r>
              <a:rPr lang="en-US" sz="2300">
                <a:latin typeface="Calibri" charset="0"/>
              </a:rPr>
              <a:t>Breakdown each Demo</a:t>
            </a:r>
            <a:br>
              <a:rPr lang="en-US" sz="2300">
                <a:latin typeface="Calibri" charset="0"/>
              </a:rPr>
            </a:br>
            <a:r>
              <a:rPr lang="en-US" sz="2300">
                <a:latin typeface="Calibri" charset="0"/>
              </a:rPr>
              <a:t/>
            </a:r>
            <a:br>
              <a:rPr lang="en-US" sz="2300">
                <a:latin typeface="Calibri" charset="0"/>
              </a:rPr>
            </a:br>
            <a:endParaRPr lang="en-US" sz="2300" u="sng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7964488" cy="1479550"/>
          </a:xfrm>
        </p:spPr>
        <p:txBody>
          <a:bodyPr/>
          <a:lstStyle/>
          <a:p>
            <a:pPr eaLnBrk="1" hangingPunct="1"/>
            <a:r>
              <a:rPr lang="en-US" sz="2900">
                <a:latin typeface="Calibri" charset="0"/>
              </a:rPr>
              <a:t>	</a:t>
            </a:r>
            <a:r>
              <a:rPr lang="en-US" sz="3200" b="1" u="sng">
                <a:latin typeface="Calibri" charset="0"/>
              </a:rPr>
              <a:t>Obstacles to Training</a:t>
            </a:r>
          </a:p>
        </p:txBody>
      </p:sp>
      <p:pic>
        <p:nvPicPr>
          <p:cNvPr id="17411" name="Picture 1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5749925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964488" cy="1479550"/>
          </a:xfrm>
        </p:spPr>
        <p:txBody>
          <a:bodyPr/>
          <a:lstStyle/>
          <a:p>
            <a:pPr eaLnBrk="1" hangingPunct="1"/>
            <a:r>
              <a:rPr lang="en-US" sz="3200" b="1">
                <a:latin typeface="Calibri" charset="0"/>
              </a:rPr>
              <a:t>The Objective of TWI Job Instruction:</a:t>
            </a:r>
            <a:br>
              <a:rPr lang="en-US" sz="3200" b="1">
                <a:latin typeface="Calibri" charset="0"/>
              </a:rPr>
            </a:br>
            <a:endParaRPr lang="en-US" sz="3200" b="1" u="sng">
              <a:latin typeface="Calibri" charset="0"/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6891338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438400" y="4038600"/>
            <a:ext cx="4502150" cy="1041400"/>
          </a:xfrm>
          <a:prstGeom prst="rect">
            <a:avLst/>
          </a:prstGeom>
          <a:solidFill>
            <a:srgbClr val="D8D8D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900"/>
              </a:spcAft>
            </a:pPr>
            <a:r>
              <a:rPr lang="en-US">
                <a:latin typeface="Comic Sans MS" charset="0"/>
              </a:rPr>
              <a:t>Group Activity:</a:t>
            </a:r>
          </a:p>
          <a:p>
            <a:pPr algn="ctr" eaLnBrk="1" hangingPunct="1">
              <a:spcAft>
                <a:spcPts val="900"/>
              </a:spcAft>
            </a:pPr>
            <a:r>
              <a:rPr lang="en-US">
                <a:latin typeface="Comic Sans MS" charset="0"/>
              </a:rPr>
              <a:t>Tell &amp; Showing Demo -  Inadequate Instructions</a:t>
            </a:r>
            <a:endParaRPr lang="en-US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964488" cy="1479550"/>
          </a:xfrm>
        </p:spPr>
        <p:txBody>
          <a:bodyPr/>
          <a:lstStyle/>
          <a:p>
            <a:pPr eaLnBrk="1" hangingPunct="1"/>
            <a:r>
              <a:rPr lang="en-US" sz="3200" b="1">
                <a:latin typeface="Calibri" charset="0"/>
              </a:rPr>
              <a:t>The Objective of TWI Job Instruction:</a:t>
            </a:r>
            <a:br>
              <a:rPr lang="en-US" sz="3200" b="1">
                <a:latin typeface="Calibri" charset="0"/>
              </a:rPr>
            </a:br>
            <a:endParaRPr lang="en-US" sz="3200" b="1" u="sng">
              <a:latin typeface="Calibri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362200" y="3657600"/>
            <a:ext cx="4502150" cy="752475"/>
          </a:xfrm>
          <a:prstGeom prst="rect">
            <a:avLst/>
          </a:prstGeom>
          <a:solidFill>
            <a:srgbClr val="D8D8D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900"/>
              </a:spcAft>
            </a:pPr>
            <a:r>
              <a:rPr lang="en-US">
                <a:latin typeface="Comic Sans MS" charset="0"/>
              </a:rPr>
              <a:t>Group Activity:</a:t>
            </a:r>
          </a:p>
          <a:p>
            <a:pPr algn="ctr" eaLnBrk="1" hangingPunct="1">
              <a:spcAft>
                <a:spcPts val="900"/>
              </a:spcAft>
            </a:pPr>
            <a:r>
              <a:rPr lang="en-US">
                <a:latin typeface="Comic Sans MS" charset="0"/>
              </a:rPr>
              <a:t>TWI JI Demo -  Adequate Instructions</a:t>
            </a:r>
            <a:endParaRPr lang="en-US">
              <a:latin typeface="Calibri" charset="0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990600" y="1676400"/>
            <a:ext cx="7065963" cy="1006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058" tIns="41029" rIns="82058" bIns="41029" anchor="ctr">
            <a:spAutoFit/>
          </a:bodyPr>
          <a:lstStyle/>
          <a:p>
            <a:pPr eaLnBrk="0" hangingPunct="0">
              <a:tabLst>
                <a:tab pos="409575" algn="r"/>
                <a:tab pos="2460625" algn="ctr"/>
                <a:tab pos="4922838" algn="r"/>
              </a:tabLst>
            </a:pPr>
            <a:r>
              <a:rPr lang="en-US" sz="2000" u="sng">
                <a:solidFill>
                  <a:srgbClr val="000000"/>
                </a:solidFill>
                <a:cs typeface="Times New Roman" charset="0"/>
              </a:rPr>
              <a:t>Job Instruction Motto:</a:t>
            </a:r>
          </a:p>
          <a:p>
            <a:pPr eaLnBrk="0" hangingPunct="0">
              <a:tabLst>
                <a:tab pos="409575" algn="r"/>
                <a:tab pos="2460625" algn="ctr"/>
                <a:tab pos="4922838" algn="r"/>
              </a:tabLst>
            </a:pPr>
            <a:endParaRPr lang="en-US" sz="2000">
              <a:latin typeface="Calibri" charset="0"/>
            </a:endParaRPr>
          </a:p>
          <a:p>
            <a:pPr eaLnBrk="0" hangingPunct="0">
              <a:tabLst>
                <a:tab pos="409575" algn="r"/>
                <a:tab pos="2460625" algn="ctr"/>
                <a:tab pos="4922838" algn="r"/>
              </a:tabLst>
            </a:pPr>
            <a:r>
              <a:rPr lang="ja-JP" altLang="en-US" sz="2000">
                <a:solidFill>
                  <a:srgbClr val="000000"/>
                </a:solidFill>
                <a:latin typeface="Calibri" charset="0"/>
                <a:cs typeface="Times New Roman" charset="0"/>
              </a:rPr>
              <a:t>“</a:t>
            </a:r>
            <a:r>
              <a:rPr lang="en-US" sz="2000">
                <a:solidFill>
                  <a:srgbClr val="000000"/>
                </a:solidFill>
                <a:cs typeface="Times New Roman" charset="0"/>
              </a:rPr>
              <a:t>If the person has </a:t>
            </a:r>
            <a:r>
              <a:rPr lang="en-US" sz="2000" u="sng">
                <a:solidFill>
                  <a:srgbClr val="000000"/>
                </a:solidFill>
                <a:cs typeface="Times New Roman" charset="0"/>
              </a:rPr>
              <a:t>not</a:t>
            </a:r>
            <a:r>
              <a:rPr lang="en-US" sz="2000">
                <a:solidFill>
                  <a:srgbClr val="000000"/>
                </a:solidFill>
                <a:cs typeface="Times New Roman" charset="0"/>
              </a:rPr>
              <a:t> learned, the instructor has not </a:t>
            </a:r>
            <a:r>
              <a:rPr lang="en-US" sz="2000" u="sng">
                <a:solidFill>
                  <a:srgbClr val="000000"/>
                </a:solidFill>
                <a:cs typeface="Times New Roman" charset="0"/>
              </a:rPr>
              <a:t>taught</a:t>
            </a:r>
            <a:r>
              <a:rPr lang="ja-JP" altLang="en-US" sz="2000">
                <a:solidFill>
                  <a:srgbClr val="000000"/>
                </a:solidFill>
                <a:latin typeface="Calibri" charset="0"/>
                <a:cs typeface="Times New Roman" charset="0"/>
              </a:rPr>
              <a:t>”</a:t>
            </a:r>
            <a:endParaRPr lang="en-US" sz="200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  <p:bldP spid="1639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964488" cy="14795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>
                <a:latin typeface="Calibri" charset="0"/>
              </a:rPr>
              <a:t>TWI Job Instruction Card</a:t>
            </a:r>
            <a:r>
              <a:rPr lang="en-US" sz="2800" b="1">
                <a:latin typeface="Calibri" charset="0"/>
              </a:rPr>
              <a:t/>
            </a:r>
            <a:br>
              <a:rPr lang="en-US" sz="2800" b="1">
                <a:latin typeface="Calibri" charset="0"/>
              </a:rPr>
            </a:br>
            <a:r>
              <a:rPr lang="en-US" sz="1600">
                <a:latin typeface="Calibri" charset="0"/>
              </a:rPr>
              <a:t/>
            </a:r>
            <a:br>
              <a:rPr lang="en-US" sz="1600">
                <a:latin typeface="Calibri" charset="0"/>
              </a:rPr>
            </a:br>
            <a:r>
              <a:rPr lang="en-US" sz="1600">
                <a:latin typeface="Calibri" charset="0"/>
              </a:rPr>
              <a:t/>
            </a:r>
            <a:br>
              <a:rPr lang="en-US" sz="1600">
                <a:latin typeface="Calibri" charset="0"/>
              </a:rPr>
            </a:br>
            <a:r>
              <a:rPr lang="en-US" sz="1600">
                <a:latin typeface="Calibri" charset="0"/>
              </a:rPr>
              <a:t/>
            </a:r>
            <a:br>
              <a:rPr lang="en-US" sz="1600">
                <a:latin typeface="Calibri" charset="0"/>
              </a:rPr>
            </a:br>
            <a:endParaRPr lang="en-US" sz="1600">
              <a:latin typeface="Calibri" charset="0"/>
            </a:endParaRP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1219200"/>
            <a:ext cx="8094662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1311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914400" y="152400"/>
            <a:ext cx="73040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latin typeface="Calibri" charset="0"/>
              </a:rPr>
              <a:t>TRACING THE ROOTS OF TWI….</a:t>
            </a:r>
          </a:p>
          <a:p>
            <a:pPr eaLnBrk="1" hangingPunct="1"/>
            <a:r>
              <a:rPr lang="en-US" sz="2800" b="1">
                <a:latin typeface="Calibri" charset="0"/>
              </a:rPr>
              <a:t>                              WWI SHIP BUILDING INDUSTRY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964488" cy="1479550"/>
          </a:xfrm>
        </p:spPr>
        <p:txBody>
          <a:bodyPr/>
          <a:lstStyle/>
          <a:p>
            <a:pPr eaLnBrk="1" hangingPunct="1"/>
            <a:r>
              <a:rPr lang="en-US" sz="3200" b="1">
                <a:latin typeface="Calibri" charset="0"/>
              </a:rPr>
              <a:t>The Purpose of Job Breakdown Sheets:</a:t>
            </a:r>
            <a:br>
              <a:rPr lang="en-US" sz="3200" b="1">
                <a:latin typeface="Calibri" charset="0"/>
              </a:rPr>
            </a:br>
            <a:endParaRPr lang="en-US" sz="3200" b="1" u="sng">
              <a:latin typeface="Calibri" charset="0"/>
            </a:endParaRPr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1219200" y="4572000"/>
            <a:ext cx="6553200" cy="936625"/>
          </a:xfrm>
          <a:prstGeom prst="rect">
            <a:avLst/>
          </a:prstGeom>
          <a:solidFill>
            <a:srgbClr val="D8D8D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900"/>
              </a:spcAft>
            </a:pPr>
            <a:r>
              <a:rPr lang="en-US" sz="2400">
                <a:latin typeface="Comic Sans MS" charset="0"/>
              </a:rPr>
              <a:t>Group Activity:</a:t>
            </a:r>
          </a:p>
          <a:p>
            <a:pPr algn="ctr" eaLnBrk="1" hangingPunct="1">
              <a:spcAft>
                <a:spcPts val="900"/>
              </a:spcAft>
            </a:pPr>
            <a:r>
              <a:rPr lang="en-US" sz="2400">
                <a:latin typeface="Comic Sans MS" charset="0"/>
              </a:rPr>
              <a:t>Breaking Down the Fire Under Writer</a:t>
            </a:r>
            <a:r>
              <a:rPr lang="ja-JP" altLang="en-US" sz="2400">
                <a:latin typeface="Comic Sans MS" charset="0"/>
              </a:rPr>
              <a:t>’</a:t>
            </a:r>
            <a:r>
              <a:rPr lang="en-US" sz="2400">
                <a:latin typeface="Comic Sans MS" charset="0"/>
              </a:rPr>
              <a:t>s Knot</a:t>
            </a:r>
            <a:endParaRPr lang="en-US" sz="2400">
              <a:latin typeface="Calibri" charset="0"/>
            </a:endParaRPr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533400" y="1524000"/>
            <a:ext cx="831373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sz="2000">
                <a:latin typeface="Calibri" charset="0"/>
              </a:rPr>
              <a:t>To help organize the operation in the Instructor</a:t>
            </a:r>
            <a:r>
              <a:rPr lang="ja-JP" altLang="en-US" sz="2000">
                <a:latin typeface="Calibri" charset="0"/>
              </a:rPr>
              <a:t>’</a:t>
            </a:r>
            <a:r>
              <a:rPr lang="en-US" sz="2000">
                <a:latin typeface="Calibri" charset="0"/>
              </a:rPr>
              <a:t>s mind</a:t>
            </a:r>
          </a:p>
          <a:p>
            <a:pPr eaLnBrk="1" hangingPunct="1">
              <a:buFontTx/>
              <a:buAutoNum type="arabicPeriod"/>
            </a:pPr>
            <a:endParaRPr lang="en-US" sz="2000">
              <a:latin typeface="Calibri" charset="0"/>
            </a:endParaRPr>
          </a:p>
          <a:p>
            <a:pPr eaLnBrk="1" hangingPunct="1">
              <a:buFontTx/>
              <a:buAutoNum type="arabicPeriod"/>
            </a:pPr>
            <a:r>
              <a:rPr lang="en-US" sz="2000">
                <a:latin typeface="Calibri" charset="0"/>
              </a:rPr>
              <a:t>To remind the Instructor of the order and details of all the important steps </a:t>
            </a:r>
          </a:p>
          <a:p>
            <a:pPr eaLnBrk="1" hangingPunct="1"/>
            <a:r>
              <a:rPr lang="en-US" sz="2000">
                <a:latin typeface="Calibri" charset="0"/>
              </a:rPr>
              <a:t>       and key points</a:t>
            </a:r>
          </a:p>
          <a:p>
            <a:pPr eaLnBrk="1" hangingPunct="1"/>
            <a:endParaRPr lang="en-US" sz="2000">
              <a:latin typeface="Calibri" charset="0"/>
            </a:endParaRPr>
          </a:p>
          <a:p>
            <a:pPr eaLnBrk="1" hangingPunct="1"/>
            <a:r>
              <a:rPr lang="en-US" sz="2000">
                <a:latin typeface="Calibri" charset="0"/>
              </a:rPr>
              <a:t>3.   To document Standard Work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8807450" cy="50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76600" y="1143000"/>
            <a:ext cx="5638800" cy="426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8807450" cy="50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228600"/>
            <a:ext cx="8710613" cy="62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Dan\AppData\Local\Microsoft\Windows\Temporary Internet Files\Content.IE5\RFGICDXD\MCj0441733000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574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2819400" y="914400"/>
            <a:ext cx="34512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 b="1">
                <a:latin typeface="Calibri" charset="0"/>
              </a:rPr>
              <a:t>Questions ???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ChangeArrowheads="1"/>
          </p:cNvSpPr>
          <p:nvPr/>
        </p:nvSpPr>
        <p:spPr bwMode="auto">
          <a:xfrm>
            <a:off x="2286000" y="2971800"/>
            <a:ext cx="510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Calibri" charset="0"/>
              </a:rPr>
              <a:t>http://www.youtube.com/watch?v=PYzuchDBvCs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304800" y="1371600"/>
            <a:ext cx="8307388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latin typeface="Calibri" charset="0"/>
              </a:rPr>
              <a:t>At the beginning of WWI, United States had 37 Steel Shipyards &amp; </a:t>
            </a:r>
          </a:p>
          <a:p>
            <a:pPr eaLnBrk="1" hangingPunct="1"/>
            <a:r>
              <a:rPr lang="en-US" sz="2400">
                <a:latin typeface="Calibri" charset="0"/>
              </a:rPr>
              <a:t>24 wood shipyards</a:t>
            </a:r>
          </a:p>
          <a:p>
            <a:pPr eaLnBrk="1" hangingPunct="1"/>
            <a:endParaRPr lang="en-US" sz="2400">
              <a:latin typeface="Calibri" charset="0"/>
            </a:endParaRPr>
          </a:p>
          <a:p>
            <a:pPr eaLnBrk="1" hangingPunct="1"/>
            <a:r>
              <a:rPr lang="en-US" sz="2400">
                <a:latin typeface="Calibri" charset="0"/>
              </a:rPr>
              <a:t>~50,000 people employed in 1915 in Shipbuilding</a:t>
            </a:r>
          </a:p>
          <a:p>
            <a:pPr eaLnBrk="1" hangingPunct="1"/>
            <a:endParaRPr lang="en-US" sz="2400">
              <a:latin typeface="Calibri" charset="0"/>
            </a:endParaRPr>
          </a:p>
          <a:p>
            <a:pPr eaLnBrk="1" hangingPunct="1"/>
            <a:r>
              <a:rPr lang="en-US" sz="2400">
                <a:latin typeface="Calibri" charset="0"/>
              </a:rPr>
              <a:t>Defense Department sized we needed 10x that many shipbuilders</a:t>
            </a:r>
          </a:p>
          <a:p>
            <a:pPr eaLnBrk="1" hangingPunct="1"/>
            <a:endParaRPr lang="en-US" sz="2400">
              <a:latin typeface="Calibri" charset="0"/>
            </a:endParaRPr>
          </a:p>
          <a:p>
            <a:pPr eaLnBrk="1" hangingPunct="1"/>
            <a:r>
              <a:rPr lang="en-US" sz="2400">
                <a:latin typeface="Calibri" charset="0"/>
              </a:rPr>
              <a:t>Turned to Industry trainers &amp; teachers to develop a program to</a:t>
            </a:r>
          </a:p>
          <a:p>
            <a:pPr eaLnBrk="1" hangingPunct="1"/>
            <a:r>
              <a:rPr lang="en-US" sz="2400">
                <a:latin typeface="Calibri" charset="0"/>
              </a:rPr>
              <a:t>accomplish what seemed to be the impossible….</a:t>
            </a:r>
          </a:p>
          <a:p>
            <a:pPr eaLnBrk="1" hangingPunct="1"/>
            <a:endParaRPr lang="en-US" sz="2400">
              <a:latin typeface="Calibri" charset="0"/>
            </a:endParaRPr>
          </a:p>
          <a:p>
            <a:pPr eaLnBrk="1" hangingPunct="1"/>
            <a:r>
              <a:rPr lang="en-US" sz="2400">
                <a:latin typeface="Calibri" charset="0"/>
              </a:rPr>
              <a:t>Train 500,000 – which was accomplished by 1918!</a:t>
            </a:r>
          </a:p>
          <a:p>
            <a:pPr eaLnBrk="1" hangingPunct="1"/>
            <a:endParaRPr lang="en-US" sz="2400">
              <a:latin typeface="Calibri" charset="0"/>
            </a:endParaRPr>
          </a:p>
          <a:p>
            <a:pPr eaLnBrk="1" hangingPunct="1"/>
            <a:r>
              <a:rPr lang="en-US" sz="2400">
                <a:latin typeface="Calibri" charset="0"/>
              </a:rPr>
              <a:t>Helped win the war!</a:t>
            </a:r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990600" y="228600"/>
            <a:ext cx="73040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latin typeface="Calibri" charset="0"/>
              </a:rPr>
              <a:t>TRACING THE ROOTS OF TWI….</a:t>
            </a:r>
          </a:p>
          <a:p>
            <a:pPr eaLnBrk="1" hangingPunct="1"/>
            <a:r>
              <a:rPr lang="en-US" sz="2800" b="1">
                <a:latin typeface="Calibri" charset="0"/>
              </a:rPr>
              <a:t>                              WWI SHIP BUILDING INDUSTRY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304800" y="152400"/>
            <a:ext cx="8307388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sz="2800" b="1">
                <a:latin typeface="Calibri" charset="0"/>
              </a:rPr>
              <a:t>Also accomplished was an astounding amount of learning in the skill of field instructions…. </a:t>
            </a:r>
            <a:endParaRPr lang="en-US" sz="2000" b="1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6481763" cy="51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3581400" y="1219200"/>
            <a:ext cx="1600200" cy="381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0" y="4343400"/>
            <a:ext cx="8763000" cy="22098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381000" y="1371600"/>
            <a:ext cx="8229600" cy="4267200"/>
          </a:xfrm>
          <a:prstGeom prst="rect">
            <a:avLst/>
          </a:prstGeom>
        </p:spPr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3200">
                <a:latin typeface="Calibri" charset="0"/>
              </a:rPr>
              <a:t>Developed for WWII starting in 1940</a:t>
            </a:r>
          </a:p>
          <a:p>
            <a:pPr algn="ctr" eaLnBrk="1" hangingPunct="1">
              <a:spcBef>
                <a:spcPct val="20000"/>
              </a:spcBef>
            </a:pPr>
            <a:endParaRPr lang="en-US" sz="3200">
              <a:latin typeface="Calibri" charset="0"/>
            </a:endParaRP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3200">
                <a:latin typeface="Calibri" charset="0"/>
              </a:rPr>
              <a:t>Mission:  Support 11 million Soldiers to become the </a:t>
            </a:r>
            <a:r>
              <a:rPr lang="ja-JP" altLang="en-US" sz="3200">
                <a:latin typeface="Calibri" charset="0"/>
              </a:rPr>
              <a:t>“</a:t>
            </a:r>
            <a:r>
              <a:rPr lang="en-US" sz="3200">
                <a:latin typeface="Calibri" charset="0"/>
              </a:rPr>
              <a:t>Arsenal of Democracy</a:t>
            </a:r>
            <a:r>
              <a:rPr lang="ja-JP" altLang="en-US" sz="3200">
                <a:latin typeface="Calibri" charset="0"/>
              </a:rPr>
              <a:t>”</a:t>
            </a:r>
            <a:endParaRPr lang="en-US" sz="3200">
              <a:latin typeface="Calibri" charset="0"/>
            </a:endParaRP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endParaRPr lang="en-US" sz="3200">
              <a:latin typeface="Calibri" charset="0"/>
            </a:endParaRP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3200">
                <a:latin typeface="Calibri" charset="0"/>
              </a:rPr>
              <a:t>Trained over 1.7 Million people at 16,511 companies in the US alone</a:t>
            </a:r>
            <a:endParaRPr lang="en-US" sz="3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381000" y="304800"/>
            <a:ext cx="8420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>
                <a:latin typeface="Calibri" charset="0"/>
              </a:rPr>
              <a:t>War Manpower Commission &amp; TWI Service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525588"/>
            <a:ext cx="8229600" cy="48196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US">
                <a:latin typeface="Calibri" charset="0"/>
              </a:rPr>
              <a:t>TWI helped win the war!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endParaRPr lang="en-US">
              <a:latin typeface="Calibri" charset="0"/>
            </a:endParaRP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US">
                <a:latin typeface="Calibri" charset="0"/>
              </a:rPr>
              <a:t>War ended in 1945, TWI Service was closed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endParaRPr lang="en-US">
              <a:latin typeface="Calibri" charset="0"/>
            </a:endParaRP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US">
                <a:latin typeface="Calibri" charset="0"/>
              </a:rPr>
              <a:t>US had market domination…1/2 the goods sold in the world were US made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endParaRPr lang="en-US">
              <a:latin typeface="Calibri" charset="0"/>
            </a:endParaRP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US">
                <a:latin typeface="Calibri" charset="0"/>
              </a:rPr>
              <a:t>TWI faded away…</a:t>
            </a:r>
          </a:p>
        </p:txBody>
      </p:sp>
      <p:sp>
        <p:nvSpPr>
          <p:cNvPr id="8195" name="Rectangle 1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1">
                <a:latin typeface="Calibri" charset="0"/>
              </a:rPr>
              <a:t>Some History on TWI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466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US">
                <a:latin typeface="Calibri" charset="0"/>
              </a:rPr>
              <a:t>Opposite problem in Japan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endParaRPr lang="en-US">
              <a:latin typeface="Calibri" charset="0"/>
            </a:endParaRP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US">
                <a:latin typeface="Calibri" charset="0"/>
              </a:rPr>
              <a:t>TWI introduced by the US Occupational Authority in the late 40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s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endParaRPr lang="en-US">
              <a:latin typeface="Calibri" charset="0"/>
            </a:endParaRP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US">
                <a:latin typeface="Calibri" charset="0"/>
              </a:rPr>
              <a:t>Used to help rebuild the industrial base and promote Democracy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endParaRPr lang="en-US">
              <a:latin typeface="Calibri" charset="0"/>
            </a:endParaRP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US">
                <a:latin typeface="Calibri" charset="0"/>
              </a:rPr>
              <a:t>Used by many Japanese companies…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1">
                <a:latin typeface="Calibri" charset="0"/>
              </a:rPr>
              <a:t>Some History on TWI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>
                <a:latin typeface="Calibri" charset="0"/>
              </a:rPr>
              <a:t>Some History on TWI</a:t>
            </a:r>
          </a:p>
        </p:txBody>
      </p:sp>
      <p:sp>
        <p:nvSpPr>
          <p:cNvPr id="1024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>
                <a:latin typeface="Calibri" charset="0"/>
              </a:rPr>
              <a:t>Toyota adopted TWI in the early 50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s</a:t>
            </a:r>
          </a:p>
          <a:p>
            <a:pPr algn="ctr" eaLnBrk="1" hangingPunct="1">
              <a:buFont typeface="Arial" charset="0"/>
              <a:buNone/>
            </a:pPr>
            <a:endParaRPr lang="en-US" sz="800">
              <a:latin typeface="Calibri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en-US">
                <a:latin typeface="Calibri" charset="0"/>
              </a:rPr>
              <a:t>They still use it today, almost unchanged</a:t>
            </a:r>
          </a:p>
          <a:p>
            <a:pPr algn="ctr" eaLnBrk="1" hangingPunct="1">
              <a:buFont typeface="Arial" charset="0"/>
              <a:buNone/>
            </a:pPr>
            <a:endParaRPr lang="en-US" sz="900">
              <a:latin typeface="Calibri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en-US">
                <a:latin typeface="Calibri" charset="0"/>
              </a:rPr>
              <a:t>One of the foundations of TPS, or Lean Manufacturing</a:t>
            </a:r>
          </a:p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10244" name="Picture 7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3886200"/>
            <a:ext cx="2971800" cy="2481263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697913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2209800" y="0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>
                <a:latin typeface="Calibri" charset="0"/>
              </a:rPr>
              <a:t>TWI IN JAPAN – 1950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743</Words>
  <Application>Microsoft Macintosh PowerPoint</Application>
  <PresentationFormat>On-screen Show (4:3)</PresentationFormat>
  <Paragraphs>186</Paragraphs>
  <Slides>25</Slides>
  <Notes>11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Times New Roman</vt:lpstr>
      <vt:lpstr>Comic Sans MS</vt:lpstr>
      <vt:lpstr>Office Theme</vt:lpstr>
      <vt:lpstr>Microsoft Office Excel 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History on TWI</vt:lpstr>
      <vt:lpstr>Some History on TWI</vt:lpstr>
      <vt:lpstr>Some History on TWI</vt:lpstr>
      <vt:lpstr>PowerPoint Presentation</vt:lpstr>
      <vt:lpstr>What is TWI? 3 J-Programs</vt:lpstr>
      <vt:lpstr>What is TWI?</vt:lpstr>
      <vt:lpstr>What is TWI?</vt:lpstr>
      <vt:lpstr>What is TWI?</vt:lpstr>
      <vt:lpstr>PowerPoint Presentation</vt:lpstr>
      <vt:lpstr>TWI Job Instruction (J.I.)  5 days – 2 hours per day  8 – 12 Participants  “Lean by Doing”   Informal “at ease” Atmosphere  Participant Manuals  Each Participant – Demonstration (using JBS’s)  Post Demo Feedback  Breakdown each Demo  </vt:lpstr>
      <vt:lpstr> Obstacles to Training</vt:lpstr>
      <vt:lpstr>The Objective of TWI Job Instruction: </vt:lpstr>
      <vt:lpstr>The Objective of TWI Job Instruction: </vt:lpstr>
      <vt:lpstr>TWI Job Instruction Card    </vt:lpstr>
      <vt:lpstr>The Purpose of Job Breakdown Sheets: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</dc:creator>
  <cp:lastModifiedBy>Microsoft Office User</cp:lastModifiedBy>
  <cp:revision>6</cp:revision>
  <dcterms:created xsi:type="dcterms:W3CDTF">2009-10-04T17:01:11Z</dcterms:created>
  <dcterms:modified xsi:type="dcterms:W3CDTF">2017-04-16T00:49:39Z</dcterms:modified>
</cp:coreProperties>
</file>