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7" r:id="rId3"/>
    <p:sldId id="268" r:id="rId4"/>
    <p:sldId id="257" r:id="rId5"/>
    <p:sldId id="269" r:id="rId6"/>
    <p:sldId id="277" r:id="rId7"/>
    <p:sldId id="286" r:id="rId8"/>
    <p:sldId id="278" r:id="rId9"/>
    <p:sldId id="287" r:id="rId10"/>
    <p:sldId id="279" r:id="rId11"/>
    <p:sldId id="288" r:id="rId12"/>
    <p:sldId id="280" r:id="rId13"/>
    <p:sldId id="289" r:id="rId14"/>
    <p:sldId id="281" r:id="rId15"/>
    <p:sldId id="290" r:id="rId16"/>
    <p:sldId id="282" r:id="rId17"/>
    <p:sldId id="283" r:id="rId18"/>
    <p:sldId id="285" r:id="rId19"/>
    <p:sldId id="261" r:id="rId20"/>
    <p:sldId id="272" r:id="rId21"/>
    <p:sldId id="274" r:id="rId22"/>
    <p:sldId id="27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4"/>
    <p:restoredTop sz="79048" autoAdjust="0"/>
  </p:normalViewPr>
  <p:slideViewPr>
    <p:cSldViewPr>
      <p:cViewPr varScale="1">
        <p:scale>
          <a:sx n="100" d="100"/>
          <a:sy n="100" d="100"/>
        </p:scale>
        <p:origin x="936" y="1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897D70-1314-AA51-DF4E-6CDE4D5769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7843DF-AC37-DD4D-53BB-1BBE9ADE5D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912DE-1F96-0B4E-846F-D8C93B73EDD2}" type="datetimeFigureOut">
              <a:rPr lang="en-US" smtClean="0"/>
              <a:t>5/25/24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4CCCF-03C7-1A1F-BAD1-8532C44C6E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8C5C2A-8D98-F97F-B798-593C7C6B27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45CB-65E5-5743-ABEA-CEC11408E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4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BB7ECB-BED9-4B4E-BD9D-163C040D3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3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9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9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0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C73E6-8D73-9A42-8D9C-4948C28EF41B}" type="slidenum">
              <a:rPr lang="en-US"/>
              <a:pPr/>
              <a:t>19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835275" y="701675"/>
            <a:ext cx="10593388" cy="5959475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4088" y="1082675"/>
            <a:ext cx="1984375" cy="7451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B1ED71-0E95-2F40-8A14-42C9E5A1BEFF}" type="slidenum">
              <a:rPr lang="en-US"/>
              <a:pPr/>
              <a:t>20</a:t>
            </a:fld>
            <a:endParaRPr lang="en-US"/>
          </a:p>
        </p:txBody>
      </p:sp>
      <p:sp>
        <p:nvSpPr>
          <p:cNvPr id="1034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Process Coach Training</a:t>
            </a:r>
          </a:p>
        </p:txBody>
      </p:sp>
      <p:sp>
        <p:nvSpPr>
          <p:cNvPr id="103427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Instructor Notes</a:t>
            </a:r>
          </a:p>
        </p:txBody>
      </p:sp>
      <p:sp>
        <p:nvSpPr>
          <p:cNvPr id="103428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Corporate Training &amp; Development</a:t>
            </a:r>
          </a:p>
          <a:p>
            <a:pPr eaLnBrk="0" hangingPunct="0"/>
            <a:r>
              <a:rPr lang="en-US" sz="1200" baseline="30000"/>
              <a:t>Contact:  Dianne Douville – (978) 750-2534</a:t>
            </a:r>
          </a:p>
        </p:txBody>
      </p:sp>
      <p:sp>
        <p:nvSpPr>
          <p:cNvPr id="10342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Module 8-</a:t>
            </a:r>
            <a:fld id="{B26782C7-AEB3-6F47-82ED-BCEB07B458DB}" type="slidenum">
              <a:rPr lang="en-US" sz="1200" baseline="30000"/>
              <a:pPr algn="r" eaLnBrk="0" hangingPunct="0"/>
              <a:t>20</a:t>
            </a:fld>
            <a:endParaRPr lang="en-US" sz="1200" baseline="30000"/>
          </a:p>
          <a:p>
            <a:pPr algn="r" eaLnBrk="0" hangingPunct="0"/>
            <a:r>
              <a:rPr lang="en-US" sz="1200" baseline="30000"/>
              <a:t>December 2005 – Rev. 1</a:t>
            </a: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940" tIns="44970" rIns="89940" bIns="449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80523-75D9-3C43-8546-56EB2F27DC9B}" type="slidenum">
              <a:rPr lang="en-US"/>
              <a:pPr/>
              <a:t>21</a:t>
            </a:fld>
            <a:endParaRPr lang="en-US"/>
          </a:p>
        </p:txBody>
      </p:sp>
      <p:sp>
        <p:nvSpPr>
          <p:cNvPr id="10752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Process Coach Training</a:t>
            </a:r>
          </a:p>
        </p:txBody>
      </p:sp>
      <p:sp>
        <p:nvSpPr>
          <p:cNvPr id="107523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Instructor Notes</a:t>
            </a:r>
          </a:p>
        </p:txBody>
      </p:sp>
      <p:sp>
        <p:nvSpPr>
          <p:cNvPr id="107524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sz="1200" baseline="30000"/>
              <a:t>Corporate Training &amp; Development</a:t>
            </a:r>
          </a:p>
          <a:p>
            <a:pPr eaLnBrk="0" hangingPunct="0"/>
            <a:r>
              <a:rPr lang="en-US" sz="1200" baseline="30000"/>
              <a:t>Contact:  Dianne Douville – (978) 750-2534</a:t>
            </a:r>
          </a:p>
        </p:txBody>
      </p:sp>
      <p:sp>
        <p:nvSpPr>
          <p:cNvPr id="10752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250" indent="-28098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950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3213" indent="-223838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4063" indent="-225425" defTabSz="9001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12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84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56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52863" indent="-225425" defTabSz="900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r>
              <a:rPr lang="en-US" sz="1200" baseline="30000"/>
              <a:t>Module 8-</a:t>
            </a:r>
            <a:fld id="{C32E78C6-C3BD-8743-9F8E-0A297A3A6C6E}" type="slidenum">
              <a:rPr lang="en-US" sz="1200" baseline="30000"/>
              <a:pPr algn="r" eaLnBrk="0" hangingPunct="0"/>
              <a:t>21</a:t>
            </a:fld>
            <a:endParaRPr lang="en-US" sz="1200" baseline="30000"/>
          </a:p>
          <a:p>
            <a:pPr algn="r" eaLnBrk="0" hangingPunct="0"/>
            <a:r>
              <a:rPr lang="en-US" sz="1200" baseline="30000"/>
              <a:t>December 2005 – Rev. 1</a:t>
            </a:r>
          </a:p>
        </p:txBody>
      </p:sp>
      <p:sp>
        <p:nvSpPr>
          <p:cNvPr id="1075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89940" tIns="44970" rIns="89940" bIns="44970"/>
          <a:lstStyle/>
          <a:p>
            <a:r>
              <a:rPr lang="en-US"/>
              <a:t>Backgroupd is shortened to the Problem, Target condition/Goal Statement is abbreviated to goal </a:t>
            </a:r>
          </a:p>
          <a:p>
            <a:r>
              <a:rPr lang="en-US"/>
              <a:t>Step 1 is analagous to the problem statement</a:t>
            </a:r>
          </a:p>
          <a:p>
            <a:r>
              <a:rPr lang="en-US"/>
              <a:t>Step 2 is Root cause analyses</a:t>
            </a:r>
          </a:p>
          <a:p>
            <a:r>
              <a:rPr lang="en-US"/>
              <a:t>Step 3 is the Implementation plan</a:t>
            </a:r>
          </a:p>
          <a:p>
            <a:r>
              <a:rPr lang="en-US"/>
              <a:t>Step 4 is the Follow up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4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57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4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B7ECB-BED9-4B4E-BD9D-163C040D3C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8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1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91440"/>
            <a:ext cx="1168908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23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91440"/>
            <a:ext cx="1168908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19" y="990600"/>
            <a:ext cx="5669281" cy="5562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90599"/>
            <a:ext cx="5715000" cy="556260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78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91440"/>
            <a:ext cx="11689080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855030"/>
            <a:ext cx="57221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576160"/>
            <a:ext cx="5722197" cy="49770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855257"/>
            <a:ext cx="57700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76160"/>
            <a:ext cx="5770031" cy="497703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34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91440"/>
            <a:ext cx="11689080" cy="548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8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7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838200"/>
            <a:ext cx="4346366" cy="5969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38200"/>
            <a:ext cx="7196667" cy="5715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1435103"/>
            <a:ext cx="4346366" cy="51180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68920B-675A-7319-1643-0F8B9F3427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4320" y="91440"/>
            <a:ext cx="1168908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50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38199"/>
            <a:ext cx="7315200" cy="4419601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DFBEE3-5E11-2A92-A1C3-EF1CA216275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74320" y="91440"/>
            <a:ext cx="1168908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60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320" y="914400"/>
            <a:ext cx="1168908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5745056" y="-5749819"/>
            <a:ext cx="731520" cy="1222163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4320" y="76200"/>
            <a:ext cx="11689080" cy="5486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47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sldNum="0" hdr="0" ft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image" Target="../media/image1.em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em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4178" y="32766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A3 Reporting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41C92-0D74-BC47-8378-2858E6C61DB9}"/>
              </a:ext>
            </a:extLst>
          </p:cNvPr>
          <p:cNvSpPr txBox="1"/>
          <p:nvPr/>
        </p:nvSpPr>
        <p:spPr>
          <a:xfrm>
            <a:off x="2209798" y="2768768"/>
            <a:ext cx="7981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Standardized Storytelling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4B1311D-81A9-6E42-9B6E-368D58E8D8C0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0" y="1188720"/>
            <a:ext cx="8333508" cy="4846320"/>
            <a:chOff x="304801" y="1088538"/>
            <a:chExt cx="8610600" cy="5007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088538"/>
              <a:ext cx="8610600" cy="500746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838201" y="2634714"/>
              <a:ext cx="2819399" cy="946686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6A5F49-0937-034C-BCE2-AF9819E25D65}"/>
                </a:ext>
              </a:extLst>
            </p:cNvPr>
            <p:cNvSpPr txBox="1"/>
            <p:nvPr/>
          </p:nvSpPr>
          <p:spPr>
            <a:xfrm>
              <a:off x="3505200" y="2157827"/>
              <a:ext cx="5257800" cy="1876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Quality</a:t>
              </a:r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– 0 defects at launch</a:t>
              </a:r>
            </a:p>
            <a:p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	- Rework less than 10%</a:t>
              </a:r>
            </a:p>
            <a:p>
              <a:r>
                <a:rPr lang="en-US" sz="14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Delivery</a:t>
              </a:r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- 100% on-time</a:t>
              </a:r>
            </a:p>
            <a:p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	- Level weekly volume</a:t>
              </a:r>
            </a:p>
            <a:p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	- Consistent short lead time with predictable delivery</a:t>
              </a:r>
            </a:p>
            <a:p>
              <a:r>
                <a:rPr lang="en-US" sz="14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Cost</a:t>
              </a:r>
              <a:r>
                <a:rPr lang="en-US" sz="14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	- 10% decrease – rework down: overtime down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446" y="3542822"/>
              <a:ext cx="1154554" cy="64817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9A36DF48-A8E7-3840-9411-00F92AADEFFF}"/>
              </a:ext>
            </a:extLst>
          </p:cNvPr>
          <p:cNvSpPr txBox="1">
            <a:spLocks noChangeArrowheads="1"/>
          </p:cNvSpPr>
          <p:nvPr/>
        </p:nvSpPr>
        <p:spPr>
          <a:xfrm>
            <a:off x="1798320" y="274320"/>
            <a:ext cx="8778240" cy="7315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ECC5A99C-7C4D-F048-91B9-FE97DC26A164}"/>
              </a:ext>
            </a:extLst>
          </p:cNvPr>
          <p:cNvSpPr txBox="1">
            <a:spLocks/>
          </p:cNvSpPr>
          <p:nvPr/>
        </p:nvSpPr>
        <p:spPr bwMode="auto">
          <a:xfrm>
            <a:off x="6129253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kern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Example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41B5CB-266A-4482-D833-6D3F49918BEC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420467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CF8F26D-F8C4-D848-89F2-D8B9440886C3}"/>
              </a:ext>
            </a:extLst>
          </p:cNvPr>
          <p:cNvGrpSpPr>
            <a:grpSpLocks noChangeAspect="1"/>
          </p:cNvGrpSpPr>
          <p:nvPr/>
        </p:nvGrpSpPr>
        <p:grpSpPr>
          <a:xfrm>
            <a:off x="5090160" y="1463040"/>
            <a:ext cx="5257800" cy="2743200"/>
            <a:chOff x="304801" y="1088538"/>
            <a:chExt cx="8613648" cy="5007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088538"/>
              <a:ext cx="8613648" cy="500746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838201" y="2634714"/>
              <a:ext cx="2819399" cy="946686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6A5F49-0937-034C-BCE2-AF9819E25D65}"/>
                </a:ext>
              </a:extLst>
            </p:cNvPr>
            <p:cNvSpPr txBox="1"/>
            <p:nvPr/>
          </p:nvSpPr>
          <p:spPr>
            <a:xfrm>
              <a:off x="3505201" y="2157826"/>
              <a:ext cx="4414566" cy="1741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Quality</a:t>
              </a:r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– 0 defects at launch</a:t>
              </a:r>
            </a:p>
            <a:p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Rework less than 10%</a:t>
              </a:r>
            </a:p>
            <a:p>
              <a:r>
                <a:rPr lang="en-US" sz="7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Delivery</a:t>
              </a:r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- 100% on-time</a:t>
              </a:r>
            </a:p>
            <a:p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Level weekly volume</a:t>
              </a:r>
            </a:p>
            <a:p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Consistent short lead time with predictable delivery</a:t>
              </a:r>
            </a:p>
            <a:p>
              <a:r>
                <a:rPr lang="en-US" sz="7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Cost</a:t>
              </a:r>
              <a:r>
                <a:rPr lang="en-US" sz="7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- 10% decrease – rework down: overtime down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446" y="3542822"/>
              <a:ext cx="1154554" cy="64817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2FA070-ED92-E944-9908-01CBE4DFD79D}"/>
              </a:ext>
            </a:extLst>
          </p:cNvPr>
          <p:cNvSpPr txBox="1"/>
          <p:nvPr/>
        </p:nvSpPr>
        <p:spPr>
          <a:xfrm>
            <a:off x="1889760" y="1371600"/>
            <a:ext cx="31089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Once you have the problem stated, the development of goals reflect the performance of the change from the current state to the future state.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 we know when we are done?  We’ve either met our targets or we’ve gotten as close as we can without a large capital expenditure (for example).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0264842-60CC-F54B-4628-6103A51A8EAA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95991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66A5F49-0937-034C-BCE2-AF9819E25D65}"/>
              </a:ext>
            </a:extLst>
          </p:cNvPr>
          <p:cNvSpPr txBox="1"/>
          <p:nvPr/>
        </p:nvSpPr>
        <p:spPr>
          <a:xfrm>
            <a:off x="1956816" y="3849470"/>
            <a:ext cx="39867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u="sng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Quality</a:t>
            </a:r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	– 0 defects at launch</a:t>
            </a:r>
          </a:p>
          <a:p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	- Rework less than 10%</a:t>
            </a:r>
          </a:p>
          <a:p>
            <a:r>
              <a:rPr lang="en-US" sz="600" u="sng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Delivery</a:t>
            </a:r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 	- 100% on-time</a:t>
            </a:r>
          </a:p>
          <a:p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	- Level weekly volume</a:t>
            </a:r>
          </a:p>
          <a:p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	- Consistent short lead time with predictable delivery</a:t>
            </a:r>
          </a:p>
          <a:p>
            <a:r>
              <a:rPr lang="en-US" sz="600" u="sng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Cost</a:t>
            </a:r>
            <a:r>
              <a:rPr lang="en-US" sz="600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	- 10% decrease – rework down: overtime down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516328-1D1E-8E4F-891A-E22D8C612EC8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0" y="1097280"/>
            <a:ext cx="8333508" cy="4846320"/>
            <a:chOff x="304801" y="1143000"/>
            <a:chExt cx="8610600" cy="5007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143000"/>
              <a:ext cx="8610600" cy="500746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838201" y="2634714"/>
              <a:ext cx="2819399" cy="946686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6208" y="4763869"/>
              <a:ext cx="1155192" cy="57013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4C418F-484E-064F-82DC-7577F01B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4749" y="3008531"/>
              <a:ext cx="4591050" cy="16502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2804F0B7-F282-DAEC-BB46-9F560E91E408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352138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AA64289-87A2-1041-8B0D-45AA76C07A23}"/>
              </a:ext>
            </a:extLst>
          </p:cNvPr>
          <p:cNvGrpSpPr>
            <a:grpSpLocks noChangeAspect="1"/>
          </p:cNvGrpSpPr>
          <p:nvPr/>
        </p:nvGrpSpPr>
        <p:grpSpPr>
          <a:xfrm>
            <a:off x="5257800" y="1463040"/>
            <a:ext cx="5082540" cy="2651760"/>
            <a:chOff x="304801" y="1088538"/>
            <a:chExt cx="8610600" cy="5007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088538"/>
              <a:ext cx="8610600" cy="500746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838201" y="2634714"/>
              <a:ext cx="2819399" cy="946686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6A5F49-0937-034C-BCE2-AF9819E25D65}"/>
                </a:ext>
              </a:extLst>
            </p:cNvPr>
            <p:cNvSpPr txBox="1"/>
            <p:nvPr/>
          </p:nvSpPr>
          <p:spPr>
            <a:xfrm>
              <a:off x="432815" y="3849469"/>
              <a:ext cx="3986784" cy="6974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Qu</a:t>
              </a:r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Rework less than 10%</a:t>
              </a:r>
            </a:p>
            <a:p>
              <a:r>
                <a:rPr lang="en-US" sz="300" u="sng" dirty="0" err="1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ality</a:t>
              </a:r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– 0 defects at launch</a:t>
              </a:r>
            </a:p>
            <a:p>
              <a:r>
                <a:rPr lang="en-US" sz="3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Delivery</a:t>
              </a:r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 	- 100% on-time</a:t>
              </a:r>
            </a:p>
            <a:p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Level weekly volume</a:t>
              </a:r>
            </a:p>
            <a:p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Consistent short lead time with predictable delivery</a:t>
              </a:r>
            </a:p>
            <a:p>
              <a:r>
                <a:rPr lang="en-US" sz="300" u="sng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Cost</a:t>
              </a:r>
              <a:r>
                <a:rPr lang="en-US" sz="300" dirty="0">
                  <a:latin typeface="Bradley Hand" pitchFamily="2" charset="77"/>
                  <a:ea typeface="Brush Script MT" panose="03060802040406070304" pitchFamily="66" charset="-122"/>
                  <a:cs typeface="Brush Script MT" panose="03060802040406070304" pitchFamily="66" charset="-122"/>
                </a:rPr>
                <a:t>	- 10% decrease – rework down: overtime down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6208" y="4763869"/>
              <a:ext cx="1155192" cy="57013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4C418F-484E-064F-82DC-7577F01B0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4749" y="3008531"/>
              <a:ext cx="4591050" cy="16502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4FF94F-1A00-E046-AC6E-3845765FC9AB}"/>
              </a:ext>
            </a:extLst>
          </p:cNvPr>
          <p:cNvSpPr txBox="1"/>
          <p:nvPr/>
        </p:nvSpPr>
        <p:spPr>
          <a:xfrm>
            <a:off x="1889760" y="1371600"/>
            <a:ext cx="310896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problem is something that presents itself as a barrier to the organizations ability to achieve it’s goal.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Articulating the problem requires the owner to identify the gap between the current condition and the desired performance at any given time.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root cause of the gap is identified by examining how the work is currently being performed and asking why the problem occurs.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D4768-4A95-4547-832F-6D809B6923BB}"/>
              </a:ext>
            </a:extLst>
          </p:cNvPr>
          <p:cNvSpPr/>
          <p:nvPr/>
        </p:nvSpPr>
        <p:spPr>
          <a:xfrm>
            <a:off x="5230761" y="4608336"/>
            <a:ext cx="530352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Clear definition provides effective countermeasures.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40185C7-BF2F-55FD-EFD2-459D75AAD5FE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346871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9CFC2D-D78C-EE48-A566-1FF732C33900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0" y="1188720"/>
            <a:ext cx="8333508" cy="4846320"/>
            <a:chOff x="304801" y="1088537"/>
            <a:chExt cx="8610600" cy="500746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2133600"/>
              <a:ext cx="1524000" cy="381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2C364-7691-AF47-9FF6-745BA57BA06A}"/>
                </a:ext>
              </a:extLst>
            </p:cNvPr>
            <p:cNvGrpSpPr/>
            <p:nvPr/>
          </p:nvGrpSpPr>
          <p:grpSpPr>
            <a:xfrm>
              <a:off x="304801" y="1088537"/>
              <a:ext cx="8610600" cy="5007462"/>
              <a:chOff x="304801" y="1088537"/>
              <a:chExt cx="8610600" cy="50074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EC4CA10-E8D9-DE4A-8DDB-3E40E6B83AFF}"/>
                  </a:ext>
                </a:extLst>
              </p:cNvPr>
              <p:cNvGrpSpPr/>
              <p:nvPr/>
            </p:nvGrpSpPr>
            <p:grpSpPr>
              <a:xfrm>
                <a:off x="304801" y="1088537"/>
                <a:ext cx="8610600" cy="5007462"/>
                <a:chOff x="304800" y="1088537"/>
                <a:chExt cx="8815621" cy="515986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EE67955-EBF4-8544-A096-ED6408534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1088537"/>
                  <a:ext cx="8815621" cy="5159861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787D040-6D59-D444-A040-852139C21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200" y="1524000"/>
                  <a:ext cx="1732722" cy="86784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3672E3-4C1E-4643-A901-3750CDF1BEFC}"/>
                  </a:ext>
                </a:extLst>
              </p:cNvPr>
              <p:cNvGrpSpPr/>
              <p:nvPr/>
            </p:nvGrpSpPr>
            <p:grpSpPr>
              <a:xfrm>
                <a:off x="838201" y="2634714"/>
                <a:ext cx="2819399" cy="946686"/>
                <a:chOff x="4114800" y="2656890"/>
                <a:chExt cx="4772929" cy="191511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A81F240-8599-1441-A8A0-D6984BF81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4800" y="2656890"/>
                  <a:ext cx="4772929" cy="19151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1301139-F709-0241-ACB9-ABB7C4351B7D}"/>
                    </a:ext>
                  </a:extLst>
                </p:cNvPr>
                <p:cNvSpPr/>
                <p:nvPr/>
              </p:nvSpPr>
              <p:spPr>
                <a:xfrm rot="649704">
                  <a:off x="8400242" y="3118851"/>
                  <a:ext cx="487349" cy="112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A5F49-0937-034C-BCE2-AF9819E25D65}"/>
                  </a:ext>
                </a:extLst>
              </p:cNvPr>
              <p:cNvSpPr txBox="1"/>
              <p:nvPr/>
            </p:nvSpPr>
            <p:spPr>
              <a:xfrm>
                <a:off x="432816" y="3849469"/>
                <a:ext cx="3986784" cy="667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Quality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– 0 defects at launch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Rework less than 10%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Delivery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- 100% on-time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Level weekly volume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Consistent short lead time with predictable delivery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Cost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- 10% decrease – rework down: overtime down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4C418F-484E-064F-82DC-7577F01B0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4722735"/>
                <a:ext cx="3433988" cy="123433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67C58C-F45D-2547-B56F-CD1267F64148}"/>
                </a:ext>
              </a:extLst>
            </p:cNvPr>
            <p:cNvGrpSpPr/>
            <p:nvPr/>
          </p:nvGrpSpPr>
          <p:grpSpPr>
            <a:xfrm>
              <a:off x="432816" y="1807807"/>
              <a:ext cx="4637293" cy="3242385"/>
              <a:chOff x="451864" y="2238300"/>
              <a:chExt cx="4637293" cy="32423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8DFD69-FE80-0548-AFC0-74EE5086D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657" y="2238300"/>
                <a:ext cx="4635500" cy="19083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1C63271-56A0-D644-9A7E-F9028384D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864" y="4146605"/>
                <a:ext cx="4635499" cy="13340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1486939E-09DD-42DE-E607-F88546D4B724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144491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91F1103-A501-C443-AD47-F997BEE73AB6}"/>
              </a:ext>
            </a:extLst>
          </p:cNvPr>
          <p:cNvGrpSpPr>
            <a:grpSpLocks noChangeAspect="1"/>
          </p:cNvGrpSpPr>
          <p:nvPr/>
        </p:nvGrpSpPr>
        <p:grpSpPr>
          <a:xfrm>
            <a:off x="5730240" y="1371600"/>
            <a:ext cx="4572000" cy="3429000"/>
            <a:chOff x="304801" y="1088537"/>
            <a:chExt cx="8610600" cy="500746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57800" y="2133600"/>
              <a:ext cx="1524000" cy="381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2C364-7691-AF47-9FF6-745BA57BA06A}"/>
                </a:ext>
              </a:extLst>
            </p:cNvPr>
            <p:cNvGrpSpPr/>
            <p:nvPr/>
          </p:nvGrpSpPr>
          <p:grpSpPr>
            <a:xfrm>
              <a:off x="304801" y="1088537"/>
              <a:ext cx="8610600" cy="5007462"/>
              <a:chOff x="304801" y="1088537"/>
              <a:chExt cx="8610600" cy="50074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EC4CA10-E8D9-DE4A-8DDB-3E40E6B83AFF}"/>
                  </a:ext>
                </a:extLst>
              </p:cNvPr>
              <p:cNvGrpSpPr/>
              <p:nvPr/>
            </p:nvGrpSpPr>
            <p:grpSpPr>
              <a:xfrm>
                <a:off x="304801" y="1088537"/>
                <a:ext cx="8610600" cy="5007462"/>
                <a:chOff x="304800" y="1088537"/>
                <a:chExt cx="8815621" cy="515986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EE67955-EBF4-8544-A096-ED6408534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1088537"/>
                  <a:ext cx="8815621" cy="5159861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787D040-6D59-D444-A040-852139C21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200" y="1524000"/>
                  <a:ext cx="1732722" cy="86784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3672E3-4C1E-4643-A901-3750CDF1BEFC}"/>
                  </a:ext>
                </a:extLst>
              </p:cNvPr>
              <p:cNvGrpSpPr/>
              <p:nvPr/>
            </p:nvGrpSpPr>
            <p:grpSpPr>
              <a:xfrm>
                <a:off x="838201" y="2634714"/>
                <a:ext cx="2819399" cy="946686"/>
                <a:chOff x="4114800" y="2656890"/>
                <a:chExt cx="4772929" cy="191511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A81F240-8599-1441-A8A0-D6984BF81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4800" y="2656890"/>
                  <a:ext cx="4772929" cy="19151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1301139-F709-0241-ACB9-ABB7C4351B7D}"/>
                    </a:ext>
                  </a:extLst>
                </p:cNvPr>
                <p:cNvSpPr/>
                <p:nvPr/>
              </p:nvSpPr>
              <p:spPr>
                <a:xfrm rot="649704">
                  <a:off x="8400242" y="3118851"/>
                  <a:ext cx="487349" cy="112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A5F49-0937-034C-BCE2-AF9819E25D65}"/>
                  </a:ext>
                </a:extLst>
              </p:cNvPr>
              <p:cNvSpPr txBox="1"/>
              <p:nvPr/>
            </p:nvSpPr>
            <p:spPr>
              <a:xfrm>
                <a:off x="432817" y="3849470"/>
                <a:ext cx="3986783" cy="1213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Quality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– 0 defects at launch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Rework less than 10%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Delivery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- 100% on-time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Level weekly volume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Consistent short lead time with predictable delivery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Cost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- 10% decrease – rework down: overtime down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4C418F-484E-064F-82DC-7577F01B0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4722735"/>
                <a:ext cx="3433988" cy="123433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467C58C-F45D-2547-B56F-CD1267F64148}"/>
                </a:ext>
              </a:extLst>
            </p:cNvPr>
            <p:cNvGrpSpPr/>
            <p:nvPr/>
          </p:nvGrpSpPr>
          <p:grpSpPr>
            <a:xfrm>
              <a:off x="432816" y="1807807"/>
              <a:ext cx="4637293" cy="3242385"/>
              <a:chOff x="451864" y="2238300"/>
              <a:chExt cx="4637293" cy="3242385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58DFD69-FE80-0548-AFC0-74EE5086D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657" y="2238300"/>
                <a:ext cx="4635500" cy="19083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1C63271-56A0-D644-9A7E-F9028384D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864" y="4146605"/>
                <a:ext cx="4635499" cy="13340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38FA39-3194-CF46-A6FA-42B98DE8882E}"/>
              </a:ext>
            </a:extLst>
          </p:cNvPr>
          <p:cNvSpPr txBox="1"/>
          <p:nvPr/>
        </p:nvSpPr>
        <p:spPr>
          <a:xfrm>
            <a:off x="1889760" y="1371601"/>
            <a:ext cx="3657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problem is something that presents itself as a barrier to the organizations ability to achieve it’s goal.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Articulating the problem requires the owner to identify the gap between the current condition and the desired performance at any given time.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root cause of the gap is identified by examining how the work is currently being performed and asking why the problem occurs.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D4E76A-5185-2C74-2424-A17D9A4535F2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225461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6EC8D1-D186-484A-B366-5FD44DB74848}"/>
              </a:ext>
            </a:extLst>
          </p:cNvPr>
          <p:cNvGrpSpPr>
            <a:grpSpLocks noChangeAspect="1"/>
          </p:cNvGrpSpPr>
          <p:nvPr/>
        </p:nvGrpSpPr>
        <p:grpSpPr>
          <a:xfrm>
            <a:off x="1981200" y="1188720"/>
            <a:ext cx="8333508" cy="4846320"/>
            <a:chOff x="381000" y="1143000"/>
            <a:chExt cx="8610600" cy="50074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2C364-7691-AF47-9FF6-745BA57BA06A}"/>
                </a:ext>
              </a:extLst>
            </p:cNvPr>
            <p:cNvGrpSpPr/>
            <p:nvPr/>
          </p:nvGrpSpPr>
          <p:grpSpPr>
            <a:xfrm>
              <a:off x="381000" y="1143000"/>
              <a:ext cx="8610600" cy="5007462"/>
              <a:chOff x="304801" y="1088537"/>
              <a:chExt cx="8610600" cy="50074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EC4CA10-E8D9-DE4A-8DDB-3E40E6B83AFF}"/>
                  </a:ext>
                </a:extLst>
              </p:cNvPr>
              <p:cNvGrpSpPr/>
              <p:nvPr/>
            </p:nvGrpSpPr>
            <p:grpSpPr>
              <a:xfrm>
                <a:off x="304801" y="1088537"/>
                <a:ext cx="8610600" cy="5007462"/>
                <a:chOff x="304800" y="1088537"/>
                <a:chExt cx="8815621" cy="515986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EE67955-EBF4-8544-A096-ED6408534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1088537"/>
                  <a:ext cx="8815621" cy="5159861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787D040-6D59-D444-A040-852139C21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200" y="1524000"/>
                  <a:ext cx="1732722" cy="86784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3672E3-4C1E-4643-A901-3750CDF1BEFC}"/>
                  </a:ext>
                </a:extLst>
              </p:cNvPr>
              <p:cNvGrpSpPr/>
              <p:nvPr/>
            </p:nvGrpSpPr>
            <p:grpSpPr>
              <a:xfrm>
                <a:off x="838201" y="2634714"/>
                <a:ext cx="2819399" cy="946686"/>
                <a:chOff x="4114800" y="2656890"/>
                <a:chExt cx="4772929" cy="191511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A81F240-8599-1441-A8A0-D6984BF81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4800" y="2656890"/>
                  <a:ext cx="4772929" cy="19151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1301139-F709-0241-ACB9-ABB7C4351B7D}"/>
                    </a:ext>
                  </a:extLst>
                </p:cNvPr>
                <p:cNvSpPr/>
                <p:nvPr/>
              </p:nvSpPr>
              <p:spPr>
                <a:xfrm rot="649704">
                  <a:off x="8400242" y="3118851"/>
                  <a:ext cx="487349" cy="112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A5F49-0937-034C-BCE2-AF9819E25D65}"/>
                  </a:ext>
                </a:extLst>
              </p:cNvPr>
              <p:cNvSpPr txBox="1"/>
              <p:nvPr/>
            </p:nvSpPr>
            <p:spPr>
              <a:xfrm>
                <a:off x="432816" y="3849469"/>
                <a:ext cx="3986784" cy="667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Quality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– 0 defects at launch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Rework less than 10%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Delivery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- 100% on-time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Level weekly volume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Consistent short lead time with predictable delivery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Cost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- 10% decrease – rework down: overtime down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4C418F-484E-064F-82DC-7577F01B0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4722735"/>
                <a:ext cx="3433988" cy="123433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9E4768-5746-4A43-B83D-A0FC5019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2960941"/>
              <a:ext cx="4318951" cy="17027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3000" y="3903932"/>
              <a:ext cx="1904936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A1363-2A26-1945-9377-A1ABA6D2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7252" y="1585599"/>
              <a:ext cx="2170748" cy="1196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5A8172-E215-D649-A3F7-15A88C8D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34200" y="1828801"/>
              <a:ext cx="1843658" cy="6317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02D62EAA-FFFF-77D3-E684-01B65AAAA691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149226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A44A72-317C-4F49-A8EB-AE5F72F4998A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59" y="1188720"/>
            <a:ext cx="8503920" cy="4846320"/>
            <a:chOff x="335614" y="1143000"/>
            <a:chExt cx="8786687" cy="500746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15000" y="4800600"/>
              <a:ext cx="1033272" cy="9144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2C364-7691-AF47-9FF6-745BA57BA06A}"/>
                </a:ext>
              </a:extLst>
            </p:cNvPr>
            <p:cNvGrpSpPr/>
            <p:nvPr/>
          </p:nvGrpSpPr>
          <p:grpSpPr>
            <a:xfrm>
              <a:off x="381000" y="1143000"/>
              <a:ext cx="8610600" cy="5007462"/>
              <a:chOff x="304801" y="1088537"/>
              <a:chExt cx="8610600" cy="50074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EC4CA10-E8D9-DE4A-8DDB-3E40E6B83AFF}"/>
                  </a:ext>
                </a:extLst>
              </p:cNvPr>
              <p:cNvGrpSpPr/>
              <p:nvPr/>
            </p:nvGrpSpPr>
            <p:grpSpPr>
              <a:xfrm>
                <a:off x="304801" y="1088537"/>
                <a:ext cx="8610600" cy="5007462"/>
                <a:chOff x="304800" y="1088537"/>
                <a:chExt cx="8815621" cy="515986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EE67955-EBF4-8544-A096-ED6408534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1088537"/>
                  <a:ext cx="8815621" cy="5159861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787D040-6D59-D444-A040-852139C21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200" y="1524000"/>
                  <a:ext cx="1732722" cy="86784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3672E3-4C1E-4643-A901-3750CDF1BEFC}"/>
                  </a:ext>
                </a:extLst>
              </p:cNvPr>
              <p:cNvGrpSpPr/>
              <p:nvPr/>
            </p:nvGrpSpPr>
            <p:grpSpPr>
              <a:xfrm>
                <a:off x="838201" y="2634714"/>
                <a:ext cx="2819399" cy="946686"/>
                <a:chOff x="4114800" y="2656890"/>
                <a:chExt cx="4772929" cy="191511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A81F240-8599-1441-A8A0-D6984BF81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4800" y="2656890"/>
                  <a:ext cx="4772929" cy="19151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1301139-F709-0241-ACB9-ABB7C4351B7D}"/>
                    </a:ext>
                  </a:extLst>
                </p:cNvPr>
                <p:cNvSpPr/>
                <p:nvPr/>
              </p:nvSpPr>
              <p:spPr>
                <a:xfrm rot="649704">
                  <a:off x="8400242" y="3118851"/>
                  <a:ext cx="487349" cy="112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A5F49-0937-034C-BCE2-AF9819E25D65}"/>
                  </a:ext>
                </a:extLst>
              </p:cNvPr>
              <p:cNvSpPr txBox="1"/>
              <p:nvPr/>
            </p:nvSpPr>
            <p:spPr>
              <a:xfrm>
                <a:off x="432816" y="3849469"/>
                <a:ext cx="3986784" cy="667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Quality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– 0 defects at launch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Rework less than 10%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Delivery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- 100% on-time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Level weekly volume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Consistent short lead time with predictable delivery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Cost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- 10% decrease – rework down: overtime down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4C418F-484E-064F-82DC-7577F01B0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4722735"/>
                <a:ext cx="3433988" cy="123433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A1363-2A26-1945-9377-A1ABA6D2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7252" y="1585599"/>
              <a:ext cx="2170748" cy="1196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5A8172-E215-D649-A3F7-15A88C8D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200" y="1828801"/>
              <a:ext cx="1843658" cy="6317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DB461B-577C-7346-A0B6-3BAC3DF8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17720" y="3072384"/>
              <a:ext cx="4261104" cy="16448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7B67B8-AF28-2E4A-A428-763EBED98AB1}"/>
                </a:ext>
              </a:extLst>
            </p:cNvPr>
            <p:cNvSpPr txBox="1"/>
            <p:nvPr/>
          </p:nvSpPr>
          <p:spPr>
            <a:xfrm>
              <a:off x="335614" y="4119953"/>
              <a:ext cx="8786687" cy="6678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Midterm Review   | Ensure ongoing collaboration</a:t>
              </a: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Prelaunch Review | Monitor system weekly, all metrics, especially quality and delivery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57833C98-9955-8591-C06A-40BE424B929A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41798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121F31E-A275-914C-A73E-B71754108C59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1" y="1188720"/>
            <a:ext cx="8361273" cy="4846320"/>
            <a:chOff x="381000" y="1143000"/>
            <a:chExt cx="8645241" cy="500746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62C364-7691-AF47-9FF6-745BA57BA06A}"/>
                </a:ext>
              </a:extLst>
            </p:cNvPr>
            <p:cNvGrpSpPr/>
            <p:nvPr/>
          </p:nvGrpSpPr>
          <p:grpSpPr>
            <a:xfrm>
              <a:off x="381000" y="1143000"/>
              <a:ext cx="8610600" cy="5007462"/>
              <a:chOff x="304801" y="1088537"/>
              <a:chExt cx="8610600" cy="500746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EC4CA10-E8D9-DE4A-8DDB-3E40E6B83AFF}"/>
                  </a:ext>
                </a:extLst>
              </p:cNvPr>
              <p:cNvGrpSpPr/>
              <p:nvPr/>
            </p:nvGrpSpPr>
            <p:grpSpPr>
              <a:xfrm>
                <a:off x="304801" y="1088537"/>
                <a:ext cx="8610600" cy="5007462"/>
                <a:chOff x="304800" y="1088537"/>
                <a:chExt cx="8815621" cy="515986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EE67955-EBF4-8544-A096-ED6408534E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4800" y="1088537"/>
                  <a:ext cx="8815621" cy="5159861"/>
                </a:xfrm>
                <a:prstGeom prst="rect">
                  <a:avLst/>
                </a:prstGeom>
              </p:spPr>
            </p:pic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787D040-6D59-D444-A040-852139C21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7200" y="1524000"/>
                  <a:ext cx="1732722" cy="867847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13672E3-4C1E-4643-A901-3750CDF1BEFC}"/>
                  </a:ext>
                </a:extLst>
              </p:cNvPr>
              <p:cNvGrpSpPr/>
              <p:nvPr/>
            </p:nvGrpSpPr>
            <p:grpSpPr>
              <a:xfrm>
                <a:off x="838201" y="2634714"/>
                <a:ext cx="2819399" cy="946686"/>
                <a:chOff x="4114800" y="2656890"/>
                <a:chExt cx="4772929" cy="191511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A81F240-8599-1441-A8A0-D6984BF811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14800" y="2656890"/>
                  <a:ext cx="4772929" cy="191511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1301139-F709-0241-ACB9-ABB7C4351B7D}"/>
                    </a:ext>
                  </a:extLst>
                </p:cNvPr>
                <p:cNvSpPr/>
                <p:nvPr/>
              </p:nvSpPr>
              <p:spPr>
                <a:xfrm rot="649704">
                  <a:off x="8400242" y="3118851"/>
                  <a:ext cx="487349" cy="1129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6A5F49-0937-034C-BCE2-AF9819E25D65}"/>
                  </a:ext>
                </a:extLst>
              </p:cNvPr>
              <p:cNvSpPr txBox="1"/>
              <p:nvPr/>
            </p:nvSpPr>
            <p:spPr>
              <a:xfrm>
                <a:off x="432816" y="3849469"/>
                <a:ext cx="3986784" cy="6678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Quality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– 0 defects at launch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Rework less than 10%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Delivery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	- 100% on-time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Level weekly volume</a:t>
                </a:r>
              </a:p>
              <a:p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Consistent short lead time with predictable delivery</a:t>
                </a:r>
              </a:p>
              <a:p>
                <a:r>
                  <a:rPr lang="en-US" sz="600" u="sng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Cost</a:t>
                </a:r>
                <a:r>
                  <a:rPr lang="en-US" sz="600" dirty="0">
                    <a:latin typeface="Bradley Hand" pitchFamily="2" charset="77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	- 10% decrease – rework down: overtime down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B4C418F-484E-064F-82DC-7577F01B0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4722735"/>
                <a:ext cx="3433988" cy="1234337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3DA1363-2A26-1945-9377-A1ABA6D2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7252" y="1585599"/>
              <a:ext cx="2170748" cy="1196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85A8172-E215-D649-A3F7-15A88C8D1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200" y="1828801"/>
              <a:ext cx="1843658" cy="6317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DB461B-577C-7346-A0B6-3BAC3DF8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17720" y="3072384"/>
              <a:ext cx="4261104" cy="16448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06233FA-FD25-CB48-AE12-5EE41AB3AC62}"/>
                </a:ext>
              </a:extLst>
            </p:cNvPr>
            <p:cNvGrpSpPr/>
            <p:nvPr/>
          </p:nvGrpSpPr>
          <p:grpSpPr>
            <a:xfrm>
              <a:off x="4572000" y="5105400"/>
              <a:ext cx="4454241" cy="420487"/>
              <a:chOff x="4572000" y="5105400"/>
              <a:chExt cx="4454241" cy="42048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01F222-CFA0-F845-8DA9-EAE124202710}"/>
                  </a:ext>
                </a:extLst>
              </p:cNvPr>
              <p:cNvSpPr txBox="1"/>
              <p:nvPr/>
            </p:nvSpPr>
            <p:spPr>
              <a:xfrm>
                <a:off x="4572000" y="5105400"/>
                <a:ext cx="999770" cy="23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Midterm Review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EA4DD9-0B2E-0649-B947-64D4EC1CDF62}"/>
                  </a:ext>
                </a:extLst>
              </p:cNvPr>
              <p:cNvSpPr txBox="1"/>
              <p:nvPr/>
            </p:nvSpPr>
            <p:spPr>
              <a:xfrm>
                <a:off x="5624833" y="5109247"/>
                <a:ext cx="1611368" cy="23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Ensure ongoing collaboration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C75E0B-1C63-794E-A8E5-E6F51D8B8869}"/>
                  </a:ext>
                </a:extLst>
              </p:cNvPr>
              <p:cNvSpPr txBox="1"/>
              <p:nvPr/>
            </p:nvSpPr>
            <p:spPr>
              <a:xfrm>
                <a:off x="4572000" y="5272401"/>
                <a:ext cx="1054467" cy="23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Prelaunch Review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726561-DF36-DB44-B123-9336480149F9}"/>
                  </a:ext>
                </a:extLst>
              </p:cNvPr>
              <p:cNvSpPr txBox="1"/>
              <p:nvPr/>
            </p:nvSpPr>
            <p:spPr>
              <a:xfrm>
                <a:off x="5624833" y="5287380"/>
                <a:ext cx="3401408" cy="238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Monitor system weekly, all metrics, especially quality and delivery</a:t>
                </a:r>
              </a:p>
            </p:txBody>
          </p:sp>
        </p:grpSp>
      </p:grpSp>
      <p:sp>
        <p:nvSpPr>
          <p:cNvPr id="6" name="Rectangle 2">
            <a:extLst>
              <a:ext uri="{FF2B5EF4-FFF2-40B4-BE49-F238E27FC236}">
                <a16:creationId xmlns:a16="http://schemas.microsoft.com/office/drawing/2014/main" id="{06319790-04EF-71EF-17C4-EABAF2ECB19E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114585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400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889760" y="1188720"/>
            <a:ext cx="8595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A3 Problem Solving template lays out an entire plan, large or small, on one sheet of paper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should be visual and extremely concise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should tell a story, laid out from upper left-hand side to lower right, which anyone can understand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important is not the format, but the process and thinking behind it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fosters dialogue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develops problem solvers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28C9B5-1CF2-7CC3-F3C8-A1714F1BB590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91440"/>
            <a:ext cx="11704320" cy="548640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The A3 Method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11734800" cy="4297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Toyota tool known as A3 refers to the international paper size that is roughly the size of a 11x17-inch (tabloid)  paper used in the United States.  The A3 format is used by Toyota as the template for different types of reports such as: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Report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Strategy Report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Status Report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Proposal Report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42" y="1062037"/>
            <a:ext cx="62388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DF0A734-A8FA-6CD9-C543-F7CB4BFAA16F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Plan– Do – Check - Act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88721"/>
            <a:ext cx="8462963" cy="498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4218E4E-CB34-ED6D-1A47-370DB8F87A1F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Problem-Solving Story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5" descr="P101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65" y="1188720"/>
            <a:ext cx="3536828" cy="4572000"/>
          </a:xfr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51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1" y="1188719"/>
            <a:ext cx="3536829" cy="4572000"/>
          </a:xfr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4ECFB1A-D437-08AE-023E-8214394FAF32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Daily Management Meetings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89760" y="1371600"/>
            <a:ext cx="859536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A3s are deceptively simple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A3 reports, and more importantly the underlying thinking, embody a critical core strength of a lean company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A3s serve as mechanisms for managers to mentor others in root-cause analysis and scientific thinking, while also aligning the interests of individuals and departments throughout the organization by encouraging productive dialogue and helping people learn from one another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91440"/>
            <a:ext cx="11704320" cy="548640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An A3 Report Can: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74320" y="1097280"/>
            <a:ext cx="1170432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clearly tell a story, especially when you wish to simplify or clarify a complicated issue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 used as a jumping off point for Kaizen or other continuous improvement activities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provide a clear and concise method of reporting information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 used to teach problem-solving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create efficient working environments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062CDA-1BBD-AE44-A859-90D52DC689D5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4572000"/>
            <a:ext cx="11704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importantly, the A3 achieves operational learning!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91440"/>
            <a:ext cx="11704320" cy="548640"/>
          </a:xfrm>
        </p:spPr>
        <p:txBody>
          <a:bodyPr>
            <a:noAutofit/>
          </a:bodyPr>
          <a:lstStyle/>
          <a:p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The A3 Method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89760" y="1097280"/>
            <a:ext cx="8595360" cy="5410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A3’s are deceptively simple consisting of a sequence of seven boxes that are utilized in the following method: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Background - establish the business context and importance of a specific problem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Current Condition - describe the current conditions of the problem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Goals/Targets - identify the desired outcome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Analysis - analyze the situation to establish causality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Propose Countermeasures – describe how to improve the problem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Plan - prescribe the actions for getting it done</a:t>
            </a:r>
          </a:p>
          <a:p>
            <a:pPr marL="876300" lvl="1" indent="-53181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Follow-up - map out the follow-up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F26EA8-FFF7-564E-80C3-D3FD040F610C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Template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35278-35BB-E44B-8845-A9C3D243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1371600"/>
            <a:ext cx="8610486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AF26EA8-FFF7-564E-80C3-D3FD040F610C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23A36F5-F2D5-BF42-99A3-15E228690400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1" y="1371600"/>
            <a:ext cx="8610487" cy="4572000"/>
            <a:chOff x="304800" y="1066800"/>
            <a:chExt cx="8815621" cy="46809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E67955-EBF4-8544-A096-ED640853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066800"/>
              <a:ext cx="8815621" cy="468092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87D040-6D59-D444-A040-852139C21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4272" y="2254730"/>
              <a:ext cx="3713770" cy="18600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216A95D-576D-0946-8998-D70E5F7DD5E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05000"/>
              <a:ext cx="1447800" cy="762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03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03C5C3-E8BD-F142-AAB5-92FA2FD2FEEC}"/>
              </a:ext>
            </a:extLst>
          </p:cNvPr>
          <p:cNvGrpSpPr/>
          <p:nvPr/>
        </p:nvGrpSpPr>
        <p:grpSpPr>
          <a:xfrm>
            <a:off x="5105400" y="1463040"/>
            <a:ext cx="5257800" cy="2743200"/>
            <a:chOff x="304800" y="1088539"/>
            <a:chExt cx="8815621" cy="46809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E67955-EBF4-8544-A096-ED640853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088539"/>
              <a:ext cx="8815621" cy="468092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87D040-6D59-D444-A040-852139C21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4272" y="2254730"/>
              <a:ext cx="3713770" cy="18600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216A95D-576D-0946-8998-D70E5F7DD5EA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1905000"/>
              <a:ext cx="1447800" cy="762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0A1906-6146-444F-A5DC-1A8357F43EC5}"/>
              </a:ext>
            </a:extLst>
          </p:cNvPr>
          <p:cNvSpPr txBox="1"/>
          <p:nvPr/>
        </p:nvSpPr>
        <p:spPr>
          <a:xfrm>
            <a:off x="1889760" y="1371600"/>
            <a:ext cx="3108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A3s tell a story, a story that includes a standard layout, a beginning, a middle, and an end.  This method is used to communicate both facts and meaning in a commonly understood format.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is no one fixed, absolute, correct template.  Regardless of setting, it is always the underlying thinking that matters.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2A77F9-B564-62BD-6B37-6D1BC75DF05E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320483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9E50C49-50BF-BD48-B7AD-09C9B162D338}"/>
              </a:ext>
            </a:extLst>
          </p:cNvPr>
          <p:cNvGrpSpPr>
            <a:grpSpLocks noChangeAspect="1"/>
          </p:cNvGrpSpPr>
          <p:nvPr/>
        </p:nvGrpSpPr>
        <p:grpSpPr>
          <a:xfrm>
            <a:off x="1889760" y="1188720"/>
            <a:ext cx="8595360" cy="4885784"/>
            <a:chOff x="304801" y="1088538"/>
            <a:chExt cx="8610600" cy="50074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088538"/>
              <a:ext cx="8610600" cy="500746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124200"/>
              <a:ext cx="1524000" cy="1524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4114801" y="2743200"/>
              <a:ext cx="4419600" cy="1828800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91703E22-ED87-C045-964D-413407BA7C92}"/>
              </a:ext>
            </a:extLst>
          </p:cNvPr>
          <p:cNvSpPr txBox="1">
            <a:spLocks noChangeArrowheads="1"/>
          </p:cNvSpPr>
          <p:nvPr/>
        </p:nvSpPr>
        <p:spPr>
          <a:xfrm>
            <a:off x="1798320" y="274320"/>
            <a:ext cx="8778240" cy="7315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4C8DF4FD-9E2B-7C4E-BD55-8C13E34FC6EA}"/>
              </a:ext>
            </a:extLst>
          </p:cNvPr>
          <p:cNvSpPr txBox="1">
            <a:spLocks/>
          </p:cNvSpPr>
          <p:nvPr/>
        </p:nvSpPr>
        <p:spPr bwMode="auto">
          <a:xfrm>
            <a:off x="6129253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kern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Example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61D5EF3-6776-45AA-BBBC-6DE0158EEE0A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216295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23EAA8-5CE0-6748-9BC3-BE1AC748B701}"/>
              </a:ext>
            </a:extLst>
          </p:cNvPr>
          <p:cNvGrpSpPr/>
          <p:nvPr/>
        </p:nvGrpSpPr>
        <p:grpSpPr>
          <a:xfrm>
            <a:off x="5181600" y="1463040"/>
            <a:ext cx="5257800" cy="2743200"/>
            <a:chOff x="304801" y="1088538"/>
            <a:chExt cx="8610600" cy="501091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CA10-E8D9-DE4A-8DDB-3E40E6B83AFF}"/>
                </a:ext>
              </a:extLst>
            </p:cNvPr>
            <p:cNvGrpSpPr/>
            <p:nvPr/>
          </p:nvGrpSpPr>
          <p:grpSpPr>
            <a:xfrm>
              <a:off x="304801" y="1088538"/>
              <a:ext cx="8610600" cy="5010912"/>
              <a:chOff x="304800" y="1088538"/>
              <a:chExt cx="8815621" cy="51598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E67955-EBF4-8544-A096-ED6408534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1088538"/>
                <a:ext cx="8815621" cy="5159861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787D040-6D59-D444-A040-852139C21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524000"/>
                <a:ext cx="1732722" cy="867847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A9E99D-B156-3344-B59C-50ACB238D3D2}"/>
                </a:ext>
              </a:extLst>
            </p:cNvPr>
            <p:cNvCxnSpPr>
              <a:cxnSpLocks/>
            </p:cNvCxnSpPr>
            <p:nvPr/>
          </p:nvCxnSpPr>
          <p:spPr>
            <a:xfrm>
              <a:off x="2514600" y="3124200"/>
              <a:ext cx="1524000" cy="1524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3672E3-4C1E-4643-A901-3750CDF1BEFC}"/>
                </a:ext>
              </a:extLst>
            </p:cNvPr>
            <p:cNvGrpSpPr/>
            <p:nvPr/>
          </p:nvGrpSpPr>
          <p:grpSpPr>
            <a:xfrm>
              <a:off x="4114801" y="2743200"/>
              <a:ext cx="4419600" cy="1828800"/>
              <a:chOff x="4114800" y="2656890"/>
              <a:chExt cx="4772929" cy="191511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A81F240-8599-1441-A8A0-D6984BF81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4800" y="2656890"/>
                <a:ext cx="4772929" cy="1915110"/>
              </a:xfrm>
              <a:prstGeom prst="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301139-F709-0241-ACB9-ABB7C4351B7D}"/>
                  </a:ext>
                </a:extLst>
              </p:cNvPr>
              <p:cNvSpPr/>
              <p:nvPr/>
            </p:nvSpPr>
            <p:spPr>
              <a:xfrm rot="649704">
                <a:off x="8400242" y="3118851"/>
                <a:ext cx="487349" cy="112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12387015-5A50-4947-ADF8-AB9B0ED2FA8E}"/>
              </a:ext>
            </a:extLst>
          </p:cNvPr>
          <p:cNvSpPr txBox="1">
            <a:spLocks noChangeArrowheads="1"/>
          </p:cNvSpPr>
          <p:nvPr/>
        </p:nvSpPr>
        <p:spPr>
          <a:xfrm>
            <a:off x="1798320" y="274320"/>
            <a:ext cx="8778240" cy="73152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5ECA9-AD3A-C541-8142-E21B2905A93E}"/>
              </a:ext>
            </a:extLst>
          </p:cNvPr>
          <p:cNvSpPr txBox="1"/>
          <p:nvPr/>
        </p:nvSpPr>
        <p:spPr>
          <a:xfrm>
            <a:off x="1889760" y="1371601"/>
            <a:ext cx="3200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Current conditions are always derived from the gemba.  Real facts about the real work are derived from careful investigation by the owner.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Defining the problem simply represents the most important part of any A3. 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A3s employ visual methods to share the information and thinking.  This helps condense the key facts into meaningful visual shorthand.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06E90E9B-4161-4644-A827-FE34921C53BA}"/>
              </a:ext>
            </a:extLst>
          </p:cNvPr>
          <p:cNvSpPr txBox="1">
            <a:spLocks/>
          </p:cNvSpPr>
          <p:nvPr/>
        </p:nvSpPr>
        <p:spPr bwMode="auto">
          <a:xfrm>
            <a:off x="6129253" y="18288"/>
            <a:ext cx="22367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0" kern="0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Example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76E599-98F1-EC58-9EA8-FFDA6AD59CB1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" y="91440"/>
            <a:ext cx="11704320" cy="54864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A3 Document Translation Example</a:t>
            </a:r>
          </a:p>
        </p:txBody>
      </p:sp>
    </p:spTree>
    <p:extLst>
      <p:ext uri="{BB962C8B-B14F-4D97-AF65-F5344CB8AC3E}">
        <p14:creationId xmlns:p14="http://schemas.microsoft.com/office/powerpoint/2010/main" val="2911213803"/>
      </p:ext>
    </p:extLst>
  </p:cSld>
  <p:clrMapOvr>
    <a:masterClrMapping/>
  </p:clrMapOvr>
</p:sld>
</file>

<file path=ppt/theme/theme1.xml><?xml version="1.0" encoding="utf-8"?>
<a:theme xmlns:a="http://schemas.openxmlformats.org/drawingml/2006/main" name="GAP Improvem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P Gemba Training  -  Read-Only" id="{6C8E66DF-2DF4-A94C-9010-81CDDEB9611B}" vid="{97C0A0EF-9ED2-544A-A29B-E26BAF94D95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GAP Template 20190509</Template>
  <TotalTime>896</TotalTime>
  <Words>1313</Words>
  <Application>Microsoft Macintosh PowerPoint</Application>
  <PresentationFormat>Widescreen</PresentationFormat>
  <Paragraphs>167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Bradley Hand</vt:lpstr>
      <vt:lpstr>Calibri</vt:lpstr>
      <vt:lpstr>Wingdings</vt:lpstr>
      <vt:lpstr>GAP Improvements</vt:lpstr>
      <vt:lpstr>A3 Reporting</vt:lpstr>
      <vt:lpstr>The A3 Method</vt:lpstr>
      <vt:lpstr>An A3 Report Can:</vt:lpstr>
      <vt:lpstr>The A3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Gary Freiberg</Manager>
  <Company>State of New Hampshire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A3</dc:title>
  <dc:subject>Lean - Problem Solving</dc:subject>
  <dc:creator>Felice.H.Janelle (State of NH) - Gary Freiberg (GAP Improvements)</dc:creator>
  <cp:keywords>Lean, A3</cp:keywords>
  <dc:description>The information in this presentation was taken from a presentation listed online by the State of New Hampshire.  GAP Improvements utilized information from this presentation along with original information to build this slide deck</dc:description>
  <cp:lastModifiedBy>Gary Freiberg</cp:lastModifiedBy>
  <cp:revision>40</cp:revision>
  <dcterms:created xsi:type="dcterms:W3CDTF">2014-01-17T18:21:18Z</dcterms:created>
  <dcterms:modified xsi:type="dcterms:W3CDTF">2024-05-26T03:04:41Z</dcterms:modified>
  <cp:category/>
</cp:coreProperties>
</file>