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Brush Script MT"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Brush Script MT"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Brush Script MT"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Brush Script MT"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Brush Script MT" charset="0"/>
        <a:ea typeface="ＭＳ Ｐゴシック" charset="0"/>
        <a:cs typeface="+mn-cs"/>
      </a:defRPr>
    </a:lvl5pPr>
    <a:lvl6pPr marL="2286000" algn="l" defTabSz="457200" rtl="0" eaLnBrk="1" latinLnBrk="0" hangingPunct="1">
      <a:defRPr sz="2400" kern="1200">
        <a:solidFill>
          <a:schemeClr val="tx1"/>
        </a:solidFill>
        <a:latin typeface="Brush Script MT" charset="0"/>
        <a:ea typeface="ＭＳ Ｐゴシック" charset="0"/>
        <a:cs typeface="+mn-cs"/>
      </a:defRPr>
    </a:lvl6pPr>
    <a:lvl7pPr marL="2743200" algn="l" defTabSz="457200" rtl="0" eaLnBrk="1" latinLnBrk="0" hangingPunct="1">
      <a:defRPr sz="2400" kern="1200">
        <a:solidFill>
          <a:schemeClr val="tx1"/>
        </a:solidFill>
        <a:latin typeface="Brush Script MT" charset="0"/>
        <a:ea typeface="ＭＳ Ｐゴシック" charset="0"/>
        <a:cs typeface="+mn-cs"/>
      </a:defRPr>
    </a:lvl7pPr>
    <a:lvl8pPr marL="3200400" algn="l" defTabSz="457200" rtl="0" eaLnBrk="1" latinLnBrk="0" hangingPunct="1">
      <a:defRPr sz="2400" kern="1200">
        <a:solidFill>
          <a:schemeClr val="tx1"/>
        </a:solidFill>
        <a:latin typeface="Brush Script MT" charset="0"/>
        <a:ea typeface="ＭＳ Ｐゴシック" charset="0"/>
        <a:cs typeface="+mn-cs"/>
      </a:defRPr>
    </a:lvl8pPr>
    <a:lvl9pPr marL="3657600" algn="l" defTabSz="457200" rtl="0" eaLnBrk="1" latinLnBrk="0" hangingPunct="1">
      <a:defRPr sz="2400" kern="1200">
        <a:solidFill>
          <a:schemeClr val="tx1"/>
        </a:solidFill>
        <a:latin typeface="Brush Script MT"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14FFB"/>
    <a:srgbClr val="4747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39" d="100"/>
          <a:sy n="139" d="100"/>
        </p:scale>
        <p:origin x="-104"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9850" y="92075"/>
            <a:ext cx="16033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spAutoFit/>
          </a:bodyPr>
          <a:lstStyle/>
          <a:p>
            <a:r>
              <a:rPr lang="en-US" sz="1400">
                <a:latin typeface="Book Antiqua" charset="0"/>
              </a:rPr>
              <a:t>Texas Quality Expo</a:t>
            </a:r>
          </a:p>
        </p:txBody>
      </p:sp>
      <p:sp>
        <p:nvSpPr>
          <p:cNvPr id="3075" name="Rectangle 3"/>
          <p:cNvSpPr>
            <a:spLocks noChangeArrowheads="1"/>
          </p:cNvSpPr>
          <p:nvPr/>
        </p:nvSpPr>
        <p:spPr bwMode="auto">
          <a:xfrm>
            <a:off x="6400800" y="8750300"/>
            <a:ext cx="3873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spAutoFit/>
          </a:bodyPr>
          <a:lstStyle/>
          <a:p>
            <a:pPr algn="r"/>
            <a:fld id="{21392765-81E2-B941-9EE9-178FC9CE4761}" type="slidenum">
              <a:rPr lang="en-US" sz="1400">
                <a:latin typeface="Book Antiqua" charset="0"/>
              </a:rPr>
              <a:pPr algn="r"/>
              <a:t>‹#›</a:t>
            </a:fld>
            <a:endParaRPr lang="en-US" sz="1400">
              <a:latin typeface="Book Antiqua" charset="0"/>
            </a:endParaRPr>
          </a:p>
        </p:txBody>
      </p:sp>
    </p:spTree>
    <p:extLst>
      <p:ext uri="{BB962C8B-B14F-4D97-AF65-F5344CB8AC3E}">
        <p14:creationId xmlns:p14="http://schemas.microsoft.com/office/powerpoint/2010/main" val="693611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2" name="Rectangle 4"/>
          <p:cNvSpPr>
            <a:spLocks noChangeArrowheads="1"/>
          </p:cNvSpPr>
          <p:nvPr/>
        </p:nvSpPr>
        <p:spPr bwMode="auto">
          <a:xfrm>
            <a:off x="69850" y="92075"/>
            <a:ext cx="16033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spAutoFit/>
          </a:bodyPr>
          <a:lstStyle/>
          <a:p>
            <a:r>
              <a:rPr lang="en-US" sz="1400">
                <a:latin typeface="Book Antiqua" charset="0"/>
              </a:rPr>
              <a:t>Texas Quality Expo</a:t>
            </a:r>
          </a:p>
        </p:txBody>
      </p:sp>
      <p:sp>
        <p:nvSpPr>
          <p:cNvPr id="2053" name="Rectangle 5"/>
          <p:cNvSpPr>
            <a:spLocks noChangeArrowheads="1"/>
          </p:cNvSpPr>
          <p:nvPr/>
        </p:nvSpPr>
        <p:spPr bwMode="auto">
          <a:xfrm>
            <a:off x="6400800" y="8750300"/>
            <a:ext cx="3873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spAutoFit/>
          </a:bodyPr>
          <a:lstStyle/>
          <a:p>
            <a:pPr algn="r"/>
            <a:fld id="{4EC10DEF-5449-8D46-8615-8CE50E8AD035}" type="slidenum">
              <a:rPr lang="en-US" sz="1400">
                <a:latin typeface="Book Antiqua" charset="0"/>
              </a:rPr>
              <a:pPr algn="r"/>
              <a:t>‹#›</a:t>
            </a:fld>
            <a:endParaRPr lang="en-US" sz="1400">
              <a:latin typeface="Book Antiqua" charset="0"/>
            </a:endParaRPr>
          </a:p>
        </p:txBody>
      </p:sp>
    </p:spTree>
    <p:extLst>
      <p:ext uri="{BB962C8B-B14F-4D97-AF65-F5344CB8AC3E}">
        <p14:creationId xmlns:p14="http://schemas.microsoft.com/office/powerpoint/2010/main" val="12210334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Book Antiqua"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Book Antiqua"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Book Antiqua"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Book Antiqua"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noFill/>
          <a:ln/>
        </p:spPr>
        <p:txBody>
          <a:bodyPr/>
          <a:lstStyle/>
          <a:p>
            <a:endParaRPr lang="en-US" sz="2000"/>
          </a:p>
          <a:p>
            <a:endParaRPr lang="en-US" sz="2000"/>
          </a:p>
          <a:p>
            <a:endParaRPr lang="en-US" sz="2000"/>
          </a:p>
          <a:p>
            <a:endParaRPr lang="en-US" sz="2000"/>
          </a:p>
        </p:txBody>
      </p:sp>
      <p:sp>
        <p:nvSpPr>
          <p:cNvPr id="5123"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sz="1800"/>
              <a:t>If your paying a good wage and really want your money</a:t>
            </a:r>
            <a:r>
              <a:rPr lang="ja-JP" altLang="en-US" sz="1800">
                <a:latin typeface="Arial"/>
              </a:rPr>
              <a:t>’</a:t>
            </a:r>
            <a:r>
              <a:rPr lang="en-US" sz="1800"/>
              <a:t>s worth, make your employees </a:t>
            </a:r>
            <a:r>
              <a:rPr lang="en-US" sz="1800" u="sng"/>
              <a:t>earn</a:t>
            </a:r>
            <a:r>
              <a:rPr lang="en-US" sz="1800"/>
              <a:t> their money.  Demand vigilance, expect their full attention to repetitive jobs for a full shift.  Judge them on outcome.</a:t>
            </a:r>
          </a:p>
          <a:p>
            <a:endParaRPr lang="en-US" sz="800"/>
          </a:p>
          <a:p>
            <a:r>
              <a:rPr lang="en-US" sz="1800"/>
              <a:t>If  you don</a:t>
            </a:r>
            <a:r>
              <a:rPr lang="ja-JP" altLang="en-US" sz="1800">
                <a:latin typeface="Arial"/>
              </a:rPr>
              <a:t>’</a:t>
            </a:r>
            <a:r>
              <a:rPr lang="en-US" sz="1800"/>
              <a:t>t feel that you need to make employees jobs harder,  If you think their attention could be used in other more humane &amp;  profitable ways , Mistake-proof the process.</a:t>
            </a:r>
          </a:p>
          <a:p>
            <a:endParaRPr lang="en-US" sz="800"/>
          </a:p>
          <a:p>
            <a:r>
              <a:rPr lang="en-US" sz="1800"/>
              <a:t>Ever seen and error cause removal or corrective action that says </a:t>
            </a:r>
            <a:r>
              <a:rPr lang="ja-JP" altLang="en-US" sz="1800">
                <a:latin typeface="Arial"/>
              </a:rPr>
              <a:t>“</a:t>
            </a:r>
            <a:r>
              <a:rPr lang="en-US" sz="1800"/>
              <a:t>instructed worker in correct procedure and gave disciplinary warning</a:t>
            </a:r>
            <a:r>
              <a:rPr lang="ja-JP" altLang="en-US" sz="1800">
                <a:latin typeface="Arial"/>
              </a:rPr>
              <a:t>”</a:t>
            </a:r>
            <a:r>
              <a:rPr lang="en-US" sz="1800"/>
              <a:t>? Is the error cause really removed? </a:t>
            </a:r>
          </a:p>
        </p:txBody>
      </p:sp>
      <p:sp>
        <p:nvSpPr>
          <p:cNvPr id="23555"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sz="1800"/>
              <a:t>Quality professionals are not the only group interested in the outcomes of processes. Psychologists have been interested in human error. Here</a:t>
            </a:r>
            <a:r>
              <a:rPr lang="ja-JP" altLang="en-US" sz="1800">
                <a:latin typeface="Arial"/>
              </a:rPr>
              <a:t>’</a:t>
            </a:r>
            <a:r>
              <a:rPr lang="en-US" sz="1800"/>
              <a:t>s what Donald Norman said in a very interesting book titled </a:t>
            </a:r>
            <a:r>
              <a:rPr lang="en-US" sz="1800" u="sng"/>
              <a:t>The design of every day things</a:t>
            </a:r>
          </a:p>
          <a:p>
            <a:endParaRPr lang="en-US" sz="1800" u="sng"/>
          </a:p>
          <a:p>
            <a:r>
              <a:rPr lang="en-US" sz="1800"/>
              <a:t>The human brain</a:t>
            </a:r>
            <a:r>
              <a:rPr lang="ja-JP" altLang="en-US" sz="1800">
                <a:latin typeface="Arial"/>
              </a:rPr>
              <a:t>’</a:t>
            </a:r>
            <a:r>
              <a:rPr lang="en-US" sz="1800"/>
              <a:t>s default mode of operation is </a:t>
            </a:r>
            <a:r>
              <a:rPr lang="en-US" sz="1800" b="1"/>
              <a:t>pattern recognition </a:t>
            </a:r>
            <a:r>
              <a:rPr lang="en-US" sz="1800"/>
              <a:t>and </a:t>
            </a:r>
            <a:r>
              <a:rPr lang="en-US" sz="1800" b="1"/>
              <a:t>autopilot</a:t>
            </a:r>
            <a:r>
              <a:rPr lang="en-US" sz="1800"/>
              <a:t> execution.  If the pattern is familiar, a behavior that has been successful in the past is </a:t>
            </a:r>
            <a:r>
              <a:rPr lang="ja-JP" altLang="en-US" sz="1800">
                <a:latin typeface="Arial"/>
              </a:rPr>
              <a:t>“</a:t>
            </a:r>
            <a:r>
              <a:rPr lang="en-US" sz="1800"/>
              <a:t>launched.</a:t>
            </a:r>
            <a:r>
              <a:rPr lang="ja-JP" altLang="en-US" sz="1800">
                <a:latin typeface="Arial"/>
              </a:rPr>
              <a:t>”</a:t>
            </a:r>
            <a:r>
              <a:rPr lang="en-US" sz="1800"/>
              <a:t> It</a:t>
            </a:r>
            <a:r>
              <a:rPr lang="ja-JP" altLang="en-US" sz="1800">
                <a:latin typeface="Arial"/>
              </a:rPr>
              <a:t>’</a:t>
            </a:r>
            <a:r>
              <a:rPr lang="en-US" sz="1800"/>
              <a:t>s only when feedback suggests that things are not going as planned that more in-depth though is called up.</a:t>
            </a:r>
          </a:p>
        </p:txBody>
      </p:sp>
      <p:sp>
        <p:nvSpPr>
          <p:cNvPr id="25603"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sz="2000"/>
              <a:t>Donald Norman has some recommendations for responding effectively to how the human mind works.</a:t>
            </a:r>
          </a:p>
        </p:txBody>
      </p:sp>
      <p:sp>
        <p:nvSpPr>
          <p:cNvPr id="27651"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ja-JP" altLang="en-US" sz="1000">
                <a:latin typeface="Arial"/>
              </a:rPr>
              <a:t>“</a:t>
            </a:r>
            <a:r>
              <a:rPr lang="en-US" sz="1000"/>
              <a:t>We have an operation which involves welding nuts into a sheet metal panel.  These weld nuts will be used to attach parts to the car later in the process. When the panel is loaded by the operator, the weld nuts are fed automatically underneath the panel, the machine cycles, and the weld nuts are welded to the panel.  You must remember these nuts are fed automatically and out of sight of the operator, so if the equipment jams or misfeeds and there is no part loaded, the machine will still cycle. Therefore, we have some probability of failure of the process. An error of this nature is sometimes not detected until we actually have the car welded together and are about to attach a part where there is not a nut for the bolt to fit into. This sometimes results in a major repair or rework activity.</a:t>
            </a:r>
          </a:p>
          <a:p>
            <a:endParaRPr lang="en-US" sz="1000"/>
          </a:p>
          <a:p>
            <a:r>
              <a:rPr lang="en-US" sz="1000"/>
              <a:t>      To correct this problem, we simply drilled a hole through the electrode that holds the nut that is attached to the panel in the welding operation. We put a wire through the hole in the electrode, insulating it away from the electrode so as it passes through it will only make contact with the weld nut.  Since the weld nut is metal, it conducts electricity and with the nut present, current will flow through, allowing the machine to complete its cycle.  If a nut is not present, there will be no current flow. We try to control the process so that the machine will actually remain idle unless there is a nut in place.</a:t>
            </a:r>
            <a:r>
              <a:rPr lang="ja-JP" altLang="en-US" sz="1000">
                <a:latin typeface="Arial"/>
              </a:rPr>
              <a:t>”</a:t>
            </a:r>
            <a:endParaRPr lang="en-US" sz="1000"/>
          </a:p>
          <a:p>
            <a:endParaRPr lang="en-US" sz="1000"/>
          </a:p>
          <a:p>
            <a:r>
              <a:rPr lang="en-US" sz="1000"/>
              <a:t>Ricard, L.J., </a:t>
            </a:r>
            <a:r>
              <a:rPr lang="ja-JP" altLang="en-US" sz="1000">
                <a:latin typeface="Arial"/>
              </a:rPr>
              <a:t>“</a:t>
            </a:r>
            <a:r>
              <a:rPr lang="en-US" sz="1000"/>
              <a:t>GM</a:t>
            </a:r>
            <a:r>
              <a:rPr lang="ja-JP" altLang="en-US" sz="1000">
                <a:latin typeface="Arial"/>
              </a:rPr>
              <a:t>’</a:t>
            </a:r>
            <a:r>
              <a:rPr lang="en-US" sz="1000"/>
              <a:t>s just-in-time operating philosophy</a:t>
            </a:r>
            <a:r>
              <a:rPr lang="ja-JP" altLang="en-US" sz="1000">
                <a:latin typeface="Arial"/>
              </a:rPr>
              <a:t>”</a:t>
            </a:r>
            <a:r>
              <a:rPr lang="en-US" sz="1000"/>
              <a:t>, in: Y.K. Shetty and V.M. Buehler, (Eds.).,  Quality, Productivity and Innovation. Elsevier Science Publishing, New York, 1987, pp. 315-329.</a:t>
            </a:r>
          </a:p>
          <a:p>
            <a:r>
              <a:rPr lang="en-US" sz="1800"/>
              <a:t>(Making wrong actions more difficult)</a:t>
            </a:r>
          </a:p>
        </p:txBody>
      </p:sp>
      <p:sp>
        <p:nvSpPr>
          <p:cNvPr id="29699"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sz="2000"/>
              <a:t>Making incorrect actions correct</a:t>
            </a:r>
          </a:p>
          <a:p>
            <a:endParaRPr lang="en-US" sz="2000"/>
          </a:p>
          <a:p>
            <a:r>
              <a:rPr lang="en-US" sz="2000"/>
              <a:t>Unlocking only one door is an incorrect action.  But if by unlocking one door both are unlocked, the action becomes correct.</a:t>
            </a:r>
          </a:p>
        </p:txBody>
      </p:sp>
      <p:sp>
        <p:nvSpPr>
          <p:cNvPr id="31747"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endParaRPr lang="en-US" sz="2000"/>
          </a:p>
          <a:p>
            <a:r>
              <a:rPr lang="en-US" sz="2000"/>
              <a:t>A)Variation of </a:t>
            </a:r>
            <a:r>
              <a:rPr lang="ja-JP" altLang="en-US" sz="2000">
                <a:latin typeface="Arial"/>
              </a:rPr>
              <a:t>“</a:t>
            </a:r>
            <a:r>
              <a:rPr lang="en-US" sz="2000"/>
              <a:t>be more careful</a:t>
            </a:r>
            <a:r>
              <a:rPr lang="ja-JP" altLang="en-US" sz="2000">
                <a:latin typeface="Arial"/>
              </a:rPr>
              <a:t>”</a:t>
            </a:r>
            <a:endParaRPr lang="en-US" sz="2000"/>
          </a:p>
          <a:p>
            <a:r>
              <a:rPr lang="en-US" sz="2000"/>
              <a:t>B)</a:t>
            </a:r>
          </a:p>
          <a:p>
            <a:r>
              <a:rPr lang="en-US" sz="2000"/>
              <a:t>C) Nissan chose </a:t>
            </a:r>
            <a:r>
              <a:rPr lang="ja-JP" altLang="en-US" sz="2000">
                <a:latin typeface="Arial"/>
              </a:rPr>
              <a:t>“</a:t>
            </a:r>
            <a:r>
              <a:rPr lang="en-US" sz="2000"/>
              <a:t>C</a:t>
            </a:r>
            <a:r>
              <a:rPr lang="ja-JP" altLang="en-US" sz="2000">
                <a:latin typeface="Arial"/>
              </a:rPr>
              <a:t>”</a:t>
            </a:r>
            <a:endParaRPr lang="en-US" sz="2000"/>
          </a:p>
          <a:p>
            <a:r>
              <a:rPr lang="en-US" sz="2000"/>
              <a:t>D) the best of all options is to make error impossible</a:t>
            </a:r>
          </a:p>
          <a:p>
            <a:endParaRPr lang="en-US" sz="2000"/>
          </a:p>
        </p:txBody>
      </p:sp>
      <p:sp>
        <p:nvSpPr>
          <p:cNvPr id="33795"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sz="1600"/>
              <a:t>On those occasions were mistake-proofing is needed there are a variety of approaches that can be used:</a:t>
            </a:r>
          </a:p>
          <a:p>
            <a:endParaRPr lang="en-US" sz="1600"/>
          </a:p>
          <a:p>
            <a:r>
              <a:rPr lang="en-US" sz="1600"/>
              <a:t>1. Reduce ambiguity and confusion in the work place</a:t>
            </a:r>
          </a:p>
          <a:p>
            <a:r>
              <a:rPr lang="en-US" sz="1600"/>
              <a:t>2. When an error occurs, bells and whistles go off immediately. Process can be reset &amp; rework can be performed at minimum cost.</a:t>
            </a:r>
          </a:p>
          <a:p>
            <a:r>
              <a:rPr lang="en-US" sz="1600"/>
              <a:t>3. once a cause is known, you need to prevent that cause from re occurring.  Source inspection means inspecting the source of defects or errors.  It insures that prerequisites for high quality production are met.</a:t>
            </a:r>
          </a:p>
          <a:p>
            <a:r>
              <a:rPr lang="en-US" sz="1600"/>
              <a:t>4. If mistakes are inevitable, can we make the impact of the error insignificant</a:t>
            </a:r>
            <a:r>
              <a:rPr lang="en-US" sz="1800"/>
              <a:t>?</a:t>
            </a:r>
          </a:p>
        </p:txBody>
      </p:sp>
      <p:sp>
        <p:nvSpPr>
          <p:cNvPr id="35843"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pPr>
              <a:spcBef>
                <a:spcPct val="20000"/>
              </a:spcBef>
            </a:pPr>
            <a:r>
              <a:rPr lang="en-US"/>
              <a:t>3.5</a:t>
            </a:r>
            <a:r>
              <a:rPr lang="ja-JP" altLang="en-US">
                <a:latin typeface="Arial"/>
              </a:rPr>
              <a:t>”</a:t>
            </a:r>
            <a:r>
              <a:rPr lang="en-US"/>
              <a:t> diskette  you cannot insert it incorrectly</a:t>
            </a:r>
          </a:p>
          <a:p>
            <a:pPr>
              <a:spcBef>
                <a:spcPct val="20000"/>
              </a:spcBef>
            </a:pPr>
            <a:endParaRPr lang="en-US"/>
          </a:p>
          <a:p>
            <a:pPr>
              <a:spcBef>
                <a:spcPct val="20000"/>
              </a:spcBef>
            </a:pPr>
            <a:r>
              <a:rPr lang="en-US"/>
              <a:t>Binney and Smith Crayola crayons, light sensor checks each box &amp; stops machine if box is not complete.</a:t>
            </a:r>
          </a:p>
          <a:p>
            <a:pPr>
              <a:spcBef>
                <a:spcPct val="20000"/>
              </a:spcBef>
            </a:pPr>
            <a:endParaRPr lang="en-US"/>
          </a:p>
          <a:p>
            <a:pPr>
              <a:spcBef>
                <a:spcPct val="20000"/>
              </a:spcBef>
            </a:pPr>
            <a:r>
              <a:rPr lang="en-US"/>
              <a:t>Trinity Industries, Layout jig eliminates measuring and makes omitted parts obvious at a glance.</a:t>
            </a:r>
          </a:p>
          <a:p>
            <a:pPr>
              <a:spcBef>
                <a:spcPct val="20000"/>
              </a:spcBef>
            </a:pPr>
            <a:endParaRPr lang="en-US"/>
          </a:p>
          <a:p>
            <a:pPr>
              <a:spcBef>
                <a:spcPct val="20000"/>
              </a:spcBef>
            </a:pPr>
            <a:r>
              <a:rPr lang="en-US"/>
              <a:t>Automobiles key in to turn steering wheel &amp; shift out of park.  put in park before key can be removed.  (also buzzers, bells, warning lights, etc.)</a:t>
            </a:r>
          </a:p>
          <a:p>
            <a:pPr>
              <a:spcBef>
                <a:spcPct val="20000"/>
              </a:spcBef>
            </a:pPr>
            <a:endParaRPr lang="en-US"/>
          </a:p>
          <a:p>
            <a:pPr>
              <a:spcBef>
                <a:spcPct val="20000"/>
              </a:spcBef>
            </a:pPr>
            <a:r>
              <a:rPr lang="en-US"/>
              <a:t>Computer Software, common DOS error:   bad command or file name</a:t>
            </a:r>
          </a:p>
          <a:p>
            <a:pPr>
              <a:spcBef>
                <a:spcPct val="20000"/>
              </a:spcBef>
            </a:pPr>
            <a:r>
              <a:rPr lang="en-US"/>
              <a:t>In Windows you can</a:t>
            </a:r>
            <a:r>
              <a:rPr lang="ja-JP" altLang="en-US">
                <a:latin typeface="Arial"/>
              </a:rPr>
              <a:t>’</a:t>
            </a:r>
            <a:r>
              <a:rPr lang="en-US"/>
              <a:t>t point and click something that is not there</a:t>
            </a:r>
          </a:p>
          <a:p>
            <a:pPr>
              <a:spcBef>
                <a:spcPct val="20000"/>
              </a:spcBef>
            </a:pPr>
            <a:endParaRPr lang="en-US"/>
          </a:p>
          <a:p>
            <a:pPr>
              <a:spcBef>
                <a:spcPct val="20000"/>
              </a:spcBef>
            </a:pPr>
            <a:r>
              <a:rPr lang="en-US"/>
              <a:t>Mail-order computer, if you open the wrong end of the box a warning message is displayed on the inner flaps of the both.  if the correct end is opened, the process is controlled to minimize errors &amp; ambiguity.</a:t>
            </a:r>
          </a:p>
        </p:txBody>
      </p:sp>
      <p:sp>
        <p:nvSpPr>
          <p:cNvPr id="37891"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ln/>
        </p:spPr>
        <p:txBody>
          <a:bodyPr/>
          <a:lstStyle/>
          <a:p>
            <a:endParaRPr lang="en-US"/>
          </a:p>
        </p:txBody>
      </p:sp>
      <p:sp>
        <p:nvSpPr>
          <p:cNvPr id="39939"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sz="1800"/>
              <a:t>6. better for replacing p-charts than for xbar/R charts</a:t>
            </a:r>
          </a:p>
          <a:p>
            <a:endParaRPr lang="en-US" sz="1800"/>
          </a:p>
          <a:p>
            <a:r>
              <a:rPr lang="en-US" sz="1800"/>
              <a:t>7. McDonald</a:t>
            </a:r>
            <a:r>
              <a:rPr lang="ja-JP" altLang="en-US" sz="1800">
                <a:latin typeface="Arial"/>
              </a:rPr>
              <a:t>’</a:t>
            </a:r>
            <a:r>
              <a:rPr lang="en-US" sz="1800"/>
              <a:t>s designed system to be mistake-proofing and easy to learn.</a:t>
            </a:r>
          </a:p>
          <a:p>
            <a:endParaRPr lang="en-US" sz="1800"/>
          </a:p>
          <a:p>
            <a:r>
              <a:rPr lang="en-US" sz="1800"/>
              <a:t>8. pokayoke helps keep track of what is being done (Toyota example: correct part doors open automatically after product bar code is read.)</a:t>
            </a:r>
          </a:p>
          <a:p>
            <a:endParaRPr lang="en-US" sz="1800"/>
          </a:p>
          <a:p>
            <a:r>
              <a:rPr lang="en-US" sz="1800"/>
              <a:t>11. In the short run, the cost of quality may be reduced by sorting out defects. (Internal failures cost less than external failures.)</a:t>
            </a:r>
          </a:p>
        </p:txBody>
      </p:sp>
      <p:sp>
        <p:nvSpPr>
          <p:cNvPr id="41987"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pPr lvl="1">
              <a:spcBef>
                <a:spcPct val="20000"/>
              </a:spcBef>
            </a:pPr>
            <a:endParaRPr lang="en-US"/>
          </a:p>
          <a:p>
            <a:pPr lvl="1">
              <a:spcBef>
                <a:spcPct val="20000"/>
              </a:spcBef>
            </a:pPr>
            <a:endParaRPr lang="en-US"/>
          </a:p>
          <a:p>
            <a:pPr lvl="1">
              <a:spcBef>
                <a:spcPct val="20000"/>
              </a:spcBef>
            </a:pPr>
            <a:endParaRPr lang="en-US"/>
          </a:p>
          <a:p>
            <a:pPr lvl="1">
              <a:spcBef>
                <a:spcPct val="20000"/>
              </a:spcBef>
            </a:pPr>
            <a:r>
              <a:rPr lang="en-US" sz="2000"/>
              <a:t>TQE.HTML has this presentation</a:t>
            </a:r>
          </a:p>
          <a:p>
            <a:pPr lvl="1">
              <a:spcBef>
                <a:spcPct val="20000"/>
              </a:spcBef>
            </a:pPr>
            <a:endParaRPr lang="en-US" sz="2000"/>
          </a:p>
          <a:p>
            <a:pPr lvl="1">
              <a:spcBef>
                <a:spcPct val="20000"/>
              </a:spcBef>
            </a:pPr>
            <a:r>
              <a:rPr lang="en-US" sz="2000"/>
              <a:t>POKAYOKE.HTML has additional information resources for mistake-proofing</a:t>
            </a:r>
          </a:p>
          <a:p>
            <a:pPr lvl="1">
              <a:spcBef>
                <a:spcPct val="20000"/>
              </a:spcBef>
            </a:pPr>
            <a:endParaRPr lang="en-US" sz="2000"/>
          </a:p>
          <a:p>
            <a:pPr lvl="1">
              <a:spcBef>
                <a:spcPct val="20000"/>
              </a:spcBef>
            </a:pPr>
            <a:r>
              <a:rPr lang="en-US" sz="2000"/>
              <a:t>Tour of information Super Highway 3:30 by on-ramp technologies. They can show you how to access this information</a:t>
            </a:r>
          </a:p>
        </p:txBody>
      </p:sp>
      <p:sp>
        <p:nvSpPr>
          <p:cNvPr id="7171"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sz="1600"/>
              <a:t>no tool is applicable everywhere</a:t>
            </a:r>
          </a:p>
          <a:p>
            <a:endParaRPr lang="en-US" sz="1600"/>
          </a:p>
          <a:p>
            <a:r>
              <a:rPr lang="en-US" sz="1600"/>
              <a:t>1.   100% destructive testing not recommended.</a:t>
            </a:r>
          </a:p>
          <a:p>
            <a:endParaRPr lang="en-US" sz="1600"/>
          </a:p>
          <a:p>
            <a:r>
              <a:rPr lang="en-US" sz="1600"/>
              <a:t>2. as production rate speeds up, cost of momentary delays due to inspection become very costly.</a:t>
            </a:r>
          </a:p>
          <a:p>
            <a:endParaRPr lang="en-US" sz="1600"/>
          </a:p>
          <a:p>
            <a:r>
              <a:rPr lang="en-US" sz="1600"/>
              <a:t>3. If true, you got bigger problems to worry about</a:t>
            </a:r>
          </a:p>
          <a:p>
            <a:endParaRPr lang="en-US" sz="1600"/>
          </a:p>
          <a:p>
            <a:r>
              <a:rPr lang="en-US" sz="1600"/>
              <a:t>4. Despite what you</a:t>
            </a:r>
            <a:r>
              <a:rPr lang="ja-JP" altLang="en-US" sz="1600">
                <a:latin typeface="Arial"/>
              </a:rPr>
              <a:t>’</a:t>
            </a:r>
            <a:r>
              <a:rPr lang="en-US" sz="1600"/>
              <a:t>ll probably read if you look into poka-yoke further, SPC is better for managing variance. Poka-yoke is better for mistakes.  If someone says pokayoke should replace SPC don</a:t>
            </a:r>
            <a:r>
              <a:rPr lang="ja-JP" altLang="en-US" sz="1600">
                <a:latin typeface="Arial"/>
              </a:rPr>
              <a:t>’</a:t>
            </a:r>
            <a:r>
              <a:rPr lang="en-US" sz="1600"/>
              <a:t>t believe it.</a:t>
            </a:r>
          </a:p>
        </p:txBody>
      </p:sp>
      <p:sp>
        <p:nvSpPr>
          <p:cNvPr id="44035"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ln/>
        </p:spPr>
        <p:txBody>
          <a:bodyPr/>
          <a:lstStyle/>
          <a:p>
            <a:endParaRPr lang="en-US"/>
          </a:p>
        </p:txBody>
      </p:sp>
      <p:sp>
        <p:nvSpPr>
          <p:cNvPr id="46083"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pPr>
              <a:spcBef>
                <a:spcPct val="20000"/>
              </a:spcBef>
            </a:pPr>
            <a:r>
              <a:rPr lang="en-US" sz="2000"/>
              <a:t>Please let us combine Deming</a:t>
            </a:r>
            <a:r>
              <a:rPr lang="ja-JP" altLang="en-US" sz="2000">
                <a:latin typeface="Arial"/>
              </a:rPr>
              <a:t>’</a:t>
            </a:r>
            <a:r>
              <a:rPr lang="en-US" sz="2000"/>
              <a:t>s control charts and Shingo</a:t>
            </a:r>
            <a:r>
              <a:rPr lang="ja-JP" altLang="en-US" sz="2000">
                <a:latin typeface="Arial"/>
              </a:rPr>
              <a:t>’</a:t>
            </a:r>
            <a:r>
              <a:rPr lang="en-US" sz="2000"/>
              <a:t>s control devices, so we all can produce world-class products and guarantee our customers defects equal zero with every shipment.</a:t>
            </a:r>
          </a:p>
        </p:txBody>
      </p:sp>
      <p:sp>
        <p:nvSpPr>
          <p:cNvPr id="48131"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t>Questions or Comments: Please call John Grout (214)768-2597,</a:t>
            </a:r>
          </a:p>
          <a:p>
            <a:r>
              <a:rPr lang="en-US"/>
              <a:t>fax (2140 768-4099, or email to jgrout@mail.cox.smu.edu.</a:t>
            </a:r>
          </a:p>
        </p:txBody>
      </p:sp>
      <p:sp>
        <p:nvSpPr>
          <p:cNvPr id="50179"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pPr lvl="1">
              <a:spcBef>
                <a:spcPct val="20000"/>
              </a:spcBef>
            </a:pPr>
            <a:endParaRPr lang="en-US"/>
          </a:p>
          <a:p>
            <a:pPr lvl="1">
              <a:spcBef>
                <a:spcPct val="20000"/>
              </a:spcBef>
            </a:pPr>
            <a:r>
              <a:rPr lang="en-US" sz="1800"/>
              <a:t>2 &amp; 3. Less advantage because everyone left in the market will be doing it.</a:t>
            </a:r>
          </a:p>
          <a:p>
            <a:pPr lvl="1">
              <a:spcBef>
                <a:spcPct val="20000"/>
              </a:spcBef>
            </a:pPr>
            <a:endParaRPr lang="en-US" sz="1800"/>
          </a:p>
          <a:p>
            <a:pPr lvl="1">
              <a:spcBef>
                <a:spcPct val="20000"/>
              </a:spcBef>
            </a:pPr>
            <a:r>
              <a:rPr lang="en-US" sz="1800"/>
              <a:t>4. </a:t>
            </a:r>
            <a:r>
              <a:rPr lang="ja-JP" altLang="en-US" sz="1800">
                <a:latin typeface="Arial"/>
              </a:rPr>
              <a:t>“</a:t>
            </a:r>
            <a:r>
              <a:rPr lang="en-US" sz="1800"/>
              <a:t>packaged</a:t>
            </a:r>
            <a:r>
              <a:rPr lang="ja-JP" altLang="en-US" sz="1800">
                <a:latin typeface="Arial"/>
              </a:rPr>
              <a:t>”</a:t>
            </a:r>
            <a:r>
              <a:rPr lang="en-US" sz="1800"/>
              <a:t> cookie-cutter approaches will not be sufficient</a:t>
            </a:r>
          </a:p>
          <a:p>
            <a:pPr lvl="1">
              <a:spcBef>
                <a:spcPct val="20000"/>
              </a:spcBef>
            </a:pPr>
            <a:endParaRPr lang="en-US" sz="1800"/>
          </a:p>
          <a:p>
            <a:pPr lvl="1">
              <a:spcBef>
                <a:spcPct val="20000"/>
              </a:spcBef>
            </a:pPr>
            <a:r>
              <a:rPr lang="en-US" sz="1800"/>
              <a:t>5. More cost-effective because you start with</a:t>
            </a:r>
            <a:r>
              <a:rPr lang="en-US" sz="1800" b="1"/>
              <a:t> pareto charts </a:t>
            </a:r>
            <a:r>
              <a:rPr lang="en-US" sz="1800"/>
              <a:t>that have </a:t>
            </a:r>
            <a:r>
              <a:rPr lang="en-US" sz="1800" b="1"/>
              <a:t>big spikes</a:t>
            </a:r>
            <a:r>
              <a:rPr lang="en-US" sz="1800"/>
              <a:t>.  limited changes have big impacts.  As the big impact projects are completed there are </a:t>
            </a:r>
            <a:r>
              <a:rPr lang="ja-JP" altLang="en-US" sz="1800">
                <a:latin typeface="Arial"/>
              </a:rPr>
              <a:t>“</a:t>
            </a:r>
            <a:r>
              <a:rPr lang="en-US" sz="1800" b="1"/>
              <a:t>diminishing returns</a:t>
            </a:r>
            <a:r>
              <a:rPr lang="ja-JP" altLang="en-US" sz="1800">
                <a:latin typeface="Arial"/>
              </a:rPr>
              <a:t>”</a:t>
            </a:r>
            <a:r>
              <a:rPr lang="en-US" sz="1800"/>
              <a:t> Solutions that were justified for big pay backs are not justified for smaller projects.</a:t>
            </a:r>
          </a:p>
        </p:txBody>
      </p:sp>
      <p:sp>
        <p:nvSpPr>
          <p:cNvPr id="9219"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sz="1800"/>
              <a:t>Cultural factors include awareness, attitudes, incentives, reward systems, commitment, etc.</a:t>
            </a:r>
          </a:p>
          <a:p>
            <a:endParaRPr lang="en-US" sz="800"/>
          </a:p>
          <a:p>
            <a:r>
              <a:rPr lang="en-US" sz="1800"/>
              <a:t>Variance is the random and inherent differences between process outcomes or outputs</a:t>
            </a:r>
          </a:p>
          <a:p>
            <a:endParaRPr lang="en-US" sz="800"/>
          </a:p>
          <a:p>
            <a:r>
              <a:rPr lang="en-US" sz="1800"/>
              <a:t>Complexity is loosely defined as opportunities for defects to be caused. It corresponds to the number of separate parts, lack of part commonality, etc.</a:t>
            </a:r>
          </a:p>
          <a:p>
            <a:endParaRPr lang="en-US" sz="800"/>
          </a:p>
          <a:p>
            <a:r>
              <a:rPr lang="en-US" sz="1800"/>
              <a:t>Mistakes are human errors that result from incorrect intentions or executing correct intentions that result in unintended outcomes.</a:t>
            </a:r>
          </a:p>
          <a:p>
            <a:endParaRPr lang="en-US" sz="1800"/>
          </a:p>
          <a:p>
            <a:endParaRPr lang="en-US" sz="1800"/>
          </a:p>
          <a:p>
            <a:endParaRPr lang="en-US" sz="1800"/>
          </a:p>
        </p:txBody>
      </p:sp>
      <p:sp>
        <p:nvSpPr>
          <p:cNvPr id="11267"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sz="1600"/>
              <a:t>In my opinion, the tools at the top of the page tend to be more widely known and used than the tools at the bottom of the page.  </a:t>
            </a:r>
          </a:p>
          <a:p>
            <a:endParaRPr lang="en-US" sz="800"/>
          </a:p>
          <a:p>
            <a:r>
              <a:rPr lang="en-US" sz="1600"/>
              <a:t>That</a:t>
            </a:r>
            <a:r>
              <a:rPr lang="ja-JP" altLang="en-US" sz="1600">
                <a:latin typeface="Arial"/>
              </a:rPr>
              <a:t>’</a:t>
            </a:r>
            <a:r>
              <a:rPr lang="en-US" sz="1600"/>
              <a:t>s why I am very pleased to have this opportunity to talk to you today.  I want to inform you about some very powerful, under-utilized tools. </a:t>
            </a:r>
          </a:p>
          <a:p>
            <a:endParaRPr lang="en-US" sz="800"/>
          </a:p>
          <a:p>
            <a:r>
              <a:rPr lang="en-US" sz="1600"/>
              <a:t>They are very easy to understand.</a:t>
            </a:r>
          </a:p>
          <a:p>
            <a:r>
              <a:rPr lang="en-US" sz="1600"/>
              <a:t>They are grounded in common sense.</a:t>
            </a:r>
          </a:p>
          <a:p>
            <a:r>
              <a:rPr lang="en-US" sz="1600"/>
              <a:t>They tend to be inexpensive to implement.</a:t>
            </a:r>
          </a:p>
          <a:p>
            <a:r>
              <a:rPr lang="en-US" sz="1600"/>
              <a:t>Good examples probably already exist in your facility</a:t>
            </a:r>
          </a:p>
          <a:p>
            <a:endParaRPr lang="en-US" sz="800"/>
          </a:p>
          <a:p>
            <a:r>
              <a:rPr lang="en-US" sz="1600"/>
              <a:t>My goal is to get you to notice the existing examples </a:t>
            </a:r>
          </a:p>
          <a:p>
            <a:r>
              <a:rPr lang="en-US" sz="1600"/>
              <a:t>and to create more examples  (A change in focus).</a:t>
            </a:r>
          </a:p>
        </p:txBody>
      </p:sp>
      <p:sp>
        <p:nvSpPr>
          <p:cNvPr id="13315"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sz="2000"/>
              <a:t>Sandia Labs (Rook, SCTM93-62(14)) did experiments in 1962 that show undetected omissions occur about  once in 33,000 operations.  A simple eight step operation will result in 240 PPM due to mistakes.  This is much higher than the 3.4 PPM goal of Motorola</a:t>
            </a:r>
            <a:r>
              <a:rPr lang="ja-JP" altLang="en-US" sz="2000">
                <a:latin typeface="Arial"/>
              </a:rPr>
              <a:t>’</a:t>
            </a:r>
            <a:r>
              <a:rPr lang="en-US" sz="2000"/>
              <a:t>s six sigma program.</a:t>
            </a:r>
          </a:p>
        </p:txBody>
      </p:sp>
      <p:sp>
        <p:nvSpPr>
          <p:cNvPr id="15363"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ln/>
        </p:spPr>
        <p:txBody>
          <a:bodyPr/>
          <a:lstStyle/>
          <a:p>
            <a:endParaRPr lang="en-US"/>
          </a:p>
        </p:txBody>
      </p:sp>
      <p:sp>
        <p:nvSpPr>
          <p:cNvPr id="17411"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ln/>
        </p:spPr>
        <p:txBody>
          <a:bodyPr/>
          <a:lstStyle/>
          <a:p>
            <a:endParaRPr lang="en-US"/>
          </a:p>
        </p:txBody>
      </p:sp>
      <p:sp>
        <p:nvSpPr>
          <p:cNvPr id="19459"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sz="1800"/>
              <a:t>The mistakes I would like to focus on are some times called slips.  They occur when an action is executed on </a:t>
            </a:r>
            <a:r>
              <a:rPr lang="ja-JP" altLang="en-US" sz="1800">
                <a:latin typeface="Arial"/>
              </a:rPr>
              <a:t>“</a:t>
            </a:r>
            <a:r>
              <a:rPr lang="en-US" sz="1800" b="1"/>
              <a:t>autopilot</a:t>
            </a:r>
            <a:r>
              <a:rPr lang="ja-JP" altLang="en-US" sz="1800">
                <a:latin typeface="Arial"/>
              </a:rPr>
              <a:t>”</a:t>
            </a:r>
            <a:r>
              <a:rPr lang="en-US" sz="1800"/>
              <a:t> but has an unitended result.</a:t>
            </a:r>
          </a:p>
          <a:p>
            <a:endParaRPr lang="en-US" sz="1800"/>
          </a:p>
          <a:p>
            <a:r>
              <a:rPr lang="en-US" sz="1800"/>
              <a:t>Mistake-proofing usually(but not always) will involve precluding behaviors that </a:t>
            </a:r>
            <a:r>
              <a:rPr lang="en-US" sz="1800" b="1"/>
              <a:t>under other circumstances would be correct.</a:t>
            </a:r>
          </a:p>
          <a:p>
            <a:endParaRPr lang="en-US" sz="1800"/>
          </a:p>
          <a:p>
            <a:r>
              <a:rPr lang="en-US" sz="1800"/>
              <a:t>Putting green parts on widgets is a correct behavior when the widgets are green, but not when they</a:t>
            </a:r>
            <a:r>
              <a:rPr lang="ja-JP" altLang="en-US" sz="1800">
                <a:latin typeface="Arial"/>
              </a:rPr>
              <a:t>’</a:t>
            </a:r>
            <a:r>
              <a:rPr lang="en-US" sz="1800"/>
              <a:t>re red.</a:t>
            </a:r>
          </a:p>
        </p:txBody>
      </p:sp>
      <p:sp>
        <p:nvSpPr>
          <p:cNvPr id="21507" name="Rectangle 3"/>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8349348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867575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017417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482583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7660859"/>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5341219"/>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206401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5498635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85554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2405769"/>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3930059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8" name="Group 14"/>
          <p:cNvGrpSpPr>
            <a:grpSpLocks/>
          </p:cNvGrpSpPr>
          <p:nvPr/>
        </p:nvGrpSpPr>
        <p:grpSpPr bwMode="auto">
          <a:xfrm>
            <a:off x="152400" y="5716588"/>
            <a:ext cx="8840788" cy="820737"/>
            <a:chOff x="96" y="3601"/>
            <a:chExt cx="5569" cy="517"/>
          </a:xfrm>
        </p:grpSpPr>
        <p:grpSp>
          <p:nvGrpSpPr>
            <p:cNvPr id="1034" name="Group 10"/>
            <p:cNvGrpSpPr>
              <a:grpSpLocks/>
            </p:cNvGrpSpPr>
            <p:nvPr/>
          </p:nvGrpSpPr>
          <p:grpSpPr bwMode="auto">
            <a:xfrm>
              <a:off x="96" y="3705"/>
              <a:ext cx="5569" cy="335"/>
              <a:chOff x="96" y="3705"/>
              <a:chExt cx="5569" cy="335"/>
            </a:xfrm>
          </p:grpSpPr>
          <p:sp>
            <p:nvSpPr>
              <p:cNvPr id="1026" name="Rectangle 2"/>
              <p:cNvSpPr>
                <a:spLocks noChangeArrowheads="1"/>
              </p:cNvSpPr>
              <p:nvPr/>
            </p:nvSpPr>
            <p:spPr bwMode="auto">
              <a:xfrm>
                <a:off x="96" y="3708"/>
                <a:ext cx="5565" cy="330"/>
              </a:xfrm>
              <a:prstGeom prst="rect">
                <a:avLst/>
              </a:prstGeom>
              <a:gradFill rotWithShape="0">
                <a:gsLst>
                  <a:gs pos="0">
                    <a:srgbClr val="FFFFFF">
                      <a:gamma/>
                      <a:shade val="80000"/>
                      <a:invGamma/>
                    </a:srgbClr>
                  </a:gs>
                  <a:gs pos="50000">
                    <a:srgbClr val="FFFFFF"/>
                  </a:gs>
                  <a:gs pos="100000">
                    <a:srgbClr val="FFFFFF">
                      <a:gamma/>
                      <a:shade val="80000"/>
                      <a:invGamma/>
                    </a:srgbClr>
                  </a:gs>
                </a:gsLst>
                <a:lin ang="2700000" scaled="1"/>
              </a:gradFill>
              <a:ln>
                <a:noFill/>
              </a:ln>
              <a:effectLst>
                <a:outerShdw blurRad="63500" dist="53882" dir="18900000" algn="ctr" rotWithShape="0">
                  <a:srgbClr val="081D58">
                    <a:alpha val="74998"/>
                  </a:srgbClr>
                </a:outerShdw>
              </a:effectLst>
              <a:extLst>
                <a:ext uri="{91240B29-F687-4f45-9708-019B960494DF}">
                  <a14:hiddenLine xmlns:a14="http://schemas.microsoft.com/office/drawing/2010/main" w="12700">
                    <a:solidFill>
                      <a:schemeClr val="tx1"/>
                    </a:solidFill>
                    <a:miter lim="800000"/>
                    <a:headEnd/>
                    <a:tailEnd/>
                  </a14:hiddenLine>
                </a:ext>
              </a:extLst>
            </p:spPr>
            <p:txBody>
              <a:bodyPr wrap="none" anchor="ctr"/>
              <a:lstStyle/>
              <a:p>
                <a:endParaRPr lang="en-US"/>
              </a:p>
            </p:txBody>
          </p:sp>
          <p:grpSp>
            <p:nvGrpSpPr>
              <p:cNvPr id="1033" name="Group 9"/>
              <p:cNvGrpSpPr>
                <a:grpSpLocks/>
              </p:cNvGrpSpPr>
              <p:nvPr/>
            </p:nvGrpSpPr>
            <p:grpSpPr bwMode="auto">
              <a:xfrm>
                <a:off x="96" y="3705"/>
                <a:ext cx="5569" cy="335"/>
                <a:chOff x="96" y="3705"/>
                <a:chExt cx="5569" cy="335"/>
              </a:xfrm>
            </p:grpSpPr>
            <p:sp>
              <p:nvSpPr>
                <p:cNvPr id="1027" name="Freeform 3"/>
                <p:cNvSpPr>
                  <a:spLocks/>
                </p:cNvSpPr>
                <p:nvPr/>
              </p:nvSpPr>
              <p:spPr bwMode="auto">
                <a:xfrm>
                  <a:off x="96" y="3705"/>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FFFF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28" name="Freeform 4"/>
                <p:cNvSpPr>
                  <a:spLocks/>
                </p:cNvSpPr>
                <p:nvPr/>
              </p:nvSpPr>
              <p:spPr bwMode="auto">
                <a:xfrm>
                  <a:off x="96" y="3819"/>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FFFF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29" name="Freeform 5"/>
                <p:cNvSpPr>
                  <a:spLocks/>
                </p:cNvSpPr>
                <p:nvPr/>
              </p:nvSpPr>
              <p:spPr bwMode="auto">
                <a:xfrm>
                  <a:off x="96" y="3933"/>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E8E8E8"/>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0" name="Freeform 6"/>
                <p:cNvSpPr>
                  <a:spLocks/>
                </p:cNvSpPr>
                <p:nvPr/>
              </p:nvSpPr>
              <p:spPr bwMode="auto">
                <a:xfrm>
                  <a:off x="96" y="3712"/>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676767"/>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1" name="Freeform 7"/>
                <p:cNvSpPr>
                  <a:spLocks/>
                </p:cNvSpPr>
                <p:nvPr/>
              </p:nvSpPr>
              <p:spPr bwMode="auto">
                <a:xfrm>
                  <a:off x="96" y="3826"/>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474747"/>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32" name="Freeform 8"/>
                <p:cNvSpPr>
                  <a:spLocks/>
                </p:cNvSpPr>
                <p:nvPr/>
              </p:nvSpPr>
              <p:spPr bwMode="auto">
                <a:xfrm>
                  <a:off x="96" y="3940"/>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333333"/>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grpSp>
          <p:nvGrpSpPr>
            <p:cNvPr id="1037" name="Group 13"/>
            <p:cNvGrpSpPr>
              <a:grpSpLocks/>
            </p:cNvGrpSpPr>
            <p:nvPr/>
          </p:nvGrpSpPr>
          <p:grpSpPr bwMode="auto">
            <a:xfrm>
              <a:off x="5088" y="3601"/>
              <a:ext cx="418" cy="517"/>
              <a:chOff x="5088" y="3601"/>
              <a:chExt cx="418" cy="517"/>
            </a:xfrm>
          </p:grpSpPr>
          <p:sp>
            <p:nvSpPr>
              <p:cNvPr id="1035" name="Rectangle 11"/>
              <p:cNvSpPr>
                <a:spLocks noChangeArrowheads="1"/>
              </p:cNvSpPr>
              <p:nvPr/>
            </p:nvSpPr>
            <p:spPr bwMode="auto">
              <a:xfrm>
                <a:off x="5100" y="3601"/>
                <a:ext cx="392" cy="517"/>
              </a:xfrm>
              <a:prstGeom prst="rect">
                <a:avLst/>
              </a:prstGeom>
              <a:gradFill rotWithShape="0">
                <a:gsLst>
                  <a:gs pos="0">
                    <a:srgbClr val="FFFFFF">
                      <a:gamma/>
                      <a:shade val="80000"/>
                      <a:invGamma/>
                    </a:srgbClr>
                  </a:gs>
                  <a:gs pos="50000">
                    <a:srgbClr val="FFFFFF"/>
                  </a:gs>
                  <a:gs pos="100000">
                    <a:srgbClr val="FFFFFF">
                      <a:gamma/>
                      <a:shade val="80000"/>
                      <a:invGamma/>
                    </a:srgbClr>
                  </a:gs>
                </a:gsLst>
                <a:lin ang="5400000" scaled="1"/>
              </a:gradFill>
              <a:ln w="12700">
                <a:solidFill>
                  <a:srgbClr val="DADADA"/>
                </a:solidFill>
                <a:miter lim="800000"/>
                <a:headEnd/>
                <a:tailEnd/>
              </a:ln>
              <a:effectLst>
                <a:outerShdw blurRad="63500" dist="37026" dir="19001120" algn="ctr" rotWithShape="0">
                  <a:srgbClr val="081D58">
                    <a:alpha val="74998"/>
                  </a:srgbClr>
                </a:outerShdw>
              </a:effectLst>
            </p:spPr>
            <p:txBody>
              <a:bodyPr wrap="none" anchor="ctr"/>
              <a:lstStyle/>
              <a:p>
                <a:endParaRPr lang="en-US"/>
              </a:p>
            </p:txBody>
          </p:sp>
          <p:sp>
            <p:nvSpPr>
              <p:cNvPr id="1036" name="Rectangle 12"/>
              <p:cNvSpPr>
                <a:spLocks noChangeArrowheads="1"/>
              </p:cNvSpPr>
              <p:nvPr/>
            </p:nvSpPr>
            <p:spPr bwMode="auto">
              <a:xfrm>
                <a:off x="5088" y="3616"/>
                <a:ext cx="418" cy="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ctr"/>
                <a:r>
                  <a:rPr lang="en-US" sz="1800" b="1">
                    <a:solidFill>
                      <a:srgbClr val="474747"/>
                    </a:solidFill>
                    <a:latin typeface="Book Antiqua" charset="0"/>
                  </a:rPr>
                  <a:t>TQE</a:t>
                </a:r>
                <a:endParaRPr lang="en-US" sz="1600" b="1">
                  <a:solidFill>
                    <a:srgbClr val="474747"/>
                  </a:solidFill>
                  <a:latin typeface="Book Antiqua" charset="0"/>
                </a:endParaRPr>
              </a:p>
              <a:p>
                <a:pPr algn="ctr"/>
                <a:endParaRPr lang="en-US" sz="800" b="1">
                  <a:solidFill>
                    <a:srgbClr val="474747"/>
                  </a:solidFill>
                  <a:latin typeface="Book Antiqua" charset="0"/>
                </a:endParaRPr>
              </a:p>
              <a:p>
                <a:pPr algn="ctr"/>
                <a:r>
                  <a:rPr lang="en-US" sz="1600" b="1">
                    <a:solidFill>
                      <a:srgbClr val="474747"/>
                    </a:solidFill>
                    <a:latin typeface="Book Antiqua" charset="0"/>
                  </a:rPr>
                  <a:t>VII</a:t>
                </a:r>
              </a:p>
            </p:txBody>
          </p:sp>
        </p:grpSp>
      </p:grpSp>
      <p:sp>
        <p:nvSpPr>
          <p:cNvPr id="1039" name="Rectangle 15"/>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b" anchorCtr="0" compatLnSpc="1">
            <a:prstTxWarp prst="textNoShape">
              <a:avLst/>
            </a:prstTxWarp>
          </a:bodyPr>
          <a:lstStyle/>
          <a:p>
            <a:pPr lvl="0"/>
            <a:r>
              <a:rPr lang="en-US"/>
              <a:t>Click to edit Master title style</a:t>
            </a:r>
          </a:p>
        </p:txBody>
      </p:sp>
      <p:sp>
        <p:nvSpPr>
          <p:cNvPr id="1040" name="Rectangle 16"/>
          <p:cNvSpPr>
            <a:spLocks noGrp="1" noChangeArrowheads="1"/>
          </p:cNvSpPr>
          <p:nvPr>
            <p:ph type="body" idx="1"/>
          </p:nvPr>
        </p:nvSpPr>
        <p:spPr bwMode="auto">
          <a:xfrm>
            <a:off x="685800"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1" name="Rectangle 17"/>
          <p:cNvSpPr>
            <a:spLocks noChangeArrowheads="1"/>
          </p:cNvSpPr>
          <p:nvPr/>
        </p:nvSpPr>
        <p:spPr bwMode="auto">
          <a:xfrm>
            <a:off x="92075" y="6486525"/>
            <a:ext cx="26908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spAutoFit/>
          </a:bodyPr>
          <a:lstStyle/>
          <a:p>
            <a:r>
              <a:rPr lang="en-US" sz="1400">
                <a:latin typeface="Book Antiqua" charset="0"/>
              </a:rPr>
              <a:t>John R.  Grout     October 31, 1995</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Book Antiqua" charset="0"/>
          <a:ea typeface="ＭＳ Ｐゴシック" charset="0"/>
        </a:defRPr>
      </a:lvl2pPr>
      <a:lvl3pPr algn="ctr" rtl="0" eaLnBrk="0" fontAlgn="base" hangingPunct="0">
        <a:spcBef>
          <a:spcPct val="0"/>
        </a:spcBef>
        <a:spcAft>
          <a:spcPct val="0"/>
        </a:spcAft>
        <a:defRPr sz="4400">
          <a:solidFill>
            <a:schemeClr val="tx2"/>
          </a:solidFill>
          <a:latin typeface="Book Antiqua" charset="0"/>
          <a:ea typeface="ＭＳ Ｐゴシック" charset="0"/>
        </a:defRPr>
      </a:lvl3pPr>
      <a:lvl4pPr algn="ctr" rtl="0" eaLnBrk="0" fontAlgn="base" hangingPunct="0">
        <a:spcBef>
          <a:spcPct val="0"/>
        </a:spcBef>
        <a:spcAft>
          <a:spcPct val="0"/>
        </a:spcAft>
        <a:defRPr sz="4400">
          <a:solidFill>
            <a:schemeClr val="tx2"/>
          </a:solidFill>
          <a:latin typeface="Book Antiqua" charset="0"/>
          <a:ea typeface="ＭＳ Ｐゴシック" charset="0"/>
        </a:defRPr>
      </a:lvl4pPr>
      <a:lvl5pPr algn="ctr" rtl="0" eaLnBrk="0" fontAlgn="base" hangingPunct="0">
        <a:spcBef>
          <a:spcPct val="0"/>
        </a:spcBef>
        <a:spcAft>
          <a:spcPct val="0"/>
        </a:spcAft>
        <a:defRPr sz="4400">
          <a:solidFill>
            <a:schemeClr val="tx2"/>
          </a:solidFill>
          <a:latin typeface="Book Antiqua" charset="0"/>
          <a:ea typeface="ＭＳ Ｐゴシック" charset="0"/>
        </a:defRPr>
      </a:lvl5pPr>
      <a:lvl6pPr marL="457200" algn="ctr" rtl="0" eaLnBrk="0" fontAlgn="base" hangingPunct="0">
        <a:spcBef>
          <a:spcPct val="0"/>
        </a:spcBef>
        <a:spcAft>
          <a:spcPct val="0"/>
        </a:spcAft>
        <a:defRPr sz="4400">
          <a:solidFill>
            <a:schemeClr val="tx2"/>
          </a:solidFill>
          <a:latin typeface="Book Antiqua" charset="0"/>
          <a:ea typeface="ＭＳ Ｐゴシック" charset="0"/>
        </a:defRPr>
      </a:lvl6pPr>
      <a:lvl7pPr marL="914400" algn="ctr" rtl="0" eaLnBrk="0" fontAlgn="base" hangingPunct="0">
        <a:spcBef>
          <a:spcPct val="0"/>
        </a:spcBef>
        <a:spcAft>
          <a:spcPct val="0"/>
        </a:spcAft>
        <a:defRPr sz="4400">
          <a:solidFill>
            <a:schemeClr val="tx2"/>
          </a:solidFill>
          <a:latin typeface="Book Antiqua" charset="0"/>
          <a:ea typeface="ＭＳ Ｐゴシック" charset="0"/>
        </a:defRPr>
      </a:lvl7pPr>
      <a:lvl8pPr marL="1371600" algn="ctr" rtl="0" eaLnBrk="0" fontAlgn="base" hangingPunct="0">
        <a:spcBef>
          <a:spcPct val="0"/>
        </a:spcBef>
        <a:spcAft>
          <a:spcPct val="0"/>
        </a:spcAft>
        <a:defRPr sz="4400">
          <a:solidFill>
            <a:schemeClr val="tx2"/>
          </a:solidFill>
          <a:latin typeface="Book Antiqua" charset="0"/>
          <a:ea typeface="ＭＳ Ｐゴシック" charset="0"/>
        </a:defRPr>
      </a:lvl8pPr>
      <a:lvl9pPr marL="1828800" algn="ctr" rtl="0" eaLnBrk="0" fontAlgn="base" hangingPunct="0">
        <a:spcBef>
          <a:spcPct val="0"/>
        </a:spcBef>
        <a:spcAft>
          <a:spcPct val="0"/>
        </a:spcAft>
        <a:defRPr sz="4400">
          <a:solidFill>
            <a:schemeClr val="tx2"/>
          </a:solidFill>
          <a:latin typeface="Book Antiqua"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0"/>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65000"/>
        <a:buFont typeface="Monotype Sorts" charset="0"/>
        <a:buChar char="l"/>
        <a:defRPr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ea typeface="+mn-ea"/>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mn-lt"/>
          <a:ea typeface="+mn-ea"/>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mn-lt"/>
          <a:ea typeface="+mn-ea"/>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mn-lt"/>
          <a:ea typeface="+mn-ea"/>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533400"/>
            <a:ext cx="7772400" cy="1905000"/>
          </a:xfrm>
          <a:noFill/>
          <a:ln/>
        </p:spPr>
        <p:txBody>
          <a:bodyPr anchor="ctr"/>
          <a:lstStyle/>
          <a:p>
            <a:r>
              <a:rPr lang="en-US" sz="3200"/>
              <a:t>Towards Achieving Zero-Defect Quality:</a:t>
            </a:r>
            <a:r>
              <a:rPr lang="en-US"/>
              <a:t/>
            </a:r>
            <a:br>
              <a:rPr lang="en-US"/>
            </a:br>
            <a:r>
              <a:rPr lang="en-US" sz="800"/>
              <a:t> </a:t>
            </a:r>
            <a:br>
              <a:rPr lang="en-US" sz="800"/>
            </a:br>
            <a:r>
              <a:rPr lang="en-US" sz="7200"/>
              <a:t>Mistake-Proofing</a:t>
            </a:r>
          </a:p>
        </p:txBody>
      </p:sp>
      <p:sp>
        <p:nvSpPr>
          <p:cNvPr id="4099" name="Rectangle 3"/>
          <p:cNvSpPr>
            <a:spLocks noGrp="1" noChangeArrowheads="1"/>
          </p:cNvSpPr>
          <p:nvPr>
            <p:ph type="subTitle" idx="1"/>
          </p:nvPr>
        </p:nvSpPr>
        <p:spPr>
          <a:xfrm>
            <a:off x="1447800" y="3048000"/>
            <a:ext cx="6400800" cy="914400"/>
          </a:xfrm>
          <a:noFill/>
          <a:ln/>
        </p:spPr>
        <p:txBody>
          <a:bodyPr/>
          <a:lstStyle/>
          <a:p>
            <a:pPr marL="342900" indent="-342900"/>
            <a:r>
              <a:rPr lang="en-US" sz="2800"/>
              <a:t>John R. Grout,  Cox School of Business </a:t>
            </a:r>
          </a:p>
          <a:p>
            <a:pPr marL="342900" indent="-342900"/>
            <a:r>
              <a:rPr lang="en-US" sz="2800"/>
              <a:t>Southern Methodist University</a:t>
            </a:r>
          </a:p>
          <a:p>
            <a:pPr marL="342900" indent="-342900"/>
            <a:endParaRPr lang="en-US" sz="2800"/>
          </a:p>
          <a:p>
            <a:pPr marL="342900" indent="-342900"/>
            <a:endParaRPr lang="en-US" sz="2800"/>
          </a:p>
          <a:p>
            <a:pPr marL="342900" indent="-342900"/>
            <a:endParaRPr lang="en-US" sz="800"/>
          </a:p>
          <a:p>
            <a:pPr marL="342900" indent="-342900"/>
            <a:r>
              <a:rPr lang="en-US" sz="2800"/>
              <a:t>ASQC: Texas Quality Expo</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t>You have two options:</a:t>
            </a:r>
          </a:p>
        </p:txBody>
      </p:sp>
      <p:sp>
        <p:nvSpPr>
          <p:cNvPr id="22531" name="Rectangle 3"/>
          <p:cNvSpPr>
            <a:spLocks noGrp="1" noChangeArrowheads="1"/>
          </p:cNvSpPr>
          <p:nvPr>
            <p:ph type="body" idx="1"/>
          </p:nvPr>
        </p:nvSpPr>
        <p:spPr>
          <a:xfrm>
            <a:off x="685800" y="2438400"/>
            <a:ext cx="7772400" cy="3276600"/>
          </a:xfrm>
          <a:noFill/>
          <a:ln/>
        </p:spPr>
        <p:txBody>
          <a:bodyPr/>
          <a:lstStyle/>
          <a:p>
            <a:r>
              <a:rPr lang="en-US"/>
              <a:t>Demand vigilance.  Exhort workers to </a:t>
            </a:r>
            <a:r>
              <a:rPr lang="ja-JP" altLang="en-US">
                <a:latin typeface="Arial"/>
              </a:rPr>
              <a:t>“</a:t>
            </a:r>
            <a:r>
              <a:rPr lang="en-US"/>
              <a:t>be more careful!</a:t>
            </a:r>
            <a:r>
              <a:rPr lang="ja-JP" altLang="en-US">
                <a:latin typeface="Arial"/>
              </a:rPr>
              <a:t>”</a:t>
            </a:r>
            <a:endParaRPr lang="en-US"/>
          </a:p>
          <a:p>
            <a:pPr>
              <a:buFont typeface="Monotype Sorts" charset="0"/>
              <a:buNone/>
            </a:pPr>
            <a:endParaRPr lang="en-US"/>
          </a:p>
          <a:p>
            <a:r>
              <a:rPr lang="en-US"/>
              <a:t>Mistake-proof. Eliminate the chance of making the mistake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sz="3200"/>
              <a:t>A New Attitude toward </a:t>
            </a:r>
            <a:br>
              <a:rPr lang="en-US" sz="3200"/>
            </a:br>
            <a:r>
              <a:rPr lang="en-US" sz="3200"/>
              <a:t>Preventing Errors</a:t>
            </a:r>
          </a:p>
        </p:txBody>
      </p:sp>
      <p:sp>
        <p:nvSpPr>
          <p:cNvPr id="24579" name="Rectangle 3"/>
          <p:cNvSpPr>
            <a:spLocks noGrp="1" noChangeArrowheads="1"/>
          </p:cNvSpPr>
          <p:nvPr>
            <p:ph type="body" idx="1"/>
          </p:nvPr>
        </p:nvSpPr>
        <p:spPr>
          <a:xfrm>
            <a:off x="685800" y="1905000"/>
            <a:ext cx="7772400" cy="3810000"/>
          </a:xfrm>
          <a:noFill/>
          <a:ln/>
        </p:spPr>
        <p:txBody>
          <a:bodyPr/>
          <a:lstStyle/>
          <a:p>
            <a:pPr>
              <a:buFont typeface="Monotype Sorts" charset="0"/>
              <a:buNone/>
            </a:pPr>
            <a:r>
              <a:rPr lang="ja-JP" altLang="en-US">
                <a:latin typeface="Arial"/>
              </a:rPr>
              <a:t>“</a:t>
            </a:r>
            <a:r>
              <a:rPr lang="en-US"/>
              <a:t>Think of an object</a:t>
            </a:r>
            <a:r>
              <a:rPr lang="ja-JP" altLang="en-US">
                <a:latin typeface="Arial"/>
              </a:rPr>
              <a:t>’</a:t>
            </a:r>
            <a:r>
              <a:rPr lang="en-US"/>
              <a:t>s user as attempting to do a task, getting there by imperfect approximations. Don</a:t>
            </a:r>
            <a:r>
              <a:rPr lang="ja-JP" altLang="en-US">
                <a:latin typeface="Arial"/>
              </a:rPr>
              <a:t>’</a:t>
            </a:r>
            <a:r>
              <a:rPr lang="en-US"/>
              <a:t>t think of the user as making errors; think of the actions as approximations of what is desired.</a:t>
            </a:r>
            <a:r>
              <a:rPr lang="ja-JP" altLang="en-US">
                <a:latin typeface="Arial"/>
              </a:rPr>
              <a:t>”</a:t>
            </a:r>
            <a:r>
              <a:rPr lang="en-US"/>
              <a:t>* </a:t>
            </a:r>
            <a:endParaRPr lang="en-US" sz="2800"/>
          </a:p>
          <a:p>
            <a:pPr>
              <a:buFont typeface="Monotype Sorts" charset="0"/>
              <a:buNone/>
            </a:pPr>
            <a:endParaRPr lang="en-US" sz="1400"/>
          </a:p>
          <a:p>
            <a:pPr>
              <a:buFont typeface="Monotype Sorts" charset="0"/>
              <a:buNone/>
            </a:pPr>
            <a:endParaRPr lang="en-US" sz="1400"/>
          </a:p>
          <a:p>
            <a:pPr>
              <a:buFont typeface="Monotype Sorts" charset="0"/>
              <a:buNone/>
            </a:pPr>
            <a:endParaRPr lang="en-US" sz="1400"/>
          </a:p>
          <a:p>
            <a:pPr>
              <a:buFont typeface="Monotype Sorts" charset="0"/>
              <a:buNone/>
            </a:pPr>
            <a:endParaRPr lang="en-US" sz="1400"/>
          </a:p>
          <a:p>
            <a:pPr>
              <a:buFont typeface="Monotype Sorts" charset="0"/>
              <a:buNone/>
            </a:pPr>
            <a:r>
              <a:rPr lang="en-US" sz="1400"/>
              <a:t>*Source: The Design of Everyday Things, by D.A. Norman, 1988, Doubleday</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sz="3200"/>
              <a:t>A New Attitude toward </a:t>
            </a:r>
            <a:br>
              <a:rPr lang="en-US" sz="3200"/>
            </a:br>
            <a:r>
              <a:rPr lang="en-US" sz="3200"/>
              <a:t>Preventing Errors</a:t>
            </a:r>
          </a:p>
        </p:txBody>
      </p:sp>
      <p:sp>
        <p:nvSpPr>
          <p:cNvPr id="26627" name="Rectangle 3"/>
          <p:cNvSpPr>
            <a:spLocks noGrp="1" noChangeArrowheads="1"/>
          </p:cNvSpPr>
          <p:nvPr>
            <p:ph type="body" idx="1"/>
          </p:nvPr>
        </p:nvSpPr>
        <p:spPr>
          <a:xfrm>
            <a:off x="914400" y="1752600"/>
            <a:ext cx="7543800" cy="3962400"/>
          </a:xfrm>
          <a:noFill/>
          <a:ln/>
        </p:spPr>
        <p:txBody>
          <a:bodyPr/>
          <a:lstStyle/>
          <a:p>
            <a:r>
              <a:rPr lang="en-US" sz="2800"/>
              <a:t>Make wrong actions more difficult</a:t>
            </a:r>
          </a:p>
          <a:p>
            <a:r>
              <a:rPr lang="en-US" sz="2800"/>
              <a:t>Make it possible to reverse actions —to </a:t>
            </a:r>
            <a:r>
              <a:rPr lang="ja-JP" altLang="en-US" sz="2800">
                <a:latin typeface="Arial"/>
              </a:rPr>
              <a:t>“</a:t>
            </a:r>
            <a:r>
              <a:rPr lang="en-US" sz="2800"/>
              <a:t>undo</a:t>
            </a:r>
            <a:r>
              <a:rPr lang="ja-JP" altLang="en-US" sz="2800">
                <a:latin typeface="Arial"/>
              </a:rPr>
              <a:t>”</a:t>
            </a:r>
            <a:r>
              <a:rPr lang="en-US" sz="2800"/>
              <a:t> them—or make it harder to do what cannot be reversed.</a:t>
            </a:r>
          </a:p>
          <a:p>
            <a:r>
              <a:rPr lang="en-US" sz="2800"/>
              <a:t>Make it easier to discover the errors that occur.</a:t>
            </a:r>
          </a:p>
          <a:p>
            <a:r>
              <a:rPr lang="en-US" sz="2800"/>
              <a:t>Make incorrect actions correct.</a:t>
            </a:r>
          </a:p>
          <a:p>
            <a:pPr>
              <a:buFont typeface="Monotype Sorts" charset="0"/>
              <a:buNone/>
            </a:pPr>
            <a:endParaRPr lang="en-US" sz="1400"/>
          </a:p>
          <a:p>
            <a:pPr>
              <a:buFont typeface="Monotype Sorts" charset="0"/>
              <a:buNone/>
            </a:pPr>
            <a:endParaRPr lang="en-US" sz="1400"/>
          </a:p>
          <a:p>
            <a:pPr>
              <a:buFont typeface="Monotype Sorts" charset="0"/>
              <a:buNone/>
            </a:pPr>
            <a:r>
              <a:rPr lang="en-US" sz="1400"/>
              <a:t>*Source: The Design of Everyday Things, by D.A. Norman, 1988, Doubleday</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62000" y="381000"/>
            <a:ext cx="7772400" cy="1524000"/>
          </a:xfrm>
          <a:noFill/>
          <a:ln/>
        </p:spPr>
        <p:txBody>
          <a:bodyPr/>
          <a:lstStyle/>
          <a:p>
            <a:r>
              <a:rPr lang="en-US"/>
              <a:t>What would YOU do?</a:t>
            </a:r>
            <a:r>
              <a:rPr lang="en-US" sz="800"/>
              <a:t/>
            </a:r>
            <a:br>
              <a:rPr lang="en-US" sz="800"/>
            </a:br>
            <a:r>
              <a:rPr lang="en-US"/>
              <a:t> </a:t>
            </a:r>
            <a:r>
              <a:rPr lang="en-US" sz="3200">
                <a:solidFill>
                  <a:schemeClr val="tx1"/>
                </a:solidFill>
              </a:rPr>
              <a:t>GM welding machine</a:t>
            </a:r>
            <a:r>
              <a:rPr lang="en-US"/>
              <a:t> </a:t>
            </a:r>
          </a:p>
        </p:txBody>
      </p:sp>
      <p:sp>
        <p:nvSpPr>
          <p:cNvPr id="28675" name="Rectangle 3"/>
          <p:cNvSpPr>
            <a:spLocks noGrp="1" noChangeArrowheads="1"/>
          </p:cNvSpPr>
          <p:nvPr>
            <p:ph type="body" idx="1"/>
          </p:nvPr>
        </p:nvSpPr>
        <p:spPr>
          <a:xfrm>
            <a:off x="685800" y="2057400"/>
            <a:ext cx="7772400" cy="3657600"/>
          </a:xfrm>
          <a:noFill/>
          <a:ln/>
        </p:spPr>
        <p:txBody>
          <a:bodyPr/>
          <a:lstStyle/>
          <a:p>
            <a:pPr>
              <a:buFont typeface="Monotype Sorts" charset="0"/>
              <a:buNone/>
            </a:pPr>
            <a:r>
              <a:rPr lang="en-US" sz="2800"/>
              <a:t>A) Make a worker responsible for it</a:t>
            </a:r>
          </a:p>
          <a:p>
            <a:pPr>
              <a:buFont typeface="Monotype Sorts" charset="0"/>
              <a:buNone/>
            </a:pPr>
            <a:r>
              <a:rPr lang="en-US" sz="2800"/>
              <a:t>B) Track the proportion of missing nuts on a chart</a:t>
            </a:r>
          </a:p>
          <a:p>
            <a:pPr>
              <a:buFont typeface="Monotype Sorts" charset="0"/>
              <a:buNone/>
            </a:pPr>
            <a:r>
              <a:rPr lang="en-US" sz="2800"/>
              <a:t>C) Increase preventative maintenance</a:t>
            </a:r>
          </a:p>
          <a:p>
            <a:pPr>
              <a:buFont typeface="Monotype Sorts" charset="0"/>
              <a:buNone/>
            </a:pPr>
            <a:r>
              <a:rPr lang="en-US" sz="2800"/>
              <a:t>D) Make the machine stop when the isn</a:t>
            </a:r>
            <a:r>
              <a:rPr lang="ja-JP" altLang="en-US" sz="2800">
                <a:latin typeface="Arial"/>
              </a:rPr>
              <a:t>’</a:t>
            </a:r>
            <a:r>
              <a:rPr lang="en-US" sz="2800"/>
              <a:t>t present</a:t>
            </a:r>
          </a:p>
          <a:p>
            <a:pPr>
              <a:buFont typeface="Monotype Sorts" charset="0"/>
              <a:buNone/>
            </a:pPr>
            <a:r>
              <a:rPr lang="en-US" sz="2800"/>
              <a:t>E) Change the fasteners to a </a:t>
            </a:r>
            <a:r>
              <a:rPr lang="ja-JP" altLang="en-US" sz="2800">
                <a:latin typeface="Arial"/>
              </a:rPr>
              <a:t>“</a:t>
            </a:r>
            <a:r>
              <a:rPr lang="en-US" sz="2800"/>
              <a:t>clip-in</a:t>
            </a:r>
            <a:r>
              <a:rPr lang="ja-JP" altLang="en-US" sz="2800">
                <a:latin typeface="Arial"/>
              </a:rPr>
              <a:t>”</a:t>
            </a:r>
            <a:r>
              <a:rPr lang="en-US" sz="2800"/>
              <a:t> device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28600"/>
            <a:ext cx="7772400" cy="1295400"/>
          </a:xfrm>
          <a:noFill/>
          <a:ln/>
        </p:spPr>
        <p:txBody>
          <a:bodyPr/>
          <a:lstStyle/>
          <a:p>
            <a:r>
              <a:rPr lang="en-US"/>
              <a:t>What would YOU do?</a:t>
            </a:r>
            <a:br>
              <a:rPr lang="en-US"/>
            </a:br>
            <a:r>
              <a:rPr lang="en-US" sz="3200">
                <a:solidFill>
                  <a:schemeClr val="tx1"/>
                </a:solidFill>
              </a:rPr>
              <a:t>L</a:t>
            </a:r>
            <a:r>
              <a:rPr lang="ja-JP" altLang="en-US" sz="3200">
                <a:solidFill>
                  <a:schemeClr val="tx1"/>
                </a:solidFill>
                <a:latin typeface="Arial"/>
              </a:rPr>
              <a:t>’</a:t>
            </a:r>
            <a:r>
              <a:rPr lang="en-US" sz="3200">
                <a:solidFill>
                  <a:schemeClr val="tx1"/>
                </a:solidFill>
              </a:rPr>
              <a:t>Hotel Louis XIV</a:t>
            </a:r>
          </a:p>
        </p:txBody>
      </p:sp>
      <p:sp>
        <p:nvSpPr>
          <p:cNvPr id="30723" name="Rectangle 3"/>
          <p:cNvSpPr>
            <a:spLocks noGrp="1" noChangeArrowheads="1"/>
          </p:cNvSpPr>
          <p:nvPr>
            <p:ph type="body" idx="1"/>
          </p:nvPr>
        </p:nvSpPr>
        <p:spPr>
          <a:noFill/>
          <a:ln/>
        </p:spPr>
        <p:txBody>
          <a:bodyPr/>
          <a:lstStyle/>
          <a:p>
            <a:pPr lvl="1">
              <a:buFontTx/>
              <a:buNone/>
            </a:pPr>
            <a:r>
              <a:rPr lang="en-US"/>
              <a:t>A) Hire a floor manager who can unlock doors when needed</a:t>
            </a:r>
          </a:p>
          <a:p>
            <a:pPr lvl="1">
              <a:buFontTx/>
              <a:buNone/>
            </a:pPr>
            <a:r>
              <a:rPr lang="en-US"/>
              <a:t>B) Rent only half the rooms in the hotel</a:t>
            </a:r>
          </a:p>
          <a:p>
            <a:pPr lvl="1">
              <a:buFontTx/>
              <a:buNone/>
            </a:pPr>
            <a:r>
              <a:rPr lang="en-US"/>
              <a:t>C) Tear down and build new building with a bathroom for every room</a:t>
            </a:r>
          </a:p>
          <a:p>
            <a:pPr lvl="1">
              <a:buFontTx/>
              <a:buNone/>
            </a:pPr>
            <a:r>
              <a:rPr lang="en-US"/>
              <a:t>D) Use a leather strap to keep both doors closed</a:t>
            </a:r>
          </a:p>
          <a:p>
            <a:pPr lvl="1">
              <a:buFontTx/>
              <a:buNone/>
            </a:pPr>
            <a:r>
              <a:rPr lang="en-US"/>
              <a:t>E) Use electric door locks like a car </a:t>
            </a:r>
          </a:p>
          <a:p>
            <a:pPr lvl="1">
              <a:buFontTx/>
              <a:buNone/>
            </a:pPr>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US"/>
              <a:t>What would YOU do? </a:t>
            </a:r>
            <a:br>
              <a:rPr lang="en-US"/>
            </a:br>
            <a:r>
              <a:rPr lang="en-US" sz="3200">
                <a:solidFill>
                  <a:schemeClr val="tx1"/>
                </a:solidFill>
              </a:rPr>
              <a:t>Nissan Stanza Van</a:t>
            </a:r>
          </a:p>
        </p:txBody>
      </p:sp>
      <p:sp>
        <p:nvSpPr>
          <p:cNvPr id="32771" name="Rectangle 3"/>
          <p:cNvSpPr>
            <a:spLocks noGrp="1" noChangeArrowheads="1"/>
          </p:cNvSpPr>
          <p:nvPr>
            <p:ph type="body" idx="1"/>
          </p:nvPr>
        </p:nvSpPr>
        <p:spPr>
          <a:noFill/>
          <a:ln/>
        </p:spPr>
        <p:txBody>
          <a:bodyPr/>
          <a:lstStyle/>
          <a:p>
            <a:pPr>
              <a:buFont typeface="Monotype Sorts" charset="0"/>
              <a:buNone/>
            </a:pPr>
            <a:r>
              <a:rPr lang="en-US" sz="2800"/>
              <a:t>A) Put a warning label on the fuel door and the sliding door</a:t>
            </a:r>
          </a:p>
          <a:p>
            <a:pPr>
              <a:buFont typeface="Monotype Sorts" charset="0"/>
              <a:buNone/>
            </a:pPr>
            <a:r>
              <a:rPr lang="en-US" sz="2800"/>
              <a:t>B) Reinforce the fuel pipe to withstand impact</a:t>
            </a:r>
          </a:p>
          <a:p>
            <a:pPr>
              <a:buFont typeface="Monotype Sorts" charset="0"/>
              <a:buNone/>
            </a:pPr>
            <a:r>
              <a:rPr lang="en-US" sz="2800"/>
              <a:t>C) Create a locking system that must be activated in order to take the gas cap off which keeps the sliding door from opening</a:t>
            </a:r>
          </a:p>
          <a:p>
            <a:pPr>
              <a:buFont typeface="Monotype Sorts" charset="0"/>
              <a:buNone/>
            </a:pPr>
            <a:r>
              <a:rPr lang="en-US" sz="2800"/>
              <a:t>D) Move the fuel door etc. out of the way of the sliding door (e.g. to the other side)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685800"/>
            <a:ext cx="7772400" cy="5181600"/>
          </a:xfrm>
          <a:noFill/>
          <a:ln/>
        </p:spPr>
        <p:txBody>
          <a:bodyPr/>
          <a:lstStyle/>
          <a:p>
            <a:r>
              <a:rPr lang="en-US"/>
              <a:t>Approaches to </a:t>
            </a:r>
            <a:br>
              <a:rPr lang="en-US"/>
            </a:br>
            <a:r>
              <a:rPr lang="en-US"/>
              <a:t>Mistake-Proofing</a:t>
            </a:r>
            <a:br>
              <a:rPr lang="en-US"/>
            </a:b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sz="1200"/>
              <a:t> </a:t>
            </a:r>
            <a:r>
              <a:rPr lang="en-US" sz="1200">
                <a:solidFill>
                  <a:schemeClr val="tx1"/>
                </a:solidFill>
              </a:rPr>
              <a:t>Source: Yoshikazu Tsuda, in Quality through Engineering Design (ed. Kuo) 1993.</a:t>
            </a:r>
          </a:p>
        </p:txBody>
      </p:sp>
      <p:sp>
        <p:nvSpPr>
          <p:cNvPr id="34819" name="Rectangle 3"/>
          <p:cNvSpPr>
            <a:spLocks noGrp="1" noChangeArrowheads="1"/>
          </p:cNvSpPr>
          <p:nvPr>
            <p:ph type="body" idx="1"/>
          </p:nvPr>
        </p:nvSpPr>
        <p:spPr>
          <a:xfrm>
            <a:off x="685800" y="2057400"/>
            <a:ext cx="7772400" cy="4114800"/>
          </a:xfrm>
          <a:noFill/>
          <a:ln/>
        </p:spPr>
        <p:txBody>
          <a:bodyPr/>
          <a:lstStyle/>
          <a:p>
            <a:r>
              <a:rPr lang="en-US"/>
              <a:t>Mistake prevention in the work environment</a:t>
            </a:r>
          </a:p>
          <a:p>
            <a:r>
              <a:rPr lang="en-US"/>
              <a:t>Mistake detection (Self-checks)</a:t>
            </a:r>
          </a:p>
          <a:p>
            <a:r>
              <a:rPr lang="en-US"/>
              <a:t>Mistake prevention (Source inspection)</a:t>
            </a:r>
          </a:p>
          <a:p>
            <a:r>
              <a:rPr lang="en-US"/>
              <a:t>Prevention of the influence of mistakes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t>Examples of Mistake-Proofing</a:t>
            </a:r>
          </a:p>
        </p:txBody>
      </p:sp>
      <p:sp>
        <p:nvSpPr>
          <p:cNvPr id="36867" name="Rectangle 3"/>
          <p:cNvSpPr>
            <a:spLocks noGrp="1" noChangeArrowheads="1"/>
          </p:cNvSpPr>
          <p:nvPr>
            <p:ph type="body" idx="1"/>
          </p:nvPr>
        </p:nvSpPr>
        <p:spPr>
          <a:noFill/>
          <a:ln/>
        </p:spPr>
        <p:txBody>
          <a:bodyPr/>
          <a:lstStyle/>
          <a:p>
            <a:r>
              <a:rPr lang="en-US"/>
              <a:t>3.5</a:t>
            </a:r>
            <a:r>
              <a:rPr lang="ja-JP" altLang="en-US">
                <a:latin typeface="Arial"/>
              </a:rPr>
              <a:t>”</a:t>
            </a:r>
            <a:r>
              <a:rPr lang="en-US"/>
              <a:t> diskette</a:t>
            </a:r>
          </a:p>
          <a:p>
            <a:r>
              <a:rPr lang="en-US"/>
              <a:t>Binney and Smith</a:t>
            </a:r>
          </a:p>
          <a:p>
            <a:r>
              <a:rPr lang="en-US"/>
              <a:t>Trinity Industries</a:t>
            </a:r>
          </a:p>
          <a:p>
            <a:r>
              <a:rPr lang="en-US"/>
              <a:t>Automobiles</a:t>
            </a:r>
          </a:p>
          <a:p>
            <a:r>
              <a:rPr lang="en-US"/>
              <a:t>Computer Software</a:t>
            </a:r>
          </a:p>
          <a:p>
            <a:r>
              <a:rPr lang="en-US"/>
              <a:t>Mail-order computer</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t>Where Mistake-Proofing Works Well</a:t>
            </a:r>
          </a:p>
        </p:txBody>
      </p:sp>
      <p:sp>
        <p:nvSpPr>
          <p:cNvPr id="38915" name="Rectangle 3"/>
          <p:cNvSpPr>
            <a:spLocks noGrp="1" noChangeArrowheads="1"/>
          </p:cNvSpPr>
          <p:nvPr>
            <p:ph type="body" idx="1"/>
          </p:nvPr>
        </p:nvSpPr>
        <p:spPr>
          <a:noFill/>
          <a:ln/>
        </p:spPr>
        <p:txBody>
          <a:bodyPr/>
          <a:lstStyle/>
          <a:p>
            <a:r>
              <a:rPr lang="en-US" sz="2800"/>
              <a:t>1. manual operations where worker vigilance is needed</a:t>
            </a:r>
          </a:p>
          <a:p>
            <a:r>
              <a:rPr lang="en-US" sz="2800"/>
              <a:t>2. where mispositioning can occur.</a:t>
            </a:r>
          </a:p>
          <a:p>
            <a:r>
              <a:rPr lang="en-US" sz="2800"/>
              <a:t>3. where adjustment is required</a:t>
            </a:r>
          </a:p>
          <a:p>
            <a:r>
              <a:rPr lang="en-US" sz="2800"/>
              <a:t>4. where teams need common-sense tools and not another buzz-word.</a:t>
            </a:r>
          </a:p>
          <a:p>
            <a:r>
              <a:rPr lang="en-US" sz="2800"/>
              <a:t>5. where SPC is difficult to apply or apparently ineffective.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noFill/>
          <a:ln/>
        </p:spPr>
        <p:txBody>
          <a:bodyPr/>
          <a:lstStyle/>
          <a:p>
            <a:r>
              <a:rPr lang="en-US"/>
              <a:t>Where Mistake-Proofing Works Well</a:t>
            </a:r>
          </a:p>
        </p:txBody>
      </p:sp>
      <p:sp>
        <p:nvSpPr>
          <p:cNvPr id="40963" name="Rectangle 3"/>
          <p:cNvSpPr>
            <a:spLocks noGrp="1" noChangeArrowheads="1"/>
          </p:cNvSpPr>
          <p:nvPr>
            <p:ph type="body" idx="1"/>
          </p:nvPr>
        </p:nvSpPr>
        <p:spPr>
          <a:xfrm>
            <a:off x="304800" y="1447800"/>
            <a:ext cx="8534400" cy="4114800"/>
          </a:xfrm>
          <a:noFill/>
          <a:ln/>
        </p:spPr>
        <p:txBody>
          <a:bodyPr/>
          <a:lstStyle/>
          <a:p>
            <a:pPr>
              <a:buFont typeface="Monotype Sorts" charset="0"/>
              <a:buNone/>
            </a:pPr>
            <a:r>
              <a:rPr lang="en-US" sz="2800"/>
              <a:t>6. where attributes not measurements are important.</a:t>
            </a:r>
          </a:p>
          <a:p>
            <a:pPr>
              <a:buFont typeface="Monotype Sorts" charset="0"/>
              <a:buNone/>
            </a:pPr>
            <a:r>
              <a:rPr lang="en-US" sz="2800"/>
              <a:t>7. where training cost and employee turnover are      high.</a:t>
            </a:r>
          </a:p>
          <a:p>
            <a:pPr>
              <a:buFont typeface="Monotype Sorts" charset="0"/>
              <a:buNone/>
            </a:pPr>
            <a:r>
              <a:rPr lang="en-US" sz="2800"/>
              <a:t>8. where mixed model production occurs.</a:t>
            </a:r>
          </a:p>
          <a:p>
            <a:pPr>
              <a:buFont typeface="Monotype Sorts" charset="0"/>
              <a:buNone/>
            </a:pPr>
            <a:r>
              <a:rPr lang="en-US" sz="2800"/>
              <a:t>9. where customers make mistakes and blame the service provider.</a:t>
            </a:r>
          </a:p>
          <a:p>
            <a:pPr>
              <a:buFont typeface="Monotype Sorts" charset="0"/>
              <a:buNone/>
            </a:pPr>
            <a:r>
              <a:rPr lang="en-US" sz="2800"/>
              <a:t>10. where special causes can reoccur.</a:t>
            </a:r>
          </a:p>
          <a:p>
            <a:pPr>
              <a:buFont typeface="Monotype Sorts" charset="0"/>
              <a:buNone/>
            </a:pPr>
            <a:r>
              <a:rPr lang="en-US" sz="2800"/>
              <a:t>11. where external failure costs dramatically exceed    internal failure costs.</a:t>
            </a:r>
          </a:p>
          <a:p>
            <a:pPr>
              <a:buFont typeface="Monotype Sorts" charset="0"/>
              <a:buNone/>
            </a:pPr>
            <a:endParaRPr lang="en-US" sz="2800"/>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533400"/>
            <a:ext cx="7772400" cy="1143000"/>
          </a:xfrm>
          <a:noFill/>
          <a:ln/>
        </p:spPr>
        <p:txBody>
          <a:bodyPr/>
          <a:lstStyle/>
          <a:p>
            <a:r>
              <a:rPr lang="en-US" sz="3200" b="1"/>
              <a:t>If you like a copy of what you see here or would like additional information:</a:t>
            </a:r>
          </a:p>
        </p:txBody>
      </p:sp>
      <p:sp>
        <p:nvSpPr>
          <p:cNvPr id="6147" name="Rectangle 3"/>
          <p:cNvSpPr>
            <a:spLocks noGrp="1" noChangeArrowheads="1"/>
          </p:cNvSpPr>
          <p:nvPr>
            <p:ph type="body" idx="1"/>
          </p:nvPr>
        </p:nvSpPr>
        <p:spPr>
          <a:xfrm>
            <a:off x="457200" y="1981200"/>
            <a:ext cx="8610600" cy="3581400"/>
          </a:xfrm>
          <a:noFill/>
          <a:ln/>
        </p:spPr>
        <p:txBody>
          <a:bodyPr/>
          <a:lstStyle/>
          <a:p>
            <a:r>
              <a:rPr lang="en-US"/>
              <a:t>Leave your business card with a note </a:t>
            </a:r>
          </a:p>
          <a:p>
            <a:r>
              <a:rPr lang="en-US"/>
              <a:t>Pick up my card and call, fax, or write </a:t>
            </a:r>
          </a:p>
          <a:p>
            <a:r>
              <a:rPr lang="en-US"/>
              <a:t>Email to jgrout@mail.cox.smu.edu</a:t>
            </a:r>
          </a:p>
          <a:p>
            <a:r>
              <a:rPr lang="en-US"/>
              <a:t>Visit the World Wide Web site</a:t>
            </a:r>
          </a:p>
          <a:p>
            <a:pPr lvl="1">
              <a:buFontTx/>
              <a:buNone/>
            </a:pPr>
            <a:r>
              <a:rPr lang="en-US"/>
              <a:t>http://www.cox.smu.edu/jgrout/tqe.html </a:t>
            </a:r>
          </a:p>
          <a:p>
            <a:pPr lvl="1">
              <a:buFontTx/>
              <a:buNone/>
            </a:pPr>
            <a:r>
              <a:rPr lang="en-US"/>
              <a:t>http://www.cox.smu.edu/jgrout/pokayoke.html</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a:t>Where Mistake-Proofing</a:t>
            </a:r>
            <a:br>
              <a:rPr lang="en-US"/>
            </a:br>
            <a:r>
              <a:rPr lang="en-US"/>
              <a:t> does NOT work well</a:t>
            </a:r>
          </a:p>
        </p:txBody>
      </p:sp>
      <p:sp>
        <p:nvSpPr>
          <p:cNvPr id="43011" name="Rectangle 3"/>
          <p:cNvSpPr>
            <a:spLocks noGrp="1" noChangeArrowheads="1"/>
          </p:cNvSpPr>
          <p:nvPr>
            <p:ph type="body" idx="1"/>
          </p:nvPr>
        </p:nvSpPr>
        <p:spPr>
          <a:noFill/>
          <a:ln/>
        </p:spPr>
        <p:txBody>
          <a:bodyPr/>
          <a:lstStyle/>
          <a:p>
            <a:pPr>
              <a:buFont typeface="Monotype Sorts" charset="0"/>
              <a:buNone/>
            </a:pPr>
            <a:r>
              <a:rPr lang="en-US"/>
              <a:t>1. Destructive tests.</a:t>
            </a:r>
          </a:p>
          <a:p>
            <a:pPr>
              <a:buFont typeface="Monotype Sorts" charset="0"/>
              <a:buNone/>
            </a:pPr>
            <a:r>
              <a:rPr lang="en-US"/>
              <a:t>2. Production rate is very fast.</a:t>
            </a:r>
          </a:p>
          <a:p>
            <a:pPr>
              <a:buFont typeface="Monotype Sorts" charset="0"/>
              <a:buNone/>
            </a:pPr>
            <a:r>
              <a:rPr lang="en-US"/>
              <a:t>3. Shifts occur more rapidly than they can be responded to.</a:t>
            </a:r>
          </a:p>
          <a:p>
            <a:pPr>
              <a:buFont typeface="Monotype Sorts" charset="0"/>
              <a:buNone/>
            </a:pPr>
            <a:r>
              <a:rPr lang="en-US"/>
              <a:t>4. Self-checks when control charts are used effectively.</a:t>
            </a:r>
          </a:p>
          <a:p>
            <a:pPr>
              <a:buFont typeface="Monotype Sorts" charset="0"/>
              <a:buNone/>
            </a:pPr>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228600"/>
            <a:ext cx="7696200" cy="76200"/>
          </a:xfrm>
          <a:ln/>
        </p:spPr>
        <p:txBody>
          <a:bodyPr/>
          <a:lstStyle/>
          <a:p>
            <a:endParaRPr lang="en-US"/>
          </a:p>
        </p:txBody>
      </p:sp>
      <p:sp>
        <p:nvSpPr>
          <p:cNvPr id="45059" name="Rectangle 3"/>
          <p:cNvSpPr>
            <a:spLocks noGrp="1" noChangeArrowheads="1"/>
          </p:cNvSpPr>
          <p:nvPr>
            <p:ph type="body" idx="1"/>
          </p:nvPr>
        </p:nvSpPr>
        <p:spPr>
          <a:xfrm>
            <a:off x="685800" y="762000"/>
            <a:ext cx="8153400" cy="5334000"/>
          </a:xfrm>
          <a:noFill/>
          <a:ln/>
        </p:spPr>
        <p:txBody>
          <a:bodyPr/>
          <a:lstStyle/>
          <a:p>
            <a:pPr>
              <a:buFont typeface="Monotype Sorts" charset="0"/>
              <a:buNone/>
            </a:pPr>
            <a:r>
              <a:rPr lang="en-US">
                <a:solidFill>
                  <a:schemeClr val="tx2"/>
                </a:solidFill>
              </a:rPr>
              <a:t>Shingo Shigeo </a:t>
            </a:r>
            <a:r>
              <a:rPr lang="en-US" sz="2400">
                <a:solidFill>
                  <a:schemeClr val="tx2"/>
                </a:solidFill>
              </a:rPr>
              <a:t>:  </a:t>
            </a:r>
          </a:p>
          <a:p>
            <a:pPr>
              <a:buFont typeface="Monotype Sorts" charset="0"/>
              <a:buNone/>
            </a:pPr>
            <a:r>
              <a:rPr lang="en-US" sz="2400"/>
              <a:t> 				</a:t>
            </a:r>
            <a:r>
              <a:rPr lang="en-US" b="1"/>
              <a:t>Defects  = Ø  is</a:t>
            </a:r>
          </a:p>
          <a:p>
            <a:pPr>
              <a:buFont typeface="Monotype Sorts" charset="0"/>
              <a:buNone/>
            </a:pPr>
            <a:r>
              <a:rPr lang="en-US" b="1"/>
              <a:t>				absolutely possible!</a:t>
            </a:r>
          </a:p>
          <a:p>
            <a:pPr>
              <a:buFont typeface="Monotype Sorts" charset="0"/>
              <a:buNone/>
            </a:pPr>
            <a:endParaRPr lang="en-US"/>
          </a:p>
          <a:p>
            <a:pPr>
              <a:buFont typeface="Monotype Sorts" charset="0"/>
              <a:buNone/>
            </a:pPr>
            <a:r>
              <a:rPr lang="en-US">
                <a:solidFill>
                  <a:schemeClr val="tx2"/>
                </a:solidFill>
              </a:rPr>
              <a:t>John Grout:</a:t>
            </a:r>
          </a:p>
          <a:p>
            <a:pPr>
              <a:buFont typeface="Monotype Sorts" charset="0"/>
              <a:buNone/>
            </a:pPr>
            <a:r>
              <a:rPr lang="en-US"/>
              <a:t>			</a:t>
            </a:r>
            <a:r>
              <a:rPr lang="en-US" b="1"/>
              <a:t>If  Defects  = Ø  is possible, </a:t>
            </a:r>
          </a:p>
          <a:p>
            <a:pPr>
              <a:buFont typeface="Monotype Sorts" charset="0"/>
              <a:buNone/>
            </a:pPr>
            <a:r>
              <a:rPr lang="en-US" b="1"/>
              <a:t>			Mistake-proofing will be in the 		toolbox of those who achieve it.</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228600"/>
            <a:ext cx="7772400" cy="533400"/>
          </a:xfrm>
          <a:noFill/>
          <a:ln/>
        </p:spPr>
        <p:txBody>
          <a:bodyPr/>
          <a:lstStyle/>
          <a:p>
            <a:r>
              <a:rPr lang="en-US" sz="3600"/>
              <a:t>Let</a:t>
            </a:r>
            <a:r>
              <a:rPr lang="ja-JP" altLang="en-US" sz="3600">
                <a:latin typeface="Arial"/>
              </a:rPr>
              <a:t>’</a:t>
            </a:r>
            <a:r>
              <a:rPr lang="en-US" sz="3600"/>
              <a:t>s not wait 30 years...</a:t>
            </a:r>
          </a:p>
        </p:txBody>
      </p:sp>
      <p:sp>
        <p:nvSpPr>
          <p:cNvPr id="47107" name="Rectangle 3"/>
          <p:cNvSpPr>
            <a:spLocks noGrp="1" noChangeArrowheads="1"/>
          </p:cNvSpPr>
          <p:nvPr>
            <p:ph type="body" idx="1"/>
          </p:nvPr>
        </p:nvSpPr>
        <p:spPr>
          <a:xfrm>
            <a:off x="762000" y="1066800"/>
            <a:ext cx="7772400" cy="4953000"/>
          </a:xfrm>
          <a:noFill/>
          <a:ln/>
        </p:spPr>
        <p:txBody>
          <a:bodyPr/>
          <a:lstStyle/>
          <a:p>
            <a:pPr>
              <a:buFont typeface="Monotype Sorts" charset="0"/>
              <a:buNone/>
            </a:pPr>
            <a:r>
              <a:rPr lang="en-US" sz="1800"/>
              <a:t>John P. Lafferty wrote:</a:t>
            </a:r>
          </a:p>
          <a:p>
            <a:pPr>
              <a:buFont typeface="Monotype Sorts" charset="0"/>
              <a:buNone/>
            </a:pPr>
            <a:endParaRPr lang="en-US" sz="1800"/>
          </a:p>
          <a:p>
            <a:pPr>
              <a:buFont typeface="Monotype Sorts" charset="0"/>
              <a:buNone/>
            </a:pPr>
            <a:r>
              <a:rPr lang="en-US" sz="2800"/>
              <a:t>Shingo brought his Poka-Yoke devices to America in the mid-</a:t>
            </a:r>
            <a:r>
              <a:rPr lang="ja-JP" altLang="en-US" sz="2800">
                <a:latin typeface="Arial"/>
              </a:rPr>
              <a:t>’</a:t>
            </a:r>
            <a:r>
              <a:rPr lang="en-US" sz="2800"/>
              <a:t>80s...Unfortunately, the reception to Shingo</a:t>
            </a:r>
            <a:r>
              <a:rPr lang="ja-JP" altLang="en-US" sz="2800">
                <a:latin typeface="Arial"/>
              </a:rPr>
              <a:t>’</a:t>
            </a:r>
            <a:r>
              <a:rPr lang="en-US" sz="2800"/>
              <a:t>s methods in this country is similar to our response to Dr. W. Edwards Deming in the 50</a:t>
            </a:r>
            <a:r>
              <a:rPr lang="ja-JP" altLang="en-US" sz="2800">
                <a:latin typeface="Arial"/>
              </a:rPr>
              <a:t>’</a:t>
            </a:r>
            <a:r>
              <a:rPr lang="en-US" sz="2800"/>
              <a:t>s.  It took us 30 years to become convinced Deming was right about statistical control.  Must we wait 30 more to believe Shingo?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838200" y="2514600"/>
            <a:ext cx="7772400" cy="1143000"/>
          </a:xfrm>
          <a:noFill/>
          <a:ln/>
        </p:spPr>
        <p:txBody>
          <a:bodyPr/>
          <a:lstStyle/>
          <a:p>
            <a:r>
              <a:rPr lang="en-US" sz="9600" b="1">
                <a:latin typeface="Brush Script MT" charset="0"/>
              </a:rPr>
              <a:t>Thank You!</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457200"/>
            <a:ext cx="7772400" cy="1143000"/>
          </a:xfrm>
          <a:noFill/>
          <a:ln/>
        </p:spPr>
        <p:txBody>
          <a:bodyPr/>
          <a:lstStyle/>
          <a:p>
            <a:r>
              <a:rPr lang="en-US"/>
              <a:t>What will Quality be in the year 2000?</a:t>
            </a:r>
          </a:p>
        </p:txBody>
      </p:sp>
      <p:sp>
        <p:nvSpPr>
          <p:cNvPr id="8195" name="Rectangle 3"/>
          <p:cNvSpPr>
            <a:spLocks noGrp="1" noChangeArrowheads="1"/>
          </p:cNvSpPr>
          <p:nvPr>
            <p:ph type="body" idx="1"/>
          </p:nvPr>
        </p:nvSpPr>
        <p:spPr>
          <a:noFill/>
          <a:ln/>
        </p:spPr>
        <p:txBody>
          <a:bodyPr/>
          <a:lstStyle/>
          <a:p>
            <a:r>
              <a:rPr lang="en-US" sz="2800"/>
              <a:t>It will continue to be defined by the customer</a:t>
            </a:r>
          </a:p>
          <a:p>
            <a:r>
              <a:rPr lang="en-US" sz="2800"/>
              <a:t>It will be less of a competitive advantage </a:t>
            </a:r>
          </a:p>
          <a:p>
            <a:r>
              <a:rPr lang="en-US" sz="2800"/>
              <a:t>It will be more taken for granted (expected)</a:t>
            </a:r>
          </a:p>
          <a:p>
            <a:r>
              <a:rPr lang="en-US" sz="2800"/>
              <a:t>It will require informed use of existing quality tools</a:t>
            </a:r>
          </a:p>
          <a:p>
            <a:r>
              <a:rPr lang="en-US" sz="2800"/>
              <a:t>It will require more cost effective improvements &amp; solutions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sz="5400"/>
              <a:t>What causes defects?</a:t>
            </a:r>
          </a:p>
        </p:txBody>
      </p:sp>
      <p:sp>
        <p:nvSpPr>
          <p:cNvPr id="10243" name="Rectangle 3"/>
          <p:cNvSpPr>
            <a:spLocks noGrp="1" noChangeArrowheads="1"/>
          </p:cNvSpPr>
          <p:nvPr>
            <p:ph type="body" idx="1"/>
          </p:nvPr>
        </p:nvSpPr>
        <p:spPr>
          <a:xfrm>
            <a:off x="2133600" y="1752600"/>
            <a:ext cx="6248400" cy="3429000"/>
          </a:xfrm>
          <a:noFill/>
          <a:ln/>
        </p:spPr>
        <p:txBody>
          <a:bodyPr/>
          <a:lstStyle/>
          <a:p>
            <a:r>
              <a:rPr lang="en-US" sz="4000"/>
              <a:t> Cultural factors</a:t>
            </a:r>
          </a:p>
          <a:p>
            <a:r>
              <a:rPr lang="en-US" sz="4000"/>
              <a:t> Variance</a:t>
            </a:r>
          </a:p>
          <a:p>
            <a:r>
              <a:rPr lang="en-US" sz="4000"/>
              <a:t> Complexity </a:t>
            </a:r>
          </a:p>
          <a:p>
            <a:r>
              <a:rPr lang="en-US" sz="4000"/>
              <a:t> Mistakes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457200"/>
            <a:ext cx="7772400" cy="1143000"/>
          </a:xfrm>
          <a:noFill/>
          <a:ln/>
        </p:spPr>
        <p:txBody>
          <a:bodyPr/>
          <a:lstStyle/>
          <a:p>
            <a:r>
              <a:rPr lang="en-US"/>
              <a:t>What tools are used to achieve zero defects?</a:t>
            </a:r>
          </a:p>
        </p:txBody>
      </p:sp>
      <p:sp>
        <p:nvSpPr>
          <p:cNvPr id="12291" name="Rectangle 3"/>
          <p:cNvSpPr>
            <a:spLocks noGrp="1" noChangeArrowheads="1"/>
          </p:cNvSpPr>
          <p:nvPr>
            <p:ph type="body" idx="1"/>
          </p:nvPr>
        </p:nvSpPr>
        <p:spPr>
          <a:noFill/>
          <a:ln/>
        </p:spPr>
        <p:txBody>
          <a:bodyPr/>
          <a:lstStyle/>
          <a:p>
            <a:r>
              <a:rPr lang="en-US"/>
              <a:t>Cultural factors: </a:t>
            </a:r>
          </a:p>
          <a:p>
            <a:pPr lvl="1"/>
            <a:r>
              <a:rPr lang="en-US" sz="2000"/>
              <a:t>Teams, Driving out fear, management commitment</a:t>
            </a:r>
          </a:p>
          <a:p>
            <a:r>
              <a:rPr lang="en-US"/>
              <a:t> Variance</a:t>
            </a:r>
          </a:p>
          <a:p>
            <a:pPr lvl="1"/>
            <a:r>
              <a:rPr lang="en-US" sz="2000"/>
              <a:t>SPC, Taguchi &amp; DOE, </a:t>
            </a:r>
          </a:p>
          <a:p>
            <a:r>
              <a:rPr lang="en-US"/>
              <a:t> Complexity</a:t>
            </a:r>
          </a:p>
          <a:p>
            <a:pPr lvl="1"/>
            <a:r>
              <a:rPr lang="en-US" sz="2400"/>
              <a:t>Process Mapping, DFMA </a:t>
            </a:r>
            <a:endParaRPr lang="en-US"/>
          </a:p>
          <a:p>
            <a:r>
              <a:rPr lang="en-US"/>
              <a:t> Mistakes</a:t>
            </a:r>
          </a:p>
          <a:p>
            <a:pPr lvl="1"/>
            <a:r>
              <a:rPr lang="en-US"/>
              <a:t>Mistake-proofing, Poka-Yoke, or ZQC</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sz="4000"/>
              <a:t>Motorola</a:t>
            </a:r>
            <a:r>
              <a:rPr lang="ja-JP" altLang="en-US" sz="4000">
                <a:latin typeface="Arial"/>
              </a:rPr>
              <a:t>’</a:t>
            </a:r>
            <a:r>
              <a:rPr lang="en-US" sz="4000"/>
              <a:t>s </a:t>
            </a:r>
            <a:br>
              <a:rPr lang="en-US" sz="4000"/>
            </a:br>
            <a:r>
              <a:rPr lang="en-US" sz="4000"/>
              <a:t>findings about C</a:t>
            </a:r>
            <a:r>
              <a:rPr lang="en-US" sz="4000" baseline="-25000"/>
              <a:t>p</a:t>
            </a:r>
            <a:r>
              <a:rPr lang="en-US" sz="4000"/>
              <a:t> &gt;2</a:t>
            </a:r>
          </a:p>
        </p:txBody>
      </p:sp>
      <p:sp>
        <p:nvSpPr>
          <p:cNvPr id="14339" name="Rectangle 3"/>
          <p:cNvSpPr>
            <a:spLocks noGrp="1" noChangeArrowheads="1"/>
          </p:cNvSpPr>
          <p:nvPr>
            <p:ph type="body" idx="1"/>
          </p:nvPr>
        </p:nvSpPr>
        <p:spPr>
          <a:xfrm>
            <a:off x="685800" y="2057400"/>
            <a:ext cx="7772400" cy="3505200"/>
          </a:xfrm>
          <a:noFill/>
          <a:ln/>
        </p:spPr>
        <p:txBody>
          <a:bodyPr/>
          <a:lstStyle/>
          <a:p>
            <a:pPr>
              <a:buFont typeface="Monotype Sorts" charset="0"/>
              <a:buNone/>
            </a:pPr>
            <a:r>
              <a:rPr lang="en-US" sz="2800"/>
              <a:t>...it became evident early in the project that achieving a C</a:t>
            </a:r>
            <a:r>
              <a:rPr lang="en-US" sz="2800" baseline="-25000"/>
              <a:t>p</a:t>
            </a:r>
            <a:r>
              <a:rPr lang="en-US" sz="2800"/>
              <a:t> greater than 2 would go only part of the way.  Mistake-proofing the design would also be required ... Mistake-proofing the design is an essential factor in achieving the [total number of defects per unit] goal.</a:t>
            </a:r>
          </a:p>
          <a:p>
            <a:pPr>
              <a:buFont typeface="Monotype Sorts" charset="0"/>
              <a:buNone/>
            </a:pPr>
            <a:endParaRPr lang="en-US"/>
          </a:p>
          <a:p>
            <a:pPr>
              <a:buFont typeface="Monotype Sorts" charset="0"/>
              <a:buNone/>
            </a:pPr>
            <a:endParaRPr lang="en-US" sz="1200"/>
          </a:p>
          <a:p>
            <a:pPr>
              <a:buFont typeface="Monotype Sorts" charset="0"/>
              <a:buNone/>
            </a:pPr>
            <a:r>
              <a:rPr lang="en-US" sz="1200"/>
              <a:t>Smith, B. IEEE Spectrum 30(9) 43-47</a:t>
            </a:r>
          </a:p>
          <a:p>
            <a:pPr lvl="1">
              <a:buFontTx/>
              <a:buNone/>
            </a:pPr>
            <a:endParaRPr lang="en-US" sz="1200"/>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5257800"/>
          </a:xfrm>
          <a:noFill/>
          <a:ln/>
        </p:spPr>
        <p:txBody>
          <a:bodyPr/>
          <a:lstStyle/>
          <a:p>
            <a:r>
              <a:rPr lang="en-US"/>
              <a:t/>
            </a:r>
            <a:br>
              <a:rPr lang="en-US"/>
            </a:br>
            <a:r>
              <a:rPr lang="en-US"/>
              <a:t/>
            </a:r>
            <a:br>
              <a:rPr lang="en-US"/>
            </a:br>
            <a:r>
              <a:rPr lang="en-US"/>
              <a:t/>
            </a:r>
            <a:br>
              <a:rPr lang="en-US"/>
            </a:br>
            <a:r>
              <a:rPr lang="en-US"/>
              <a:t>Evidence of the Effectiveness of Mistake-proofing</a:t>
            </a:r>
            <a:br>
              <a:rPr lang="en-US"/>
            </a:br>
            <a:r>
              <a:rPr lang="en-US"/>
              <a:t/>
            </a:r>
            <a:br>
              <a:rPr lang="en-US"/>
            </a:br>
            <a:r>
              <a:rPr lang="en-US"/>
              <a:t/>
            </a:r>
            <a:br>
              <a:rPr lang="en-US"/>
            </a:br>
            <a:r>
              <a:rPr lang="en-US"/>
              <a:t/>
            </a:r>
            <a:br>
              <a:rPr lang="en-US"/>
            </a:br>
            <a:r>
              <a:rPr lang="en-US"/>
              <a:t/>
            </a:r>
            <a:br>
              <a:rPr lang="en-US"/>
            </a:br>
            <a:r>
              <a:rPr lang="en-US"/>
              <a:t/>
            </a:r>
            <a:br>
              <a:rPr lang="en-US"/>
            </a:br>
            <a:r>
              <a:rPr lang="en-US"/>
              <a:t> </a:t>
            </a:r>
            <a:r>
              <a:rPr lang="en-US" sz="1200">
                <a:solidFill>
                  <a:schemeClr val="tx1"/>
                </a:solidFill>
              </a:rPr>
              <a:t>Source: Productivity Inc. and Shingo prize profiles</a:t>
            </a:r>
          </a:p>
        </p:txBody>
      </p:sp>
      <p:sp>
        <p:nvSpPr>
          <p:cNvPr id="16387" name="Rectangle 3"/>
          <p:cNvSpPr>
            <a:spLocks noGrp="1" noChangeArrowheads="1"/>
          </p:cNvSpPr>
          <p:nvPr>
            <p:ph type="body" idx="1"/>
          </p:nvPr>
        </p:nvSpPr>
        <p:spPr>
          <a:noFill/>
          <a:ln/>
        </p:spPr>
        <p:txBody>
          <a:bodyPr/>
          <a:lstStyle/>
          <a:p>
            <a:r>
              <a:rPr lang="en-US" sz="2800"/>
              <a:t>AT&amp;T Power Systems is first US manufacturer to win the Deming prize. Average outgoing defects reduced by 70%</a:t>
            </a:r>
          </a:p>
          <a:p>
            <a:r>
              <a:rPr lang="en-US" sz="2800"/>
              <a:t>A washing machine drain pipe assembly line produced 180,000 units without a single defect (6 months).</a:t>
            </a:r>
          </a:p>
          <a:p>
            <a:r>
              <a:rPr lang="en-US" sz="2800"/>
              <a:t>TRW reduced customer PPM</a:t>
            </a:r>
            <a:r>
              <a:rPr lang="ja-JP" altLang="en-US" sz="2800">
                <a:latin typeface="Arial"/>
              </a:rPr>
              <a:t>’</a:t>
            </a:r>
            <a:r>
              <a:rPr lang="en-US" sz="2800"/>
              <a:t>s from 288 to 2.</a:t>
            </a:r>
          </a:p>
          <a:p>
            <a:pPr>
              <a:buFont typeface="Monotype Sorts" charset="0"/>
              <a:buNone/>
            </a:pPr>
            <a:endParaRPr lang="en-US" sz="2800"/>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Mistakes:  to err is human</a:t>
            </a:r>
          </a:p>
        </p:txBody>
      </p:sp>
      <p:sp>
        <p:nvSpPr>
          <p:cNvPr id="18435" name="Rectangle 3"/>
          <p:cNvSpPr>
            <a:spLocks noGrp="1" noChangeArrowheads="1"/>
          </p:cNvSpPr>
          <p:nvPr>
            <p:ph type="body" idx="1"/>
          </p:nvPr>
        </p:nvSpPr>
        <p:spPr>
          <a:xfrm>
            <a:off x="990600" y="1752600"/>
            <a:ext cx="7467600" cy="3962400"/>
          </a:xfrm>
          <a:noFill/>
          <a:ln/>
        </p:spPr>
        <p:txBody>
          <a:bodyPr/>
          <a:lstStyle/>
          <a:p>
            <a:pPr>
              <a:buFont typeface="Monotype Sorts" charset="0"/>
              <a:buNone/>
            </a:pPr>
            <a:r>
              <a:rPr lang="en-US"/>
              <a:t>Have you ever done the following:</a:t>
            </a:r>
          </a:p>
          <a:p>
            <a:pPr>
              <a:buFont typeface="Monotype Sorts" charset="0"/>
              <a:buNone/>
            </a:pPr>
            <a:endParaRPr lang="en-US" sz="1600"/>
          </a:p>
          <a:p>
            <a:r>
              <a:rPr lang="en-US"/>
              <a:t>Driven to work and not remembered it?</a:t>
            </a:r>
          </a:p>
          <a:p>
            <a:r>
              <a:rPr lang="en-US"/>
              <a:t>Driven from work to home when you meant to stop at a store?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t>It happens to workers too.</a:t>
            </a:r>
          </a:p>
        </p:txBody>
      </p:sp>
      <p:sp>
        <p:nvSpPr>
          <p:cNvPr id="20483" name="Rectangle 3"/>
          <p:cNvSpPr>
            <a:spLocks noGrp="1" noChangeArrowheads="1"/>
          </p:cNvSpPr>
          <p:nvPr>
            <p:ph type="body" idx="1"/>
          </p:nvPr>
        </p:nvSpPr>
        <p:spPr>
          <a:xfrm>
            <a:off x="685800" y="2057400"/>
            <a:ext cx="7772400" cy="3657600"/>
          </a:xfrm>
          <a:noFill/>
          <a:ln/>
        </p:spPr>
        <p:txBody>
          <a:bodyPr/>
          <a:lstStyle/>
          <a:p>
            <a:r>
              <a:rPr lang="en-US"/>
              <a:t>Workers finish the shift and don</a:t>
            </a:r>
            <a:r>
              <a:rPr lang="ja-JP" altLang="en-US">
                <a:latin typeface="Arial"/>
              </a:rPr>
              <a:t>’</a:t>
            </a:r>
            <a:r>
              <a:rPr lang="en-US"/>
              <a:t>t remember what they have done.</a:t>
            </a:r>
          </a:p>
          <a:p>
            <a:r>
              <a:rPr lang="en-US"/>
              <a:t>After building green widgets all morning, the workers put green parts on the red widgets in the afternoon.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metlbarc">
  <a:themeElements>
    <a:clrScheme name="">
      <a:dk1>
        <a:srgbClr val="081D58"/>
      </a:dk1>
      <a:lt1>
        <a:srgbClr val="FFFFFF"/>
      </a:lt1>
      <a:dk2>
        <a:srgbClr val="0000FF"/>
      </a:dk2>
      <a:lt2>
        <a:srgbClr val="FFFF00"/>
      </a:lt2>
      <a:accent1>
        <a:srgbClr val="FF8000"/>
      </a:accent1>
      <a:accent2>
        <a:srgbClr val="00FF00"/>
      </a:accent2>
      <a:accent3>
        <a:srgbClr val="AAAAFF"/>
      </a:accent3>
      <a:accent4>
        <a:srgbClr val="DADADA"/>
      </a:accent4>
      <a:accent5>
        <a:srgbClr val="FFC0AA"/>
      </a:accent5>
      <a:accent6>
        <a:srgbClr val="00E700"/>
      </a:accent6>
      <a:hlink>
        <a:srgbClr val="FF0000"/>
      </a:hlink>
      <a:folHlink>
        <a:srgbClr val="8080FF"/>
      </a:folHlink>
    </a:clrScheme>
    <a:fontScheme name="metlbarc">
      <a:majorFont>
        <a:latin typeface="Book Antiqua"/>
        <a:ea typeface="ＭＳ Ｐゴシック"/>
        <a:cs typeface=""/>
      </a:majorFont>
      <a:minorFont>
        <a:latin typeface="Book Antiqu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Brush Script MT"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Brush Script MT" charset="0"/>
            <a:ea typeface="ＭＳ Ｐゴシック" charset="0"/>
          </a:defRPr>
        </a:defPPr>
      </a:lstStyle>
    </a:lnDef>
  </a:objectDefaults>
  <a:extraClrSchemeLst>
    <a:extraClrScheme>
      <a:clrScheme name="metlbar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etlbar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etlbar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etlbar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etlbar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etlbar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etlbar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c:\msoffice\powerpnt\template\clrovrhd\metlbarc.ppt</Template>
  <TotalTime>854</TotalTime>
  <Pages>23</Pages>
  <Words>2591</Words>
  <Application>Microsoft Macintosh PowerPoint</Application>
  <PresentationFormat>Letter Paper (8.5x11 in)</PresentationFormat>
  <Paragraphs>230</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Times New Roman</vt:lpstr>
      <vt:lpstr>Book Antiqua</vt:lpstr>
      <vt:lpstr>Monotype Sorts</vt:lpstr>
      <vt:lpstr>Brush Script MT</vt:lpstr>
      <vt:lpstr>metlbarc</vt:lpstr>
      <vt:lpstr>Towards Achieving Zero-Defect Quality:   Mistake-Proofing</vt:lpstr>
      <vt:lpstr>If you like a copy of what you see here or would like additional information:</vt:lpstr>
      <vt:lpstr>What will Quality be in the year 2000?</vt:lpstr>
      <vt:lpstr>What causes defects?</vt:lpstr>
      <vt:lpstr>What tools are used to achieve zero defects?</vt:lpstr>
      <vt:lpstr>Motorola’s  findings about Cp &gt;2</vt:lpstr>
      <vt:lpstr>   Evidence of the Effectiveness of Mistake-proofing       Source: Productivity Inc. and Shingo prize profiles</vt:lpstr>
      <vt:lpstr>Mistakes:  to err is human</vt:lpstr>
      <vt:lpstr>It happens to workers too.</vt:lpstr>
      <vt:lpstr>You have two options:</vt:lpstr>
      <vt:lpstr>A New Attitude toward  Preventing Errors</vt:lpstr>
      <vt:lpstr>A New Attitude toward  Preventing Errors</vt:lpstr>
      <vt:lpstr>What would YOU do?  GM welding machine </vt:lpstr>
      <vt:lpstr>What would YOU do? L’Hotel Louis XIV</vt:lpstr>
      <vt:lpstr>What would YOU do?  Nissan Stanza Van</vt:lpstr>
      <vt:lpstr>Approaches to  Mistake-Proofing        Source: Yoshikazu Tsuda, in Quality through Engineering Design (ed. Kuo) 1993.</vt:lpstr>
      <vt:lpstr>Examples of Mistake-Proofing</vt:lpstr>
      <vt:lpstr>Where Mistake-Proofing Works Well</vt:lpstr>
      <vt:lpstr>Where Mistake-Proofing Works Well</vt:lpstr>
      <vt:lpstr>Where Mistake-Proofing  does NOT work well</vt:lpstr>
      <vt:lpstr>PowerPoint Presentation</vt:lpstr>
      <vt:lpstr>Let’s not wait 30 years...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Zero-Defect Quality:   Mistake-Proofing</dc:title>
  <dc:subject/>
  <dc:creator>John Grout</dc:creator>
  <cp:keywords/>
  <dc:description/>
  <cp:lastModifiedBy>Gary Freiberg</cp:lastModifiedBy>
  <cp:revision>3</cp:revision>
  <cp:lastPrinted>1995-11-01T09:56:54Z</cp:lastPrinted>
  <dcterms:created xsi:type="dcterms:W3CDTF">1995-11-01T10:02:38Z</dcterms:created>
  <dcterms:modified xsi:type="dcterms:W3CDTF">2016-12-10T19:57:07Z</dcterms:modified>
</cp:coreProperties>
</file>