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3B6C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54"/>
    <p:restoredTop sz="96327"/>
  </p:normalViewPr>
  <p:slideViewPr>
    <p:cSldViewPr snapToGrid="0">
      <p:cViewPr varScale="1">
        <p:scale>
          <a:sx n="128" d="100"/>
          <a:sy n="128" d="100"/>
        </p:scale>
        <p:origin x="22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C877-3229-7E0E-09FC-E7CCC21FC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D4C76A-E8AB-593C-96CA-6EA7C82761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4599CA-3632-3DE6-1195-5E78ABB4680E}"/>
              </a:ext>
            </a:extLst>
          </p:cNvPr>
          <p:cNvSpPr>
            <a:spLocks noGrp="1"/>
          </p:cNvSpPr>
          <p:nvPr>
            <p:ph type="dt" sz="half" idx="10"/>
          </p:nvPr>
        </p:nvSpPr>
        <p:spPr/>
        <p:txBody>
          <a:bodyPr/>
          <a:lstStyle/>
          <a:p>
            <a:fld id="{B7BBE8AF-C6A0-F14C-9E47-765479EFF5EF}" type="datetimeFigureOut">
              <a:rPr lang="en-US" smtClean="0"/>
              <a:t>12/4/23</a:t>
            </a:fld>
            <a:endParaRPr lang="en-US"/>
          </a:p>
        </p:txBody>
      </p:sp>
      <p:sp>
        <p:nvSpPr>
          <p:cNvPr id="5" name="Footer Placeholder 4">
            <a:extLst>
              <a:ext uri="{FF2B5EF4-FFF2-40B4-BE49-F238E27FC236}">
                <a16:creationId xmlns:a16="http://schemas.microsoft.com/office/drawing/2014/main" id="{420421CC-DB2E-A9CB-D03A-18D0EA8C6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FC8F7-C541-AC33-B7C6-E44457C75F6E}"/>
              </a:ext>
            </a:extLst>
          </p:cNvPr>
          <p:cNvSpPr>
            <a:spLocks noGrp="1"/>
          </p:cNvSpPr>
          <p:nvPr>
            <p:ph type="sldNum" sz="quarter" idx="12"/>
          </p:nvPr>
        </p:nvSpPr>
        <p:spPr/>
        <p:txBody>
          <a:bodyPr/>
          <a:lstStyle/>
          <a:p>
            <a:fld id="{ACB2631D-BAE3-9E41-A001-54A0D3ACF17D}" type="slidenum">
              <a:rPr lang="en-US" smtClean="0"/>
              <a:t>‹#›</a:t>
            </a:fld>
            <a:endParaRPr lang="en-US"/>
          </a:p>
        </p:txBody>
      </p:sp>
    </p:spTree>
    <p:extLst>
      <p:ext uri="{BB962C8B-B14F-4D97-AF65-F5344CB8AC3E}">
        <p14:creationId xmlns:p14="http://schemas.microsoft.com/office/powerpoint/2010/main" val="3216645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D55B6-3B0C-F01D-D864-64C43756BF27}"/>
              </a:ext>
            </a:extLst>
          </p:cNvPr>
          <p:cNvSpPr>
            <a:spLocks noGrp="1"/>
          </p:cNvSpPr>
          <p:nvPr>
            <p:ph type="title"/>
          </p:nvPr>
        </p:nvSpPr>
        <p:spPr>
          <a:xfrm>
            <a:off x="457200" y="182880"/>
            <a:ext cx="10515600" cy="73152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E296532-446A-D7EC-8842-8023A4107DED}"/>
              </a:ext>
            </a:extLst>
          </p:cNvPr>
          <p:cNvSpPr>
            <a:spLocks noGrp="1"/>
          </p:cNvSpPr>
          <p:nvPr>
            <p:ph idx="1"/>
          </p:nvPr>
        </p:nvSpPr>
        <p:spPr>
          <a:xfrm>
            <a:off x="457200" y="142025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D9517E6-80E9-A30E-D3B3-070ACE7B5757}"/>
              </a:ext>
            </a:extLst>
          </p:cNvPr>
          <p:cNvSpPr/>
          <p:nvPr userDrawn="1"/>
        </p:nvSpPr>
        <p:spPr>
          <a:xfrm>
            <a:off x="1" y="0"/>
            <a:ext cx="12192000" cy="1023730"/>
          </a:xfrm>
          <a:prstGeom prst="rect">
            <a:avLst/>
          </a:prstGeom>
          <a:solidFill>
            <a:srgbClr val="3B6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23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E53B8-F762-CC2B-67B1-A62626C760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1901BB-FF41-39F1-B73E-356847DFD8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98485-01A1-65D5-9601-8D241CDC94F9}"/>
              </a:ext>
            </a:extLst>
          </p:cNvPr>
          <p:cNvSpPr>
            <a:spLocks noGrp="1"/>
          </p:cNvSpPr>
          <p:nvPr>
            <p:ph type="dt" sz="half" idx="10"/>
          </p:nvPr>
        </p:nvSpPr>
        <p:spPr/>
        <p:txBody>
          <a:bodyPr/>
          <a:lstStyle/>
          <a:p>
            <a:fld id="{B7BBE8AF-C6A0-F14C-9E47-765479EFF5EF}" type="datetimeFigureOut">
              <a:rPr lang="en-US" smtClean="0"/>
              <a:t>12/4/23</a:t>
            </a:fld>
            <a:endParaRPr lang="en-US"/>
          </a:p>
        </p:txBody>
      </p:sp>
      <p:sp>
        <p:nvSpPr>
          <p:cNvPr id="5" name="Footer Placeholder 4">
            <a:extLst>
              <a:ext uri="{FF2B5EF4-FFF2-40B4-BE49-F238E27FC236}">
                <a16:creationId xmlns:a16="http://schemas.microsoft.com/office/drawing/2014/main" id="{2839625C-3ACA-490D-EEE4-0044455B71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453CD-0B30-A676-6445-EC63A8BD65FC}"/>
              </a:ext>
            </a:extLst>
          </p:cNvPr>
          <p:cNvSpPr>
            <a:spLocks noGrp="1"/>
          </p:cNvSpPr>
          <p:nvPr>
            <p:ph type="sldNum" sz="quarter" idx="12"/>
          </p:nvPr>
        </p:nvSpPr>
        <p:spPr/>
        <p:txBody>
          <a:bodyPr/>
          <a:lstStyle/>
          <a:p>
            <a:fld id="{ACB2631D-BAE3-9E41-A001-54A0D3ACF17D}" type="slidenum">
              <a:rPr lang="en-US" smtClean="0"/>
              <a:t>‹#›</a:t>
            </a:fld>
            <a:endParaRPr lang="en-US"/>
          </a:p>
        </p:txBody>
      </p:sp>
    </p:spTree>
    <p:extLst>
      <p:ext uri="{BB962C8B-B14F-4D97-AF65-F5344CB8AC3E}">
        <p14:creationId xmlns:p14="http://schemas.microsoft.com/office/powerpoint/2010/main" val="1212073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EA6CD3-E3D6-7135-B9CE-7B4A39FA016D}"/>
              </a:ext>
            </a:extLst>
          </p:cNvPr>
          <p:cNvSpPr/>
          <p:nvPr userDrawn="1"/>
        </p:nvSpPr>
        <p:spPr>
          <a:xfrm>
            <a:off x="1" y="0"/>
            <a:ext cx="12192000" cy="6858000"/>
          </a:xfrm>
          <a:prstGeom prst="rect">
            <a:avLst/>
          </a:prstGeom>
          <a:solidFill>
            <a:srgbClr val="3B6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8571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2DF34-809F-A425-E53E-412C596D0A72}"/>
              </a:ext>
            </a:extLst>
          </p:cNvPr>
          <p:cNvSpPr>
            <a:spLocks noGrp="1"/>
          </p:cNvSpPr>
          <p:nvPr>
            <p:ph type="title"/>
          </p:nvPr>
        </p:nvSpPr>
        <p:spPr>
          <a:xfrm>
            <a:off x="457200" y="182880"/>
            <a:ext cx="10515600" cy="73152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6D3E58-1D7B-8950-973A-4AD364EF11BE}"/>
              </a:ext>
            </a:extLst>
          </p:cNvPr>
          <p:cNvSpPr>
            <a:spLocks noGrp="1"/>
          </p:cNvSpPr>
          <p:nvPr>
            <p:ph type="body" idx="1"/>
          </p:nvPr>
        </p:nvSpPr>
        <p:spPr>
          <a:xfrm>
            <a:off x="839788" y="124867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A1B9C9-F76B-B742-54BC-7CA9BBE4E22F}"/>
              </a:ext>
            </a:extLst>
          </p:cNvPr>
          <p:cNvSpPr>
            <a:spLocks noGrp="1"/>
          </p:cNvSpPr>
          <p:nvPr>
            <p:ph sz="half" idx="2"/>
          </p:nvPr>
        </p:nvSpPr>
        <p:spPr>
          <a:xfrm>
            <a:off x="839788" y="207258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A7113E-05F9-64E6-D98E-D31B97A382EC}"/>
              </a:ext>
            </a:extLst>
          </p:cNvPr>
          <p:cNvSpPr>
            <a:spLocks noGrp="1"/>
          </p:cNvSpPr>
          <p:nvPr>
            <p:ph type="body" sz="quarter" idx="3"/>
          </p:nvPr>
        </p:nvSpPr>
        <p:spPr>
          <a:xfrm>
            <a:off x="6172200" y="124867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93B78B-2C8D-1678-FC2D-C68B5FDA0DAB}"/>
              </a:ext>
            </a:extLst>
          </p:cNvPr>
          <p:cNvSpPr>
            <a:spLocks noGrp="1"/>
          </p:cNvSpPr>
          <p:nvPr>
            <p:ph sz="quarter" idx="4"/>
          </p:nvPr>
        </p:nvSpPr>
        <p:spPr>
          <a:xfrm>
            <a:off x="6172200" y="207258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961086A6-295C-0277-B898-701BD93AAA1A}"/>
              </a:ext>
            </a:extLst>
          </p:cNvPr>
          <p:cNvSpPr/>
          <p:nvPr userDrawn="1"/>
        </p:nvSpPr>
        <p:spPr>
          <a:xfrm>
            <a:off x="1" y="0"/>
            <a:ext cx="12192000" cy="1023730"/>
          </a:xfrm>
          <a:prstGeom prst="rect">
            <a:avLst/>
          </a:prstGeom>
          <a:solidFill>
            <a:srgbClr val="3B6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44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9857C5-A36C-850B-199C-957D7A5DA905}"/>
              </a:ext>
            </a:extLst>
          </p:cNvPr>
          <p:cNvSpPr/>
          <p:nvPr userDrawn="1"/>
        </p:nvSpPr>
        <p:spPr>
          <a:xfrm>
            <a:off x="1" y="0"/>
            <a:ext cx="12192000" cy="1023730"/>
          </a:xfrm>
          <a:prstGeom prst="rect">
            <a:avLst/>
          </a:prstGeom>
          <a:solidFill>
            <a:srgbClr val="3B6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8B7D47F-6980-B88F-E734-4E851E91FD25}"/>
              </a:ext>
            </a:extLst>
          </p:cNvPr>
          <p:cNvSpPr>
            <a:spLocks noGrp="1"/>
          </p:cNvSpPr>
          <p:nvPr>
            <p:ph type="title"/>
          </p:nvPr>
        </p:nvSpPr>
        <p:spPr>
          <a:xfrm>
            <a:off x="457200" y="182880"/>
            <a:ext cx="10515600" cy="731520"/>
          </a:xfrm>
        </p:spPr>
        <p:txBody>
          <a:bodyPr>
            <a:normAutofit/>
          </a:bodyPr>
          <a:lstStyle>
            <a:lvl1pPr>
              <a:defRPr sz="4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364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799D48-D286-F13C-91F0-88E3507812AE}"/>
              </a:ext>
            </a:extLst>
          </p:cNvPr>
          <p:cNvSpPr>
            <a:spLocks noGrp="1"/>
          </p:cNvSpPr>
          <p:nvPr>
            <p:ph type="dt" sz="half" idx="10"/>
          </p:nvPr>
        </p:nvSpPr>
        <p:spPr/>
        <p:txBody>
          <a:bodyPr/>
          <a:lstStyle/>
          <a:p>
            <a:fld id="{B7BBE8AF-C6A0-F14C-9E47-765479EFF5EF}" type="datetimeFigureOut">
              <a:rPr lang="en-US" smtClean="0"/>
              <a:t>12/4/23</a:t>
            </a:fld>
            <a:endParaRPr lang="en-US"/>
          </a:p>
        </p:txBody>
      </p:sp>
      <p:sp>
        <p:nvSpPr>
          <p:cNvPr id="3" name="Footer Placeholder 2">
            <a:extLst>
              <a:ext uri="{FF2B5EF4-FFF2-40B4-BE49-F238E27FC236}">
                <a16:creationId xmlns:a16="http://schemas.microsoft.com/office/drawing/2014/main" id="{6267B838-9FA0-7A86-0AE8-36A628E54D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27BABE-217F-A6DC-1E3A-DA50FC8D22C8}"/>
              </a:ext>
            </a:extLst>
          </p:cNvPr>
          <p:cNvSpPr>
            <a:spLocks noGrp="1"/>
          </p:cNvSpPr>
          <p:nvPr>
            <p:ph type="sldNum" sz="quarter" idx="12"/>
          </p:nvPr>
        </p:nvSpPr>
        <p:spPr/>
        <p:txBody>
          <a:bodyPr/>
          <a:lstStyle/>
          <a:p>
            <a:fld id="{ACB2631D-BAE3-9E41-A001-54A0D3ACF17D}" type="slidenum">
              <a:rPr lang="en-US" smtClean="0"/>
              <a:t>‹#›</a:t>
            </a:fld>
            <a:endParaRPr lang="en-US"/>
          </a:p>
        </p:txBody>
      </p:sp>
    </p:spTree>
    <p:extLst>
      <p:ext uri="{BB962C8B-B14F-4D97-AF65-F5344CB8AC3E}">
        <p14:creationId xmlns:p14="http://schemas.microsoft.com/office/powerpoint/2010/main" val="1246815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E2DED-C845-D8BC-D9AB-59608C3309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CBB773-7B07-14FF-7E78-4E04D6B115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0CE447-CC22-BB00-4EEF-B3EF9F4E31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877930-EAB2-CDF2-1F9B-2AECEAB7418D}"/>
              </a:ext>
            </a:extLst>
          </p:cNvPr>
          <p:cNvSpPr>
            <a:spLocks noGrp="1"/>
          </p:cNvSpPr>
          <p:nvPr>
            <p:ph type="dt" sz="half" idx="10"/>
          </p:nvPr>
        </p:nvSpPr>
        <p:spPr/>
        <p:txBody>
          <a:bodyPr/>
          <a:lstStyle/>
          <a:p>
            <a:fld id="{B7BBE8AF-C6A0-F14C-9E47-765479EFF5EF}" type="datetimeFigureOut">
              <a:rPr lang="en-US" smtClean="0"/>
              <a:t>12/4/23</a:t>
            </a:fld>
            <a:endParaRPr lang="en-US"/>
          </a:p>
        </p:txBody>
      </p:sp>
      <p:sp>
        <p:nvSpPr>
          <p:cNvPr id="6" name="Footer Placeholder 5">
            <a:extLst>
              <a:ext uri="{FF2B5EF4-FFF2-40B4-BE49-F238E27FC236}">
                <a16:creationId xmlns:a16="http://schemas.microsoft.com/office/drawing/2014/main" id="{996572F2-5803-9D24-6BE0-FC4FFD236F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DCC21-9C0C-14F8-B48E-1A7DE17B127B}"/>
              </a:ext>
            </a:extLst>
          </p:cNvPr>
          <p:cNvSpPr>
            <a:spLocks noGrp="1"/>
          </p:cNvSpPr>
          <p:nvPr>
            <p:ph type="sldNum" sz="quarter" idx="12"/>
          </p:nvPr>
        </p:nvSpPr>
        <p:spPr/>
        <p:txBody>
          <a:bodyPr/>
          <a:lstStyle/>
          <a:p>
            <a:fld id="{ACB2631D-BAE3-9E41-A001-54A0D3ACF17D}" type="slidenum">
              <a:rPr lang="en-US" smtClean="0"/>
              <a:t>‹#›</a:t>
            </a:fld>
            <a:endParaRPr lang="en-US"/>
          </a:p>
        </p:txBody>
      </p:sp>
    </p:spTree>
    <p:extLst>
      <p:ext uri="{BB962C8B-B14F-4D97-AF65-F5344CB8AC3E}">
        <p14:creationId xmlns:p14="http://schemas.microsoft.com/office/powerpoint/2010/main" val="3067565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79D9B-5DB4-3DA0-817A-F1D9C13213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F68853-1BF8-150E-9711-D8E55BE5ED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876D3B-E615-8EC1-9D1F-8DC7CF3965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14DB4C-DF5A-15EB-6849-A3425F9A2916}"/>
              </a:ext>
            </a:extLst>
          </p:cNvPr>
          <p:cNvSpPr>
            <a:spLocks noGrp="1"/>
          </p:cNvSpPr>
          <p:nvPr>
            <p:ph type="dt" sz="half" idx="10"/>
          </p:nvPr>
        </p:nvSpPr>
        <p:spPr/>
        <p:txBody>
          <a:bodyPr/>
          <a:lstStyle/>
          <a:p>
            <a:fld id="{B7BBE8AF-C6A0-F14C-9E47-765479EFF5EF}" type="datetimeFigureOut">
              <a:rPr lang="en-US" smtClean="0"/>
              <a:t>12/4/23</a:t>
            </a:fld>
            <a:endParaRPr lang="en-US"/>
          </a:p>
        </p:txBody>
      </p:sp>
      <p:sp>
        <p:nvSpPr>
          <p:cNvPr id="6" name="Footer Placeholder 5">
            <a:extLst>
              <a:ext uri="{FF2B5EF4-FFF2-40B4-BE49-F238E27FC236}">
                <a16:creationId xmlns:a16="http://schemas.microsoft.com/office/drawing/2014/main" id="{FA36FF5B-84CF-CF84-A7E1-4B8B187F03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969C9E-19A8-831C-16C5-75DAF7C79D88}"/>
              </a:ext>
            </a:extLst>
          </p:cNvPr>
          <p:cNvSpPr>
            <a:spLocks noGrp="1"/>
          </p:cNvSpPr>
          <p:nvPr>
            <p:ph type="sldNum" sz="quarter" idx="12"/>
          </p:nvPr>
        </p:nvSpPr>
        <p:spPr/>
        <p:txBody>
          <a:bodyPr/>
          <a:lstStyle/>
          <a:p>
            <a:fld id="{ACB2631D-BAE3-9E41-A001-54A0D3ACF17D}" type="slidenum">
              <a:rPr lang="en-US" smtClean="0"/>
              <a:t>‹#›</a:t>
            </a:fld>
            <a:endParaRPr lang="en-US"/>
          </a:p>
        </p:txBody>
      </p:sp>
    </p:spTree>
    <p:extLst>
      <p:ext uri="{BB962C8B-B14F-4D97-AF65-F5344CB8AC3E}">
        <p14:creationId xmlns:p14="http://schemas.microsoft.com/office/powerpoint/2010/main" val="2281306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0AFEE-BA1F-0067-A11F-B637AE34AC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9BF044-4DFA-B391-BA6C-C1F0CECD9D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F2E9CE-46B8-5B2F-CDCB-012BE3F121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BE8AF-C6A0-F14C-9E47-765479EFF5EF}" type="datetimeFigureOut">
              <a:rPr lang="en-US" smtClean="0"/>
              <a:t>12/4/23</a:t>
            </a:fld>
            <a:endParaRPr lang="en-US"/>
          </a:p>
        </p:txBody>
      </p:sp>
      <p:sp>
        <p:nvSpPr>
          <p:cNvPr id="5" name="Footer Placeholder 4">
            <a:extLst>
              <a:ext uri="{FF2B5EF4-FFF2-40B4-BE49-F238E27FC236}">
                <a16:creationId xmlns:a16="http://schemas.microsoft.com/office/drawing/2014/main" id="{A4E2CA04-6F53-A112-BE32-6DC7FF36C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B09D79-4291-F63C-F711-5750E129CE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B2631D-BAE3-9E41-A001-54A0D3ACF17D}" type="slidenum">
              <a:rPr lang="en-US" smtClean="0"/>
              <a:t>‹#›</a:t>
            </a:fld>
            <a:endParaRPr lang="en-US"/>
          </a:p>
        </p:txBody>
      </p:sp>
    </p:spTree>
    <p:extLst>
      <p:ext uri="{BB962C8B-B14F-4D97-AF65-F5344CB8AC3E}">
        <p14:creationId xmlns:p14="http://schemas.microsoft.com/office/powerpoint/2010/main" val="308725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189061-9E72-F8A6-FADD-1ABEF2FD8EBC}"/>
              </a:ext>
            </a:extLst>
          </p:cNvPr>
          <p:cNvSpPr txBox="1">
            <a:spLocks/>
          </p:cNvSpPr>
          <p:nvPr/>
        </p:nvSpPr>
        <p:spPr>
          <a:xfrm>
            <a:off x="831850" y="3193366"/>
            <a:ext cx="10515600" cy="13691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400" kern="13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Training for Problem Solving</a:t>
            </a:r>
          </a:p>
        </p:txBody>
      </p:sp>
      <p:sp>
        <p:nvSpPr>
          <p:cNvPr id="5" name="Text Placeholder 2">
            <a:extLst>
              <a:ext uri="{FF2B5EF4-FFF2-40B4-BE49-F238E27FC236}">
                <a16:creationId xmlns:a16="http://schemas.microsoft.com/office/drawing/2014/main" id="{673B6DAB-C560-DCB7-82A0-9A041FF250F6}"/>
              </a:ext>
            </a:extLst>
          </p:cNvPr>
          <p:cNvSpPr txBox="1">
            <a:spLocks/>
          </p:cNvSpPr>
          <p:nvPr/>
        </p:nvSpPr>
        <p:spPr>
          <a:xfrm>
            <a:off x="838201" y="4576535"/>
            <a:ext cx="10515600" cy="1500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spc="140" dirty="0">
                <a:solidFill>
                  <a:srgbClr val="92D050"/>
                </a:solidFill>
                <a:latin typeface="Arial" panose="020B0604020202020204" pitchFamily="34" charset="0"/>
                <a:cs typeface="Arial" panose="020B0604020202020204" pitchFamily="34" charset="0"/>
              </a:rPr>
              <a:t>Exceptional</a:t>
            </a:r>
            <a:r>
              <a:rPr lang="en-US" sz="2000" spc="140" dirty="0">
                <a:latin typeface="Arial" panose="020B0604020202020204" pitchFamily="34" charset="0"/>
                <a:cs typeface="Arial" panose="020B0604020202020204" pitchFamily="34" charset="0"/>
              </a:rPr>
              <a:t> </a:t>
            </a:r>
            <a:r>
              <a:rPr lang="en-US" sz="2000" spc="140" dirty="0">
                <a:solidFill>
                  <a:schemeClr val="accent5">
                    <a:lumMod val="50000"/>
                  </a:schemeClr>
                </a:solidFill>
                <a:latin typeface="Arial" panose="020B0604020202020204" pitchFamily="34" charset="0"/>
                <a:cs typeface="Arial" panose="020B0604020202020204" pitchFamily="34" charset="0"/>
              </a:rPr>
              <a:t>People</a:t>
            </a:r>
            <a:r>
              <a:rPr lang="en-US" sz="2000" spc="140" dirty="0">
                <a:latin typeface="Arial" panose="020B0604020202020204" pitchFamily="34" charset="0"/>
                <a:cs typeface="Arial" panose="020B0604020202020204" pitchFamily="34" charset="0"/>
              </a:rPr>
              <a:t> – </a:t>
            </a:r>
            <a:r>
              <a:rPr lang="en-US" sz="2000" spc="140" dirty="0">
                <a:solidFill>
                  <a:srgbClr val="92D050"/>
                </a:solidFill>
                <a:latin typeface="Arial" panose="020B0604020202020204" pitchFamily="34" charset="0"/>
                <a:cs typeface="Arial" panose="020B0604020202020204" pitchFamily="34" charset="0"/>
              </a:rPr>
              <a:t>Exceptional</a:t>
            </a:r>
            <a:r>
              <a:rPr lang="en-US" sz="2000" spc="140" dirty="0">
                <a:latin typeface="Arial" panose="020B0604020202020204" pitchFamily="34" charset="0"/>
                <a:cs typeface="Arial" panose="020B0604020202020204" pitchFamily="34" charset="0"/>
              </a:rPr>
              <a:t> </a:t>
            </a:r>
            <a:r>
              <a:rPr lang="en-US" sz="2000" spc="140" dirty="0">
                <a:solidFill>
                  <a:schemeClr val="accent5">
                    <a:lumMod val="50000"/>
                  </a:schemeClr>
                </a:solidFill>
                <a:latin typeface="Arial" panose="020B0604020202020204" pitchFamily="34" charset="0"/>
                <a:cs typeface="Arial" panose="020B0604020202020204" pitchFamily="34" charset="0"/>
              </a:rPr>
              <a:t>Processes</a:t>
            </a:r>
            <a:r>
              <a:rPr lang="en-US" sz="2000" spc="140" dirty="0">
                <a:latin typeface="Arial" panose="020B0604020202020204" pitchFamily="34" charset="0"/>
                <a:cs typeface="Arial" panose="020B0604020202020204" pitchFamily="34" charset="0"/>
              </a:rPr>
              <a:t> – </a:t>
            </a:r>
            <a:r>
              <a:rPr lang="en-US" sz="2000" spc="140" dirty="0">
                <a:solidFill>
                  <a:srgbClr val="92D050"/>
                </a:solidFill>
                <a:latin typeface="Arial" panose="020B0604020202020204" pitchFamily="34" charset="0"/>
                <a:cs typeface="Arial" panose="020B0604020202020204" pitchFamily="34" charset="0"/>
              </a:rPr>
              <a:t>Exceptional</a:t>
            </a:r>
            <a:r>
              <a:rPr lang="en-US" sz="2000" spc="140" dirty="0">
                <a:latin typeface="Arial" panose="020B0604020202020204" pitchFamily="34" charset="0"/>
                <a:cs typeface="Arial" panose="020B0604020202020204" pitchFamily="34" charset="0"/>
              </a:rPr>
              <a:t> </a:t>
            </a:r>
            <a:r>
              <a:rPr lang="en-US" sz="2000" spc="140" dirty="0">
                <a:solidFill>
                  <a:schemeClr val="accent5">
                    <a:lumMod val="50000"/>
                  </a:schemeClr>
                </a:solidFill>
                <a:latin typeface="Arial" panose="020B0604020202020204" pitchFamily="34" charset="0"/>
                <a:cs typeface="Arial" panose="020B0604020202020204" pitchFamily="34" charset="0"/>
              </a:rPr>
              <a:t>Value</a:t>
            </a:r>
          </a:p>
        </p:txBody>
      </p:sp>
    </p:spTree>
    <p:extLst>
      <p:ext uri="{BB962C8B-B14F-4D97-AF65-F5344CB8AC3E}">
        <p14:creationId xmlns:p14="http://schemas.microsoft.com/office/powerpoint/2010/main" val="837037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3A4F0-1F14-5AD3-63DD-CB509B05A070}"/>
              </a:ext>
            </a:extLst>
          </p:cNvPr>
          <p:cNvSpPr>
            <a:spLocks noGrp="1"/>
          </p:cNvSpPr>
          <p:nvPr>
            <p:ph type="title"/>
          </p:nvPr>
        </p:nvSpPr>
        <p:spPr/>
        <p:txBody>
          <a:bodyPr/>
          <a:lstStyle/>
          <a:p>
            <a:r>
              <a:rPr lang="en-US" dirty="0"/>
              <a:t>But Who’s to Blame?</a:t>
            </a:r>
          </a:p>
        </p:txBody>
      </p:sp>
      <p:sp>
        <p:nvSpPr>
          <p:cNvPr id="3" name="Rectangle 3">
            <a:extLst>
              <a:ext uri="{FF2B5EF4-FFF2-40B4-BE49-F238E27FC236}">
                <a16:creationId xmlns:a16="http://schemas.microsoft.com/office/drawing/2014/main" id="{5397EF0C-EA9F-9932-EC6D-AB16D5478311}"/>
              </a:ext>
            </a:extLst>
          </p:cNvPr>
          <p:cNvSpPr txBox="1">
            <a:spLocks noChangeArrowheads="1"/>
          </p:cNvSpPr>
          <p:nvPr/>
        </p:nvSpPr>
        <p:spPr>
          <a:xfrm>
            <a:off x="457201" y="1390160"/>
            <a:ext cx="7856806" cy="24925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defRPr/>
            </a:pPr>
            <a:r>
              <a:rPr lang="en-US" altLang="en-US" sz="2400">
                <a:latin typeface="Arial" panose="020B0604020202020204" pitchFamily="34" charset="0"/>
                <a:cs typeface="Arial" panose="020B0604020202020204" pitchFamily="34" charset="0"/>
              </a:rPr>
              <a:t>A “no blame” environment is critical</a:t>
            </a:r>
          </a:p>
          <a:p>
            <a:pPr marL="514350" indent="-514350">
              <a:buFont typeface="+mj-lt"/>
              <a:buAutoNum type="arabicPeriod"/>
              <a:defRPr/>
            </a:pPr>
            <a:r>
              <a:rPr lang="en-US" altLang="en-US" sz="2400">
                <a:latin typeface="Arial" panose="020B0604020202020204" pitchFamily="34" charset="0"/>
                <a:cs typeface="Arial" panose="020B0604020202020204" pitchFamily="34" charset="0"/>
              </a:rPr>
              <a:t>Most human errors are due to a process error</a:t>
            </a:r>
          </a:p>
          <a:p>
            <a:pPr marL="514350" indent="-514350">
              <a:buFont typeface="+mj-lt"/>
              <a:buAutoNum type="arabicPeriod"/>
              <a:defRPr/>
            </a:pPr>
            <a:r>
              <a:rPr lang="en-US" altLang="en-US" sz="2400">
                <a:latin typeface="Arial" panose="020B0604020202020204" pitchFamily="34" charset="0"/>
                <a:cs typeface="Arial" panose="020B0604020202020204" pitchFamily="34" charset="0"/>
              </a:rPr>
              <a:t>A sufficiently robust process can eliminate human errors</a:t>
            </a:r>
          </a:p>
          <a:p>
            <a:pPr marL="514350" indent="-514350">
              <a:buFont typeface="+mj-lt"/>
              <a:buAutoNum type="arabicPeriod"/>
              <a:defRPr/>
            </a:pPr>
            <a:r>
              <a:rPr lang="en-US" altLang="en-US" sz="2400">
                <a:latin typeface="Arial" panose="020B0604020202020204" pitchFamily="34" charset="0"/>
                <a:cs typeface="Arial" panose="020B0604020202020204" pitchFamily="34" charset="0"/>
              </a:rPr>
              <a:t>Placing blame does not correct a root cause situation</a:t>
            </a:r>
            <a:endParaRPr lang="en-US" alt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E75A652-A445-E624-90AB-CB0E1EDE98C7}"/>
              </a:ext>
            </a:extLst>
          </p:cNvPr>
          <p:cNvPicPr>
            <a:picLocks noChangeAspect="1"/>
          </p:cNvPicPr>
          <p:nvPr/>
        </p:nvPicPr>
        <p:blipFill>
          <a:blip r:embed="rId2"/>
          <a:stretch>
            <a:fillRect/>
          </a:stretch>
        </p:blipFill>
        <p:spPr>
          <a:xfrm>
            <a:off x="8607083" y="1390160"/>
            <a:ext cx="2834640" cy="2834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3">
            <a:extLst>
              <a:ext uri="{FF2B5EF4-FFF2-40B4-BE49-F238E27FC236}">
                <a16:creationId xmlns:a16="http://schemas.microsoft.com/office/drawing/2014/main" id="{53612B35-261B-BB3E-F149-3CFA15477FF0}"/>
              </a:ext>
            </a:extLst>
          </p:cNvPr>
          <p:cNvSpPr txBox="1">
            <a:spLocks noChangeArrowheads="1"/>
          </p:cNvSpPr>
          <p:nvPr/>
        </p:nvSpPr>
        <p:spPr>
          <a:xfrm>
            <a:off x="2167597" y="4123417"/>
            <a:ext cx="7856806" cy="212872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nSpc>
                <a:spcPct val="100000"/>
              </a:lnSpc>
              <a:spcBef>
                <a:spcPts val="0"/>
              </a:spcBef>
              <a:spcAft>
                <a:spcPts val="600"/>
              </a:spcAft>
              <a:buNone/>
              <a:defRPr/>
            </a:pPr>
            <a:r>
              <a:rPr lang="en-US" altLang="en-US" sz="2800" dirty="0">
                <a:latin typeface="Arial" panose="020B0604020202020204" pitchFamily="34" charset="0"/>
                <a:cs typeface="Arial" panose="020B0604020202020204" pitchFamily="34" charset="0"/>
              </a:rPr>
              <a:t>Questions to consider:</a:t>
            </a:r>
          </a:p>
          <a:p>
            <a:pPr marL="457200" lvl="1" indent="-457200">
              <a:lnSpc>
                <a:spcPct val="100000"/>
              </a:lnSpc>
              <a:spcBef>
                <a:spcPts val="0"/>
              </a:spcBef>
              <a:spcAft>
                <a:spcPts val="600"/>
              </a:spcAft>
              <a:buFont typeface="Wingdings" panose="05000000000000000000" pitchFamily="2" charset="2"/>
              <a:buChar char="q"/>
              <a:defRPr/>
            </a:pPr>
            <a:r>
              <a:rPr lang="en-US" altLang="en-US" sz="2800" dirty="0">
                <a:latin typeface="Arial" panose="020B0604020202020204" pitchFamily="34" charset="0"/>
                <a:cs typeface="Arial" panose="020B0604020202020204" pitchFamily="34" charset="0"/>
              </a:rPr>
              <a:t>Is training appropriate and adequate?</a:t>
            </a:r>
          </a:p>
          <a:p>
            <a:pPr marL="457200" lvl="1" indent="-457200">
              <a:lnSpc>
                <a:spcPct val="100000"/>
              </a:lnSpc>
              <a:spcBef>
                <a:spcPts val="0"/>
              </a:spcBef>
              <a:spcAft>
                <a:spcPts val="600"/>
              </a:spcAft>
              <a:buFont typeface="Wingdings" panose="05000000000000000000" pitchFamily="2" charset="2"/>
              <a:buChar char="q"/>
              <a:defRPr/>
            </a:pPr>
            <a:r>
              <a:rPr lang="en-US" altLang="en-US" sz="2800" dirty="0">
                <a:latin typeface="Arial" panose="020B0604020202020204" pitchFamily="34" charset="0"/>
                <a:cs typeface="Arial" panose="020B0604020202020204" pitchFamily="34" charset="0"/>
              </a:rPr>
              <a:t>Is documentation available, correct, and clear?</a:t>
            </a:r>
          </a:p>
          <a:p>
            <a:pPr marL="457200" lvl="1" indent="-457200">
              <a:lnSpc>
                <a:spcPct val="100000"/>
              </a:lnSpc>
              <a:spcBef>
                <a:spcPts val="0"/>
              </a:spcBef>
              <a:spcAft>
                <a:spcPts val="600"/>
              </a:spcAft>
              <a:buFont typeface="Wingdings" panose="05000000000000000000" pitchFamily="2" charset="2"/>
              <a:buChar char="q"/>
              <a:defRPr/>
            </a:pPr>
            <a:r>
              <a:rPr lang="en-US" altLang="en-US" sz="2800" dirty="0">
                <a:latin typeface="Arial" panose="020B0604020202020204" pitchFamily="34" charset="0"/>
                <a:cs typeface="Arial" panose="020B0604020202020204" pitchFamily="34" charset="0"/>
              </a:rPr>
              <a:t>Are the right skillsets present?</a:t>
            </a:r>
          </a:p>
        </p:txBody>
      </p:sp>
    </p:spTree>
    <p:extLst>
      <p:ext uri="{BB962C8B-B14F-4D97-AF65-F5344CB8AC3E}">
        <p14:creationId xmlns:p14="http://schemas.microsoft.com/office/powerpoint/2010/main" val="3253530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10A00-5809-5314-3582-29A1DD58BF29}"/>
              </a:ext>
            </a:extLst>
          </p:cNvPr>
          <p:cNvSpPr>
            <a:spLocks noGrp="1"/>
          </p:cNvSpPr>
          <p:nvPr>
            <p:ph type="title"/>
          </p:nvPr>
        </p:nvSpPr>
        <p:spPr/>
        <p:txBody>
          <a:bodyPr/>
          <a:lstStyle/>
          <a:p>
            <a:r>
              <a:rPr lang="en-US" dirty="0"/>
              <a:t>Our Approach to Problem-solving</a:t>
            </a:r>
          </a:p>
        </p:txBody>
      </p:sp>
      <p:sp>
        <p:nvSpPr>
          <p:cNvPr id="3" name="Rectangle 8">
            <a:extLst>
              <a:ext uri="{FF2B5EF4-FFF2-40B4-BE49-F238E27FC236}">
                <a16:creationId xmlns:a16="http://schemas.microsoft.com/office/drawing/2014/main" id="{CE605F5B-C087-E680-246F-24DE02E79723}"/>
              </a:ext>
            </a:extLst>
          </p:cNvPr>
          <p:cNvSpPr>
            <a:spLocks noChangeArrowheads="1"/>
          </p:cNvSpPr>
          <p:nvPr/>
        </p:nvSpPr>
        <p:spPr bwMode="auto">
          <a:xfrm>
            <a:off x="8686800" y="4297680"/>
            <a:ext cx="1463040" cy="1188720"/>
          </a:xfrm>
          <a:prstGeom prst="rect">
            <a:avLst/>
          </a:prstGeom>
          <a:solidFill>
            <a:schemeClr val="bg1"/>
          </a:solidFill>
          <a:ln w="38100" cap="sq">
            <a:solidFill>
              <a:srgbClr val="339966"/>
            </a:solidFill>
            <a:miter lim="800000"/>
            <a:headEnd type="none" w="sm" len="sm"/>
            <a:tailEnd type="none" w="sm" len="sm"/>
          </a:ln>
          <a:effectLst>
            <a:outerShdw dist="35921" dir="2700000" algn="ctr" rotWithShape="0">
              <a:schemeClr val="bg2"/>
            </a:outerShdw>
          </a:effectLst>
        </p:spPr>
        <p:txBody>
          <a:bodyPr anchor="ct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spcBef>
                <a:spcPct val="0"/>
              </a:spcBef>
            </a:pPr>
            <a:r>
              <a:rPr lang="en-US" altLang="en-US" sz="1200" dirty="0">
                <a:latin typeface="Arial" panose="020B0604020202020204" pitchFamily="34" charset="0"/>
                <a:cs typeface="Arial" panose="020B0604020202020204" pitchFamily="34" charset="0"/>
              </a:rPr>
              <a:t>Verify and Validate</a:t>
            </a:r>
          </a:p>
        </p:txBody>
      </p:sp>
      <p:cxnSp>
        <p:nvCxnSpPr>
          <p:cNvPr id="4" name="Straight Arrow Connector 3">
            <a:extLst>
              <a:ext uri="{FF2B5EF4-FFF2-40B4-BE49-F238E27FC236}">
                <a16:creationId xmlns:a16="http://schemas.microsoft.com/office/drawing/2014/main" id="{C83B3AB4-C6F3-CF2A-1D4C-3D9AC8195F6B}"/>
              </a:ext>
            </a:extLst>
          </p:cNvPr>
          <p:cNvCxnSpPr>
            <a:cxnSpLocks/>
            <a:stCxn id="5" idx="3"/>
            <a:endCxn id="3" idx="1"/>
          </p:cNvCxnSpPr>
          <p:nvPr/>
        </p:nvCxnSpPr>
        <p:spPr>
          <a:xfrm>
            <a:off x="7863840" y="4892040"/>
            <a:ext cx="82296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8">
            <a:extLst>
              <a:ext uri="{FF2B5EF4-FFF2-40B4-BE49-F238E27FC236}">
                <a16:creationId xmlns:a16="http://schemas.microsoft.com/office/drawing/2014/main" id="{DAF9264F-9218-3CE6-77F3-83ECD5EB4327}"/>
              </a:ext>
            </a:extLst>
          </p:cNvPr>
          <p:cNvSpPr>
            <a:spLocks noChangeArrowheads="1"/>
          </p:cNvSpPr>
          <p:nvPr/>
        </p:nvSpPr>
        <p:spPr bwMode="auto">
          <a:xfrm>
            <a:off x="6400800" y="4297680"/>
            <a:ext cx="1463040" cy="1188720"/>
          </a:xfrm>
          <a:prstGeom prst="rect">
            <a:avLst/>
          </a:prstGeom>
          <a:solidFill>
            <a:schemeClr val="bg1"/>
          </a:solidFill>
          <a:ln w="38100" cap="sq">
            <a:solidFill>
              <a:srgbClr val="339966"/>
            </a:solidFill>
            <a:miter lim="800000"/>
            <a:headEnd type="none" w="sm" len="sm"/>
            <a:tailEnd type="none" w="sm" len="sm"/>
          </a:ln>
          <a:effectLst>
            <a:outerShdw dist="35921" dir="2700000" algn="ctr" rotWithShape="0">
              <a:schemeClr val="bg2"/>
            </a:outerShdw>
          </a:effectLst>
        </p:spPr>
        <p:txBody>
          <a:bodyPr anchor="ct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spcBef>
                <a:spcPct val="0"/>
              </a:spcBef>
            </a:pPr>
            <a:r>
              <a:rPr lang="en-US" altLang="en-US" sz="1200" dirty="0">
                <a:latin typeface="Arial" panose="020B0604020202020204" pitchFamily="34" charset="0"/>
                <a:cs typeface="Arial" panose="020B0604020202020204" pitchFamily="34" charset="0"/>
              </a:rPr>
              <a:t>Standardize Results</a:t>
            </a:r>
          </a:p>
        </p:txBody>
      </p:sp>
      <p:cxnSp>
        <p:nvCxnSpPr>
          <p:cNvPr id="6" name="Straight Arrow Connector 5">
            <a:extLst>
              <a:ext uri="{FF2B5EF4-FFF2-40B4-BE49-F238E27FC236}">
                <a16:creationId xmlns:a16="http://schemas.microsoft.com/office/drawing/2014/main" id="{2764EFBA-730A-0B66-8602-10F03A466C49}"/>
              </a:ext>
            </a:extLst>
          </p:cNvPr>
          <p:cNvCxnSpPr>
            <a:cxnSpLocks/>
            <a:stCxn id="7" idx="3"/>
            <a:endCxn id="5" idx="1"/>
          </p:cNvCxnSpPr>
          <p:nvPr/>
        </p:nvCxnSpPr>
        <p:spPr>
          <a:xfrm>
            <a:off x="5577840" y="4892040"/>
            <a:ext cx="82296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8">
            <a:extLst>
              <a:ext uri="{FF2B5EF4-FFF2-40B4-BE49-F238E27FC236}">
                <a16:creationId xmlns:a16="http://schemas.microsoft.com/office/drawing/2014/main" id="{A045511E-7630-97DB-B3D2-26ED8C6FA212}"/>
              </a:ext>
            </a:extLst>
          </p:cNvPr>
          <p:cNvSpPr>
            <a:spLocks noChangeArrowheads="1"/>
          </p:cNvSpPr>
          <p:nvPr/>
        </p:nvSpPr>
        <p:spPr bwMode="auto">
          <a:xfrm>
            <a:off x="4114800" y="4297680"/>
            <a:ext cx="1463040" cy="1188720"/>
          </a:xfrm>
          <a:prstGeom prst="rect">
            <a:avLst/>
          </a:prstGeom>
          <a:solidFill>
            <a:schemeClr val="bg1"/>
          </a:solidFill>
          <a:ln w="38100" cap="sq">
            <a:solidFill>
              <a:srgbClr val="FFFF00"/>
            </a:solidFill>
            <a:miter lim="800000"/>
            <a:headEnd type="none" w="sm" len="sm"/>
            <a:tailEnd type="none" w="sm" len="sm"/>
          </a:ln>
          <a:effectLst>
            <a:outerShdw dist="35921" dir="2700000" algn="ctr" rotWithShape="0">
              <a:schemeClr val="bg2"/>
            </a:outerShdw>
          </a:effectLst>
        </p:spPr>
        <p:txBody>
          <a:bodyPr anchor="ct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spcBef>
                <a:spcPct val="0"/>
              </a:spcBef>
            </a:pPr>
            <a:r>
              <a:rPr lang="en-US" altLang="en-US" sz="1200" dirty="0">
                <a:latin typeface="Arial" panose="020B0604020202020204" pitchFamily="34" charset="0"/>
                <a:cs typeface="Arial" panose="020B0604020202020204" pitchFamily="34" charset="0"/>
              </a:rPr>
              <a:t>Perform Experiments using PDCA</a:t>
            </a:r>
          </a:p>
        </p:txBody>
      </p:sp>
      <p:cxnSp>
        <p:nvCxnSpPr>
          <p:cNvPr id="8" name="Straight Arrow Connector 7">
            <a:extLst>
              <a:ext uri="{FF2B5EF4-FFF2-40B4-BE49-F238E27FC236}">
                <a16:creationId xmlns:a16="http://schemas.microsoft.com/office/drawing/2014/main" id="{D471697B-7CC9-524E-1813-99AA3C7D9BB6}"/>
              </a:ext>
            </a:extLst>
          </p:cNvPr>
          <p:cNvCxnSpPr>
            <a:cxnSpLocks/>
            <a:stCxn id="9" idx="3"/>
            <a:endCxn id="7" idx="1"/>
          </p:cNvCxnSpPr>
          <p:nvPr/>
        </p:nvCxnSpPr>
        <p:spPr>
          <a:xfrm>
            <a:off x="3291840" y="4892040"/>
            <a:ext cx="82296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104490C-16E6-53DD-CBF5-A318AF69B3CC}"/>
              </a:ext>
            </a:extLst>
          </p:cNvPr>
          <p:cNvSpPr>
            <a:spLocks noChangeArrowheads="1"/>
          </p:cNvSpPr>
          <p:nvPr/>
        </p:nvSpPr>
        <p:spPr bwMode="auto">
          <a:xfrm>
            <a:off x="1828800" y="4297680"/>
            <a:ext cx="1463040" cy="1188720"/>
          </a:xfrm>
          <a:prstGeom prst="rect">
            <a:avLst/>
          </a:prstGeom>
          <a:solidFill>
            <a:schemeClr val="bg1"/>
          </a:solidFill>
          <a:ln w="38100" cap="sq">
            <a:solidFill>
              <a:srgbClr val="FFFC00"/>
            </a:solidFill>
            <a:miter lim="800000"/>
            <a:headEnd type="none" w="sm" len="sm"/>
            <a:tailEnd type="none" w="sm" len="sm"/>
          </a:ln>
          <a:effectLst>
            <a:outerShdw dist="35921" dir="2700000" algn="ctr" rotWithShape="0">
              <a:schemeClr val="bg2"/>
            </a:outerShdw>
          </a:effectLst>
        </p:spPr>
        <p:txBody>
          <a:bodyPr anchor="ct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spcBef>
                <a:spcPct val="0"/>
              </a:spcBef>
            </a:pPr>
            <a:r>
              <a:rPr lang="en-US" altLang="en-US" sz="1200" dirty="0">
                <a:latin typeface="Arial" panose="020B0604020202020204" pitchFamily="34" charset="0"/>
                <a:cs typeface="Arial" panose="020B0604020202020204" pitchFamily="34" charset="0"/>
              </a:rPr>
              <a:t>Organize Options for Prioritization using Fishbone</a:t>
            </a:r>
          </a:p>
        </p:txBody>
      </p:sp>
      <p:cxnSp>
        <p:nvCxnSpPr>
          <p:cNvPr id="10" name="Elbow Connector 9">
            <a:extLst>
              <a:ext uri="{FF2B5EF4-FFF2-40B4-BE49-F238E27FC236}">
                <a16:creationId xmlns:a16="http://schemas.microsoft.com/office/drawing/2014/main" id="{D94013B5-F280-791C-2121-EC5013CC1452}"/>
              </a:ext>
            </a:extLst>
          </p:cNvPr>
          <p:cNvCxnSpPr>
            <a:cxnSpLocks/>
            <a:stCxn id="11" idx="2"/>
            <a:endCxn id="9" idx="0"/>
          </p:cNvCxnSpPr>
          <p:nvPr/>
        </p:nvCxnSpPr>
        <p:spPr>
          <a:xfrm rot="5400000">
            <a:off x="5349240" y="228600"/>
            <a:ext cx="1280160" cy="685800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7">
            <a:extLst>
              <a:ext uri="{FF2B5EF4-FFF2-40B4-BE49-F238E27FC236}">
                <a16:creationId xmlns:a16="http://schemas.microsoft.com/office/drawing/2014/main" id="{56EED6D7-9C1D-A13B-FAC3-434DA77A0D01}"/>
              </a:ext>
            </a:extLst>
          </p:cNvPr>
          <p:cNvSpPr>
            <a:spLocks noChangeArrowheads="1"/>
          </p:cNvSpPr>
          <p:nvPr/>
        </p:nvSpPr>
        <p:spPr bwMode="auto">
          <a:xfrm>
            <a:off x="8686800" y="1828800"/>
            <a:ext cx="1463040" cy="1188720"/>
          </a:xfrm>
          <a:prstGeom prst="rect">
            <a:avLst/>
          </a:prstGeom>
          <a:solidFill>
            <a:schemeClr val="bg1"/>
          </a:solidFill>
          <a:ln w="38100" cap="sq">
            <a:solidFill>
              <a:srgbClr val="ED7D31"/>
            </a:solidFill>
            <a:miter lim="800000"/>
            <a:headEnd type="none" w="sm" len="sm"/>
            <a:tailEnd type="none" w="sm" len="sm"/>
          </a:ln>
          <a:effectLst>
            <a:outerShdw dist="35921" dir="2700000" algn="ctr" rotWithShape="0">
              <a:schemeClr val="bg2"/>
            </a:outerShdw>
          </a:effectLst>
        </p:spPr>
        <p:txBody>
          <a:bodyPr anchor="ct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spcBef>
                <a:spcPct val="0"/>
              </a:spcBef>
            </a:pPr>
            <a:r>
              <a:rPr lang="en-US" altLang="en-US" sz="1200" dirty="0">
                <a:latin typeface="Arial" panose="020B0604020202020204" pitchFamily="34" charset="0"/>
                <a:cs typeface="Arial" panose="020B0604020202020204" pitchFamily="34" charset="0"/>
              </a:rPr>
              <a:t>Develop Hypothesis, using Affinity Diagrams,  to Answer Questions</a:t>
            </a:r>
          </a:p>
        </p:txBody>
      </p:sp>
      <p:cxnSp>
        <p:nvCxnSpPr>
          <p:cNvPr id="12" name="Straight Arrow Connector 11">
            <a:extLst>
              <a:ext uri="{FF2B5EF4-FFF2-40B4-BE49-F238E27FC236}">
                <a16:creationId xmlns:a16="http://schemas.microsoft.com/office/drawing/2014/main" id="{BE72D2D7-FB7F-B2D3-8D5F-D7F53BB6A4DC}"/>
              </a:ext>
            </a:extLst>
          </p:cNvPr>
          <p:cNvCxnSpPr>
            <a:cxnSpLocks/>
            <a:stCxn id="13" idx="3"/>
            <a:endCxn id="11" idx="1"/>
          </p:cNvCxnSpPr>
          <p:nvPr/>
        </p:nvCxnSpPr>
        <p:spPr>
          <a:xfrm>
            <a:off x="7863840" y="2423160"/>
            <a:ext cx="82296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6">
            <a:extLst>
              <a:ext uri="{FF2B5EF4-FFF2-40B4-BE49-F238E27FC236}">
                <a16:creationId xmlns:a16="http://schemas.microsoft.com/office/drawing/2014/main" id="{FA1A2E70-F07C-58B7-F692-E6EC986F402F}"/>
              </a:ext>
            </a:extLst>
          </p:cNvPr>
          <p:cNvSpPr>
            <a:spLocks noChangeArrowheads="1"/>
          </p:cNvSpPr>
          <p:nvPr/>
        </p:nvSpPr>
        <p:spPr bwMode="auto">
          <a:xfrm>
            <a:off x="6400800" y="1828800"/>
            <a:ext cx="1463040" cy="1188720"/>
          </a:xfrm>
          <a:prstGeom prst="rect">
            <a:avLst/>
          </a:prstGeom>
          <a:solidFill>
            <a:schemeClr val="bg1"/>
          </a:solidFill>
          <a:ln w="38100" cap="sq">
            <a:solidFill>
              <a:srgbClr val="ED7D31"/>
            </a:solidFill>
            <a:miter lim="800000"/>
            <a:headEnd type="none" w="sm" len="sm"/>
            <a:tailEnd type="none" w="sm" len="sm"/>
          </a:ln>
          <a:effectLst>
            <a:outerShdw dist="35921" dir="2700000" algn="ctr" rotWithShape="0">
              <a:schemeClr val="bg2"/>
            </a:outerShdw>
          </a:effectLst>
        </p:spPr>
        <p:txBody>
          <a:bodyPr anchor="ct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spcBef>
                <a:spcPct val="0"/>
              </a:spcBef>
            </a:pPr>
            <a:r>
              <a:rPr lang="en-US" altLang="en-US" sz="1200" dirty="0">
                <a:latin typeface="Arial" panose="020B0604020202020204" pitchFamily="34" charset="0"/>
                <a:cs typeface="Arial" panose="020B0604020202020204" pitchFamily="34" charset="0"/>
              </a:rPr>
              <a:t>Answer Questions with 5-Why</a:t>
            </a:r>
          </a:p>
        </p:txBody>
      </p:sp>
      <p:cxnSp>
        <p:nvCxnSpPr>
          <p:cNvPr id="14" name="Straight Arrow Connector 13">
            <a:extLst>
              <a:ext uri="{FF2B5EF4-FFF2-40B4-BE49-F238E27FC236}">
                <a16:creationId xmlns:a16="http://schemas.microsoft.com/office/drawing/2014/main" id="{EB33F43E-8465-2345-A64F-C2551D00522D}"/>
              </a:ext>
            </a:extLst>
          </p:cNvPr>
          <p:cNvCxnSpPr>
            <a:cxnSpLocks/>
            <a:stCxn id="15" idx="3"/>
            <a:endCxn id="13" idx="1"/>
          </p:cNvCxnSpPr>
          <p:nvPr/>
        </p:nvCxnSpPr>
        <p:spPr>
          <a:xfrm>
            <a:off x="5577840" y="2423160"/>
            <a:ext cx="82296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5">
            <a:extLst>
              <a:ext uri="{FF2B5EF4-FFF2-40B4-BE49-F238E27FC236}">
                <a16:creationId xmlns:a16="http://schemas.microsoft.com/office/drawing/2014/main" id="{8AE12257-0AC0-91FE-E712-DD5192047EEB}"/>
              </a:ext>
            </a:extLst>
          </p:cNvPr>
          <p:cNvSpPr>
            <a:spLocks noChangeArrowheads="1"/>
          </p:cNvSpPr>
          <p:nvPr/>
        </p:nvSpPr>
        <p:spPr bwMode="auto">
          <a:xfrm>
            <a:off x="4114800" y="1828800"/>
            <a:ext cx="1463040" cy="1188720"/>
          </a:xfrm>
          <a:prstGeom prst="rect">
            <a:avLst/>
          </a:prstGeom>
          <a:solidFill>
            <a:schemeClr val="bg1"/>
          </a:solidFill>
          <a:ln w="38100" cap="sq">
            <a:solidFill>
              <a:srgbClr val="FF0000"/>
            </a:solidFill>
            <a:miter lim="800000"/>
            <a:headEnd type="none" w="sm" len="sm"/>
            <a:tailEnd type="none" w="sm" len="sm"/>
          </a:ln>
          <a:effectLst>
            <a:outerShdw dist="35921" dir="2700000" algn="ctr" rotWithShape="0">
              <a:schemeClr val="bg2"/>
            </a:outerShdw>
          </a:effectLst>
        </p:spPr>
        <p:txBody>
          <a:bodyPr anchor="ct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spcBef>
                <a:spcPct val="0"/>
              </a:spcBef>
            </a:pPr>
            <a:r>
              <a:rPr lang="en-US" altLang="en-US" sz="1200" dirty="0">
                <a:latin typeface="Arial" panose="020B0604020202020204" pitchFamily="34" charset="0"/>
                <a:cs typeface="Arial" panose="020B0604020202020204" pitchFamily="34" charset="0"/>
              </a:rPr>
              <a:t>Scope the Problem with</a:t>
            </a:r>
          </a:p>
          <a:p>
            <a:pPr algn="ctr">
              <a:spcBef>
                <a:spcPct val="0"/>
              </a:spcBef>
            </a:pPr>
            <a:r>
              <a:rPr lang="en-US" altLang="en-US" sz="1200" dirty="0">
                <a:latin typeface="Arial" panose="020B0604020202020204" pitchFamily="34" charset="0"/>
                <a:cs typeface="Arial" panose="020B0604020202020204" pitchFamily="34" charset="0"/>
              </a:rPr>
              <a:t> IS/IS NOT</a:t>
            </a:r>
          </a:p>
        </p:txBody>
      </p:sp>
      <p:cxnSp>
        <p:nvCxnSpPr>
          <p:cNvPr id="16" name="Straight Arrow Connector 15">
            <a:extLst>
              <a:ext uri="{FF2B5EF4-FFF2-40B4-BE49-F238E27FC236}">
                <a16:creationId xmlns:a16="http://schemas.microsoft.com/office/drawing/2014/main" id="{815D7967-1486-A0A2-A98F-87DEAB4B8141}"/>
              </a:ext>
            </a:extLst>
          </p:cNvPr>
          <p:cNvCxnSpPr>
            <a:stCxn id="17" idx="3"/>
            <a:endCxn id="15" idx="1"/>
          </p:cNvCxnSpPr>
          <p:nvPr/>
        </p:nvCxnSpPr>
        <p:spPr>
          <a:xfrm>
            <a:off x="3291840" y="2423160"/>
            <a:ext cx="82296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4">
            <a:extLst>
              <a:ext uri="{FF2B5EF4-FFF2-40B4-BE49-F238E27FC236}">
                <a16:creationId xmlns:a16="http://schemas.microsoft.com/office/drawing/2014/main" id="{79E7FFA8-8898-1474-9A83-205D77E521CC}"/>
              </a:ext>
            </a:extLst>
          </p:cNvPr>
          <p:cNvSpPr>
            <a:spLocks noChangeArrowheads="1"/>
          </p:cNvSpPr>
          <p:nvPr/>
        </p:nvSpPr>
        <p:spPr bwMode="auto">
          <a:xfrm>
            <a:off x="1828800" y="1828800"/>
            <a:ext cx="1463040" cy="1188720"/>
          </a:xfrm>
          <a:prstGeom prst="rect">
            <a:avLst/>
          </a:prstGeom>
          <a:solidFill>
            <a:schemeClr val="bg1"/>
          </a:solidFill>
          <a:ln w="38100" cap="sq">
            <a:solidFill>
              <a:srgbClr val="FF0000"/>
            </a:solidFill>
            <a:miter lim="800000"/>
            <a:headEnd type="none" w="sm" len="sm"/>
            <a:tailEnd type="none" w="sm" len="sm"/>
          </a:ln>
          <a:effectLst>
            <a:outerShdw dist="35921" dir="2700000" algn="ctr" rotWithShape="0">
              <a:schemeClr val="bg2"/>
            </a:outerShdw>
          </a:effectLst>
        </p:spPr>
        <p:txBody>
          <a:bodyPr anchor="ct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spcBef>
                <a:spcPct val="0"/>
              </a:spcBef>
            </a:pPr>
            <a:r>
              <a:rPr lang="en-US" altLang="en-US" sz="1200" dirty="0">
                <a:latin typeface="Arial" panose="020B0604020202020204" pitchFamily="34" charset="0"/>
                <a:cs typeface="Arial" panose="020B0604020202020204" pitchFamily="34" charset="0"/>
              </a:rPr>
              <a:t>Develop Problem Statement</a:t>
            </a:r>
          </a:p>
        </p:txBody>
      </p:sp>
    </p:spTree>
    <p:extLst>
      <p:ext uri="{BB962C8B-B14F-4D97-AF65-F5344CB8AC3E}">
        <p14:creationId xmlns:p14="http://schemas.microsoft.com/office/powerpoint/2010/main" val="387936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B21B0-F393-9360-E0F3-A3AC3908F62B}"/>
              </a:ext>
            </a:extLst>
          </p:cNvPr>
          <p:cNvSpPr>
            <a:spLocks noGrp="1"/>
          </p:cNvSpPr>
          <p:nvPr>
            <p:ph type="title"/>
          </p:nvPr>
        </p:nvSpPr>
        <p:spPr/>
        <p:txBody>
          <a:bodyPr/>
          <a:lstStyle/>
          <a:p>
            <a:r>
              <a:rPr lang="en-US" dirty="0"/>
              <a:t>Corrective Actions</a:t>
            </a:r>
          </a:p>
        </p:txBody>
      </p:sp>
      <p:sp>
        <p:nvSpPr>
          <p:cNvPr id="3" name="Text Box 3">
            <a:extLst>
              <a:ext uri="{FF2B5EF4-FFF2-40B4-BE49-F238E27FC236}">
                <a16:creationId xmlns:a16="http://schemas.microsoft.com/office/drawing/2014/main" id="{D2E94205-1E1A-52AC-B6F6-D774D3F562B2}"/>
              </a:ext>
            </a:extLst>
          </p:cNvPr>
          <p:cNvSpPr txBox="1">
            <a:spLocks noChangeArrowheads="1"/>
          </p:cNvSpPr>
          <p:nvPr/>
        </p:nvSpPr>
        <p:spPr>
          <a:xfrm>
            <a:off x="548640" y="1188720"/>
            <a:ext cx="10990243" cy="50899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spcAft>
                <a:spcPts val="600"/>
              </a:spcAft>
              <a:buFont typeface="Wingdings" panose="05000000000000000000" pitchFamily="2" charset="2"/>
              <a:buNone/>
              <a:defRPr/>
            </a:pPr>
            <a:r>
              <a:rPr lang="en-US" altLang="en-US" sz="3600" b="1">
                <a:latin typeface="Arial" panose="020B0604020202020204" pitchFamily="34" charset="0"/>
                <a:cs typeface="Arial" panose="020B0604020202020204" pitchFamily="34" charset="0"/>
              </a:rPr>
              <a:t>3 Types of Corrective Action:</a:t>
            </a:r>
          </a:p>
          <a:p>
            <a:pPr marL="914400" lvl="2" indent="-457200">
              <a:lnSpc>
                <a:spcPct val="100000"/>
              </a:lnSpc>
              <a:spcBef>
                <a:spcPts val="600"/>
              </a:spcBef>
              <a:spcAft>
                <a:spcPts val="600"/>
              </a:spcAft>
              <a:buFont typeface="+mj-lt"/>
              <a:buAutoNum type="arabicPeriod"/>
              <a:defRPr/>
            </a:pPr>
            <a:r>
              <a:rPr lang="en-US" altLang="en-US" sz="3200">
                <a:latin typeface="Arial" panose="020B0604020202020204" pitchFamily="34" charset="0"/>
                <a:cs typeface="Arial" panose="020B0604020202020204" pitchFamily="34" charset="0"/>
              </a:rPr>
              <a:t> </a:t>
            </a:r>
            <a:r>
              <a:rPr lang="en-US" altLang="en-US" sz="2800">
                <a:solidFill>
                  <a:srgbClr val="FF0000"/>
                </a:solidFill>
                <a:latin typeface="Arial" panose="020B0604020202020204" pitchFamily="34" charset="0"/>
                <a:cs typeface="Arial" panose="020B0604020202020204" pitchFamily="34" charset="0"/>
              </a:rPr>
              <a:t>Immediate</a:t>
            </a:r>
            <a:r>
              <a:rPr lang="en-US" altLang="en-US" sz="2800">
                <a:latin typeface="Arial" panose="020B0604020202020204" pitchFamily="34" charset="0"/>
                <a:cs typeface="Arial" panose="020B0604020202020204" pitchFamily="34" charset="0"/>
              </a:rPr>
              <a:t> Action: </a:t>
            </a:r>
          </a:p>
          <a:p>
            <a:pPr marL="914400" lvl="3" indent="0">
              <a:lnSpc>
                <a:spcPct val="100000"/>
              </a:lnSpc>
              <a:spcBef>
                <a:spcPts val="600"/>
              </a:spcBef>
              <a:spcAft>
                <a:spcPts val="600"/>
              </a:spcAft>
              <a:buFont typeface="Arial" panose="020B0604020202020204" pitchFamily="34" charset="0"/>
              <a:buNone/>
              <a:defRPr/>
            </a:pPr>
            <a:r>
              <a:rPr lang="en-US" altLang="en-US" sz="2400">
                <a:latin typeface="Arial" panose="020B0604020202020204" pitchFamily="34" charset="0"/>
                <a:cs typeface="Arial" panose="020B0604020202020204" pitchFamily="34" charset="0"/>
              </a:rPr>
              <a:t>Act quickly to address the impact of the problem so that the “customer” is not impacted </a:t>
            </a:r>
            <a:r>
              <a:rPr lang="en-US" altLang="en-US" sz="2400" b="1" u="sng">
                <a:latin typeface="Arial" panose="020B0604020202020204" pitchFamily="34" charset="0"/>
                <a:cs typeface="Arial" panose="020B0604020202020204" pitchFamily="34" charset="0"/>
              </a:rPr>
              <a:t>further</a:t>
            </a:r>
          </a:p>
          <a:p>
            <a:pPr marL="914400" lvl="2" indent="-457200">
              <a:lnSpc>
                <a:spcPct val="100000"/>
              </a:lnSpc>
              <a:spcBef>
                <a:spcPts val="600"/>
              </a:spcBef>
              <a:spcAft>
                <a:spcPts val="600"/>
              </a:spcAft>
              <a:buFont typeface="+mj-lt"/>
              <a:buAutoNum type="arabicPeriod"/>
              <a:defRPr/>
            </a:pPr>
            <a:r>
              <a:rPr lang="en-US" altLang="en-US" sz="3200">
                <a:latin typeface="Arial" panose="020B0604020202020204" pitchFamily="34" charset="0"/>
                <a:cs typeface="Arial" panose="020B0604020202020204" pitchFamily="34" charset="0"/>
              </a:rPr>
              <a:t> </a:t>
            </a:r>
            <a:r>
              <a:rPr lang="en-US" altLang="en-US" sz="2800">
                <a:solidFill>
                  <a:srgbClr val="ED7D31"/>
                </a:solidFill>
                <a:latin typeface="Arial" panose="020B0604020202020204" pitchFamily="34" charset="0"/>
                <a:cs typeface="Arial" panose="020B0604020202020204" pitchFamily="34" charset="0"/>
              </a:rPr>
              <a:t>Permanent</a:t>
            </a:r>
            <a:r>
              <a:rPr lang="en-US" altLang="en-US" sz="2800">
                <a:latin typeface="Arial" panose="020B0604020202020204" pitchFamily="34" charset="0"/>
                <a:cs typeface="Arial" panose="020B0604020202020204" pitchFamily="34" charset="0"/>
              </a:rPr>
              <a:t> Root Cause Corrective Action(s):  </a:t>
            </a:r>
            <a:endParaRPr lang="en-US" altLang="en-US" sz="3600">
              <a:latin typeface="Arial" panose="020B0604020202020204" pitchFamily="34" charset="0"/>
              <a:cs typeface="Arial" panose="020B0604020202020204" pitchFamily="34" charset="0"/>
            </a:endParaRPr>
          </a:p>
          <a:p>
            <a:pPr marL="914400" lvl="4" indent="-457200">
              <a:lnSpc>
                <a:spcPct val="100000"/>
              </a:lnSpc>
              <a:spcBef>
                <a:spcPts val="600"/>
              </a:spcBef>
              <a:spcAft>
                <a:spcPts val="600"/>
              </a:spcAft>
              <a:buFont typeface="Arial" panose="020B0604020202020204" pitchFamily="34" charset="0"/>
              <a:buNone/>
              <a:defRPr/>
            </a:pPr>
            <a:r>
              <a:rPr lang="en-US" altLang="en-US" sz="2400">
                <a:latin typeface="Arial" panose="020B0604020202020204" pitchFamily="34" charset="0"/>
                <a:cs typeface="Arial" panose="020B0604020202020204" pitchFamily="34" charset="0"/>
              </a:rPr>
              <a:t>	Take action to eliminate the error on the affected process or product</a:t>
            </a:r>
            <a:endParaRPr lang="en-US" altLang="en-US" sz="1000">
              <a:latin typeface="Arial" panose="020B0604020202020204" pitchFamily="34" charset="0"/>
              <a:cs typeface="Arial" panose="020B0604020202020204" pitchFamily="34" charset="0"/>
            </a:endParaRPr>
          </a:p>
          <a:p>
            <a:pPr marL="914400" lvl="2" indent="-457200">
              <a:lnSpc>
                <a:spcPct val="100000"/>
              </a:lnSpc>
              <a:spcBef>
                <a:spcPts val="600"/>
              </a:spcBef>
              <a:spcAft>
                <a:spcPts val="600"/>
              </a:spcAft>
              <a:buFont typeface="+mj-lt"/>
              <a:buAutoNum type="arabicPeriod" startAt="3"/>
              <a:defRPr/>
            </a:pPr>
            <a:r>
              <a:rPr lang="en-US" altLang="en-US" sz="2800">
                <a:latin typeface="Arial" panose="020B0604020202020204" pitchFamily="34" charset="0"/>
                <a:cs typeface="Arial" panose="020B0604020202020204" pitchFamily="34" charset="0"/>
              </a:rPr>
              <a:t> </a:t>
            </a:r>
            <a:r>
              <a:rPr lang="en-US" altLang="en-US" sz="2800">
                <a:solidFill>
                  <a:srgbClr val="339933"/>
                </a:solidFill>
                <a:latin typeface="Arial" panose="020B0604020202020204" pitchFamily="34" charset="0"/>
                <a:cs typeface="Arial" panose="020B0604020202020204" pitchFamily="34" charset="0"/>
              </a:rPr>
              <a:t>Preventive</a:t>
            </a:r>
            <a:r>
              <a:rPr lang="en-US" altLang="en-US" sz="2800">
                <a:latin typeface="Arial" panose="020B0604020202020204" pitchFamily="34" charset="0"/>
                <a:cs typeface="Arial" panose="020B0604020202020204" pitchFamily="34" charset="0"/>
              </a:rPr>
              <a:t> (Systemic) Root Cause Corrective Action(s):</a:t>
            </a:r>
          </a:p>
          <a:p>
            <a:pPr marL="914400" lvl="4" indent="-457200">
              <a:lnSpc>
                <a:spcPct val="100000"/>
              </a:lnSpc>
              <a:spcBef>
                <a:spcPts val="600"/>
              </a:spcBef>
              <a:spcAft>
                <a:spcPts val="600"/>
              </a:spcAft>
              <a:buFont typeface="Arial" panose="020B0604020202020204" pitchFamily="34" charset="0"/>
              <a:buNone/>
              <a:defRPr/>
            </a:pPr>
            <a:r>
              <a:rPr lang="en-US" altLang="en-US" sz="2400">
                <a:latin typeface="Arial" panose="020B0604020202020204" pitchFamily="34" charset="0"/>
                <a:cs typeface="Arial" panose="020B0604020202020204" pitchFamily="34" charset="0"/>
              </a:rPr>
              <a:t>	Take action to Prevent the error from recurring on any process or product</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018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1959053-9B08-2BC2-A886-5BDF24E990C5}"/>
              </a:ext>
            </a:extLst>
          </p:cNvPr>
          <p:cNvSpPr txBox="1">
            <a:spLocks noChangeArrowheads="1"/>
          </p:cNvSpPr>
          <p:nvPr/>
        </p:nvSpPr>
        <p:spPr bwMode="auto">
          <a:xfrm>
            <a:off x="607785" y="1225663"/>
            <a:ext cx="562610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r>
              <a:rPr lang="en-US" altLang="en-US" sz="4000" b="1" dirty="0">
                <a:solidFill>
                  <a:srgbClr val="FF0000"/>
                </a:solidFill>
                <a:latin typeface="Arial" panose="020B0604020202020204" pitchFamily="34" charset="0"/>
                <a:cs typeface="Arial" panose="020B0604020202020204" pitchFamily="34" charset="0"/>
              </a:rPr>
              <a:t>Immediate</a:t>
            </a:r>
            <a:endParaRPr lang="en-US" altLang="en-US" sz="4800" b="1" dirty="0">
              <a:solidFill>
                <a:srgbClr val="FF0000"/>
              </a:solidFill>
              <a:latin typeface="Arial" panose="020B0604020202020204" pitchFamily="34" charset="0"/>
              <a:cs typeface="Arial" panose="020B0604020202020204" pitchFamily="34" charset="0"/>
            </a:endParaRPr>
          </a:p>
        </p:txBody>
      </p:sp>
      <p:sp>
        <p:nvSpPr>
          <p:cNvPr id="5" name="Text Box 4">
            <a:extLst>
              <a:ext uri="{FF2B5EF4-FFF2-40B4-BE49-F238E27FC236}">
                <a16:creationId xmlns:a16="http://schemas.microsoft.com/office/drawing/2014/main" id="{D4D93E9A-B8E0-5E82-4580-AC27EC768CAF}"/>
              </a:ext>
            </a:extLst>
          </p:cNvPr>
          <p:cNvSpPr txBox="1">
            <a:spLocks noChangeArrowheads="1"/>
          </p:cNvSpPr>
          <p:nvPr/>
        </p:nvSpPr>
        <p:spPr bwMode="auto">
          <a:xfrm>
            <a:off x="5931592" y="2589593"/>
            <a:ext cx="561340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r>
              <a:rPr lang="en-US" altLang="en-US" sz="4000" b="1" dirty="0">
                <a:solidFill>
                  <a:schemeClr val="accent2"/>
                </a:solidFill>
                <a:latin typeface="Arial" panose="020B0604020202020204" pitchFamily="34" charset="0"/>
                <a:cs typeface="Arial" panose="020B0604020202020204" pitchFamily="34" charset="0"/>
              </a:rPr>
              <a:t>Permanent</a:t>
            </a:r>
            <a:endParaRPr lang="en-US" altLang="en-US" sz="4800" b="1" dirty="0">
              <a:solidFill>
                <a:srgbClr val="FF0000"/>
              </a:solidFill>
              <a:latin typeface="Arial" panose="020B0604020202020204" pitchFamily="34" charset="0"/>
              <a:cs typeface="Arial" panose="020B0604020202020204" pitchFamily="34" charset="0"/>
            </a:endParaRPr>
          </a:p>
        </p:txBody>
      </p:sp>
      <p:sp>
        <p:nvSpPr>
          <p:cNvPr id="6" name="Text Box 5">
            <a:extLst>
              <a:ext uri="{FF2B5EF4-FFF2-40B4-BE49-F238E27FC236}">
                <a16:creationId xmlns:a16="http://schemas.microsoft.com/office/drawing/2014/main" id="{3821EB80-4E40-35F3-6AD0-E5CF31BE347B}"/>
              </a:ext>
            </a:extLst>
          </p:cNvPr>
          <p:cNvSpPr txBox="1">
            <a:spLocks noChangeArrowheads="1"/>
          </p:cNvSpPr>
          <p:nvPr/>
        </p:nvSpPr>
        <p:spPr bwMode="auto">
          <a:xfrm>
            <a:off x="1949665" y="3979281"/>
            <a:ext cx="477520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r>
              <a:rPr lang="en-US" altLang="en-US" sz="4000" b="1" dirty="0">
                <a:solidFill>
                  <a:srgbClr val="339933"/>
                </a:solidFill>
                <a:latin typeface="Arial" panose="020B0604020202020204" pitchFamily="34" charset="0"/>
                <a:cs typeface="Arial" panose="020B0604020202020204" pitchFamily="34" charset="0"/>
              </a:rPr>
              <a:t>Preventive</a:t>
            </a:r>
            <a:endParaRPr lang="en-US" altLang="en-US" sz="4800" b="1" dirty="0">
              <a:solidFill>
                <a:srgbClr val="FF0000"/>
              </a:solidFill>
              <a:latin typeface="Arial" panose="020B0604020202020204" pitchFamily="34" charset="0"/>
              <a:cs typeface="Arial" panose="020B0604020202020204" pitchFamily="34" charset="0"/>
            </a:endParaRPr>
          </a:p>
        </p:txBody>
      </p:sp>
      <p:sp>
        <p:nvSpPr>
          <p:cNvPr id="7" name="Text Box 6">
            <a:extLst>
              <a:ext uri="{FF2B5EF4-FFF2-40B4-BE49-F238E27FC236}">
                <a16:creationId xmlns:a16="http://schemas.microsoft.com/office/drawing/2014/main" id="{72B4DF75-628A-CEB5-D7E0-3522332AB2BD}"/>
              </a:ext>
            </a:extLst>
          </p:cNvPr>
          <p:cNvSpPr txBox="1">
            <a:spLocks noChangeArrowheads="1"/>
          </p:cNvSpPr>
          <p:nvPr/>
        </p:nvSpPr>
        <p:spPr bwMode="auto">
          <a:xfrm>
            <a:off x="607785" y="1904470"/>
            <a:ext cx="109372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r>
              <a:rPr lang="en-US" altLang="en-US" sz="2400" dirty="0">
                <a:latin typeface="Arial" panose="020B0604020202020204" pitchFamily="34" charset="0"/>
                <a:cs typeface="Arial" panose="020B0604020202020204" pitchFamily="34" charset="0"/>
              </a:rPr>
              <a:t>All product being produced is re-inspected by another worker for same type of problem</a:t>
            </a:r>
          </a:p>
        </p:txBody>
      </p:sp>
      <p:sp>
        <p:nvSpPr>
          <p:cNvPr id="8" name="Text Box 7">
            <a:extLst>
              <a:ext uri="{FF2B5EF4-FFF2-40B4-BE49-F238E27FC236}">
                <a16:creationId xmlns:a16="http://schemas.microsoft.com/office/drawing/2014/main" id="{72570EFD-C690-2C50-D90D-5E38F9EF2CF7}"/>
              </a:ext>
            </a:extLst>
          </p:cNvPr>
          <p:cNvSpPr txBox="1">
            <a:spLocks noChangeArrowheads="1"/>
          </p:cNvSpPr>
          <p:nvPr/>
        </p:nvSpPr>
        <p:spPr bwMode="auto">
          <a:xfrm>
            <a:off x="5931592" y="3300739"/>
            <a:ext cx="532786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r>
              <a:rPr lang="en-US" altLang="en-US" sz="2400" dirty="0">
                <a:latin typeface="Arial" panose="020B0604020202020204" pitchFamily="34" charset="0"/>
                <a:cs typeface="Arial" panose="020B0604020202020204" pitchFamily="34" charset="0"/>
              </a:rPr>
              <a:t>We made a design change to the mold to correct this problem</a:t>
            </a:r>
          </a:p>
        </p:txBody>
      </p:sp>
      <p:sp>
        <p:nvSpPr>
          <p:cNvPr id="9" name="Text Box 8">
            <a:extLst>
              <a:ext uri="{FF2B5EF4-FFF2-40B4-BE49-F238E27FC236}">
                <a16:creationId xmlns:a16="http://schemas.microsoft.com/office/drawing/2014/main" id="{D930160B-CE65-DE1C-122F-E374F2791E90}"/>
              </a:ext>
            </a:extLst>
          </p:cNvPr>
          <p:cNvSpPr txBox="1">
            <a:spLocks noChangeArrowheads="1"/>
          </p:cNvSpPr>
          <p:nvPr/>
        </p:nvSpPr>
        <p:spPr bwMode="auto">
          <a:xfrm>
            <a:off x="1949665" y="4700493"/>
            <a:ext cx="953945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r>
              <a:rPr lang="en-US" altLang="en-US" sz="2400" dirty="0">
                <a:latin typeface="Arial" panose="020B0604020202020204" pitchFamily="34" charset="0"/>
                <a:cs typeface="Arial" panose="020B0604020202020204" pitchFamily="34" charset="0"/>
              </a:rPr>
              <a:t>We updated our mold design guidelines to avoid the use of this design feature on future designs</a:t>
            </a:r>
          </a:p>
        </p:txBody>
      </p:sp>
      <p:sp>
        <p:nvSpPr>
          <p:cNvPr id="10" name="Text Box 9">
            <a:extLst>
              <a:ext uri="{FF2B5EF4-FFF2-40B4-BE49-F238E27FC236}">
                <a16:creationId xmlns:a16="http://schemas.microsoft.com/office/drawing/2014/main" id="{39A3D5F2-33F3-D5CF-A11A-E74F9CAD30D0}"/>
              </a:ext>
            </a:extLst>
          </p:cNvPr>
          <p:cNvSpPr txBox="1">
            <a:spLocks noChangeArrowheads="1"/>
          </p:cNvSpPr>
          <p:nvPr/>
        </p:nvSpPr>
        <p:spPr bwMode="auto">
          <a:xfrm>
            <a:off x="457200" y="5770335"/>
            <a:ext cx="110877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r>
              <a:rPr lang="en-US" altLang="en-US" sz="2800" b="1" i="1" dirty="0">
                <a:latin typeface="Arial" panose="020B0604020202020204" pitchFamily="34" charset="0"/>
                <a:cs typeface="Arial" panose="020B0604020202020204" pitchFamily="34" charset="0"/>
              </a:rPr>
              <a:t>If </a:t>
            </a:r>
            <a:r>
              <a:rPr lang="en-US" altLang="en-US" sz="3600" b="1" i="1" dirty="0">
                <a:solidFill>
                  <a:srgbClr val="009900"/>
                </a:solidFill>
                <a:latin typeface="Arial" panose="020B0604020202020204" pitchFamily="34" charset="0"/>
                <a:cs typeface="Arial" panose="020B0604020202020204" pitchFamily="34" charset="0"/>
              </a:rPr>
              <a:t>”Preventive”</a:t>
            </a:r>
            <a:r>
              <a:rPr lang="en-US" altLang="en-US" sz="3600" b="1" i="1" dirty="0">
                <a:latin typeface="Arial" panose="020B0604020202020204" pitchFamily="34" charset="0"/>
                <a:cs typeface="Arial" panose="020B0604020202020204" pitchFamily="34" charset="0"/>
              </a:rPr>
              <a:t> </a:t>
            </a:r>
            <a:r>
              <a:rPr lang="en-US" altLang="en-US" sz="2800" b="1" i="1" dirty="0">
                <a:latin typeface="Arial" panose="020B0604020202020204" pitchFamily="34" charset="0"/>
                <a:cs typeface="Arial" panose="020B0604020202020204" pitchFamily="34" charset="0"/>
              </a:rPr>
              <a:t>is not addressed, the problem will return!!</a:t>
            </a:r>
          </a:p>
        </p:txBody>
      </p:sp>
      <p:sp>
        <p:nvSpPr>
          <p:cNvPr id="11" name="Title 1">
            <a:extLst>
              <a:ext uri="{FF2B5EF4-FFF2-40B4-BE49-F238E27FC236}">
                <a16:creationId xmlns:a16="http://schemas.microsoft.com/office/drawing/2014/main" id="{16B97F5D-E6D8-0B33-6DDE-139E6C540A5D}"/>
              </a:ext>
            </a:extLst>
          </p:cNvPr>
          <p:cNvSpPr txBox="1">
            <a:spLocks/>
          </p:cNvSpPr>
          <p:nvPr/>
        </p:nvSpPr>
        <p:spPr>
          <a:xfrm>
            <a:off x="457200" y="136867"/>
            <a:ext cx="8801792"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r>
              <a:rPr lang="en-US" alt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Examples of Corrective Actions</a:t>
            </a:r>
            <a:endParaRPr lang="en-US" sz="36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02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6F8D0C-0503-0D0E-B64D-F59C80D88B85}"/>
              </a:ext>
            </a:extLst>
          </p:cNvPr>
          <p:cNvSpPr txBox="1">
            <a:spLocks/>
          </p:cNvSpPr>
          <p:nvPr/>
        </p:nvSpPr>
        <p:spPr>
          <a:xfrm>
            <a:off x="481012" y="1113692"/>
            <a:ext cx="5157787" cy="5444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u="sng" dirty="0">
                <a:latin typeface="Arial" panose="020B0604020202020204" pitchFamily="34" charset="0"/>
                <a:cs typeface="Arial" panose="020B0604020202020204" pitchFamily="34" charset="0"/>
              </a:rPr>
              <a:t>Permanent</a:t>
            </a:r>
          </a:p>
        </p:txBody>
      </p:sp>
      <p:sp>
        <p:nvSpPr>
          <p:cNvPr id="4" name="Content Placeholder 3">
            <a:extLst>
              <a:ext uri="{FF2B5EF4-FFF2-40B4-BE49-F238E27FC236}">
                <a16:creationId xmlns:a16="http://schemas.microsoft.com/office/drawing/2014/main" id="{D90BF82F-DD3B-D980-6268-3160D17C15F8}"/>
              </a:ext>
            </a:extLst>
          </p:cNvPr>
          <p:cNvSpPr txBox="1">
            <a:spLocks/>
          </p:cNvSpPr>
          <p:nvPr/>
        </p:nvSpPr>
        <p:spPr>
          <a:xfrm>
            <a:off x="21931" y="1737360"/>
            <a:ext cx="6093829" cy="49199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Train employee on proper machine use</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Change product design to make parts easier for manual assembly</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Specific customer documents, critical to a project, are identified with red folders</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Update all customers with latest software revision to fix a problem</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Fallen patient is given a full-time assistant to provide help around hospital</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Employee fired for ethical violation</a:t>
            </a:r>
          </a:p>
          <a:p>
            <a:endParaRPr lang="en-US" sz="24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F8AE55B7-D8E8-7D38-FF47-208539637CCD}"/>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Permanent vs Preventive</a:t>
            </a:r>
            <a:endParaRPr lang="en-US" sz="36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88F536CA-A071-8664-231E-D4E108AA6E3F}"/>
              </a:ext>
            </a:extLst>
          </p:cNvPr>
          <p:cNvSpPr txBox="1">
            <a:spLocks/>
          </p:cNvSpPr>
          <p:nvPr/>
        </p:nvSpPr>
        <p:spPr>
          <a:xfrm>
            <a:off x="6575428" y="1113692"/>
            <a:ext cx="5157787" cy="58034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a:buNone/>
              <a:defRPr sz="2400" b="1" i="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b="1"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1800" b="1"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600" b="1"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b="1" i="0" kern="1200">
                <a:solidFill>
                  <a:schemeClr val="tx1"/>
                </a:solidFill>
                <a:latin typeface="Arial" charset="0"/>
                <a:ea typeface="Arial" charset="0"/>
                <a:cs typeface="Arial" charset="0"/>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ctr"/>
            <a:r>
              <a:rPr lang="en-US" sz="3200" b="0" u="sng" dirty="0">
                <a:latin typeface="Arial" panose="020B0604020202020204" pitchFamily="34" charset="0"/>
                <a:cs typeface="Arial" panose="020B0604020202020204" pitchFamily="34" charset="0"/>
              </a:rPr>
              <a:t>Preventive</a:t>
            </a:r>
          </a:p>
        </p:txBody>
      </p:sp>
      <p:sp>
        <p:nvSpPr>
          <p:cNvPr id="7" name="Content Placeholder 3">
            <a:extLst>
              <a:ext uri="{FF2B5EF4-FFF2-40B4-BE49-F238E27FC236}">
                <a16:creationId xmlns:a16="http://schemas.microsoft.com/office/drawing/2014/main" id="{68980A05-088A-34AD-C27D-BF4E342A734C}"/>
              </a:ext>
            </a:extLst>
          </p:cNvPr>
          <p:cNvSpPr txBox="1">
            <a:spLocks/>
          </p:cNvSpPr>
          <p:nvPr/>
        </p:nvSpPr>
        <p:spPr>
          <a:xfrm>
            <a:off x="6115760" y="1737360"/>
            <a:ext cx="6093829" cy="5017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74320" indent="-274320">
              <a:lnSpc>
                <a:spcPct val="110000"/>
              </a:lnSpc>
              <a:spcBef>
                <a:spcPts val="0"/>
              </a:spcBef>
              <a:defRPr/>
            </a:pPr>
            <a:r>
              <a:rPr lang="en-US" altLang="en-US" sz="2400" dirty="0">
                <a:latin typeface="Arial" panose="020B0604020202020204" pitchFamily="34" charset="0"/>
                <a:cs typeface="Arial" panose="020B0604020202020204" pitchFamily="34" charset="0"/>
              </a:rPr>
              <a:t>Training a required for new employees </a:t>
            </a:r>
          </a:p>
          <a:p>
            <a:pPr marL="274320" indent="-274320">
              <a:lnSpc>
                <a:spcPct val="110000"/>
              </a:lnSpc>
              <a:spcBef>
                <a:spcPts val="0"/>
              </a:spcBef>
              <a:defRPr/>
            </a:pPr>
            <a:r>
              <a:rPr lang="en-US" altLang="en-US" sz="2400" dirty="0">
                <a:latin typeface="Arial" panose="020B0604020202020204" pitchFamily="34" charset="0"/>
                <a:cs typeface="Arial" panose="020B0604020202020204" pitchFamily="34" charset="0"/>
              </a:rPr>
              <a:t>Add change to design guideline to ensure inclusion in future designs</a:t>
            </a:r>
          </a:p>
          <a:p>
            <a:pPr marL="274320" indent="-274320">
              <a:lnSpc>
                <a:spcPct val="110000"/>
              </a:lnSpc>
              <a:spcBef>
                <a:spcPts val="0"/>
              </a:spcBef>
              <a:defRPr/>
            </a:pPr>
            <a:r>
              <a:rPr lang="en-US" altLang="en-US" sz="2400" dirty="0">
                <a:latin typeface="Arial" panose="020B0604020202020204" pitchFamily="34" charset="0"/>
                <a:cs typeface="Arial" panose="020B0604020202020204" pitchFamily="34" charset="0"/>
              </a:rPr>
              <a:t>All documents that are critical to projects are identified with red folders</a:t>
            </a:r>
          </a:p>
          <a:p>
            <a:pPr marL="274320" indent="-274320">
              <a:lnSpc>
                <a:spcPct val="110000"/>
              </a:lnSpc>
              <a:spcBef>
                <a:spcPts val="0"/>
              </a:spcBef>
              <a:defRPr/>
            </a:pPr>
            <a:r>
              <a:rPr lang="en-US" altLang="en-US" sz="2400" dirty="0">
                <a:latin typeface="Arial" panose="020B0604020202020204" pitchFamily="34" charset="0"/>
                <a:cs typeface="Arial" panose="020B0604020202020204" pitchFamily="34" charset="0"/>
              </a:rPr>
              <a:t>Check for ‘bugs,’ add to checklist and perform verification prior to rev. release</a:t>
            </a:r>
          </a:p>
          <a:p>
            <a:pPr marL="274320" indent="-274320">
              <a:lnSpc>
                <a:spcPct val="110000"/>
              </a:lnSpc>
              <a:spcBef>
                <a:spcPts val="0"/>
              </a:spcBef>
              <a:defRPr/>
            </a:pPr>
            <a:r>
              <a:rPr lang="en-US" altLang="en-US" sz="2400" dirty="0">
                <a:latin typeface="Arial" panose="020B0604020202020204" pitchFamily="34" charset="0"/>
                <a:cs typeface="Arial" panose="020B0604020202020204" pitchFamily="34" charset="0"/>
              </a:rPr>
              <a:t>Develop a process to identify “at risk” patients for falls </a:t>
            </a:r>
          </a:p>
          <a:p>
            <a:pPr marL="274320" indent="-274320">
              <a:lnSpc>
                <a:spcPct val="110000"/>
              </a:lnSpc>
              <a:spcBef>
                <a:spcPts val="0"/>
              </a:spcBef>
              <a:defRPr/>
            </a:pPr>
            <a:r>
              <a:rPr lang="en-US" altLang="en-US" sz="2400" dirty="0">
                <a:latin typeface="Arial" panose="020B0604020202020204" pitchFamily="34" charset="0"/>
                <a:cs typeface="Arial" panose="020B0604020202020204" pitchFamily="34" charset="0"/>
              </a:rPr>
              <a:t>Provide ethics training to all employees</a:t>
            </a:r>
          </a:p>
          <a:p>
            <a:pPr marL="274320" indent="-274320">
              <a:spcBef>
                <a:spcPts val="0"/>
              </a:spcBef>
              <a:defRPr/>
            </a:pP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C82DEF02-2ED4-B46E-7577-E9CB34DD477E}"/>
              </a:ext>
            </a:extLst>
          </p:cNvPr>
          <p:cNvCxnSpPr/>
          <p:nvPr/>
        </p:nvCxnSpPr>
        <p:spPr>
          <a:xfrm>
            <a:off x="6096000" y="1249228"/>
            <a:ext cx="0" cy="512064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299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57B5941-A115-BCED-2873-43B8D7EB63D1}"/>
              </a:ext>
            </a:extLst>
          </p:cNvPr>
          <p:cNvSpPr txBox="1">
            <a:spLocks/>
          </p:cNvSpPr>
          <p:nvPr/>
        </p:nvSpPr>
        <p:spPr>
          <a:xfrm>
            <a:off x="500282" y="1782395"/>
            <a:ext cx="11191436" cy="3293209"/>
          </a:xfrm>
          <a:prstGeom prst="rect">
            <a:avLst/>
          </a:prstGeom>
          <a:noFill/>
        </p:spPr>
        <p:txBody>
          <a:bodyPr wrap="square" rtlCol="0">
            <a:spAutoFit/>
          </a:bodyPr>
          <a:lstStyle>
            <a:defPPr>
              <a:defRPr lang="en-US"/>
            </a:defPPr>
            <a:lvl1pPr>
              <a:defRPr sz="2400" b="1"/>
            </a:lvl1pPr>
            <a:lvl2pPr marL="685800" indent="-228600">
              <a:lnSpc>
                <a:spcPct val="90000"/>
              </a:lnSpc>
              <a:spcBef>
                <a:spcPts val="500"/>
              </a:spcBef>
              <a:buFont typeface="Arial"/>
              <a:buChar char="•"/>
              <a:defRPr sz="2000" b="0" i="0">
                <a:latin typeface="Arial" charset="0"/>
                <a:ea typeface="Arial" charset="0"/>
                <a:cs typeface="Arial" charset="0"/>
              </a:defRPr>
            </a:lvl2pPr>
            <a:lvl3pPr marL="1143000" indent="-228600">
              <a:lnSpc>
                <a:spcPct val="90000"/>
              </a:lnSpc>
              <a:spcBef>
                <a:spcPts val="500"/>
              </a:spcBef>
              <a:buFont typeface="Arial"/>
              <a:buChar char="•"/>
              <a:defRPr sz="2000" b="0" i="0">
                <a:latin typeface="Arial" charset="0"/>
                <a:ea typeface="Arial" charset="0"/>
                <a:cs typeface="Arial" charset="0"/>
              </a:defRPr>
            </a:lvl3pPr>
            <a:lvl4pPr marL="1600200" indent="-228600">
              <a:lnSpc>
                <a:spcPct val="90000"/>
              </a:lnSpc>
              <a:spcBef>
                <a:spcPts val="500"/>
              </a:spcBef>
              <a:buFont typeface="Arial"/>
              <a:buChar char="•"/>
              <a:defRPr sz="2000" b="0" i="0">
                <a:latin typeface="Arial" charset="0"/>
                <a:ea typeface="Arial" charset="0"/>
                <a:cs typeface="Arial" charset="0"/>
              </a:defRPr>
            </a:lvl4pPr>
            <a:lvl5pPr marL="2057400" indent="-228600">
              <a:lnSpc>
                <a:spcPct val="90000"/>
              </a:lnSpc>
              <a:spcBef>
                <a:spcPts val="500"/>
              </a:spcBef>
              <a:buFont typeface="Arial"/>
              <a:buChar char="•"/>
              <a:defRPr sz="2000" b="0" i="0">
                <a:latin typeface="Arial" charset="0"/>
                <a:ea typeface="Arial" charset="0"/>
                <a:cs typeface="Arial"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algn="ctr"/>
            <a:r>
              <a:rPr lang="en-US" sz="4400" i="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“If I had one hour to save the world, I would spend fifty-five minutes defining the problem and only five minutes finding the solution.” </a:t>
            </a:r>
          </a:p>
          <a:p>
            <a:pPr algn="r"/>
            <a:r>
              <a:rPr lang="en-US" sz="2800" i="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Albert Einstein</a:t>
            </a:r>
          </a:p>
        </p:txBody>
      </p:sp>
    </p:spTree>
    <p:extLst>
      <p:ext uri="{BB962C8B-B14F-4D97-AF65-F5344CB8AC3E}">
        <p14:creationId xmlns:p14="http://schemas.microsoft.com/office/powerpoint/2010/main" val="1099566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3464EF2-739C-F834-0BB0-BE9B5DC20E47}"/>
              </a:ext>
            </a:extLst>
          </p:cNvPr>
          <p:cNvSpPr txBox="1">
            <a:spLocks/>
          </p:cNvSpPr>
          <p:nvPr/>
        </p:nvSpPr>
        <p:spPr>
          <a:xfrm>
            <a:off x="457199" y="182880"/>
            <a:ext cx="9573065"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S1: Develop Problem Statement</a:t>
            </a:r>
          </a:p>
        </p:txBody>
      </p:sp>
      <p:sp>
        <p:nvSpPr>
          <p:cNvPr id="6" name="Title 1">
            <a:extLst>
              <a:ext uri="{FF2B5EF4-FFF2-40B4-BE49-F238E27FC236}">
                <a16:creationId xmlns:a16="http://schemas.microsoft.com/office/drawing/2014/main" id="{15C9620B-6B33-1F7F-9354-2C65262FEEC3}"/>
              </a:ext>
            </a:extLst>
          </p:cNvPr>
          <p:cNvSpPr txBox="1">
            <a:spLocks/>
          </p:cNvSpPr>
          <p:nvPr/>
        </p:nvSpPr>
        <p:spPr>
          <a:xfrm>
            <a:off x="457199" y="1091336"/>
            <a:ext cx="9556491" cy="592528"/>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effectLst>
                  <a:outerShdw blurRad="50800" dist="38100" dir="2700000" algn="tl" rotWithShape="0">
                    <a:prstClr val="black">
                      <a:alpha val="40000"/>
                    </a:prstClr>
                  </a:outerShdw>
                </a:effectLst>
                <a:latin typeface="Arial" charset="0"/>
                <a:ea typeface="Arial" charset="0"/>
                <a:cs typeface="Arial" charset="0"/>
              </a:defRPr>
            </a:lvl1pPr>
          </a:lstStyle>
          <a:p>
            <a:r>
              <a:rPr lang="en-US" sz="3600" dirty="0">
                <a:solidFill>
                  <a:schemeClr val="tx1"/>
                </a:solidFill>
                <a:effectLst/>
              </a:rPr>
              <a:t>What is a Problem Statement?</a:t>
            </a:r>
          </a:p>
        </p:txBody>
      </p:sp>
      <p:sp>
        <p:nvSpPr>
          <p:cNvPr id="7" name="Content Placeholder 2">
            <a:extLst>
              <a:ext uri="{FF2B5EF4-FFF2-40B4-BE49-F238E27FC236}">
                <a16:creationId xmlns:a16="http://schemas.microsoft.com/office/drawing/2014/main" id="{A83EDC23-B2F7-5E4F-2B2C-735F3344977D}"/>
              </a:ext>
            </a:extLst>
          </p:cNvPr>
          <p:cNvSpPr txBox="1">
            <a:spLocks/>
          </p:cNvSpPr>
          <p:nvPr/>
        </p:nvSpPr>
        <p:spPr>
          <a:xfrm>
            <a:off x="1784090" y="1765200"/>
            <a:ext cx="8229600" cy="9732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t>A problem statement describes the gap between our current condition and our expected condition.  Key to a problem statement is the ‘absolute’ or ‘relative’ measure of the gap.  </a:t>
            </a:r>
          </a:p>
        </p:txBody>
      </p:sp>
      <p:grpSp>
        <p:nvGrpSpPr>
          <p:cNvPr id="8" name="Group 7">
            <a:extLst>
              <a:ext uri="{FF2B5EF4-FFF2-40B4-BE49-F238E27FC236}">
                <a16:creationId xmlns:a16="http://schemas.microsoft.com/office/drawing/2014/main" id="{557EF4B1-D98A-F9DA-63E4-A364495BE90E}"/>
              </a:ext>
            </a:extLst>
          </p:cNvPr>
          <p:cNvGrpSpPr/>
          <p:nvPr/>
        </p:nvGrpSpPr>
        <p:grpSpPr>
          <a:xfrm>
            <a:off x="2058410" y="2984314"/>
            <a:ext cx="7680960" cy="1832372"/>
            <a:chOff x="731520" y="3013948"/>
            <a:chExt cx="7680960" cy="1832372"/>
          </a:xfrm>
        </p:grpSpPr>
        <p:grpSp>
          <p:nvGrpSpPr>
            <p:cNvPr id="9" name="Group 8">
              <a:extLst>
                <a:ext uri="{FF2B5EF4-FFF2-40B4-BE49-F238E27FC236}">
                  <a16:creationId xmlns:a16="http://schemas.microsoft.com/office/drawing/2014/main" id="{1981D30E-1781-2E07-F364-BEE91FA8E4B1}"/>
                </a:ext>
              </a:extLst>
            </p:cNvPr>
            <p:cNvGrpSpPr/>
            <p:nvPr/>
          </p:nvGrpSpPr>
          <p:grpSpPr>
            <a:xfrm>
              <a:off x="731520" y="3013948"/>
              <a:ext cx="3657600" cy="1832372"/>
              <a:chOff x="731520" y="3013948"/>
              <a:chExt cx="3657600" cy="1832372"/>
            </a:xfrm>
          </p:grpSpPr>
          <p:sp>
            <p:nvSpPr>
              <p:cNvPr id="13" name="TextBox 12">
                <a:extLst>
                  <a:ext uri="{FF2B5EF4-FFF2-40B4-BE49-F238E27FC236}">
                    <a16:creationId xmlns:a16="http://schemas.microsoft.com/office/drawing/2014/main" id="{3A43811F-0E21-2206-CA17-82DCAEF0CA8B}"/>
                  </a:ext>
                </a:extLst>
              </p:cNvPr>
              <p:cNvSpPr txBox="1"/>
              <p:nvPr/>
            </p:nvSpPr>
            <p:spPr>
              <a:xfrm>
                <a:off x="731520" y="3013948"/>
                <a:ext cx="3657600" cy="369332"/>
              </a:xfrm>
              <a:prstGeom prst="rect">
                <a:avLst/>
              </a:prstGeom>
              <a:noFill/>
              <a:ln w="12700">
                <a:solidFill>
                  <a:srgbClr val="0432FF"/>
                </a:solidFill>
              </a:ln>
            </p:spPr>
            <p:txBody>
              <a:bodyPr wrap="none" rtlCol="0">
                <a:noAutofit/>
              </a:bodyPr>
              <a:lstStyle/>
              <a:p>
                <a:pPr algn="ctr"/>
                <a:r>
                  <a:rPr lang="en-US" dirty="0"/>
                  <a:t>Absolute Measurements</a:t>
                </a:r>
              </a:p>
            </p:txBody>
          </p:sp>
          <p:sp>
            <p:nvSpPr>
              <p:cNvPr id="14" name="TextBox 13">
                <a:extLst>
                  <a:ext uri="{FF2B5EF4-FFF2-40B4-BE49-F238E27FC236}">
                    <a16:creationId xmlns:a16="http://schemas.microsoft.com/office/drawing/2014/main" id="{22040068-673C-B70A-66A1-7D9037A07EFE}"/>
                  </a:ext>
                </a:extLst>
              </p:cNvPr>
              <p:cNvSpPr txBox="1"/>
              <p:nvPr/>
            </p:nvSpPr>
            <p:spPr>
              <a:xfrm>
                <a:off x="731520" y="3383280"/>
                <a:ext cx="3657600" cy="1463040"/>
              </a:xfrm>
              <a:prstGeom prst="rect">
                <a:avLst/>
              </a:prstGeom>
              <a:noFill/>
              <a:ln>
                <a:solidFill>
                  <a:srgbClr val="0432FF"/>
                </a:solidFill>
              </a:ln>
            </p:spPr>
            <p:txBody>
              <a:bodyPr wrap="square" rtlCol="0">
                <a:noAutofit/>
              </a:bodyPr>
              <a:lstStyle/>
              <a:p>
                <a:pPr marL="285750" indent="-285750">
                  <a:buFont typeface="Arial" panose="020B0604020202020204" pitchFamily="34" charset="0"/>
                  <a:buChar char="•"/>
                </a:pPr>
                <a:r>
                  <a:rPr lang="en-US" dirty="0"/>
                  <a:t>Pressure at transfer is 13000 PSI</a:t>
                </a:r>
              </a:p>
              <a:p>
                <a:pPr marL="285750" indent="-285750">
                  <a:buFont typeface="Arial" panose="020B0604020202020204" pitchFamily="34" charset="0"/>
                  <a:buChar char="•"/>
                </a:pPr>
                <a:r>
                  <a:rPr lang="en-US" dirty="0"/>
                  <a:t>Part flash measures 0.014"</a:t>
                </a:r>
              </a:p>
              <a:p>
                <a:pPr marL="285750" indent="-285750">
                  <a:buFont typeface="Arial" panose="020B0604020202020204" pitchFamily="34" charset="0"/>
                  <a:buChar char="•"/>
                </a:pPr>
                <a:r>
                  <a:rPr lang="en-US" dirty="0"/>
                  <a:t>Screw Speed is 1100 RPM’s</a:t>
                </a:r>
              </a:p>
              <a:p>
                <a:pPr marL="285750" indent="-285750">
                  <a:buFont typeface="Arial" panose="020B0604020202020204" pitchFamily="34" charset="0"/>
                  <a:buChar char="•"/>
                </a:pPr>
                <a:r>
                  <a:rPr lang="en-US" dirty="0"/>
                  <a:t>Our goal is to produce 15 boxes of assemblies every shift</a:t>
                </a:r>
              </a:p>
            </p:txBody>
          </p:sp>
        </p:grpSp>
        <p:grpSp>
          <p:nvGrpSpPr>
            <p:cNvPr id="10" name="Group 9">
              <a:extLst>
                <a:ext uri="{FF2B5EF4-FFF2-40B4-BE49-F238E27FC236}">
                  <a16:creationId xmlns:a16="http://schemas.microsoft.com/office/drawing/2014/main" id="{55FAC1AE-F22B-9F7B-7706-8FFBA610BD9F}"/>
                </a:ext>
              </a:extLst>
            </p:cNvPr>
            <p:cNvGrpSpPr/>
            <p:nvPr/>
          </p:nvGrpSpPr>
          <p:grpSpPr>
            <a:xfrm>
              <a:off x="4754880" y="3017520"/>
              <a:ext cx="3657600" cy="1828800"/>
              <a:chOff x="4754880" y="3017520"/>
              <a:chExt cx="3657600" cy="1828800"/>
            </a:xfrm>
          </p:grpSpPr>
          <p:sp>
            <p:nvSpPr>
              <p:cNvPr id="11" name="TextBox 10">
                <a:extLst>
                  <a:ext uri="{FF2B5EF4-FFF2-40B4-BE49-F238E27FC236}">
                    <a16:creationId xmlns:a16="http://schemas.microsoft.com/office/drawing/2014/main" id="{30AC6CBA-EF6E-9182-D563-2B038827BAAC}"/>
                  </a:ext>
                </a:extLst>
              </p:cNvPr>
              <p:cNvSpPr txBox="1"/>
              <p:nvPr/>
            </p:nvSpPr>
            <p:spPr>
              <a:xfrm>
                <a:off x="4754880" y="3017520"/>
                <a:ext cx="3657600" cy="369332"/>
              </a:xfrm>
              <a:prstGeom prst="rect">
                <a:avLst/>
              </a:prstGeom>
              <a:noFill/>
              <a:ln w="12700">
                <a:solidFill>
                  <a:srgbClr val="00B050"/>
                </a:solidFill>
              </a:ln>
            </p:spPr>
            <p:txBody>
              <a:bodyPr wrap="none" rtlCol="0">
                <a:noAutofit/>
              </a:bodyPr>
              <a:lstStyle/>
              <a:p>
                <a:pPr algn="ctr"/>
                <a:r>
                  <a:rPr lang="en-US" dirty="0"/>
                  <a:t>Relative Measurements</a:t>
                </a:r>
              </a:p>
            </p:txBody>
          </p:sp>
          <p:sp>
            <p:nvSpPr>
              <p:cNvPr id="12" name="TextBox 11">
                <a:extLst>
                  <a:ext uri="{FF2B5EF4-FFF2-40B4-BE49-F238E27FC236}">
                    <a16:creationId xmlns:a16="http://schemas.microsoft.com/office/drawing/2014/main" id="{7BB6C9D2-F561-9DBF-36E1-6561EE8B9527}"/>
                  </a:ext>
                </a:extLst>
              </p:cNvPr>
              <p:cNvSpPr txBox="1"/>
              <p:nvPr/>
            </p:nvSpPr>
            <p:spPr>
              <a:xfrm>
                <a:off x="4754880" y="3383280"/>
                <a:ext cx="3657600" cy="1463040"/>
              </a:xfrm>
              <a:prstGeom prst="rect">
                <a:avLst/>
              </a:prstGeom>
              <a:noFill/>
              <a:ln>
                <a:solidFill>
                  <a:srgbClr val="00B050"/>
                </a:solidFill>
              </a:ln>
            </p:spPr>
            <p:txBody>
              <a:bodyPr wrap="square" rtlCol="0">
                <a:noAutofit/>
              </a:bodyPr>
              <a:lstStyle/>
              <a:p>
                <a:pPr marL="285750" indent="-285750">
                  <a:buFont typeface="Arial" panose="020B0604020202020204" pitchFamily="34" charset="0"/>
                  <a:buChar char="•"/>
                </a:pPr>
                <a:r>
                  <a:rPr lang="en-US" dirty="0"/>
                  <a:t>My shoulder hurts at the end of the day</a:t>
                </a:r>
              </a:p>
              <a:p>
                <a:pPr marL="285750" indent="-285750">
                  <a:buFont typeface="Arial" panose="020B0604020202020204" pitchFamily="34" charset="0"/>
                  <a:buChar char="•"/>
                </a:pPr>
                <a:r>
                  <a:rPr lang="en-US" dirty="0"/>
                  <a:t>I finding more parts on the floor</a:t>
                </a:r>
              </a:p>
              <a:p>
                <a:pPr marL="285750" indent="-285750">
                  <a:buFont typeface="Arial" panose="020B0604020202020204" pitchFamily="34" charset="0"/>
                  <a:buChar char="•"/>
                </a:pPr>
                <a:r>
                  <a:rPr lang="en-US" dirty="0"/>
                  <a:t>The core breaks every time we run this mold</a:t>
                </a:r>
              </a:p>
            </p:txBody>
          </p:sp>
        </p:grpSp>
      </p:grpSp>
      <p:grpSp>
        <p:nvGrpSpPr>
          <p:cNvPr id="15" name="Group 14">
            <a:extLst>
              <a:ext uri="{FF2B5EF4-FFF2-40B4-BE49-F238E27FC236}">
                <a16:creationId xmlns:a16="http://schemas.microsoft.com/office/drawing/2014/main" id="{9986557E-669C-1FF0-7C7B-FBEB06F42CDE}"/>
              </a:ext>
            </a:extLst>
          </p:cNvPr>
          <p:cNvGrpSpPr/>
          <p:nvPr/>
        </p:nvGrpSpPr>
        <p:grpSpPr>
          <a:xfrm>
            <a:off x="4038600" y="5082073"/>
            <a:ext cx="3720569" cy="1410802"/>
            <a:chOff x="2711710" y="4840959"/>
            <a:chExt cx="3720569" cy="1410802"/>
          </a:xfrm>
        </p:grpSpPr>
        <p:cxnSp>
          <p:nvCxnSpPr>
            <p:cNvPr id="16" name="Straight Connector 15">
              <a:extLst>
                <a:ext uri="{FF2B5EF4-FFF2-40B4-BE49-F238E27FC236}">
                  <a16:creationId xmlns:a16="http://schemas.microsoft.com/office/drawing/2014/main" id="{DD22D182-8EFF-F11C-44A8-10DDE6FED828}"/>
                </a:ext>
              </a:extLst>
            </p:cNvPr>
            <p:cNvCxnSpPr/>
            <p:nvPr/>
          </p:nvCxnSpPr>
          <p:spPr>
            <a:xfrm>
              <a:off x="3200400" y="5212080"/>
              <a:ext cx="2743200" cy="0"/>
            </a:xfrm>
            <a:prstGeom prst="line">
              <a:avLst/>
            </a:prstGeom>
            <a:ln>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02C58C0-B006-8E2E-6EB1-D3FA57110E1F}"/>
                </a:ext>
              </a:extLst>
            </p:cNvPr>
            <p:cNvCxnSpPr/>
            <p:nvPr/>
          </p:nvCxnSpPr>
          <p:spPr>
            <a:xfrm>
              <a:off x="3200400" y="5852160"/>
              <a:ext cx="2743200" cy="0"/>
            </a:xfrm>
            <a:prstGeom prst="line">
              <a:avLst/>
            </a:prstGeom>
            <a:ln>
              <a:solidFill>
                <a:srgbClr val="0432FF"/>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2081C238-DB30-838B-48CC-CE7451CCC27D}"/>
                </a:ext>
              </a:extLst>
            </p:cNvPr>
            <p:cNvSpPr txBox="1"/>
            <p:nvPr/>
          </p:nvSpPr>
          <p:spPr>
            <a:xfrm>
              <a:off x="3085499" y="4840959"/>
              <a:ext cx="2972993" cy="338554"/>
            </a:xfrm>
            <a:prstGeom prst="rect">
              <a:avLst/>
            </a:prstGeom>
            <a:noFill/>
          </p:spPr>
          <p:txBody>
            <a:bodyPr wrap="none" rtlCol="0">
              <a:spAutoFit/>
            </a:bodyPr>
            <a:lstStyle/>
            <a:p>
              <a:pPr algn="ctr"/>
              <a:r>
                <a:rPr lang="en-US" sz="1600" dirty="0"/>
                <a:t>Shoulder hurts when I leave work</a:t>
              </a:r>
            </a:p>
          </p:txBody>
        </p:sp>
        <p:sp>
          <p:nvSpPr>
            <p:cNvPr id="19" name="TextBox 18">
              <a:extLst>
                <a:ext uri="{FF2B5EF4-FFF2-40B4-BE49-F238E27FC236}">
                  <a16:creationId xmlns:a16="http://schemas.microsoft.com/office/drawing/2014/main" id="{D8267C05-4E58-0471-7E41-A619C7820599}"/>
                </a:ext>
              </a:extLst>
            </p:cNvPr>
            <p:cNvSpPr txBox="1"/>
            <p:nvPr/>
          </p:nvSpPr>
          <p:spPr>
            <a:xfrm>
              <a:off x="2711710" y="5913207"/>
              <a:ext cx="3720569" cy="338554"/>
            </a:xfrm>
            <a:prstGeom prst="rect">
              <a:avLst/>
            </a:prstGeom>
            <a:noFill/>
          </p:spPr>
          <p:txBody>
            <a:bodyPr wrap="none" rtlCol="0">
              <a:spAutoFit/>
            </a:bodyPr>
            <a:lstStyle/>
            <a:p>
              <a:pPr algn="ctr"/>
              <a:r>
                <a:rPr lang="en-US" sz="1600" dirty="0"/>
                <a:t>Shoulder does not hurt when I get to work</a:t>
              </a:r>
            </a:p>
          </p:txBody>
        </p:sp>
        <p:sp>
          <p:nvSpPr>
            <p:cNvPr id="20" name="TextBox 19">
              <a:extLst>
                <a:ext uri="{FF2B5EF4-FFF2-40B4-BE49-F238E27FC236}">
                  <a16:creationId xmlns:a16="http://schemas.microsoft.com/office/drawing/2014/main" id="{C040BFEA-EB1F-1A6C-A0A1-CE8BAC6F235E}"/>
                </a:ext>
              </a:extLst>
            </p:cNvPr>
            <p:cNvSpPr txBox="1"/>
            <p:nvPr/>
          </p:nvSpPr>
          <p:spPr>
            <a:xfrm>
              <a:off x="3749037" y="5349240"/>
              <a:ext cx="1645920" cy="365760"/>
            </a:xfrm>
            <a:prstGeom prst="rect">
              <a:avLst/>
            </a:prstGeom>
            <a:noFill/>
          </p:spPr>
          <p:txBody>
            <a:bodyPr wrap="square" rtlCol="0">
              <a:noAutofit/>
              <a:scene3d>
                <a:camera prst="orthographicFront"/>
                <a:lightRig rig="threePt" dir="t"/>
              </a:scene3d>
              <a:sp3d extrusionH="57150">
                <a:bevelT w="38100" h="38100" prst="relaxedInset"/>
              </a:sp3d>
            </a:bodyPr>
            <a:lstStyle/>
            <a:p>
              <a:r>
                <a:rPr lang="en-US" b="1" dirty="0">
                  <a:solidFill>
                    <a:srgbClr val="00B050"/>
                  </a:solidFill>
                </a:rPr>
                <a:t>PROBLEM GAP</a:t>
              </a:r>
            </a:p>
          </p:txBody>
        </p:sp>
      </p:grpSp>
    </p:spTree>
    <p:extLst>
      <p:ext uri="{BB962C8B-B14F-4D97-AF65-F5344CB8AC3E}">
        <p14:creationId xmlns:p14="http://schemas.microsoft.com/office/powerpoint/2010/main" val="277447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CF4B625-FD61-AF21-CA24-EC0003986B8D}"/>
              </a:ext>
            </a:extLst>
          </p:cNvPr>
          <p:cNvSpPr txBox="1">
            <a:spLocks/>
          </p:cNvSpPr>
          <p:nvPr/>
        </p:nvSpPr>
        <p:spPr>
          <a:xfrm>
            <a:off x="457199" y="182880"/>
            <a:ext cx="9573065"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S1: Develop Problem Statement</a:t>
            </a:r>
          </a:p>
        </p:txBody>
      </p:sp>
      <p:sp>
        <p:nvSpPr>
          <p:cNvPr id="6" name="Title 1">
            <a:extLst>
              <a:ext uri="{FF2B5EF4-FFF2-40B4-BE49-F238E27FC236}">
                <a16:creationId xmlns:a16="http://schemas.microsoft.com/office/drawing/2014/main" id="{2A115857-0C0A-E35B-7358-90C1BB4B9AE7}"/>
              </a:ext>
            </a:extLst>
          </p:cNvPr>
          <p:cNvSpPr txBox="1">
            <a:spLocks/>
          </p:cNvSpPr>
          <p:nvPr/>
        </p:nvSpPr>
        <p:spPr>
          <a:xfrm>
            <a:off x="457199" y="1066404"/>
            <a:ext cx="10776858" cy="584266"/>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effectLst>
                  <a:outerShdw blurRad="50800" dist="38100" dir="2700000" algn="tl" rotWithShape="0">
                    <a:prstClr val="black">
                      <a:alpha val="40000"/>
                    </a:prstClr>
                  </a:outerShdw>
                </a:effectLst>
                <a:latin typeface="Arial" charset="0"/>
                <a:ea typeface="Arial" charset="0"/>
                <a:cs typeface="Arial" charset="0"/>
              </a:defRPr>
            </a:lvl1pPr>
          </a:lstStyle>
          <a:p>
            <a:r>
              <a:rPr lang="en-US" sz="3600" dirty="0">
                <a:solidFill>
                  <a:schemeClr val="tx1"/>
                </a:solidFill>
                <a:effectLst/>
              </a:rPr>
              <a:t>*A Problem Well Stated is a Problem Half Solved!</a:t>
            </a:r>
          </a:p>
        </p:txBody>
      </p:sp>
      <p:sp>
        <p:nvSpPr>
          <p:cNvPr id="7" name="Content Placeholder 2">
            <a:extLst>
              <a:ext uri="{FF2B5EF4-FFF2-40B4-BE49-F238E27FC236}">
                <a16:creationId xmlns:a16="http://schemas.microsoft.com/office/drawing/2014/main" id="{C26FCB16-B0AE-2EFF-5334-8487A561DB99}"/>
              </a:ext>
            </a:extLst>
          </p:cNvPr>
          <p:cNvSpPr txBox="1">
            <a:spLocks/>
          </p:cNvSpPr>
          <p:nvPr/>
        </p:nvSpPr>
        <p:spPr>
          <a:xfrm>
            <a:off x="457199" y="2272193"/>
            <a:ext cx="11228120" cy="2860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dirty="0"/>
              <a:t>There is a method for Problem Statement Development, it is based on the </a:t>
            </a:r>
            <a:r>
              <a:rPr lang="en-US" sz="2400" i="1" dirty="0"/>
              <a:t>5W’s:</a:t>
            </a:r>
          </a:p>
          <a:p>
            <a:pPr marL="457200" indent="-457200">
              <a:buFont typeface="+mj-lt"/>
              <a:buAutoNum type="arabicPeriod"/>
            </a:pPr>
            <a:r>
              <a:rPr lang="en-US" sz="2400" dirty="0"/>
              <a:t>What is the problem that needs to be solved?</a:t>
            </a:r>
          </a:p>
          <a:p>
            <a:pPr marL="457200" indent="-457200">
              <a:buFont typeface="+mj-lt"/>
              <a:buAutoNum type="arabicPeriod"/>
            </a:pPr>
            <a:r>
              <a:rPr lang="en-US" sz="2400" dirty="0"/>
              <a:t>Why is it a problem?</a:t>
            </a:r>
          </a:p>
          <a:p>
            <a:pPr marL="457200" indent="-457200">
              <a:buFont typeface="+mj-lt"/>
              <a:buAutoNum type="arabicPeriod"/>
            </a:pPr>
            <a:r>
              <a:rPr lang="en-US" sz="2400" dirty="0"/>
              <a:t>Where and How often is the problem observed?</a:t>
            </a:r>
          </a:p>
          <a:p>
            <a:pPr marL="457200" indent="-457200">
              <a:buFont typeface="+mj-lt"/>
              <a:buAutoNum type="arabicPeriod"/>
            </a:pPr>
            <a:r>
              <a:rPr lang="en-US" sz="2400" dirty="0"/>
              <a:t>Who is impacted by the problem?</a:t>
            </a:r>
          </a:p>
          <a:p>
            <a:pPr marL="457200" indent="-457200">
              <a:buFont typeface="+mj-lt"/>
              <a:buAutoNum type="arabicPeriod"/>
            </a:pPr>
            <a:r>
              <a:rPr lang="en-US" sz="2400" dirty="0"/>
              <a:t>When was the problem first observed?</a:t>
            </a:r>
          </a:p>
        </p:txBody>
      </p:sp>
      <p:sp>
        <p:nvSpPr>
          <p:cNvPr id="8" name="TextBox 7">
            <a:extLst>
              <a:ext uri="{FF2B5EF4-FFF2-40B4-BE49-F238E27FC236}">
                <a16:creationId xmlns:a16="http://schemas.microsoft.com/office/drawing/2014/main" id="{CAEF77BB-5344-C080-F200-065F7CD26A70}"/>
              </a:ext>
            </a:extLst>
          </p:cNvPr>
          <p:cNvSpPr txBox="1"/>
          <p:nvPr/>
        </p:nvSpPr>
        <p:spPr>
          <a:xfrm>
            <a:off x="457199" y="5009848"/>
            <a:ext cx="4379725"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*Charles Kettering, Head of Research at General Motors from 1920 - 1947</a:t>
            </a:r>
          </a:p>
        </p:txBody>
      </p:sp>
    </p:spTree>
    <p:extLst>
      <p:ext uri="{BB962C8B-B14F-4D97-AF65-F5344CB8AC3E}">
        <p14:creationId xmlns:p14="http://schemas.microsoft.com/office/powerpoint/2010/main" val="2214032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0748A93-3DD0-9997-AE1D-249BEA38CADD}"/>
              </a:ext>
            </a:extLst>
          </p:cNvPr>
          <p:cNvSpPr txBox="1">
            <a:spLocks/>
          </p:cNvSpPr>
          <p:nvPr/>
        </p:nvSpPr>
        <p:spPr>
          <a:xfrm>
            <a:off x="457199" y="182880"/>
            <a:ext cx="9027764" cy="64008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S1: Develop Problem Statement</a:t>
            </a:r>
          </a:p>
        </p:txBody>
      </p:sp>
      <p:sp>
        <p:nvSpPr>
          <p:cNvPr id="6" name="Content Placeholder 2">
            <a:extLst>
              <a:ext uri="{FF2B5EF4-FFF2-40B4-BE49-F238E27FC236}">
                <a16:creationId xmlns:a16="http://schemas.microsoft.com/office/drawing/2014/main" id="{49F2FF7E-AF2D-4724-C718-ADE697D15405}"/>
              </a:ext>
            </a:extLst>
          </p:cNvPr>
          <p:cNvSpPr txBox="1">
            <a:spLocks/>
          </p:cNvSpPr>
          <p:nvPr/>
        </p:nvSpPr>
        <p:spPr>
          <a:xfrm>
            <a:off x="457200" y="1274071"/>
            <a:ext cx="11430000" cy="4754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spcBef>
                <a:spcPts val="0"/>
              </a:spcBef>
              <a:spcAft>
                <a:spcPts val="900"/>
              </a:spcAft>
              <a:buFont typeface="+mj-lt"/>
              <a:buAutoNum type="arabicPeriod"/>
            </a:pPr>
            <a:r>
              <a:rPr lang="en-US" sz="1200" dirty="0">
                <a:solidFill>
                  <a:schemeClr val="bg1">
                    <a:lumMod val="50000"/>
                  </a:schemeClr>
                </a:solidFill>
              </a:rPr>
              <a:t>What is the problem that needs to be solved?</a:t>
            </a:r>
          </a:p>
          <a:p>
            <a:pPr marL="757238" lvl="1" indent="-457200">
              <a:spcBef>
                <a:spcPts val="0"/>
              </a:spcBef>
              <a:spcAft>
                <a:spcPts val="900"/>
              </a:spcAft>
              <a:buFont typeface="Arial" panose="020B0604020202020204" pitchFamily="34" charset="0"/>
              <a:buChar char="•"/>
            </a:pPr>
            <a:r>
              <a:rPr lang="en-US" sz="2400" dirty="0"/>
              <a:t>We incorrectly insert light pipes in the mold</a:t>
            </a:r>
          </a:p>
          <a:p>
            <a:pPr marL="457200" indent="-457200">
              <a:spcBef>
                <a:spcPts val="0"/>
              </a:spcBef>
              <a:spcAft>
                <a:spcPts val="900"/>
              </a:spcAft>
              <a:buFont typeface="+mj-lt"/>
              <a:buAutoNum type="arabicPeriod"/>
            </a:pPr>
            <a:r>
              <a:rPr lang="en-US" sz="1200" dirty="0">
                <a:solidFill>
                  <a:schemeClr val="bg1">
                    <a:lumMod val="50000"/>
                  </a:schemeClr>
                </a:solidFill>
              </a:rPr>
              <a:t>Why is it a problem?</a:t>
            </a:r>
          </a:p>
          <a:p>
            <a:pPr marL="757238" lvl="1" indent="-457200">
              <a:spcBef>
                <a:spcPts val="0"/>
              </a:spcBef>
              <a:spcAft>
                <a:spcPts val="900"/>
              </a:spcAft>
              <a:buFont typeface="Arial" panose="020B0604020202020204" pitchFamily="34" charset="0"/>
              <a:buChar char="•"/>
            </a:pPr>
            <a:r>
              <a:rPr lang="en-US" sz="2400" dirty="0"/>
              <a:t>The part cannot be used in our customers final assembly</a:t>
            </a:r>
          </a:p>
          <a:p>
            <a:pPr marL="457200" indent="-457200">
              <a:spcBef>
                <a:spcPts val="0"/>
              </a:spcBef>
              <a:spcAft>
                <a:spcPts val="900"/>
              </a:spcAft>
              <a:buFont typeface="+mj-lt"/>
              <a:buAutoNum type="arabicPeriod"/>
            </a:pPr>
            <a:r>
              <a:rPr lang="en-US" sz="1200" dirty="0">
                <a:solidFill>
                  <a:schemeClr val="bg1">
                    <a:lumMod val="50000"/>
                  </a:schemeClr>
                </a:solidFill>
              </a:rPr>
              <a:t>Where and How often is the problem observed?</a:t>
            </a:r>
          </a:p>
          <a:p>
            <a:pPr marL="757238" lvl="1" indent="-457200">
              <a:spcBef>
                <a:spcPts val="0"/>
              </a:spcBef>
              <a:spcAft>
                <a:spcPts val="900"/>
              </a:spcAft>
              <a:buFont typeface="Arial" panose="020B0604020202020204" pitchFamily="34" charset="0"/>
              <a:buChar char="•"/>
            </a:pPr>
            <a:r>
              <a:rPr lang="en-US" sz="2400" dirty="0"/>
              <a:t>At our customers facility while assembling the parts; it occurs every time we run this process</a:t>
            </a:r>
          </a:p>
          <a:p>
            <a:pPr marL="457200" indent="-457200">
              <a:spcBef>
                <a:spcPts val="0"/>
              </a:spcBef>
              <a:spcAft>
                <a:spcPts val="900"/>
              </a:spcAft>
              <a:buFont typeface="+mj-lt"/>
              <a:buAutoNum type="arabicPeriod"/>
            </a:pPr>
            <a:r>
              <a:rPr lang="en-US" sz="1200" dirty="0">
                <a:solidFill>
                  <a:schemeClr val="bg1">
                    <a:lumMod val="50000"/>
                  </a:schemeClr>
                </a:solidFill>
              </a:rPr>
              <a:t>Who is impacted?</a:t>
            </a:r>
          </a:p>
          <a:p>
            <a:pPr marL="757238" lvl="1" indent="-457200">
              <a:spcBef>
                <a:spcPts val="0"/>
              </a:spcBef>
              <a:spcAft>
                <a:spcPts val="900"/>
              </a:spcAft>
              <a:buFont typeface="Arial" panose="020B0604020202020204" pitchFamily="34" charset="0"/>
              <a:buChar char="•"/>
            </a:pPr>
            <a:r>
              <a:rPr lang="en-US" sz="2400" dirty="0"/>
              <a:t>Our company because this failure results in returns and rework to correct and our customer who loses faith in our ability to produce their parts – this ruins future opportunities</a:t>
            </a:r>
          </a:p>
          <a:p>
            <a:pPr marL="457200" indent="-457200">
              <a:spcBef>
                <a:spcPts val="0"/>
              </a:spcBef>
              <a:spcAft>
                <a:spcPts val="900"/>
              </a:spcAft>
              <a:buFont typeface="+mj-lt"/>
              <a:buAutoNum type="arabicPeriod" startAt="5"/>
            </a:pPr>
            <a:r>
              <a:rPr lang="en-US" sz="1200" dirty="0">
                <a:solidFill>
                  <a:schemeClr val="bg1">
                    <a:lumMod val="50000"/>
                  </a:schemeClr>
                </a:solidFill>
              </a:rPr>
              <a:t>When was the problem first observed?</a:t>
            </a:r>
          </a:p>
          <a:p>
            <a:pPr marL="757238" lvl="1" indent="-457200">
              <a:spcBef>
                <a:spcPts val="0"/>
              </a:spcBef>
              <a:spcAft>
                <a:spcPts val="900"/>
              </a:spcAft>
              <a:buFont typeface="Arial" panose="020B0604020202020204" pitchFamily="34" charset="0"/>
              <a:buChar char="•"/>
            </a:pPr>
            <a:r>
              <a:rPr lang="en-US" sz="2400" dirty="0"/>
              <a:t>Our first defect was identified in 2014</a:t>
            </a:r>
          </a:p>
        </p:txBody>
      </p:sp>
    </p:spTree>
    <p:extLst>
      <p:ext uri="{BB962C8B-B14F-4D97-AF65-F5344CB8AC3E}">
        <p14:creationId xmlns:p14="http://schemas.microsoft.com/office/powerpoint/2010/main" val="1274147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587C62A-FA0F-A870-903A-7E418629B4F8}"/>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S1: Problem Statement</a:t>
            </a:r>
          </a:p>
        </p:txBody>
      </p:sp>
      <p:sp>
        <p:nvSpPr>
          <p:cNvPr id="6" name="Title 1">
            <a:extLst>
              <a:ext uri="{FF2B5EF4-FFF2-40B4-BE49-F238E27FC236}">
                <a16:creationId xmlns:a16="http://schemas.microsoft.com/office/drawing/2014/main" id="{36CC1E26-0BBD-F096-0A72-44973C9A883B}"/>
              </a:ext>
            </a:extLst>
          </p:cNvPr>
          <p:cNvSpPr txBox="1">
            <a:spLocks/>
          </p:cNvSpPr>
          <p:nvPr/>
        </p:nvSpPr>
        <p:spPr>
          <a:xfrm>
            <a:off x="457200" y="1235534"/>
            <a:ext cx="8229600" cy="548640"/>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effectLst>
                  <a:outerShdw blurRad="50800" dist="38100" dir="2700000" algn="tl" rotWithShape="0">
                    <a:prstClr val="black">
                      <a:alpha val="40000"/>
                    </a:prstClr>
                  </a:outerShdw>
                </a:effectLst>
                <a:latin typeface="Arial" charset="0"/>
                <a:ea typeface="Arial" charset="0"/>
                <a:cs typeface="Arial" charset="0"/>
              </a:defRPr>
            </a:lvl1pPr>
          </a:lstStyle>
          <a:p>
            <a:r>
              <a:rPr lang="en-US" sz="3600" dirty="0">
                <a:solidFill>
                  <a:schemeClr val="tx1"/>
                </a:solidFill>
                <a:effectLst/>
              </a:rPr>
              <a:t>Our Statement</a:t>
            </a:r>
          </a:p>
        </p:txBody>
      </p:sp>
      <p:sp>
        <p:nvSpPr>
          <p:cNvPr id="7" name="Content Placeholder 2">
            <a:extLst>
              <a:ext uri="{FF2B5EF4-FFF2-40B4-BE49-F238E27FC236}">
                <a16:creationId xmlns:a16="http://schemas.microsoft.com/office/drawing/2014/main" id="{C834F812-6828-9627-258D-F335491F1E5A}"/>
              </a:ext>
            </a:extLst>
          </p:cNvPr>
          <p:cNvSpPr txBox="1">
            <a:spLocks/>
          </p:cNvSpPr>
          <p:nvPr/>
        </p:nvSpPr>
        <p:spPr>
          <a:xfrm>
            <a:off x="457200" y="1897149"/>
            <a:ext cx="11430000" cy="33412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just">
              <a:lnSpc>
                <a:spcPct val="150000"/>
              </a:lnSpc>
              <a:spcBef>
                <a:spcPts val="0"/>
              </a:spcBef>
              <a:buFont typeface="Arial"/>
              <a:buNone/>
            </a:pPr>
            <a:r>
              <a:rPr lang="en-US" sz="2800" i="1" dirty="0"/>
              <a:t>For many years we have been inserting light pipes (over-molding) into mold 01-0832 and by doing so our customers receive product that cannot be assembled causing us RMA’s, customer ill will and operator frustration which is the result of a difficult manufacturing process.</a:t>
            </a:r>
          </a:p>
        </p:txBody>
      </p:sp>
    </p:spTree>
    <p:extLst>
      <p:ext uri="{BB962C8B-B14F-4D97-AF65-F5344CB8AC3E}">
        <p14:creationId xmlns:p14="http://schemas.microsoft.com/office/powerpoint/2010/main" val="3533809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105AFB2-16DF-056B-6722-DE25BF09235B}"/>
              </a:ext>
            </a:extLst>
          </p:cNvPr>
          <p:cNvSpPr txBox="1">
            <a:spLocks/>
          </p:cNvSpPr>
          <p:nvPr/>
        </p:nvSpPr>
        <p:spPr>
          <a:xfrm>
            <a:off x="500282" y="2482843"/>
            <a:ext cx="11191436" cy="1892313"/>
          </a:xfrm>
          <a:prstGeom prst="rect">
            <a:avLst/>
          </a:prstGeom>
          <a:noFill/>
        </p:spPr>
        <p:txBody>
          <a:bodyPr wrap="square" rtlCol="0">
            <a:spAutoFit/>
          </a:bodyPr>
          <a:lstStyle>
            <a:defPPr>
              <a:defRPr lang="en-US"/>
            </a:defPPr>
            <a:lvl1pPr>
              <a:defRPr sz="2400" b="1"/>
            </a:lvl1pPr>
            <a:lvl2pPr marL="685800" indent="-228600">
              <a:lnSpc>
                <a:spcPct val="90000"/>
              </a:lnSpc>
              <a:spcBef>
                <a:spcPts val="500"/>
              </a:spcBef>
              <a:buFont typeface="Arial"/>
              <a:buChar char="•"/>
              <a:defRPr sz="2000" b="0" i="0">
                <a:latin typeface="Arial" charset="0"/>
                <a:ea typeface="Arial" charset="0"/>
                <a:cs typeface="Arial" charset="0"/>
              </a:defRPr>
            </a:lvl2pPr>
            <a:lvl3pPr marL="1143000" indent="-228600">
              <a:lnSpc>
                <a:spcPct val="90000"/>
              </a:lnSpc>
              <a:spcBef>
                <a:spcPts val="500"/>
              </a:spcBef>
              <a:buFont typeface="Arial"/>
              <a:buChar char="•"/>
              <a:defRPr sz="2000" b="0" i="0">
                <a:latin typeface="Arial" charset="0"/>
                <a:ea typeface="Arial" charset="0"/>
                <a:cs typeface="Arial" charset="0"/>
              </a:defRPr>
            </a:lvl3pPr>
            <a:lvl4pPr marL="1600200" indent="-228600">
              <a:lnSpc>
                <a:spcPct val="90000"/>
              </a:lnSpc>
              <a:spcBef>
                <a:spcPts val="500"/>
              </a:spcBef>
              <a:buFont typeface="Arial"/>
              <a:buChar char="•"/>
              <a:defRPr sz="2000" b="0" i="0">
                <a:latin typeface="Arial" charset="0"/>
                <a:ea typeface="Arial" charset="0"/>
                <a:cs typeface="Arial" charset="0"/>
              </a:defRPr>
            </a:lvl4pPr>
            <a:lvl5pPr marL="2057400" indent="-228600">
              <a:lnSpc>
                <a:spcPct val="90000"/>
              </a:lnSpc>
              <a:spcBef>
                <a:spcPts val="500"/>
              </a:spcBef>
              <a:buFont typeface="Arial"/>
              <a:buChar char="•"/>
              <a:defRPr sz="2000" b="0" i="0">
                <a:latin typeface="Arial" charset="0"/>
                <a:ea typeface="Arial" charset="0"/>
                <a:cs typeface="Arial"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algn="ctr">
              <a:spcAft>
                <a:spcPts val="600"/>
              </a:spcAft>
            </a:pPr>
            <a:r>
              <a:rPr lang="en-US" sz="4400" b="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 can not solve our problems with the same level of thinking that created them.”</a:t>
            </a:r>
          </a:p>
          <a:p>
            <a:pPr marL="3657600" lvl="8" indent="0" algn="ctr">
              <a:buNone/>
            </a:pPr>
            <a:r>
              <a:rPr lang="en-US" sz="2200" i="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 Albert Einstein</a:t>
            </a:r>
          </a:p>
        </p:txBody>
      </p:sp>
    </p:spTree>
    <p:extLst>
      <p:ext uri="{BB962C8B-B14F-4D97-AF65-F5344CB8AC3E}">
        <p14:creationId xmlns:p14="http://schemas.microsoft.com/office/powerpoint/2010/main" val="4224046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1FF7938-1F8F-5523-7DA1-F898BC6C90E5}"/>
              </a:ext>
            </a:extLst>
          </p:cNvPr>
          <p:cNvSpPr txBox="1">
            <a:spLocks/>
          </p:cNvSpPr>
          <p:nvPr/>
        </p:nvSpPr>
        <p:spPr>
          <a:xfrm>
            <a:off x="457200" y="182880"/>
            <a:ext cx="10990243"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r>
              <a:rPr lang="en-US"/>
              <a:t>Simulation Facts</a:t>
            </a:r>
            <a:endParaRPr lang="en-US" dirty="0"/>
          </a:p>
        </p:txBody>
      </p:sp>
      <p:sp>
        <p:nvSpPr>
          <p:cNvPr id="4" name="Rectangle 3">
            <a:extLst>
              <a:ext uri="{FF2B5EF4-FFF2-40B4-BE49-F238E27FC236}">
                <a16:creationId xmlns:a16="http://schemas.microsoft.com/office/drawing/2014/main" id="{404F9AA6-5E32-C21F-874E-B72BF72605AE}"/>
              </a:ext>
            </a:extLst>
          </p:cNvPr>
          <p:cNvSpPr/>
          <p:nvPr/>
        </p:nvSpPr>
        <p:spPr>
          <a:xfrm>
            <a:off x="62801" y="1299961"/>
            <a:ext cx="6133312" cy="494911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Mold 172201</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Length runs out of spec on the low side</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Process was validated 4 years ago</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We run this job twice a month</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We have never received a return for this product</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Inspectors spend ‘gobs’ of time remeasuring every time this job runs</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Technician state they cannot affect the feature with the process</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Every run we place parts into MRB</a:t>
            </a:r>
          </a:p>
        </p:txBody>
      </p:sp>
      <p:sp>
        <p:nvSpPr>
          <p:cNvPr id="5" name="Rectangle 4">
            <a:extLst>
              <a:ext uri="{FF2B5EF4-FFF2-40B4-BE49-F238E27FC236}">
                <a16:creationId xmlns:a16="http://schemas.microsoft.com/office/drawing/2014/main" id="{A201FF94-E5ED-5C3C-FAD7-7788A6B7671A}"/>
              </a:ext>
            </a:extLst>
          </p:cNvPr>
          <p:cNvSpPr/>
          <p:nvPr/>
        </p:nvSpPr>
        <p:spPr>
          <a:xfrm>
            <a:off x="6106227" y="1307148"/>
            <a:ext cx="6133312" cy="4916859"/>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Technicians ignore the problem when inspectors notify them that they are running on the low side of the specification</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We spend $500 on rework every time this job runs</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Engineers roll their eyes when the technician tells them of the problem</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We are always late shipping these parts because the parts go to MRB and get reworked</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This customer is a very important customer to us</a:t>
            </a:r>
            <a:endParaRPr lang="en-US" sz="23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2671D54-C8A4-30CC-27B1-A515199CF442}"/>
              </a:ext>
            </a:extLst>
          </p:cNvPr>
          <p:cNvCxnSpPr/>
          <p:nvPr/>
        </p:nvCxnSpPr>
        <p:spPr>
          <a:xfrm>
            <a:off x="6096000" y="1249228"/>
            <a:ext cx="0" cy="512064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343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D28063-0A2E-BFF9-6D0A-8A167A69FBA5}"/>
              </a:ext>
            </a:extLst>
          </p:cNvPr>
          <p:cNvSpPr txBox="1"/>
          <p:nvPr/>
        </p:nvSpPr>
        <p:spPr>
          <a:xfrm>
            <a:off x="2382964" y="2956035"/>
            <a:ext cx="7426072" cy="769441"/>
          </a:xfrm>
          <a:prstGeom prst="rect">
            <a:avLst/>
          </a:prstGeom>
          <a:noFill/>
        </p:spPr>
        <p:txBody>
          <a:bodyPr wrap="none" rtlCol="0">
            <a:spAutoFit/>
          </a:bodyPr>
          <a:lstStyle/>
          <a:p>
            <a:r>
              <a:rPr lang="en-US" sz="4400" dirty="0">
                <a:solidFill>
                  <a:schemeClr val="bg1"/>
                </a:solidFill>
              </a:rPr>
              <a:t>Problem Statement Simulation</a:t>
            </a:r>
          </a:p>
        </p:txBody>
      </p:sp>
    </p:spTree>
    <p:extLst>
      <p:ext uri="{BB962C8B-B14F-4D97-AF65-F5344CB8AC3E}">
        <p14:creationId xmlns:p14="http://schemas.microsoft.com/office/powerpoint/2010/main" val="3703687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42C98CC-2181-4011-AB33-AC66A7F90705}"/>
              </a:ext>
            </a:extLst>
          </p:cNvPr>
          <p:cNvSpPr txBox="1">
            <a:spLocks noChangeArrowheads="1"/>
          </p:cNvSpPr>
          <p:nvPr/>
        </p:nvSpPr>
        <p:spPr>
          <a:xfrm>
            <a:off x="457200" y="2497906"/>
            <a:ext cx="4776983" cy="41775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Font typeface="Wingdings" panose="05000000000000000000" pitchFamily="2" charset="2"/>
              <a:buNone/>
              <a:defRPr/>
            </a:pPr>
            <a:r>
              <a:rPr lang="en-US" altLang="en-US" sz="2000" b="1" dirty="0">
                <a:latin typeface="Arial" panose="020B0604020202020204" pitchFamily="34" charset="0"/>
                <a:cs typeface="Arial" panose="020B0604020202020204" pitchFamily="34" charset="0"/>
              </a:rPr>
              <a:t>  When a problem cannot be solved quickly by an individual, use a team!</a:t>
            </a:r>
          </a:p>
          <a:p>
            <a:pPr marL="274320" lvl="1" indent="-274320">
              <a:lnSpc>
                <a:spcPct val="100000"/>
              </a:lnSpc>
              <a:spcBef>
                <a:spcPts val="0"/>
              </a:spcBef>
              <a:spcAft>
                <a:spcPts val="600"/>
              </a:spcAft>
              <a:defRPr/>
            </a:pPr>
            <a:r>
              <a:rPr lang="en-US" altLang="en-US" sz="2000" dirty="0">
                <a:latin typeface="Arial" panose="020B0604020202020204" pitchFamily="34" charset="0"/>
                <a:cs typeface="Arial" panose="020B0604020202020204" pitchFamily="34" charset="0"/>
              </a:rPr>
              <a:t>Team is to consist of SME’s</a:t>
            </a:r>
          </a:p>
          <a:p>
            <a:pPr marL="274320" lvl="1" indent="-274320">
              <a:lnSpc>
                <a:spcPct val="100000"/>
              </a:lnSpc>
              <a:spcBef>
                <a:spcPts val="0"/>
              </a:spcBef>
              <a:spcAft>
                <a:spcPts val="600"/>
              </a:spcAft>
              <a:defRPr/>
            </a:pPr>
            <a:r>
              <a:rPr lang="en-US" altLang="en-US" sz="2000" dirty="0">
                <a:latin typeface="Arial" panose="020B0604020202020204" pitchFamily="34" charset="0"/>
                <a:cs typeface="Arial" panose="020B0604020202020204" pitchFamily="34" charset="0"/>
              </a:rPr>
              <a:t>The team consists of a small group of people (4-6) with process and product knowledge, available time and authority to correct the problem</a:t>
            </a:r>
          </a:p>
          <a:p>
            <a:pPr marL="274320" lvl="1" indent="-274320">
              <a:lnSpc>
                <a:spcPct val="100000"/>
              </a:lnSpc>
              <a:spcBef>
                <a:spcPts val="0"/>
              </a:spcBef>
              <a:spcAft>
                <a:spcPts val="600"/>
              </a:spcAft>
              <a:defRPr/>
            </a:pPr>
            <a:r>
              <a:rPr lang="en-US" altLang="en-US" sz="2000" dirty="0">
                <a:latin typeface="Arial" panose="020B0604020202020204" pitchFamily="34" charset="0"/>
                <a:cs typeface="Arial" panose="020B0604020202020204" pitchFamily="34" charset="0"/>
              </a:rPr>
              <a:t>Must be empowered to “change the standard”</a:t>
            </a:r>
          </a:p>
          <a:p>
            <a:pPr marL="274320" lvl="1" indent="-274320">
              <a:lnSpc>
                <a:spcPct val="100000"/>
              </a:lnSpc>
              <a:spcBef>
                <a:spcPts val="0"/>
              </a:spcBef>
              <a:spcAft>
                <a:spcPts val="600"/>
              </a:spcAft>
              <a:defRPr/>
            </a:pPr>
            <a:r>
              <a:rPr lang="en-US" altLang="en-US" sz="2000" dirty="0">
                <a:latin typeface="Arial" panose="020B0604020202020204" pitchFamily="34" charset="0"/>
                <a:cs typeface="Arial" panose="020B0604020202020204" pitchFamily="34" charset="0"/>
              </a:rPr>
              <a:t>Should have a designated Champion</a:t>
            </a:r>
          </a:p>
        </p:txBody>
      </p:sp>
      <p:sp>
        <p:nvSpPr>
          <p:cNvPr id="6" name="Title 1">
            <a:extLst>
              <a:ext uri="{FF2B5EF4-FFF2-40B4-BE49-F238E27FC236}">
                <a16:creationId xmlns:a16="http://schemas.microsoft.com/office/drawing/2014/main" id="{7ECB683B-A8B5-4014-AF5E-27BEC9FDE675}"/>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S2: Scope Problem</a:t>
            </a:r>
          </a:p>
        </p:txBody>
      </p:sp>
      <p:sp>
        <p:nvSpPr>
          <p:cNvPr id="7" name="Title 1">
            <a:extLst>
              <a:ext uri="{FF2B5EF4-FFF2-40B4-BE49-F238E27FC236}">
                <a16:creationId xmlns:a16="http://schemas.microsoft.com/office/drawing/2014/main" id="{FFBD51A8-B724-1650-3698-4148A5E12AC5}"/>
              </a:ext>
            </a:extLst>
          </p:cNvPr>
          <p:cNvSpPr txBox="1">
            <a:spLocks/>
          </p:cNvSpPr>
          <p:nvPr/>
        </p:nvSpPr>
        <p:spPr>
          <a:xfrm>
            <a:off x="457200" y="1208991"/>
            <a:ext cx="8229600" cy="640080"/>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effectLst>
                  <a:outerShdw blurRad="50800" dist="38100" dir="2700000" algn="tl" rotWithShape="0">
                    <a:prstClr val="black">
                      <a:alpha val="40000"/>
                    </a:prstClr>
                  </a:outerShdw>
                </a:effectLst>
                <a:latin typeface="Arial" charset="0"/>
                <a:ea typeface="Arial" charset="0"/>
                <a:cs typeface="Arial" charset="0"/>
              </a:defRPr>
            </a:lvl1pPr>
          </a:lstStyle>
          <a:p>
            <a:r>
              <a:rPr lang="en-US" sz="3600" dirty="0">
                <a:solidFill>
                  <a:schemeClr val="tx1"/>
                </a:solidFill>
                <a:effectLst/>
              </a:rPr>
              <a:t>IS and IS NOT?</a:t>
            </a:r>
          </a:p>
        </p:txBody>
      </p:sp>
      <p:sp>
        <p:nvSpPr>
          <p:cNvPr id="8" name="Content Placeholder 5">
            <a:extLst>
              <a:ext uri="{FF2B5EF4-FFF2-40B4-BE49-F238E27FC236}">
                <a16:creationId xmlns:a16="http://schemas.microsoft.com/office/drawing/2014/main" id="{CE4BD537-8B60-2D51-0E14-8BA6D3FA55C6}"/>
              </a:ext>
            </a:extLst>
          </p:cNvPr>
          <p:cNvSpPr txBox="1">
            <a:spLocks/>
          </p:cNvSpPr>
          <p:nvPr/>
        </p:nvSpPr>
        <p:spPr>
          <a:xfrm>
            <a:off x="457200" y="1940511"/>
            <a:ext cx="11430000" cy="523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Font typeface="Arial"/>
              <a:buNone/>
            </a:pPr>
            <a:r>
              <a:rPr lang="en-US" sz="2800" dirty="0"/>
              <a:t>The </a:t>
            </a:r>
            <a:r>
              <a:rPr lang="en-US" sz="2800" dirty="0">
                <a:solidFill>
                  <a:srgbClr val="00B050"/>
                </a:solidFill>
              </a:rPr>
              <a:t>IS</a:t>
            </a:r>
            <a:r>
              <a:rPr lang="en-US" sz="2800" dirty="0"/>
              <a:t> / </a:t>
            </a:r>
            <a:r>
              <a:rPr lang="en-US" sz="2800" dirty="0">
                <a:solidFill>
                  <a:srgbClr val="FF0000"/>
                </a:solidFill>
              </a:rPr>
              <a:t>ISNOT</a:t>
            </a:r>
            <a:r>
              <a:rPr lang="en-US" sz="2800" dirty="0"/>
              <a:t> tool is used to apply boundaries around our problem</a:t>
            </a:r>
          </a:p>
        </p:txBody>
      </p:sp>
      <p:graphicFrame>
        <p:nvGraphicFramePr>
          <p:cNvPr id="9" name="Table 8">
            <a:extLst>
              <a:ext uri="{FF2B5EF4-FFF2-40B4-BE49-F238E27FC236}">
                <a16:creationId xmlns:a16="http://schemas.microsoft.com/office/drawing/2014/main" id="{CEA51710-C778-8F0B-9D93-A6C812D03E18}"/>
              </a:ext>
            </a:extLst>
          </p:cNvPr>
          <p:cNvGraphicFramePr>
            <a:graphicFrameLocks noGrp="1"/>
          </p:cNvGraphicFramePr>
          <p:nvPr>
            <p:extLst>
              <p:ext uri="{D42A27DB-BD31-4B8C-83A1-F6EECF244321}">
                <p14:modId xmlns:p14="http://schemas.microsoft.com/office/powerpoint/2010/main" val="2244219020"/>
              </p:ext>
            </p:extLst>
          </p:nvPr>
        </p:nvGraphicFramePr>
        <p:xfrm>
          <a:off x="5349766" y="2885489"/>
          <a:ext cx="6537434" cy="2763520"/>
        </p:xfrm>
        <a:graphic>
          <a:graphicData uri="http://schemas.openxmlformats.org/drawingml/2006/table">
            <a:tbl>
              <a:tblPr firstRow="1" bandRow="1">
                <a:tableStyleId>{5C22544A-7EE6-4342-B048-85BDC9FD1C3A}</a:tableStyleId>
              </a:tblPr>
              <a:tblGrid>
                <a:gridCol w="3268717">
                  <a:extLst>
                    <a:ext uri="{9D8B030D-6E8A-4147-A177-3AD203B41FA5}">
                      <a16:colId xmlns:a16="http://schemas.microsoft.com/office/drawing/2014/main" val="2906297817"/>
                    </a:ext>
                  </a:extLst>
                </a:gridCol>
                <a:gridCol w="3268717">
                  <a:extLst>
                    <a:ext uri="{9D8B030D-6E8A-4147-A177-3AD203B41FA5}">
                      <a16:colId xmlns:a16="http://schemas.microsoft.com/office/drawing/2014/main" val="3957703656"/>
                    </a:ext>
                  </a:extLst>
                </a:gridCol>
              </a:tblGrid>
              <a:tr h="370840">
                <a:tc gridSpan="2">
                  <a:txBody>
                    <a:bodyPr/>
                    <a:lstStyle/>
                    <a:p>
                      <a:pPr algn="ctr"/>
                      <a:r>
                        <a:rPr lang="en-US" sz="1600" b="0" dirty="0"/>
                        <a:t>Placing Light Pipes Incorrectly in the Mold</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432FF"/>
                    </a:solidFill>
                  </a:tcPr>
                </a:tc>
                <a:tc hMerge="1">
                  <a:txBody>
                    <a:bodyPr/>
                    <a:lstStyle/>
                    <a:p>
                      <a:endParaRPr lang="en-US" dirty="0"/>
                    </a:p>
                  </a:txBody>
                  <a:tcPr/>
                </a:tc>
                <a:extLst>
                  <a:ext uri="{0D108BD9-81ED-4DB2-BD59-A6C34878D82A}">
                    <a16:rowId xmlns:a16="http://schemas.microsoft.com/office/drawing/2014/main" val="2234960179"/>
                  </a:ext>
                </a:extLst>
              </a:tr>
              <a:tr h="370840">
                <a:tc>
                  <a:txBody>
                    <a:bodyPr/>
                    <a:lstStyle/>
                    <a:p>
                      <a:pPr algn="ctr"/>
                      <a:r>
                        <a:rPr lang="en-US" sz="1600" dirty="0"/>
                        <a:t>IS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dirty="0"/>
                        <a:t>IS NOT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38477843"/>
                  </a:ext>
                </a:extLst>
              </a:tr>
              <a:tr h="370840">
                <a:tc>
                  <a:txBody>
                    <a:bodyPr/>
                    <a:lstStyle/>
                    <a:p>
                      <a:pPr algn="ctr"/>
                      <a:r>
                        <a:rPr lang="en-US" b="0" dirty="0">
                          <a:ln>
                            <a:noFill/>
                          </a:ln>
                        </a:rPr>
                        <a:t>Is dependent on the operator</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b="0" dirty="0">
                          <a:ln>
                            <a:noFill/>
                          </a:ln>
                        </a:rPr>
                        <a:t>Is not a machine problem</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52383681"/>
                  </a:ext>
                </a:extLst>
              </a:tr>
              <a:tr h="370840">
                <a:tc>
                  <a:txBody>
                    <a:bodyPr/>
                    <a:lstStyle/>
                    <a:p>
                      <a:pPr algn="ctr"/>
                      <a:r>
                        <a:rPr lang="en-US" b="0" dirty="0">
                          <a:ln>
                            <a:noFill/>
                          </a:ln>
                        </a:rPr>
                        <a:t>Is dependent on the part design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b="0" dirty="0">
                          <a:ln>
                            <a:noFill/>
                          </a:ln>
                        </a:rPr>
                        <a:t>Is not a mold problem</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69518055"/>
                  </a:ext>
                </a:extLst>
              </a:tr>
              <a:tr h="370840">
                <a:tc>
                  <a:txBody>
                    <a:bodyPr/>
                    <a:lstStyle/>
                    <a:p>
                      <a:pPr algn="ctr"/>
                      <a:r>
                        <a:rPr lang="en-US" b="0" dirty="0">
                          <a:ln>
                            <a:noFill/>
                          </a:ln>
                        </a:rPr>
                        <a:t>Is dependent on the process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b="0" dirty="0">
                          <a:ln>
                            <a:noFill/>
                          </a:ln>
                        </a:rPr>
                        <a:t>Is not dependent on a specific person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53846820"/>
                  </a:ext>
                </a:extLst>
              </a:tr>
              <a:tr h="370840">
                <a:tc>
                  <a:txBody>
                    <a:bodyPr/>
                    <a:lstStyle/>
                    <a:p>
                      <a:pPr algn="ctr"/>
                      <a:endParaRPr lang="en-US" b="0" dirty="0">
                        <a:ln>
                          <a:noFill/>
                        </a:ln>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b="0" dirty="0">
                          <a:ln>
                            <a:noFill/>
                          </a:ln>
                        </a:rPr>
                        <a:t>Is not dependent of a specific shift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29996889"/>
                  </a:ext>
                </a:extLst>
              </a:tr>
            </a:tbl>
          </a:graphicData>
        </a:graphic>
      </p:graphicFrame>
    </p:spTree>
    <p:extLst>
      <p:ext uri="{BB962C8B-B14F-4D97-AF65-F5344CB8AC3E}">
        <p14:creationId xmlns:p14="http://schemas.microsoft.com/office/powerpoint/2010/main" val="3881337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F109B03-A66E-230A-E412-0BAE3019A5DD}"/>
              </a:ext>
            </a:extLst>
          </p:cNvPr>
          <p:cNvSpPr txBox="1">
            <a:spLocks noChangeArrowheads="1"/>
          </p:cNvSpPr>
          <p:nvPr/>
        </p:nvSpPr>
        <p:spPr>
          <a:xfrm>
            <a:off x="381000" y="1209742"/>
            <a:ext cx="11430000" cy="60634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r>
              <a:rPr lang="en-US" altLang="en-US" sz="3500" b="1">
                <a:latin typeface="Arial" panose="020B0604020202020204" pitchFamily="34" charset="0"/>
                <a:cs typeface="Arial" panose="020B0604020202020204" pitchFamily="34" charset="0"/>
              </a:rPr>
              <a:t>Key Ideas for Team Success</a:t>
            </a:r>
          </a:p>
          <a:p>
            <a:pPr marL="0" indent="0">
              <a:buFont typeface="Arial" panose="020B0604020202020204" pitchFamily="34" charset="0"/>
              <a:buNone/>
              <a:defRPr/>
            </a:pPr>
            <a:endParaRPr lang="en-US" altLang="en-US" sz="100">
              <a:latin typeface="Arial" panose="020B0604020202020204" pitchFamily="34" charset="0"/>
              <a:cs typeface="Arial" panose="020B0604020202020204" pitchFamily="34" charset="0"/>
            </a:endParaRPr>
          </a:p>
          <a:p>
            <a:pPr marL="457200" lvl="1"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Team is accountable until the problem has been solved</a:t>
            </a:r>
          </a:p>
          <a:p>
            <a:pPr marL="914400" lvl="2"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Tasks can be delegated but the team is accountable for driving </a:t>
            </a:r>
            <a:r>
              <a:rPr lang="en-US" altLang="en-US" sz="2400" b="1">
                <a:highlight>
                  <a:srgbClr val="FFFF00"/>
                </a:highlight>
                <a:latin typeface="Arial" panose="020B0604020202020204" pitchFamily="34" charset="0"/>
                <a:cs typeface="Arial" panose="020B0604020202020204" pitchFamily="34" charset="0"/>
              </a:rPr>
              <a:t>ALL</a:t>
            </a:r>
            <a:r>
              <a:rPr lang="en-US" altLang="en-US">
                <a:latin typeface="Arial" panose="020B0604020202020204" pitchFamily="34" charset="0"/>
                <a:cs typeface="Arial" panose="020B0604020202020204" pitchFamily="34" charset="0"/>
              </a:rPr>
              <a:t> activities to completion</a:t>
            </a:r>
          </a:p>
          <a:p>
            <a:pPr marL="457200" lvl="1"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Clearly define roles and responsibilities</a:t>
            </a:r>
          </a:p>
          <a:p>
            <a:pPr marL="457200" lvl="1"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Identify internal and external customer needs</a:t>
            </a:r>
          </a:p>
          <a:p>
            <a:pPr marL="457200" lvl="1"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Ensure the right expertise has been assigned to the team</a:t>
            </a:r>
          </a:p>
          <a:p>
            <a:pPr marL="457200" lvl="1"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Ensure appropriate levels of the organization have been communicated to</a:t>
            </a:r>
          </a:p>
          <a:p>
            <a:pPr marL="457200" lvl="1"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Clearly define objectives and outputs</a:t>
            </a:r>
          </a:p>
          <a:p>
            <a:pPr marL="457200" lvl="1"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Solicit input from everyone!</a:t>
            </a:r>
          </a:p>
          <a:p>
            <a:pPr marL="457200" lvl="1"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Meeting location?</a:t>
            </a:r>
          </a:p>
          <a:p>
            <a:pPr marL="914400" lvl="3" indent="-457200">
              <a:lnSpc>
                <a:spcPct val="100000"/>
              </a:lnSpc>
              <a:spcBef>
                <a:spcPts val="0"/>
              </a:spcBef>
              <a:defRPr/>
            </a:pPr>
            <a:r>
              <a:rPr lang="en-US" altLang="en-US">
                <a:latin typeface="Arial" panose="020B0604020202020204" pitchFamily="34" charset="0"/>
                <a:cs typeface="Arial" panose="020B0604020202020204" pitchFamily="34" charset="0"/>
              </a:rPr>
              <a:t>Gemba – Where the issue has occurred</a:t>
            </a:r>
          </a:p>
          <a:p>
            <a:pPr marL="914400" lvl="3" indent="-457200">
              <a:lnSpc>
                <a:spcPct val="100000"/>
              </a:lnSpc>
              <a:spcBef>
                <a:spcPts val="0"/>
              </a:spcBef>
              <a:defRPr/>
            </a:pPr>
            <a:r>
              <a:rPr lang="en-US" altLang="en-US">
                <a:latin typeface="Arial" panose="020B0604020202020204" pitchFamily="34" charset="0"/>
                <a:cs typeface="Arial" panose="020B0604020202020204" pitchFamily="34" charset="0"/>
              </a:rPr>
              <a:t>If not practical</a:t>
            </a:r>
            <a:r>
              <a:rPr lang="en-US" altLang="en-US" sz="2400">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meet as close to where the issue occurred</a:t>
            </a:r>
            <a:endParaRPr lang="en-US" altLang="en-US" sz="24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555F5611-ECF5-F4C9-381E-747FD69AEB64}"/>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latin typeface="Arial" panose="020B0604020202020204" pitchFamily="34" charset="0"/>
                <a:cs typeface="Arial" panose="020B0604020202020204" pitchFamily="34" charset="0"/>
              </a:rPr>
              <a:t>S2: Scope Problem</a:t>
            </a:r>
          </a:p>
        </p:txBody>
      </p:sp>
    </p:spTree>
    <p:extLst>
      <p:ext uri="{BB962C8B-B14F-4D97-AF65-F5344CB8AC3E}">
        <p14:creationId xmlns:p14="http://schemas.microsoft.com/office/powerpoint/2010/main" val="3938156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291336-2EC2-000C-FC1F-5D19A32CB2AB}"/>
              </a:ext>
            </a:extLst>
          </p:cNvPr>
          <p:cNvSpPr txBox="1"/>
          <p:nvPr/>
        </p:nvSpPr>
        <p:spPr>
          <a:xfrm>
            <a:off x="2889737" y="2960849"/>
            <a:ext cx="6412525" cy="769441"/>
          </a:xfrm>
          <a:prstGeom prst="rect">
            <a:avLst/>
          </a:prstGeom>
          <a:noFill/>
        </p:spPr>
        <p:txBody>
          <a:bodyPr wrap="none" rtlCol="0">
            <a:spAutoFit/>
          </a:bodyPr>
          <a:lstStyle/>
          <a:p>
            <a:r>
              <a:rPr lang="en-US" sz="4400" dirty="0">
                <a:solidFill>
                  <a:schemeClr val="bg1"/>
                </a:solidFill>
              </a:rPr>
              <a:t>Problem Scope Simulation</a:t>
            </a:r>
          </a:p>
        </p:txBody>
      </p:sp>
    </p:spTree>
    <p:extLst>
      <p:ext uri="{BB962C8B-B14F-4D97-AF65-F5344CB8AC3E}">
        <p14:creationId xmlns:p14="http://schemas.microsoft.com/office/powerpoint/2010/main" val="818523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B4457C2-76A0-1E68-CB85-15C829D6A40E}"/>
              </a:ext>
            </a:extLst>
          </p:cNvPr>
          <p:cNvSpPr txBox="1">
            <a:spLocks noChangeArrowheads="1"/>
          </p:cNvSpPr>
          <p:nvPr/>
        </p:nvSpPr>
        <p:spPr>
          <a:xfrm>
            <a:off x="457200" y="1051955"/>
            <a:ext cx="11255830" cy="5212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altLang="en-US" sz="2400">
                <a:latin typeface="Arial" panose="020B0604020202020204" pitchFamily="34" charset="0"/>
                <a:cs typeface="Arial" panose="020B0604020202020204" pitchFamily="34" charset="0"/>
              </a:rPr>
              <a:t>Immediate actions </a:t>
            </a:r>
            <a:r>
              <a:rPr lang="en-US" altLang="en-US" sz="2400" b="1">
                <a:highlight>
                  <a:srgbClr val="FFFF00"/>
                </a:highlight>
                <a:latin typeface="Arial" panose="020B0604020202020204" pitchFamily="34" charset="0"/>
                <a:cs typeface="Arial" panose="020B0604020202020204" pitchFamily="34" charset="0"/>
              </a:rPr>
              <a:t>MUST</a:t>
            </a:r>
            <a:r>
              <a:rPr lang="en-US" altLang="en-US" sz="2400">
                <a:latin typeface="Arial" panose="020B0604020202020204" pitchFamily="34" charset="0"/>
                <a:cs typeface="Arial" panose="020B0604020202020204" pitchFamily="34" charset="0"/>
              </a:rPr>
              <a:t> isolate customers from the issue</a:t>
            </a:r>
          </a:p>
          <a:p>
            <a:pPr marL="514350" indent="-514350">
              <a:buFont typeface="+mj-lt"/>
              <a:buAutoNum type="arabicPeriod"/>
            </a:pPr>
            <a:r>
              <a:rPr lang="en-US" altLang="en-US" sz="2400">
                <a:latin typeface="Arial" panose="020B0604020202020204" pitchFamily="34" charset="0"/>
                <a:cs typeface="Arial" panose="020B0604020202020204" pitchFamily="34" charset="0"/>
              </a:rPr>
              <a:t>Immediate actions are usually “Band-aid” fixes</a:t>
            </a:r>
          </a:p>
          <a:p>
            <a:pPr lvl="2"/>
            <a:r>
              <a:rPr lang="en-US" altLang="en-US">
                <a:latin typeface="Arial" panose="020B0604020202020204" pitchFamily="34" charset="0"/>
                <a:cs typeface="Arial" panose="020B0604020202020204" pitchFamily="34" charset="0"/>
              </a:rPr>
              <a:t>100% sorting of parts</a:t>
            </a:r>
          </a:p>
          <a:p>
            <a:pPr lvl="2"/>
            <a:r>
              <a:rPr lang="en-US" altLang="en-US">
                <a:latin typeface="Arial" panose="020B0604020202020204" pitchFamily="34" charset="0"/>
                <a:cs typeface="Arial" panose="020B0604020202020204" pitchFamily="34" charset="0"/>
              </a:rPr>
              <a:t>Re-inspect before shipping</a:t>
            </a:r>
          </a:p>
          <a:p>
            <a:pPr lvl="2"/>
            <a:r>
              <a:rPr lang="en-US" altLang="en-US">
                <a:latin typeface="Arial" panose="020B0604020202020204" pitchFamily="34" charset="0"/>
                <a:cs typeface="Arial" panose="020B0604020202020204" pitchFamily="34" charset="0"/>
              </a:rPr>
              <a:t>Rework </a:t>
            </a:r>
          </a:p>
          <a:p>
            <a:pPr lvl="2"/>
            <a:r>
              <a:rPr lang="en-US" altLang="en-US">
                <a:latin typeface="Arial" panose="020B0604020202020204" pitchFamily="34" charset="0"/>
                <a:cs typeface="Arial" panose="020B0604020202020204" pitchFamily="34" charset="0"/>
              </a:rPr>
              <a:t>Recall parts/documents from customer or storage </a:t>
            </a:r>
          </a:p>
          <a:p>
            <a:pPr marL="514350" indent="-514350">
              <a:buFont typeface="+mj-lt"/>
              <a:buAutoNum type="arabicPeriod"/>
            </a:pPr>
            <a:r>
              <a:rPr lang="en-US" altLang="en-US" sz="2400">
                <a:latin typeface="Arial" panose="020B0604020202020204" pitchFamily="34" charset="0"/>
                <a:cs typeface="Arial" panose="020B0604020202020204" pitchFamily="34" charset="0"/>
              </a:rPr>
              <a:t>Immediate actions are </a:t>
            </a:r>
            <a:r>
              <a:rPr lang="en-US" altLang="en-US" sz="2400" b="1">
                <a:highlight>
                  <a:srgbClr val="FFFF00"/>
                </a:highlight>
                <a:latin typeface="Arial" panose="020B0604020202020204" pitchFamily="34" charset="0"/>
                <a:cs typeface="Arial" panose="020B0604020202020204" pitchFamily="34" charset="0"/>
              </a:rPr>
              <a:t>TEMPORARY</a:t>
            </a:r>
            <a:r>
              <a:rPr lang="en-US" altLang="en-US" sz="2400">
                <a:latin typeface="Arial" panose="020B0604020202020204" pitchFamily="34" charset="0"/>
                <a:cs typeface="Arial" panose="020B0604020202020204" pitchFamily="34" charset="0"/>
              </a:rPr>
              <a:t> corrective actions</a:t>
            </a:r>
          </a:p>
          <a:p>
            <a:pPr lvl="2"/>
            <a:r>
              <a:rPr lang="en-US" altLang="en-US">
                <a:latin typeface="Arial" panose="020B0604020202020204" pitchFamily="34" charset="0"/>
                <a:cs typeface="Arial" panose="020B0604020202020204" pitchFamily="34" charset="0"/>
              </a:rPr>
              <a:t>Temporary corrective actions are very costly, but necessary</a:t>
            </a:r>
          </a:p>
          <a:p>
            <a:pPr lvl="2"/>
            <a:r>
              <a:rPr lang="en-US" altLang="en-US">
                <a:latin typeface="Arial" panose="020B0604020202020204" pitchFamily="34" charset="0"/>
                <a:cs typeface="Arial" panose="020B0604020202020204" pitchFamily="34" charset="0"/>
              </a:rPr>
              <a:t>Temporary actions will be discontinued only when a permeant corrective action has been implemented </a:t>
            </a:r>
          </a:p>
          <a:p>
            <a:pPr marL="514350" indent="-514350">
              <a:buFont typeface="+mj-lt"/>
              <a:buAutoNum type="arabicPeriod" startAt="4"/>
            </a:pPr>
            <a:r>
              <a:rPr lang="en-US" altLang="en-US" sz="2400">
                <a:latin typeface="Arial" panose="020B0604020202020204" pitchFamily="34" charset="0"/>
                <a:cs typeface="Arial" panose="020B0604020202020204" pitchFamily="34" charset="0"/>
              </a:rPr>
              <a:t>Verify that the immediate action is effective and that it </a:t>
            </a:r>
            <a:r>
              <a:rPr lang="en-US" altLang="en-US" sz="2400" b="1">
                <a:highlight>
                  <a:srgbClr val="FFFF00"/>
                </a:highlight>
                <a:latin typeface="Arial" panose="020B0604020202020204" pitchFamily="34" charset="0"/>
                <a:cs typeface="Arial" panose="020B0604020202020204" pitchFamily="34" charset="0"/>
              </a:rPr>
              <a:t>DID NOT </a:t>
            </a:r>
            <a:r>
              <a:rPr lang="en-US" altLang="en-US" sz="2400">
                <a:latin typeface="Arial" panose="020B0604020202020204" pitchFamily="34" charset="0"/>
                <a:cs typeface="Arial" panose="020B0604020202020204" pitchFamily="34" charset="0"/>
              </a:rPr>
              <a:t>create other issues</a:t>
            </a:r>
          </a:p>
          <a:p>
            <a:pPr lvl="2"/>
            <a:r>
              <a:rPr lang="en-US" altLang="en-US">
                <a:latin typeface="Arial" panose="020B0604020202020204" pitchFamily="34" charset="0"/>
                <a:cs typeface="Arial" panose="020B0604020202020204" pitchFamily="34" charset="0"/>
              </a:rPr>
              <a:t>Run Pilot Tests</a:t>
            </a:r>
            <a:endParaRPr lang="en-US" altLang="en-US" b="1">
              <a:latin typeface="Arial" panose="020B0604020202020204" pitchFamily="34" charset="0"/>
              <a:cs typeface="Arial" panose="020B0604020202020204" pitchFamily="34" charset="0"/>
            </a:endParaRPr>
          </a:p>
          <a:p>
            <a:pPr lvl="2"/>
            <a:r>
              <a:rPr lang="en-US" altLang="en-US">
                <a:latin typeface="Arial" panose="020B0604020202020204" pitchFamily="34" charset="0"/>
                <a:cs typeface="Arial" panose="020B0604020202020204" pitchFamily="34" charset="0"/>
              </a:rPr>
              <a:t>Experimentation, simulations, data analysis, …</a:t>
            </a:r>
            <a:endParaRPr lang="en-US" alt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E8941051-CFE6-4A55-3649-BBC993A3A126}"/>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S3: Questions - Actions</a:t>
            </a:r>
          </a:p>
        </p:txBody>
      </p:sp>
    </p:spTree>
    <p:extLst>
      <p:ext uri="{BB962C8B-B14F-4D97-AF65-F5344CB8AC3E}">
        <p14:creationId xmlns:p14="http://schemas.microsoft.com/office/powerpoint/2010/main" val="2066771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B09943E-C411-8998-F01E-7E8E60CDB959}"/>
              </a:ext>
            </a:extLst>
          </p:cNvPr>
          <p:cNvSpPr txBox="1">
            <a:spLocks noChangeArrowheads="1"/>
          </p:cNvSpPr>
          <p:nvPr/>
        </p:nvSpPr>
        <p:spPr>
          <a:xfrm>
            <a:off x="457199" y="1112881"/>
            <a:ext cx="11430000" cy="35661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The 5-Why problem-solving method identifies potential root causes </a:t>
            </a:r>
          </a:p>
          <a:p>
            <a:pPr marL="457200" indent="-457200">
              <a:lnSpc>
                <a:spcPct val="100000"/>
              </a:lnSpc>
              <a:spcBef>
                <a:spcPts val="0"/>
              </a:spcBef>
              <a:spcAft>
                <a:spcPts val="600"/>
              </a:spcAft>
              <a:buFont typeface="+mj-lt"/>
              <a:buAutoNum type="arabicPeriod"/>
            </a:pPr>
            <a:r>
              <a:rPr lang="en-US" sz="2400" dirty="0">
                <a:latin typeface="Arial" panose="020B0604020202020204" pitchFamily="34" charset="0"/>
                <a:cs typeface="Arial" panose="020B0604020202020204" pitchFamily="34" charset="0"/>
              </a:rPr>
              <a:t>Utilizing this method will provide direction, for action, through the collection and analysis of data</a:t>
            </a:r>
          </a:p>
          <a:p>
            <a:pPr marL="457200" indent="-457200" algn="just">
              <a:lnSpc>
                <a:spcPct val="100000"/>
              </a:lnSpc>
              <a:spcBef>
                <a:spcPts val="0"/>
              </a:spcBef>
              <a:spcAft>
                <a:spcPts val="600"/>
              </a:spcAft>
              <a:buFont typeface="+mj-lt"/>
              <a:buAutoNum type="arabicPeriod"/>
            </a:pPr>
            <a:r>
              <a:rPr lang="en-US" sz="2400" dirty="0">
                <a:latin typeface="Arial" panose="020B0604020202020204" pitchFamily="34" charset="0"/>
                <a:cs typeface="Arial" panose="020B0604020202020204" pitchFamily="34" charset="0"/>
              </a:rPr>
              <a:t>When we get ‘stuck’ on a “Why,” we can use Affinity diagrams and Ishikawa diagrams (fishbones) to ‘un-stick’ us</a:t>
            </a:r>
          </a:p>
          <a:p>
            <a:pPr marL="457200" indent="-457200" algn="just">
              <a:lnSpc>
                <a:spcPct val="100000"/>
              </a:lnSpc>
              <a:spcBef>
                <a:spcPts val="0"/>
              </a:spcBef>
              <a:spcAft>
                <a:spcPts val="600"/>
              </a:spcAft>
              <a:buFont typeface="+mj-lt"/>
              <a:buAutoNum type="arabicPeriod"/>
            </a:pPr>
            <a:r>
              <a:rPr lang="en-US" sz="2400" dirty="0">
                <a:latin typeface="Arial" panose="020B0604020202020204" pitchFamily="34" charset="0"/>
                <a:cs typeface="Arial" panose="020B0604020202020204" pitchFamily="34" charset="0"/>
              </a:rPr>
              <a:t>5-Why’s are not required, it may take 2-Why’s, 8-Why’s or…</a:t>
            </a:r>
          </a:p>
          <a:p>
            <a:pPr marL="457200" indent="-457200" algn="just">
              <a:lnSpc>
                <a:spcPct val="100000"/>
              </a:lnSpc>
              <a:spcBef>
                <a:spcPts val="0"/>
              </a:spcBef>
              <a:spcAft>
                <a:spcPts val="600"/>
              </a:spcAft>
              <a:buFont typeface="+mj-lt"/>
              <a:buAutoNum type="arabicPeriod"/>
            </a:pPr>
            <a:r>
              <a:rPr lang="en-US" sz="2400" dirty="0">
                <a:latin typeface="Arial" panose="020B0604020202020204" pitchFamily="34" charset="0"/>
                <a:cs typeface="Arial" panose="020B0604020202020204" pitchFamily="34" charset="0"/>
              </a:rPr>
              <a:t>The “Why” process works like a funnel, if the funnel begins to inversely expand then stop – you have ventured into other potential causes</a:t>
            </a:r>
          </a:p>
        </p:txBody>
      </p:sp>
      <p:sp>
        <p:nvSpPr>
          <p:cNvPr id="6" name="Title 1">
            <a:extLst>
              <a:ext uri="{FF2B5EF4-FFF2-40B4-BE49-F238E27FC236}">
                <a16:creationId xmlns:a16="http://schemas.microsoft.com/office/drawing/2014/main" id="{0A19BB16-13B3-AF9C-6758-4501985EE6BF}"/>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S3: Questions – Whys</a:t>
            </a:r>
          </a:p>
        </p:txBody>
      </p:sp>
      <p:sp>
        <p:nvSpPr>
          <p:cNvPr id="7" name="TextBox 6">
            <a:extLst>
              <a:ext uri="{FF2B5EF4-FFF2-40B4-BE49-F238E27FC236}">
                <a16:creationId xmlns:a16="http://schemas.microsoft.com/office/drawing/2014/main" id="{7F130328-FF8C-2453-807C-A9850E027DD1}"/>
              </a:ext>
            </a:extLst>
          </p:cNvPr>
          <p:cNvSpPr txBox="1"/>
          <p:nvPr/>
        </p:nvSpPr>
        <p:spPr>
          <a:xfrm>
            <a:off x="3028333" y="5037233"/>
            <a:ext cx="6135334"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How do you use 5-Why’s?</a:t>
            </a:r>
          </a:p>
        </p:txBody>
      </p:sp>
    </p:spTree>
    <p:extLst>
      <p:ext uri="{BB962C8B-B14F-4D97-AF65-F5344CB8AC3E}">
        <p14:creationId xmlns:p14="http://schemas.microsoft.com/office/powerpoint/2010/main" val="2408879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F47F2A-323B-C9F6-C50E-45281FFE8586}"/>
              </a:ext>
            </a:extLst>
          </p:cNvPr>
          <p:cNvSpPr txBox="1">
            <a:spLocks/>
          </p:cNvSpPr>
          <p:nvPr/>
        </p:nvSpPr>
        <p:spPr>
          <a:xfrm>
            <a:off x="457200" y="182880"/>
            <a:ext cx="10990243"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r>
              <a:rPr lang="en-US"/>
              <a:t>S3: 5-Why Video</a:t>
            </a:r>
            <a:endParaRPr lang="en-US" dirty="0"/>
          </a:p>
        </p:txBody>
      </p:sp>
      <p:pic>
        <p:nvPicPr>
          <p:cNvPr id="4" name="The 5 Whys - Lean Problem Solving" descr="The 5 Whys - Lean Problem Solving">
            <a:hlinkClick r:id="" action="ppaction://media"/>
            <a:extLst>
              <a:ext uri="{FF2B5EF4-FFF2-40B4-BE49-F238E27FC236}">
                <a16:creationId xmlns:a16="http://schemas.microsoft.com/office/drawing/2014/main" id="{2D7CDC16-0900-ECD7-5261-EE9F6E2CC3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6592" y="1350802"/>
            <a:ext cx="8678815" cy="4881833"/>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7" name="TextBox 6">
            <a:extLst>
              <a:ext uri="{FF2B5EF4-FFF2-40B4-BE49-F238E27FC236}">
                <a16:creationId xmlns:a16="http://schemas.microsoft.com/office/drawing/2014/main" id="{2019F177-9A62-12DF-A94B-40207F052937}"/>
              </a:ext>
            </a:extLst>
          </p:cNvPr>
          <p:cNvSpPr txBox="1"/>
          <p:nvPr/>
        </p:nvSpPr>
        <p:spPr>
          <a:xfrm>
            <a:off x="0" y="6482261"/>
            <a:ext cx="6096000" cy="307777"/>
          </a:xfrm>
          <a:prstGeom prst="rect">
            <a:avLst/>
          </a:prstGeom>
          <a:noFill/>
        </p:spPr>
        <p:txBody>
          <a:bodyPr wrap="square">
            <a:spAutoFit/>
          </a:bodyPr>
          <a:lstStyle/>
          <a:p>
            <a:r>
              <a:rPr lang="en-US" sz="1400" dirty="0"/>
              <a:t>https://www.youtube.com/watch?v=SrlYkx41wEE</a:t>
            </a:r>
          </a:p>
        </p:txBody>
      </p:sp>
    </p:spTree>
    <p:extLst>
      <p:ext uri="{BB962C8B-B14F-4D97-AF65-F5344CB8AC3E}">
        <p14:creationId xmlns:p14="http://schemas.microsoft.com/office/powerpoint/2010/main" val="267172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B33327-7CA2-E93F-AF9E-7CD636E4CA9A}"/>
              </a:ext>
            </a:extLst>
          </p:cNvPr>
          <p:cNvSpPr txBox="1"/>
          <p:nvPr/>
        </p:nvSpPr>
        <p:spPr>
          <a:xfrm>
            <a:off x="4195319" y="3044279"/>
            <a:ext cx="3801362" cy="769441"/>
          </a:xfrm>
          <a:prstGeom prst="rect">
            <a:avLst/>
          </a:prstGeom>
          <a:noFill/>
        </p:spPr>
        <p:txBody>
          <a:bodyPr wrap="none" rtlCol="0">
            <a:spAutoFit/>
          </a:bodyPr>
          <a:lstStyle/>
          <a:p>
            <a:r>
              <a:rPr lang="en-US" sz="4400" dirty="0">
                <a:solidFill>
                  <a:schemeClr val="bg1"/>
                </a:solidFill>
              </a:rPr>
              <a:t>Why Simulation</a:t>
            </a:r>
          </a:p>
        </p:txBody>
      </p:sp>
    </p:spTree>
    <p:extLst>
      <p:ext uri="{BB962C8B-B14F-4D97-AF65-F5344CB8AC3E}">
        <p14:creationId xmlns:p14="http://schemas.microsoft.com/office/powerpoint/2010/main" val="1167983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000F32-8976-F358-04B8-F5A5BA83C735}"/>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S4: Develop Hypothesis</a:t>
            </a:r>
          </a:p>
        </p:txBody>
      </p:sp>
      <p:grpSp>
        <p:nvGrpSpPr>
          <p:cNvPr id="6" name="Group 5">
            <a:extLst>
              <a:ext uri="{FF2B5EF4-FFF2-40B4-BE49-F238E27FC236}">
                <a16:creationId xmlns:a16="http://schemas.microsoft.com/office/drawing/2014/main" id="{4B9F7DDE-D9ED-DCB0-5B66-15A9C0CAF75B}"/>
              </a:ext>
            </a:extLst>
          </p:cNvPr>
          <p:cNvGrpSpPr/>
          <p:nvPr/>
        </p:nvGrpSpPr>
        <p:grpSpPr>
          <a:xfrm>
            <a:off x="966108" y="1304415"/>
            <a:ext cx="4254709" cy="2904092"/>
            <a:chOff x="966108" y="1304415"/>
            <a:chExt cx="4254709" cy="2904092"/>
          </a:xfrm>
        </p:grpSpPr>
        <p:sp>
          <p:nvSpPr>
            <p:cNvPr id="7" name="Rounded Rectangle 6">
              <a:extLst>
                <a:ext uri="{FF2B5EF4-FFF2-40B4-BE49-F238E27FC236}">
                  <a16:creationId xmlns:a16="http://schemas.microsoft.com/office/drawing/2014/main" id="{0F54E949-C61B-0853-2C89-0EA491DA3E6F}"/>
                </a:ext>
              </a:extLst>
            </p:cNvPr>
            <p:cNvSpPr/>
            <p:nvPr/>
          </p:nvSpPr>
          <p:spPr>
            <a:xfrm>
              <a:off x="966108" y="1903385"/>
              <a:ext cx="1371600" cy="731520"/>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Parts out of specification</a:t>
              </a:r>
            </a:p>
          </p:txBody>
        </p:sp>
        <p:sp>
          <p:nvSpPr>
            <p:cNvPr id="8" name="Rounded Rectangle 7">
              <a:extLst>
                <a:ext uri="{FF2B5EF4-FFF2-40B4-BE49-F238E27FC236}">
                  <a16:creationId xmlns:a16="http://schemas.microsoft.com/office/drawing/2014/main" id="{A8AC4252-8347-B26C-E922-1A7E87B53F83}"/>
                </a:ext>
              </a:extLst>
            </p:cNvPr>
            <p:cNvSpPr/>
            <p:nvPr/>
          </p:nvSpPr>
          <p:spPr>
            <a:xfrm>
              <a:off x="2412747" y="2622419"/>
              <a:ext cx="1371600" cy="731520"/>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The parts run at the low end of the spec</a:t>
              </a:r>
            </a:p>
          </p:txBody>
        </p:sp>
        <p:sp>
          <p:nvSpPr>
            <p:cNvPr id="9" name="Curved Down Arrow 8">
              <a:extLst>
                <a:ext uri="{FF2B5EF4-FFF2-40B4-BE49-F238E27FC236}">
                  <a16:creationId xmlns:a16="http://schemas.microsoft.com/office/drawing/2014/main" id="{489D9404-0B1F-A306-BE09-7A76226F88F2}"/>
                </a:ext>
              </a:extLst>
            </p:cNvPr>
            <p:cNvSpPr/>
            <p:nvPr/>
          </p:nvSpPr>
          <p:spPr>
            <a:xfrm rot="2055342">
              <a:off x="2498817" y="1894672"/>
              <a:ext cx="953285" cy="449284"/>
            </a:xfrm>
            <a:prstGeom prst="curvedDownArrow">
              <a:avLst>
                <a:gd name="adj1" fmla="val 22322"/>
                <a:gd name="adj2" fmla="val 63799"/>
                <a:gd name="adj3" fmla="val 337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Curved Down Arrow 9">
              <a:extLst>
                <a:ext uri="{FF2B5EF4-FFF2-40B4-BE49-F238E27FC236}">
                  <a16:creationId xmlns:a16="http://schemas.microsoft.com/office/drawing/2014/main" id="{DF2D429F-3C64-DAAB-D639-1028E8AF11E0}"/>
                </a:ext>
              </a:extLst>
            </p:cNvPr>
            <p:cNvSpPr/>
            <p:nvPr/>
          </p:nvSpPr>
          <p:spPr>
            <a:xfrm rot="12474264">
              <a:off x="1315579" y="2844339"/>
              <a:ext cx="953285" cy="449284"/>
            </a:xfrm>
            <a:prstGeom prst="curvedDownArrow">
              <a:avLst>
                <a:gd name="adj1" fmla="val 22322"/>
                <a:gd name="adj2" fmla="val 63799"/>
                <a:gd name="adj3" fmla="val 33798"/>
              </a:avLst>
            </a:prstGeom>
            <a:gradFill flip="none" rotWithShape="1">
              <a:gsLst>
                <a:gs pos="0">
                  <a:schemeClr val="accent2">
                    <a:lumMod val="0"/>
                    <a:lumOff val="100000"/>
                  </a:schemeClr>
                </a:gs>
                <a:gs pos="16000">
                  <a:schemeClr val="accent2">
                    <a:lumMod val="0"/>
                    <a:lumOff val="100000"/>
                  </a:schemeClr>
                </a:gs>
                <a:gs pos="100000">
                  <a:schemeClr val="accent2">
                    <a:lumMod val="100000"/>
                  </a:schemeClr>
                </a:gs>
              </a:gsLst>
              <a:path path="circle">
                <a:fillToRect l="50000" t="-80000" r="50000" b="180000"/>
              </a:path>
              <a:tileRect/>
            </a:gra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09A4B0A9-C4D8-7739-7DED-2ADAE7720A5C}"/>
                </a:ext>
              </a:extLst>
            </p:cNvPr>
            <p:cNvSpPr txBox="1"/>
            <p:nvPr/>
          </p:nvSpPr>
          <p:spPr>
            <a:xfrm>
              <a:off x="2467692" y="1304415"/>
              <a:ext cx="1015534" cy="461665"/>
            </a:xfrm>
            <a:prstGeom prst="rect">
              <a:avLst/>
            </a:prstGeom>
            <a:noFill/>
          </p:spPr>
          <p:txBody>
            <a:bodyPr wrap="none" rtlCol="0">
              <a:spAutoFit/>
            </a:bodyPr>
            <a:lstStyle/>
            <a:p>
              <a:pPr algn="ctr"/>
              <a:r>
                <a:rPr lang="en-US" sz="1200" dirty="0"/>
                <a:t>Why are they</a:t>
              </a:r>
            </a:p>
            <a:p>
              <a:pPr algn="ctr"/>
              <a:r>
                <a:rPr lang="en-US" sz="1200" dirty="0"/>
                <a:t>out of spec?</a:t>
              </a:r>
            </a:p>
          </p:txBody>
        </p:sp>
        <p:sp>
          <p:nvSpPr>
            <p:cNvPr id="12" name="TextBox 11">
              <a:extLst>
                <a:ext uri="{FF2B5EF4-FFF2-40B4-BE49-F238E27FC236}">
                  <a16:creationId xmlns:a16="http://schemas.microsoft.com/office/drawing/2014/main" id="{537CC5EB-9701-E1CE-893B-03B59FD1063F}"/>
                </a:ext>
              </a:extLst>
            </p:cNvPr>
            <p:cNvSpPr txBox="1"/>
            <p:nvPr/>
          </p:nvSpPr>
          <p:spPr>
            <a:xfrm>
              <a:off x="3547656" y="2032999"/>
              <a:ext cx="1673161" cy="363864"/>
            </a:xfrm>
            <a:prstGeom prst="rect">
              <a:avLst/>
            </a:prstGeom>
            <a:noFill/>
          </p:spPr>
          <p:txBody>
            <a:bodyPr wrap="square" rtlCol="0">
              <a:noAutofit/>
            </a:bodyPr>
            <a:lstStyle/>
            <a:p>
              <a:pPr algn="ctr"/>
              <a:r>
                <a:rPr lang="en-US" sz="1200" dirty="0"/>
                <a:t>Why are they at the low end of the spec?</a:t>
              </a:r>
            </a:p>
          </p:txBody>
        </p:sp>
        <p:sp>
          <p:nvSpPr>
            <p:cNvPr id="13" name="Curved Down Arrow 12">
              <a:extLst>
                <a:ext uri="{FF2B5EF4-FFF2-40B4-BE49-F238E27FC236}">
                  <a16:creationId xmlns:a16="http://schemas.microsoft.com/office/drawing/2014/main" id="{BF04673B-644F-5718-08D6-238CD0BCD450}"/>
                </a:ext>
              </a:extLst>
            </p:cNvPr>
            <p:cNvSpPr/>
            <p:nvPr/>
          </p:nvSpPr>
          <p:spPr>
            <a:xfrm rot="2055342">
              <a:off x="3905366" y="2675326"/>
              <a:ext cx="953285" cy="449284"/>
            </a:xfrm>
            <a:prstGeom prst="curvedDownArrow">
              <a:avLst>
                <a:gd name="adj1" fmla="val 22322"/>
                <a:gd name="adj2" fmla="val 63799"/>
                <a:gd name="adj3" fmla="val 337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3BA41C92-9F2A-D309-6AED-A77538AC93B6}"/>
                </a:ext>
              </a:extLst>
            </p:cNvPr>
            <p:cNvSpPr txBox="1"/>
            <p:nvPr/>
          </p:nvSpPr>
          <p:spPr>
            <a:xfrm>
              <a:off x="4192117" y="3100511"/>
              <a:ext cx="577402" cy="1107996"/>
            </a:xfrm>
            <a:prstGeom prst="rect">
              <a:avLst/>
            </a:prstGeom>
            <a:noFill/>
          </p:spPr>
          <p:txBody>
            <a:bodyPr wrap="none" rtlCol="0">
              <a:spAutoFit/>
            </a:bodyPr>
            <a:lstStyle/>
            <a:p>
              <a:r>
                <a:rPr lang="en-US" sz="6600" dirty="0"/>
                <a:t>?</a:t>
              </a:r>
            </a:p>
          </p:txBody>
        </p:sp>
      </p:grpSp>
      <p:sp>
        <p:nvSpPr>
          <p:cNvPr id="15" name="Rectangle 3">
            <a:extLst>
              <a:ext uri="{FF2B5EF4-FFF2-40B4-BE49-F238E27FC236}">
                <a16:creationId xmlns:a16="http://schemas.microsoft.com/office/drawing/2014/main" id="{359F3D02-7FC7-2E4D-76E6-5F7D54637613}"/>
              </a:ext>
            </a:extLst>
          </p:cNvPr>
          <p:cNvSpPr txBox="1">
            <a:spLocks noChangeArrowheads="1"/>
          </p:cNvSpPr>
          <p:nvPr/>
        </p:nvSpPr>
        <p:spPr>
          <a:xfrm>
            <a:off x="5657887" y="1535247"/>
            <a:ext cx="5977181" cy="41039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What do you do when you don’t know the answer to the next why?</a:t>
            </a:r>
          </a:p>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Listen to the words or phrases the team is using as they are trying to answer the question ‘Why?’  Words such as ‘guess’ ‘maybe’, ‘I think’ are key indicators that they should stop what they are doing and investigate that ‘Why’</a:t>
            </a:r>
          </a:p>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Note: there is a tool that can help you with this task, the Affinity Diagram</a:t>
            </a:r>
          </a:p>
        </p:txBody>
      </p:sp>
    </p:spTree>
    <p:extLst>
      <p:ext uri="{BB962C8B-B14F-4D97-AF65-F5344CB8AC3E}">
        <p14:creationId xmlns:p14="http://schemas.microsoft.com/office/powerpoint/2010/main" val="947950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327D9AB-6BA7-8120-8BFE-6C3DEE5F2B7C}"/>
              </a:ext>
            </a:extLst>
          </p:cNvPr>
          <p:cNvSpPr txBox="1">
            <a:spLocks/>
          </p:cNvSpPr>
          <p:nvPr/>
        </p:nvSpPr>
        <p:spPr>
          <a:xfrm>
            <a:off x="457200" y="1188720"/>
            <a:ext cx="10990243" cy="56692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0"/>
              </a:spcBef>
              <a:spcAft>
                <a:spcPts val="600"/>
              </a:spcAft>
              <a:buFont typeface="+mj-lt"/>
              <a:buAutoNum type="arabicPeriod"/>
            </a:pPr>
            <a:r>
              <a:rPr lang="en-US" dirty="0">
                <a:latin typeface="Arial" panose="020B0604020202020204" pitchFamily="34" charset="0"/>
                <a:cs typeface="Arial" panose="020B0604020202020204" pitchFamily="34" charset="0"/>
              </a:rPr>
              <a:t>Introduction</a:t>
            </a:r>
          </a:p>
          <a:p>
            <a:pPr marL="914400" lvl="2" indent="-457200">
              <a:lnSpc>
                <a:spcPct val="150000"/>
              </a:lnSpc>
              <a:spcBef>
                <a:spcPts val="0"/>
              </a:spcBef>
              <a:spcAft>
                <a:spcPts val="600"/>
              </a:spcAft>
            </a:pPr>
            <a:r>
              <a:rPr lang="en-US" sz="2800" dirty="0">
                <a:latin typeface="Arial" panose="020B0604020202020204" pitchFamily="34" charset="0"/>
                <a:cs typeface="Arial" panose="020B0604020202020204" pitchFamily="34" charset="0"/>
              </a:rPr>
              <a:t>Course Objectives</a:t>
            </a:r>
          </a:p>
          <a:p>
            <a:pPr marL="914400" lvl="2" indent="-457200">
              <a:lnSpc>
                <a:spcPct val="150000"/>
              </a:lnSpc>
              <a:spcBef>
                <a:spcPts val="0"/>
              </a:spcBef>
              <a:spcAft>
                <a:spcPts val="600"/>
              </a:spcAft>
            </a:pPr>
            <a:r>
              <a:rPr lang="en-US" sz="2800" dirty="0">
                <a:latin typeface="Arial" panose="020B0604020202020204" pitchFamily="34" charset="0"/>
                <a:cs typeface="Arial" panose="020B0604020202020204" pitchFamily="34" charset="0"/>
              </a:rPr>
              <a:t>Definitions and Background</a:t>
            </a:r>
          </a:p>
          <a:p>
            <a:pPr marL="457200" indent="-457200">
              <a:lnSpc>
                <a:spcPct val="150000"/>
              </a:lnSpc>
              <a:spcBef>
                <a:spcPts val="0"/>
              </a:spcBef>
              <a:spcAft>
                <a:spcPts val="600"/>
              </a:spcAft>
              <a:buFont typeface="+mj-lt"/>
              <a:buAutoNum type="arabicPeriod"/>
            </a:pPr>
            <a:r>
              <a:rPr lang="en-US" dirty="0">
                <a:latin typeface="Arial" panose="020B0604020202020204" pitchFamily="34" charset="0"/>
                <a:cs typeface="Arial" panose="020B0604020202020204" pitchFamily="34" charset="0"/>
              </a:rPr>
              <a:t>The Problem-Solving Process</a:t>
            </a:r>
          </a:p>
          <a:p>
            <a:pPr marL="457200" indent="-457200">
              <a:lnSpc>
                <a:spcPct val="150000"/>
              </a:lnSpc>
              <a:spcBef>
                <a:spcPts val="0"/>
              </a:spcBef>
              <a:spcAft>
                <a:spcPts val="600"/>
              </a:spcAft>
              <a:buFont typeface="+mj-lt"/>
              <a:buAutoNum type="arabicPeriod"/>
            </a:pPr>
            <a:r>
              <a:rPr lang="en-US" dirty="0">
                <a:latin typeface="Arial" panose="020B0604020202020204" pitchFamily="34" charset="0"/>
                <a:cs typeface="Arial" panose="020B0604020202020204" pitchFamily="34" charset="0"/>
              </a:rPr>
              <a:t>Simulation</a:t>
            </a:r>
          </a:p>
          <a:p>
            <a:pPr marL="457200" indent="-457200">
              <a:lnSpc>
                <a:spcPct val="150000"/>
              </a:lnSpc>
              <a:spcBef>
                <a:spcPts val="0"/>
              </a:spcBef>
              <a:spcAft>
                <a:spcPts val="600"/>
              </a:spcAft>
              <a:buFont typeface="+mj-lt"/>
              <a:buAutoNum type="arabicPeriod"/>
            </a:pPr>
            <a:r>
              <a:rPr lang="en-US" dirty="0">
                <a:latin typeface="Arial" panose="020B0604020202020204" pitchFamily="34" charset="0"/>
                <a:cs typeface="Arial" panose="020B0604020202020204" pitchFamily="34" charset="0"/>
              </a:rPr>
              <a:t>Toolbox Review</a:t>
            </a:r>
          </a:p>
        </p:txBody>
      </p:sp>
      <p:pic>
        <p:nvPicPr>
          <p:cNvPr id="6" name="Picture 5">
            <a:extLst>
              <a:ext uri="{FF2B5EF4-FFF2-40B4-BE49-F238E27FC236}">
                <a16:creationId xmlns:a16="http://schemas.microsoft.com/office/drawing/2014/main" id="{A12AFBF6-5EC5-C20F-5966-D014874C051B}"/>
              </a:ext>
            </a:extLst>
          </p:cNvPr>
          <p:cNvPicPr>
            <a:picLocks noChangeAspect="1"/>
          </p:cNvPicPr>
          <p:nvPr/>
        </p:nvPicPr>
        <p:blipFill>
          <a:blip r:embed="rId2"/>
          <a:stretch>
            <a:fillRect/>
          </a:stretch>
        </p:blipFill>
        <p:spPr>
          <a:xfrm>
            <a:off x="7195605" y="3196503"/>
            <a:ext cx="4514850" cy="3009900"/>
          </a:xfrm>
          <a:prstGeom prst="rect">
            <a:avLst/>
          </a:prstGeom>
        </p:spPr>
      </p:pic>
      <p:sp>
        <p:nvSpPr>
          <p:cNvPr id="7" name="Title 6">
            <a:extLst>
              <a:ext uri="{FF2B5EF4-FFF2-40B4-BE49-F238E27FC236}">
                <a16:creationId xmlns:a16="http://schemas.microsoft.com/office/drawing/2014/main" id="{28B206B1-4448-8F81-96E4-45BEF0D48C48}"/>
              </a:ext>
            </a:extLst>
          </p:cNvPr>
          <p:cNvSpPr>
            <a:spLocks noGrp="1"/>
          </p:cNvSpPr>
          <p:nvPr>
            <p:ph type="title"/>
          </p:nvPr>
        </p:nvSpPr>
        <p:spPr>
          <a:xfrm>
            <a:off x="457200" y="182880"/>
            <a:ext cx="10515600" cy="731520"/>
          </a:xfrm>
        </p:spPr>
        <p:txBody>
          <a:bodyPr/>
          <a:lstStyle/>
          <a:p>
            <a:r>
              <a:rPr lang="en-US" dirty="0"/>
              <a:t>Agenda</a:t>
            </a:r>
          </a:p>
        </p:txBody>
      </p:sp>
    </p:spTree>
    <p:extLst>
      <p:ext uri="{BB962C8B-B14F-4D97-AF65-F5344CB8AC3E}">
        <p14:creationId xmlns:p14="http://schemas.microsoft.com/office/powerpoint/2010/main" val="1299224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22E30B-73F9-339E-A426-54A5772F6B03}"/>
              </a:ext>
            </a:extLst>
          </p:cNvPr>
          <p:cNvSpPr txBox="1">
            <a:spLocks/>
          </p:cNvSpPr>
          <p:nvPr/>
        </p:nvSpPr>
        <p:spPr>
          <a:xfrm>
            <a:off x="457200" y="1188720"/>
            <a:ext cx="8229600"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effectLst>
                  <a:outerShdw blurRad="50800" dist="38100" dir="2700000" algn="tl" rotWithShape="0">
                    <a:prstClr val="black">
                      <a:alpha val="40000"/>
                    </a:prstClr>
                  </a:outerShdw>
                </a:effectLst>
                <a:latin typeface="Arial" charset="0"/>
                <a:ea typeface="Arial" charset="0"/>
                <a:cs typeface="Arial" charset="0"/>
              </a:defRPr>
            </a:lvl1pPr>
          </a:lstStyle>
          <a:p>
            <a:r>
              <a:rPr lang="en-US" sz="3200" dirty="0">
                <a:solidFill>
                  <a:schemeClr val="tx1"/>
                </a:solidFill>
                <a:effectLst/>
              </a:rPr>
              <a:t>Affinity Diagrams</a:t>
            </a:r>
          </a:p>
        </p:txBody>
      </p:sp>
      <p:sp>
        <p:nvSpPr>
          <p:cNvPr id="4" name="Content Placeholder 5">
            <a:extLst>
              <a:ext uri="{FF2B5EF4-FFF2-40B4-BE49-F238E27FC236}">
                <a16:creationId xmlns:a16="http://schemas.microsoft.com/office/drawing/2014/main" id="{8E2E7528-CF62-72F6-9F11-641873C98549}"/>
              </a:ext>
            </a:extLst>
          </p:cNvPr>
          <p:cNvSpPr txBox="1">
            <a:spLocks/>
          </p:cNvSpPr>
          <p:nvPr/>
        </p:nvSpPr>
        <p:spPr>
          <a:xfrm>
            <a:off x="457200" y="1828800"/>
            <a:ext cx="11261834" cy="883839"/>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800" dirty="0"/>
              <a:t>Affinity Diagrams are idea generators used to help team’s group and define their ideas associated with a problem they are trying to resolve.</a:t>
            </a:r>
          </a:p>
          <a:p>
            <a:pPr marL="457200" indent="-457200">
              <a:buFont typeface="+mj-lt"/>
              <a:buAutoNum type="arabicPeriod"/>
            </a:pPr>
            <a:endParaRPr lang="en-US" dirty="0"/>
          </a:p>
        </p:txBody>
      </p:sp>
      <p:grpSp>
        <p:nvGrpSpPr>
          <p:cNvPr id="5" name="Group 4">
            <a:extLst>
              <a:ext uri="{FF2B5EF4-FFF2-40B4-BE49-F238E27FC236}">
                <a16:creationId xmlns:a16="http://schemas.microsoft.com/office/drawing/2014/main" id="{451B9053-E31D-A73B-B2DA-0670974862DC}"/>
              </a:ext>
            </a:extLst>
          </p:cNvPr>
          <p:cNvGrpSpPr/>
          <p:nvPr/>
        </p:nvGrpSpPr>
        <p:grpSpPr>
          <a:xfrm>
            <a:off x="457200" y="3325003"/>
            <a:ext cx="5144664" cy="3007480"/>
            <a:chOff x="1999668" y="2793941"/>
            <a:chExt cx="5144664" cy="3007480"/>
          </a:xfrm>
        </p:grpSpPr>
        <p:pic>
          <p:nvPicPr>
            <p:cNvPr id="6" name="Picture 5">
              <a:extLst>
                <a:ext uri="{FF2B5EF4-FFF2-40B4-BE49-F238E27FC236}">
                  <a16:creationId xmlns:a16="http://schemas.microsoft.com/office/drawing/2014/main" id="{0B917FD8-3473-3CF5-40BA-18B99B0A36E3}"/>
                </a:ext>
              </a:extLst>
            </p:cNvPr>
            <p:cNvPicPr>
              <a:picLocks noChangeAspect="1"/>
            </p:cNvPicPr>
            <p:nvPr/>
          </p:nvPicPr>
          <p:blipFill>
            <a:blip r:embed="rId2"/>
            <a:stretch>
              <a:fillRect/>
            </a:stretch>
          </p:blipFill>
          <p:spPr>
            <a:xfrm>
              <a:off x="1999668" y="2793941"/>
              <a:ext cx="5144664" cy="3007480"/>
            </a:xfrm>
            <a:prstGeom prst="rect">
              <a:avLst/>
            </a:prstGeom>
          </p:spPr>
        </p:pic>
        <p:sp>
          <p:nvSpPr>
            <p:cNvPr id="7" name="TextBox 6">
              <a:extLst>
                <a:ext uri="{FF2B5EF4-FFF2-40B4-BE49-F238E27FC236}">
                  <a16:creationId xmlns:a16="http://schemas.microsoft.com/office/drawing/2014/main" id="{30DB548F-3783-48FD-9362-E46E822E43D0}"/>
                </a:ext>
              </a:extLst>
            </p:cNvPr>
            <p:cNvSpPr txBox="1"/>
            <p:nvPr/>
          </p:nvSpPr>
          <p:spPr>
            <a:xfrm>
              <a:off x="6094423" y="2793941"/>
              <a:ext cx="683200" cy="369332"/>
            </a:xfrm>
            <a:prstGeom prst="rect">
              <a:avLst/>
            </a:prstGeom>
            <a:solidFill>
              <a:schemeClr val="bg1"/>
            </a:solidFill>
          </p:spPr>
          <p:txBody>
            <a:bodyPr wrap="none" rtlCol="0">
              <a:spAutoFit/>
            </a:bodyPr>
            <a:lstStyle/>
            <a:p>
              <a:r>
                <a:rPr lang="en-US" dirty="0"/>
                <a:t>Label</a:t>
              </a:r>
            </a:p>
          </p:txBody>
        </p:sp>
        <p:sp>
          <p:nvSpPr>
            <p:cNvPr id="8" name="TextBox 7">
              <a:extLst>
                <a:ext uri="{FF2B5EF4-FFF2-40B4-BE49-F238E27FC236}">
                  <a16:creationId xmlns:a16="http://schemas.microsoft.com/office/drawing/2014/main" id="{D5B2197D-CC4F-3A74-B963-02B88025AEC5}"/>
                </a:ext>
              </a:extLst>
            </p:cNvPr>
            <p:cNvSpPr txBox="1"/>
            <p:nvPr/>
          </p:nvSpPr>
          <p:spPr>
            <a:xfrm>
              <a:off x="4060670" y="2793941"/>
              <a:ext cx="772456" cy="369332"/>
            </a:xfrm>
            <a:prstGeom prst="rect">
              <a:avLst/>
            </a:prstGeom>
            <a:solidFill>
              <a:schemeClr val="bg1"/>
            </a:solidFill>
          </p:spPr>
          <p:txBody>
            <a:bodyPr wrap="none" rtlCol="0">
              <a:spAutoFit/>
            </a:bodyPr>
            <a:lstStyle/>
            <a:p>
              <a:r>
                <a:rPr lang="en-US" dirty="0"/>
                <a:t>Group</a:t>
              </a:r>
            </a:p>
          </p:txBody>
        </p:sp>
        <p:sp>
          <p:nvSpPr>
            <p:cNvPr id="9" name="TextBox 8">
              <a:extLst>
                <a:ext uri="{FF2B5EF4-FFF2-40B4-BE49-F238E27FC236}">
                  <a16:creationId xmlns:a16="http://schemas.microsoft.com/office/drawing/2014/main" id="{407AB33A-EDD7-52B9-81F9-ED3DC487D6A2}"/>
                </a:ext>
              </a:extLst>
            </p:cNvPr>
            <p:cNvSpPr txBox="1"/>
            <p:nvPr/>
          </p:nvSpPr>
          <p:spPr>
            <a:xfrm>
              <a:off x="2221360" y="2793941"/>
              <a:ext cx="930832" cy="369332"/>
            </a:xfrm>
            <a:prstGeom prst="rect">
              <a:avLst/>
            </a:prstGeom>
            <a:solidFill>
              <a:schemeClr val="bg1"/>
            </a:solidFill>
          </p:spPr>
          <p:txBody>
            <a:bodyPr wrap="none" rtlCol="0">
              <a:spAutoFit/>
            </a:bodyPr>
            <a:lstStyle/>
            <a:p>
              <a:r>
                <a:rPr lang="en-US" dirty="0"/>
                <a:t>Capture</a:t>
              </a:r>
            </a:p>
          </p:txBody>
        </p:sp>
      </p:grpSp>
      <p:sp>
        <p:nvSpPr>
          <p:cNvPr id="10" name="TextBox 9">
            <a:extLst>
              <a:ext uri="{FF2B5EF4-FFF2-40B4-BE49-F238E27FC236}">
                <a16:creationId xmlns:a16="http://schemas.microsoft.com/office/drawing/2014/main" id="{060F421C-0155-6A48-45B7-FAE0EBF6C9BE}"/>
              </a:ext>
            </a:extLst>
          </p:cNvPr>
          <p:cNvSpPr txBox="1"/>
          <p:nvPr/>
        </p:nvSpPr>
        <p:spPr>
          <a:xfrm>
            <a:off x="6129902" y="3341834"/>
            <a:ext cx="5486400" cy="2728766"/>
          </a:xfrm>
          <a:prstGeom prst="rect">
            <a:avLst/>
          </a:prstGeom>
          <a:noFill/>
        </p:spPr>
        <p:txBody>
          <a:bodyPr wrap="square" rtlCol="0">
            <a:noAutofit/>
          </a:bodyPr>
          <a:lstStyle/>
          <a:p>
            <a:r>
              <a:rPr lang="en-US" sz="2000" dirty="0">
                <a:latin typeface="Arial" panose="020B0604020202020204" pitchFamily="34" charset="0"/>
                <a:cs typeface="Arial" panose="020B0604020202020204" pitchFamily="34" charset="0"/>
              </a:rPr>
              <a:t>Try it out!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Break into two teams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You get 5 minutes to write down, on post-its, why we run at the lower spec.</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Take all the post-its and ‘bunch’ them by common headings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You have developed an affinity diagram</a:t>
            </a:r>
          </a:p>
        </p:txBody>
      </p:sp>
      <p:sp>
        <p:nvSpPr>
          <p:cNvPr id="11" name="Title 1">
            <a:extLst>
              <a:ext uri="{FF2B5EF4-FFF2-40B4-BE49-F238E27FC236}">
                <a16:creationId xmlns:a16="http://schemas.microsoft.com/office/drawing/2014/main" id="{FA4708F8-599D-DD06-702D-095669B49621}"/>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S4: Develop Hypothesis</a:t>
            </a:r>
          </a:p>
        </p:txBody>
      </p:sp>
    </p:spTree>
    <p:extLst>
      <p:ext uri="{BB962C8B-B14F-4D97-AF65-F5344CB8AC3E}">
        <p14:creationId xmlns:p14="http://schemas.microsoft.com/office/powerpoint/2010/main" val="3945016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7EBF7F-2D87-538F-017C-5E447B08AF3F}"/>
              </a:ext>
            </a:extLst>
          </p:cNvPr>
          <p:cNvSpPr txBox="1"/>
          <p:nvPr/>
        </p:nvSpPr>
        <p:spPr>
          <a:xfrm>
            <a:off x="3447101" y="2960849"/>
            <a:ext cx="5297797" cy="769441"/>
          </a:xfrm>
          <a:prstGeom prst="rect">
            <a:avLst/>
          </a:prstGeom>
          <a:noFill/>
        </p:spPr>
        <p:txBody>
          <a:bodyPr wrap="none" rtlCol="0">
            <a:spAutoFit/>
          </a:bodyPr>
          <a:lstStyle/>
          <a:p>
            <a:r>
              <a:rPr lang="en-US" sz="4400" dirty="0">
                <a:solidFill>
                  <a:schemeClr val="bg1"/>
                </a:solidFill>
              </a:rPr>
              <a:t>Hypothesis Simulation</a:t>
            </a:r>
          </a:p>
        </p:txBody>
      </p:sp>
    </p:spTree>
    <p:extLst>
      <p:ext uri="{BB962C8B-B14F-4D97-AF65-F5344CB8AC3E}">
        <p14:creationId xmlns:p14="http://schemas.microsoft.com/office/powerpoint/2010/main" val="3497525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946DB49-CBC8-B06F-CCF6-5C38D03A6185}"/>
              </a:ext>
            </a:extLst>
          </p:cNvPr>
          <p:cNvSpPr txBox="1">
            <a:spLocks/>
          </p:cNvSpPr>
          <p:nvPr/>
        </p:nvSpPr>
        <p:spPr>
          <a:xfrm>
            <a:off x="457200" y="182880"/>
            <a:ext cx="10990243"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r>
              <a:rPr lang="en-US"/>
              <a:t>S5: Organize and Prioritize</a:t>
            </a:r>
            <a:endParaRPr lang="en-US" dirty="0"/>
          </a:p>
        </p:txBody>
      </p:sp>
      <p:sp>
        <p:nvSpPr>
          <p:cNvPr id="4" name="Title 1">
            <a:extLst>
              <a:ext uri="{FF2B5EF4-FFF2-40B4-BE49-F238E27FC236}">
                <a16:creationId xmlns:a16="http://schemas.microsoft.com/office/drawing/2014/main" id="{4496D5F3-40D2-5101-C8F4-353BE4CABC8A}"/>
              </a:ext>
            </a:extLst>
          </p:cNvPr>
          <p:cNvSpPr txBox="1">
            <a:spLocks/>
          </p:cNvSpPr>
          <p:nvPr/>
        </p:nvSpPr>
        <p:spPr>
          <a:xfrm>
            <a:off x="457200" y="1097280"/>
            <a:ext cx="11290300" cy="7315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effectLst>
                  <a:outerShdw blurRad="50800" dist="38100" dir="2700000" algn="tl" rotWithShape="0">
                    <a:prstClr val="black">
                      <a:alpha val="40000"/>
                    </a:prstClr>
                  </a:outerShdw>
                </a:effectLst>
                <a:latin typeface="Arial" charset="0"/>
                <a:ea typeface="Arial" charset="0"/>
                <a:cs typeface="Arial" charset="0"/>
              </a:defRPr>
            </a:lvl1pPr>
          </a:lstStyle>
          <a:p>
            <a:r>
              <a:rPr lang="en-US" sz="3200" dirty="0">
                <a:solidFill>
                  <a:schemeClr val="tx1"/>
                </a:solidFill>
                <a:effectLst/>
              </a:rPr>
              <a:t>Affinity to Fishbone</a:t>
            </a:r>
          </a:p>
        </p:txBody>
      </p:sp>
      <p:sp>
        <p:nvSpPr>
          <p:cNvPr id="5" name="Content Placeholder 5">
            <a:extLst>
              <a:ext uri="{FF2B5EF4-FFF2-40B4-BE49-F238E27FC236}">
                <a16:creationId xmlns:a16="http://schemas.microsoft.com/office/drawing/2014/main" id="{B81C8A6E-A2D6-79CD-F6EF-FD134273EFD5}"/>
              </a:ext>
            </a:extLst>
          </p:cNvPr>
          <p:cNvSpPr txBox="1">
            <a:spLocks/>
          </p:cNvSpPr>
          <p:nvPr/>
        </p:nvSpPr>
        <p:spPr>
          <a:xfrm>
            <a:off x="457201" y="1737360"/>
            <a:ext cx="4440620" cy="2011680"/>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Fishbone diagrams are used to organize and prioritize ideas generated during brainstorming</a:t>
            </a:r>
          </a:p>
          <a:p>
            <a:r>
              <a:rPr lang="en-US" dirty="0"/>
              <a:t>From here, pick an item to test (experiment) that could answer ‘Why’ you’re stuck</a:t>
            </a:r>
          </a:p>
        </p:txBody>
      </p:sp>
      <p:pic>
        <p:nvPicPr>
          <p:cNvPr id="6" name="Picture 5">
            <a:extLst>
              <a:ext uri="{FF2B5EF4-FFF2-40B4-BE49-F238E27FC236}">
                <a16:creationId xmlns:a16="http://schemas.microsoft.com/office/drawing/2014/main" id="{0BF8368D-90D0-EFE0-090A-A176E6B6A5A1}"/>
              </a:ext>
            </a:extLst>
          </p:cNvPr>
          <p:cNvPicPr>
            <a:picLocks noChangeAspect="1"/>
          </p:cNvPicPr>
          <p:nvPr/>
        </p:nvPicPr>
        <p:blipFill>
          <a:blip r:embed="rId2"/>
          <a:stretch>
            <a:fillRect/>
          </a:stretch>
        </p:blipFill>
        <p:spPr>
          <a:xfrm>
            <a:off x="4765476" y="1325962"/>
            <a:ext cx="7315305" cy="4648200"/>
          </a:xfrm>
          <a:prstGeom prst="rect">
            <a:avLst/>
          </a:prstGeom>
        </p:spPr>
      </p:pic>
      <p:sp>
        <p:nvSpPr>
          <p:cNvPr id="7" name="TextBox 6">
            <a:extLst>
              <a:ext uri="{FF2B5EF4-FFF2-40B4-BE49-F238E27FC236}">
                <a16:creationId xmlns:a16="http://schemas.microsoft.com/office/drawing/2014/main" id="{F29B4053-E672-7515-3150-9A8DD45298B0}"/>
              </a:ext>
            </a:extLst>
          </p:cNvPr>
          <p:cNvSpPr txBox="1"/>
          <p:nvPr/>
        </p:nvSpPr>
        <p:spPr>
          <a:xfrm>
            <a:off x="457200" y="3946354"/>
            <a:ext cx="4308276" cy="2728766"/>
          </a:xfrm>
          <a:prstGeom prst="rect">
            <a:avLst/>
          </a:prstGeom>
          <a:noFill/>
        </p:spPr>
        <p:txBody>
          <a:bodyPr wrap="square" rtlCol="0">
            <a:noAutofit/>
          </a:bodyPr>
          <a:lstStyle/>
          <a:p>
            <a:r>
              <a:rPr lang="en-US" sz="2000" dirty="0">
                <a:latin typeface="Arial" panose="020B0604020202020204" pitchFamily="34" charset="0"/>
                <a:cs typeface="Arial" panose="020B0604020202020204" pitchFamily="34" charset="0"/>
              </a:rPr>
              <a:t>Try it out!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Break into two teams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You get 5 minutes to produce a fishbone from your affinity diagram</a:t>
            </a:r>
          </a:p>
          <a:p>
            <a:r>
              <a:rPr lang="en-US" sz="2000" dirty="0">
                <a:latin typeface="Arial" panose="020B0604020202020204" pitchFamily="34" charset="0"/>
                <a:cs typeface="Arial" panose="020B0604020202020204" pitchFamily="34" charset="0"/>
              </a:rPr>
              <a:t>You have organized and prioritized your ideas on a fishbone diagram</a:t>
            </a:r>
          </a:p>
        </p:txBody>
      </p:sp>
    </p:spTree>
    <p:extLst>
      <p:ext uri="{BB962C8B-B14F-4D97-AF65-F5344CB8AC3E}">
        <p14:creationId xmlns:p14="http://schemas.microsoft.com/office/powerpoint/2010/main" val="1142522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BF1E9B-2D2D-3312-692B-8D21BA4DD781}"/>
              </a:ext>
            </a:extLst>
          </p:cNvPr>
          <p:cNvSpPr txBox="1"/>
          <p:nvPr/>
        </p:nvSpPr>
        <p:spPr>
          <a:xfrm>
            <a:off x="2240361" y="3044279"/>
            <a:ext cx="7711278" cy="769441"/>
          </a:xfrm>
          <a:prstGeom prst="rect">
            <a:avLst/>
          </a:prstGeom>
          <a:noFill/>
        </p:spPr>
        <p:txBody>
          <a:bodyPr wrap="none" rtlCol="0">
            <a:spAutoFit/>
          </a:bodyPr>
          <a:lstStyle/>
          <a:p>
            <a:r>
              <a:rPr lang="en-US" sz="4400" dirty="0">
                <a:solidFill>
                  <a:schemeClr val="bg1"/>
                </a:solidFill>
              </a:rPr>
              <a:t>Organize &amp; Prioritize Simulation</a:t>
            </a:r>
          </a:p>
        </p:txBody>
      </p:sp>
    </p:spTree>
    <p:extLst>
      <p:ext uri="{BB962C8B-B14F-4D97-AF65-F5344CB8AC3E}">
        <p14:creationId xmlns:p14="http://schemas.microsoft.com/office/powerpoint/2010/main" val="293326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36A14B-6984-C4FB-11B6-E04ED1C37641}"/>
              </a:ext>
            </a:extLst>
          </p:cNvPr>
          <p:cNvSpPr txBox="1">
            <a:spLocks/>
          </p:cNvSpPr>
          <p:nvPr/>
        </p:nvSpPr>
        <p:spPr>
          <a:xfrm>
            <a:off x="457200" y="182880"/>
            <a:ext cx="10990243"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r>
              <a:rPr lang="en-US"/>
              <a:t>S6: Experiment</a:t>
            </a:r>
            <a:endParaRPr lang="en-US" dirty="0"/>
          </a:p>
        </p:txBody>
      </p:sp>
      <p:sp>
        <p:nvSpPr>
          <p:cNvPr id="4" name="Rectangle 3">
            <a:extLst>
              <a:ext uri="{FF2B5EF4-FFF2-40B4-BE49-F238E27FC236}">
                <a16:creationId xmlns:a16="http://schemas.microsoft.com/office/drawing/2014/main" id="{841D504A-7650-1DC1-9314-4F53C823A3D8}"/>
              </a:ext>
            </a:extLst>
          </p:cNvPr>
          <p:cNvSpPr txBox="1">
            <a:spLocks noChangeArrowheads="1"/>
          </p:cNvSpPr>
          <p:nvPr/>
        </p:nvSpPr>
        <p:spPr>
          <a:xfrm>
            <a:off x="380997" y="1112883"/>
            <a:ext cx="11427545" cy="1198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2400" dirty="0">
                <a:latin typeface="Arial" panose="020B0604020202020204" pitchFamily="34" charset="0"/>
                <a:cs typeface="Arial" panose="020B0604020202020204" pitchFamily="34" charset="0"/>
              </a:rPr>
              <a:t>The process of experimentation is the PDCA cycle (Plan-Do-Check-Act).  The process is best taught using the Kata method which consists of answering the following questions: </a:t>
            </a:r>
          </a:p>
        </p:txBody>
      </p:sp>
      <p:pic>
        <p:nvPicPr>
          <p:cNvPr id="5" name="Picture 4">
            <a:extLst>
              <a:ext uri="{FF2B5EF4-FFF2-40B4-BE49-F238E27FC236}">
                <a16:creationId xmlns:a16="http://schemas.microsoft.com/office/drawing/2014/main" id="{DDAD49BD-8C7A-C1D3-6AB7-70EF9547571D}"/>
              </a:ext>
            </a:extLst>
          </p:cNvPr>
          <p:cNvPicPr>
            <a:picLocks noChangeAspect="1"/>
          </p:cNvPicPr>
          <p:nvPr/>
        </p:nvPicPr>
        <p:blipFill rotWithShape="1">
          <a:blip r:embed="rId2"/>
          <a:srcRect t="4224"/>
          <a:stretch/>
        </p:blipFill>
        <p:spPr>
          <a:xfrm>
            <a:off x="1608921" y="2228193"/>
            <a:ext cx="8686800" cy="4215705"/>
          </a:xfrm>
          <a:prstGeom prst="rect">
            <a:avLst/>
          </a:prstGeom>
        </p:spPr>
      </p:pic>
    </p:spTree>
    <p:extLst>
      <p:ext uri="{BB962C8B-B14F-4D97-AF65-F5344CB8AC3E}">
        <p14:creationId xmlns:p14="http://schemas.microsoft.com/office/powerpoint/2010/main" val="1240861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369D294D-421F-5C34-1F0A-62AF2248E22F}"/>
              </a:ext>
            </a:extLst>
          </p:cNvPr>
          <p:cNvSpPr txBox="1">
            <a:spLocks noChangeArrowheads="1"/>
          </p:cNvSpPr>
          <p:nvPr/>
        </p:nvSpPr>
        <p:spPr>
          <a:xfrm>
            <a:off x="380997" y="2741970"/>
            <a:ext cx="11427545" cy="3458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2800" dirty="0">
                <a:latin typeface="Arial" panose="020B0604020202020204" pitchFamily="34" charset="0"/>
                <a:cs typeface="Arial" panose="020B0604020202020204" pitchFamily="34" charset="0"/>
              </a:rPr>
              <a:t>Notes on experiments:</a:t>
            </a:r>
          </a:p>
          <a:p>
            <a:pPr marL="514350" indent="-514350">
              <a:buFont typeface="+mj-lt"/>
              <a:buAutoNum type="arabicPeriod"/>
            </a:pPr>
            <a:r>
              <a:rPr lang="en-US" altLang="en-US" sz="2800" dirty="0">
                <a:latin typeface="Arial" panose="020B0604020202020204" pitchFamily="34" charset="0"/>
                <a:cs typeface="Arial" panose="020B0604020202020204" pitchFamily="34" charset="0"/>
              </a:rPr>
              <a:t>You know you have found the root when the team can, at will, turn the symptom on and off (i.e., light switch)</a:t>
            </a:r>
          </a:p>
          <a:p>
            <a:pPr marL="514350" indent="-514350">
              <a:buFont typeface="+mj-lt"/>
              <a:buAutoNum type="arabicPeriod"/>
            </a:pPr>
            <a:r>
              <a:rPr lang="en-US" altLang="en-US" sz="2800" dirty="0">
                <a:latin typeface="Arial" panose="020B0604020202020204" pitchFamily="34" charset="0"/>
                <a:cs typeface="Arial" panose="020B0604020202020204" pitchFamily="34" charset="0"/>
              </a:rPr>
              <a:t>Team members see issues from a similar perspective</a:t>
            </a:r>
          </a:p>
          <a:p>
            <a:pPr marL="514350" indent="-514350">
              <a:buFont typeface="+mj-lt"/>
              <a:buAutoNum type="arabicPeriod"/>
            </a:pPr>
            <a:r>
              <a:rPr lang="en-US" altLang="en-US" sz="2800" dirty="0">
                <a:latin typeface="Arial" panose="020B0604020202020204" pitchFamily="34" charset="0"/>
                <a:cs typeface="Arial" panose="020B0604020202020204" pitchFamily="34" charset="0"/>
              </a:rPr>
              <a:t>Studies, Ideas and solutions are documented</a:t>
            </a:r>
          </a:p>
          <a:p>
            <a:pPr marL="514350" indent="-514350">
              <a:buFont typeface="+mj-lt"/>
              <a:buAutoNum type="arabicPeriod"/>
            </a:pPr>
            <a:r>
              <a:rPr lang="en-US" altLang="en-US" sz="2800" dirty="0">
                <a:latin typeface="Arial" panose="020B0604020202020204" pitchFamily="34" charset="0"/>
                <a:cs typeface="Arial" panose="020B0604020202020204" pitchFamily="34" charset="0"/>
              </a:rPr>
              <a:t>Team is accountable for all activities regarding the solving of the problem and all activities are closed</a:t>
            </a:r>
          </a:p>
        </p:txBody>
      </p:sp>
      <p:sp>
        <p:nvSpPr>
          <p:cNvPr id="6" name="Title 1">
            <a:extLst>
              <a:ext uri="{FF2B5EF4-FFF2-40B4-BE49-F238E27FC236}">
                <a16:creationId xmlns:a16="http://schemas.microsoft.com/office/drawing/2014/main" id="{7C0D56C4-EF32-2A86-A049-D22B6E3FB35F}"/>
              </a:ext>
            </a:extLst>
          </p:cNvPr>
          <p:cNvSpPr txBox="1">
            <a:spLocks/>
          </p:cNvSpPr>
          <p:nvPr/>
        </p:nvSpPr>
        <p:spPr>
          <a:xfrm>
            <a:off x="457200" y="182880"/>
            <a:ext cx="10990243"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r>
              <a:rPr lang="en-US"/>
              <a:t>S6: Experiment</a:t>
            </a:r>
            <a:endParaRPr lang="en-US" dirty="0"/>
          </a:p>
        </p:txBody>
      </p:sp>
      <p:sp>
        <p:nvSpPr>
          <p:cNvPr id="7" name="Rectangle 3">
            <a:extLst>
              <a:ext uri="{FF2B5EF4-FFF2-40B4-BE49-F238E27FC236}">
                <a16:creationId xmlns:a16="http://schemas.microsoft.com/office/drawing/2014/main" id="{680B8CA0-5B45-A5D8-CE5E-10D20CEDB372}"/>
              </a:ext>
            </a:extLst>
          </p:cNvPr>
          <p:cNvSpPr txBox="1">
            <a:spLocks noChangeArrowheads="1"/>
          </p:cNvSpPr>
          <p:nvPr/>
        </p:nvSpPr>
        <p:spPr>
          <a:xfrm>
            <a:off x="380997" y="1112883"/>
            <a:ext cx="11427545" cy="13433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2800" dirty="0">
                <a:latin typeface="Arial" panose="020B0604020202020204" pitchFamily="34" charset="0"/>
                <a:cs typeface="Arial" panose="020B0604020202020204" pitchFamily="34" charset="0"/>
              </a:rPr>
              <a:t>How do you know when your experiment is over?  By answering the questions, you were stuck on </a:t>
            </a:r>
            <a:r>
              <a:rPr lang="en-US" altLang="en-US" sz="2800" b="1" dirty="0">
                <a:latin typeface="Arial" panose="020B0604020202020204" pitchFamily="34" charset="0"/>
                <a:cs typeface="Arial" panose="020B0604020202020204" pitchFamily="34" charset="0"/>
              </a:rPr>
              <a:t>OR</a:t>
            </a:r>
            <a:r>
              <a:rPr lang="en-US" altLang="en-US" sz="2800" dirty="0">
                <a:latin typeface="Arial" panose="020B0604020202020204" pitchFamily="34" charset="0"/>
                <a:cs typeface="Arial" panose="020B0604020202020204" pitchFamily="34" charset="0"/>
              </a:rPr>
              <a:t> you have found the root of the problem.</a:t>
            </a:r>
          </a:p>
        </p:txBody>
      </p:sp>
    </p:spTree>
    <p:extLst>
      <p:ext uri="{BB962C8B-B14F-4D97-AF65-F5344CB8AC3E}">
        <p14:creationId xmlns:p14="http://schemas.microsoft.com/office/powerpoint/2010/main" val="463604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099C00-7731-21E1-92E3-F3AAB3F46803}"/>
              </a:ext>
            </a:extLst>
          </p:cNvPr>
          <p:cNvSpPr txBox="1">
            <a:spLocks/>
          </p:cNvSpPr>
          <p:nvPr/>
        </p:nvSpPr>
        <p:spPr>
          <a:xfrm>
            <a:off x="457200" y="182880"/>
            <a:ext cx="10990243"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r>
              <a:rPr lang="en-US"/>
              <a:t>Kata Worksheet</a:t>
            </a:r>
            <a:endParaRPr lang="en-US" dirty="0"/>
          </a:p>
        </p:txBody>
      </p:sp>
      <p:pic>
        <p:nvPicPr>
          <p:cNvPr id="4" name="Picture 3">
            <a:extLst>
              <a:ext uri="{FF2B5EF4-FFF2-40B4-BE49-F238E27FC236}">
                <a16:creationId xmlns:a16="http://schemas.microsoft.com/office/drawing/2014/main" id="{C1CEAA97-3F20-0E0A-B596-54861B58D1BF}"/>
              </a:ext>
            </a:extLst>
          </p:cNvPr>
          <p:cNvPicPr>
            <a:picLocks noChangeAspect="1"/>
          </p:cNvPicPr>
          <p:nvPr/>
        </p:nvPicPr>
        <p:blipFill>
          <a:blip r:embed="rId2"/>
          <a:stretch>
            <a:fillRect/>
          </a:stretch>
        </p:blipFill>
        <p:spPr>
          <a:xfrm>
            <a:off x="2252463" y="1114098"/>
            <a:ext cx="7687074" cy="5620932"/>
          </a:xfrm>
          <a:prstGeom prst="rect">
            <a:avLst/>
          </a:prstGeom>
        </p:spPr>
      </p:pic>
      <p:sp>
        <p:nvSpPr>
          <p:cNvPr id="5" name="Slide Number Placeholder 5">
            <a:extLst>
              <a:ext uri="{FF2B5EF4-FFF2-40B4-BE49-F238E27FC236}">
                <a16:creationId xmlns:a16="http://schemas.microsoft.com/office/drawing/2014/main" id="{9BCD8685-A80B-F9C0-2AC0-2639422C0589}"/>
              </a:ext>
            </a:extLst>
          </p:cNvPr>
          <p:cNvSpPr txBox="1">
            <a:spLocks/>
          </p:cNvSpPr>
          <p:nvPr/>
        </p:nvSpPr>
        <p:spPr>
          <a:xfrm>
            <a:off x="9258992" y="6486468"/>
            <a:ext cx="2743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0685F5-C3FE-5541-96F7-A21BF7F294E4}" type="slidenum">
              <a:rPr lang="en-US" smtClean="0">
                <a:latin typeface="Arial" panose="020B0604020202020204" pitchFamily="34" charset="0"/>
                <a:cs typeface="Arial" panose="020B0604020202020204" pitchFamily="34" charset="0"/>
              </a:rPr>
              <a:pPr/>
              <a:t>36</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322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847430-4B51-6E5F-1BA2-85B557517F18}"/>
              </a:ext>
            </a:extLst>
          </p:cNvPr>
          <p:cNvSpPr txBox="1"/>
          <p:nvPr/>
        </p:nvSpPr>
        <p:spPr>
          <a:xfrm>
            <a:off x="3399236" y="3044279"/>
            <a:ext cx="5393528" cy="769441"/>
          </a:xfrm>
          <a:prstGeom prst="rect">
            <a:avLst/>
          </a:prstGeom>
          <a:noFill/>
        </p:spPr>
        <p:txBody>
          <a:bodyPr wrap="none" rtlCol="0">
            <a:spAutoFit/>
          </a:bodyPr>
          <a:lstStyle/>
          <a:p>
            <a:r>
              <a:rPr lang="en-US" sz="4400" dirty="0">
                <a:solidFill>
                  <a:schemeClr val="bg1"/>
                </a:solidFill>
              </a:rPr>
              <a:t>Experiment Simulation</a:t>
            </a:r>
          </a:p>
        </p:txBody>
      </p:sp>
    </p:spTree>
    <p:extLst>
      <p:ext uri="{BB962C8B-B14F-4D97-AF65-F5344CB8AC3E}">
        <p14:creationId xmlns:p14="http://schemas.microsoft.com/office/powerpoint/2010/main" val="3739888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5F4F58-51F7-E9FE-0464-4BEA926821E7}"/>
              </a:ext>
            </a:extLst>
          </p:cNvPr>
          <p:cNvSpPr txBox="1">
            <a:spLocks/>
          </p:cNvSpPr>
          <p:nvPr/>
        </p:nvSpPr>
        <p:spPr>
          <a:xfrm>
            <a:off x="481012" y="914400"/>
            <a:ext cx="5157787" cy="640080"/>
          </a:xfrm>
          <a:prstGeom prst="rect">
            <a:avLst/>
          </a:prstGeom>
        </p:spPr>
        <p:txBody>
          <a:bodyPr vert="horz" lIns="91440" tIns="45720" rIns="91440" bIns="45720" rtlCol="0" anchor="b">
            <a:normAutofit/>
          </a:bodyPr>
          <a:lstStyle>
            <a:defPPr>
              <a:defRPr lang="en-US"/>
            </a:defPPr>
            <a:lvl1pPr indent="0" algn="ctr">
              <a:lnSpc>
                <a:spcPct val="90000"/>
              </a:lnSpc>
              <a:spcBef>
                <a:spcPts val="1000"/>
              </a:spcBef>
              <a:buFont typeface="Arial"/>
              <a:buNone/>
              <a:defRPr sz="3200" b="1" i="0" u="sng">
                <a:latin typeface="Arial" panose="020B0604020202020204" pitchFamily="34" charset="0"/>
                <a:ea typeface="Arial" charset="0"/>
                <a:cs typeface="Arial" panose="020B0604020202020204" pitchFamily="34" charset="0"/>
              </a:defRPr>
            </a:lvl1pPr>
            <a:lvl2pPr indent="0">
              <a:lnSpc>
                <a:spcPct val="90000"/>
              </a:lnSpc>
              <a:spcBef>
                <a:spcPts val="500"/>
              </a:spcBef>
              <a:buFont typeface="Arial"/>
              <a:buNone/>
              <a:defRPr sz="2000" b="1" i="0">
                <a:latin typeface="Arial" charset="0"/>
                <a:ea typeface="Arial" charset="0"/>
                <a:cs typeface="Arial" charset="0"/>
              </a:defRPr>
            </a:lvl2pPr>
            <a:lvl3pPr indent="0">
              <a:lnSpc>
                <a:spcPct val="90000"/>
              </a:lnSpc>
              <a:spcBef>
                <a:spcPts val="500"/>
              </a:spcBef>
              <a:buFont typeface="Arial"/>
              <a:buNone/>
              <a:defRPr b="1" i="0">
                <a:latin typeface="Arial" charset="0"/>
                <a:ea typeface="Arial" charset="0"/>
                <a:cs typeface="Arial" charset="0"/>
              </a:defRPr>
            </a:lvl3pPr>
            <a:lvl4pPr indent="0">
              <a:lnSpc>
                <a:spcPct val="90000"/>
              </a:lnSpc>
              <a:spcBef>
                <a:spcPts val="500"/>
              </a:spcBef>
              <a:buFont typeface="Arial"/>
              <a:buNone/>
              <a:defRPr sz="1600" b="1" i="0">
                <a:latin typeface="Arial" charset="0"/>
                <a:ea typeface="Arial" charset="0"/>
                <a:cs typeface="Arial" charset="0"/>
              </a:defRPr>
            </a:lvl4pPr>
            <a:lvl5pPr indent="0">
              <a:lnSpc>
                <a:spcPct val="90000"/>
              </a:lnSpc>
              <a:spcBef>
                <a:spcPts val="500"/>
              </a:spcBef>
              <a:buFont typeface="Arial"/>
              <a:buNone/>
              <a:defRPr sz="1600" b="1" i="0">
                <a:latin typeface="Arial" charset="0"/>
                <a:ea typeface="Arial" charset="0"/>
                <a:cs typeface="Arial" charset="0"/>
              </a:defRPr>
            </a:lvl5pPr>
            <a:lvl6pPr indent="0">
              <a:lnSpc>
                <a:spcPct val="90000"/>
              </a:lnSpc>
              <a:spcBef>
                <a:spcPts val="500"/>
              </a:spcBef>
              <a:buFont typeface="Arial"/>
              <a:buNone/>
              <a:defRPr sz="1600" b="1"/>
            </a:lvl6pPr>
            <a:lvl7pPr indent="0">
              <a:lnSpc>
                <a:spcPct val="90000"/>
              </a:lnSpc>
              <a:spcBef>
                <a:spcPts val="500"/>
              </a:spcBef>
              <a:buFont typeface="Arial"/>
              <a:buNone/>
              <a:defRPr sz="1600" b="1"/>
            </a:lvl7pPr>
            <a:lvl8pPr indent="0">
              <a:lnSpc>
                <a:spcPct val="90000"/>
              </a:lnSpc>
              <a:spcBef>
                <a:spcPts val="500"/>
              </a:spcBef>
              <a:buFont typeface="Arial"/>
              <a:buNone/>
              <a:defRPr sz="1600" b="1"/>
            </a:lvl8pPr>
            <a:lvl9pPr indent="0">
              <a:lnSpc>
                <a:spcPct val="90000"/>
              </a:lnSpc>
              <a:spcBef>
                <a:spcPts val="500"/>
              </a:spcBef>
              <a:buFont typeface="Arial"/>
              <a:buNone/>
              <a:defRPr sz="1600" b="1"/>
            </a:lvl9pPr>
          </a:lstStyle>
          <a:p>
            <a:r>
              <a:rPr lang="en-US" dirty="0"/>
              <a:t>Responsibility</a:t>
            </a:r>
          </a:p>
        </p:txBody>
      </p:sp>
      <p:sp>
        <p:nvSpPr>
          <p:cNvPr id="4" name="Content Placeholder 3">
            <a:extLst>
              <a:ext uri="{FF2B5EF4-FFF2-40B4-BE49-F238E27FC236}">
                <a16:creationId xmlns:a16="http://schemas.microsoft.com/office/drawing/2014/main" id="{EFF0C854-CD9B-7098-10FB-B4035833E66D}"/>
              </a:ext>
            </a:extLst>
          </p:cNvPr>
          <p:cNvSpPr txBox="1">
            <a:spLocks/>
          </p:cNvSpPr>
          <p:nvPr/>
        </p:nvSpPr>
        <p:spPr>
          <a:xfrm>
            <a:off x="61121" y="1559561"/>
            <a:ext cx="5943600" cy="39268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Responsible for completing a task within a broader process</a:t>
            </a:r>
            <a:endParaRPr lang="en-US" sz="1000" dirty="0">
              <a:latin typeface="Arial" panose="020B0604020202020204" pitchFamily="34" charset="0"/>
              <a:cs typeface="Arial" panose="020B0604020202020204" pitchFamily="34" charset="0"/>
            </a:endParaRPr>
          </a:p>
          <a:p>
            <a:pPr marL="274320" indent="-274320">
              <a:lnSpc>
                <a:spcPct val="100000"/>
              </a:lnSpc>
              <a:spcBef>
                <a:spcPts val="0"/>
              </a:spcBef>
              <a:spcAft>
                <a:spcPts val="600"/>
              </a:spcAft>
            </a:pPr>
            <a:r>
              <a:rPr lang="en-US" sz="2400" dirty="0">
                <a:latin typeface="Arial" panose="020B0604020202020204" pitchFamily="34" charset="0"/>
                <a:cs typeface="Arial" panose="020B0604020202020204" pitchFamily="34" charset="0"/>
              </a:rPr>
              <a:t>Ownership of completing the task can be delegated to others</a:t>
            </a:r>
            <a:endParaRPr lang="en-US" sz="1400" dirty="0">
              <a:latin typeface="Arial" panose="020B0604020202020204" pitchFamily="34" charset="0"/>
              <a:cs typeface="Arial" panose="020B0604020202020204" pitchFamily="34" charset="0"/>
            </a:endParaRPr>
          </a:p>
          <a:p>
            <a:pPr marL="274320" indent="-274320">
              <a:lnSpc>
                <a:spcPct val="100000"/>
              </a:lnSpc>
              <a:spcBef>
                <a:spcPts val="0"/>
              </a:spcBef>
              <a:spcAft>
                <a:spcPts val="600"/>
              </a:spcAft>
            </a:pPr>
            <a:r>
              <a:rPr lang="en-US" sz="2400" dirty="0">
                <a:latin typeface="Arial" panose="020B0604020202020204" pitchFamily="34" charset="0"/>
                <a:cs typeface="Arial" panose="020B0604020202020204" pitchFamily="34" charset="0"/>
              </a:rPr>
              <a:t>“Doer” - the person responsible for doing the work</a:t>
            </a:r>
          </a:p>
          <a:p>
            <a:pPr marL="274320" indent="-274320">
              <a:lnSpc>
                <a:spcPct val="100000"/>
              </a:lnSpc>
              <a:spcBef>
                <a:spcPts val="0"/>
              </a:spcBef>
              <a:spcAft>
                <a:spcPts val="600"/>
              </a:spcAft>
            </a:pPr>
            <a:r>
              <a:rPr lang="en-US" sz="2400" dirty="0">
                <a:latin typeface="Arial" panose="020B0604020202020204" pitchFamily="34" charset="0"/>
                <a:cs typeface="Arial" panose="020B0604020202020204" pitchFamily="34" charset="0"/>
              </a:rPr>
              <a:t>Works on the activity</a:t>
            </a:r>
          </a:p>
          <a:p>
            <a:pPr marL="274320" indent="-274320">
              <a:lnSpc>
                <a:spcPct val="100000"/>
              </a:lnSpc>
              <a:spcBef>
                <a:spcPts val="0"/>
              </a:spcBef>
              <a:spcAft>
                <a:spcPts val="600"/>
              </a:spcAft>
            </a:pPr>
            <a:r>
              <a:rPr lang="en-US" sz="2400" dirty="0">
                <a:latin typeface="Arial" panose="020B0604020202020204" pitchFamily="34" charset="0"/>
                <a:cs typeface="Arial" panose="020B0604020202020204" pitchFamily="34" charset="0"/>
              </a:rPr>
              <a:t>Entrusted with the task</a:t>
            </a:r>
          </a:p>
          <a:p>
            <a:pPr marL="274320" indent="-274320">
              <a:lnSpc>
                <a:spcPct val="100000"/>
              </a:lnSpc>
              <a:spcBef>
                <a:spcPts val="0"/>
              </a:spcBef>
              <a:spcAft>
                <a:spcPts val="600"/>
              </a:spcAft>
            </a:pPr>
            <a:r>
              <a:rPr lang="en-US" sz="2400" dirty="0">
                <a:latin typeface="Arial" panose="020B0604020202020204" pitchFamily="34" charset="0"/>
                <a:cs typeface="Arial" panose="020B0604020202020204" pitchFamily="34" charset="0"/>
              </a:rPr>
              <a:t>Assigned to do the work</a:t>
            </a:r>
            <a:endParaRPr lang="en-US" sz="1600" dirty="0">
              <a:latin typeface="Arial" panose="020B0604020202020204" pitchFamily="34" charset="0"/>
              <a:cs typeface="Arial" panose="020B0604020202020204" pitchFamily="34" charset="0"/>
            </a:endParaRPr>
          </a:p>
          <a:p>
            <a:pPr marL="274320" indent="-274320">
              <a:lnSpc>
                <a:spcPct val="100000"/>
              </a:lnSpc>
              <a:spcBef>
                <a:spcPts val="0"/>
              </a:spcBef>
              <a:spcAft>
                <a:spcPts val="600"/>
              </a:spcAft>
            </a:pPr>
            <a:endParaRPr lang="en-US" sz="24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D0D4CD27-C06F-900F-62FF-FF6829A58A9A}"/>
              </a:ext>
            </a:extLst>
          </p:cNvPr>
          <p:cNvSpPr txBox="1">
            <a:spLocks/>
          </p:cNvSpPr>
          <p:nvPr/>
        </p:nvSpPr>
        <p:spPr>
          <a:xfrm>
            <a:off x="457200" y="182880"/>
            <a:ext cx="9791823"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Responsibility vs Accountability</a:t>
            </a:r>
          </a:p>
        </p:txBody>
      </p:sp>
      <p:sp>
        <p:nvSpPr>
          <p:cNvPr id="6" name="Text Placeholder 2">
            <a:extLst>
              <a:ext uri="{FF2B5EF4-FFF2-40B4-BE49-F238E27FC236}">
                <a16:creationId xmlns:a16="http://schemas.microsoft.com/office/drawing/2014/main" id="{FC597E73-2FB7-DD06-061E-D022E0333F81}"/>
              </a:ext>
            </a:extLst>
          </p:cNvPr>
          <p:cNvSpPr txBox="1">
            <a:spLocks/>
          </p:cNvSpPr>
          <p:nvPr/>
        </p:nvSpPr>
        <p:spPr>
          <a:xfrm>
            <a:off x="6575428" y="914400"/>
            <a:ext cx="5157787" cy="64008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a:buNone/>
              <a:defRPr sz="2400" b="1" i="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b="1"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1800" b="1"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600" b="1"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b="1" i="0" kern="1200">
                <a:solidFill>
                  <a:schemeClr val="tx1"/>
                </a:solidFill>
                <a:latin typeface="Arial" charset="0"/>
                <a:ea typeface="Arial" charset="0"/>
                <a:cs typeface="Arial" charset="0"/>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ctr"/>
            <a:r>
              <a:rPr lang="en-US" sz="3200" u="sng" dirty="0">
                <a:latin typeface="Arial" panose="020B0604020202020204" pitchFamily="34" charset="0"/>
                <a:cs typeface="Arial" panose="020B0604020202020204" pitchFamily="34" charset="0"/>
              </a:rPr>
              <a:t>Accountability</a:t>
            </a:r>
          </a:p>
        </p:txBody>
      </p:sp>
      <p:sp>
        <p:nvSpPr>
          <p:cNvPr id="7" name="Content Placeholder 3">
            <a:extLst>
              <a:ext uri="{FF2B5EF4-FFF2-40B4-BE49-F238E27FC236}">
                <a16:creationId xmlns:a16="http://schemas.microsoft.com/office/drawing/2014/main" id="{3DC40996-7A3D-BB1A-680D-58DA006951B7}"/>
              </a:ext>
            </a:extLst>
          </p:cNvPr>
          <p:cNvSpPr txBox="1">
            <a:spLocks/>
          </p:cNvSpPr>
          <p:nvPr/>
        </p:nvSpPr>
        <p:spPr>
          <a:xfrm>
            <a:off x="6182521" y="1554480"/>
            <a:ext cx="5943600" cy="4323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Accountable for ensuring all tasks within a broader process are completed</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Ownership of the process </a:t>
            </a:r>
            <a:r>
              <a:rPr lang="en-US" altLang="en-US" sz="2400" b="1" dirty="0">
                <a:latin typeface="Arial" panose="020B0604020202020204" pitchFamily="34" charset="0"/>
                <a:cs typeface="Arial" panose="020B0604020202020204" pitchFamily="34" charset="0"/>
              </a:rPr>
              <a:t>CANNOT</a:t>
            </a:r>
            <a:r>
              <a:rPr lang="en-US" altLang="en-US" sz="2400" dirty="0">
                <a:latin typeface="Arial" panose="020B0604020202020204" pitchFamily="34" charset="0"/>
                <a:cs typeface="Arial" panose="020B0604020202020204" pitchFamily="34" charset="0"/>
              </a:rPr>
              <a:t> be delegated to others</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“Where the Buck Stops” – person accountable to make sure work is done</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Owns the activity</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Liable for any faults</a:t>
            </a:r>
          </a:p>
          <a:p>
            <a:r>
              <a:rPr lang="en-US" altLang="en-US" sz="2400" dirty="0">
                <a:latin typeface="Arial" panose="020B0604020202020204" pitchFamily="34" charset="0"/>
                <a:cs typeface="Arial" panose="020B0604020202020204" pitchFamily="34" charset="0"/>
              </a:rPr>
              <a:t>Assigned to ensure work is complete and to standard</a:t>
            </a:r>
          </a:p>
          <a:p>
            <a:endParaRPr lang="en-US" sz="2400"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188BA83-1525-CED0-B8D4-347D94373235}"/>
              </a:ext>
            </a:extLst>
          </p:cNvPr>
          <p:cNvCxnSpPr/>
          <p:nvPr/>
        </p:nvCxnSpPr>
        <p:spPr>
          <a:xfrm>
            <a:off x="6096000" y="1229130"/>
            <a:ext cx="0" cy="457200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889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E9E1655-97A7-35DB-4118-F0E3E090CB2C}"/>
              </a:ext>
            </a:extLst>
          </p:cNvPr>
          <p:cNvSpPr txBox="1">
            <a:spLocks/>
          </p:cNvSpPr>
          <p:nvPr/>
        </p:nvSpPr>
        <p:spPr>
          <a:xfrm>
            <a:off x="457200" y="182880"/>
            <a:ext cx="10990243"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r>
              <a:rPr lang="en-US"/>
              <a:t>S7: Standardize</a:t>
            </a:r>
            <a:endParaRPr lang="en-US" dirty="0"/>
          </a:p>
        </p:txBody>
      </p:sp>
      <p:sp>
        <p:nvSpPr>
          <p:cNvPr id="4" name="Rectangle 3">
            <a:extLst>
              <a:ext uri="{FF2B5EF4-FFF2-40B4-BE49-F238E27FC236}">
                <a16:creationId xmlns:a16="http://schemas.microsoft.com/office/drawing/2014/main" id="{8BDE977B-8850-6CA6-D788-E42610AEF44E}"/>
              </a:ext>
            </a:extLst>
          </p:cNvPr>
          <p:cNvSpPr txBox="1">
            <a:spLocks noChangeArrowheads="1"/>
          </p:cNvSpPr>
          <p:nvPr/>
        </p:nvSpPr>
        <p:spPr>
          <a:xfrm>
            <a:off x="380997" y="1112882"/>
            <a:ext cx="11287128" cy="53431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r>
              <a:rPr lang="en-US" altLang="en-US" sz="2800" dirty="0">
                <a:latin typeface="Arial" panose="020B0604020202020204" pitchFamily="34" charset="0"/>
                <a:cs typeface="Arial" panose="020B0604020202020204" pitchFamily="34" charset="0"/>
              </a:rPr>
              <a:t>Standardize: “to bring into conformity with a standard especially in order to assure consistency and regularity.”</a:t>
            </a:r>
          </a:p>
          <a:p>
            <a:pPr marL="0" indent="0">
              <a:lnSpc>
                <a:spcPct val="100000"/>
              </a:lnSpc>
              <a:spcBef>
                <a:spcPts val="0"/>
              </a:spcBef>
              <a:buNone/>
            </a:pPr>
            <a:r>
              <a:rPr lang="en-US" altLang="en-US" sz="1800" dirty="0">
                <a:latin typeface="Arial" panose="020B0604020202020204" pitchFamily="34" charset="0"/>
                <a:cs typeface="Arial" panose="020B0604020202020204" pitchFamily="34" charset="0"/>
              </a:rPr>
              <a:t>									   	   </a:t>
            </a:r>
            <a:r>
              <a:rPr lang="en-US" altLang="en-US" sz="1800" i="1" dirty="0">
                <a:latin typeface="Arial" panose="020B0604020202020204" pitchFamily="34" charset="0"/>
                <a:cs typeface="Arial" panose="020B0604020202020204" pitchFamily="34" charset="0"/>
              </a:rPr>
              <a:t>Merriam-Webster</a:t>
            </a:r>
          </a:p>
          <a:p>
            <a:pPr marL="457200" indent="-457200">
              <a:lnSpc>
                <a:spcPct val="100000"/>
              </a:lnSpc>
              <a:spcBef>
                <a:spcPts val="0"/>
              </a:spcBef>
              <a:spcAft>
                <a:spcPts val="600"/>
              </a:spcAft>
              <a:buNone/>
            </a:pPr>
            <a:r>
              <a:rPr lang="en-US" altLang="en-US" sz="2800" dirty="0">
                <a:latin typeface="Arial" panose="020B0604020202020204" pitchFamily="34" charset="0"/>
                <a:cs typeface="Arial" panose="020B0604020202020204" pitchFamily="34" charset="0"/>
              </a:rPr>
              <a:t>How do we build a standard?</a:t>
            </a:r>
          </a:p>
          <a:p>
            <a:pPr marL="914400" lvl="1"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Make certain all tasks defined in the plan are completed</a:t>
            </a:r>
          </a:p>
          <a:p>
            <a:pPr marL="914400" lvl="1"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If the plan is compromised, most likely the solution will not be effective</a:t>
            </a:r>
          </a:p>
          <a:p>
            <a:pPr marL="914400" lvl="1"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If changes were made to tooling, update the tooling prints and database</a:t>
            </a:r>
          </a:p>
          <a:p>
            <a:pPr marL="914400" lvl="1"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If changes were made to the process, update process documentation</a:t>
            </a:r>
          </a:p>
          <a:p>
            <a:pPr marL="914400" lvl="1"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If changes were made to the methods, update the work instructions</a:t>
            </a:r>
          </a:p>
          <a:p>
            <a:pPr marL="914400" lvl="1"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If criteria was changed, update the criteria</a:t>
            </a:r>
          </a:p>
          <a:p>
            <a:pPr marL="914400" lvl="1"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Once the process is updated, train those who manage the process</a:t>
            </a:r>
          </a:p>
        </p:txBody>
      </p:sp>
    </p:spTree>
    <p:extLst>
      <p:ext uri="{BB962C8B-B14F-4D97-AF65-F5344CB8AC3E}">
        <p14:creationId xmlns:p14="http://schemas.microsoft.com/office/powerpoint/2010/main" val="870290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516819-150F-B1A2-BE60-F644E6AA99A0}"/>
              </a:ext>
            </a:extLst>
          </p:cNvPr>
          <p:cNvSpPr txBox="1">
            <a:spLocks/>
          </p:cNvSpPr>
          <p:nvPr/>
        </p:nvSpPr>
        <p:spPr>
          <a:xfrm>
            <a:off x="457200" y="1188720"/>
            <a:ext cx="1072354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1200"/>
              </a:spcAft>
              <a:buFont typeface="Wingdings" panose="05000000000000000000" pitchFamily="2" charset="2"/>
              <a:buNone/>
              <a:defRPr/>
            </a:pPr>
            <a:r>
              <a:rPr lang="en-US" altLang="en-US" sz="3200">
                <a:latin typeface="Arial" panose="020B0604020202020204" pitchFamily="34" charset="0"/>
                <a:cs typeface="Arial" panose="020B0604020202020204" pitchFamily="34" charset="0"/>
              </a:rPr>
              <a:t>Upon completion of this training, you will be able to:</a:t>
            </a:r>
          </a:p>
          <a:p>
            <a:pPr marL="457200" lvl="1" indent="-457200">
              <a:lnSpc>
                <a:spcPct val="100000"/>
              </a:lnSpc>
              <a:spcBef>
                <a:spcPts val="0"/>
              </a:spcBef>
              <a:spcAft>
                <a:spcPts val="600"/>
              </a:spcAft>
              <a:buFont typeface="+mj-lt"/>
              <a:buAutoNum type="arabicPeriod"/>
              <a:defRPr/>
            </a:pPr>
            <a:r>
              <a:rPr lang="en-US" altLang="en-US" sz="2800">
                <a:latin typeface="Arial" panose="020B0604020202020204" pitchFamily="34" charset="0"/>
                <a:cs typeface="Arial" panose="020B0604020202020204" pitchFamily="34" charset="0"/>
              </a:rPr>
              <a:t>Define the problem</a:t>
            </a:r>
          </a:p>
          <a:p>
            <a:pPr marL="457200" lvl="1" indent="-457200">
              <a:lnSpc>
                <a:spcPct val="100000"/>
              </a:lnSpc>
              <a:spcBef>
                <a:spcPts val="0"/>
              </a:spcBef>
              <a:spcAft>
                <a:spcPts val="600"/>
              </a:spcAft>
              <a:buFont typeface="+mj-lt"/>
              <a:buAutoNum type="arabicPeriod"/>
              <a:defRPr/>
            </a:pPr>
            <a:r>
              <a:rPr lang="en-US" altLang="en-US" sz="2800">
                <a:latin typeface="Arial" panose="020B0604020202020204" pitchFamily="34" charset="0"/>
                <a:cs typeface="Arial" panose="020B0604020202020204" pitchFamily="34" charset="0"/>
              </a:rPr>
              <a:t>Identify potential causes for the problem</a:t>
            </a:r>
          </a:p>
          <a:p>
            <a:pPr marL="457200" lvl="1" indent="-457200">
              <a:lnSpc>
                <a:spcPct val="100000"/>
              </a:lnSpc>
              <a:spcBef>
                <a:spcPts val="0"/>
              </a:spcBef>
              <a:spcAft>
                <a:spcPts val="600"/>
              </a:spcAft>
              <a:buFont typeface="+mj-lt"/>
              <a:buAutoNum type="arabicPeriod"/>
              <a:defRPr/>
            </a:pPr>
            <a:r>
              <a:rPr lang="en-US" altLang="en-US" sz="2800">
                <a:latin typeface="Arial" panose="020B0604020202020204" pitchFamily="34" charset="0"/>
                <a:cs typeface="Arial" panose="020B0604020202020204" pitchFamily="34" charset="0"/>
              </a:rPr>
              <a:t>Prioritize &amp; evaluate potential causes (i.e. light switch)</a:t>
            </a:r>
          </a:p>
          <a:p>
            <a:pPr marL="457200" lvl="1" indent="-457200">
              <a:lnSpc>
                <a:spcPct val="100000"/>
              </a:lnSpc>
              <a:spcBef>
                <a:spcPts val="0"/>
              </a:spcBef>
              <a:spcAft>
                <a:spcPts val="600"/>
              </a:spcAft>
              <a:buFont typeface="+mj-lt"/>
              <a:buAutoNum type="arabicPeriod"/>
              <a:defRPr/>
            </a:pPr>
            <a:r>
              <a:rPr lang="en-US" altLang="en-US" sz="2800">
                <a:latin typeface="Arial" panose="020B0604020202020204" pitchFamily="34" charset="0"/>
                <a:cs typeface="Arial" panose="020B0604020202020204" pitchFamily="34" charset="0"/>
              </a:rPr>
              <a:t>Implement the solution</a:t>
            </a:r>
          </a:p>
          <a:p>
            <a:pPr marL="457200" lvl="1" indent="-457200">
              <a:lnSpc>
                <a:spcPct val="100000"/>
              </a:lnSpc>
              <a:spcBef>
                <a:spcPts val="0"/>
              </a:spcBef>
              <a:spcAft>
                <a:spcPts val="600"/>
              </a:spcAft>
              <a:buFont typeface="+mj-lt"/>
              <a:buAutoNum type="arabicPeriod"/>
              <a:defRPr/>
            </a:pPr>
            <a:r>
              <a:rPr lang="en-US" altLang="en-US" sz="2800">
                <a:latin typeface="Arial" panose="020B0604020202020204" pitchFamily="34" charset="0"/>
                <a:cs typeface="Arial" panose="020B0604020202020204" pitchFamily="34" charset="0"/>
              </a:rPr>
              <a:t>Monitor your results</a:t>
            </a:r>
          </a:p>
          <a:p>
            <a:pPr marL="914400" lvl="1" indent="-457200">
              <a:buFont typeface="+mj-lt"/>
              <a:buAutoNum type="arabicPeriod"/>
              <a:defRPr/>
            </a:pPr>
            <a:endParaRPr lang="en-US" altLang="en-US" sz="28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FCFB13A4-ABAB-6806-850A-CE1CCCD83224}"/>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r>
              <a:rPr lang="en-US" sz="4400" b="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Training Objectives</a:t>
            </a:r>
            <a:endParaRPr lang="en-US" sz="3600" b="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5BD6181-15C6-7C73-5764-F1DC30F66A62}"/>
              </a:ext>
            </a:extLst>
          </p:cNvPr>
          <p:cNvPicPr>
            <a:picLocks noChangeAspect="1"/>
          </p:cNvPicPr>
          <p:nvPr/>
        </p:nvPicPr>
        <p:blipFill>
          <a:blip r:embed="rId2"/>
          <a:stretch>
            <a:fillRect/>
          </a:stretch>
        </p:blipFill>
        <p:spPr>
          <a:xfrm>
            <a:off x="9660430" y="4318455"/>
            <a:ext cx="2168013" cy="2168013"/>
          </a:xfrm>
          <a:prstGeom prst="rect">
            <a:avLst/>
          </a:prstGeom>
        </p:spPr>
      </p:pic>
    </p:spTree>
    <p:extLst>
      <p:ext uri="{BB962C8B-B14F-4D97-AF65-F5344CB8AC3E}">
        <p14:creationId xmlns:p14="http://schemas.microsoft.com/office/powerpoint/2010/main" val="19362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0D928EC-51D4-AF37-6AB9-14A5317B48B6}"/>
              </a:ext>
            </a:extLst>
          </p:cNvPr>
          <p:cNvSpPr txBox="1">
            <a:spLocks noChangeArrowheads="1"/>
          </p:cNvSpPr>
          <p:nvPr/>
        </p:nvSpPr>
        <p:spPr>
          <a:xfrm>
            <a:off x="457199" y="1097280"/>
            <a:ext cx="11430000" cy="57192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altLang="en-US" sz="3200" b="1" dirty="0">
                <a:latin typeface="Arial" panose="020B0604020202020204" pitchFamily="34" charset="0"/>
                <a:cs typeface="Arial" panose="020B0604020202020204" pitchFamily="34" charset="0"/>
              </a:rPr>
              <a:t>Verification 	vs. 	Validation</a:t>
            </a:r>
          </a:p>
          <a:p>
            <a:pPr marL="0" indent="0" algn="ctr">
              <a:spcBef>
                <a:spcPts val="0"/>
              </a:spcBef>
              <a:buNone/>
            </a:pPr>
            <a:r>
              <a:rPr lang="en-US" altLang="en-US" sz="1800" dirty="0">
                <a:latin typeface="Arial" panose="020B0604020202020204" pitchFamily="34" charset="0"/>
                <a:cs typeface="Arial" panose="020B0604020202020204" pitchFamily="34" charset="0"/>
              </a:rPr>
              <a:t>(Before) 		                             (After)</a:t>
            </a:r>
          </a:p>
          <a:p>
            <a:pPr marL="457200" indent="-457200">
              <a:lnSpc>
                <a:spcPct val="100000"/>
              </a:lnSpc>
              <a:spcBef>
                <a:spcPts val="0"/>
              </a:spcBef>
              <a:spcAft>
                <a:spcPts val="600"/>
              </a:spcAft>
              <a:buFont typeface="+mj-lt"/>
              <a:buAutoNum type="arabicPeriod"/>
            </a:pPr>
            <a:r>
              <a:rPr lang="en-US" altLang="en-US" sz="3200" dirty="0">
                <a:latin typeface="Arial" panose="020B0604020202020204" pitchFamily="34" charset="0"/>
                <a:cs typeface="Arial" panose="020B0604020202020204" pitchFamily="34" charset="0"/>
              </a:rPr>
              <a:t>Verification</a:t>
            </a:r>
          </a:p>
          <a:p>
            <a:pPr marL="914400" lvl="3" indent="-457200">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Assures that at a point in time, the action taken will actually do what is intended without causing another problem</a:t>
            </a:r>
          </a:p>
          <a:p>
            <a:pPr marL="457200" indent="-457200">
              <a:lnSpc>
                <a:spcPct val="100000"/>
              </a:lnSpc>
              <a:spcBef>
                <a:spcPts val="0"/>
              </a:spcBef>
              <a:spcAft>
                <a:spcPts val="600"/>
              </a:spcAft>
              <a:buFont typeface="+mj-lt"/>
              <a:buAutoNum type="arabicPeriod"/>
            </a:pPr>
            <a:r>
              <a:rPr lang="en-US" altLang="en-US" sz="3200" dirty="0">
                <a:latin typeface="Arial" panose="020B0604020202020204" pitchFamily="34" charset="0"/>
                <a:cs typeface="Arial" panose="020B0604020202020204" pitchFamily="34" charset="0"/>
              </a:rPr>
              <a:t>Validation</a:t>
            </a:r>
          </a:p>
          <a:p>
            <a:pPr marL="914400" lvl="3" indent="-457200">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Provides measurable evidence over time that the action taken worked properly and the problem has not recurred</a:t>
            </a:r>
          </a:p>
          <a:p>
            <a:pPr marL="457200" indent="-457200">
              <a:lnSpc>
                <a:spcPct val="100000"/>
              </a:lnSpc>
              <a:spcBef>
                <a:spcPts val="0"/>
              </a:spcBef>
              <a:spcAft>
                <a:spcPts val="600"/>
              </a:spcAft>
              <a:buFont typeface="+mj-lt"/>
              <a:buAutoNum type="arabicPeriod"/>
            </a:pPr>
            <a:r>
              <a:rPr lang="en-US" altLang="en-US" sz="3200" dirty="0">
                <a:latin typeface="Arial" panose="020B0604020202020204" pitchFamily="34" charset="0"/>
                <a:cs typeface="Arial" panose="020B0604020202020204" pitchFamily="34" charset="0"/>
              </a:rPr>
              <a:t>Methods for Verification and/or Validation</a:t>
            </a:r>
          </a:p>
          <a:p>
            <a:pPr marL="914400" lvl="3" indent="-457200">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Experimentation</a:t>
            </a:r>
          </a:p>
          <a:p>
            <a:pPr marL="914400" lvl="3" indent="-457200">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Simulation</a:t>
            </a:r>
          </a:p>
          <a:p>
            <a:pPr marL="914400" lvl="3" indent="-457200">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Data collection and analysis</a:t>
            </a:r>
          </a:p>
        </p:txBody>
      </p:sp>
      <p:sp>
        <p:nvSpPr>
          <p:cNvPr id="6" name="Title 1">
            <a:extLst>
              <a:ext uri="{FF2B5EF4-FFF2-40B4-BE49-F238E27FC236}">
                <a16:creationId xmlns:a16="http://schemas.microsoft.com/office/drawing/2014/main" id="{5683EE0C-8AC1-FBF6-677A-11C725EBF0ED}"/>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S8: Verify and Validate</a:t>
            </a:r>
          </a:p>
        </p:txBody>
      </p:sp>
    </p:spTree>
    <p:extLst>
      <p:ext uri="{BB962C8B-B14F-4D97-AF65-F5344CB8AC3E}">
        <p14:creationId xmlns:p14="http://schemas.microsoft.com/office/powerpoint/2010/main" val="3749055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78CDF9D-944C-953A-3BC5-296E80B56B47}"/>
              </a:ext>
            </a:extLst>
          </p:cNvPr>
          <p:cNvSpPr txBox="1">
            <a:spLocks noChangeArrowheads="1"/>
          </p:cNvSpPr>
          <p:nvPr/>
        </p:nvSpPr>
        <p:spPr>
          <a:xfrm>
            <a:off x="457200" y="1097280"/>
            <a:ext cx="11430000" cy="53431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Verify the actual results met the expected results</a:t>
            </a:r>
          </a:p>
          <a:p>
            <a:pPr marL="457200"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If symptom cannot be turned “on/off” or if the problem reoccurred, go back to step S4 and perform a PDCA cycle</a:t>
            </a:r>
          </a:p>
          <a:p>
            <a:pPr marL="457200"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If problem did not recur, celebrate your team success!</a:t>
            </a:r>
          </a:p>
          <a:p>
            <a:pPr marL="457200"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Document the improvement and publicize the team's effort</a:t>
            </a:r>
          </a:p>
          <a:p>
            <a:pPr marL="457200"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What future actions are need to ensure the root cause has been eliminated?</a:t>
            </a:r>
          </a:p>
          <a:p>
            <a:pPr lvl="1">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Who will collect and analyze the data? </a:t>
            </a:r>
          </a:p>
          <a:p>
            <a:pPr lvl="1">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What type of data will be collected?</a:t>
            </a:r>
          </a:p>
          <a:p>
            <a:pPr lvl="1">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How long will we collect the data?</a:t>
            </a:r>
          </a:p>
          <a:p>
            <a:pPr lvl="1">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How will the data be analyzed?</a:t>
            </a:r>
          </a:p>
          <a:p>
            <a:pPr lvl="1">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What results will be deemed acceptable?</a:t>
            </a:r>
          </a:p>
          <a:p>
            <a:pPr marL="457200" indent="-457200">
              <a:lnSpc>
                <a:spcPct val="100000"/>
              </a:lnSpc>
              <a:spcBef>
                <a:spcPts val="0"/>
              </a:spcBef>
              <a:spcAft>
                <a:spcPts val="600"/>
              </a:spcAft>
              <a:buFont typeface="+mj-lt"/>
              <a:buAutoNum type="arabicPeriod"/>
            </a:pPr>
            <a:endParaRPr lang="en-US" altLang="en-US" sz="2800" dirty="0">
              <a:latin typeface="Arial" panose="020B0604020202020204" pitchFamily="34" charset="0"/>
              <a:cs typeface="Arial" panose="020B0604020202020204" pitchFamily="34" charset="0"/>
            </a:endParaRPr>
          </a:p>
          <a:p>
            <a:pPr marL="457200" indent="-457200">
              <a:lnSpc>
                <a:spcPct val="100000"/>
              </a:lnSpc>
              <a:spcBef>
                <a:spcPts val="0"/>
              </a:spcBef>
              <a:spcAft>
                <a:spcPts val="600"/>
              </a:spcAft>
              <a:buFont typeface="+mj-lt"/>
              <a:buAutoNum type="arabicPeriod"/>
            </a:pPr>
            <a:endParaRPr lang="en-US" altLang="en-US" sz="28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0CB7600F-907F-AD1F-5D02-DAC060EDA645}"/>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S8: Verify and Validate</a:t>
            </a:r>
          </a:p>
        </p:txBody>
      </p:sp>
    </p:spTree>
    <p:extLst>
      <p:ext uri="{BB962C8B-B14F-4D97-AF65-F5344CB8AC3E}">
        <p14:creationId xmlns:p14="http://schemas.microsoft.com/office/powerpoint/2010/main" val="3831686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D4893AE8-0A12-A7DF-52C7-9C899B5DBC0C}"/>
              </a:ext>
            </a:extLst>
          </p:cNvPr>
          <p:cNvSpPr>
            <a:spLocks noChangeArrowheads="1"/>
          </p:cNvSpPr>
          <p:nvPr/>
        </p:nvSpPr>
        <p:spPr bwMode="auto">
          <a:xfrm>
            <a:off x="3226594" y="4175412"/>
            <a:ext cx="2743200" cy="128016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b="1" i="1" u="sng" dirty="0">
                <a:solidFill>
                  <a:srgbClr val="0070C0"/>
                </a:solidFill>
                <a:latin typeface="Arial" panose="020B0604020202020204" pitchFamily="34" charset="0"/>
              </a:rPr>
              <a:t>Tools Used:</a:t>
            </a:r>
          </a:p>
          <a:p>
            <a:pPr marL="285750" indent="-285750">
              <a:spcBef>
                <a:spcPct val="0"/>
              </a:spcBef>
            </a:pPr>
            <a:endParaRPr lang="en-US" altLang="en-US" sz="1400" dirty="0">
              <a:latin typeface="Arial" panose="020B0604020202020204" pitchFamily="34" charset="0"/>
            </a:endParaRPr>
          </a:p>
          <a:p>
            <a:pPr>
              <a:spcBef>
                <a:spcPct val="0"/>
              </a:spcBef>
              <a:buFontTx/>
              <a:buNone/>
            </a:pPr>
            <a:endParaRPr lang="en-US" altLang="en-US" sz="1400" b="1" i="1" dirty="0">
              <a:solidFill>
                <a:srgbClr val="0070C0"/>
              </a:solidFill>
              <a:latin typeface="Arial" panose="020B0604020202020204" pitchFamily="34" charset="0"/>
            </a:endParaRPr>
          </a:p>
        </p:txBody>
      </p:sp>
      <p:sp>
        <p:nvSpPr>
          <p:cNvPr id="4" name="Rectangle 11">
            <a:extLst>
              <a:ext uri="{FF2B5EF4-FFF2-40B4-BE49-F238E27FC236}">
                <a16:creationId xmlns:a16="http://schemas.microsoft.com/office/drawing/2014/main" id="{D1E91FFB-A4D3-EB4D-0438-1F81940ECA95}"/>
              </a:ext>
            </a:extLst>
          </p:cNvPr>
          <p:cNvSpPr>
            <a:spLocks noChangeArrowheads="1"/>
          </p:cNvSpPr>
          <p:nvPr/>
        </p:nvSpPr>
        <p:spPr bwMode="auto">
          <a:xfrm>
            <a:off x="400050" y="2612799"/>
            <a:ext cx="8396288" cy="146304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b="1" i="1" u="sng" dirty="0">
                <a:solidFill>
                  <a:srgbClr val="0070C0"/>
                </a:solidFill>
                <a:latin typeface="Arial" panose="020B0604020202020204" pitchFamily="34" charset="0"/>
              </a:rPr>
              <a:t>Solution:</a:t>
            </a:r>
          </a:p>
          <a:p>
            <a:pPr>
              <a:spcBef>
                <a:spcPct val="0"/>
              </a:spcBef>
              <a:buFontTx/>
              <a:buNone/>
            </a:pPr>
            <a:endParaRPr lang="en-US" altLang="en-US" sz="1600" dirty="0">
              <a:latin typeface="Arial" panose="020B0604020202020204" pitchFamily="34" charset="0"/>
            </a:endParaRPr>
          </a:p>
        </p:txBody>
      </p:sp>
      <p:sp>
        <p:nvSpPr>
          <p:cNvPr id="5" name="Rectangle 14">
            <a:extLst>
              <a:ext uri="{FF2B5EF4-FFF2-40B4-BE49-F238E27FC236}">
                <a16:creationId xmlns:a16="http://schemas.microsoft.com/office/drawing/2014/main" id="{050C8ECC-61E4-47BD-5D7A-26C72F13CAF7}"/>
              </a:ext>
            </a:extLst>
          </p:cNvPr>
          <p:cNvSpPr>
            <a:spLocks noChangeArrowheads="1"/>
          </p:cNvSpPr>
          <p:nvPr/>
        </p:nvSpPr>
        <p:spPr bwMode="auto">
          <a:xfrm>
            <a:off x="6053138" y="4168303"/>
            <a:ext cx="2743200" cy="128016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b="1" i="1" u="sng" dirty="0">
                <a:solidFill>
                  <a:srgbClr val="0070C0"/>
                </a:solidFill>
                <a:latin typeface="Arial" panose="020B0604020202020204" pitchFamily="34" charset="0"/>
              </a:rPr>
              <a:t>Results:</a:t>
            </a:r>
          </a:p>
          <a:p>
            <a:pPr>
              <a:spcBef>
                <a:spcPct val="0"/>
              </a:spcBef>
              <a:buFontTx/>
              <a:buNone/>
            </a:pPr>
            <a:endParaRPr lang="en-US" altLang="en-US" sz="1400" dirty="0">
              <a:latin typeface="Arial" panose="020B0604020202020204" pitchFamily="34" charset="0"/>
            </a:endParaRPr>
          </a:p>
          <a:p>
            <a:pPr>
              <a:spcBef>
                <a:spcPct val="0"/>
              </a:spcBef>
              <a:buFontTx/>
              <a:buNone/>
            </a:pPr>
            <a:endParaRPr lang="en-US" altLang="en-US" sz="1600" b="1" i="1" dirty="0">
              <a:solidFill>
                <a:srgbClr val="0070C0"/>
              </a:solidFill>
              <a:latin typeface="Arial" panose="020B0604020202020204" pitchFamily="34" charset="0"/>
            </a:endParaRPr>
          </a:p>
        </p:txBody>
      </p:sp>
      <p:sp>
        <p:nvSpPr>
          <p:cNvPr id="6" name="Rectangle 10">
            <a:extLst>
              <a:ext uri="{FF2B5EF4-FFF2-40B4-BE49-F238E27FC236}">
                <a16:creationId xmlns:a16="http://schemas.microsoft.com/office/drawing/2014/main" id="{01D3D58F-582A-BC34-984D-6A816C4CC189}"/>
              </a:ext>
            </a:extLst>
          </p:cNvPr>
          <p:cNvSpPr>
            <a:spLocks noChangeArrowheads="1"/>
          </p:cNvSpPr>
          <p:nvPr/>
        </p:nvSpPr>
        <p:spPr bwMode="auto">
          <a:xfrm>
            <a:off x="400050" y="4170822"/>
            <a:ext cx="2743200" cy="128016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500" b="1" i="1" u="sng" dirty="0">
                <a:solidFill>
                  <a:srgbClr val="0070C0"/>
                </a:solidFill>
                <a:latin typeface="Arial" panose="020B0604020202020204" pitchFamily="34" charset="0"/>
              </a:rPr>
              <a:t>Team:</a:t>
            </a:r>
          </a:p>
          <a:p>
            <a:pPr marL="285750" indent="-285750">
              <a:spcBef>
                <a:spcPct val="0"/>
              </a:spcBef>
            </a:pPr>
            <a:endParaRPr lang="en-US" altLang="en-US" sz="1400" dirty="0">
              <a:solidFill>
                <a:srgbClr val="0070C0"/>
              </a:solidFill>
              <a:latin typeface="Arial" panose="020B0604020202020204" pitchFamily="34" charset="0"/>
            </a:endParaRPr>
          </a:p>
          <a:p>
            <a:pPr>
              <a:spcBef>
                <a:spcPct val="0"/>
              </a:spcBef>
              <a:buFontTx/>
              <a:buNone/>
            </a:pPr>
            <a:endParaRPr lang="en-US" altLang="en-US" sz="1400" b="1" i="1" dirty="0">
              <a:solidFill>
                <a:srgbClr val="0070C0"/>
              </a:solidFill>
              <a:latin typeface="Arial" panose="020B0604020202020204" pitchFamily="34" charset="0"/>
            </a:endParaRPr>
          </a:p>
        </p:txBody>
      </p:sp>
      <p:sp>
        <p:nvSpPr>
          <p:cNvPr id="7" name="Rectangle 6">
            <a:extLst>
              <a:ext uri="{FF2B5EF4-FFF2-40B4-BE49-F238E27FC236}">
                <a16:creationId xmlns:a16="http://schemas.microsoft.com/office/drawing/2014/main" id="{56C18DA9-61EE-32B1-E5A1-3F35C53C80B0}"/>
              </a:ext>
            </a:extLst>
          </p:cNvPr>
          <p:cNvSpPr>
            <a:spLocks noChangeArrowheads="1"/>
          </p:cNvSpPr>
          <p:nvPr/>
        </p:nvSpPr>
        <p:spPr bwMode="auto">
          <a:xfrm>
            <a:off x="400050" y="5555177"/>
            <a:ext cx="4114800" cy="70133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i="1" dirty="0">
                <a:solidFill>
                  <a:srgbClr val="0070C0"/>
                </a:solidFill>
                <a:latin typeface="Arial" panose="020B0604020202020204" pitchFamily="34" charset="0"/>
              </a:rPr>
              <a:t>Production Supervisor:       </a:t>
            </a:r>
          </a:p>
        </p:txBody>
      </p:sp>
      <p:sp>
        <p:nvSpPr>
          <p:cNvPr id="8" name="Rectangle 10">
            <a:extLst>
              <a:ext uri="{FF2B5EF4-FFF2-40B4-BE49-F238E27FC236}">
                <a16:creationId xmlns:a16="http://schemas.microsoft.com/office/drawing/2014/main" id="{C5E9A0A4-D1E7-C6F1-DC6D-852C3ACDEF90}"/>
              </a:ext>
            </a:extLst>
          </p:cNvPr>
          <p:cNvSpPr>
            <a:spLocks noChangeArrowheads="1"/>
          </p:cNvSpPr>
          <p:nvPr/>
        </p:nvSpPr>
        <p:spPr bwMode="auto">
          <a:xfrm>
            <a:off x="4681538" y="5555178"/>
            <a:ext cx="4114800" cy="70132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i="1" dirty="0">
                <a:solidFill>
                  <a:srgbClr val="0070C0"/>
                </a:solidFill>
                <a:latin typeface="Arial" panose="020B0604020202020204" pitchFamily="34" charset="0"/>
              </a:rPr>
              <a:t>Production Manager: </a:t>
            </a:r>
          </a:p>
        </p:txBody>
      </p:sp>
      <p:sp>
        <p:nvSpPr>
          <p:cNvPr id="9" name="TextBox 8">
            <a:extLst>
              <a:ext uri="{FF2B5EF4-FFF2-40B4-BE49-F238E27FC236}">
                <a16:creationId xmlns:a16="http://schemas.microsoft.com/office/drawing/2014/main" id="{2C0A133C-CC19-68A7-3AFC-09A24D4573DE}"/>
              </a:ext>
            </a:extLst>
          </p:cNvPr>
          <p:cNvSpPr txBox="1"/>
          <p:nvPr/>
        </p:nvSpPr>
        <p:spPr>
          <a:xfrm>
            <a:off x="400050" y="1054776"/>
            <a:ext cx="8396288" cy="1463040"/>
          </a:xfrm>
          <a:prstGeom prst="rect">
            <a:avLst/>
          </a:prstGeom>
          <a:noFill/>
          <a:ln w="12700">
            <a:solidFill>
              <a:schemeClr val="tx1"/>
            </a:solidFill>
          </a:ln>
        </p:spPr>
        <p:txBody>
          <a:bodyPr wrap="square" rtlCol="0">
            <a:noAutofit/>
          </a:bodyPr>
          <a:lstStyle/>
          <a:p>
            <a:r>
              <a:rPr lang="en-US" sz="1600" b="1" i="1" u="sng" dirty="0">
                <a:solidFill>
                  <a:srgbClr val="0070C0"/>
                </a:solidFill>
                <a:latin typeface="Arial" panose="020B0604020202020204" pitchFamily="34" charset="0"/>
              </a:rPr>
              <a:t>Problem:</a:t>
            </a:r>
            <a:r>
              <a:rPr lang="en-US" sz="1600" dirty="0"/>
              <a:t> </a:t>
            </a:r>
          </a:p>
          <a:p>
            <a:r>
              <a:rPr lang="en-US" sz="1600" dirty="0"/>
              <a:t> </a:t>
            </a:r>
          </a:p>
        </p:txBody>
      </p:sp>
      <p:sp>
        <p:nvSpPr>
          <p:cNvPr id="10" name="Rectangle 10">
            <a:extLst>
              <a:ext uri="{FF2B5EF4-FFF2-40B4-BE49-F238E27FC236}">
                <a16:creationId xmlns:a16="http://schemas.microsoft.com/office/drawing/2014/main" id="{3362071D-D580-0CF6-4AD3-EE7D17C0C769}"/>
              </a:ext>
            </a:extLst>
          </p:cNvPr>
          <p:cNvSpPr>
            <a:spLocks noChangeArrowheads="1"/>
          </p:cNvSpPr>
          <p:nvPr/>
        </p:nvSpPr>
        <p:spPr bwMode="auto">
          <a:xfrm>
            <a:off x="400050" y="6320430"/>
            <a:ext cx="4114800" cy="46137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i="1" dirty="0">
                <a:solidFill>
                  <a:srgbClr val="0070C0"/>
                </a:solidFill>
                <a:latin typeface="Arial" panose="020B0604020202020204" pitchFamily="34" charset="0"/>
              </a:rPr>
              <a:t>Date:       </a:t>
            </a:r>
          </a:p>
        </p:txBody>
      </p:sp>
      <p:sp>
        <p:nvSpPr>
          <p:cNvPr id="11" name="Rectangle 2">
            <a:extLst>
              <a:ext uri="{FF2B5EF4-FFF2-40B4-BE49-F238E27FC236}">
                <a16:creationId xmlns:a16="http://schemas.microsoft.com/office/drawing/2014/main" id="{18B2FEF5-1E18-E86B-1F60-9E328F5B21C9}"/>
              </a:ext>
            </a:extLst>
          </p:cNvPr>
          <p:cNvSpPr txBox="1">
            <a:spLocks noChangeArrowheads="1"/>
          </p:cNvSpPr>
          <p:nvPr/>
        </p:nvSpPr>
        <p:spPr>
          <a:xfrm>
            <a:off x="198708" y="182043"/>
            <a:ext cx="3638550" cy="655510"/>
          </a:xfrm>
          <a:prstGeom prst="rect">
            <a:avLst/>
          </a:prstGeom>
        </p:spPr>
        <p:txBody>
          <a:bodyPr vert="horz" lIns="91440" tIns="45720" rIns="91440" bIns="45720" rtlCol="0" anchor="ctr">
            <a:noAutofit/>
          </a:bodyPr>
          <a:lstStyle>
            <a:lvl1pPr algn="ctr" defTabSz="514350" rtl="0" eaLnBrk="1" latinLnBrk="0" hangingPunct="1">
              <a:lnSpc>
                <a:spcPct val="90000"/>
              </a:lnSpc>
              <a:spcBef>
                <a:spcPct val="0"/>
              </a:spcBef>
              <a:buNone/>
              <a:defRPr sz="2250" b="1" i="0" kern="1200">
                <a:solidFill>
                  <a:schemeClr val="tx1"/>
                </a:solidFill>
                <a:latin typeface="Arial" charset="0"/>
                <a:ea typeface="Arial" charset="0"/>
                <a:cs typeface="Arial" charset="0"/>
              </a:defRPr>
            </a:lvl1pPr>
          </a:lstStyle>
          <a:p>
            <a:pPr algn="l"/>
            <a:r>
              <a:rPr lang="en-US" altLang="en-US" sz="4000" i="1" dirty="0">
                <a:solidFill>
                  <a:schemeClr val="bg1"/>
                </a:solidFill>
                <a:latin typeface="Arial" panose="020B0604020202020204" pitchFamily="34" charset="0"/>
              </a:rPr>
              <a:t>Kaizen </a:t>
            </a:r>
            <a:r>
              <a:rPr lang="en-US" altLang="en-US" sz="4000" i="1" dirty="0" err="1">
                <a:solidFill>
                  <a:schemeClr val="bg1"/>
                </a:solidFill>
                <a:latin typeface="Arial" panose="020B0604020202020204" pitchFamily="34" charset="0"/>
              </a:rPr>
              <a:t>Teian</a:t>
            </a:r>
            <a:endParaRPr lang="en-US" altLang="en-US" sz="4000" i="1" dirty="0">
              <a:solidFill>
                <a:schemeClr val="bg1"/>
              </a:solidFill>
              <a:latin typeface="Arial" panose="020B0604020202020204" pitchFamily="34" charset="0"/>
            </a:endParaRPr>
          </a:p>
        </p:txBody>
      </p:sp>
    </p:spTree>
    <p:extLst>
      <p:ext uri="{BB962C8B-B14F-4D97-AF65-F5344CB8AC3E}">
        <p14:creationId xmlns:p14="http://schemas.microsoft.com/office/powerpoint/2010/main" val="454205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6AA4A63F-1B4E-12F0-BFA5-7006A4A538A2}"/>
              </a:ext>
            </a:extLst>
          </p:cNvPr>
          <p:cNvSpPr txBox="1">
            <a:spLocks noChangeArrowheads="1"/>
          </p:cNvSpPr>
          <p:nvPr/>
        </p:nvSpPr>
        <p:spPr bwMode="auto">
          <a:xfrm rot="16200000">
            <a:off x="3233710" y="2312632"/>
            <a:ext cx="2602002" cy="3871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i="1" dirty="0">
                <a:solidFill>
                  <a:srgbClr val="0070C0"/>
                </a:solidFill>
                <a:latin typeface="Arial" panose="020B0604020202020204" pitchFamily="34" charset="0"/>
              </a:rPr>
              <a:t>Before Kaizen</a:t>
            </a:r>
          </a:p>
        </p:txBody>
      </p:sp>
      <p:sp>
        <p:nvSpPr>
          <p:cNvPr id="4" name="Rectangle 9">
            <a:extLst>
              <a:ext uri="{FF2B5EF4-FFF2-40B4-BE49-F238E27FC236}">
                <a16:creationId xmlns:a16="http://schemas.microsoft.com/office/drawing/2014/main" id="{AB354584-8707-367F-6E29-BAAE3DA3B896}"/>
              </a:ext>
            </a:extLst>
          </p:cNvPr>
          <p:cNvSpPr>
            <a:spLocks noChangeArrowheads="1"/>
          </p:cNvSpPr>
          <p:nvPr/>
        </p:nvSpPr>
        <p:spPr bwMode="auto">
          <a:xfrm>
            <a:off x="191310" y="4131289"/>
            <a:ext cx="4114800" cy="122078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b="1" i="1" u="sng" dirty="0">
                <a:solidFill>
                  <a:srgbClr val="0070C0"/>
                </a:solidFill>
                <a:latin typeface="Arial" panose="020B0604020202020204" pitchFamily="34" charset="0"/>
              </a:rPr>
              <a:t>Solution:</a:t>
            </a:r>
          </a:p>
        </p:txBody>
      </p:sp>
      <p:sp>
        <p:nvSpPr>
          <p:cNvPr id="5" name="Rectangle 10">
            <a:extLst>
              <a:ext uri="{FF2B5EF4-FFF2-40B4-BE49-F238E27FC236}">
                <a16:creationId xmlns:a16="http://schemas.microsoft.com/office/drawing/2014/main" id="{0E8AAD9A-A9EC-7D24-3368-C1F34EDFA65F}"/>
              </a:ext>
            </a:extLst>
          </p:cNvPr>
          <p:cNvSpPr>
            <a:spLocks noChangeArrowheads="1"/>
          </p:cNvSpPr>
          <p:nvPr/>
        </p:nvSpPr>
        <p:spPr bwMode="auto">
          <a:xfrm>
            <a:off x="191312" y="5408612"/>
            <a:ext cx="4114798" cy="12207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b="1" i="1" u="sng" dirty="0">
                <a:solidFill>
                  <a:srgbClr val="0070C0"/>
                </a:solidFill>
                <a:latin typeface="Arial" panose="020B0604020202020204" pitchFamily="34" charset="0"/>
              </a:rPr>
              <a:t>Results:</a:t>
            </a:r>
            <a:endParaRPr lang="en-US" altLang="en-US" sz="1400" dirty="0">
              <a:solidFill>
                <a:srgbClr val="0070C0"/>
              </a:solidFill>
              <a:latin typeface="Arial" panose="020B0604020202020204" pitchFamily="34" charset="0"/>
            </a:endParaRPr>
          </a:p>
        </p:txBody>
      </p:sp>
      <p:sp>
        <p:nvSpPr>
          <p:cNvPr id="6" name="Rectangle 14">
            <a:extLst>
              <a:ext uri="{FF2B5EF4-FFF2-40B4-BE49-F238E27FC236}">
                <a16:creationId xmlns:a16="http://schemas.microsoft.com/office/drawing/2014/main" id="{0FADF991-6C52-D690-7260-3D1F90D717E0}"/>
              </a:ext>
            </a:extLst>
          </p:cNvPr>
          <p:cNvSpPr>
            <a:spLocks noChangeArrowheads="1"/>
          </p:cNvSpPr>
          <p:nvPr/>
        </p:nvSpPr>
        <p:spPr bwMode="auto">
          <a:xfrm>
            <a:off x="191310" y="1141187"/>
            <a:ext cx="4114800" cy="32762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b="1" i="1" dirty="0">
                <a:solidFill>
                  <a:srgbClr val="0070C0"/>
                </a:solidFill>
                <a:latin typeface="Arial" panose="020B0604020202020204" pitchFamily="34" charset="0"/>
              </a:rPr>
              <a:t>Date: </a:t>
            </a:r>
            <a:endParaRPr lang="en-US" altLang="en-US" sz="1600" dirty="0">
              <a:latin typeface="Arial" panose="020B0604020202020204" pitchFamily="34" charset="0"/>
            </a:endParaRPr>
          </a:p>
        </p:txBody>
      </p:sp>
      <p:sp>
        <p:nvSpPr>
          <p:cNvPr id="7" name="Text Box 15">
            <a:extLst>
              <a:ext uri="{FF2B5EF4-FFF2-40B4-BE49-F238E27FC236}">
                <a16:creationId xmlns:a16="http://schemas.microsoft.com/office/drawing/2014/main" id="{D88445A1-CA72-5EF8-669F-AC3AA1386F95}"/>
              </a:ext>
            </a:extLst>
          </p:cNvPr>
          <p:cNvSpPr txBox="1">
            <a:spLocks noChangeArrowheads="1"/>
          </p:cNvSpPr>
          <p:nvPr/>
        </p:nvSpPr>
        <p:spPr bwMode="auto">
          <a:xfrm rot="16200000">
            <a:off x="3216190" y="5152336"/>
            <a:ext cx="2602005" cy="3520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i="1" dirty="0">
                <a:solidFill>
                  <a:srgbClr val="0070C0"/>
                </a:solidFill>
                <a:latin typeface="Arial" panose="020B0604020202020204" pitchFamily="34" charset="0"/>
              </a:rPr>
              <a:t>After Kaizen</a:t>
            </a:r>
          </a:p>
        </p:txBody>
      </p:sp>
      <p:sp>
        <p:nvSpPr>
          <p:cNvPr id="8" name="Rectangle 7">
            <a:extLst>
              <a:ext uri="{FF2B5EF4-FFF2-40B4-BE49-F238E27FC236}">
                <a16:creationId xmlns:a16="http://schemas.microsoft.com/office/drawing/2014/main" id="{A5889745-BB17-EBCE-AD61-C257066885AC}"/>
              </a:ext>
            </a:extLst>
          </p:cNvPr>
          <p:cNvSpPr>
            <a:spLocks noChangeArrowheads="1"/>
          </p:cNvSpPr>
          <p:nvPr/>
        </p:nvSpPr>
        <p:spPr bwMode="auto">
          <a:xfrm>
            <a:off x="191311" y="2844524"/>
            <a:ext cx="4114799" cy="12207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500" b="1" i="1" u="sng" dirty="0">
                <a:solidFill>
                  <a:srgbClr val="0070C0"/>
                </a:solidFill>
                <a:latin typeface="Arial" panose="020B0604020202020204" pitchFamily="34" charset="0"/>
              </a:rPr>
              <a:t>Problem:</a:t>
            </a:r>
          </a:p>
          <a:p>
            <a:pPr marL="285750" indent="-285750">
              <a:spcBef>
                <a:spcPct val="0"/>
              </a:spcBef>
            </a:pPr>
            <a:endParaRPr lang="en-US" altLang="en-US" sz="1400" dirty="0">
              <a:solidFill>
                <a:srgbClr val="0070C0"/>
              </a:solidFill>
              <a:latin typeface="Arial" panose="020B0604020202020204" pitchFamily="34" charset="0"/>
            </a:endParaRPr>
          </a:p>
        </p:txBody>
      </p:sp>
      <p:sp>
        <p:nvSpPr>
          <p:cNvPr id="9" name="Rectangle 10">
            <a:extLst>
              <a:ext uri="{FF2B5EF4-FFF2-40B4-BE49-F238E27FC236}">
                <a16:creationId xmlns:a16="http://schemas.microsoft.com/office/drawing/2014/main" id="{A0B643F4-7BEA-5472-BA12-33F444E4E964}"/>
              </a:ext>
            </a:extLst>
          </p:cNvPr>
          <p:cNvSpPr>
            <a:spLocks noChangeArrowheads="1"/>
          </p:cNvSpPr>
          <p:nvPr/>
        </p:nvSpPr>
        <p:spPr bwMode="auto">
          <a:xfrm>
            <a:off x="191310" y="1546272"/>
            <a:ext cx="4114800" cy="12207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i="1" u="sng" dirty="0">
                <a:solidFill>
                  <a:srgbClr val="0070C0"/>
                </a:solidFill>
                <a:latin typeface="Arial" panose="020B0604020202020204" pitchFamily="34" charset="0"/>
              </a:rPr>
              <a:t>Team</a:t>
            </a:r>
            <a:r>
              <a:rPr lang="en-US" altLang="en-US" sz="1400" b="1" i="1" dirty="0">
                <a:solidFill>
                  <a:srgbClr val="0070C0"/>
                </a:solidFill>
                <a:latin typeface="Arial" panose="020B0604020202020204" pitchFamily="34" charset="0"/>
              </a:rPr>
              <a:t>: </a:t>
            </a:r>
            <a:r>
              <a:rPr lang="en-US" altLang="en-US" sz="1400" dirty="0">
                <a:solidFill>
                  <a:srgbClr val="0070C0"/>
                </a:solidFill>
                <a:latin typeface="Arial" panose="020B0604020202020204" pitchFamily="34" charset="0"/>
              </a:rPr>
              <a:t>  </a:t>
            </a:r>
          </a:p>
        </p:txBody>
      </p:sp>
      <p:sp>
        <p:nvSpPr>
          <p:cNvPr id="10" name="Rectangle 2">
            <a:extLst>
              <a:ext uri="{FF2B5EF4-FFF2-40B4-BE49-F238E27FC236}">
                <a16:creationId xmlns:a16="http://schemas.microsoft.com/office/drawing/2014/main" id="{218B90C8-1868-7B54-0937-CEEA1C2ABF93}"/>
              </a:ext>
            </a:extLst>
          </p:cNvPr>
          <p:cNvSpPr txBox="1">
            <a:spLocks noChangeArrowheads="1"/>
          </p:cNvSpPr>
          <p:nvPr/>
        </p:nvSpPr>
        <p:spPr>
          <a:xfrm>
            <a:off x="198708" y="182043"/>
            <a:ext cx="3638550" cy="655510"/>
          </a:xfrm>
          <a:prstGeom prst="rect">
            <a:avLst/>
          </a:prstGeom>
        </p:spPr>
        <p:txBody>
          <a:bodyPr vert="horz" lIns="91440" tIns="45720" rIns="91440" bIns="45720" rtlCol="0" anchor="ctr">
            <a:noAutofit/>
          </a:bodyPr>
          <a:lstStyle>
            <a:lvl1pPr algn="ctr" defTabSz="514350" rtl="0" eaLnBrk="1" latinLnBrk="0" hangingPunct="1">
              <a:lnSpc>
                <a:spcPct val="90000"/>
              </a:lnSpc>
              <a:spcBef>
                <a:spcPct val="0"/>
              </a:spcBef>
              <a:buNone/>
              <a:defRPr sz="2250" b="1" i="0" kern="1200">
                <a:solidFill>
                  <a:schemeClr val="tx1"/>
                </a:solidFill>
                <a:latin typeface="Arial" charset="0"/>
                <a:ea typeface="Arial" charset="0"/>
                <a:cs typeface="Arial" charset="0"/>
              </a:defRPr>
            </a:lvl1pPr>
          </a:lstStyle>
          <a:p>
            <a:pPr algn="l"/>
            <a:r>
              <a:rPr lang="en-US" altLang="en-US" sz="4000" i="1" dirty="0">
                <a:solidFill>
                  <a:schemeClr val="bg1"/>
                </a:solidFill>
                <a:latin typeface="Arial" panose="020B0604020202020204" pitchFamily="34" charset="0"/>
              </a:rPr>
              <a:t>Kaizen Teian</a:t>
            </a:r>
          </a:p>
        </p:txBody>
      </p:sp>
      <p:cxnSp>
        <p:nvCxnSpPr>
          <p:cNvPr id="11" name="Straight Connector 10">
            <a:extLst>
              <a:ext uri="{FF2B5EF4-FFF2-40B4-BE49-F238E27FC236}">
                <a16:creationId xmlns:a16="http://schemas.microsoft.com/office/drawing/2014/main" id="{E3D9C24B-13A0-4D71-4758-C94E25CA68A4}"/>
              </a:ext>
            </a:extLst>
          </p:cNvPr>
          <p:cNvCxnSpPr/>
          <p:nvPr/>
        </p:nvCxnSpPr>
        <p:spPr>
          <a:xfrm>
            <a:off x="4572000" y="3925243"/>
            <a:ext cx="4455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838623A-B9DE-0CAA-38FD-E667F5A5CCE2}"/>
              </a:ext>
            </a:extLst>
          </p:cNvPr>
          <p:cNvSpPr/>
          <p:nvPr/>
        </p:nvSpPr>
        <p:spPr>
          <a:xfrm>
            <a:off x="4694508" y="1206955"/>
            <a:ext cx="4258181" cy="26232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a:extLst>
              <a:ext uri="{FF2B5EF4-FFF2-40B4-BE49-F238E27FC236}">
                <a16:creationId xmlns:a16="http://schemas.microsoft.com/office/drawing/2014/main" id="{980B0FB8-67C9-3E6B-0988-3FCB4165E83B}"/>
              </a:ext>
            </a:extLst>
          </p:cNvPr>
          <p:cNvSpPr/>
          <p:nvPr/>
        </p:nvSpPr>
        <p:spPr>
          <a:xfrm>
            <a:off x="4694507" y="4027384"/>
            <a:ext cx="4258181" cy="26020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Slide Number Placeholder 5">
            <a:extLst>
              <a:ext uri="{FF2B5EF4-FFF2-40B4-BE49-F238E27FC236}">
                <a16:creationId xmlns:a16="http://schemas.microsoft.com/office/drawing/2014/main" id="{CA34F98B-187F-6C51-87BC-5D451D3E2C46}"/>
              </a:ext>
            </a:extLst>
          </p:cNvPr>
          <p:cNvSpPr txBox="1">
            <a:spLocks/>
          </p:cNvSpPr>
          <p:nvPr/>
        </p:nvSpPr>
        <p:spPr>
          <a:xfrm>
            <a:off x="9258992" y="6486468"/>
            <a:ext cx="2743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0685F5-C3FE-5541-96F7-A21BF7F294E4}" type="slidenum">
              <a:rPr lang="en-US" smtClean="0">
                <a:latin typeface="Arial" panose="020B0604020202020204" pitchFamily="34" charset="0"/>
                <a:cs typeface="Arial" panose="020B0604020202020204" pitchFamily="34" charset="0"/>
              </a:rPr>
              <a:pPr/>
              <a:t>43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5303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44BD966-CE4B-844F-19D2-562D0741BF2E}"/>
              </a:ext>
            </a:extLst>
          </p:cNvPr>
          <p:cNvSpPr txBox="1">
            <a:spLocks/>
          </p:cNvSpPr>
          <p:nvPr/>
        </p:nvSpPr>
        <p:spPr>
          <a:xfrm>
            <a:off x="457200" y="182880"/>
            <a:ext cx="10990243"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r>
              <a:rPr lang="en-US"/>
              <a:t>Discussion</a:t>
            </a:r>
            <a:endParaRPr lang="en-US" dirty="0"/>
          </a:p>
        </p:txBody>
      </p:sp>
      <p:sp>
        <p:nvSpPr>
          <p:cNvPr id="4" name="TextBox 3">
            <a:extLst>
              <a:ext uri="{FF2B5EF4-FFF2-40B4-BE49-F238E27FC236}">
                <a16:creationId xmlns:a16="http://schemas.microsoft.com/office/drawing/2014/main" id="{4F4FA201-9787-63A5-F231-5C274784713E}"/>
              </a:ext>
            </a:extLst>
          </p:cNvPr>
          <p:cNvSpPr txBox="1"/>
          <p:nvPr/>
        </p:nvSpPr>
        <p:spPr>
          <a:xfrm>
            <a:off x="2143475" y="2967335"/>
            <a:ext cx="7905049" cy="923330"/>
          </a:xfrm>
          <a:prstGeom prst="rect">
            <a:avLst/>
          </a:prstGeom>
          <a:noFill/>
        </p:spPr>
        <p:txBody>
          <a:bodyPr wrap="none" rtlCol="0">
            <a:spAutoFit/>
          </a:bodyPr>
          <a:lstStyle/>
          <a:p>
            <a:r>
              <a:rPr lang="en-US" sz="5400" dirty="0"/>
              <a:t>Thoughts – Ideas - Disbelief</a:t>
            </a:r>
          </a:p>
        </p:txBody>
      </p:sp>
    </p:spTree>
    <p:extLst>
      <p:ext uri="{BB962C8B-B14F-4D97-AF65-F5344CB8AC3E}">
        <p14:creationId xmlns:p14="http://schemas.microsoft.com/office/powerpoint/2010/main" val="2080195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639DB-1A34-4972-DCAC-B86C68513F69}"/>
              </a:ext>
            </a:extLst>
          </p:cNvPr>
          <p:cNvSpPr>
            <a:spLocks noGrp="1"/>
          </p:cNvSpPr>
          <p:nvPr>
            <p:ph type="title"/>
          </p:nvPr>
        </p:nvSpPr>
        <p:spPr/>
        <p:txBody>
          <a:bodyPr/>
          <a:lstStyle/>
          <a:p>
            <a:r>
              <a:rPr lang="en-US" dirty="0"/>
              <a:t>What is Root Cause Analysis?</a:t>
            </a:r>
          </a:p>
        </p:txBody>
      </p:sp>
      <p:sp>
        <p:nvSpPr>
          <p:cNvPr id="3" name="Content Placeholder 2">
            <a:extLst>
              <a:ext uri="{FF2B5EF4-FFF2-40B4-BE49-F238E27FC236}">
                <a16:creationId xmlns:a16="http://schemas.microsoft.com/office/drawing/2014/main" id="{37304C43-684D-3988-7111-D6655118F7F2}"/>
              </a:ext>
            </a:extLst>
          </p:cNvPr>
          <p:cNvSpPr txBox="1">
            <a:spLocks/>
          </p:cNvSpPr>
          <p:nvPr/>
        </p:nvSpPr>
        <p:spPr>
          <a:xfrm>
            <a:off x="457200" y="1115150"/>
            <a:ext cx="11430000" cy="51558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0"/>
              </a:spcBef>
              <a:spcAft>
                <a:spcPts val="600"/>
              </a:spcAft>
              <a:buFont typeface="Arial" panose="020B0604020202020204" pitchFamily="34" charset="0"/>
              <a:buNone/>
            </a:pPr>
            <a:r>
              <a:rPr lang="en-US" sz="3200" dirty="0">
                <a:latin typeface="Arial" panose="020B0604020202020204" pitchFamily="34" charset="0"/>
                <a:cs typeface="Arial" panose="020B0604020202020204" pitchFamily="34" charset="0"/>
              </a:rPr>
              <a:t>Root Cause Defined:</a:t>
            </a:r>
            <a:endParaRPr lang="en-US" dirty="0">
              <a:latin typeface="Arial" panose="020B0604020202020204" pitchFamily="34" charset="0"/>
              <a:cs typeface="Arial" panose="020B0604020202020204" pitchFamily="34" charset="0"/>
            </a:endParaRPr>
          </a:p>
          <a:p>
            <a:pPr marL="457200" lvl="1" indent="-457200">
              <a:lnSpc>
                <a:spcPct val="125000"/>
              </a:lnSpc>
              <a:spcBef>
                <a:spcPts val="0"/>
              </a:spcBef>
              <a:spcAft>
                <a:spcPts val="600"/>
              </a:spcAft>
              <a:buFont typeface="+mj-lt"/>
              <a:buAutoNum type="arabicPeriod"/>
            </a:pPr>
            <a:r>
              <a:rPr lang="en-US" dirty="0">
                <a:latin typeface="Arial" panose="020B0604020202020204" pitchFamily="34" charset="0"/>
                <a:cs typeface="Arial" panose="020B0604020202020204" pitchFamily="34" charset="0"/>
              </a:rPr>
              <a:t>Root – the basic cause, source, or origin of something</a:t>
            </a:r>
          </a:p>
          <a:p>
            <a:pPr marL="457200" lvl="1" indent="-457200">
              <a:lnSpc>
                <a:spcPct val="100000"/>
              </a:lnSpc>
              <a:spcBef>
                <a:spcPts val="0"/>
              </a:spcBef>
              <a:spcAft>
                <a:spcPts val="600"/>
              </a:spcAft>
              <a:buFont typeface="+mj-lt"/>
              <a:buAutoNum type="arabicPeriod"/>
            </a:pPr>
            <a:r>
              <a:rPr lang="en-US" dirty="0">
                <a:latin typeface="Arial" panose="020B0604020202020204" pitchFamily="34" charset="0"/>
                <a:cs typeface="Arial" panose="020B0604020202020204" pitchFamily="34" charset="0"/>
              </a:rPr>
              <a:t>Cause – a person or thing that gives rise to an action, phenomenon, or condition</a:t>
            </a:r>
          </a:p>
          <a:p>
            <a:pPr marL="914400" lvl="2" indent="-457200">
              <a:lnSpc>
                <a:spcPct val="125000"/>
              </a:lnSpc>
              <a:spcBef>
                <a:spcPts val="0"/>
              </a:spcBef>
              <a:spcAft>
                <a:spcPts val="600"/>
              </a:spcAft>
              <a:buFont typeface="+mj-lt"/>
              <a:buAutoNum type="alphaLcParenR"/>
            </a:pPr>
            <a:r>
              <a:rPr lang="en-US" sz="2400" dirty="0">
                <a:latin typeface="Arial" panose="020B0604020202020204" pitchFamily="34" charset="0"/>
                <a:cs typeface="Arial" panose="020B0604020202020204" pitchFamily="34" charset="0"/>
              </a:rPr>
              <a:t>Physical cause – material items (e.g. mold) failed in some way</a:t>
            </a:r>
          </a:p>
          <a:p>
            <a:pPr marL="914400" lvl="2" indent="-457200">
              <a:lnSpc>
                <a:spcPct val="100000"/>
              </a:lnSpc>
              <a:spcBef>
                <a:spcPts val="0"/>
              </a:spcBef>
              <a:spcAft>
                <a:spcPts val="600"/>
              </a:spcAft>
              <a:buFont typeface="+mj-lt"/>
              <a:buAutoNum type="alphaLcParenR"/>
            </a:pPr>
            <a:r>
              <a:rPr lang="en-US" sz="2400" dirty="0">
                <a:latin typeface="Arial" panose="020B0604020202020204" pitchFamily="34" charset="0"/>
                <a:cs typeface="Arial" panose="020B0604020202020204" pitchFamily="34" charset="0"/>
              </a:rPr>
              <a:t>Human cause – people did something wrong or did not do something that was needed (e.g. layer pack)</a:t>
            </a:r>
          </a:p>
          <a:p>
            <a:pPr marL="914400" lvl="2" indent="-457200">
              <a:lnSpc>
                <a:spcPct val="100000"/>
              </a:lnSpc>
              <a:spcBef>
                <a:spcPts val="0"/>
              </a:spcBef>
              <a:spcAft>
                <a:spcPts val="600"/>
              </a:spcAft>
              <a:buFont typeface="+mj-lt"/>
              <a:buAutoNum type="alphaLcParenR"/>
            </a:pPr>
            <a:r>
              <a:rPr lang="en-US" sz="2400" dirty="0">
                <a:latin typeface="Arial" panose="020B0604020202020204" pitchFamily="34" charset="0"/>
                <a:cs typeface="Arial" panose="020B0604020202020204" pitchFamily="34" charset="0"/>
              </a:rPr>
              <a:t>System cause – a process or policy that people use to decide or do their work is faulty (e.g. injection molding process)</a:t>
            </a:r>
          </a:p>
          <a:p>
            <a:pPr marL="457200" lvl="1" indent="-457200">
              <a:lnSpc>
                <a:spcPct val="100000"/>
              </a:lnSpc>
              <a:spcBef>
                <a:spcPts val="0"/>
              </a:spcBef>
              <a:spcAft>
                <a:spcPts val="600"/>
              </a:spcAft>
              <a:buFont typeface="+mj-lt"/>
              <a:buAutoNum type="arabicPeriod"/>
            </a:pPr>
            <a:r>
              <a:rPr lang="en-US" dirty="0">
                <a:latin typeface="Arial" panose="020B0604020202020204" pitchFamily="34" charset="0"/>
                <a:cs typeface="Arial" panose="020B0604020202020204" pitchFamily="34" charset="0"/>
              </a:rPr>
              <a:t>Analysis – detailed examination of anything complex to determine its essential features</a:t>
            </a:r>
          </a:p>
        </p:txBody>
      </p:sp>
    </p:spTree>
    <p:extLst>
      <p:ext uri="{BB962C8B-B14F-4D97-AF65-F5344CB8AC3E}">
        <p14:creationId xmlns:p14="http://schemas.microsoft.com/office/powerpoint/2010/main" val="2830660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440D-AB57-A614-9023-53FAE812CB25}"/>
              </a:ext>
            </a:extLst>
          </p:cNvPr>
          <p:cNvSpPr>
            <a:spLocks noGrp="1"/>
          </p:cNvSpPr>
          <p:nvPr>
            <p:ph type="title"/>
          </p:nvPr>
        </p:nvSpPr>
        <p:spPr/>
        <p:txBody>
          <a:bodyPr/>
          <a:lstStyle/>
          <a:p>
            <a:r>
              <a:rPr lang="en-US" dirty="0"/>
              <a:t>Benefits</a:t>
            </a:r>
          </a:p>
        </p:txBody>
      </p:sp>
      <p:sp>
        <p:nvSpPr>
          <p:cNvPr id="3" name="Rectangle 3">
            <a:extLst>
              <a:ext uri="{FF2B5EF4-FFF2-40B4-BE49-F238E27FC236}">
                <a16:creationId xmlns:a16="http://schemas.microsoft.com/office/drawing/2014/main" id="{5070E6CA-8A2E-D658-F14C-7BE8C01390BD}"/>
              </a:ext>
            </a:extLst>
          </p:cNvPr>
          <p:cNvSpPr txBox="1">
            <a:spLocks noChangeArrowheads="1"/>
          </p:cNvSpPr>
          <p:nvPr/>
        </p:nvSpPr>
        <p:spPr>
          <a:xfrm>
            <a:off x="457199" y="1188720"/>
            <a:ext cx="11430000" cy="50292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5000"/>
              </a:lnSpc>
              <a:spcBef>
                <a:spcPts val="0"/>
              </a:spcBef>
              <a:buFont typeface="Wingdings" panose="05000000000000000000" pitchFamily="2" charset="2"/>
              <a:buNone/>
              <a:defRPr/>
            </a:pPr>
            <a:r>
              <a:rPr lang="en-US" altLang="en-US" sz="3200">
                <a:latin typeface="Arial" panose="020B0604020202020204" pitchFamily="34" charset="0"/>
                <a:cs typeface="Arial" panose="020B0604020202020204" pitchFamily="34" charset="0"/>
              </a:rPr>
              <a:t>By eliminating the root cause…</a:t>
            </a:r>
          </a:p>
          <a:p>
            <a:pPr marL="457200" indent="-457200" algn="ctr">
              <a:lnSpc>
                <a:spcPct val="125000"/>
              </a:lnSpc>
              <a:spcBef>
                <a:spcPts val="0"/>
              </a:spcBef>
              <a:buFont typeface="Wingdings" panose="05000000000000000000" pitchFamily="2" charset="2"/>
              <a:buNone/>
              <a:defRPr/>
            </a:pPr>
            <a:r>
              <a:rPr lang="en-US" altLang="en-US" sz="3900" b="1">
                <a:latin typeface="Arial" panose="020B0604020202020204" pitchFamily="34" charset="0"/>
                <a:cs typeface="Arial" panose="020B0604020202020204" pitchFamily="34" charset="0"/>
              </a:rPr>
              <a:t>You save time and money because…</a:t>
            </a:r>
            <a:endParaRPr lang="en-US" altLang="en-US" sz="3900">
              <a:latin typeface="Arial" panose="020B0604020202020204" pitchFamily="34" charset="0"/>
              <a:cs typeface="Arial" panose="020B0604020202020204" pitchFamily="34" charset="0"/>
            </a:endParaRPr>
          </a:p>
          <a:p>
            <a:pPr marL="457200" indent="-457200">
              <a:lnSpc>
                <a:spcPct val="125000"/>
              </a:lnSpc>
              <a:spcBef>
                <a:spcPts val="0"/>
              </a:spcBef>
              <a:defRPr/>
            </a:pPr>
            <a:r>
              <a:rPr lang="en-US" altLang="en-US" sz="3000">
                <a:latin typeface="Arial" panose="020B0604020202020204" pitchFamily="34" charset="0"/>
                <a:cs typeface="Arial" panose="020B0604020202020204" pitchFamily="34" charset="0"/>
              </a:rPr>
              <a:t>Problems are not repeated</a:t>
            </a:r>
          </a:p>
          <a:p>
            <a:pPr marL="457200" indent="-457200">
              <a:lnSpc>
                <a:spcPct val="125000"/>
              </a:lnSpc>
              <a:spcBef>
                <a:spcPts val="0"/>
              </a:spcBef>
              <a:defRPr/>
            </a:pPr>
            <a:r>
              <a:rPr lang="en-US" altLang="en-US" sz="3000">
                <a:latin typeface="Arial" panose="020B0604020202020204" pitchFamily="34" charset="0"/>
                <a:cs typeface="Arial" panose="020B0604020202020204" pitchFamily="34" charset="0"/>
              </a:rPr>
              <a:t>Rework, retest, reinspect, and cost-of-quality is reduced</a:t>
            </a:r>
          </a:p>
          <a:p>
            <a:pPr marL="457200" indent="-457200">
              <a:lnSpc>
                <a:spcPct val="125000"/>
              </a:lnSpc>
              <a:spcBef>
                <a:spcPts val="0"/>
              </a:spcBef>
              <a:defRPr/>
            </a:pPr>
            <a:r>
              <a:rPr lang="en-US" altLang="en-US" sz="3000">
                <a:latin typeface="Arial" panose="020B0604020202020204" pitchFamily="34" charset="0"/>
                <a:cs typeface="Arial" panose="020B0604020202020204" pitchFamily="34" charset="0"/>
              </a:rPr>
              <a:t>Problems are prevented in other areas</a:t>
            </a:r>
          </a:p>
          <a:p>
            <a:pPr marL="457200" indent="-457200">
              <a:lnSpc>
                <a:spcPct val="125000"/>
              </a:lnSpc>
              <a:spcBef>
                <a:spcPts val="0"/>
              </a:spcBef>
              <a:defRPr/>
            </a:pPr>
            <a:r>
              <a:rPr lang="en-US" altLang="en-US" sz="3000">
                <a:latin typeface="Arial" panose="020B0604020202020204" pitchFamily="34" charset="0"/>
                <a:cs typeface="Arial" panose="020B0604020202020204" pitchFamily="34" charset="0"/>
              </a:rPr>
              <a:t>Communication improves between groups</a:t>
            </a:r>
          </a:p>
          <a:p>
            <a:pPr marL="457200" indent="-457200">
              <a:lnSpc>
                <a:spcPct val="125000"/>
              </a:lnSpc>
              <a:spcBef>
                <a:spcPts val="0"/>
              </a:spcBef>
              <a:defRPr/>
            </a:pPr>
            <a:r>
              <a:rPr lang="en-US" altLang="en-US" sz="3000">
                <a:latin typeface="Arial" panose="020B0604020202020204" pitchFamily="34" charset="0"/>
                <a:cs typeface="Arial" panose="020B0604020202020204" pitchFamily="34" charset="0"/>
              </a:rPr>
              <a:t>Process cycle times improve (no rework loops)</a:t>
            </a:r>
          </a:p>
          <a:p>
            <a:pPr marL="457200" indent="-457200">
              <a:lnSpc>
                <a:spcPct val="125000"/>
              </a:lnSpc>
              <a:spcBef>
                <a:spcPts val="0"/>
              </a:spcBef>
              <a:defRPr/>
            </a:pPr>
            <a:r>
              <a:rPr lang="en-US" altLang="en-US" sz="3000">
                <a:latin typeface="Arial" panose="020B0604020202020204" pitchFamily="34" charset="0"/>
                <a:cs typeface="Arial" panose="020B0604020202020204" pitchFamily="34" charset="0"/>
              </a:rPr>
              <a:t>We secure long-term company performance and profits</a:t>
            </a:r>
            <a:endParaRPr lang="en-US" altLang="en-US" sz="3000" dirty="0">
              <a:latin typeface="Arial" panose="020B0604020202020204" pitchFamily="34" charset="0"/>
              <a:cs typeface="Arial" panose="020B0604020202020204" pitchFamily="34" charset="0"/>
            </a:endParaRPr>
          </a:p>
        </p:txBody>
      </p:sp>
      <p:sp>
        <p:nvSpPr>
          <p:cNvPr id="4" name="Text Box 4">
            <a:extLst>
              <a:ext uri="{FF2B5EF4-FFF2-40B4-BE49-F238E27FC236}">
                <a16:creationId xmlns:a16="http://schemas.microsoft.com/office/drawing/2014/main" id="{2D6A808A-0109-6003-5FCC-A6E438F1896C}"/>
              </a:ext>
            </a:extLst>
          </p:cNvPr>
          <p:cNvSpPr txBox="1">
            <a:spLocks noChangeArrowheads="1"/>
          </p:cNvSpPr>
          <p:nvPr/>
        </p:nvSpPr>
        <p:spPr bwMode="auto">
          <a:xfrm>
            <a:off x="457199" y="2606040"/>
            <a:ext cx="11430000" cy="3474720"/>
          </a:xfrm>
          <a:prstGeom prst="rect">
            <a:avLst/>
          </a:prstGeom>
          <a:solidFill>
            <a:schemeClr val="bg1"/>
          </a:solidFill>
          <a:ln>
            <a:noFill/>
          </a:ln>
          <a:effectLst/>
        </p:spPr>
        <p:txBody>
          <a:bodyPr wrap="square" anchor="ctr">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eaLnBrk="1" hangingPunct="1"/>
            <a:r>
              <a:rPr lang="en-US" altLang="en-US" sz="4800" b="1" dirty="0">
                <a:solidFill>
                  <a:srgbClr val="009900"/>
                </a:solidFill>
                <a:latin typeface="Arial" panose="020B0604020202020204" pitchFamily="34" charset="0"/>
              </a:rPr>
              <a:t>$$</a:t>
            </a:r>
            <a:r>
              <a:rPr lang="en-US" altLang="en-US" sz="4800" b="1" dirty="0">
                <a:solidFill>
                  <a:srgbClr val="FF0000"/>
                </a:solidFill>
                <a:latin typeface="Arial" panose="020B0604020202020204" pitchFamily="34" charset="0"/>
              </a:rPr>
              <a:t> Less rework </a:t>
            </a:r>
            <a:r>
              <a:rPr lang="en-US" altLang="en-US" sz="4800" b="1" dirty="0">
                <a:latin typeface="Arial" panose="020B0604020202020204" pitchFamily="34" charset="0"/>
              </a:rPr>
              <a:t>=</a:t>
            </a:r>
            <a:r>
              <a:rPr lang="en-US" altLang="en-US" sz="4800" b="1" dirty="0">
                <a:solidFill>
                  <a:srgbClr val="FF0000"/>
                </a:solidFill>
                <a:latin typeface="Arial" panose="020B0604020202020204" pitchFamily="34" charset="0"/>
              </a:rPr>
              <a:t> </a:t>
            </a:r>
            <a:r>
              <a:rPr lang="en-US" altLang="en-US" sz="4800" b="1" dirty="0">
                <a:solidFill>
                  <a:srgbClr val="009900"/>
                </a:solidFill>
                <a:latin typeface="Arial" panose="020B0604020202020204" pitchFamily="34" charset="0"/>
              </a:rPr>
              <a:t>Increased profits! $$</a:t>
            </a:r>
          </a:p>
        </p:txBody>
      </p:sp>
    </p:spTree>
    <p:extLst>
      <p:ext uri="{BB962C8B-B14F-4D97-AF65-F5344CB8AC3E}">
        <p14:creationId xmlns:p14="http://schemas.microsoft.com/office/powerpoint/2010/main" val="219599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0EDE37A-9C33-4C73-26EA-86F11D529E34}"/>
              </a:ext>
            </a:extLst>
          </p:cNvPr>
          <p:cNvSpPr txBox="1">
            <a:spLocks noChangeArrowheads="1"/>
          </p:cNvSpPr>
          <p:nvPr/>
        </p:nvSpPr>
        <p:spPr>
          <a:xfrm>
            <a:off x="457200" y="1091190"/>
            <a:ext cx="11430000" cy="55839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5000"/>
              </a:lnSpc>
              <a:spcBef>
                <a:spcPts val="0"/>
              </a:spcBef>
              <a:buFont typeface="Wingdings" panose="05000000000000000000" pitchFamily="2" charset="2"/>
              <a:buNone/>
              <a:defRPr/>
            </a:pPr>
            <a:r>
              <a:rPr lang="en-US" altLang="en-US" sz="2000" dirty="0">
                <a:latin typeface="Arial" panose="020B0604020202020204" pitchFamily="34" charset="0"/>
                <a:cs typeface="Arial" panose="020B0604020202020204" pitchFamily="34" charset="0"/>
              </a:rPr>
              <a:t>Not knowing the root cause can lead to costly “Band aids”</a:t>
            </a:r>
          </a:p>
          <a:p>
            <a:pPr marL="457200" indent="-457200">
              <a:lnSpc>
                <a:spcPct val="125000"/>
              </a:lnSpc>
              <a:spcBef>
                <a:spcPts val="0"/>
              </a:spcBef>
              <a:buFont typeface="Arial" panose="020B0604020202020204" pitchFamily="34" charset="0"/>
              <a:buNone/>
              <a:defRPr/>
            </a:pPr>
            <a:r>
              <a:rPr lang="en-US" altLang="en-US" sz="2000" dirty="0">
                <a:latin typeface="Arial" panose="020B0604020202020204" pitchFamily="34" charset="0"/>
                <a:cs typeface="Arial" panose="020B0604020202020204" pitchFamily="34" charset="0"/>
              </a:rPr>
              <a:t>   </a:t>
            </a:r>
          </a:p>
          <a:p>
            <a:pPr marL="457200" lvl="1" indent="-457200">
              <a:lnSpc>
                <a:spcPct val="125000"/>
              </a:lnSpc>
              <a:spcBef>
                <a:spcPts val="0"/>
              </a:spcBef>
              <a:spcAft>
                <a:spcPts val="600"/>
              </a:spcAft>
              <a:buFont typeface="Arial" panose="020B0604020202020204" pitchFamily="34" charset="0"/>
              <a:buNone/>
              <a:defRPr/>
            </a:pPr>
            <a:r>
              <a:rPr lang="en-US" altLang="en-US" sz="2000" b="1" dirty="0">
                <a:latin typeface="Arial" panose="020B0604020202020204" pitchFamily="34" charset="0"/>
                <a:cs typeface="Arial" panose="020B0604020202020204" pitchFamily="34" charset="0"/>
              </a:rPr>
              <a:t>Problem Statement: </a:t>
            </a:r>
            <a:r>
              <a:rPr lang="en-US" altLang="en-US" sz="2000" dirty="0">
                <a:latin typeface="Arial" panose="020B0604020202020204" pitchFamily="34" charset="0"/>
                <a:cs typeface="Arial" panose="020B0604020202020204" pitchFamily="34" charset="0"/>
              </a:rPr>
              <a:t>Washington’s monuments are becoming severely stained and coarse due to excessive cleaning of the monuments – Why do we have to clean the monuments so often?</a:t>
            </a:r>
          </a:p>
          <a:p>
            <a:pPr marL="457200" lvl="2" indent="-457200">
              <a:lnSpc>
                <a:spcPct val="125000"/>
              </a:lnSpc>
              <a:spcBef>
                <a:spcPts val="0"/>
              </a:spcBef>
              <a:spcAft>
                <a:spcPts val="600"/>
              </a:spcAft>
              <a:defRPr/>
            </a:pPr>
            <a:r>
              <a:rPr lang="en-US" altLang="en-US" dirty="0">
                <a:latin typeface="Arial" panose="020B0604020202020204" pitchFamily="34" charset="0"/>
                <a:cs typeface="Arial" panose="020B0604020202020204" pitchFamily="34" charset="0"/>
              </a:rPr>
              <a:t>Because there is a lot of bird poop in and on the monuments – Bird poop? Why so much bird poop?</a:t>
            </a:r>
          </a:p>
          <a:p>
            <a:pPr marL="457200" lvl="2" indent="-457200">
              <a:lnSpc>
                <a:spcPct val="125000"/>
              </a:lnSpc>
              <a:spcBef>
                <a:spcPts val="0"/>
              </a:spcBef>
              <a:spcAft>
                <a:spcPts val="600"/>
              </a:spcAft>
              <a:defRPr/>
            </a:pPr>
            <a:r>
              <a:rPr lang="en-US" altLang="en-US" dirty="0">
                <a:latin typeface="Arial" panose="020B0604020202020204" pitchFamily="34" charset="0"/>
                <a:cs typeface="Arial" panose="020B0604020202020204" pitchFamily="34" charset="0"/>
              </a:rPr>
              <a:t>Because there are a lot of spiders, moths and wasps for the birds to eat - Why are there so many spiders, moths and wasps?</a:t>
            </a:r>
          </a:p>
          <a:p>
            <a:pPr marL="457200" lvl="2" indent="-457200">
              <a:lnSpc>
                <a:spcPct val="125000"/>
              </a:lnSpc>
              <a:spcBef>
                <a:spcPts val="0"/>
              </a:spcBef>
              <a:spcAft>
                <a:spcPts val="600"/>
              </a:spcAft>
              <a:defRPr/>
            </a:pPr>
            <a:r>
              <a:rPr lang="en-US" altLang="en-US" dirty="0">
                <a:latin typeface="Arial" panose="020B0604020202020204" pitchFamily="34" charset="0"/>
                <a:cs typeface="Arial" panose="020B0604020202020204" pitchFamily="34" charset="0"/>
              </a:rPr>
              <a:t>Because millions of midges are attracted to the monuments where they poop and lay their eggs, which stain our monuments – Interesting, why are midges attracted to our monuments?</a:t>
            </a:r>
          </a:p>
          <a:p>
            <a:pPr marL="457200" lvl="2" indent="-457200">
              <a:lnSpc>
                <a:spcPct val="100000"/>
              </a:lnSpc>
              <a:spcBef>
                <a:spcPts val="0"/>
              </a:spcBef>
              <a:spcAft>
                <a:spcPts val="600"/>
              </a:spcAft>
              <a:defRPr/>
            </a:pPr>
            <a:r>
              <a:rPr lang="en-US" altLang="en-US" dirty="0">
                <a:latin typeface="Arial" panose="020B0604020202020204" pitchFamily="34" charset="0"/>
                <a:cs typeface="Arial" panose="020B0604020202020204" pitchFamily="34" charset="0"/>
              </a:rPr>
              <a:t>Midges are ‘crepuscular’ meaning they are most active at twilight and drawn to the monument's lights when, at twilight, they are turned on!</a:t>
            </a:r>
          </a:p>
          <a:p>
            <a:pPr marL="0" indent="0" algn="ctr">
              <a:buFont typeface="Arial" panose="020B0604020202020204" pitchFamily="34" charset="0"/>
              <a:buNone/>
              <a:defRPr/>
            </a:pPr>
            <a:r>
              <a:rPr lang="en-US" altLang="en-US" sz="4000" b="1" dirty="0">
                <a:solidFill>
                  <a:srgbClr val="0000FF"/>
                </a:solidFill>
                <a:latin typeface="Arial" panose="020B0604020202020204" pitchFamily="34" charset="0"/>
                <a:cs typeface="Arial" panose="020B0604020202020204" pitchFamily="34" charset="0"/>
              </a:rPr>
              <a:t>Solution: Turn lights on an hour after twilight</a:t>
            </a:r>
            <a:r>
              <a:rPr lang="en-US" altLang="en-US" sz="4000" b="1" dirty="0">
                <a:latin typeface="Arial" panose="020B0604020202020204" pitchFamily="34" charset="0"/>
                <a:cs typeface="Arial" panose="020B0604020202020204" pitchFamily="34" charset="0"/>
              </a:rPr>
              <a:t> </a:t>
            </a:r>
          </a:p>
        </p:txBody>
      </p:sp>
      <p:sp>
        <p:nvSpPr>
          <p:cNvPr id="4" name="Title 1">
            <a:extLst>
              <a:ext uri="{FF2B5EF4-FFF2-40B4-BE49-F238E27FC236}">
                <a16:creationId xmlns:a16="http://schemas.microsoft.com/office/drawing/2014/main" id="{17356EA9-C517-0AFF-77EB-2D6318F4EB64}"/>
              </a:ext>
            </a:extLst>
          </p:cNvPr>
          <p:cNvSpPr txBox="1">
            <a:spLocks/>
          </p:cNvSpPr>
          <p:nvPr/>
        </p:nvSpPr>
        <p:spPr>
          <a:xfrm>
            <a:off x="457200" y="182880"/>
            <a:ext cx="9437788"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r>
              <a:rPr lang="en-US" altLang="en-US" sz="4400" dirty="0">
                <a:ln w="10160">
                  <a:noFill/>
                  <a:prstDash val="solid"/>
                </a:ln>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Example of Root Cause</a:t>
            </a:r>
            <a:endParaRPr lang="en-US" sz="3600" dirty="0">
              <a:ln w="10160">
                <a:noFill/>
                <a:prstDash val="solid"/>
              </a:ln>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88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5EE17-1285-24DA-9705-3E11D6875F99}"/>
              </a:ext>
            </a:extLst>
          </p:cNvPr>
          <p:cNvSpPr>
            <a:spLocks noGrp="1"/>
          </p:cNvSpPr>
          <p:nvPr>
            <p:ph type="title"/>
          </p:nvPr>
        </p:nvSpPr>
        <p:spPr/>
        <p:txBody>
          <a:bodyPr/>
          <a:lstStyle/>
          <a:p>
            <a:r>
              <a:rPr lang="en-US" dirty="0"/>
              <a:t>When To USE?</a:t>
            </a:r>
          </a:p>
        </p:txBody>
      </p:sp>
      <p:grpSp>
        <p:nvGrpSpPr>
          <p:cNvPr id="3" name="Group 2">
            <a:extLst>
              <a:ext uri="{FF2B5EF4-FFF2-40B4-BE49-F238E27FC236}">
                <a16:creationId xmlns:a16="http://schemas.microsoft.com/office/drawing/2014/main" id="{A9289221-50C3-E583-BCE7-4F086D7F2FB3}"/>
              </a:ext>
            </a:extLst>
          </p:cNvPr>
          <p:cNvGrpSpPr/>
          <p:nvPr/>
        </p:nvGrpSpPr>
        <p:grpSpPr>
          <a:xfrm>
            <a:off x="296976" y="2253676"/>
            <a:ext cx="11624262" cy="4265958"/>
            <a:chOff x="296976" y="2253676"/>
            <a:chExt cx="11624262" cy="4265958"/>
          </a:xfrm>
        </p:grpSpPr>
        <p:sp>
          <p:nvSpPr>
            <p:cNvPr id="4" name="WordArt 3">
              <a:extLst>
                <a:ext uri="{FF2B5EF4-FFF2-40B4-BE49-F238E27FC236}">
                  <a16:creationId xmlns:a16="http://schemas.microsoft.com/office/drawing/2014/main" id="{CB479593-D4E9-2123-F60B-1472B7C4316F}"/>
                </a:ext>
              </a:extLst>
            </p:cNvPr>
            <p:cNvSpPr>
              <a:spLocks noChangeArrowheads="1" noChangeShapeType="1" noTextEdit="1"/>
            </p:cNvSpPr>
            <p:nvPr/>
          </p:nvSpPr>
          <p:spPr bwMode="auto">
            <a:xfrm rot="373317">
              <a:off x="349243" y="2473021"/>
              <a:ext cx="3505200" cy="1698625"/>
            </a:xfrm>
            <a:prstGeom prst="rect">
              <a:avLst/>
            </a:prstGeom>
          </p:spPr>
          <p:txBody>
            <a:bodyPr wrap="none" fromWordArt="1">
              <a:prstTxWarp prst="textSlantUp">
                <a:avLst>
                  <a:gd name="adj" fmla="val 55556"/>
                </a:avLst>
              </a:prstTxWarp>
            </a:bodyPr>
            <a:lstStyle/>
            <a:p>
              <a:pPr algn="ctr"/>
              <a:r>
                <a:rPr lang="en-US" kern="10" dirty="0">
                  <a:ln w="9525">
                    <a:solidFill>
                      <a:srgbClr val="000000"/>
                    </a:solidFill>
                    <a:round/>
                    <a:headEnd type="none" w="sm" len="sm"/>
                    <a:tailEnd type="none" w="sm" len="sm"/>
                  </a:ln>
                  <a:solidFill>
                    <a:srgbClr val="00FF00"/>
                  </a:solidFill>
                  <a:latin typeface="Arial Black" panose="020B0A04020102020204" pitchFamily="34" charset="0"/>
                </a:rPr>
                <a:t>Computer issues</a:t>
              </a:r>
            </a:p>
          </p:txBody>
        </p:sp>
        <p:sp>
          <p:nvSpPr>
            <p:cNvPr id="5" name="WordArt 4">
              <a:extLst>
                <a:ext uri="{FF2B5EF4-FFF2-40B4-BE49-F238E27FC236}">
                  <a16:creationId xmlns:a16="http://schemas.microsoft.com/office/drawing/2014/main" id="{93CFBE5D-278C-2565-9D59-129C8AB7230F}"/>
                </a:ext>
              </a:extLst>
            </p:cNvPr>
            <p:cNvSpPr>
              <a:spLocks noChangeArrowheads="1" noChangeShapeType="1" noTextEdit="1"/>
            </p:cNvSpPr>
            <p:nvPr/>
          </p:nvSpPr>
          <p:spPr bwMode="auto">
            <a:xfrm>
              <a:off x="462482" y="2369421"/>
              <a:ext cx="3429000" cy="304800"/>
            </a:xfrm>
            <a:prstGeom prst="rect">
              <a:avLst/>
            </a:prstGeom>
          </p:spPr>
          <p:txBody>
            <a:bodyPr spcFirstLastPara="1" wrap="none" fromWordArt="1">
              <a:prstTxWarp prst="textArchUp">
                <a:avLst>
                  <a:gd name="adj" fmla="val 10800000"/>
                </a:avLst>
              </a:prstTxWarp>
            </a:bodyPr>
            <a:lstStyle/>
            <a:p>
              <a:pPr algn="ctr"/>
              <a:r>
                <a:rPr lang="en-US" sz="1600" kern="10" dirty="0">
                  <a:ln w="9525">
                    <a:solidFill>
                      <a:srgbClr val="000000"/>
                    </a:solidFill>
                    <a:round/>
                    <a:headEnd type="none" w="sm" len="sm"/>
                    <a:tailEnd type="none" w="sm" len="sm"/>
                  </a:ln>
                  <a:solidFill>
                    <a:srgbClr val="0000FF"/>
                  </a:solidFill>
                  <a:latin typeface="Arial Black" panose="020B0A04020102020204" pitchFamily="34" charset="0"/>
                </a:rPr>
                <a:t>Excess Inventory</a:t>
              </a:r>
            </a:p>
          </p:txBody>
        </p:sp>
        <p:sp>
          <p:nvSpPr>
            <p:cNvPr id="6" name="WordArt 5">
              <a:extLst>
                <a:ext uri="{FF2B5EF4-FFF2-40B4-BE49-F238E27FC236}">
                  <a16:creationId xmlns:a16="http://schemas.microsoft.com/office/drawing/2014/main" id="{CD0BCDBE-8EB3-08F0-E0E3-292AC358247C}"/>
                </a:ext>
              </a:extLst>
            </p:cNvPr>
            <p:cNvSpPr>
              <a:spLocks noChangeArrowheads="1" noChangeShapeType="1" noTextEdit="1"/>
            </p:cNvSpPr>
            <p:nvPr/>
          </p:nvSpPr>
          <p:spPr bwMode="auto">
            <a:xfrm rot="914045">
              <a:off x="8720838" y="2319756"/>
              <a:ext cx="3200400" cy="673100"/>
            </a:xfrm>
            <a:prstGeom prst="rect">
              <a:avLst/>
            </a:prstGeom>
          </p:spPr>
          <p:txBody>
            <a:bodyPr wrap="none" fromWordArt="1">
              <a:prstTxWarp prst="textDeflate">
                <a:avLst>
                  <a:gd name="adj" fmla="val 26227"/>
                </a:avLst>
              </a:prstTxWarp>
            </a:bodyPr>
            <a:lstStyle/>
            <a:p>
              <a:pPr algn="ctr"/>
              <a:r>
                <a:rPr lang="en-US" kern="10" dirty="0">
                  <a:ln w="9525">
                    <a:solidFill>
                      <a:srgbClr val="000000"/>
                    </a:solidFill>
                    <a:round/>
                    <a:headEnd type="none" w="sm" len="sm"/>
                    <a:tailEnd type="none" w="sm" len="sm"/>
                  </a:ln>
                  <a:solidFill>
                    <a:srgbClr val="FF0000"/>
                  </a:solidFill>
                  <a:latin typeface="Impact" panose="020B0806030902050204" pitchFamily="34" charset="0"/>
                </a:rPr>
                <a:t>Supplier Defects</a:t>
              </a:r>
            </a:p>
          </p:txBody>
        </p:sp>
        <p:sp>
          <p:nvSpPr>
            <p:cNvPr id="7" name="WordArt 6">
              <a:extLst>
                <a:ext uri="{FF2B5EF4-FFF2-40B4-BE49-F238E27FC236}">
                  <a16:creationId xmlns:a16="http://schemas.microsoft.com/office/drawing/2014/main" id="{8517DBD9-38A3-D852-CCB2-5972ABD176DD}"/>
                </a:ext>
              </a:extLst>
            </p:cNvPr>
            <p:cNvSpPr>
              <a:spLocks noChangeArrowheads="1" noChangeShapeType="1" noTextEdit="1"/>
            </p:cNvSpPr>
            <p:nvPr/>
          </p:nvSpPr>
          <p:spPr bwMode="auto">
            <a:xfrm>
              <a:off x="7420654" y="5268684"/>
              <a:ext cx="3552825" cy="1250950"/>
            </a:xfrm>
            <a:prstGeom prst="rect">
              <a:avLst/>
            </a:prstGeom>
          </p:spPr>
          <p:txBody>
            <a:bodyPr wrap="none" fromWordArt="1">
              <a:prstTxWarp prst="textCurveUp">
                <a:avLst>
                  <a:gd name="adj" fmla="val 40356"/>
                </a:avLst>
              </a:prstTxWarp>
            </a:bodyPr>
            <a:lstStyle/>
            <a:p>
              <a:pPr algn="ctr"/>
              <a:r>
                <a:rPr lang="en-US" sz="2400" kern="10" dirty="0">
                  <a:ln w="12700">
                    <a:solidFill>
                      <a:srgbClr val="000000"/>
                    </a:solidFill>
                    <a:round/>
                    <a:headEnd type="none" w="sm" len="sm"/>
                    <a:tailEnd type="none" w="sm" len="sm"/>
                  </a:ln>
                  <a:solidFill>
                    <a:srgbClr val="FFFF00"/>
                  </a:solidFill>
                  <a:effectLst>
                    <a:outerShdw dist="45791" dir="2021404" algn="ctr" rotWithShape="0">
                      <a:srgbClr val="808080">
                        <a:alpha val="79999"/>
                      </a:srgbClr>
                    </a:outerShdw>
                  </a:effectLst>
                  <a:latin typeface="Arial Black" panose="020B0A04020102020204" pitchFamily="34" charset="0"/>
                </a:rPr>
                <a:t>Overspending Budget</a:t>
              </a:r>
            </a:p>
          </p:txBody>
        </p:sp>
        <p:sp>
          <p:nvSpPr>
            <p:cNvPr id="8" name="WordArt 7">
              <a:extLst>
                <a:ext uri="{FF2B5EF4-FFF2-40B4-BE49-F238E27FC236}">
                  <a16:creationId xmlns:a16="http://schemas.microsoft.com/office/drawing/2014/main" id="{7F9F99F6-1C8F-1972-6A31-168AF8B7BDC9}"/>
                </a:ext>
              </a:extLst>
            </p:cNvPr>
            <p:cNvSpPr>
              <a:spLocks noChangeArrowheads="1" noChangeShapeType="1" noTextEdit="1"/>
            </p:cNvSpPr>
            <p:nvPr/>
          </p:nvSpPr>
          <p:spPr bwMode="auto">
            <a:xfrm>
              <a:off x="3187473" y="5113110"/>
              <a:ext cx="4448175" cy="561975"/>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type="none" w="sm" len="sm"/>
                    <a:tailEnd type="none" w="sm" len="sm"/>
                  </a:ln>
                  <a:solidFill>
                    <a:srgbClr val="00CCFF"/>
                  </a:solidFill>
                  <a:effectLst>
                    <a:outerShdw dist="35921" dir="2700000" algn="ctr" rotWithShape="0">
                      <a:srgbClr val="808080">
                        <a:alpha val="79999"/>
                      </a:srgbClr>
                    </a:outerShdw>
                  </a:effectLst>
                  <a:ea typeface="Verdana" panose="020B0604030504040204" pitchFamily="34" charset="0"/>
                </a:rPr>
                <a:t>Missed Deliveries</a:t>
              </a:r>
            </a:p>
          </p:txBody>
        </p:sp>
        <p:sp>
          <p:nvSpPr>
            <p:cNvPr id="9" name="WordArt 8">
              <a:extLst>
                <a:ext uri="{FF2B5EF4-FFF2-40B4-BE49-F238E27FC236}">
                  <a16:creationId xmlns:a16="http://schemas.microsoft.com/office/drawing/2014/main" id="{1417FF49-B750-101C-5FA8-85AE5C6F8C08}"/>
                </a:ext>
              </a:extLst>
            </p:cNvPr>
            <p:cNvSpPr>
              <a:spLocks noChangeArrowheads="1" noChangeShapeType="1" noTextEdit="1"/>
            </p:cNvSpPr>
            <p:nvPr/>
          </p:nvSpPr>
          <p:spPr bwMode="auto">
            <a:xfrm>
              <a:off x="8349342" y="4278085"/>
              <a:ext cx="2800350" cy="1397000"/>
            </a:xfrm>
            <a:prstGeom prst="rect">
              <a:avLst/>
            </a:prstGeom>
          </p:spPr>
          <p:txBody>
            <a:bodyPr wrap="none" fromWordArt="1">
              <a:prstTxWarp prst="textSlantUp">
                <a:avLst>
                  <a:gd name="adj" fmla="val 55556"/>
                </a:avLst>
              </a:prstTxWarp>
            </a:bodyPr>
            <a:lstStyle/>
            <a:p>
              <a:pPr algn="ctr"/>
              <a:r>
                <a:rPr lang="en-US" sz="2400" kern="10" dirty="0">
                  <a:ln w="9525">
                    <a:solidFill>
                      <a:srgbClr val="000000"/>
                    </a:solidFill>
                    <a:round/>
                    <a:headEnd type="none" w="sm" len="sm"/>
                    <a:tailEnd type="none" w="sm" len="sm"/>
                  </a:ln>
                  <a:solidFill>
                    <a:srgbClr val="000000"/>
                  </a:solidFill>
                  <a:latin typeface="Arial Black" panose="020B0A04020102020204" pitchFamily="34" charset="0"/>
                </a:rPr>
                <a:t>Safety Issues</a:t>
              </a:r>
            </a:p>
          </p:txBody>
        </p:sp>
        <p:sp>
          <p:nvSpPr>
            <p:cNvPr id="10" name="WordArt 9">
              <a:extLst>
                <a:ext uri="{FF2B5EF4-FFF2-40B4-BE49-F238E27FC236}">
                  <a16:creationId xmlns:a16="http://schemas.microsoft.com/office/drawing/2014/main" id="{162EEA5A-F1FB-78A4-C0D7-69CD7EB5B353}"/>
                </a:ext>
              </a:extLst>
            </p:cNvPr>
            <p:cNvSpPr>
              <a:spLocks noChangeArrowheads="1" noChangeShapeType="1" noTextEdit="1"/>
            </p:cNvSpPr>
            <p:nvPr/>
          </p:nvSpPr>
          <p:spPr bwMode="auto">
            <a:xfrm>
              <a:off x="1306287" y="5792787"/>
              <a:ext cx="3609975" cy="700088"/>
            </a:xfrm>
            <a:prstGeom prst="rect">
              <a:avLst/>
            </a:prstGeom>
          </p:spPr>
          <p:txBody>
            <a:bodyPr wrap="none" fromWordArt="1">
              <a:prstTxWarp prst="textCanDown">
                <a:avLst>
                  <a:gd name="adj" fmla="val 33333"/>
                </a:avLst>
              </a:prstTxWarp>
            </a:bodyPr>
            <a:lstStyle/>
            <a:p>
              <a:pPr algn="ctr"/>
              <a:r>
                <a:rPr lang="en-US" sz="3200" kern="10" dirty="0">
                  <a:ln w="9525">
                    <a:solidFill>
                      <a:srgbClr val="00FF00"/>
                    </a:solidFill>
                    <a:round/>
                    <a:headEnd type="none" w="sm" len="sm"/>
                    <a:tailEnd type="none" w="sm" len="sm"/>
                  </a:ln>
                  <a:solidFill>
                    <a:srgbClr val="339966"/>
                  </a:solidFill>
                  <a:latin typeface="Times New Roman" panose="02020603050405020304" pitchFamily="18" charset="0"/>
                  <a:cs typeface="Times New Roman" panose="02020603050405020304" pitchFamily="18" charset="0"/>
                </a:rPr>
                <a:t>Workmanship Defects</a:t>
              </a:r>
            </a:p>
          </p:txBody>
        </p:sp>
        <p:sp>
          <p:nvSpPr>
            <p:cNvPr id="11" name="WordArt 10">
              <a:extLst>
                <a:ext uri="{FF2B5EF4-FFF2-40B4-BE49-F238E27FC236}">
                  <a16:creationId xmlns:a16="http://schemas.microsoft.com/office/drawing/2014/main" id="{96CD0E44-217F-25A2-0D79-E9123A0F8DE7}"/>
                </a:ext>
              </a:extLst>
            </p:cNvPr>
            <p:cNvSpPr>
              <a:spLocks noChangeArrowheads="1" noChangeShapeType="1" noTextEdit="1"/>
            </p:cNvSpPr>
            <p:nvPr/>
          </p:nvSpPr>
          <p:spPr bwMode="auto">
            <a:xfrm>
              <a:off x="6387213" y="3029777"/>
              <a:ext cx="3933825" cy="647700"/>
            </a:xfrm>
            <a:prstGeom prst="rect">
              <a:avLst/>
            </a:prstGeom>
          </p:spPr>
          <p:txBody>
            <a:bodyPr wrap="none" fromWordArt="1">
              <a:prstTxWarp prst="textPlain">
                <a:avLst>
                  <a:gd name="adj" fmla="val 50000"/>
                </a:avLst>
              </a:prstTxWarp>
            </a:bodyPr>
            <a:lstStyle/>
            <a:p>
              <a:pPr algn="ctr"/>
              <a:r>
                <a:rPr lang="en-US" sz="3600" kern="10" dirty="0">
                  <a:ln w="9525">
                    <a:solidFill>
                      <a:srgbClr val="339966"/>
                    </a:solidFill>
                    <a:round/>
                    <a:headEnd type="none" w="sm" len="sm"/>
                    <a:tailEnd type="none" w="sm" len="sm"/>
                  </a:ln>
                  <a:solidFill>
                    <a:srgbClr val="FFFF00"/>
                  </a:solidFill>
                  <a:latin typeface="Arial Black" panose="020B0A04020102020204" pitchFamily="34" charset="0"/>
                </a:rPr>
                <a:t>Scrap Problems</a:t>
              </a:r>
            </a:p>
          </p:txBody>
        </p:sp>
        <p:sp>
          <p:nvSpPr>
            <p:cNvPr id="12" name="WordArt 11">
              <a:extLst>
                <a:ext uri="{FF2B5EF4-FFF2-40B4-BE49-F238E27FC236}">
                  <a16:creationId xmlns:a16="http://schemas.microsoft.com/office/drawing/2014/main" id="{19675A35-7730-43B1-2AC2-8CF73E987CF4}"/>
                </a:ext>
              </a:extLst>
            </p:cNvPr>
            <p:cNvSpPr>
              <a:spLocks noChangeArrowheads="1" noChangeShapeType="1" noTextEdit="1"/>
            </p:cNvSpPr>
            <p:nvPr/>
          </p:nvSpPr>
          <p:spPr bwMode="auto">
            <a:xfrm rot="1069804">
              <a:off x="9212803" y="3565297"/>
              <a:ext cx="2533650" cy="965200"/>
            </a:xfrm>
            <a:prstGeom prst="rect">
              <a:avLst/>
            </a:prstGeom>
          </p:spPr>
          <p:txBody>
            <a:bodyPr wrap="none" fromWordArt="1">
              <a:prstTxWarp prst="textSlantUp">
                <a:avLst>
                  <a:gd name="adj" fmla="val 55556"/>
                </a:avLst>
              </a:prstTxWarp>
            </a:bodyPr>
            <a:lstStyle/>
            <a:p>
              <a:pPr algn="ctr"/>
              <a:r>
                <a:rPr lang="en-US" sz="2400" kern="10" dirty="0">
                  <a:ln w="9525">
                    <a:solidFill>
                      <a:srgbClr val="000000"/>
                    </a:solidFill>
                    <a:round/>
                    <a:headEnd type="none" w="sm" len="sm"/>
                    <a:tailEnd type="none" w="sm" len="sm"/>
                  </a:ln>
                  <a:solidFill>
                    <a:srgbClr val="FF9900"/>
                  </a:solidFill>
                  <a:latin typeface="Arial Black" panose="020B0A04020102020204" pitchFamily="34" charset="0"/>
                </a:rPr>
                <a:t>medical errors</a:t>
              </a:r>
            </a:p>
          </p:txBody>
        </p:sp>
        <p:sp>
          <p:nvSpPr>
            <p:cNvPr id="13" name="WordArt 12">
              <a:extLst>
                <a:ext uri="{FF2B5EF4-FFF2-40B4-BE49-F238E27FC236}">
                  <a16:creationId xmlns:a16="http://schemas.microsoft.com/office/drawing/2014/main" id="{6EC7C421-2195-6244-3243-C9007C24A64E}"/>
                </a:ext>
              </a:extLst>
            </p:cNvPr>
            <p:cNvSpPr>
              <a:spLocks noChangeArrowheads="1" noChangeShapeType="1" noTextEdit="1"/>
            </p:cNvSpPr>
            <p:nvPr/>
          </p:nvSpPr>
          <p:spPr bwMode="auto">
            <a:xfrm rot="21253923">
              <a:off x="4239083" y="3996920"/>
              <a:ext cx="4152900" cy="762000"/>
            </a:xfrm>
            <a:prstGeom prst="rect">
              <a:avLst/>
            </a:prstGeom>
          </p:spPr>
          <p:txBody>
            <a:bodyPr wrap="none" fromWordArt="1">
              <a:prstTxWarp prst="textDeflate">
                <a:avLst>
                  <a:gd name="adj" fmla="val 26227"/>
                </a:avLst>
              </a:prstTxWarp>
            </a:bodyPr>
            <a:lstStyle/>
            <a:p>
              <a:pPr algn="ctr"/>
              <a:r>
                <a:rPr lang="en-US" sz="3600" kern="10" dirty="0">
                  <a:ln w="9525">
                    <a:solidFill>
                      <a:srgbClr val="00FFFF"/>
                    </a:solidFill>
                    <a:round/>
                    <a:headEnd type="none" w="sm" len="sm"/>
                    <a:tailEnd type="none" w="sm" len="sm"/>
                  </a:ln>
                  <a:solidFill>
                    <a:srgbClr val="000000"/>
                  </a:solidFill>
                  <a:latin typeface="Impact" panose="020B0806030902050204" pitchFamily="34" charset="0"/>
                </a:rPr>
                <a:t>Machine Defects</a:t>
              </a:r>
            </a:p>
          </p:txBody>
        </p:sp>
        <p:sp>
          <p:nvSpPr>
            <p:cNvPr id="14" name="WordArt 13">
              <a:extLst>
                <a:ext uri="{FF2B5EF4-FFF2-40B4-BE49-F238E27FC236}">
                  <a16:creationId xmlns:a16="http://schemas.microsoft.com/office/drawing/2014/main" id="{1D3E42BC-8630-FA58-D9A5-51B58DB5F025}"/>
                </a:ext>
              </a:extLst>
            </p:cNvPr>
            <p:cNvSpPr>
              <a:spLocks noChangeArrowheads="1" noChangeShapeType="1" noTextEdit="1"/>
            </p:cNvSpPr>
            <p:nvPr/>
          </p:nvSpPr>
          <p:spPr bwMode="auto">
            <a:xfrm>
              <a:off x="4441756" y="2253676"/>
              <a:ext cx="4133850" cy="611188"/>
            </a:xfrm>
            <a:prstGeom prst="rect">
              <a:avLst/>
            </a:prstGeom>
          </p:spPr>
          <p:txBody>
            <a:bodyPr wrap="none" fromWordArt="1">
              <a:prstTxWarp prst="textCanDown">
                <a:avLst>
                  <a:gd name="adj" fmla="val 33333"/>
                </a:avLst>
              </a:prstTxWarp>
            </a:bodyPr>
            <a:lstStyle/>
            <a:p>
              <a:pPr algn="ctr"/>
              <a:r>
                <a:rPr lang="en-US" sz="3600" kern="10" dirty="0">
                  <a:ln w="9525">
                    <a:solidFill>
                      <a:srgbClr val="3366FF"/>
                    </a:solidFill>
                    <a:round/>
                    <a:headEnd type="none" w="sm" len="sm"/>
                    <a:tailEnd type="none" w="sm" len="sm"/>
                  </a:ln>
                  <a:solidFill>
                    <a:srgbClr val="FF0000"/>
                  </a:solidFill>
                  <a:latin typeface="Times New Roman" panose="02020603050405020304" pitchFamily="18" charset="0"/>
                  <a:cs typeface="Times New Roman" panose="02020603050405020304" pitchFamily="18" charset="0"/>
                </a:rPr>
                <a:t>Out of Control Process</a:t>
              </a:r>
            </a:p>
          </p:txBody>
        </p:sp>
        <p:sp>
          <p:nvSpPr>
            <p:cNvPr id="15" name="WordArt 14">
              <a:extLst>
                <a:ext uri="{FF2B5EF4-FFF2-40B4-BE49-F238E27FC236}">
                  <a16:creationId xmlns:a16="http://schemas.microsoft.com/office/drawing/2014/main" id="{899AC776-BFF5-ADDD-C361-0F4CE6CD4293}"/>
                </a:ext>
              </a:extLst>
            </p:cNvPr>
            <p:cNvSpPr>
              <a:spLocks noChangeArrowheads="1" noChangeShapeType="1" noTextEdit="1"/>
            </p:cNvSpPr>
            <p:nvPr/>
          </p:nvSpPr>
          <p:spPr bwMode="auto">
            <a:xfrm>
              <a:off x="296976" y="4047898"/>
              <a:ext cx="2533650" cy="1114425"/>
            </a:xfrm>
            <a:prstGeom prst="rect">
              <a:avLst/>
            </a:prstGeom>
          </p:spPr>
          <p:txBody>
            <a:bodyPr wrap="none" fromWordArt="1">
              <a:prstTxWarp prst="textSlantUp">
                <a:avLst>
                  <a:gd name="adj" fmla="val 55556"/>
                </a:avLst>
              </a:prstTxWarp>
            </a:bodyPr>
            <a:lstStyle/>
            <a:p>
              <a:pPr algn="ctr"/>
              <a:r>
                <a:rPr lang="en-US" sz="2800" kern="10" dirty="0">
                  <a:ln w="9525">
                    <a:solidFill>
                      <a:schemeClr val="tx1"/>
                    </a:solidFill>
                    <a:round/>
                    <a:headEnd type="none" w="sm" len="sm"/>
                    <a:tailEnd type="none" w="sm" len="sm"/>
                  </a:ln>
                  <a:solidFill>
                    <a:srgbClr val="FF00FF"/>
                  </a:solidFill>
                  <a:latin typeface="Arial Black" panose="020B0A04020102020204" pitchFamily="34" charset="0"/>
                </a:rPr>
                <a:t>Human Error</a:t>
              </a:r>
            </a:p>
          </p:txBody>
        </p:sp>
        <p:sp>
          <p:nvSpPr>
            <p:cNvPr id="16" name="WordArt 15">
              <a:extLst>
                <a:ext uri="{FF2B5EF4-FFF2-40B4-BE49-F238E27FC236}">
                  <a16:creationId xmlns:a16="http://schemas.microsoft.com/office/drawing/2014/main" id="{E4A47EB9-4E80-6C97-F58D-6829BA9289A9}"/>
                </a:ext>
              </a:extLst>
            </p:cNvPr>
            <p:cNvSpPr>
              <a:spLocks noChangeArrowheads="1" noChangeShapeType="1" noTextEdit="1"/>
            </p:cNvSpPr>
            <p:nvPr/>
          </p:nvSpPr>
          <p:spPr bwMode="auto">
            <a:xfrm>
              <a:off x="3302715" y="3507362"/>
              <a:ext cx="2552700" cy="485775"/>
            </a:xfrm>
            <a:prstGeom prst="rect">
              <a:avLst/>
            </a:prstGeom>
          </p:spPr>
          <p:txBody>
            <a:bodyPr wrap="none" fromWordArt="1">
              <a:prstTxWarp prst="textPlain">
                <a:avLst>
                  <a:gd name="adj" fmla="val 50000"/>
                </a:avLst>
              </a:prstTxWarp>
            </a:bodyPr>
            <a:lstStyle/>
            <a:p>
              <a:pPr algn="ctr"/>
              <a:r>
                <a:rPr lang="en-US" sz="2800" i="1" kern="10" dirty="0">
                  <a:ln w="9525">
                    <a:solidFill>
                      <a:srgbClr val="993366"/>
                    </a:solidFill>
                    <a:round/>
                    <a:headEnd type="none" w="sm" len="sm"/>
                    <a:tailEnd type="none" w="sm" len="sm"/>
                  </a:ln>
                  <a:solidFill>
                    <a:srgbClr val="FFFFFF"/>
                  </a:solidFill>
                  <a:effectLst>
                    <a:outerShdw dist="35921" dir="2700000" algn="ctr" rotWithShape="0">
                      <a:srgbClr val="808080">
                        <a:alpha val="79999"/>
                      </a:srgbClr>
                    </a:outerShdw>
                  </a:effectLst>
                  <a:latin typeface="Arial Black" panose="020B0A04020102020204" pitchFamily="34" charset="0"/>
                </a:rPr>
                <a:t>Audit Finding</a:t>
              </a:r>
            </a:p>
          </p:txBody>
        </p:sp>
      </p:grpSp>
      <p:sp>
        <p:nvSpPr>
          <p:cNvPr id="17" name="Text Box 16">
            <a:extLst>
              <a:ext uri="{FF2B5EF4-FFF2-40B4-BE49-F238E27FC236}">
                <a16:creationId xmlns:a16="http://schemas.microsoft.com/office/drawing/2014/main" id="{E95AD215-1BA3-5737-F99A-62899D8540E7}"/>
              </a:ext>
            </a:extLst>
          </p:cNvPr>
          <p:cNvSpPr txBox="1">
            <a:spLocks noChangeArrowheads="1"/>
          </p:cNvSpPr>
          <p:nvPr/>
        </p:nvSpPr>
        <p:spPr bwMode="auto">
          <a:xfrm>
            <a:off x="457200" y="1028054"/>
            <a:ext cx="1106739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eaLnBrk="1" hangingPunct="1">
              <a:spcBef>
                <a:spcPts val="0"/>
              </a:spcBef>
            </a:pPr>
            <a:r>
              <a:rPr lang="en-US" altLang="en-US" sz="2800" b="1" dirty="0">
                <a:latin typeface="Arial" panose="020B0604020202020204" pitchFamily="34" charset="0"/>
              </a:rPr>
              <a:t>When PROBLEMS Occur! </a:t>
            </a:r>
          </a:p>
          <a:p>
            <a:pPr algn="ctr" eaLnBrk="1" hangingPunct="1">
              <a:spcBef>
                <a:spcPts val="0"/>
              </a:spcBef>
            </a:pPr>
            <a:r>
              <a:rPr lang="en-US" altLang="en-US" sz="2800" b="1" dirty="0">
                <a:latin typeface="Arial" panose="020B0604020202020204" pitchFamily="34" charset="0"/>
              </a:rPr>
              <a:t>What Kind of PROBLEMS are we talking about?</a:t>
            </a:r>
          </a:p>
        </p:txBody>
      </p:sp>
    </p:spTree>
    <p:extLst>
      <p:ext uri="{BB962C8B-B14F-4D97-AF65-F5344CB8AC3E}">
        <p14:creationId xmlns:p14="http://schemas.microsoft.com/office/powerpoint/2010/main" val="984855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FFFB23-9AC1-3029-BFF8-ED3939040B31}"/>
              </a:ext>
            </a:extLst>
          </p:cNvPr>
          <p:cNvSpPr txBox="1">
            <a:spLocks/>
          </p:cNvSpPr>
          <p:nvPr/>
        </p:nvSpPr>
        <p:spPr>
          <a:xfrm>
            <a:off x="548640" y="182880"/>
            <a:ext cx="9748282"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r>
              <a:rPr lang="en-US" sz="4400" dirty="0">
                <a:ln w="10160">
                  <a:no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One Approach to Solving Problems</a:t>
            </a:r>
          </a:p>
        </p:txBody>
      </p:sp>
      <p:grpSp>
        <p:nvGrpSpPr>
          <p:cNvPr id="6" name="Group 5">
            <a:extLst>
              <a:ext uri="{FF2B5EF4-FFF2-40B4-BE49-F238E27FC236}">
                <a16:creationId xmlns:a16="http://schemas.microsoft.com/office/drawing/2014/main" id="{408192B1-1926-D5B9-1CBB-60CB7AA15DCC}"/>
              </a:ext>
            </a:extLst>
          </p:cNvPr>
          <p:cNvGrpSpPr>
            <a:grpSpLocks noChangeAspect="1"/>
          </p:cNvGrpSpPr>
          <p:nvPr/>
        </p:nvGrpSpPr>
        <p:grpSpPr>
          <a:xfrm>
            <a:off x="5501639" y="1063541"/>
            <a:ext cx="1188720" cy="1188720"/>
            <a:chOff x="5993176" y="1905918"/>
            <a:chExt cx="914400" cy="914400"/>
          </a:xfrm>
        </p:grpSpPr>
        <p:sp>
          <p:nvSpPr>
            <p:cNvPr id="7" name="Diamond 6">
              <a:extLst>
                <a:ext uri="{FF2B5EF4-FFF2-40B4-BE49-F238E27FC236}">
                  <a16:creationId xmlns:a16="http://schemas.microsoft.com/office/drawing/2014/main" id="{E35BFB98-B9CF-D250-4D82-F8F8BE76069F}"/>
                </a:ext>
              </a:extLst>
            </p:cNvPr>
            <p:cNvSpPr/>
            <p:nvPr/>
          </p:nvSpPr>
          <p:spPr>
            <a:xfrm>
              <a:off x="5993176" y="1905918"/>
              <a:ext cx="914400" cy="91440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0A507A4-34FB-C730-E07F-13877BBAA974}"/>
                </a:ext>
              </a:extLst>
            </p:cNvPr>
            <p:cNvSpPr txBox="1"/>
            <p:nvPr/>
          </p:nvSpPr>
          <p:spPr>
            <a:xfrm>
              <a:off x="6053045" y="2164490"/>
              <a:ext cx="777712" cy="461665"/>
            </a:xfrm>
            <a:prstGeom prst="rect">
              <a:avLst/>
            </a:prstGeom>
            <a:noFill/>
            <a:ln w="19050">
              <a:noFill/>
            </a:ln>
          </p:spPr>
          <p:txBody>
            <a:bodyPr wrap="none" rtlCol="0">
              <a:spAutoFit/>
            </a:bodyPr>
            <a:lstStyle/>
            <a:p>
              <a:pPr algn="ctr"/>
              <a:r>
                <a:rPr lang="en-US" sz="1200" dirty="0"/>
                <a:t>Is it</a:t>
              </a:r>
            </a:p>
            <a:p>
              <a:pPr algn="ctr"/>
              <a:r>
                <a:rPr lang="en-US" sz="1200" dirty="0"/>
                <a:t>Working?</a:t>
              </a:r>
            </a:p>
          </p:txBody>
        </p:sp>
      </p:grpSp>
      <p:sp>
        <p:nvSpPr>
          <p:cNvPr id="9" name="Rectangle 8">
            <a:extLst>
              <a:ext uri="{FF2B5EF4-FFF2-40B4-BE49-F238E27FC236}">
                <a16:creationId xmlns:a16="http://schemas.microsoft.com/office/drawing/2014/main" id="{F854D8D8-2ED8-9F31-FFCA-552E91AF8F0D}"/>
              </a:ext>
            </a:extLst>
          </p:cNvPr>
          <p:cNvSpPr/>
          <p:nvPr/>
        </p:nvSpPr>
        <p:spPr>
          <a:xfrm>
            <a:off x="1279943" y="2041241"/>
            <a:ext cx="1465243" cy="30847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Don’t Mess With It!</a:t>
            </a:r>
          </a:p>
        </p:txBody>
      </p:sp>
      <p:sp>
        <p:nvSpPr>
          <p:cNvPr id="10" name="Rectangle 9">
            <a:extLst>
              <a:ext uri="{FF2B5EF4-FFF2-40B4-BE49-F238E27FC236}">
                <a16:creationId xmlns:a16="http://schemas.microsoft.com/office/drawing/2014/main" id="{A421B1CF-FD3A-777D-C4D4-89116EAE62F6}"/>
              </a:ext>
            </a:extLst>
          </p:cNvPr>
          <p:cNvSpPr/>
          <p:nvPr/>
        </p:nvSpPr>
        <p:spPr>
          <a:xfrm>
            <a:off x="9152600" y="5164153"/>
            <a:ext cx="1604854" cy="308473"/>
          </a:xfrm>
          <a:prstGeom prst="rect">
            <a:avLst/>
          </a:prstGeom>
          <a:noFill/>
          <a:ln w="1905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Look The Other Way!</a:t>
            </a:r>
          </a:p>
        </p:txBody>
      </p:sp>
      <p:grpSp>
        <p:nvGrpSpPr>
          <p:cNvPr id="11" name="Group 10">
            <a:extLst>
              <a:ext uri="{FF2B5EF4-FFF2-40B4-BE49-F238E27FC236}">
                <a16:creationId xmlns:a16="http://schemas.microsoft.com/office/drawing/2014/main" id="{8D3D349E-9987-1731-BF4C-D67D6908B140}"/>
              </a:ext>
            </a:extLst>
          </p:cNvPr>
          <p:cNvGrpSpPr>
            <a:grpSpLocks noChangeAspect="1"/>
          </p:cNvGrpSpPr>
          <p:nvPr/>
        </p:nvGrpSpPr>
        <p:grpSpPr>
          <a:xfrm>
            <a:off x="9360667" y="1916062"/>
            <a:ext cx="1188720" cy="1188720"/>
            <a:chOff x="5993176" y="1905918"/>
            <a:chExt cx="914400" cy="914400"/>
          </a:xfrm>
        </p:grpSpPr>
        <p:sp>
          <p:nvSpPr>
            <p:cNvPr id="12" name="Diamond 11">
              <a:extLst>
                <a:ext uri="{FF2B5EF4-FFF2-40B4-BE49-F238E27FC236}">
                  <a16:creationId xmlns:a16="http://schemas.microsoft.com/office/drawing/2014/main" id="{1F333C12-106F-46F3-B974-2287DF12B4D8}"/>
                </a:ext>
              </a:extLst>
            </p:cNvPr>
            <p:cNvSpPr/>
            <p:nvPr/>
          </p:nvSpPr>
          <p:spPr>
            <a:xfrm>
              <a:off x="5993176" y="1905918"/>
              <a:ext cx="914400" cy="91440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B3D0A85-1D54-0D7F-2B80-90D6B97F255F}"/>
                </a:ext>
              </a:extLst>
            </p:cNvPr>
            <p:cNvSpPr txBox="1"/>
            <p:nvPr/>
          </p:nvSpPr>
          <p:spPr>
            <a:xfrm>
              <a:off x="6023819" y="2147540"/>
              <a:ext cx="853119" cy="646331"/>
            </a:xfrm>
            <a:prstGeom prst="rect">
              <a:avLst/>
            </a:prstGeom>
            <a:noFill/>
            <a:ln w="19050">
              <a:noFill/>
            </a:ln>
          </p:spPr>
          <p:txBody>
            <a:bodyPr wrap="none" rtlCol="0">
              <a:spAutoFit/>
            </a:bodyPr>
            <a:lstStyle/>
            <a:p>
              <a:pPr algn="ctr"/>
              <a:r>
                <a:rPr lang="en-US" sz="1200" dirty="0"/>
                <a:t>Did You</a:t>
              </a:r>
            </a:p>
            <a:p>
              <a:pPr algn="ctr"/>
              <a:r>
                <a:rPr lang="en-US" sz="1200" dirty="0"/>
                <a:t>Mess With</a:t>
              </a:r>
            </a:p>
            <a:p>
              <a:pPr algn="ctr"/>
              <a:r>
                <a:rPr lang="en-US" sz="1200" dirty="0"/>
                <a:t>It?</a:t>
              </a:r>
            </a:p>
          </p:txBody>
        </p:sp>
      </p:grpSp>
      <p:grpSp>
        <p:nvGrpSpPr>
          <p:cNvPr id="14" name="Group 13">
            <a:extLst>
              <a:ext uri="{FF2B5EF4-FFF2-40B4-BE49-F238E27FC236}">
                <a16:creationId xmlns:a16="http://schemas.microsoft.com/office/drawing/2014/main" id="{7534A786-6683-0BD0-25D4-8B7BC25199C9}"/>
              </a:ext>
            </a:extLst>
          </p:cNvPr>
          <p:cNvGrpSpPr/>
          <p:nvPr/>
        </p:nvGrpSpPr>
        <p:grpSpPr>
          <a:xfrm>
            <a:off x="9353077" y="3451824"/>
            <a:ext cx="1194180" cy="1188720"/>
            <a:chOff x="9353077" y="3451824"/>
            <a:chExt cx="1194180" cy="1188720"/>
          </a:xfrm>
        </p:grpSpPr>
        <p:sp>
          <p:nvSpPr>
            <p:cNvPr id="15" name="Diamond 14">
              <a:extLst>
                <a:ext uri="{FF2B5EF4-FFF2-40B4-BE49-F238E27FC236}">
                  <a16:creationId xmlns:a16="http://schemas.microsoft.com/office/drawing/2014/main" id="{E1D22111-B826-409A-2C6C-EC7798066C99}"/>
                </a:ext>
              </a:extLst>
            </p:cNvPr>
            <p:cNvSpPr/>
            <p:nvPr/>
          </p:nvSpPr>
          <p:spPr>
            <a:xfrm>
              <a:off x="9353077" y="3451824"/>
              <a:ext cx="1188720" cy="118872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26A4A19-AD97-E268-96FE-A61CC0993E78}"/>
                </a:ext>
              </a:extLst>
            </p:cNvPr>
            <p:cNvSpPr txBox="1"/>
            <p:nvPr/>
          </p:nvSpPr>
          <p:spPr>
            <a:xfrm>
              <a:off x="9378103" y="3719293"/>
              <a:ext cx="1169154" cy="840230"/>
            </a:xfrm>
            <a:prstGeom prst="rect">
              <a:avLst/>
            </a:prstGeom>
            <a:noFill/>
            <a:ln w="19050">
              <a:noFill/>
            </a:ln>
          </p:spPr>
          <p:txBody>
            <a:bodyPr wrap="none" rtlCol="0">
              <a:spAutoFit/>
            </a:bodyPr>
            <a:lstStyle/>
            <a:p>
              <a:pPr algn="ctr"/>
              <a:r>
                <a:rPr lang="en-US" sz="1200" dirty="0"/>
                <a:t>Will It</a:t>
              </a:r>
            </a:p>
            <a:p>
              <a:pPr algn="ctr"/>
              <a:r>
                <a:rPr lang="en-US" sz="1200" dirty="0"/>
                <a:t>Blowup In</a:t>
              </a:r>
            </a:p>
            <a:p>
              <a:pPr algn="ctr"/>
              <a:r>
                <a:rPr lang="en-US" sz="1200" dirty="0"/>
                <a:t>Your Hand?</a:t>
              </a:r>
            </a:p>
          </p:txBody>
        </p:sp>
      </p:grpSp>
      <p:sp>
        <p:nvSpPr>
          <p:cNvPr id="17" name="Rectangle 16">
            <a:extLst>
              <a:ext uri="{FF2B5EF4-FFF2-40B4-BE49-F238E27FC236}">
                <a16:creationId xmlns:a16="http://schemas.microsoft.com/office/drawing/2014/main" id="{AC6D5CAE-7EFF-76A3-7A89-E758DE915FFD}"/>
              </a:ext>
            </a:extLst>
          </p:cNvPr>
          <p:cNvSpPr/>
          <p:nvPr/>
        </p:nvSpPr>
        <p:spPr>
          <a:xfrm>
            <a:off x="4953152" y="5950448"/>
            <a:ext cx="2286000" cy="457200"/>
          </a:xfrm>
          <a:prstGeom prst="rect">
            <a:avLst/>
          </a:prstGeom>
          <a:noFill/>
          <a:ln w="1905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No Problem!</a:t>
            </a:r>
          </a:p>
        </p:txBody>
      </p:sp>
      <p:cxnSp>
        <p:nvCxnSpPr>
          <p:cNvPr id="18" name="Elbow Connector 17">
            <a:extLst>
              <a:ext uri="{FF2B5EF4-FFF2-40B4-BE49-F238E27FC236}">
                <a16:creationId xmlns:a16="http://schemas.microsoft.com/office/drawing/2014/main" id="{1D708E86-5107-42B9-0B9B-5B0C6432CA2C}"/>
              </a:ext>
            </a:extLst>
          </p:cNvPr>
          <p:cNvCxnSpPr>
            <a:cxnSpLocks/>
            <a:stCxn id="7" idx="1"/>
            <a:endCxn id="9" idx="0"/>
          </p:cNvCxnSpPr>
          <p:nvPr/>
        </p:nvCxnSpPr>
        <p:spPr>
          <a:xfrm rot="10800000" flipV="1">
            <a:off x="2012565" y="1657901"/>
            <a:ext cx="3489074" cy="383340"/>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D653757D-350A-0BA7-3F75-1B3841F5C441}"/>
              </a:ext>
            </a:extLst>
          </p:cNvPr>
          <p:cNvCxnSpPr>
            <a:cxnSpLocks/>
            <a:stCxn id="7" idx="3"/>
            <a:endCxn id="12" idx="0"/>
          </p:cNvCxnSpPr>
          <p:nvPr/>
        </p:nvCxnSpPr>
        <p:spPr>
          <a:xfrm>
            <a:off x="6690359" y="1657901"/>
            <a:ext cx="3264668" cy="258161"/>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AA902B17-B935-AAAB-A6E9-C6A8429A94EC}"/>
              </a:ext>
            </a:extLst>
          </p:cNvPr>
          <p:cNvCxnSpPr>
            <a:cxnSpLocks/>
            <a:stCxn id="9" idx="2"/>
            <a:endCxn id="17" idx="1"/>
          </p:cNvCxnSpPr>
          <p:nvPr/>
        </p:nvCxnSpPr>
        <p:spPr>
          <a:xfrm rot="16200000" flipH="1">
            <a:off x="1568191" y="2794087"/>
            <a:ext cx="3829334" cy="2940587"/>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F8E45B06-46A0-64DC-675F-ADFD29EA7507}"/>
              </a:ext>
            </a:extLst>
          </p:cNvPr>
          <p:cNvCxnSpPr>
            <a:cxnSpLocks/>
            <a:stCxn id="10" idx="2"/>
            <a:endCxn id="17" idx="3"/>
          </p:cNvCxnSpPr>
          <p:nvPr/>
        </p:nvCxnSpPr>
        <p:spPr>
          <a:xfrm rot="5400000">
            <a:off x="8243879" y="4467900"/>
            <a:ext cx="706422" cy="271587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0726165E-FA53-3157-AD58-B4378B44E7DF}"/>
              </a:ext>
            </a:extLst>
          </p:cNvPr>
          <p:cNvGrpSpPr/>
          <p:nvPr/>
        </p:nvGrpSpPr>
        <p:grpSpPr>
          <a:xfrm>
            <a:off x="2554494" y="2231729"/>
            <a:ext cx="6819450" cy="2233738"/>
            <a:chOff x="2554494" y="2175457"/>
            <a:chExt cx="6819450" cy="2233738"/>
          </a:xfrm>
        </p:grpSpPr>
        <p:sp>
          <p:nvSpPr>
            <p:cNvPr id="23" name="Rectangle 22">
              <a:extLst>
                <a:ext uri="{FF2B5EF4-FFF2-40B4-BE49-F238E27FC236}">
                  <a16:creationId xmlns:a16="http://schemas.microsoft.com/office/drawing/2014/main" id="{2EA0BDC4-3954-7550-DFE4-BFEC2CB4EBCD}"/>
                </a:ext>
              </a:extLst>
            </p:cNvPr>
            <p:cNvSpPr/>
            <p:nvPr/>
          </p:nvSpPr>
          <p:spPr>
            <a:xfrm>
              <a:off x="4963208" y="2449642"/>
              <a:ext cx="2286000" cy="457200"/>
            </a:xfrm>
            <a:prstGeom prst="rect">
              <a:avLst/>
            </a:prstGeom>
            <a:noFill/>
            <a:ln w="1905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YOU IDIOT!</a:t>
              </a:r>
            </a:p>
          </p:txBody>
        </p:sp>
        <p:grpSp>
          <p:nvGrpSpPr>
            <p:cNvPr id="24" name="Group 23">
              <a:extLst>
                <a:ext uri="{FF2B5EF4-FFF2-40B4-BE49-F238E27FC236}">
                  <a16:creationId xmlns:a16="http://schemas.microsoft.com/office/drawing/2014/main" id="{2331A932-1B0A-1C37-92CE-C44FD0FA1907}"/>
                </a:ext>
              </a:extLst>
            </p:cNvPr>
            <p:cNvGrpSpPr>
              <a:grpSpLocks noChangeAspect="1"/>
            </p:cNvGrpSpPr>
            <p:nvPr/>
          </p:nvGrpSpPr>
          <p:grpSpPr>
            <a:xfrm>
              <a:off x="2554494" y="3220475"/>
              <a:ext cx="1188720" cy="1188720"/>
              <a:chOff x="5993176" y="1905918"/>
              <a:chExt cx="914400" cy="914400"/>
            </a:xfrm>
          </p:grpSpPr>
          <p:sp>
            <p:nvSpPr>
              <p:cNvPr id="28" name="Diamond 27">
                <a:extLst>
                  <a:ext uri="{FF2B5EF4-FFF2-40B4-BE49-F238E27FC236}">
                    <a16:creationId xmlns:a16="http://schemas.microsoft.com/office/drawing/2014/main" id="{E8B198D3-42CE-5F92-F0AD-45381C4B243E}"/>
                  </a:ext>
                </a:extLst>
              </p:cNvPr>
              <p:cNvSpPr/>
              <p:nvPr/>
            </p:nvSpPr>
            <p:spPr>
              <a:xfrm>
                <a:off x="5993176" y="1905918"/>
                <a:ext cx="914400" cy="91440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E073D52C-68A8-CF8E-7443-A98D156E7493}"/>
                  </a:ext>
                </a:extLst>
              </p:cNvPr>
              <p:cNvSpPr txBox="1"/>
              <p:nvPr/>
            </p:nvSpPr>
            <p:spPr>
              <a:xfrm>
                <a:off x="6006090" y="2156015"/>
                <a:ext cx="888578" cy="461665"/>
              </a:xfrm>
              <a:prstGeom prst="rect">
                <a:avLst/>
              </a:prstGeom>
              <a:noFill/>
              <a:ln w="19050">
                <a:noFill/>
              </a:ln>
            </p:spPr>
            <p:txBody>
              <a:bodyPr wrap="none" rtlCol="0">
                <a:spAutoFit/>
              </a:bodyPr>
              <a:lstStyle/>
              <a:p>
                <a:pPr algn="ctr"/>
                <a:r>
                  <a:rPr lang="en-US" sz="1200" dirty="0"/>
                  <a:t>Anyone</a:t>
                </a:r>
              </a:p>
              <a:p>
                <a:pPr algn="ctr"/>
                <a:r>
                  <a:rPr lang="en-US" sz="1200" dirty="0"/>
                  <a:t>Else Know?</a:t>
                </a:r>
              </a:p>
            </p:txBody>
          </p:sp>
        </p:grpSp>
        <p:cxnSp>
          <p:nvCxnSpPr>
            <p:cNvPr id="25" name="Elbow Connector 24">
              <a:extLst>
                <a:ext uri="{FF2B5EF4-FFF2-40B4-BE49-F238E27FC236}">
                  <a16:creationId xmlns:a16="http://schemas.microsoft.com/office/drawing/2014/main" id="{045EEF93-E2AA-0E29-49EF-D5654D365199}"/>
                </a:ext>
              </a:extLst>
            </p:cNvPr>
            <p:cNvCxnSpPr>
              <a:cxnSpLocks/>
              <a:stCxn id="12" idx="1"/>
              <a:endCxn id="23" idx="3"/>
            </p:cNvCxnSpPr>
            <p:nvPr/>
          </p:nvCxnSpPr>
          <p:spPr>
            <a:xfrm rot="10800000" flipV="1">
              <a:off x="7249209" y="2454150"/>
              <a:ext cx="2111459" cy="224092"/>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A34B736E-E620-BF1D-B4F9-1CEB19E961FB}"/>
                </a:ext>
              </a:extLst>
            </p:cNvPr>
            <p:cNvCxnSpPr>
              <a:cxnSpLocks/>
              <a:stCxn id="23" idx="1"/>
              <a:endCxn id="28" idx="0"/>
            </p:cNvCxnSpPr>
            <p:nvPr/>
          </p:nvCxnSpPr>
          <p:spPr>
            <a:xfrm rot="10800000" flipV="1">
              <a:off x="3148854" y="2678241"/>
              <a:ext cx="1814354" cy="542233"/>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A20A51C-BF2B-0ABB-CEDC-49CD171A041D}"/>
                </a:ext>
              </a:extLst>
            </p:cNvPr>
            <p:cNvSpPr txBox="1"/>
            <p:nvPr/>
          </p:nvSpPr>
          <p:spPr>
            <a:xfrm>
              <a:off x="8987107" y="2175457"/>
              <a:ext cx="386837" cy="276999"/>
            </a:xfrm>
            <a:prstGeom prst="rect">
              <a:avLst/>
            </a:prstGeom>
            <a:noFill/>
          </p:spPr>
          <p:txBody>
            <a:bodyPr wrap="none" rtlCol="0">
              <a:spAutoFit/>
            </a:bodyPr>
            <a:lstStyle/>
            <a:p>
              <a:r>
                <a:rPr lang="en-US" sz="1200" dirty="0"/>
                <a:t>Yes</a:t>
              </a:r>
            </a:p>
          </p:txBody>
        </p:sp>
      </p:grpSp>
      <p:sp>
        <p:nvSpPr>
          <p:cNvPr id="30" name="TextBox 29">
            <a:extLst>
              <a:ext uri="{FF2B5EF4-FFF2-40B4-BE49-F238E27FC236}">
                <a16:creationId xmlns:a16="http://schemas.microsoft.com/office/drawing/2014/main" id="{A8136FB0-333B-552D-9FD4-EA31DB0504F3}"/>
              </a:ext>
            </a:extLst>
          </p:cNvPr>
          <p:cNvSpPr txBox="1"/>
          <p:nvPr/>
        </p:nvSpPr>
        <p:spPr>
          <a:xfrm>
            <a:off x="6596046" y="1382195"/>
            <a:ext cx="365806" cy="276999"/>
          </a:xfrm>
          <a:prstGeom prst="rect">
            <a:avLst/>
          </a:prstGeom>
          <a:noFill/>
        </p:spPr>
        <p:txBody>
          <a:bodyPr wrap="none" rtlCol="0">
            <a:spAutoFit/>
          </a:bodyPr>
          <a:lstStyle/>
          <a:p>
            <a:r>
              <a:rPr lang="en-US" sz="1200" dirty="0"/>
              <a:t>No</a:t>
            </a:r>
          </a:p>
        </p:txBody>
      </p:sp>
      <p:sp>
        <p:nvSpPr>
          <p:cNvPr id="31" name="TextBox 30">
            <a:extLst>
              <a:ext uri="{FF2B5EF4-FFF2-40B4-BE49-F238E27FC236}">
                <a16:creationId xmlns:a16="http://schemas.microsoft.com/office/drawing/2014/main" id="{639F5E82-8CE3-640F-9A33-3E274E22BDE1}"/>
              </a:ext>
            </a:extLst>
          </p:cNvPr>
          <p:cNvSpPr txBox="1"/>
          <p:nvPr/>
        </p:nvSpPr>
        <p:spPr>
          <a:xfrm>
            <a:off x="5114803" y="1384390"/>
            <a:ext cx="386837" cy="276999"/>
          </a:xfrm>
          <a:prstGeom prst="rect">
            <a:avLst/>
          </a:prstGeom>
          <a:noFill/>
        </p:spPr>
        <p:txBody>
          <a:bodyPr wrap="none" rtlCol="0">
            <a:spAutoFit/>
          </a:bodyPr>
          <a:lstStyle/>
          <a:p>
            <a:r>
              <a:rPr lang="en-US" sz="1200" dirty="0"/>
              <a:t>Yes</a:t>
            </a:r>
          </a:p>
        </p:txBody>
      </p:sp>
      <p:cxnSp>
        <p:nvCxnSpPr>
          <p:cNvPr id="32" name="Straight Arrow Connector 31">
            <a:extLst>
              <a:ext uri="{FF2B5EF4-FFF2-40B4-BE49-F238E27FC236}">
                <a16:creationId xmlns:a16="http://schemas.microsoft.com/office/drawing/2014/main" id="{37B9CC3E-2C78-60EB-3C86-C188D348B8D9}"/>
              </a:ext>
            </a:extLst>
          </p:cNvPr>
          <p:cNvCxnSpPr>
            <a:cxnSpLocks/>
            <a:stCxn id="15" idx="2"/>
            <a:endCxn id="10" idx="0"/>
          </p:cNvCxnSpPr>
          <p:nvPr/>
        </p:nvCxnSpPr>
        <p:spPr>
          <a:xfrm>
            <a:off x="9947437" y="4640544"/>
            <a:ext cx="7590" cy="5236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D90AD3C-857A-9456-31C0-1D41552616EE}"/>
              </a:ext>
            </a:extLst>
          </p:cNvPr>
          <p:cNvCxnSpPr>
            <a:cxnSpLocks/>
            <a:stCxn id="12" idx="2"/>
            <a:endCxn id="15" idx="0"/>
          </p:cNvCxnSpPr>
          <p:nvPr/>
        </p:nvCxnSpPr>
        <p:spPr>
          <a:xfrm flipH="1">
            <a:off x="9947437" y="3104782"/>
            <a:ext cx="7590" cy="34704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79DEA35A-85F4-09E0-0089-A326B9AC365B}"/>
              </a:ext>
            </a:extLst>
          </p:cNvPr>
          <p:cNvGrpSpPr/>
          <p:nvPr/>
        </p:nvGrpSpPr>
        <p:grpSpPr>
          <a:xfrm>
            <a:off x="7249209" y="3539670"/>
            <a:ext cx="2130572" cy="506514"/>
            <a:chOff x="7249209" y="3539670"/>
            <a:chExt cx="2130572" cy="506514"/>
          </a:xfrm>
        </p:grpSpPr>
        <p:sp>
          <p:nvSpPr>
            <p:cNvPr id="35" name="TextBox 34">
              <a:extLst>
                <a:ext uri="{FF2B5EF4-FFF2-40B4-BE49-F238E27FC236}">
                  <a16:creationId xmlns:a16="http://schemas.microsoft.com/office/drawing/2014/main" id="{4B3C9AA5-CEA2-C74F-BA4E-C607D7E6A029}"/>
                </a:ext>
              </a:extLst>
            </p:cNvPr>
            <p:cNvSpPr txBox="1"/>
            <p:nvPr/>
          </p:nvSpPr>
          <p:spPr>
            <a:xfrm>
              <a:off x="8992944" y="3763975"/>
              <a:ext cx="386837" cy="276999"/>
            </a:xfrm>
            <a:prstGeom prst="rect">
              <a:avLst/>
            </a:prstGeom>
            <a:noFill/>
          </p:spPr>
          <p:txBody>
            <a:bodyPr wrap="none" rtlCol="0">
              <a:spAutoFit/>
            </a:bodyPr>
            <a:lstStyle/>
            <a:p>
              <a:r>
                <a:rPr lang="en-US" sz="1200" dirty="0"/>
                <a:t>Yes</a:t>
              </a:r>
            </a:p>
          </p:txBody>
        </p:sp>
        <p:cxnSp>
          <p:nvCxnSpPr>
            <p:cNvPr id="36" name="Elbow Connector 35">
              <a:extLst>
                <a:ext uri="{FF2B5EF4-FFF2-40B4-BE49-F238E27FC236}">
                  <a16:creationId xmlns:a16="http://schemas.microsoft.com/office/drawing/2014/main" id="{5017377E-51EF-E48A-C8AD-317A0FB0A7E9}"/>
                </a:ext>
              </a:extLst>
            </p:cNvPr>
            <p:cNvCxnSpPr>
              <a:cxnSpLocks/>
              <a:stCxn id="15" idx="1"/>
              <a:endCxn id="51" idx="3"/>
            </p:cNvCxnSpPr>
            <p:nvPr/>
          </p:nvCxnSpPr>
          <p:spPr>
            <a:xfrm rot="10800000">
              <a:off x="7249209" y="3539670"/>
              <a:ext cx="2103869" cy="50651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57A904D5-8B6F-1E42-D4FF-360B4ED2C865}"/>
              </a:ext>
            </a:extLst>
          </p:cNvPr>
          <p:cNvGrpSpPr/>
          <p:nvPr/>
        </p:nvGrpSpPr>
        <p:grpSpPr>
          <a:xfrm>
            <a:off x="5500390" y="3768270"/>
            <a:ext cx="1204176" cy="1570630"/>
            <a:chOff x="5500390" y="3768270"/>
            <a:chExt cx="1204176" cy="1570630"/>
          </a:xfrm>
        </p:grpSpPr>
        <p:grpSp>
          <p:nvGrpSpPr>
            <p:cNvPr id="38" name="Group 37">
              <a:extLst>
                <a:ext uri="{FF2B5EF4-FFF2-40B4-BE49-F238E27FC236}">
                  <a16:creationId xmlns:a16="http://schemas.microsoft.com/office/drawing/2014/main" id="{E14D98FA-37C7-B6F3-D620-AB38B96896A3}"/>
                </a:ext>
              </a:extLst>
            </p:cNvPr>
            <p:cNvGrpSpPr/>
            <p:nvPr/>
          </p:nvGrpSpPr>
          <p:grpSpPr>
            <a:xfrm>
              <a:off x="5500390" y="4150180"/>
              <a:ext cx="1204176" cy="1188720"/>
              <a:chOff x="5500390" y="4150180"/>
              <a:chExt cx="1204176" cy="1188720"/>
            </a:xfrm>
          </p:grpSpPr>
          <p:sp>
            <p:nvSpPr>
              <p:cNvPr id="40" name="Diamond 39">
                <a:extLst>
                  <a:ext uri="{FF2B5EF4-FFF2-40B4-BE49-F238E27FC236}">
                    <a16:creationId xmlns:a16="http://schemas.microsoft.com/office/drawing/2014/main" id="{6C657A30-2919-AC79-AA1C-90EE56FB5219}"/>
                  </a:ext>
                </a:extLst>
              </p:cNvPr>
              <p:cNvSpPr/>
              <p:nvPr/>
            </p:nvSpPr>
            <p:spPr>
              <a:xfrm>
                <a:off x="5506815" y="4150180"/>
                <a:ext cx="1188720" cy="118872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65B9C1D2-7E9B-0AD6-78EF-7A0DAA6D4FFC}"/>
                  </a:ext>
                </a:extLst>
              </p:cNvPr>
              <p:cNvSpPr txBox="1"/>
              <p:nvPr/>
            </p:nvSpPr>
            <p:spPr>
              <a:xfrm>
                <a:off x="5500390" y="4431896"/>
                <a:ext cx="1204176" cy="646331"/>
              </a:xfrm>
              <a:prstGeom prst="rect">
                <a:avLst/>
              </a:prstGeom>
              <a:noFill/>
              <a:ln w="19050">
                <a:noFill/>
              </a:ln>
            </p:spPr>
            <p:txBody>
              <a:bodyPr wrap="none" rtlCol="0">
                <a:spAutoFit/>
              </a:bodyPr>
              <a:lstStyle/>
              <a:p>
                <a:pPr algn="ctr"/>
                <a:r>
                  <a:rPr lang="en-US" sz="1200" dirty="0"/>
                  <a:t>Can You</a:t>
                </a:r>
              </a:p>
              <a:p>
                <a:pPr algn="ctr"/>
                <a:r>
                  <a:rPr lang="en-US" sz="1200" dirty="0"/>
                  <a:t>Blame Someone</a:t>
                </a:r>
              </a:p>
              <a:p>
                <a:pPr algn="ctr"/>
                <a:r>
                  <a:rPr lang="en-US" sz="1200" dirty="0"/>
                  <a:t>Else?</a:t>
                </a:r>
              </a:p>
            </p:txBody>
          </p:sp>
        </p:grpSp>
        <p:cxnSp>
          <p:nvCxnSpPr>
            <p:cNvPr id="39" name="Straight Arrow Connector 38">
              <a:extLst>
                <a:ext uri="{FF2B5EF4-FFF2-40B4-BE49-F238E27FC236}">
                  <a16:creationId xmlns:a16="http://schemas.microsoft.com/office/drawing/2014/main" id="{2BEDDD1C-47DA-2D4D-4D9A-39B4DDB253B0}"/>
                </a:ext>
              </a:extLst>
            </p:cNvPr>
            <p:cNvCxnSpPr>
              <a:cxnSpLocks/>
              <a:stCxn id="51" idx="2"/>
              <a:endCxn id="40" idx="0"/>
            </p:cNvCxnSpPr>
            <p:nvPr/>
          </p:nvCxnSpPr>
          <p:spPr>
            <a:xfrm flipH="1">
              <a:off x="6101175" y="3768270"/>
              <a:ext cx="5033" cy="3819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161E4F36-EAF9-5FEF-7E8B-43492D37E75B}"/>
              </a:ext>
            </a:extLst>
          </p:cNvPr>
          <p:cNvSpPr txBox="1"/>
          <p:nvPr/>
        </p:nvSpPr>
        <p:spPr>
          <a:xfrm>
            <a:off x="9586447" y="4627532"/>
            <a:ext cx="365806" cy="276999"/>
          </a:xfrm>
          <a:prstGeom prst="rect">
            <a:avLst/>
          </a:prstGeom>
          <a:noFill/>
        </p:spPr>
        <p:txBody>
          <a:bodyPr wrap="none" rtlCol="0">
            <a:spAutoFit/>
          </a:bodyPr>
          <a:lstStyle/>
          <a:p>
            <a:r>
              <a:rPr lang="en-US" sz="1200" dirty="0"/>
              <a:t>No</a:t>
            </a:r>
          </a:p>
        </p:txBody>
      </p:sp>
      <p:sp>
        <p:nvSpPr>
          <p:cNvPr id="43" name="TextBox 42">
            <a:extLst>
              <a:ext uri="{FF2B5EF4-FFF2-40B4-BE49-F238E27FC236}">
                <a16:creationId xmlns:a16="http://schemas.microsoft.com/office/drawing/2014/main" id="{A2AC705E-211A-9857-CEA9-5FFCBE5C1F31}"/>
              </a:ext>
            </a:extLst>
          </p:cNvPr>
          <p:cNvSpPr txBox="1"/>
          <p:nvPr/>
        </p:nvSpPr>
        <p:spPr>
          <a:xfrm>
            <a:off x="9579679" y="3110527"/>
            <a:ext cx="365806" cy="276999"/>
          </a:xfrm>
          <a:prstGeom prst="rect">
            <a:avLst/>
          </a:prstGeom>
          <a:noFill/>
        </p:spPr>
        <p:txBody>
          <a:bodyPr wrap="none" rtlCol="0">
            <a:spAutoFit/>
          </a:bodyPr>
          <a:lstStyle/>
          <a:p>
            <a:r>
              <a:rPr lang="en-US" sz="1200" dirty="0"/>
              <a:t>No</a:t>
            </a:r>
          </a:p>
        </p:txBody>
      </p:sp>
      <p:cxnSp>
        <p:nvCxnSpPr>
          <p:cNvPr id="44" name="Straight Arrow Connector 43">
            <a:extLst>
              <a:ext uri="{FF2B5EF4-FFF2-40B4-BE49-F238E27FC236}">
                <a16:creationId xmlns:a16="http://schemas.microsoft.com/office/drawing/2014/main" id="{AD179D43-449E-8185-6652-F5681A376CAF}"/>
              </a:ext>
            </a:extLst>
          </p:cNvPr>
          <p:cNvCxnSpPr>
            <a:cxnSpLocks/>
            <a:stCxn id="40" idx="2"/>
            <a:endCxn id="17" idx="0"/>
          </p:cNvCxnSpPr>
          <p:nvPr/>
        </p:nvCxnSpPr>
        <p:spPr>
          <a:xfrm flipH="1">
            <a:off x="6096152" y="5338900"/>
            <a:ext cx="5023" cy="6115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C10A023-0477-06FE-D0F7-4C63B52A3D1D}"/>
              </a:ext>
            </a:extLst>
          </p:cNvPr>
          <p:cNvSpPr txBox="1"/>
          <p:nvPr/>
        </p:nvSpPr>
        <p:spPr>
          <a:xfrm>
            <a:off x="5709859" y="5318598"/>
            <a:ext cx="386837" cy="276999"/>
          </a:xfrm>
          <a:prstGeom prst="rect">
            <a:avLst/>
          </a:prstGeom>
          <a:noFill/>
        </p:spPr>
        <p:txBody>
          <a:bodyPr wrap="none" rtlCol="0">
            <a:spAutoFit/>
          </a:bodyPr>
          <a:lstStyle/>
          <a:p>
            <a:r>
              <a:rPr lang="en-US" sz="1200" dirty="0"/>
              <a:t>Yes</a:t>
            </a:r>
          </a:p>
        </p:txBody>
      </p:sp>
      <p:sp>
        <p:nvSpPr>
          <p:cNvPr id="46" name="TextBox 45">
            <a:extLst>
              <a:ext uri="{FF2B5EF4-FFF2-40B4-BE49-F238E27FC236}">
                <a16:creationId xmlns:a16="http://schemas.microsoft.com/office/drawing/2014/main" id="{B66D1F79-98D4-F1F7-37C7-BD467E53B35F}"/>
              </a:ext>
            </a:extLst>
          </p:cNvPr>
          <p:cNvSpPr txBox="1"/>
          <p:nvPr/>
        </p:nvSpPr>
        <p:spPr>
          <a:xfrm>
            <a:off x="6686720" y="4483323"/>
            <a:ext cx="365806" cy="276999"/>
          </a:xfrm>
          <a:prstGeom prst="rect">
            <a:avLst/>
          </a:prstGeom>
          <a:noFill/>
        </p:spPr>
        <p:txBody>
          <a:bodyPr wrap="none" rtlCol="0">
            <a:spAutoFit/>
          </a:bodyPr>
          <a:lstStyle/>
          <a:p>
            <a:r>
              <a:rPr lang="en-US" sz="1200" dirty="0"/>
              <a:t>No</a:t>
            </a:r>
          </a:p>
        </p:txBody>
      </p:sp>
      <p:sp>
        <p:nvSpPr>
          <p:cNvPr id="47" name="Rectangle 46">
            <a:extLst>
              <a:ext uri="{FF2B5EF4-FFF2-40B4-BE49-F238E27FC236}">
                <a16:creationId xmlns:a16="http://schemas.microsoft.com/office/drawing/2014/main" id="{7330CFB2-7EBD-504F-BDB1-3AC91CDBCED3}"/>
              </a:ext>
            </a:extLst>
          </p:cNvPr>
          <p:cNvSpPr/>
          <p:nvPr/>
        </p:nvSpPr>
        <p:spPr>
          <a:xfrm>
            <a:off x="6866600" y="5117282"/>
            <a:ext cx="1828800" cy="548640"/>
          </a:xfrm>
          <a:prstGeom prst="rect">
            <a:avLst/>
          </a:prstGeom>
          <a:noFill/>
          <a:ln w="1905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rPr>
              <a:t>It’s Been Nice Working With You!</a:t>
            </a:r>
          </a:p>
        </p:txBody>
      </p:sp>
      <p:cxnSp>
        <p:nvCxnSpPr>
          <p:cNvPr id="48" name="Elbow Connector 47">
            <a:extLst>
              <a:ext uri="{FF2B5EF4-FFF2-40B4-BE49-F238E27FC236}">
                <a16:creationId xmlns:a16="http://schemas.microsoft.com/office/drawing/2014/main" id="{3D8E3E0D-3958-207B-F984-165A2E14523F}"/>
              </a:ext>
            </a:extLst>
          </p:cNvPr>
          <p:cNvCxnSpPr>
            <a:cxnSpLocks/>
            <a:stCxn id="40" idx="3"/>
            <a:endCxn id="47" idx="0"/>
          </p:cNvCxnSpPr>
          <p:nvPr/>
        </p:nvCxnSpPr>
        <p:spPr>
          <a:xfrm>
            <a:off x="6695535" y="4744540"/>
            <a:ext cx="1085465" cy="372742"/>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D9B36B0-976B-FA08-32A0-B35DD23128DA}"/>
              </a:ext>
            </a:extLst>
          </p:cNvPr>
          <p:cNvCxnSpPr>
            <a:cxnSpLocks/>
            <a:stCxn id="28" idx="2"/>
            <a:endCxn id="50" idx="0"/>
          </p:cNvCxnSpPr>
          <p:nvPr/>
        </p:nvCxnSpPr>
        <p:spPr>
          <a:xfrm>
            <a:off x="3148854" y="4465467"/>
            <a:ext cx="0" cy="3358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7B1750F5-5CE9-93CF-ED27-B57580DE3E89}"/>
              </a:ext>
            </a:extLst>
          </p:cNvPr>
          <p:cNvSpPr/>
          <p:nvPr/>
        </p:nvSpPr>
        <p:spPr>
          <a:xfrm>
            <a:off x="2346427" y="4801341"/>
            <a:ext cx="1604854" cy="308473"/>
          </a:xfrm>
          <a:prstGeom prst="rect">
            <a:avLst/>
          </a:prstGeom>
          <a:noFill/>
          <a:ln w="1905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Can You Hide It?</a:t>
            </a:r>
          </a:p>
        </p:txBody>
      </p:sp>
      <p:sp>
        <p:nvSpPr>
          <p:cNvPr id="51" name="Rectangle 50">
            <a:extLst>
              <a:ext uri="{FF2B5EF4-FFF2-40B4-BE49-F238E27FC236}">
                <a16:creationId xmlns:a16="http://schemas.microsoft.com/office/drawing/2014/main" id="{11E07A14-F1BF-E06D-927D-0976038CD944}"/>
              </a:ext>
            </a:extLst>
          </p:cNvPr>
          <p:cNvSpPr/>
          <p:nvPr/>
        </p:nvSpPr>
        <p:spPr>
          <a:xfrm>
            <a:off x="4963208" y="3311070"/>
            <a:ext cx="2286000" cy="457200"/>
          </a:xfrm>
          <a:prstGeom prst="rect">
            <a:avLst/>
          </a:prstGeom>
          <a:noFill/>
          <a:ln w="1905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rPr>
              <a:t>You’re In Trouble!</a:t>
            </a:r>
          </a:p>
        </p:txBody>
      </p:sp>
      <p:cxnSp>
        <p:nvCxnSpPr>
          <p:cNvPr id="52" name="Elbow Connector 51">
            <a:extLst>
              <a:ext uri="{FF2B5EF4-FFF2-40B4-BE49-F238E27FC236}">
                <a16:creationId xmlns:a16="http://schemas.microsoft.com/office/drawing/2014/main" id="{3C78D0F2-5E97-63A7-B387-FD51A1BAB85B}"/>
              </a:ext>
            </a:extLst>
          </p:cNvPr>
          <p:cNvCxnSpPr>
            <a:cxnSpLocks/>
            <a:stCxn id="28" idx="3"/>
            <a:endCxn id="51" idx="1"/>
          </p:cNvCxnSpPr>
          <p:nvPr/>
        </p:nvCxnSpPr>
        <p:spPr>
          <a:xfrm flipV="1">
            <a:off x="3743214" y="3539670"/>
            <a:ext cx="1219994" cy="33143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B2703914-8C73-F1CF-8BC0-D859C2C742A3}"/>
              </a:ext>
            </a:extLst>
          </p:cNvPr>
          <p:cNvCxnSpPr>
            <a:cxnSpLocks/>
            <a:stCxn id="50" idx="2"/>
            <a:endCxn id="17" idx="1"/>
          </p:cNvCxnSpPr>
          <p:nvPr/>
        </p:nvCxnSpPr>
        <p:spPr>
          <a:xfrm rot="16200000" flipH="1">
            <a:off x="3516386" y="4742282"/>
            <a:ext cx="1069234" cy="180429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5DCC66F-42FC-E473-5B58-214972C9E15C}"/>
              </a:ext>
            </a:extLst>
          </p:cNvPr>
          <p:cNvSpPr txBox="1"/>
          <p:nvPr/>
        </p:nvSpPr>
        <p:spPr>
          <a:xfrm>
            <a:off x="3727964" y="3537926"/>
            <a:ext cx="386837" cy="276999"/>
          </a:xfrm>
          <a:prstGeom prst="rect">
            <a:avLst/>
          </a:prstGeom>
          <a:noFill/>
        </p:spPr>
        <p:txBody>
          <a:bodyPr wrap="none" rtlCol="0">
            <a:spAutoFit/>
          </a:bodyPr>
          <a:lstStyle/>
          <a:p>
            <a:r>
              <a:rPr lang="en-US" sz="1200" dirty="0"/>
              <a:t>Yes</a:t>
            </a:r>
          </a:p>
        </p:txBody>
      </p:sp>
      <p:sp>
        <p:nvSpPr>
          <p:cNvPr id="55" name="TextBox 54">
            <a:extLst>
              <a:ext uri="{FF2B5EF4-FFF2-40B4-BE49-F238E27FC236}">
                <a16:creationId xmlns:a16="http://schemas.microsoft.com/office/drawing/2014/main" id="{5009D08E-F7E2-1DB6-C75F-D54EC5F0001E}"/>
              </a:ext>
            </a:extLst>
          </p:cNvPr>
          <p:cNvSpPr txBox="1"/>
          <p:nvPr/>
        </p:nvSpPr>
        <p:spPr>
          <a:xfrm>
            <a:off x="2780274" y="4369609"/>
            <a:ext cx="365806" cy="276999"/>
          </a:xfrm>
          <a:prstGeom prst="rect">
            <a:avLst/>
          </a:prstGeom>
          <a:noFill/>
        </p:spPr>
        <p:txBody>
          <a:bodyPr wrap="none" rtlCol="0">
            <a:spAutoFit/>
          </a:bodyPr>
          <a:lstStyle/>
          <a:p>
            <a:r>
              <a:rPr lang="en-US" sz="1200" dirty="0"/>
              <a:t>No</a:t>
            </a:r>
          </a:p>
        </p:txBody>
      </p:sp>
    </p:spTree>
    <p:extLst>
      <p:ext uri="{BB962C8B-B14F-4D97-AF65-F5344CB8AC3E}">
        <p14:creationId xmlns:p14="http://schemas.microsoft.com/office/powerpoint/2010/main" val="196048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animBg="1"/>
      <p:bldP spid="30" grpId="0"/>
      <p:bldP spid="31" grpId="0"/>
      <p:bldP spid="42" grpId="0"/>
      <p:bldP spid="43" grpId="0"/>
      <p:bldP spid="45" grpId="0"/>
      <p:bldP spid="46" grpId="0"/>
      <p:bldP spid="47" grpId="0" animBg="1"/>
      <p:bldP spid="50" grpId="0" animBg="1"/>
      <p:bldP spid="51" grpId="0" animBg="1"/>
      <p:bldP spid="54" grpId="0"/>
      <p:bldP spid="5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2774</Words>
  <Application>Microsoft Macintosh PowerPoint</Application>
  <PresentationFormat>Widescreen</PresentationFormat>
  <Paragraphs>366</Paragraphs>
  <Slides>44</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Arial Black</vt:lpstr>
      <vt:lpstr>Calibri</vt:lpstr>
      <vt:lpstr>Calibri Light</vt:lpstr>
      <vt:lpstr>Impact</vt:lpstr>
      <vt:lpstr>Symbol</vt:lpstr>
      <vt:lpstr>Times New Roman</vt:lpstr>
      <vt:lpstr>Wingdings</vt:lpstr>
      <vt:lpstr>Office Theme</vt:lpstr>
      <vt:lpstr>PowerPoint Presentation</vt:lpstr>
      <vt:lpstr>PowerPoint Presentation</vt:lpstr>
      <vt:lpstr>Agenda</vt:lpstr>
      <vt:lpstr>PowerPoint Presentation</vt:lpstr>
      <vt:lpstr>What is Root Cause Analysis?</vt:lpstr>
      <vt:lpstr>Benefits</vt:lpstr>
      <vt:lpstr>PowerPoint Presentation</vt:lpstr>
      <vt:lpstr>When To USE?</vt:lpstr>
      <vt:lpstr>PowerPoint Presentation</vt:lpstr>
      <vt:lpstr>But Who’s to Blame?</vt:lpstr>
      <vt:lpstr>Our Approach to Problem-solving</vt:lpstr>
      <vt:lpstr>Corrective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Freiberg</dc:creator>
  <cp:lastModifiedBy>Gary Freiberg</cp:lastModifiedBy>
  <cp:revision>15</cp:revision>
  <dcterms:created xsi:type="dcterms:W3CDTF">2023-10-13T10:30:16Z</dcterms:created>
  <dcterms:modified xsi:type="dcterms:W3CDTF">2023-12-05T01:50:43Z</dcterms:modified>
</cp:coreProperties>
</file>