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58" r:id="rId4"/>
    <p:sldId id="312" r:id="rId5"/>
    <p:sldId id="313" r:id="rId6"/>
    <p:sldId id="272" r:id="rId7"/>
    <p:sldId id="259" r:id="rId8"/>
    <p:sldId id="261" r:id="rId9"/>
    <p:sldId id="31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16" r:id="rId20"/>
    <p:sldId id="273" r:id="rId21"/>
    <p:sldId id="317" r:id="rId22"/>
    <p:sldId id="274" r:id="rId23"/>
    <p:sldId id="275" r:id="rId24"/>
    <p:sldId id="276" r:id="rId25"/>
    <p:sldId id="277" r:id="rId26"/>
    <p:sldId id="278" r:id="rId27"/>
    <p:sldId id="280" r:id="rId28"/>
    <p:sldId id="315" r:id="rId29"/>
    <p:sldId id="279" r:id="rId30"/>
    <p:sldId id="281" r:id="rId31"/>
    <p:sldId id="282" r:id="rId32"/>
    <p:sldId id="283" r:id="rId33"/>
    <p:sldId id="29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5" r:id="rId44"/>
    <p:sldId id="296" r:id="rId45"/>
    <p:sldId id="298" r:id="rId46"/>
    <p:sldId id="299" r:id="rId47"/>
    <p:sldId id="318" r:id="rId48"/>
    <p:sldId id="306" r:id="rId49"/>
    <p:sldId id="310" r:id="rId50"/>
    <p:sldId id="319" r:id="rId51"/>
    <p:sldId id="311" r:id="rId5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157" autoAdjust="0"/>
    <p:restoredTop sz="86590" autoAdjust="0"/>
  </p:normalViewPr>
  <p:slideViewPr>
    <p:cSldViewPr>
      <p:cViewPr varScale="1">
        <p:scale>
          <a:sx n="40" d="100"/>
          <a:sy n="40" d="100"/>
        </p:scale>
        <p:origin x="-9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0ACC6093-901A-DA2E-DD32-F577977501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84E49AD9-7A87-BB0C-E795-0807BDEB17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A8C84F33-0395-1824-E96F-C8E4D78BDC8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2341" name="Rectangle 5">
            <a:extLst>
              <a:ext uri="{FF2B5EF4-FFF2-40B4-BE49-F238E27FC236}">
                <a16:creationId xmlns:a16="http://schemas.microsoft.com/office/drawing/2014/main" id="{F6197AA5-CEB3-CA59-A905-02A81A14B4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9D3AE4-6EF4-4FE5-B7DF-96FE1A0E6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35B7A682-1CD7-5FCD-80CD-ED37DF7896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5076330C-0F8D-6BDF-D48B-C5F7D422A2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41316" name="Rectangle 4">
            <a:extLst>
              <a:ext uri="{FF2B5EF4-FFF2-40B4-BE49-F238E27FC236}">
                <a16:creationId xmlns:a16="http://schemas.microsoft.com/office/drawing/2014/main" id="{2D224C2C-F416-3020-AC8A-B41C97F920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1317" name="Rectangle 5">
            <a:extLst>
              <a:ext uri="{FF2B5EF4-FFF2-40B4-BE49-F238E27FC236}">
                <a16:creationId xmlns:a16="http://schemas.microsoft.com/office/drawing/2014/main" id="{EE508EB9-6E73-9928-0019-DAE4919119F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1318" name="Rectangle 6">
            <a:extLst>
              <a:ext uri="{FF2B5EF4-FFF2-40B4-BE49-F238E27FC236}">
                <a16:creationId xmlns:a16="http://schemas.microsoft.com/office/drawing/2014/main" id="{3BFF52BA-9D48-BBE8-2DFE-A61FA4F4BF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1319" name="Rectangle 7">
            <a:extLst>
              <a:ext uri="{FF2B5EF4-FFF2-40B4-BE49-F238E27FC236}">
                <a16:creationId xmlns:a16="http://schemas.microsoft.com/office/drawing/2014/main" id="{0E578491-367F-EA16-2D73-EE31B005C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B88C30-A3DC-4AB1-9CF8-3D23887F26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913B1-0439-9BA7-39D2-7E7A7B1B2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6A3A6-A49C-52D4-BA15-2A40D7FD0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FC28A-5231-4D09-61DE-76B8B91163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64260-E553-411A-0AEB-D82BF1632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A77004-9B5D-4184-B5FD-5C5EE9C4D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9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FFBF-4E57-88D6-E837-9D6387C0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8B2BA-BDF5-616E-6D07-FBCFF5399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9D720-F9BE-2C72-6B50-4B64080E10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BDF29-F879-E128-C160-5298F1144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F18DD6-B8BC-4642-8852-E166AE86E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14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FCD246-D445-DDE7-1F9B-6DD3DC0727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8E139-0716-3E09-A3E5-E659CCF69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62EAF-A6A5-064A-6D4F-F2A05CB9CA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27FC0-3C4C-45CD-BBF6-66FF176C7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915A4-D144-4679-8FFE-A6DA7E270D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344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390F-10B8-1795-FA33-366E2903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2985F-1C40-A1F9-E479-0C468D18827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ECC55-7FB1-B53B-5C98-47C83E5B2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76348-15F4-B9AD-6C84-492C03300A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C1AB7-56C7-7F80-226E-E7BE7DF66E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B2D8D6-72E3-453F-8B3A-0BCC2E36F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221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D73EA-C10C-141F-FFED-C6E1B131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7AC9C7B0-D378-2378-2863-B692FD3BCE8B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B2AD0-6E95-7474-8D50-3D99095D1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63699-B2D6-BEFD-A806-6D094DF52B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30215-E02A-8FB7-F3FB-A3E5642E5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84D555-C91D-462C-B1A7-EF452EF1C2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533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B9A01A-30B3-0670-39A7-28D1AB5B45B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43AC79-14A2-0CDD-CD06-DAB78AE820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43894-5733-1046-CE34-38D33B30A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78C1DE-20AA-4FCD-A8F1-1EC59B84A2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21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A651-D23C-E03C-5DAF-AA693CE4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C8691-FBEE-1159-BC15-EAC16D35263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17FFC-0A49-B50D-178F-39F70C6A6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0A2C9-88D5-82D3-A45D-2FD7FD9843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6ABD0-966E-3B53-52EE-B6BB2E958D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140807-B90B-46D6-AD08-B8DEFBA19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132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1F56-196C-260D-7165-606F877D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71632AE-0EE9-2D4C-520A-8DC3666B684F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6D8BA-D43B-3601-4E49-1CDD3FCC33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48DB3-F592-AE09-5641-4478A58B3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8642AC-6B77-462F-A83F-2B1F7FF0C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63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28DB-B96D-F644-CB03-26B2D74A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8469-283F-A4E9-3632-E60FC5708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1DBFB-BC04-66F2-0228-1D20C2D221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11CB9-1055-365B-52E1-41C33D104F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C3ACB5-AD81-45F0-A378-CB99FA46AE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69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5635-8E0A-2957-264B-63075C37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13BF0-8AB4-605F-B776-A9D80E2FE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A4F5C-CCE3-82B2-7E7E-E7EBB9513A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1B2D2-C734-7337-E08E-0B3FE181DE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2DC398-1597-4EF4-9205-44B054100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83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0B7F-9881-DCB0-BF83-D6BD2C51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FD9CC-731D-AFEC-E032-C0E3F1016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EC8A9-4537-798A-C5C6-B429FC325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C6484-D002-9F8B-4890-308319638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ADC8B-F3F6-E240-E083-CA27400689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50711A-9E53-48D1-8134-85D51F402B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60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7D80-5911-B428-D9CD-D7118C42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093B9-9E49-6D8E-1CD2-C20635FEC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74E09-AFAF-CF95-803E-C169ED630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E03ED-B80B-DC46-7C6C-B4B255E41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3C44F-F4F9-290B-EA4D-BA55A4683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DD01ED-5081-695B-237A-458B01900A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989611-4250-A394-E185-EB05EA8764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884A96-A767-4F27-8E82-9F69B9E5C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69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752A-21B7-54EE-80CA-04F8F6576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43FA8-D6BD-9686-F966-92A19B41C6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85CB5-FD7C-655D-6B99-4298D71F5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CCB3AD-6E86-418C-8D54-40697C88E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06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12FDDB-0D58-E1CA-7014-C4A1E11076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E59FB7-94C6-C74A-588C-A96A33EE7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545C6D-2138-45C0-BB8D-B58B8C3DB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05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1CA2-B409-A27B-23EB-29E6E2EC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CDEDA-13F5-9A48-6336-7B7E0B2A6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94BA1-0CFA-5416-F043-8AD5E6B9A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844B-7581-796F-2AB1-129175ED6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E2CAA-D5DD-4185-B8FF-17EB2C414A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AC1615-294B-4735-A6CA-56D67ACEE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35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8281-37F8-D2E8-0239-0B358A00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68548-E5CC-AD05-15BD-72FCC531C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404BC-16B8-A982-68BA-09A8A1827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F586E-408A-B30B-02CA-79153CC279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D5A31-1B4F-2B57-8375-B8E4B831E5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8B8D7F-E51E-46C7-B8AB-4B075FA918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89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7C1DB8-6389-AED3-310A-921E61F84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D8C1CA4-0C71-8828-7C5A-579EF44D6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620479-EBC1-01DE-2DFA-ADF2E73932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FED8832-BBFD-77AC-89F1-A090432E32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0364066-002E-436C-8C67-563AA60D7C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CDEE89A-A035-8D29-332C-EA16C470A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EF6627-7945-45FA-846B-BB8AAFB6295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82449D37-A63C-F4D1-CAB8-96939E6DA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Philip Crosby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E058FDF-7B95-7531-38D4-70AD73D1C20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5638800"/>
            <a:ext cx="6400800" cy="6096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altLang="en-US" sz="1800"/>
              <a:t>Presented by Matt Danda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altLang="en-US" sz="1600"/>
              <a:t>EECS814 Fall 2007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5B5F4E9-7733-6E72-1A8E-9E492CFA1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477000" cy="440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19E94AF-099B-ABCB-4D40-B31A105AB9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289D03-9FBD-4230-B40E-D0368443104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9D977E4-6187-0A73-C0B9-3217A8303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 #3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3880325-8303-B098-0C3A-530A62466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cost of quality is the expense of doing things wrong. (T/F)</a:t>
            </a:r>
          </a:p>
          <a:p>
            <a:r>
              <a:rPr lang="en-US" altLang="en-US"/>
              <a:t>TRUE</a:t>
            </a:r>
          </a:p>
          <a:p>
            <a:pPr lvl="1"/>
            <a:r>
              <a:rPr lang="en-US" altLang="en-US"/>
              <a:t>Quality is free</a:t>
            </a:r>
          </a:p>
          <a:p>
            <a:pPr lvl="1"/>
            <a:r>
              <a:rPr lang="en-US" altLang="en-US"/>
              <a:t>Nonconformance is what wastes assets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81E6AF4-8E40-4E6B-3919-5F73C5A96F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1B2FE1-CD85-437C-8CC0-70670F14936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FADB94FF-6464-3F83-ED8E-A0298EAE0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 #4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5D6FD94-12CE-6C4E-8AD0-C31604AF0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Inspection and test operations should report to manufacturing so they can have the tools to do the jobs. (T/F)</a:t>
            </a:r>
          </a:p>
          <a:p>
            <a:pPr>
              <a:lnSpc>
                <a:spcPct val="90000"/>
              </a:lnSpc>
            </a:pPr>
            <a:r>
              <a:rPr lang="en-US" altLang="en-US"/>
              <a:t>FALSE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You will not have accurate reading of defects.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Personnel involved will not receive proper training or the appreciation they need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 this situation, inspectors become sorters and expeditors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DF9E8A6-E7A5-6069-67B9-50FD97C1D7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6268D-098F-4818-A991-A1DD0F5C0FF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D06F034B-CDA5-2A1A-6083-FBCB1205B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 #5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6EFA523-838A-BB1B-78A0-AB0242320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Quality is the responsibility of the quality department. (T/F)</a:t>
            </a:r>
          </a:p>
          <a:p>
            <a:pPr>
              <a:lnSpc>
                <a:spcPct val="90000"/>
              </a:lnSpc>
            </a:pPr>
            <a:r>
              <a:rPr lang="en-US" altLang="en-US"/>
              <a:t>FALSE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Quality departments measure and report conformance, demand corrective action, encourage defect prevention, teach quality improvement, and act as the conscious of the operation.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Work is the responsibility of those who get paid doing 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6E57F6D-864C-2563-CA4F-A17053E665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9F1ACF-1549-44B0-82FE-01EA986D239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46DF2FA9-8848-77ED-20A3-1B7CAFD8D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 #6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8186889-AEA5-EECB-4052-F855E470D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Worker attitudes are the primary cause of defects. (T/F)</a:t>
            </a:r>
          </a:p>
          <a:p>
            <a:r>
              <a:rPr lang="en-US" altLang="en-US"/>
              <a:t>FALSE</a:t>
            </a:r>
          </a:p>
          <a:p>
            <a:pPr lvl="1"/>
            <a:r>
              <a:rPr lang="en-US" altLang="en-US"/>
              <a:t>Workers perform like the attitude of management. They are like a mirror. </a:t>
            </a:r>
          </a:p>
          <a:p>
            <a:pPr lvl="1"/>
            <a:r>
              <a:rPr lang="en-US" altLang="en-US"/>
              <a:t>An experienced quality auditor can talk with a general manager for five minutes and guess his outgoing quality within 1 percent.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F0B0FEB-08A5-E23A-86CF-8E12363D17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A8FEB3-3A1C-4E12-AE96-28082C99E8E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057AE88-4398-348D-C061-E95EC3A9C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 #7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EA816A5-7335-F812-86A6-327C41F89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 have trend charts that show me the rejection levels at every key operation (T/F)</a:t>
            </a:r>
          </a:p>
          <a:p>
            <a:r>
              <a:rPr lang="en-US" altLang="en-US"/>
              <a:t>This had better by TRUE</a:t>
            </a:r>
          </a:p>
          <a:p>
            <a:pPr lvl="1"/>
            <a:r>
              <a:rPr lang="en-US" altLang="en-US"/>
              <a:t>If you don’t know what the defect level is, how do you know when to get mad?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0790790-9467-F5FD-C6F0-CABFFE4B35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A5A657-D052-4A00-9C21-7D7DF438F32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371CC3F-68AC-B855-C87C-E48415E6B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 #8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52DBFCD-2A27-4D1F-CE89-237781D40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 have a list of my 10 biggest quality problems</a:t>
            </a:r>
          </a:p>
          <a:p>
            <a:pPr>
              <a:lnSpc>
                <a:spcPct val="90000"/>
              </a:lnSpc>
            </a:pPr>
            <a:r>
              <a:rPr lang="en-US" altLang="en-US"/>
              <a:t>FALSE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There is no such thing as a quality problem.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Problems should be identified according to the department responsible for corrective action (manufacturing, purchasing, design, etc.)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It is political disaster to for a quality department to identify “quality problems.”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E69374F-5F1A-3065-A32C-D6E72987A2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DC1F3-A467-4D21-BA5C-42DB89A04EB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B0A48CDE-808E-B8E2-1730-1AE92E577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 #9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E08398B-7859-3A39-432A-ED400D078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Zero Defects is a worker motivation program. (T/F)</a:t>
            </a:r>
          </a:p>
          <a:p>
            <a:r>
              <a:rPr lang="en-US" altLang="en-US"/>
              <a:t>FALSE</a:t>
            </a:r>
          </a:p>
          <a:p>
            <a:pPr lvl="1"/>
            <a:r>
              <a:rPr lang="en-US" altLang="en-US"/>
              <a:t>Zero Defects is a standard that no one can misunderstand</a:t>
            </a:r>
          </a:p>
          <a:p>
            <a:pPr lvl="1"/>
            <a:r>
              <a:rPr lang="en-US" altLang="en-US"/>
              <a:t>“Make it right the first time” versus</a:t>
            </a:r>
            <a:br>
              <a:rPr lang="en-US" altLang="en-US"/>
            </a:br>
            <a:r>
              <a:rPr lang="en-US" altLang="en-US"/>
              <a:t>“Do the best you can.” </a:t>
            </a:r>
            <a:br>
              <a:rPr lang="en-US" altLang="en-US"/>
            </a:br>
            <a:r>
              <a:rPr lang="en-US" altLang="en-US"/>
              <a:t>Which is more effective?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9B7FA58-4977-A58C-FB2B-527C6334D2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178136-5890-4C5F-BE73-158BC26C0D0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ACE5074-4281-7688-7802-86D7C843C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 #10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34A815A-FC56-B332-AE47-9439BC26D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biggest problem today is that the customer doesn’t understand our problems. (T/F) </a:t>
            </a:r>
          </a:p>
          <a:p>
            <a:r>
              <a:rPr lang="en-US" altLang="en-US"/>
              <a:t>FALSE</a:t>
            </a:r>
          </a:p>
          <a:p>
            <a:pPr lvl="1"/>
            <a:r>
              <a:rPr lang="en-US" altLang="en-US"/>
              <a:t>The customer doesn’t have to understand.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A82D8D8-1533-584C-E003-84E3B3D15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FE5A6B-95B0-45D4-A9F3-2803373A6D4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A04546DE-00BD-2BD2-74BF-5182A0070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Absolutes of Quality Management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B56A7583-4696-0745-0E6B-C1EC8925A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5339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3125C41-CFC1-9D11-454E-8175CC1EE0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D1F3F0-69D0-4B2F-AA6B-9B81A54F7DC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CE0C4DF1-1C90-1A7F-AA7D-1B70141A4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Absolutes of Quality Management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A4BE4613-367F-0768-9857-0CCC86C69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Absolutes answer four questions</a:t>
            </a:r>
          </a:p>
          <a:p>
            <a:pPr lvl="1"/>
            <a:r>
              <a:rPr lang="en-US" altLang="en-US"/>
              <a:t>What is quality?</a:t>
            </a:r>
          </a:p>
          <a:p>
            <a:pPr lvl="1"/>
            <a:r>
              <a:rPr lang="en-US" altLang="en-US"/>
              <a:t>What system is needed to cause quality?</a:t>
            </a:r>
          </a:p>
          <a:p>
            <a:pPr lvl="1"/>
            <a:r>
              <a:rPr lang="en-US" altLang="en-US"/>
              <a:t>What performance standard should be used?</a:t>
            </a:r>
          </a:p>
          <a:p>
            <a:pPr lvl="1"/>
            <a:r>
              <a:rPr lang="en-US" altLang="en-US"/>
              <a:t>What measurement system is required?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29EF64-A719-EC2E-41CE-4C9F9C928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3A410-EFA2-4F17-907B-EF39404F5A4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A5DF4EB6-E36D-96F0-1B98-913B7A82F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3810000" cy="1143000"/>
          </a:xfrm>
        </p:spPr>
        <p:txBody>
          <a:bodyPr/>
          <a:lstStyle/>
          <a:p>
            <a:pPr algn="l"/>
            <a:r>
              <a:rPr lang="en-US" altLang="en-US"/>
              <a:t>Agenda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0CF8B8D-8C70-783B-7CAA-CADB4859F6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Introduction to Phil Crosby</a:t>
            </a:r>
          </a:p>
          <a:p>
            <a:r>
              <a:rPr lang="en-US" altLang="en-US" sz="2800"/>
              <a:t>Definition of Quality</a:t>
            </a:r>
          </a:p>
          <a:p>
            <a:r>
              <a:rPr lang="en-US" altLang="en-US" sz="2800"/>
              <a:t>Quality Improvement Program</a:t>
            </a:r>
          </a:p>
          <a:p>
            <a:r>
              <a:rPr lang="en-US" altLang="en-US" sz="2800"/>
              <a:t>Managing Quality in the 21</a:t>
            </a:r>
            <a:r>
              <a:rPr lang="en-US" altLang="en-US" sz="2800" baseline="30000"/>
              <a:t>st</a:t>
            </a:r>
            <a:r>
              <a:rPr lang="en-US" altLang="en-US" sz="2800"/>
              <a:t> Century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5561C238-F6A4-B6E2-5032-5D945CADE9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7700" y="457200"/>
            <a:ext cx="4457700" cy="594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1964675-21AD-AC56-F983-0E846F483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773831-6AC5-4D3F-A95D-EB419794F30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BA503965-6164-538B-3681-18A4B3779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 Absolute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A8D224E-EB10-D73A-78FF-3A197C75C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definition of quality is conformance to requirements</a:t>
            </a:r>
          </a:p>
          <a:p>
            <a:pPr lvl="1"/>
            <a:r>
              <a:rPr lang="en-US" altLang="en-US"/>
              <a:t>Quality means conformance, not elegance or goodness</a:t>
            </a:r>
          </a:p>
          <a:p>
            <a:pPr lvl="1"/>
            <a:r>
              <a:rPr lang="en-US" altLang="en-US"/>
              <a:t>“Do It Right the First Time (DIRFT)” </a:t>
            </a:r>
          </a:p>
          <a:p>
            <a:pPr lvl="1"/>
            <a:r>
              <a:rPr lang="en-US" altLang="en-US"/>
              <a:t>Management has 3 tasks related to this:</a:t>
            </a:r>
          </a:p>
          <a:p>
            <a:pPr lvl="2"/>
            <a:r>
              <a:rPr lang="en-US" altLang="en-US"/>
              <a:t>Clearly establish requirements</a:t>
            </a:r>
          </a:p>
          <a:p>
            <a:pPr lvl="2"/>
            <a:r>
              <a:rPr lang="en-US" altLang="en-US"/>
              <a:t>Supply means to meet requirements</a:t>
            </a:r>
          </a:p>
          <a:p>
            <a:pPr lvl="2"/>
            <a:r>
              <a:rPr lang="en-US" altLang="en-US"/>
              <a:t>Spend time helping employees meet requirements</a:t>
            </a:r>
          </a:p>
          <a:p>
            <a:pPr lvl="1"/>
            <a:r>
              <a:rPr lang="en-US" altLang="en-US"/>
              <a:t>In software—invest in quality requirements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5AB7093-DEB3-893D-C94B-5B70DB3E62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73DF0-91BC-476E-A967-87468208D859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37996EA1-BF7A-BCC4-099A-F3744EEF6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Quality Requirements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A5FF69D5-5FA0-B7D4-4156-637D63D53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Software requirements must conform to the requirements for software requirements:</a:t>
            </a:r>
          </a:p>
          <a:p>
            <a:pPr lvl="1"/>
            <a:r>
              <a:rPr lang="en-US" altLang="en-US" sz="2400"/>
              <a:t>Correct</a:t>
            </a:r>
          </a:p>
          <a:p>
            <a:pPr lvl="1"/>
            <a:r>
              <a:rPr lang="en-US" altLang="en-US" sz="2400"/>
              <a:t>Complete</a:t>
            </a:r>
          </a:p>
          <a:p>
            <a:pPr lvl="1"/>
            <a:r>
              <a:rPr lang="en-US" altLang="en-US" sz="2400"/>
              <a:t>Unambiguous</a:t>
            </a:r>
          </a:p>
          <a:p>
            <a:pPr lvl="1"/>
            <a:r>
              <a:rPr lang="en-US" altLang="en-US" sz="2400"/>
              <a:t>Consistent</a:t>
            </a:r>
          </a:p>
          <a:p>
            <a:pPr lvl="1"/>
            <a:r>
              <a:rPr lang="en-US" altLang="en-US" sz="2400"/>
              <a:t>Traceable</a:t>
            </a:r>
          </a:p>
          <a:p>
            <a:pPr lvl="1"/>
            <a:r>
              <a:rPr lang="en-US" altLang="en-US" sz="2400"/>
              <a:t>Modifiable</a:t>
            </a:r>
          </a:p>
          <a:p>
            <a:pPr lvl="1"/>
            <a:r>
              <a:rPr lang="en-US" altLang="en-US" sz="2400"/>
              <a:t>Verifiable</a:t>
            </a:r>
          </a:p>
          <a:p>
            <a:pPr lvl="1"/>
            <a:r>
              <a:rPr lang="en-US" altLang="en-US" sz="2400"/>
              <a:t>Prioritized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2D581B6-B4C3-F825-41D2-795D84929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E78785-10EA-4C66-95C6-6A8D0157400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B7828DB-2BBA-1345-76C9-CC7143666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Second Absolute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82D84C6-02E7-2232-A176-891447756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system of quality is prevention</a:t>
            </a:r>
          </a:p>
          <a:p>
            <a:pPr lvl="1"/>
            <a:r>
              <a:rPr lang="en-US" altLang="en-US"/>
              <a:t>The system for causing quality is prevention, not appraisal. </a:t>
            </a:r>
          </a:p>
          <a:p>
            <a:pPr lvl="1"/>
            <a:r>
              <a:rPr lang="en-US" altLang="en-US"/>
              <a:t>An error that does not exist can’t be missed. </a:t>
            </a:r>
          </a:p>
          <a:p>
            <a:pPr lvl="1"/>
            <a:r>
              <a:rPr lang="en-US" altLang="en-US"/>
              <a:t>Secret of prevention is to look at process and identify opportunities for error</a:t>
            </a:r>
          </a:p>
          <a:p>
            <a:pPr lvl="1"/>
            <a:r>
              <a:rPr lang="en-US" altLang="en-US"/>
              <a:t>Prevention in software engineering is the result of a good process including early inspections, reviews, testing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A81412A-CBAD-BED0-1F56-7F07484C9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9CBF72-7B0A-4C37-800D-762282D6ED9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68D1B755-03ED-264D-EEBA-3F663CB39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Third Absolute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1DE54A9-73A9-5FC3-DA19-8BF3627A3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The performance standard is zero defects</a:t>
            </a:r>
          </a:p>
          <a:p>
            <a:pPr lvl="1"/>
            <a:r>
              <a:rPr lang="en-US" altLang="en-US" sz="2400"/>
              <a:t>Not a “motivational” program. It is a management standard tells people what is expected of them. </a:t>
            </a:r>
          </a:p>
          <a:p>
            <a:pPr lvl="1"/>
            <a:r>
              <a:rPr lang="en-US" altLang="en-US" sz="2400"/>
              <a:t>Employees perform to the standards of the leaders.</a:t>
            </a:r>
          </a:p>
          <a:p>
            <a:pPr lvl="1"/>
            <a:r>
              <a:rPr lang="en-US" altLang="en-US" sz="2400"/>
              <a:t>Mistakes caused by two factors:</a:t>
            </a:r>
          </a:p>
          <a:p>
            <a:pPr lvl="2"/>
            <a:r>
              <a:rPr lang="en-US" altLang="en-US" sz="2000" b="1"/>
              <a:t>Lack of knowledge</a:t>
            </a:r>
            <a:r>
              <a:rPr lang="en-US" altLang="en-US" sz="2000"/>
              <a:t>. Knowledge can be measured in deficiencies corrected through tried-and-true means. </a:t>
            </a:r>
          </a:p>
          <a:p>
            <a:pPr lvl="2"/>
            <a:r>
              <a:rPr lang="en-US" altLang="en-US" sz="2000" b="1"/>
              <a:t>Lack of attention</a:t>
            </a:r>
            <a:r>
              <a:rPr lang="en-US" altLang="en-US" sz="2000"/>
              <a:t>. Must be corrected by the person himself or herself. An attitude problem.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A7AAB48-0D7E-0EA4-7E6B-3264D2879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0DBEE-D238-4D67-BCCE-DD117B5097C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CC8BCD66-63D7-FA35-EDEA-3DB73DCD0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Fourth Absolute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F4BE007-DB5C-28FF-B4A5-4C6653845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1"/>
              <a:t>The measurement of quality is the price of nonconformance</a:t>
            </a:r>
            <a:endParaRPr lang="en-US" altLang="en-US" sz="2800"/>
          </a:p>
          <a:p>
            <a:pPr lvl="1"/>
            <a:r>
              <a:rPr lang="en-US" altLang="en-US" sz="2400"/>
              <a:t>Traditional quality measurements are technical in nature, however, they need to be converted to numbers that management understands. </a:t>
            </a:r>
          </a:p>
          <a:p>
            <a:pPr lvl="1"/>
            <a:r>
              <a:rPr lang="en-US" altLang="en-US" sz="2400" b="1"/>
              <a:t>Price of Conformance</a:t>
            </a:r>
            <a:r>
              <a:rPr lang="en-US" altLang="en-US" sz="2400"/>
              <a:t>. All expenses necessary to make things right. Quality functions, prevention efforts, quality education. </a:t>
            </a:r>
          </a:p>
          <a:p>
            <a:pPr lvl="1"/>
            <a:r>
              <a:rPr lang="en-US" altLang="en-US" sz="2400" b="1"/>
              <a:t>Price of Nonconformance</a:t>
            </a:r>
            <a:r>
              <a:rPr lang="en-US" altLang="en-US" sz="2400"/>
              <a:t>. All expenses involved in doing things wrong. Cost of fixing problems, correcting orders, correcting products, warranties.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7112EC9-4C97-0930-6C02-851B771E37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E33B8-D60D-47A1-A0C1-60F6D74DCEB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5B28AE3D-8CBB-905C-ACE6-1707F831D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Four Pillars for Making quality certain </a:t>
            </a:r>
            <a:endParaRPr lang="en-US" altLang="en-US" sz="400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D5B4B91-EB3E-32C9-00CE-BC1C552C9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/>
              <a:t>Management participation and attitude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/>
              <a:t>Overcome traditional definition of quality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/>
              <a:t>Professional quality management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/>
              <a:t>Must be at same level as other departments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/>
              <a:t>Original programs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/>
              <a:t>Numerous programs at unit level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/>
              <a:t>Takes 4-5 years for concepts to take hold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/>
              <a:t>Recognition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/>
              <a:t>Shining star of the entire integrity system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6A0E72A-302A-FA0B-2B3D-9D78648D1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7AA178-2926-4DEE-AF68-8EAF5A2CDF6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71D987D4-07B2-C6E6-5248-7EE446764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3276600" cy="2971800"/>
          </a:xfrm>
        </p:spPr>
        <p:txBody>
          <a:bodyPr/>
          <a:lstStyle/>
          <a:p>
            <a:pPr algn="l"/>
            <a:r>
              <a:rPr lang="en-US" altLang="en-US" sz="4000"/>
              <a:t>14 Step Quality Improvement Program</a:t>
            </a:r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F77D7969-DF39-AFC5-81A5-C31D88B3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066800"/>
            <a:ext cx="534352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9DBBFCF-637B-A9B0-BE0B-C8EF2EE766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1611-4A6A-4AA5-A400-60A24256115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F9B783BB-B3CA-44B9-A3CF-73EAE0745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Step one: Management commitment</a:t>
            </a:r>
            <a:endParaRPr lang="en-US" altLang="en-US" sz="360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099194A-D239-2FC9-70BC-42B71F808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 the Quality Management Maturity Grid</a:t>
            </a:r>
          </a:p>
          <a:p>
            <a:pPr lvl="1"/>
            <a:r>
              <a:rPr lang="en-US" altLang="en-US"/>
              <a:t>A logical method of identifying the maturity level of an organization</a:t>
            </a:r>
          </a:p>
          <a:p>
            <a:pPr lvl="1"/>
            <a:r>
              <a:rPr lang="en-US" altLang="en-US"/>
              <a:t>Attempts to remove any emotional attachment to an organization when determining its maturity level </a:t>
            </a:r>
            <a:br>
              <a:rPr lang="en-US" altLang="en-US"/>
            </a:br>
            <a:endParaRPr lang="en-US" altLang="en-US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AA1FA-3B94-FE16-15B6-18FB44162D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30061-1402-4DC5-9199-72CD580EC59A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145112A2-DFA8-84F9-F38E-FB402D464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A317E594-2000-C42D-5BE1-6C43FD270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5172" name="Picture 4">
            <a:extLst>
              <a:ext uri="{FF2B5EF4-FFF2-40B4-BE49-F238E27FC236}">
                <a16:creationId xmlns:a16="http://schemas.microsoft.com/office/drawing/2014/main" id="{3D59A79A-41F8-BB25-F971-F2F03D91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5344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20E884F-1A4B-0C98-3090-B0DCA0AA7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6BDC-1C6D-4652-9F2C-AEFB4084A1A5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7AAEEA80-F305-174B-2DFD-8EAF76C6D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Step two: The quality improvement team</a:t>
            </a:r>
            <a:endParaRPr lang="en-US" altLang="en-US" sz="360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E7A5ABB-0DE7-633D-39C1-993B7D667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Runs the quality improvement program</a:t>
            </a:r>
          </a:p>
          <a:p>
            <a:pPr>
              <a:lnSpc>
                <a:spcPct val="90000"/>
              </a:lnSpc>
            </a:pPr>
            <a:r>
              <a:rPr lang="en-US" altLang="en-US"/>
              <a:t>Responsibilities of team members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Lay out the quality improvement program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Represent their department on the team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Represent the team to their department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Cause the decisions on the team to be executed in their department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Contribute creatively to the execution of the improvement activity</a:t>
            </a:r>
          </a:p>
          <a:p>
            <a:pPr lvl="1">
              <a:lnSpc>
                <a:spcPct val="90000"/>
              </a:lnSpc>
            </a:pPr>
            <a:endParaRPr lang="en-US" altLang="en-US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8736AF-6016-1D21-709E-E08890B21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4EBBE8-6562-475A-867A-42185C5DFEC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9742526-D26C-646B-2CAD-11ECA9A65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Biography of Phil Crosby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F912B9D-3E04-B7D7-976C-026BBC37D45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June 18, 1926—</a:t>
            </a:r>
            <a:br>
              <a:rPr lang="en-US" altLang="en-US" sz="2000"/>
            </a:br>
            <a:r>
              <a:rPr lang="en-US" altLang="en-US" sz="2000"/>
              <a:t>August 18, 2001 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One of the most highly respected and sought-after quality management consultants and educators 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14 years as corporate VP and director for quality for the ITT Corporation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1979 started consulting group Philip Crosby Association, Inc.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1979 published </a:t>
            </a:r>
            <a:r>
              <a:rPr lang="en-US" altLang="en-US" sz="2000" i="1"/>
              <a:t>Quality is Free</a:t>
            </a:r>
            <a:r>
              <a:rPr lang="en-US" altLang="en-US" sz="2000"/>
              <a:t>.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BA43D0D0-ACAF-A058-110F-5E20F079B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2641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80EF4CF-F4B4-5BC6-BA08-4EFF9BDB6C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DAA86-0D06-4404-BFDE-EDAB2E1F6FF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9197AC1A-76AB-766E-C557-129625432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Step three: Quality measurement</a:t>
            </a:r>
            <a:endParaRPr lang="en-US" altLang="en-US" sz="3600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58B203E0-13E8-6C37-7E68-C39C6B82A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provide a display of current and potential nonconformance problems in a manner that permits objective evaluation and corrective action.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551E776-D5FD-5354-9BF1-3BD11C994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AA794-0523-4DE6-B07D-0C4B8071D77F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C40AEA93-7C64-4311-2DB1-74B375D0F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Step four: The cost of quality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6505ECD-51FC-FEA6-8DB3-93B57841D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define the ingredients of the cost of quality, and explain its use as a management tool.</a:t>
            </a:r>
          </a:p>
          <a:p>
            <a:r>
              <a:rPr lang="en-US" altLang="en-US"/>
              <a:t>Cost of Quality:</a:t>
            </a:r>
          </a:p>
          <a:p>
            <a:pPr lvl="1"/>
            <a:r>
              <a:rPr lang="en-US" altLang="en-US"/>
              <a:t>Prevention costs</a:t>
            </a:r>
          </a:p>
          <a:p>
            <a:pPr lvl="1"/>
            <a:r>
              <a:rPr lang="en-US" altLang="en-US"/>
              <a:t>Appraisal costs</a:t>
            </a:r>
          </a:p>
          <a:p>
            <a:pPr lvl="1"/>
            <a:r>
              <a:rPr lang="en-US" altLang="en-US"/>
              <a:t>Failure costs</a:t>
            </a:r>
            <a:endParaRPr lang="en-US" altLang="en-US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257108D-51F8-4303-24EC-682A2AF5C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26CF0-E2CD-4D40-9F96-84D79A3F671C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3ED8A73E-9100-74DC-B1E6-7C8935693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Step five: Quality awareness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6F44F4F-479C-6FC7-2671-704DD9E1F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provide a method of raising the personal concern felt by all personnel in the company toward the conformance of the product or service and the quality reputation of the company.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9284929-E6BA-690D-4ACA-882EBD936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B67BE-C03F-45B1-A207-76FEDDBBFE5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8E5484A2-209B-46A5-C58E-1D188E847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Step six: Corrective action</a:t>
            </a:r>
            <a:endParaRPr lang="en-US" altLang="en-US" sz="4000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D2C1B44B-897B-43DE-C0E4-8F1AFDC50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provide a systematic method of resolving forever the problems identified in previous action steps.</a:t>
            </a:r>
          </a:p>
          <a:p>
            <a:pPr lvl="1"/>
            <a:r>
              <a:rPr lang="en-US" altLang="en-US"/>
              <a:t>Problems that have been identified must be documented and resolved formally</a:t>
            </a:r>
          </a:p>
          <a:p>
            <a:pPr lvl="1"/>
            <a:r>
              <a:rPr lang="en-US" altLang="en-US"/>
              <a:t>Pareto principle: attack biggest problems first</a:t>
            </a:r>
          </a:p>
          <a:p>
            <a:pPr lvl="1"/>
            <a:r>
              <a:rPr lang="en-US" altLang="en-US"/>
              <a:t>Eliminate a problem in such a way that it never comes back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0CCB1A8-3D7D-9D08-12A2-2F8DCA3ED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5C2290-BF80-48F3-AB53-EE4FADFA50CB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B0B30DFE-807F-A3FF-A48D-62B1214E3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Step seven: Zero defects planning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4A3B16E-ED82-22B9-26CF-9AD6B6B28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examine the various activities that must be conducted in preparation for formally launching the Zero Defects program.</a:t>
            </a:r>
          </a:p>
          <a:p>
            <a:pPr lvl="1"/>
            <a:r>
              <a:rPr lang="en-US" altLang="en-US"/>
              <a:t>Because of the significance of the launch, management must ensure that it is handled effectively.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4F95E98-A5D6-13AE-0F16-75E755A628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A3C871-0165-4166-BF8C-F7DD58C74A12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796B1746-12A7-3875-59F0-809F8CDC7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Step eight: Supervisor training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FBB0B7D-97DB-204E-193F-353A219A0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identify the type of training that supervisors need in order to actively carry out their part of the quality improvement program.</a:t>
            </a:r>
          </a:p>
          <a:p>
            <a:pPr lvl="1"/>
            <a:r>
              <a:rPr lang="en-US" altLang="en-US"/>
              <a:t>Supervisors </a:t>
            </a:r>
            <a:r>
              <a:rPr lang="en-US" altLang="en-US" i="1"/>
              <a:t>at every level</a:t>
            </a:r>
            <a:r>
              <a:rPr lang="en-US" altLang="en-US"/>
              <a:t> will be communicating the program to their team</a:t>
            </a:r>
          </a:p>
          <a:p>
            <a:pPr lvl="1"/>
            <a:r>
              <a:rPr lang="en-US" altLang="en-US"/>
              <a:t>Each supervisor must thoroughly understand the program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A837D60-E43B-3AEA-1E35-41307E13C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F89EC-D72C-4605-B5DA-7867B99449BE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F5E85A24-8F4A-B8FD-F55C-C66DE3E12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Step nine: Zero Defect (ZD) day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D39A703-94E9-0FC0-58C4-EC2187955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create an event that will let all employees realize through a personal experience that there has been a change.</a:t>
            </a:r>
          </a:p>
          <a:p>
            <a:pPr lvl="1"/>
            <a:r>
              <a:rPr lang="en-US" altLang="en-US"/>
              <a:t>All associates in the company must participate</a:t>
            </a:r>
          </a:p>
          <a:p>
            <a:pPr lvl="1"/>
            <a:r>
              <a:rPr lang="en-US" altLang="en-US"/>
              <a:t>Making it fun and glitzy is okay</a:t>
            </a:r>
          </a:p>
          <a:p>
            <a:pPr lvl="1"/>
            <a:r>
              <a:rPr lang="en-US" altLang="en-US"/>
              <a:t>Celebrate its anniversary in the future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816E716-7CB4-E59A-B442-09E142C4D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42C37-2049-44EE-8C0E-59934594FE0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05510E11-0F3C-03E1-8EC7-F984C6800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Step ten: Goal setting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C64D4361-AA0E-5E84-3F22-476C0F2AC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turn pledges and commitments into action by encouraging individuals to establish improvement goals for themselves and their groups.</a:t>
            </a:r>
          </a:p>
          <a:p>
            <a:pPr lvl="1"/>
            <a:r>
              <a:rPr lang="en-US" altLang="en-US"/>
              <a:t>Goals should be set by personnel rather than supervisors</a:t>
            </a:r>
          </a:p>
          <a:p>
            <a:pPr lvl="1"/>
            <a:r>
              <a:rPr lang="en-US" altLang="en-US"/>
              <a:t>Don’t necessarily need schedule-related goals because performance will improve naturally as other quality goals are reached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2FDBC27-9CED-B422-CE45-6700C71CB3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D3A79E-1163-4334-A9D0-CD2BCEBCE7C6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596BF04E-E0EC-4155-A6ED-48CE7B44F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Step eleven: Error-cause removal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849CF1A-81E0-A757-3222-88DBA8765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give the individual employee a method of communicating to management the situations that make it difficult for the employee to meet the pledge to improve.</a:t>
            </a:r>
          </a:p>
          <a:p>
            <a:pPr lvl="1"/>
            <a:r>
              <a:rPr lang="en-US" altLang="en-US"/>
              <a:t>Enable associates to freely communicate problems to management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A847D96-CD42-91B2-1A86-24675F4A2F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AE87CF-E421-4C81-954E-6A1B573ACA20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90359748-642F-2BD7-02D2-77E7B2298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Step twelve: Recognition</a:t>
            </a:r>
            <a:endParaRPr lang="en-US" altLang="en-US" sz="4000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6DA1456-E11D-A0F6-04DD-D9BBED102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appreciate those who participate.</a:t>
            </a:r>
          </a:p>
          <a:p>
            <a:pPr lvl="1"/>
            <a:r>
              <a:rPr lang="en-US" altLang="en-US"/>
              <a:t>Non-financial rewards are best</a:t>
            </a:r>
          </a:p>
          <a:p>
            <a:pPr lvl="1"/>
            <a:r>
              <a:rPr lang="en-US" altLang="en-US"/>
              <a:t>Workers want to be appreciated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CF9D375-54CF-8E79-EB9C-7B63B1F46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44AC6-91AF-4B08-8B51-9FD11C49138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69687D41-0840-15DA-F889-B7021A713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Quality is Free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0D08EE1B-C488-0DD3-A548-1DFA79C7A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800"/>
              <a:t>The book set off a revolution in corporate thinking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800"/>
              <a:t>Shifted the responsibility for the quality of goods and services from the quality control department to the corporate boardroom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800"/>
              <a:t>Attacked the entrenched notions of ‘good enough’ and Acceptable Quality Levels (AQL)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800"/>
              <a:t>Introduced Zero Defects as the only acceptable performance standard, setting the stage for the Six Sigma movement that followed in later years.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A848BF5-4ABA-63F2-944F-03B4F5C9A4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3446AF-24E9-4947-87B4-B3A9E6AA1F3A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7D332707-F6A9-4B26-4BF3-F13D9D747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Step thirteen: Quality councils</a:t>
            </a:r>
            <a:endParaRPr lang="en-US" altLang="en-US" sz="3600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9AF734A3-0CF3-7520-5DA7-4C03F6012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bring together the professional quality people for planned communication on a regular basis.</a:t>
            </a:r>
            <a:endParaRPr lang="en-US" altLang="en-US" b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32EEAC9-4962-8B6D-717B-098C395853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528A7-5BFF-4EF5-9045-41D1D3A1EC27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8DB00EF5-0BB1-F043-2507-2DC3828C9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Step fourteen: Do it again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56466B1-69C1-2AF1-9C63-76E3C8C3F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emphasize that the quality improvement program never ends.</a:t>
            </a:r>
          </a:p>
          <a:p>
            <a:pPr lvl="1"/>
            <a:r>
              <a:rPr lang="en-US" altLang="en-US"/>
              <a:t>Create an all-new quality team</a:t>
            </a:r>
          </a:p>
          <a:p>
            <a:pPr lvl="1"/>
            <a:r>
              <a:rPr lang="en-US" altLang="en-US"/>
              <a:t>Will take a higher level of innovation and thought</a:t>
            </a:r>
          </a:p>
          <a:p>
            <a:pPr lvl="1"/>
            <a:r>
              <a:rPr lang="en-US" altLang="en-US"/>
              <a:t>Essential that program continues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58E62A6-B094-4FE0-B6F4-6DEDBD12D7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8C3A2-3556-43BF-9943-97D855967E12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81E1499C-2F40-851A-0BD2-5EA6B309B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Applying these concepts</a:t>
            </a:r>
            <a:endParaRPr lang="en-US" altLang="en-US" sz="4000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7BE6616C-5286-F7EB-8831-0B4642B83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Crosby writes that "acceptable quality level" is not an acceptable management standard. </a:t>
            </a:r>
          </a:p>
          <a:p>
            <a:r>
              <a:rPr lang="en-US" altLang="en-US" sz="2800"/>
              <a:t>Every step has to be done with thought and understanding--everyone must be aware of how their piece fits into the big picture.</a:t>
            </a:r>
          </a:p>
          <a:p>
            <a:r>
              <a:rPr lang="en-US" altLang="en-US" sz="2800"/>
              <a:t>It is not a motivation method, it is a performance standard</a:t>
            </a:r>
          </a:p>
          <a:p>
            <a:r>
              <a:rPr lang="en-US" altLang="en-US" sz="2800"/>
              <a:t>Must be a personal commitment</a:t>
            </a:r>
          </a:p>
          <a:p>
            <a:r>
              <a:rPr lang="en-US" altLang="en-US" sz="2800"/>
              <a:t>Must be personally directed by top management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1764B62-17EA-FD02-E637-78ACF5E88E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08895F-7ECC-4088-9317-FC2D5733657B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F2519D9D-1E76-D36E-2895-96249BC1A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Managing Quality in the 21</a:t>
            </a:r>
            <a:r>
              <a:rPr lang="en-US" altLang="en-US" sz="3600" baseline="30000"/>
              <a:t>st</a:t>
            </a:r>
            <a:r>
              <a:rPr lang="en-US" altLang="en-US" sz="3600"/>
              <a:t> Century</a:t>
            </a:r>
          </a:p>
        </p:txBody>
      </p:sp>
      <p:pic>
        <p:nvPicPr>
          <p:cNvPr id="92164" name="Picture 4">
            <a:extLst>
              <a:ext uri="{FF2B5EF4-FFF2-40B4-BE49-F238E27FC236}">
                <a16:creationId xmlns:a16="http://schemas.microsoft.com/office/drawing/2014/main" id="{FD70D53A-4020-6718-3BC8-821E57D67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867400" cy="4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E252680-8542-6734-FE48-E341523D45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E4BC62-104B-4D19-A9EE-6B85847CE954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4B69193-2CF5-73EA-A573-A63F57E15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Centurians</a:t>
            </a:r>
            <a:endParaRPr lang="en-US" altLang="en-US" sz="4000" b="1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EC1BA63-740F-BF92-7E1E-CE2676955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/>
              <a:t>Those who manage in the 21st Century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Due to changing rules in the work force, in the 21st century: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Management is really going to have to learn to be good at its job. No more tolerance for inefficiency or failures.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Personal communication strengths will be basis to managerial success.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Won’t have the luxury of “pretend work” common in corporate structures.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Everyone will have to focus on what is useful. </a:t>
            </a:r>
            <a:endParaRPr lang="en-US" altLang="en-US" sz="2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CE712D9-E7AE-2D3B-DD70-8F1419AC3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0FA12-F996-486F-87EF-8B6D43C275A3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FFD2F411-B077-C3DC-3B74-2CAA7BFA4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Principles of completeness</a:t>
            </a:r>
            <a:endParaRPr lang="en-US" altLang="en-US" sz="4000" b="1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6ABDC03-A5B9-4883-C3C4-536AE1ECF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Cause employees to be successful.</a:t>
            </a:r>
          </a:p>
          <a:p>
            <a:r>
              <a:rPr lang="en-US" altLang="en-US"/>
              <a:t>Cause suppliers to be successful. </a:t>
            </a:r>
          </a:p>
          <a:p>
            <a:r>
              <a:rPr lang="en-US" altLang="en-US"/>
              <a:t>Cause customers to be successful.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9003445-8244-0282-4B1D-505C93EB59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39C401-D7EA-4274-9F2B-48A5064D26F0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E9CEBD06-8391-91E8-43AA-EE9377FE6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Management systems grid</a:t>
            </a:r>
            <a:endParaRPr lang="en-US" altLang="en-US" sz="3600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C0A6E515-FFBC-58B6-CB0C-8FFFC4194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Five different types of management systems, all with varying levels of effectiveness:</a:t>
            </a:r>
            <a:endParaRPr lang="en-US" altLang="en-US" sz="2800"/>
          </a:p>
          <a:p>
            <a:pPr lvl="1"/>
            <a:r>
              <a:rPr lang="en-US" altLang="en-US"/>
              <a:t>Third reich</a:t>
            </a:r>
            <a:endParaRPr lang="en-US" altLang="en-US" sz="2400"/>
          </a:p>
          <a:p>
            <a:pPr lvl="1"/>
            <a:r>
              <a:rPr lang="en-US" altLang="en-US"/>
              <a:t>Banana republic</a:t>
            </a:r>
            <a:endParaRPr lang="en-US" altLang="en-US" sz="2400"/>
          </a:p>
          <a:p>
            <a:pPr lvl="1"/>
            <a:r>
              <a:rPr lang="en-US" altLang="en-US"/>
              <a:t>Constitutional monarchy</a:t>
            </a:r>
            <a:endParaRPr lang="en-US" altLang="en-US" sz="2400"/>
          </a:p>
          <a:p>
            <a:pPr lvl="1"/>
            <a:r>
              <a:rPr lang="en-US" altLang="en-US"/>
              <a:t>American republic</a:t>
            </a:r>
            <a:endParaRPr lang="en-US" altLang="en-US" sz="2400"/>
          </a:p>
          <a:p>
            <a:pPr lvl="1"/>
            <a:r>
              <a:rPr lang="en-US" altLang="en-US"/>
              <a:t>21st century completeness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4">
            <a:extLst>
              <a:ext uri="{FF2B5EF4-FFF2-40B4-BE49-F238E27FC236}">
                <a16:creationId xmlns:a16="http://schemas.microsoft.com/office/drawing/2014/main" id="{8FD4A559-5BC2-6999-B5A9-BEA0AAD24D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C6AEED-3368-4453-8E15-DA96FBBAEA25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id="{7DC6A9CD-69A6-5EF4-6E70-8AE7D357E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4000"/>
              <a:t>Management Systems Grid</a:t>
            </a:r>
          </a:p>
        </p:txBody>
      </p:sp>
      <p:graphicFrame>
        <p:nvGraphicFramePr>
          <p:cNvPr id="138326" name="Group 86">
            <a:extLst>
              <a:ext uri="{FF2B5EF4-FFF2-40B4-BE49-F238E27FC236}">
                <a16:creationId xmlns:a16="http://schemas.microsoft.com/office/drawing/2014/main" id="{91D3E811-93E6-2717-C1BA-F88754CBBFE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57200" y="1219200"/>
          <a:ext cx="8229600" cy="5094288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154264806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8868222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1108115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13422384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05613973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871840303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Third Reich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Banana Republic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Constitutional Monarchy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American Republic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r>
                        <a:rPr kumimoji="0" lang="en-US" alt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Century Completeness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302065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Organizational Policy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boss makes it up each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Might makes right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Rule by the elite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balance of 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Consent of the governed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006594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Requirements Definition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boss announces it each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 one knows for 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Governed by agreements of leadership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Described in depth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Clear 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17738"/>
                  </a:ext>
                </a:extLst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Teaching people to serve the organization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Not much of a concern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Available by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Available to all as capable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Everyone keeps learning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247773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Performance Measurement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What makes the boss happy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Stay useful and alive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Those who serve well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Meet 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Climate of consideration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982065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Purpose of Organization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 glorify the leader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 make the junta rich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 have an orderly life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 keep people free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 make citizens successful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740833"/>
                  </a:ext>
                </a:extLst>
              </a:tr>
            </a:tbl>
          </a:graphicData>
        </a:graphic>
      </p:graphicFrame>
      <p:sp>
        <p:nvSpPr>
          <p:cNvPr id="138324" name="Text Box 84">
            <a:extLst>
              <a:ext uri="{FF2B5EF4-FFF2-40B4-BE49-F238E27FC236}">
                <a16:creationId xmlns:a16="http://schemas.microsoft.com/office/drawing/2014/main" id="{7F062DE7-DD45-C7E0-D5A6-9E0C4759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246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Copyright, Philip B. Crosby, 1991.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1963736-85F9-6B02-9DC3-A26E683BC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76A11-5125-4DEB-AF33-831A374EEAF7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BF6ABEEA-4175-F25D-C49B-68AB198C6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Points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CFB58A5B-A93E-2489-47FE-0667235A2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Quality is much too important to be left to the quality control department</a:t>
            </a:r>
          </a:p>
          <a:p>
            <a:r>
              <a:rPr lang="en-US" altLang="en-US" b="1"/>
              <a:t>Senior management must commit to quality if things are to change</a:t>
            </a:r>
          </a:p>
          <a:p>
            <a:r>
              <a:rPr lang="en-US" altLang="en-US" b="1"/>
              <a:t>Doing things right the first time adds absolutely nothing to the cost of a product or service. </a:t>
            </a:r>
            <a:endParaRPr lang="en-US" altLang="en-US" sz="2800" b="1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FF95B56-56D9-5788-8969-8B46887F7F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CD57C-8ECE-495A-9749-FF4C9C4A888D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DA094A36-CCE0-4009-3BD3-00C887EE2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Thoughts on Crosby and software engineering</a:t>
            </a:r>
            <a:endParaRPr lang="en-US" altLang="en-US" sz="3600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5907509-A044-85C1-9C92-3AE6EA9DD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Focus on software process improvement at all stages of development</a:t>
            </a:r>
          </a:p>
          <a:p>
            <a:r>
              <a:rPr lang="en-US" altLang="en-US" sz="2800"/>
              <a:t>Correctness built in by use of formal specification, design, and verification</a:t>
            </a:r>
          </a:p>
          <a:p>
            <a:r>
              <a:rPr lang="en-US" altLang="en-US" sz="2800"/>
              <a:t>Quality must be championed by management and extend to all levels of staff throughout entire life cycle</a:t>
            </a:r>
          </a:p>
          <a:p>
            <a:r>
              <a:rPr lang="en-US" altLang="en-US" sz="2800"/>
              <a:t>Crosby’s Maturity grid compares to CMM levels (Ad-hoc, Repeatable, Defined, Managed, Optimizing)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E618F93-4D64-938C-3A3A-B9B4A6E847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7A63CA-EA34-45C9-8ACD-CD89C4BA011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E47C6043-2168-97B3-2958-E7EFDE587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is Quality Free?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66B0538B-FFAC-DC0A-1BEF-800A6CB34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road to perfect goods and services is through prevention, not inspection.</a:t>
            </a:r>
          </a:p>
          <a:p>
            <a:r>
              <a:rPr lang="en-US" altLang="en-US"/>
              <a:t>Identifying and eliminating the causes of problems reduces rework, warranty costs, and inspection.</a:t>
            </a:r>
          </a:p>
          <a:p>
            <a:r>
              <a:rPr lang="en-US" altLang="en-US"/>
              <a:t>Creating quality goods and services does not cost money, it saves money.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E510730-1497-F2A0-E1DA-21B33C07B8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3E2E51-C98F-4134-93C8-665ABD1AC28C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4939FE9F-E614-A6E7-2000-5E3B075E5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Thoughts on Crosby and software engineering</a:t>
            </a:r>
            <a:endParaRPr lang="en-US" altLang="en-US" sz="3600"/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9422EE3A-3F40-2166-BD32-E24F2BC8C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Can still apply to Agile methods</a:t>
            </a:r>
          </a:p>
          <a:p>
            <a:pPr lvl="1"/>
            <a:r>
              <a:rPr lang="en-US" altLang="en-US" sz="2400"/>
              <a:t>Focus on creating good requirements </a:t>
            </a:r>
          </a:p>
          <a:p>
            <a:pPr lvl="1"/>
            <a:r>
              <a:rPr lang="en-US" altLang="en-US" sz="2400"/>
              <a:t>Development focuses on the conformance to those requirements</a:t>
            </a:r>
          </a:p>
          <a:p>
            <a:pPr lvl="1"/>
            <a:r>
              <a:rPr lang="en-US" altLang="en-US" sz="2400"/>
              <a:t>Egoless developers critical to process</a:t>
            </a:r>
          </a:p>
          <a:p>
            <a:r>
              <a:rPr lang="en-US" altLang="en-US" sz="2800"/>
              <a:t>Developers must have strong partnership with Information Systems (IS) to support information needs and metrics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1F8092F-79AD-C274-C86B-EB0F26D802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5393F-F870-460E-9064-DE552D3767D0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F3D39AE3-2287-2A87-2AA3-C8D8522A0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References</a:t>
            </a:r>
            <a:endParaRPr lang="en-US" altLang="en-US" sz="4000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FB29E3B9-5035-72F6-951C-81C925482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P. Crosby, </a:t>
            </a:r>
            <a:r>
              <a:rPr lang="en-US" altLang="en-US" i="1"/>
              <a:t>Quality is Free</a:t>
            </a:r>
            <a:r>
              <a:rPr lang="en-US" altLang="en-US"/>
              <a:t>, Mentor, 1979.</a:t>
            </a:r>
          </a:p>
          <a:p>
            <a:r>
              <a:rPr lang="en-US" altLang="en-US"/>
              <a:t>P. Crosby, </a:t>
            </a:r>
            <a:r>
              <a:rPr lang="en-US" altLang="en-US" i="1"/>
              <a:t>Quality Without Tears</a:t>
            </a:r>
            <a:r>
              <a:rPr lang="en-US" altLang="en-US"/>
              <a:t>, McGraw-Hill, 1984.</a:t>
            </a:r>
          </a:p>
          <a:p>
            <a:r>
              <a:rPr lang="en-US" altLang="en-US"/>
              <a:t>P. Crosby, </a:t>
            </a:r>
            <a:r>
              <a:rPr lang="en-US" altLang="en-US" i="1"/>
              <a:t>Completeness: Quality for the 21st Century</a:t>
            </a:r>
            <a:r>
              <a:rPr lang="en-US" altLang="en-US"/>
              <a:t>, Plume, 1992.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77F29-5F2F-346D-BC5A-D15EC29B3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F7EEF7-C808-4822-938E-85F73D7A461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FF476FF6-6F50-4CBF-2320-B7F645CDB5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219200"/>
            <a:ext cx="3657600" cy="2971800"/>
          </a:xfrm>
        </p:spPr>
        <p:txBody>
          <a:bodyPr/>
          <a:lstStyle/>
          <a:p>
            <a:pPr algn="l"/>
            <a:r>
              <a:rPr lang="en-US" altLang="en-US"/>
              <a:t>Definition of Quality</a:t>
            </a:r>
          </a:p>
        </p:txBody>
      </p:sp>
      <p:pic>
        <p:nvPicPr>
          <p:cNvPr id="29707" name="Picture 11">
            <a:extLst>
              <a:ext uri="{FF2B5EF4-FFF2-40B4-BE49-F238E27FC236}">
                <a16:creationId xmlns:a16="http://schemas.microsoft.com/office/drawing/2014/main" id="{EBF88B0E-18F0-C1B0-309F-6733F3289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76200"/>
            <a:ext cx="4676775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2F3D3-8DFC-3BFE-3141-4F9B70EF60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705D06-36A1-423E-ABF7-B10B7196234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8F962A87-B19A-C085-BCEF-52A6FF8FE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Crosby’s Quality Quiz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904939B-77E6-8A33-8139-05D851A523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10 short questions about the definition of quality</a:t>
            </a:r>
          </a:p>
          <a:p>
            <a:r>
              <a:rPr lang="en-US" altLang="en-US" sz="2800"/>
              <a:t>Prerequisite to discussing Crosby’s Absolutes of Quality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7A79D72-F7DC-BA60-029A-72593D129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09900"/>
            <a:ext cx="4368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008ACEB-7981-46AA-B42B-F4F6318DC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661199-719B-4466-A04E-6CBDF71DF23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3EC4DCC-FA24-7FE8-691C-C2B4E18F3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 #1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813A706-6A19-5793-F87E-A3334327E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Quality is a measure of the goodness of the product that can be defined in ranges such as fair, good, excellent. (T/F)</a:t>
            </a:r>
          </a:p>
          <a:p>
            <a:r>
              <a:rPr lang="en-US" altLang="en-US"/>
              <a:t>FALSE</a:t>
            </a:r>
          </a:p>
          <a:p>
            <a:pPr lvl="1"/>
            <a:r>
              <a:rPr lang="en-US" altLang="en-US"/>
              <a:t>Quality means conformance to requirements…</a:t>
            </a:r>
          </a:p>
          <a:p>
            <a:pPr lvl="1"/>
            <a:r>
              <a:rPr lang="en-US" altLang="en-US"/>
              <a:t>And nothing else.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B7EAF8A-EF76-5337-4A1A-A49BECF4AB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3100C8-5DEF-4858-8A2B-B8992856EFE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DBA0E906-44F4-1F0A-6E2D-32D05E950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 #2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23182BBE-EAA0-F502-A88C-C2578A798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economics of quality requires that management establish acceptable quality levels as performance standards. (T/F)</a:t>
            </a:r>
          </a:p>
          <a:p>
            <a:pPr>
              <a:lnSpc>
                <a:spcPct val="90000"/>
              </a:lnSpc>
            </a:pPr>
            <a:r>
              <a:rPr lang="en-US" altLang="en-US"/>
              <a:t>FALSE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There is no such thing as economics of quality.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It is always cheaper to do the job right the first time.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only standard is ZERO DEFECTS.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1931</Words>
  <Application>Microsoft Office PowerPoint</Application>
  <PresentationFormat>On-screen Show (4:3)</PresentationFormat>
  <Paragraphs>271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Default Design</vt:lpstr>
      <vt:lpstr>Philip Crosby</vt:lpstr>
      <vt:lpstr>Agenda</vt:lpstr>
      <vt:lpstr>Biography of Phil Crosby</vt:lpstr>
      <vt:lpstr>Quality is Free</vt:lpstr>
      <vt:lpstr>Why is Quality Free?</vt:lpstr>
      <vt:lpstr>Definition of Quality</vt:lpstr>
      <vt:lpstr>Crosby’s Quality Quiz</vt:lpstr>
      <vt:lpstr>Question #1</vt:lpstr>
      <vt:lpstr>Question #2</vt:lpstr>
      <vt:lpstr>Question #3</vt:lpstr>
      <vt:lpstr>Question #4</vt:lpstr>
      <vt:lpstr>Question #5</vt:lpstr>
      <vt:lpstr>Question #6</vt:lpstr>
      <vt:lpstr>Question #7</vt:lpstr>
      <vt:lpstr>Question #8</vt:lpstr>
      <vt:lpstr>Question #9</vt:lpstr>
      <vt:lpstr>Question #10</vt:lpstr>
      <vt:lpstr>Absolutes of Quality Management</vt:lpstr>
      <vt:lpstr>Absolutes of Quality Management</vt:lpstr>
      <vt:lpstr>First Absolute</vt:lpstr>
      <vt:lpstr>Quality Requirements</vt:lpstr>
      <vt:lpstr>The Second Absolute</vt:lpstr>
      <vt:lpstr>The Third Absolute</vt:lpstr>
      <vt:lpstr>The Fourth Absolute</vt:lpstr>
      <vt:lpstr>Four Pillars for Making quality certain </vt:lpstr>
      <vt:lpstr>14 Step Quality Improvement Program</vt:lpstr>
      <vt:lpstr>Step one: Management commitment</vt:lpstr>
      <vt:lpstr>PowerPoint Presentation</vt:lpstr>
      <vt:lpstr>Step two: The quality improvement team</vt:lpstr>
      <vt:lpstr>Step three: Quality measurement</vt:lpstr>
      <vt:lpstr>Step four: The cost of quality</vt:lpstr>
      <vt:lpstr>Step five: Quality awareness</vt:lpstr>
      <vt:lpstr>Step six: Corrective action</vt:lpstr>
      <vt:lpstr>Step seven: Zero defects planning</vt:lpstr>
      <vt:lpstr>Step eight: Supervisor training</vt:lpstr>
      <vt:lpstr>Step nine: Zero Defect (ZD) day</vt:lpstr>
      <vt:lpstr>Step ten: Goal setting</vt:lpstr>
      <vt:lpstr>Step eleven: Error-cause removal</vt:lpstr>
      <vt:lpstr>Step twelve: Recognition</vt:lpstr>
      <vt:lpstr>Step thirteen: Quality councils</vt:lpstr>
      <vt:lpstr>Step fourteen: Do it again</vt:lpstr>
      <vt:lpstr>Applying these concepts</vt:lpstr>
      <vt:lpstr>Managing Quality in the 21st Century</vt:lpstr>
      <vt:lpstr>Centurians</vt:lpstr>
      <vt:lpstr>Principles of completeness</vt:lpstr>
      <vt:lpstr>Management systems grid</vt:lpstr>
      <vt:lpstr>Management Systems Grid</vt:lpstr>
      <vt:lpstr>Key Points</vt:lpstr>
      <vt:lpstr>Thoughts on Crosby and software engineering</vt:lpstr>
      <vt:lpstr>Thoughts on Crosby and software engineering</vt:lpstr>
      <vt:lpstr>References</vt:lpstr>
    </vt:vector>
  </TitlesOfParts>
  <Company>Argus Health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is Free</dc:title>
  <dc:creator>Matt Danda</dc:creator>
  <cp:lastModifiedBy>Gary Freiberg</cp:lastModifiedBy>
  <cp:revision>88</cp:revision>
  <dcterms:created xsi:type="dcterms:W3CDTF">2007-10-22T13:26:57Z</dcterms:created>
  <dcterms:modified xsi:type="dcterms:W3CDTF">2023-03-24T10:21:27Z</dcterms:modified>
</cp:coreProperties>
</file>