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19" r:id="rId15"/>
    <p:sldId id="269" r:id="rId16"/>
    <p:sldId id="320" r:id="rId17"/>
    <p:sldId id="270" r:id="rId18"/>
    <p:sldId id="271" r:id="rId19"/>
    <p:sldId id="272" r:id="rId20"/>
    <p:sldId id="321"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322" r:id="rId40"/>
    <p:sldId id="291" r:id="rId41"/>
    <p:sldId id="292" r:id="rId42"/>
    <p:sldId id="293" r:id="rId43"/>
    <p:sldId id="294" r:id="rId44"/>
    <p:sldId id="295" r:id="rId45"/>
    <p:sldId id="296" r:id="rId46"/>
    <p:sldId id="297" r:id="rId47"/>
    <p:sldId id="298" r:id="rId48"/>
    <p:sldId id="299" r:id="rId49"/>
    <p:sldId id="300" r:id="rId50"/>
    <p:sldId id="323"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p:scale>
          <a:sx n="100" d="100"/>
          <a:sy n="100" d="100"/>
        </p:scale>
        <p:origin x="240"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CF5D5D-9920-43C3-8451-2B55D976203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D0260-06CD-4296-A1E3-9C1293BF9A01}" type="slidenum">
              <a:rPr lang="en-US" smtClean="0"/>
              <a:t>‹#›</a:t>
            </a:fld>
            <a:endParaRPr lang="en-US"/>
          </a:p>
        </p:txBody>
      </p:sp>
    </p:spTree>
    <p:extLst>
      <p:ext uri="{BB962C8B-B14F-4D97-AF65-F5344CB8AC3E}">
        <p14:creationId xmlns:p14="http://schemas.microsoft.com/office/powerpoint/2010/main" val="243969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CF5D5D-9920-43C3-8451-2B55D976203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D0260-06CD-4296-A1E3-9C1293BF9A01}" type="slidenum">
              <a:rPr lang="en-US" smtClean="0"/>
              <a:t>‹#›</a:t>
            </a:fld>
            <a:endParaRPr lang="en-US"/>
          </a:p>
        </p:txBody>
      </p:sp>
    </p:spTree>
    <p:extLst>
      <p:ext uri="{BB962C8B-B14F-4D97-AF65-F5344CB8AC3E}">
        <p14:creationId xmlns:p14="http://schemas.microsoft.com/office/powerpoint/2010/main" val="4211428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CF5D5D-9920-43C3-8451-2B55D976203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D0260-06CD-4296-A1E3-9C1293BF9A01}" type="slidenum">
              <a:rPr lang="en-US" smtClean="0"/>
              <a:t>‹#›</a:t>
            </a:fld>
            <a:endParaRPr lang="en-US"/>
          </a:p>
        </p:txBody>
      </p:sp>
    </p:spTree>
    <p:extLst>
      <p:ext uri="{BB962C8B-B14F-4D97-AF65-F5344CB8AC3E}">
        <p14:creationId xmlns:p14="http://schemas.microsoft.com/office/powerpoint/2010/main" val="3774323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CF5D5D-9920-43C3-8451-2B55D976203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D0260-06CD-4296-A1E3-9C1293BF9A01}" type="slidenum">
              <a:rPr lang="en-US" smtClean="0"/>
              <a:t>‹#›</a:t>
            </a:fld>
            <a:endParaRPr lang="en-US"/>
          </a:p>
        </p:txBody>
      </p:sp>
    </p:spTree>
    <p:extLst>
      <p:ext uri="{BB962C8B-B14F-4D97-AF65-F5344CB8AC3E}">
        <p14:creationId xmlns:p14="http://schemas.microsoft.com/office/powerpoint/2010/main" val="248008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CF5D5D-9920-43C3-8451-2B55D976203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D0260-06CD-4296-A1E3-9C1293BF9A01}" type="slidenum">
              <a:rPr lang="en-US" smtClean="0"/>
              <a:t>‹#›</a:t>
            </a:fld>
            <a:endParaRPr lang="en-US"/>
          </a:p>
        </p:txBody>
      </p:sp>
    </p:spTree>
    <p:extLst>
      <p:ext uri="{BB962C8B-B14F-4D97-AF65-F5344CB8AC3E}">
        <p14:creationId xmlns:p14="http://schemas.microsoft.com/office/powerpoint/2010/main" val="3342256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CF5D5D-9920-43C3-8451-2B55D9762034}"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D0260-06CD-4296-A1E3-9C1293BF9A01}" type="slidenum">
              <a:rPr lang="en-US" smtClean="0"/>
              <a:t>‹#›</a:t>
            </a:fld>
            <a:endParaRPr lang="en-US"/>
          </a:p>
        </p:txBody>
      </p:sp>
    </p:spTree>
    <p:extLst>
      <p:ext uri="{BB962C8B-B14F-4D97-AF65-F5344CB8AC3E}">
        <p14:creationId xmlns:p14="http://schemas.microsoft.com/office/powerpoint/2010/main" val="87345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CF5D5D-9920-43C3-8451-2B55D9762034}"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AD0260-06CD-4296-A1E3-9C1293BF9A01}" type="slidenum">
              <a:rPr lang="en-US" smtClean="0"/>
              <a:t>‹#›</a:t>
            </a:fld>
            <a:endParaRPr lang="en-US"/>
          </a:p>
        </p:txBody>
      </p:sp>
    </p:spTree>
    <p:extLst>
      <p:ext uri="{BB962C8B-B14F-4D97-AF65-F5344CB8AC3E}">
        <p14:creationId xmlns:p14="http://schemas.microsoft.com/office/powerpoint/2010/main" val="39910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CF5D5D-9920-43C3-8451-2B55D9762034}"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AD0260-06CD-4296-A1E3-9C1293BF9A01}" type="slidenum">
              <a:rPr lang="en-US" smtClean="0"/>
              <a:t>‹#›</a:t>
            </a:fld>
            <a:endParaRPr lang="en-US"/>
          </a:p>
        </p:txBody>
      </p:sp>
    </p:spTree>
    <p:extLst>
      <p:ext uri="{BB962C8B-B14F-4D97-AF65-F5344CB8AC3E}">
        <p14:creationId xmlns:p14="http://schemas.microsoft.com/office/powerpoint/2010/main" val="4072447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F5D5D-9920-43C3-8451-2B55D9762034}"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AD0260-06CD-4296-A1E3-9C1293BF9A01}" type="slidenum">
              <a:rPr lang="en-US" smtClean="0"/>
              <a:t>‹#›</a:t>
            </a:fld>
            <a:endParaRPr lang="en-US"/>
          </a:p>
        </p:txBody>
      </p:sp>
    </p:spTree>
    <p:extLst>
      <p:ext uri="{BB962C8B-B14F-4D97-AF65-F5344CB8AC3E}">
        <p14:creationId xmlns:p14="http://schemas.microsoft.com/office/powerpoint/2010/main" val="3387759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F1CF5D5D-9920-43C3-8451-2B55D9762034}"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D0260-06CD-4296-A1E3-9C1293BF9A01}" type="slidenum">
              <a:rPr lang="en-US" smtClean="0"/>
              <a:t>‹#›</a:t>
            </a:fld>
            <a:endParaRPr lang="en-US"/>
          </a:p>
        </p:txBody>
      </p:sp>
    </p:spTree>
    <p:extLst>
      <p:ext uri="{BB962C8B-B14F-4D97-AF65-F5344CB8AC3E}">
        <p14:creationId xmlns:p14="http://schemas.microsoft.com/office/powerpoint/2010/main" val="4264838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F1CF5D5D-9920-43C3-8451-2B55D9762034}"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D0260-06CD-4296-A1E3-9C1293BF9A01}" type="slidenum">
              <a:rPr lang="en-US" smtClean="0"/>
              <a:t>‹#›</a:t>
            </a:fld>
            <a:endParaRPr lang="en-US"/>
          </a:p>
        </p:txBody>
      </p:sp>
    </p:spTree>
    <p:extLst>
      <p:ext uri="{BB962C8B-B14F-4D97-AF65-F5344CB8AC3E}">
        <p14:creationId xmlns:p14="http://schemas.microsoft.com/office/powerpoint/2010/main" val="4189189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Untitled-2.eps"/>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6350"/>
            <a:ext cx="9144000" cy="6816277"/>
          </a:xfrm>
          <a:prstGeom prst="rect">
            <a:avLst/>
          </a:prstGeom>
        </p:spPr>
      </p:pic>
      <p:sp>
        <p:nvSpPr>
          <p:cNvPr id="2" name="Title Placeholder 1"/>
          <p:cNvSpPr>
            <a:spLocks noGrp="1"/>
          </p:cNvSpPr>
          <p:nvPr>
            <p:ph type="title"/>
          </p:nvPr>
        </p:nvSpPr>
        <p:spPr>
          <a:xfrm>
            <a:off x="457200" y="51278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8962"/>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1CF5D5D-9920-43C3-8451-2B55D9762034}" type="datetimeFigureOut">
              <a:rPr lang="en-US" smtClean="0"/>
              <a:t>3/12/2018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AD0260-06CD-4296-A1E3-9C1293BF9A01}" type="slidenum">
              <a:rPr lang="en-US" smtClean="0"/>
              <a:t>‹#›</a:t>
            </a:fld>
            <a:endParaRPr lang="en-US"/>
          </a:p>
        </p:txBody>
      </p:sp>
    </p:spTree>
    <p:extLst>
      <p:ext uri="{BB962C8B-B14F-4D97-AF65-F5344CB8AC3E}">
        <p14:creationId xmlns:p14="http://schemas.microsoft.com/office/powerpoint/2010/main" val="3107275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2598C-31F8-42CE-8A82-43DE69070047}"/>
              </a:ext>
            </a:extLst>
          </p:cNvPr>
          <p:cNvSpPr>
            <a:spLocks noGrp="1"/>
          </p:cNvSpPr>
          <p:nvPr>
            <p:ph type="ctrTitle"/>
          </p:nvPr>
        </p:nvSpPr>
        <p:spPr/>
        <p:txBody>
          <a:bodyPr>
            <a:normAutofit/>
          </a:bodyPr>
          <a:lstStyle/>
          <a:p>
            <a:r>
              <a:rPr lang="en-US" sz="4400" dirty="0"/>
              <a:t>Vision Systems </a:t>
            </a:r>
          </a:p>
        </p:txBody>
      </p:sp>
      <p:sp>
        <p:nvSpPr>
          <p:cNvPr id="3" name="Subtitle 2">
            <a:extLst>
              <a:ext uri="{FF2B5EF4-FFF2-40B4-BE49-F238E27FC236}">
                <a16:creationId xmlns:a16="http://schemas.microsoft.com/office/drawing/2014/main" id="{E8C058FE-AABA-420E-8D10-B33934845C3A}"/>
              </a:ext>
            </a:extLst>
          </p:cNvPr>
          <p:cNvSpPr>
            <a:spLocks noGrp="1"/>
          </p:cNvSpPr>
          <p:nvPr>
            <p:ph type="subTitle" idx="1"/>
          </p:nvPr>
        </p:nvSpPr>
        <p:spPr/>
        <p:txBody>
          <a:bodyPr/>
          <a:lstStyle/>
          <a:p>
            <a:r>
              <a:rPr lang="en-US" dirty="0"/>
              <a:t>Chapter 8 </a:t>
            </a:r>
          </a:p>
        </p:txBody>
      </p:sp>
    </p:spTree>
    <p:extLst>
      <p:ext uri="{BB962C8B-B14F-4D97-AF65-F5344CB8AC3E}">
        <p14:creationId xmlns:p14="http://schemas.microsoft.com/office/powerpoint/2010/main" val="2710542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69840-ECE4-496B-9FB9-17EBA386774D}"/>
              </a:ext>
            </a:extLst>
          </p:cNvPr>
          <p:cNvSpPr>
            <a:spLocks noGrp="1"/>
          </p:cNvSpPr>
          <p:nvPr>
            <p:ph type="title"/>
          </p:nvPr>
        </p:nvSpPr>
        <p:spPr/>
        <p:txBody>
          <a:bodyPr>
            <a:normAutofit/>
          </a:bodyPr>
          <a:lstStyle/>
          <a:p>
            <a:r>
              <a:rPr lang="en-US" sz="4400" dirty="0"/>
              <a:t>History of Vision Systems  1969</a:t>
            </a:r>
          </a:p>
        </p:txBody>
      </p:sp>
      <p:sp>
        <p:nvSpPr>
          <p:cNvPr id="3" name="Content Placeholder 2">
            <a:extLst>
              <a:ext uri="{FF2B5EF4-FFF2-40B4-BE49-F238E27FC236}">
                <a16:creationId xmlns:a16="http://schemas.microsoft.com/office/drawing/2014/main" id="{685428FD-7682-4FA2-BB93-925964F44AF2}"/>
              </a:ext>
            </a:extLst>
          </p:cNvPr>
          <p:cNvSpPr>
            <a:spLocks noGrp="1"/>
          </p:cNvSpPr>
          <p:nvPr>
            <p:ph idx="1"/>
          </p:nvPr>
        </p:nvSpPr>
        <p:spPr/>
        <p:txBody>
          <a:bodyPr>
            <a:normAutofit fontScale="92500"/>
          </a:bodyPr>
          <a:lstStyle/>
          <a:p>
            <a:r>
              <a:rPr lang="en-US" sz="2800" dirty="0"/>
              <a:t>Azriel Rozenfield published his book </a:t>
            </a:r>
            <a:r>
              <a:rPr lang="en-US" sz="2800" i="1" dirty="0"/>
              <a:t>Picture Processing by Computer</a:t>
            </a:r>
            <a:r>
              <a:rPr lang="en-US" sz="2800" dirty="0"/>
              <a:t>, in which he described many of the vision algorithms still in use today</a:t>
            </a:r>
          </a:p>
          <a:p>
            <a:r>
              <a:rPr lang="en-US" sz="2800" dirty="0"/>
              <a:t>Willard S. Boyle and George E. Smith invented the CCD,</a:t>
            </a:r>
            <a:r>
              <a:rPr lang="en-US" sz="2800" b="1" dirty="0"/>
              <a:t> </a:t>
            </a:r>
            <a:r>
              <a:rPr lang="en-US" sz="2800" dirty="0"/>
              <a:t>which was made up of pixels constructed of metal oxide semiconductor (MOS) capacitors that converted the light photons falling onto them into electrons</a:t>
            </a:r>
          </a:p>
          <a:p>
            <a:pPr lvl="1"/>
            <a:r>
              <a:rPr lang="en-US" sz="2400" dirty="0"/>
              <a:t>CCDs work similarly to the way a solar panel operates: The photons knock electrons out of the silicon portion of the pixel, and they collect in the pixel’s capacitor, creating an analog type of signal</a:t>
            </a:r>
          </a:p>
        </p:txBody>
      </p:sp>
    </p:spTree>
    <p:extLst>
      <p:ext uri="{BB962C8B-B14F-4D97-AF65-F5344CB8AC3E}">
        <p14:creationId xmlns:p14="http://schemas.microsoft.com/office/powerpoint/2010/main" val="1378347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7417A-352C-473B-9ECF-7E0DD74C1375}"/>
              </a:ext>
            </a:extLst>
          </p:cNvPr>
          <p:cNvSpPr>
            <a:spLocks noGrp="1"/>
          </p:cNvSpPr>
          <p:nvPr>
            <p:ph type="title"/>
          </p:nvPr>
        </p:nvSpPr>
        <p:spPr/>
        <p:txBody>
          <a:bodyPr>
            <a:normAutofit/>
          </a:bodyPr>
          <a:lstStyle/>
          <a:p>
            <a:r>
              <a:rPr lang="en-US" sz="4400" dirty="0"/>
              <a:t>History of Vision Systems  1970s</a:t>
            </a:r>
          </a:p>
        </p:txBody>
      </p:sp>
      <p:sp>
        <p:nvSpPr>
          <p:cNvPr id="3" name="Content Placeholder 2">
            <a:extLst>
              <a:ext uri="{FF2B5EF4-FFF2-40B4-BE49-F238E27FC236}">
                <a16:creationId xmlns:a16="http://schemas.microsoft.com/office/drawing/2014/main" id="{0DA129C2-CB97-48EE-B480-B1C64CD287C3}"/>
              </a:ext>
            </a:extLst>
          </p:cNvPr>
          <p:cNvSpPr>
            <a:spLocks noGrp="1"/>
          </p:cNvSpPr>
          <p:nvPr>
            <p:ph idx="1"/>
          </p:nvPr>
        </p:nvSpPr>
        <p:spPr/>
        <p:txBody>
          <a:bodyPr>
            <a:normAutofit lnSpcReduction="10000"/>
          </a:bodyPr>
          <a:lstStyle/>
          <a:p>
            <a:r>
              <a:rPr lang="en-US" sz="2800" dirty="0"/>
              <a:t>1971 -  William K. Pratt and Harry C. Andrews founded the USC Signal and Image Processing Institute (SIPI), dedicated to advancing image processing</a:t>
            </a:r>
          </a:p>
          <a:p>
            <a:r>
              <a:rPr lang="en-US" sz="2800" dirty="0"/>
              <a:t>1971 - Thomas B. McCord and James A. Westphal built the first digital camera, which they would patent in 1972</a:t>
            </a:r>
          </a:p>
          <a:p>
            <a:r>
              <a:rPr lang="en-US" sz="2800" dirty="0"/>
              <a:t>1973 - Fairchild Semiconductor began commercial production of the CCD, and Fairchild Camera and Instruments Corporation released the first commercially available CCD camera</a:t>
            </a:r>
          </a:p>
        </p:txBody>
      </p:sp>
    </p:spTree>
    <p:extLst>
      <p:ext uri="{BB962C8B-B14F-4D97-AF65-F5344CB8AC3E}">
        <p14:creationId xmlns:p14="http://schemas.microsoft.com/office/powerpoint/2010/main" val="3513010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C036B-A3C2-43BC-BC27-AD68C452AB41}"/>
              </a:ext>
            </a:extLst>
          </p:cNvPr>
          <p:cNvSpPr>
            <a:spLocks noGrp="1"/>
          </p:cNvSpPr>
          <p:nvPr>
            <p:ph type="title"/>
          </p:nvPr>
        </p:nvSpPr>
        <p:spPr>
          <a:xfrm>
            <a:off x="182880" y="506950"/>
            <a:ext cx="8778240" cy="1246182"/>
          </a:xfrm>
        </p:spPr>
        <p:txBody>
          <a:bodyPr>
            <a:noAutofit/>
          </a:bodyPr>
          <a:lstStyle/>
          <a:p>
            <a:r>
              <a:rPr lang="en-US" sz="4400" dirty="0"/>
              <a:t>History of Vision Systems 1970s cont.</a:t>
            </a:r>
          </a:p>
        </p:txBody>
      </p:sp>
      <p:sp>
        <p:nvSpPr>
          <p:cNvPr id="3" name="Content Placeholder 2">
            <a:extLst>
              <a:ext uri="{FF2B5EF4-FFF2-40B4-BE49-F238E27FC236}">
                <a16:creationId xmlns:a16="http://schemas.microsoft.com/office/drawing/2014/main" id="{298FE814-78EF-4EC7-BEA3-89B3566C46E4}"/>
              </a:ext>
            </a:extLst>
          </p:cNvPr>
          <p:cNvSpPr>
            <a:spLocks noGrp="1"/>
          </p:cNvSpPr>
          <p:nvPr>
            <p:ph idx="1"/>
          </p:nvPr>
        </p:nvSpPr>
        <p:spPr/>
        <p:txBody>
          <a:bodyPr>
            <a:normAutofit fontScale="92500" lnSpcReduction="10000"/>
          </a:bodyPr>
          <a:lstStyle/>
          <a:p>
            <a:r>
              <a:rPr lang="en-US" sz="2800" dirty="0"/>
              <a:t>1974 - Bryce E. Bayer created the Bayer filter mosaic, which enabled a single CCD or CMOS sensor to capture any color, thereby negating the need for dedicated color pixels</a:t>
            </a:r>
          </a:p>
          <a:p>
            <a:pPr lvl="1"/>
            <a:r>
              <a:rPr lang="en-US" sz="2400" dirty="0"/>
              <a:t>The Bayer filter pattern is 50% green, 25% red, and 25% blue, which mimics the way our eyes perceive color and is the basis of filters we still use today</a:t>
            </a:r>
          </a:p>
          <a:p>
            <a:r>
              <a:rPr lang="en-US" sz="2800" dirty="0"/>
              <a:t>1977 - Fairchild Imaging Systems released the first CCD capable of night vison</a:t>
            </a:r>
          </a:p>
          <a:p>
            <a:r>
              <a:rPr lang="en-US" sz="2800" dirty="0"/>
              <a:t>1978 - David Marr developed an approach to turn 2D images into 3D images by building them from the bottom up</a:t>
            </a:r>
          </a:p>
        </p:txBody>
      </p:sp>
    </p:spTree>
    <p:extLst>
      <p:ext uri="{BB962C8B-B14F-4D97-AF65-F5344CB8AC3E}">
        <p14:creationId xmlns:p14="http://schemas.microsoft.com/office/powerpoint/2010/main" val="708027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45915-1261-4F23-BC55-AC18E2EE0EBF}"/>
              </a:ext>
            </a:extLst>
          </p:cNvPr>
          <p:cNvSpPr>
            <a:spLocks noGrp="1"/>
          </p:cNvSpPr>
          <p:nvPr>
            <p:ph type="title"/>
          </p:nvPr>
        </p:nvSpPr>
        <p:spPr/>
        <p:txBody>
          <a:bodyPr>
            <a:normAutofit/>
          </a:bodyPr>
          <a:lstStyle/>
          <a:p>
            <a:r>
              <a:rPr lang="en-US" sz="4400" dirty="0"/>
              <a:t>History of Vision Systems  1980s</a:t>
            </a:r>
          </a:p>
        </p:txBody>
      </p:sp>
      <p:sp>
        <p:nvSpPr>
          <p:cNvPr id="3" name="Content Placeholder 2">
            <a:extLst>
              <a:ext uri="{FF2B5EF4-FFF2-40B4-BE49-F238E27FC236}">
                <a16:creationId xmlns:a16="http://schemas.microsoft.com/office/drawing/2014/main" id="{D682C393-FD07-4E68-92AD-7D064C6B5C64}"/>
              </a:ext>
            </a:extLst>
          </p:cNvPr>
          <p:cNvSpPr>
            <a:spLocks noGrp="1"/>
          </p:cNvSpPr>
          <p:nvPr>
            <p:ph idx="1"/>
          </p:nvPr>
        </p:nvSpPr>
        <p:spPr/>
        <p:txBody>
          <a:bodyPr>
            <a:normAutofit fontScale="92500" lnSpcReduction="20000"/>
          </a:bodyPr>
          <a:lstStyle/>
          <a:p>
            <a:r>
              <a:rPr lang="en-US" sz="2800" dirty="0"/>
              <a:t>1981 - Robert J. Shillman introduced the first industrial optical character recognition system, which gave machines the ability to read</a:t>
            </a:r>
          </a:p>
          <a:p>
            <a:r>
              <a:rPr lang="en-US" sz="2800" dirty="0"/>
              <a:t>1985 - the first digital imaging processor was released by Pixar Corporation in California</a:t>
            </a:r>
          </a:p>
          <a:p>
            <a:r>
              <a:rPr lang="en-US" sz="2800" dirty="0"/>
              <a:t>1986 - Kodak released the first megapixel CCD, which had a 1.4-megapixel capacity</a:t>
            </a:r>
          </a:p>
          <a:p>
            <a:pPr lvl="1"/>
            <a:r>
              <a:rPr lang="en-US" sz="2400" dirty="0"/>
              <a:t>1987 - the first megapixel digital cameras hit store shelves</a:t>
            </a:r>
          </a:p>
          <a:p>
            <a:r>
              <a:rPr lang="en-US" sz="2800" dirty="0"/>
              <a:t>1986, Stanley R. Sternberg introduced his theory on mathematical morphology</a:t>
            </a:r>
          </a:p>
          <a:p>
            <a:pPr lvl="1"/>
            <a:r>
              <a:rPr lang="en-US" sz="2400" dirty="0"/>
              <a:t>This suggested new ways to process grayscale image data, which improves color recognition</a:t>
            </a:r>
          </a:p>
        </p:txBody>
      </p:sp>
    </p:spTree>
    <p:extLst>
      <p:ext uri="{BB962C8B-B14F-4D97-AF65-F5344CB8AC3E}">
        <p14:creationId xmlns:p14="http://schemas.microsoft.com/office/powerpoint/2010/main" val="1556641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FE5AE8-117B-428B-BD2D-8DB80CA4E352}"/>
              </a:ext>
            </a:extLst>
          </p:cNvPr>
          <p:cNvSpPr txBox="1"/>
          <p:nvPr/>
        </p:nvSpPr>
        <p:spPr>
          <a:xfrm>
            <a:off x="5999286" y="2406669"/>
            <a:ext cx="3086100" cy="1938992"/>
          </a:xfrm>
          <a:prstGeom prst="rect">
            <a:avLst/>
          </a:prstGeom>
          <a:noFill/>
        </p:spPr>
        <p:txBody>
          <a:bodyPr wrap="square" rtlCol="0">
            <a:spAutoFit/>
          </a:bodyPr>
          <a:lstStyle/>
          <a:p>
            <a:r>
              <a:rPr lang="en-US" sz="2400" dirty="0"/>
              <a:t>An example of a machine vision process board— one of the great advancements of the 1980s</a:t>
            </a:r>
          </a:p>
        </p:txBody>
      </p:sp>
      <p:sp>
        <p:nvSpPr>
          <p:cNvPr id="4" name="TextBox 3">
            <a:extLst>
              <a:ext uri="{FF2B5EF4-FFF2-40B4-BE49-F238E27FC236}">
                <a16:creationId xmlns:a16="http://schemas.microsoft.com/office/drawing/2014/main" id="{0D0BC06C-C4F3-43EF-B4E2-B17885F6D075}"/>
              </a:ext>
            </a:extLst>
          </p:cNvPr>
          <p:cNvSpPr txBox="1"/>
          <p:nvPr/>
        </p:nvSpPr>
        <p:spPr>
          <a:xfrm>
            <a:off x="462557" y="1275360"/>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8-1</a:t>
            </a:r>
          </a:p>
        </p:txBody>
      </p:sp>
      <p:pic>
        <p:nvPicPr>
          <p:cNvPr id="6" name="Picture 5" descr="A photo shows machine vision process board with serial ports and vision input.">
            <a:extLst>
              <a:ext uri="{FF2B5EF4-FFF2-40B4-BE49-F238E27FC236}">
                <a16:creationId xmlns:a16="http://schemas.microsoft.com/office/drawing/2014/main" id="{995F29C7-3BCC-4DEE-9F25-D398DE8B35A4}"/>
              </a:ext>
            </a:extLst>
          </p:cNvPr>
          <p:cNvPicPr>
            <a:picLocks noChangeAspect="1"/>
          </p:cNvPicPr>
          <p:nvPr/>
        </p:nvPicPr>
        <p:blipFill rotWithShape="1">
          <a:blip r:embed="rId2">
            <a:extLst>
              <a:ext uri="{28A0092B-C50C-407E-A947-70E740481C1C}">
                <a14:useLocalDpi xmlns:a14="http://schemas.microsoft.com/office/drawing/2010/main" val="0"/>
              </a:ext>
            </a:extLst>
          </a:blip>
          <a:srcRect b="13775"/>
          <a:stretch/>
        </p:blipFill>
        <p:spPr>
          <a:xfrm>
            <a:off x="462557" y="1583137"/>
            <a:ext cx="5504688" cy="3939541"/>
          </a:xfrm>
          <a:prstGeom prst="rect">
            <a:avLst/>
          </a:prstGeom>
        </p:spPr>
      </p:pic>
    </p:spTree>
    <p:extLst>
      <p:ext uri="{BB962C8B-B14F-4D97-AF65-F5344CB8AC3E}">
        <p14:creationId xmlns:p14="http://schemas.microsoft.com/office/powerpoint/2010/main" val="2910377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85B3D-DF1D-4E68-8BAF-C7576B3A4AAF}"/>
              </a:ext>
            </a:extLst>
          </p:cNvPr>
          <p:cNvSpPr>
            <a:spLocks noGrp="1"/>
          </p:cNvSpPr>
          <p:nvPr>
            <p:ph type="title"/>
          </p:nvPr>
        </p:nvSpPr>
        <p:spPr/>
        <p:txBody>
          <a:bodyPr>
            <a:normAutofit/>
          </a:bodyPr>
          <a:lstStyle/>
          <a:p>
            <a:r>
              <a:rPr lang="en-US" sz="4400" dirty="0"/>
              <a:t>History of Vision Systems  1990s</a:t>
            </a:r>
          </a:p>
        </p:txBody>
      </p:sp>
      <p:sp>
        <p:nvSpPr>
          <p:cNvPr id="3" name="Content Placeholder 2">
            <a:extLst>
              <a:ext uri="{FF2B5EF4-FFF2-40B4-BE49-F238E27FC236}">
                <a16:creationId xmlns:a16="http://schemas.microsoft.com/office/drawing/2014/main" id="{1D0E699C-6A5A-4180-8CF4-0DD38E39D389}"/>
              </a:ext>
            </a:extLst>
          </p:cNvPr>
          <p:cNvSpPr>
            <a:spLocks noGrp="1"/>
          </p:cNvSpPr>
          <p:nvPr>
            <p:ph idx="1"/>
          </p:nvPr>
        </p:nvSpPr>
        <p:spPr/>
        <p:txBody>
          <a:bodyPr>
            <a:normAutofit lnSpcReduction="10000"/>
          </a:bodyPr>
          <a:lstStyle/>
          <a:p>
            <a:r>
              <a:rPr lang="en-US" sz="2800" dirty="0"/>
              <a:t>LEDs are used for lighting </a:t>
            </a:r>
          </a:p>
          <a:p>
            <a:pPr lvl="1"/>
            <a:r>
              <a:rPr lang="en-US" sz="2400" dirty="0"/>
              <a:t>Lighting can make or break vision processes</a:t>
            </a:r>
          </a:p>
          <a:p>
            <a:r>
              <a:rPr lang="en-US" sz="2800" dirty="0"/>
              <a:t>In 1994, SanDisk introduced CompactFlash (CF) as a storage medium </a:t>
            </a:r>
          </a:p>
          <a:p>
            <a:pPr lvl="1"/>
            <a:r>
              <a:rPr lang="en-US" sz="2400" dirty="0"/>
              <a:t>Became the go-to technology for storing images, among other kinds of data</a:t>
            </a:r>
          </a:p>
          <a:p>
            <a:r>
              <a:rPr lang="en-US" sz="2800" dirty="0"/>
              <a:t>1997 - the first CMOS digital camera was sold by Sound Vision, based in Boston, Massachusetts</a:t>
            </a:r>
          </a:p>
          <a:p>
            <a:r>
              <a:rPr lang="en-US" sz="2800" dirty="0"/>
              <a:t>By the end of the decade more than 100 companies were selling vision systems</a:t>
            </a:r>
          </a:p>
        </p:txBody>
      </p:sp>
    </p:spTree>
    <p:extLst>
      <p:ext uri="{BB962C8B-B14F-4D97-AF65-F5344CB8AC3E}">
        <p14:creationId xmlns:p14="http://schemas.microsoft.com/office/powerpoint/2010/main" val="3599602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517F87-B99F-4B49-B640-3E5DA3B217A1}"/>
              </a:ext>
            </a:extLst>
          </p:cNvPr>
          <p:cNvSpPr txBox="1"/>
          <p:nvPr/>
        </p:nvSpPr>
        <p:spPr>
          <a:xfrm>
            <a:off x="6366129" y="2217693"/>
            <a:ext cx="2105025" cy="1938992"/>
          </a:xfrm>
          <a:prstGeom prst="rect">
            <a:avLst/>
          </a:prstGeom>
          <a:noFill/>
        </p:spPr>
        <p:txBody>
          <a:bodyPr wrap="square" rtlCol="0">
            <a:spAutoFit/>
          </a:bodyPr>
          <a:lstStyle/>
          <a:p>
            <a:r>
              <a:rPr lang="en-US" sz="2400" dirty="0"/>
              <a:t>An older vision system, along with some lenses that it might use</a:t>
            </a:r>
            <a:endParaRPr lang="en-US" sz="2100" dirty="0"/>
          </a:p>
        </p:txBody>
      </p:sp>
      <p:sp>
        <p:nvSpPr>
          <p:cNvPr id="4" name="TextBox 3">
            <a:extLst>
              <a:ext uri="{FF2B5EF4-FFF2-40B4-BE49-F238E27FC236}">
                <a16:creationId xmlns:a16="http://schemas.microsoft.com/office/drawing/2014/main" id="{D000D8E1-0C6B-4D77-A1C6-35F5DFC6F6B7}"/>
              </a:ext>
            </a:extLst>
          </p:cNvPr>
          <p:cNvSpPr txBox="1"/>
          <p:nvPr/>
        </p:nvSpPr>
        <p:spPr>
          <a:xfrm>
            <a:off x="1028825" y="1383770"/>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8-2</a:t>
            </a:r>
          </a:p>
        </p:txBody>
      </p:sp>
      <p:pic>
        <p:nvPicPr>
          <p:cNvPr id="6" name="Picture 5" descr="A photo shows a HITACHI all solid state camera with three different kinds of lens.">
            <a:extLst>
              <a:ext uri="{FF2B5EF4-FFF2-40B4-BE49-F238E27FC236}">
                <a16:creationId xmlns:a16="http://schemas.microsoft.com/office/drawing/2014/main" id="{3D7CC32B-90C0-4A1C-862D-18303F97D0A3}"/>
              </a:ext>
            </a:extLst>
          </p:cNvPr>
          <p:cNvPicPr>
            <a:picLocks noChangeAspect="1"/>
          </p:cNvPicPr>
          <p:nvPr/>
        </p:nvPicPr>
        <p:blipFill rotWithShape="1">
          <a:blip r:embed="rId2">
            <a:extLst>
              <a:ext uri="{28A0092B-C50C-407E-A947-70E740481C1C}">
                <a14:useLocalDpi xmlns:a14="http://schemas.microsoft.com/office/drawing/2010/main" val="0"/>
              </a:ext>
            </a:extLst>
          </a:blip>
          <a:srcRect b="14385"/>
          <a:stretch/>
        </p:blipFill>
        <p:spPr>
          <a:xfrm>
            <a:off x="1030140" y="1691547"/>
            <a:ext cx="5335989" cy="3746085"/>
          </a:xfrm>
          <a:prstGeom prst="rect">
            <a:avLst/>
          </a:prstGeom>
        </p:spPr>
      </p:pic>
    </p:spTree>
    <p:extLst>
      <p:ext uri="{BB962C8B-B14F-4D97-AF65-F5344CB8AC3E}">
        <p14:creationId xmlns:p14="http://schemas.microsoft.com/office/powerpoint/2010/main" val="1426249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1F961-4EC4-43C5-A3F2-C9FD6F99C794}"/>
              </a:ext>
            </a:extLst>
          </p:cNvPr>
          <p:cNvSpPr>
            <a:spLocks noGrp="1"/>
          </p:cNvSpPr>
          <p:nvPr>
            <p:ph type="title"/>
          </p:nvPr>
        </p:nvSpPr>
        <p:spPr/>
        <p:txBody>
          <a:bodyPr>
            <a:normAutofit/>
          </a:bodyPr>
          <a:lstStyle/>
          <a:p>
            <a:r>
              <a:rPr lang="en-US" sz="4400" dirty="0"/>
              <a:t>History of Vision Systems  2000s</a:t>
            </a:r>
          </a:p>
        </p:txBody>
      </p:sp>
      <p:sp>
        <p:nvSpPr>
          <p:cNvPr id="3" name="Content Placeholder 2">
            <a:extLst>
              <a:ext uri="{FF2B5EF4-FFF2-40B4-BE49-F238E27FC236}">
                <a16:creationId xmlns:a16="http://schemas.microsoft.com/office/drawing/2014/main" id="{563DE91A-E382-4A36-B213-8960E1AFD88F}"/>
              </a:ext>
            </a:extLst>
          </p:cNvPr>
          <p:cNvSpPr>
            <a:spLocks noGrp="1"/>
          </p:cNvSpPr>
          <p:nvPr>
            <p:ph idx="1"/>
          </p:nvPr>
        </p:nvSpPr>
        <p:spPr/>
        <p:txBody>
          <a:bodyPr>
            <a:normAutofit fontScale="92500" lnSpcReduction="10000"/>
          </a:bodyPr>
          <a:lstStyle/>
          <a:p>
            <a:r>
              <a:rPr lang="en-US" sz="2800" dirty="0"/>
              <a:t>2005 - Sony introduced its first smart camera </a:t>
            </a:r>
          </a:p>
          <a:p>
            <a:pPr lvl="1"/>
            <a:r>
              <a:rPr lang="en-US" sz="2400" dirty="0"/>
              <a:t>This camera housed everything needed to take and process images</a:t>
            </a:r>
          </a:p>
          <a:p>
            <a:pPr lvl="1"/>
            <a:r>
              <a:rPr lang="en-US" sz="2400" dirty="0"/>
              <a:t>All one needed to do was hook it up to the controller to pass data</a:t>
            </a:r>
          </a:p>
          <a:p>
            <a:r>
              <a:rPr lang="en-US" sz="2800" dirty="0"/>
              <a:t>2008 - The technology had improved to the point that we began to work toward 3D image capture </a:t>
            </a:r>
          </a:p>
          <a:p>
            <a:pPr lvl="1"/>
            <a:r>
              <a:rPr lang="en-US" sz="2400" dirty="0"/>
              <a:t>Microsoft released Photosynth, which can create a 3D image from several 2D images</a:t>
            </a:r>
          </a:p>
          <a:p>
            <a:r>
              <a:rPr lang="en-US" sz="2800" dirty="0"/>
              <a:t>Today image systems can identify parts, take measurements to gauge quality, create 3D scans, provide their own light and processing, and detect problems that human eyes could never find</a:t>
            </a:r>
          </a:p>
        </p:txBody>
      </p:sp>
    </p:spTree>
    <p:extLst>
      <p:ext uri="{BB962C8B-B14F-4D97-AF65-F5344CB8AC3E}">
        <p14:creationId xmlns:p14="http://schemas.microsoft.com/office/powerpoint/2010/main" val="1378026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9885-F8BF-4430-AEDA-3CF3B6D556F4}"/>
              </a:ext>
            </a:extLst>
          </p:cNvPr>
          <p:cNvSpPr>
            <a:spLocks noGrp="1"/>
          </p:cNvSpPr>
          <p:nvPr>
            <p:ph type="title"/>
          </p:nvPr>
        </p:nvSpPr>
        <p:spPr/>
        <p:txBody>
          <a:bodyPr>
            <a:normAutofit/>
          </a:bodyPr>
          <a:lstStyle/>
          <a:p>
            <a:r>
              <a:rPr lang="en-US" sz="4400" dirty="0"/>
              <a:t>Components of a Vision System</a:t>
            </a:r>
          </a:p>
        </p:txBody>
      </p:sp>
      <p:sp>
        <p:nvSpPr>
          <p:cNvPr id="3" name="Content Placeholder 2">
            <a:extLst>
              <a:ext uri="{FF2B5EF4-FFF2-40B4-BE49-F238E27FC236}">
                <a16:creationId xmlns:a16="http://schemas.microsoft.com/office/drawing/2014/main" id="{FCB0A48D-2A1A-460C-9C1D-3577D44EFF88}"/>
              </a:ext>
            </a:extLst>
          </p:cNvPr>
          <p:cNvSpPr>
            <a:spLocks noGrp="1"/>
          </p:cNvSpPr>
          <p:nvPr>
            <p:ph idx="1"/>
          </p:nvPr>
        </p:nvSpPr>
        <p:spPr>
          <a:xfrm>
            <a:off x="603504" y="1429778"/>
            <a:ext cx="8229600" cy="4525963"/>
          </a:xfrm>
        </p:spPr>
        <p:txBody>
          <a:bodyPr/>
          <a:lstStyle/>
          <a:p>
            <a:endParaRPr lang="en-US" dirty="0"/>
          </a:p>
          <a:p>
            <a:r>
              <a:rPr lang="en-US" sz="2800" dirty="0"/>
              <a:t>Most vision systems include the following basic components</a:t>
            </a:r>
          </a:p>
          <a:p>
            <a:pPr lvl="1"/>
            <a:r>
              <a:rPr lang="en-US" sz="2400" dirty="0"/>
              <a:t>Imaging device</a:t>
            </a:r>
          </a:p>
          <a:p>
            <a:pPr lvl="1"/>
            <a:r>
              <a:rPr lang="en-US" sz="2400" dirty="0"/>
              <a:t>Lens</a:t>
            </a:r>
          </a:p>
          <a:p>
            <a:pPr lvl="1"/>
            <a:r>
              <a:rPr lang="en-US" sz="2400" dirty="0"/>
              <a:t>Processor</a:t>
            </a:r>
          </a:p>
          <a:p>
            <a:pPr lvl="1"/>
            <a:r>
              <a:rPr lang="en-US" sz="2400" dirty="0"/>
              <a:t>Communication</a:t>
            </a:r>
          </a:p>
          <a:p>
            <a:pPr lvl="1"/>
            <a:r>
              <a:rPr lang="en-US" sz="2400" dirty="0"/>
              <a:t>Light source</a:t>
            </a:r>
          </a:p>
          <a:p>
            <a:pPr lvl="1"/>
            <a:r>
              <a:rPr lang="en-US" sz="2400" dirty="0"/>
              <a:t>Extras</a:t>
            </a:r>
          </a:p>
        </p:txBody>
      </p:sp>
    </p:spTree>
    <p:extLst>
      <p:ext uri="{BB962C8B-B14F-4D97-AF65-F5344CB8AC3E}">
        <p14:creationId xmlns:p14="http://schemas.microsoft.com/office/powerpoint/2010/main" val="1595332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9EFFA-754B-4110-BB3C-DB9CF6AF48E0}"/>
              </a:ext>
            </a:extLst>
          </p:cNvPr>
          <p:cNvSpPr>
            <a:spLocks noGrp="1"/>
          </p:cNvSpPr>
          <p:nvPr>
            <p:ph type="title"/>
          </p:nvPr>
        </p:nvSpPr>
        <p:spPr/>
        <p:txBody>
          <a:bodyPr>
            <a:normAutofit/>
          </a:bodyPr>
          <a:lstStyle/>
          <a:p>
            <a:r>
              <a:rPr lang="en-US" sz="4400" dirty="0"/>
              <a:t>Imaging Device</a:t>
            </a:r>
          </a:p>
        </p:txBody>
      </p:sp>
      <p:sp>
        <p:nvSpPr>
          <p:cNvPr id="3" name="Content Placeholder 2">
            <a:extLst>
              <a:ext uri="{FF2B5EF4-FFF2-40B4-BE49-F238E27FC236}">
                <a16:creationId xmlns:a16="http://schemas.microsoft.com/office/drawing/2014/main" id="{700403D6-488C-4A33-B4E5-AA373F1D125F}"/>
              </a:ext>
            </a:extLst>
          </p:cNvPr>
          <p:cNvSpPr>
            <a:spLocks noGrp="1"/>
          </p:cNvSpPr>
          <p:nvPr>
            <p:ph idx="1"/>
          </p:nvPr>
        </p:nvSpPr>
        <p:spPr/>
        <p:txBody>
          <a:bodyPr>
            <a:normAutofit/>
          </a:bodyPr>
          <a:lstStyle/>
          <a:p>
            <a:r>
              <a:rPr lang="en-US" sz="2800" b="1" dirty="0"/>
              <a:t>Imaging devices</a:t>
            </a:r>
            <a:r>
              <a:rPr lang="en-US" sz="2800" dirty="0"/>
              <a:t>, or cameras, are the heart of a vision system, where the light is captured and turned into some form of electrical signal that we can transmit </a:t>
            </a:r>
          </a:p>
          <a:p>
            <a:r>
              <a:rPr lang="en-US" sz="2800" dirty="0"/>
              <a:t>Most of today’s vision systems use either CMOS or CCD technology, with CMOS quickly becoming an industry favorite</a:t>
            </a:r>
          </a:p>
          <a:p>
            <a:r>
              <a:rPr lang="en-US" sz="2800" dirty="0"/>
              <a:t>In 1D scanning, also called </a:t>
            </a:r>
            <a:r>
              <a:rPr lang="en-US" sz="2800" b="1" dirty="0"/>
              <a:t>line scanning</a:t>
            </a:r>
            <a:r>
              <a:rPr lang="en-US" sz="2800" dirty="0"/>
              <a:t>, the imaging device uses a single line of the CCD or CMOS element to gather the picture</a:t>
            </a:r>
          </a:p>
        </p:txBody>
      </p:sp>
    </p:spTree>
    <p:extLst>
      <p:ext uri="{BB962C8B-B14F-4D97-AF65-F5344CB8AC3E}">
        <p14:creationId xmlns:p14="http://schemas.microsoft.com/office/powerpoint/2010/main" val="3147595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CA3D-62B4-4FCA-8C37-CDB9F00E18D5}"/>
              </a:ext>
            </a:extLst>
          </p:cNvPr>
          <p:cNvSpPr>
            <a:spLocks noGrp="1"/>
          </p:cNvSpPr>
          <p:nvPr>
            <p:ph type="title"/>
          </p:nvPr>
        </p:nvSpPr>
        <p:spPr/>
        <p:txBody>
          <a:bodyPr>
            <a:normAutofit/>
          </a:bodyPr>
          <a:lstStyle/>
          <a:p>
            <a:r>
              <a:rPr lang="en-US" sz="4400" dirty="0"/>
              <a:t>Overview</a:t>
            </a:r>
          </a:p>
        </p:txBody>
      </p:sp>
      <p:sp>
        <p:nvSpPr>
          <p:cNvPr id="3" name="Content Placeholder 2">
            <a:extLst>
              <a:ext uri="{FF2B5EF4-FFF2-40B4-BE49-F238E27FC236}">
                <a16:creationId xmlns:a16="http://schemas.microsoft.com/office/drawing/2014/main" id="{D4A59D25-F493-41CB-A98C-895527AC167E}"/>
              </a:ext>
            </a:extLst>
          </p:cNvPr>
          <p:cNvSpPr>
            <a:spLocks noGrp="1"/>
          </p:cNvSpPr>
          <p:nvPr>
            <p:ph idx="1"/>
          </p:nvPr>
        </p:nvSpPr>
        <p:spPr/>
        <p:txBody>
          <a:bodyPr>
            <a:normAutofit/>
          </a:bodyPr>
          <a:lstStyle/>
          <a:p>
            <a:r>
              <a:rPr lang="en-US" sz="2800" b="1" dirty="0"/>
              <a:t>WHAT YOU WILL LEARN</a:t>
            </a:r>
            <a:endParaRPr lang="en-US" sz="2800" dirty="0"/>
          </a:p>
          <a:p>
            <a:pPr lvl="1"/>
            <a:r>
              <a:rPr lang="en-US" sz="2400" dirty="0"/>
              <a:t>Where vision technology began and some of the milestones along its evolution</a:t>
            </a:r>
          </a:p>
          <a:p>
            <a:pPr lvl="1"/>
            <a:r>
              <a:rPr lang="en-US" sz="2400" dirty="0"/>
              <a:t>The basic parts of a vision system, and the role of each part</a:t>
            </a:r>
          </a:p>
          <a:p>
            <a:pPr lvl="1"/>
            <a:r>
              <a:rPr lang="en-US" sz="2400" dirty="0"/>
              <a:t>How the vision system turns data about light into something useful</a:t>
            </a:r>
          </a:p>
          <a:p>
            <a:pPr lvl="1"/>
            <a:r>
              <a:rPr lang="en-US" sz="2400" dirty="0"/>
              <a:t>The differences between various types of light sources</a:t>
            </a:r>
          </a:p>
          <a:p>
            <a:pPr lvl="1"/>
            <a:r>
              <a:rPr lang="en-US" sz="2400" dirty="0"/>
              <a:t>Different placements for illumination, and the benefits of each</a:t>
            </a:r>
          </a:p>
          <a:p>
            <a:pPr lvl="1"/>
            <a:r>
              <a:rPr lang="en-US" sz="2400" dirty="0"/>
              <a:t>How we can use vision systems for measurement</a:t>
            </a:r>
          </a:p>
        </p:txBody>
      </p:sp>
    </p:spTree>
    <p:extLst>
      <p:ext uri="{BB962C8B-B14F-4D97-AF65-F5344CB8AC3E}">
        <p14:creationId xmlns:p14="http://schemas.microsoft.com/office/powerpoint/2010/main" val="50879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410B06-6590-441A-8F34-BF9FC0C86941}"/>
              </a:ext>
            </a:extLst>
          </p:cNvPr>
          <p:cNvSpPr txBox="1"/>
          <p:nvPr/>
        </p:nvSpPr>
        <p:spPr>
          <a:xfrm>
            <a:off x="5641848" y="2653594"/>
            <a:ext cx="2981841" cy="1200329"/>
          </a:xfrm>
          <a:prstGeom prst="rect">
            <a:avLst/>
          </a:prstGeom>
          <a:noFill/>
        </p:spPr>
        <p:txBody>
          <a:bodyPr wrap="square" rtlCol="0">
            <a:spAutoFit/>
          </a:bodyPr>
          <a:lstStyle/>
          <a:p>
            <a:r>
              <a:rPr lang="en-US" sz="2400" dirty="0"/>
              <a:t>A close up of a camera used in a work cell to monitor things</a:t>
            </a:r>
          </a:p>
        </p:txBody>
      </p:sp>
      <p:sp>
        <p:nvSpPr>
          <p:cNvPr id="4" name="TextBox 3">
            <a:extLst>
              <a:ext uri="{FF2B5EF4-FFF2-40B4-BE49-F238E27FC236}">
                <a16:creationId xmlns:a16="http://schemas.microsoft.com/office/drawing/2014/main" id="{796DB037-37D2-43B8-8838-7E3B26CF0575}"/>
              </a:ext>
            </a:extLst>
          </p:cNvPr>
          <p:cNvSpPr txBox="1"/>
          <p:nvPr/>
        </p:nvSpPr>
        <p:spPr>
          <a:xfrm>
            <a:off x="871728" y="1393567"/>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8-3</a:t>
            </a:r>
          </a:p>
        </p:txBody>
      </p:sp>
      <p:pic>
        <p:nvPicPr>
          <p:cNvPr id="6" name="Picture 5" descr="A photo shows a closer view of a camera used in a work cell.">
            <a:extLst>
              <a:ext uri="{FF2B5EF4-FFF2-40B4-BE49-F238E27FC236}">
                <a16:creationId xmlns:a16="http://schemas.microsoft.com/office/drawing/2014/main" id="{F80E5330-C775-402B-96C7-154F23C458AD}"/>
              </a:ext>
            </a:extLst>
          </p:cNvPr>
          <p:cNvPicPr>
            <a:picLocks noChangeAspect="1"/>
          </p:cNvPicPr>
          <p:nvPr/>
        </p:nvPicPr>
        <p:blipFill rotWithShape="1">
          <a:blip r:embed="rId2">
            <a:extLst>
              <a:ext uri="{28A0092B-C50C-407E-A947-70E740481C1C}">
                <a14:useLocalDpi xmlns:a14="http://schemas.microsoft.com/office/drawing/2010/main" val="0"/>
              </a:ext>
            </a:extLst>
          </a:blip>
          <a:srcRect b="13659"/>
          <a:stretch/>
        </p:blipFill>
        <p:spPr>
          <a:xfrm>
            <a:off x="871728" y="1679728"/>
            <a:ext cx="4625530" cy="3467862"/>
          </a:xfrm>
          <a:prstGeom prst="rect">
            <a:avLst/>
          </a:prstGeom>
        </p:spPr>
      </p:pic>
    </p:spTree>
    <p:extLst>
      <p:ext uri="{BB962C8B-B14F-4D97-AF65-F5344CB8AC3E}">
        <p14:creationId xmlns:p14="http://schemas.microsoft.com/office/powerpoint/2010/main" val="665374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5A145-DF6A-46F5-A22C-5B3E4FBB060A}"/>
              </a:ext>
            </a:extLst>
          </p:cNvPr>
          <p:cNvSpPr>
            <a:spLocks noGrp="1"/>
          </p:cNvSpPr>
          <p:nvPr>
            <p:ph type="title"/>
          </p:nvPr>
        </p:nvSpPr>
        <p:spPr/>
        <p:txBody>
          <a:bodyPr>
            <a:normAutofit/>
          </a:bodyPr>
          <a:lstStyle/>
          <a:p>
            <a:r>
              <a:rPr lang="en-US" sz="4400" dirty="0"/>
              <a:t>Imaging Device cont.</a:t>
            </a:r>
          </a:p>
        </p:txBody>
      </p:sp>
      <p:sp>
        <p:nvSpPr>
          <p:cNvPr id="3" name="Content Placeholder 2">
            <a:extLst>
              <a:ext uri="{FF2B5EF4-FFF2-40B4-BE49-F238E27FC236}">
                <a16:creationId xmlns:a16="http://schemas.microsoft.com/office/drawing/2014/main" id="{E00017EF-7D95-460E-A647-FECB2486DB09}"/>
              </a:ext>
            </a:extLst>
          </p:cNvPr>
          <p:cNvSpPr>
            <a:spLocks noGrp="1"/>
          </p:cNvSpPr>
          <p:nvPr>
            <p:ph idx="1"/>
          </p:nvPr>
        </p:nvSpPr>
        <p:spPr/>
        <p:txBody>
          <a:bodyPr>
            <a:normAutofit fontScale="92500" lnSpcReduction="10000"/>
          </a:bodyPr>
          <a:lstStyle/>
          <a:p>
            <a:r>
              <a:rPr lang="en-US" sz="2800" dirty="0"/>
              <a:t>With 2D scanning, also known as </a:t>
            </a:r>
            <a:r>
              <a:rPr lang="en-US" sz="2800" b="1" dirty="0"/>
              <a:t>area scanning</a:t>
            </a:r>
            <a:r>
              <a:rPr lang="en-US" sz="2800" dirty="0"/>
              <a:t>, the imaging device has an array of CCD or CMOS elements, giving the system the ability to take a picture of an entire area or object all at once</a:t>
            </a:r>
          </a:p>
          <a:p>
            <a:pPr lvl="1"/>
            <a:r>
              <a:rPr lang="en-US" sz="2400" dirty="0"/>
              <a:t>Another measure of an array is the number of grayscales it can detect, referred to as the depth of the array</a:t>
            </a:r>
          </a:p>
          <a:p>
            <a:pPr lvl="1"/>
            <a:r>
              <a:rPr lang="en-US" sz="2400" b="1" dirty="0"/>
              <a:t>Grayscale </a:t>
            </a:r>
            <a:r>
              <a:rPr lang="en-US" sz="2400" dirty="0"/>
              <a:t>is any measurement of an element or pixel that is between zero, which is considered a full absence of light, and the maximum output, which is considered full light</a:t>
            </a:r>
          </a:p>
          <a:p>
            <a:r>
              <a:rPr lang="en-US" sz="2800" dirty="0"/>
              <a:t>To create 3D scans, we can use multiple cameras to take pictures of the same object and then process that data through special algorithms</a:t>
            </a:r>
          </a:p>
        </p:txBody>
      </p:sp>
    </p:spTree>
    <p:extLst>
      <p:ext uri="{BB962C8B-B14F-4D97-AF65-F5344CB8AC3E}">
        <p14:creationId xmlns:p14="http://schemas.microsoft.com/office/powerpoint/2010/main" val="3830751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4A39A-EA32-436B-BD6A-4F9422D9D336}"/>
              </a:ext>
            </a:extLst>
          </p:cNvPr>
          <p:cNvSpPr>
            <a:spLocks noGrp="1"/>
          </p:cNvSpPr>
          <p:nvPr>
            <p:ph type="title"/>
          </p:nvPr>
        </p:nvSpPr>
        <p:spPr/>
        <p:txBody>
          <a:bodyPr>
            <a:normAutofit/>
          </a:bodyPr>
          <a:lstStyle/>
          <a:p>
            <a:r>
              <a:rPr lang="en-US" sz="4400" dirty="0"/>
              <a:t>Lens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C6A48B6-1CC1-4184-83E8-BA4E64AC06A7}"/>
                  </a:ext>
                </a:extLst>
              </p:cNvPr>
              <p:cNvSpPr>
                <a:spLocks noGrp="1"/>
              </p:cNvSpPr>
              <p:nvPr>
                <p:ph idx="1"/>
              </p:nvPr>
            </p:nvSpPr>
            <p:spPr/>
            <p:txBody>
              <a:bodyPr>
                <a:normAutofit fontScale="92500" lnSpcReduction="10000"/>
              </a:bodyPr>
              <a:lstStyle/>
              <a:p>
                <a:r>
                  <a:rPr lang="en-US" dirty="0"/>
                  <a:t>The </a:t>
                </a:r>
                <a:r>
                  <a:rPr lang="en-US" b="1" dirty="0"/>
                  <a:t>lens </a:t>
                </a:r>
                <a:r>
                  <a:rPr lang="en-US" dirty="0"/>
                  <a:t>is the part of the camera that focuses the incoming light directly on the CCD or CMOS elements of the camera</a:t>
                </a:r>
              </a:p>
              <a:p>
                <a:r>
                  <a:rPr lang="en-US" dirty="0"/>
                  <a:t>To find the approximate focal length for the lens, you can use the following equation:</a:t>
                </a:r>
              </a:p>
              <a:p>
                <a:pPr lvl="1"/>
                <a:r>
                  <a:rPr lang="en-US" sz="2000" i="1" dirty="0"/>
                  <a:t>F</a:t>
                </a:r>
                <a:r>
                  <a:rPr lang="en-US" sz="2000" dirty="0"/>
                  <a:t> =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𝑊𝐷</m:t>
                        </m:r>
                        <m:r>
                          <a:rPr lang="en-US" sz="2000" i="1">
                            <a:latin typeface="Cambria Math" panose="02040503050406030204" pitchFamily="18" charset="0"/>
                          </a:rPr>
                          <m:t> × </m:t>
                        </m:r>
                        <m:r>
                          <a:rPr lang="en-US" sz="2000" i="1">
                            <a:latin typeface="Cambria Math" panose="02040503050406030204" pitchFamily="18" charset="0"/>
                          </a:rPr>
                          <m:t>𝑀</m:t>
                        </m:r>
                      </m:num>
                      <m:den>
                        <m:r>
                          <a:rPr lang="en-US" sz="2000" i="1">
                            <a:latin typeface="Cambria Math" panose="02040503050406030204" pitchFamily="18" charset="0"/>
                          </a:rPr>
                          <m:t>(1+</m:t>
                        </m:r>
                        <m:r>
                          <a:rPr lang="en-US" sz="2000" i="1">
                            <a:latin typeface="Cambria Math" panose="02040503050406030204" pitchFamily="18" charset="0"/>
                          </a:rPr>
                          <m:t>𝑀</m:t>
                        </m:r>
                        <m:r>
                          <a:rPr lang="en-US" sz="2000" i="1">
                            <a:latin typeface="Cambria Math" panose="02040503050406030204" pitchFamily="18" charset="0"/>
                          </a:rPr>
                          <m:t>)</m:t>
                        </m:r>
                      </m:den>
                    </m:f>
                  </m:oMath>
                </a14:m>
                <a:endParaRPr lang="en-US" sz="2000" dirty="0"/>
              </a:p>
              <a:p>
                <a:pPr lvl="1"/>
                <a:r>
                  <a:rPr lang="en-US" sz="2000" i="1" dirty="0"/>
                  <a:t>F</a:t>
                </a:r>
                <a:r>
                  <a:rPr lang="en-US" sz="2000" dirty="0"/>
                  <a:t> = focal length of the lens</a:t>
                </a:r>
              </a:p>
              <a:p>
                <a:pPr lvl="1"/>
                <a:r>
                  <a:rPr lang="en-US" sz="2000" i="1" dirty="0"/>
                  <a:t>WD</a:t>
                </a:r>
                <a:r>
                  <a:rPr lang="en-US" sz="2000" dirty="0"/>
                  <a:t> = working distance</a:t>
                </a:r>
              </a:p>
              <a:p>
                <a:pPr lvl="1"/>
                <a:r>
                  <a:rPr lang="en-US" sz="2000" i="1" dirty="0"/>
                  <a:t>M</a:t>
                </a:r>
                <a:r>
                  <a:rPr lang="en-US" sz="2000" dirty="0"/>
                  <a:t> = magnification (ratio of the image sensor size, from the camera data sheet, to the required field-of-view size, which is usually application related and describes the size of area to be imaged)</a:t>
                </a:r>
              </a:p>
              <a:p>
                <a:pPr lvl="1"/>
                <a:r>
                  <a:rPr lang="en-US" sz="2000" dirty="0"/>
                  <a:t>Once we find the focal length, we must ensure that the working distance is greater than this distance, or the lens will not transfer the image to the sensing unit correctly</a:t>
                </a:r>
              </a:p>
            </p:txBody>
          </p:sp>
        </mc:Choice>
        <mc:Fallback xmlns="">
          <p:sp>
            <p:nvSpPr>
              <p:cNvPr id="3" name="Content Placeholder 2">
                <a:extLst>
                  <a:ext uri="{FF2B5EF4-FFF2-40B4-BE49-F238E27FC236}">
                    <a16:creationId xmlns:a16="http://schemas.microsoft.com/office/drawing/2014/main" id="{4C6A48B6-1CC1-4184-83E8-BA4E64AC06A7}"/>
                  </a:ext>
                </a:extLst>
              </p:cNvPr>
              <p:cNvSpPr>
                <a:spLocks noGrp="1" noRot="1" noChangeAspect="1" noMove="1" noResize="1" noEditPoints="1" noAdjustHandles="1" noChangeArrowheads="1" noChangeShapeType="1" noTextEdit="1"/>
              </p:cNvSpPr>
              <p:nvPr>
                <p:ph idx="1"/>
              </p:nvPr>
            </p:nvSpPr>
            <p:spPr>
              <a:blipFill>
                <a:blip r:embed="rId2"/>
                <a:stretch>
                  <a:fillRect l="-815" t="-1752"/>
                </a:stretch>
              </a:blipFill>
            </p:spPr>
            <p:txBody>
              <a:bodyPr/>
              <a:lstStyle/>
              <a:p>
                <a:r>
                  <a:rPr lang="en-US">
                    <a:noFill/>
                  </a:rPr>
                  <a:t> </a:t>
                </a:r>
              </a:p>
            </p:txBody>
          </p:sp>
        </mc:Fallback>
      </mc:AlternateContent>
    </p:spTree>
    <p:extLst>
      <p:ext uri="{BB962C8B-B14F-4D97-AF65-F5344CB8AC3E}">
        <p14:creationId xmlns:p14="http://schemas.microsoft.com/office/powerpoint/2010/main" val="1108064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19B69-2A74-429C-BC76-542B9D56ABE5}"/>
              </a:ext>
            </a:extLst>
          </p:cNvPr>
          <p:cNvSpPr>
            <a:spLocks noGrp="1"/>
          </p:cNvSpPr>
          <p:nvPr>
            <p:ph type="title"/>
          </p:nvPr>
        </p:nvSpPr>
        <p:spPr/>
        <p:txBody>
          <a:bodyPr>
            <a:normAutofit/>
          </a:bodyPr>
          <a:lstStyle/>
          <a:p>
            <a:r>
              <a:rPr lang="en-US" sz="4400" dirty="0"/>
              <a:t>Lens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1BA652-684B-4963-8C56-95ECB8471650}"/>
                  </a:ext>
                </a:extLst>
              </p:cNvPr>
              <p:cNvSpPr>
                <a:spLocks noGrp="1"/>
              </p:cNvSpPr>
              <p:nvPr>
                <p:ph idx="1"/>
              </p:nvPr>
            </p:nvSpPr>
            <p:spPr/>
            <p:txBody>
              <a:bodyPr>
                <a:normAutofit/>
              </a:bodyPr>
              <a:lstStyle/>
              <a:p>
                <a:r>
                  <a:rPr lang="en-US" sz="2800" dirty="0"/>
                  <a:t>The power of the lens is a function of the focal length in meters and is measured in units of </a:t>
                </a:r>
                <a:r>
                  <a:rPr lang="en-US" sz="2800" b="1" dirty="0"/>
                  <a:t>diopters</a:t>
                </a:r>
              </a:p>
              <a:p>
                <a:pPr lvl="1"/>
                <a:r>
                  <a:rPr lang="en-US" sz="2400" dirty="0"/>
                  <a:t>One diopter is equal to 1/1 meter of focal length</a:t>
                </a:r>
              </a:p>
              <a:p>
                <a:pPr lvl="1"/>
                <a:r>
                  <a:rPr lang="en-US" sz="2400" dirty="0"/>
                  <a:t>We can use the following formula to find diopters or, more importantly, to find the focal length if we know the diopter value of the lens:</a:t>
                </a:r>
              </a:p>
              <a:p>
                <a:pPr lvl="1"/>
                <a14:m>
                  <m:oMath xmlns:m="http://schemas.openxmlformats.org/officeDocument/2006/math">
                    <m:r>
                      <a:rPr lang="en-US" sz="2400" i="1">
                        <a:latin typeface="Cambria Math" panose="02040503050406030204" pitchFamily="18" charset="0"/>
                      </a:rPr>
                      <m:t>𝑃</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𝐹</m:t>
                        </m:r>
                      </m:den>
                    </m:f>
                  </m:oMath>
                </a14:m>
                <a:endParaRPr lang="en-US" sz="2400" dirty="0"/>
              </a:p>
              <a:p>
                <a:pPr lvl="1"/>
                <a:r>
                  <a:rPr lang="en-US" sz="2400" i="1" dirty="0"/>
                  <a:t>P</a:t>
                </a:r>
                <a:r>
                  <a:rPr lang="en-US" sz="2400" dirty="0"/>
                  <a:t> = power of the lens in diopters</a:t>
                </a:r>
              </a:p>
              <a:p>
                <a:pPr lvl="1"/>
                <a:r>
                  <a:rPr lang="en-US" sz="2400" i="1" dirty="0"/>
                  <a:t>F</a:t>
                </a:r>
                <a:r>
                  <a:rPr lang="en-US" sz="2400" dirty="0"/>
                  <a:t> = focal length in meters</a:t>
                </a:r>
              </a:p>
              <a:p>
                <a:endParaRPr lang="en-US" dirty="0"/>
              </a:p>
            </p:txBody>
          </p:sp>
        </mc:Choice>
        <mc:Fallback xmlns="">
          <p:sp>
            <p:nvSpPr>
              <p:cNvPr id="3" name="Content Placeholder 2">
                <a:extLst>
                  <a:ext uri="{FF2B5EF4-FFF2-40B4-BE49-F238E27FC236}">
                    <a16:creationId xmlns:a16="http://schemas.microsoft.com/office/drawing/2014/main" id="{551BA652-684B-4963-8C56-95ECB8471650}"/>
                  </a:ext>
                </a:extLst>
              </p:cNvPr>
              <p:cNvSpPr>
                <a:spLocks noGrp="1" noRot="1" noChangeAspect="1" noMove="1" noResize="1" noEditPoints="1" noAdjustHandles="1" noChangeArrowheads="1" noChangeShapeType="1" noTextEdit="1"/>
              </p:cNvSpPr>
              <p:nvPr>
                <p:ph idx="1"/>
              </p:nvPr>
            </p:nvSpPr>
            <p:spPr>
              <a:blipFill>
                <a:blip r:embed="rId2"/>
                <a:stretch>
                  <a:fillRect l="-1333" t="-1348" r="-1259"/>
                </a:stretch>
              </a:blipFill>
            </p:spPr>
            <p:txBody>
              <a:bodyPr/>
              <a:lstStyle/>
              <a:p>
                <a:r>
                  <a:rPr lang="en-US">
                    <a:noFill/>
                  </a:rPr>
                  <a:t> </a:t>
                </a:r>
              </a:p>
            </p:txBody>
          </p:sp>
        </mc:Fallback>
      </mc:AlternateContent>
    </p:spTree>
    <p:extLst>
      <p:ext uri="{BB962C8B-B14F-4D97-AF65-F5344CB8AC3E}">
        <p14:creationId xmlns:p14="http://schemas.microsoft.com/office/powerpoint/2010/main" val="4010227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4E786-048D-4392-B901-BDD5C26BEC8C}"/>
              </a:ext>
            </a:extLst>
          </p:cNvPr>
          <p:cNvSpPr>
            <a:spLocks noGrp="1"/>
          </p:cNvSpPr>
          <p:nvPr>
            <p:ph type="title"/>
          </p:nvPr>
        </p:nvSpPr>
        <p:spPr/>
        <p:txBody>
          <a:bodyPr>
            <a:normAutofit/>
          </a:bodyPr>
          <a:lstStyle/>
          <a:p>
            <a:r>
              <a:rPr lang="en-US" sz="4400" dirty="0"/>
              <a:t>Processor</a:t>
            </a:r>
          </a:p>
        </p:txBody>
      </p:sp>
      <p:sp>
        <p:nvSpPr>
          <p:cNvPr id="3" name="Content Placeholder 2">
            <a:extLst>
              <a:ext uri="{FF2B5EF4-FFF2-40B4-BE49-F238E27FC236}">
                <a16:creationId xmlns:a16="http://schemas.microsoft.com/office/drawing/2014/main" id="{50E30B0F-555E-4F13-BE6F-B51B52933F77}"/>
              </a:ext>
            </a:extLst>
          </p:cNvPr>
          <p:cNvSpPr>
            <a:spLocks noGrp="1"/>
          </p:cNvSpPr>
          <p:nvPr>
            <p:ph idx="1"/>
          </p:nvPr>
        </p:nvSpPr>
        <p:spPr/>
        <p:txBody>
          <a:bodyPr>
            <a:normAutofit fontScale="92500" lnSpcReduction="10000"/>
          </a:bodyPr>
          <a:lstStyle/>
          <a:p>
            <a:r>
              <a:rPr lang="en-US" sz="2800" dirty="0"/>
              <a:t>The </a:t>
            </a:r>
            <a:r>
              <a:rPr lang="en-US" sz="2800" b="1" dirty="0"/>
              <a:t>imaging system processor </a:t>
            </a:r>
            <a:r>
              <a:rPr lang="en-US" sz="2800" dirty="0"/>
              <a:t>is the portion of the vision system that takes the raw data from the sensors, usually in the form of voltage or current, and converts it into a digital signal that other controllers can use one frame or picture at a time</a:t>
            </a:r>
          </a:p>
          <a:p>
            <a:pPr lvl="1"/>
            <a:r>
              <a:rPr lang="en-US" sz="2400" dirty="0"/>
              <a:t>In simple systems, the processor turns the analog signal from the imaging device into a set of binary numbers for processing by another system</a:t>
            </a:r>
          </a:p>
          <a:p>
            <a:pPr lvl="1"/>
            <a:r>
              <a:rPr lang="en-US" sz="2400" dirty="0"/>
              <a:t>Advanced systems utilize a processor that converts the analog signal into binary data, runs image analysis algorithms, and perhaps compares the processed data to parameters or images supplied by the user to determine which information should be sent out</a:t>
            </a:r>
          </a:p>
        </p:txBody>
      </p:sp>
    </p:spTree>
    <p:extLst>
      <p:ext uri="{BB962C8B-B14F-4D97-AF65-F5344CB8AC3E}">
        <p14:creationId xmlns:p14="http://schemas.microsoft.com/office/powerpoint/2010/main" val="1291171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958C-B0E9-4A38-A429-94BB014F2274}"/>
              </a:ext>
            </a:extLst>
          </p:cNvPr>
          <p:cNvSpPr>
            <a:spLocks noGrp="1"/>
          </p:cNvSpPr>
          <p:nvPr>
            <p:ph type="title"/>
          </p:nvPr>
        </p:nvSpPr>
        <p:spPr/>
        <p:txBody>
          <a:bodyPr>
            <a:normAutofit/>
          </a:bodyPr>
          <a:lstStyle/>
          <a:p>
            <a:r>
              <a:rPr lang="en-US" sz="4400" dirty="0"/>
              <a:t>Processor cont.</a:t>
            </a:r>
          </a:p>
        </p:txBody>
      </p:sp>
      <p:sp>
        <p:nvSpPr>
          <p:cNvPr id="3" name="Content Placeholder 2">
            <a:extLst>
              <a:ext uri="{FF2B5EF4-FFF2-40B4-BE49-F238E27FC236}">
                <a16:creationId xmlns:a16="http://schemas.microsoft.com/office/drawing/2014/main" id="{16083C52-AFD5-4F4D-864E-6A93BAD1EC87}"/>
              </a:ext>
            </a:extLst>
          </p:cNvPr>
          <p:cNvSpPr>
            <a:spLocks noGrp="1"/>
          </p:cNvSpPr>
          <p:nvPr>
            <p:ph idx="1"/>
          </p:nvPr>
        </p:nvSpPr>
        <p:spPr/>
        <p:txBody>
          <a:bodyPr>
            <a:normAutofit/>
          </a:bodyPr>
          <a:lstStyle/>
          <a:p>
            <a:r>
              <a:rPr lang="en-US" sz="2800" dirty="0"/>
              <a:t>Often vision systems supplied by the robot manufacturer have a dedicated card that fits into the robot controller for processing the vision application</a:t>
            </a:r>
          </a:p>
          <a:p>
            <a:pPr lvl="1"/>
            <a:r>
              <a:rPr lang="en-US" sz="2400" dirty="0"/>
              <a:t>You may have to set </a:t>
            </a:r>
            <a:r>
              <a:rPr lang="en-US" sz="2400" b="1" dirty="0"/>
              <a:t>dip switches</a:t>
            </a:r>
            <a:r>
              <a:rPr lang="en-US" sz="2400" dirty="0"/>
              <a:t> (small on/off-type switches used to set options or parameters) or add </a:t>
            </a:r>
            <a:r>
              <a:rPr lang="en-US" sz="2400" b="1" dirty="0"/>
              <a:t>jumpers</a:t>
            </a:r>
            <a:r>
              <a:rPr lang="en-US" sz="2400" dirty="0"/>
              <a:t> (connections between two or more settings pins) to ensure proper operation</a:t>
            </a:r>
          </a:p>
          <a:p>
            <a:r>
              <a:rPr lang="en-US" sz="2800" dirty="0"/>
              <a:t>When dealing with third-party vision systems, communication issues are more likely to occur</a:t>
            </a:r>
          </a:p>
        </p:txBody>
      </p:sp>
    </p:spTree>
    <p:extLst>
      <p:ext uri="{BB962C8B-B14F-4D97-AF65-F5344CB8AC3E}">
        <p14:creationId xmlns:p14="http://schemas.microsoft.com/office/powerpoint/2010/main" val="907309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C96AE-9329-4187-AE47-D00E5C342341}"/>
              </a:ext>
            </a:extLst>
          </p:cNvPr>
          <p:cNvSpPr>
            <a:spLocks noGrp="1"/>
          </p:cNvSpPr>
          <p:nvPr>
            <p:ph type="title"/>
          </p:nvPr>
        </p:nvSpPr>
        <p:spPr/>
        <p:txBody>
          <a:bodyPr>
            <a:normAutofit/>
          </a:bodyPr>
          <a:lstStyle/>
          <a:p>
            <a:r>
              <a:rPr lang="en-US" sz="4400" dirty="0"/>
              <a:t>Communication</a:t>
            </a:r>
          </a:p>
        </p:txBody>
      </p:sp>
      <p:sp>
        <p:nvSpPr>
          <p:cNvPr id="3" name="Content Placeholder 2">
            <a:extLst>
              <a:ext uri="{FF2B5EF4-FFF2-40B4-BE49-F238E27FC236}">
                <a16:creationId xmlns:a16="http://schemas.microsoft.com/office/drawing/2014/main" id="{B4D159A3-06B7-4FA6-A16F-2F4C4B6E44C7}"/>
              </a:ext>
            </a:extLst>
          </p:cNvPr>
          <p:cNvSpPr>
            <a:spLocks noGrp="1"/>
          </p:cNvSpPr>
          <p:nvPr>
            <p:ph idx="1"/>
          </p:nvPr>
        </p:nvSpPr>
        <p:spPr/>
        <p:txBody>
          <a:bodyPr>
            <a:normAutofit/>
          </a:bodyPr>
          <a:lstStyle/>
          <a:p>
            <a:r>
              <a:rPr lang="en-US" sz="2800" dirty="0"/>
              <a:t>The </a:t>
            </a:r>
            <a:r>
              <a:rPr lang="en-US" sz="2800" b="1" dirty="0"/>
              <a:t>communications </a:t>
            </a:r>
            <a:r>
              <a:rPr lang="en-US" sz="2800" dirty="0"/>
              <a:t>portion of the vision system is responsible for transmitting the refined data from the processor to the robot controller or other control system so it can respond appropriately</a:t>
            </a:r>
          </a:p>
          <a:p>
            <a:r>
              <a:rPr lang="en-US" sz="2800" dirty="0"/>
              <a:t>USB 3.0, coaxial cable, and wireless connections are popular ways of transmitting vision data</a:t>
            </a:r>
          </a:p>
          <a:p>
            <a:pPr lvl="1"/>
            <a:r>
              <a:rPr lang="en-US" sz="2400" dirty="0"/>
              <a:t>Utilizing the CoaXPress protocol, we can reach transmission speeds of 6 Gbps (gigabits/second) over coaxial cable</a:t>
            </a:r>
          </a:p>
          <a:p>
            <a:pPr lvl="1"/>
            <a:r>
              <a:rPr lang="en-US" sz="2400" dirty="0"/>
              <a:t>USB 3.0 is good for up to 5 Gbps</a:t>
            </a:r>
          </a:p>
          <a:p>
            <a:pPr lvl="1"/>
            <a:r>
              <a:rPr lang="en-US" sz="2400" dirty="0"/>
              <a:t>Wireless connections top out at 1 Gbps on average</a:t>
            </a:r>
          </a:p>
        </p:txBody>
      </p:sp>
    </p:spTree>
    <p:extLst>
      <p:ext uri="{BB962C8B-B14F-4D97-AF65-F5344CB8AC3E}">
        <p14:creationId xmlns:p14="http://schemas.microsoft.com/office/powerpoint/2010/main" val="1668580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CD40-BD8D-4EC0-8174-B936892F79B2}"/>
              </a:ext>
            </a:extLst>
          </p:cNvPr>
          <p:cNvSpPr>
            <a:spLocks noGrp="1"/>
          </p:cNvSpPr>
          <p:nvPr>
            <p:ph type="title"/>
          </p:nvPr>
        </p:nvSpPr>
        <p:spPr/>
        <p:txBody>
          <a:bodyPr>
            <a:normAutofit/>
          </a:bodyPr>
          <a:lstStyle/>
          <a:p>
            <a:r>
              <a:rPr lang="en-US" sz="4400" dirty="0"/>
              <a:t>Communication cont.</a:t>
            </a:r>
          </a:p>
        </p:txBody>
      </p:sp>
      <p:sp>
        <p:nvSpPr>
          <p:cNvPr id="3" name="Content Placeholder 2">
            <a:extLst>
              <a:ext uri="{FF2B5EF4-FFF2-40B4-BE49-F238E27FC236}">
                <a16:creationId xmlns:a16="http://schemas.microsoft.com/office/drawing/2014/main" id="{5706B5DA-0422-4678-BB84-577652E5857E}"/>
              </a:ext>
            </a:extLst>
          </p:cNvPr>
          <p:cNvSpPr>
            <a:spLocks noGrp="1"/>
          </p:cNvSpPr>
          <p:nvPr>
            <p:ph idx="1"/>
          </p:nvPr>
        </p:nvSpPr>
        <p:spPr/>
        <p:txBody>
          <a:bodyPr>
            <a:normAutofit/>
          </a:bodyPr>
          <a:lstStyle/>
          <a:p>
            <a:r>
              <a:rPr lang="en-US" sz="2800" dirty="0"/>
              <a:t>For the communications portion of the vision system to work correctly, three important things must happen</a:t>
            </a:r>
          </a:p>
          <a:p>
            <a:pPr lvl="1"/>
            <a:r>
              <a:rPr lang="en-US" sz="2400" dirty="0"/>
              <a:t>First, the information must be formatted for transmission in a way that the receiving system can understand</a:t>
            </a:r>
          </a:p>
          <a:p>
            <a:pPr lvl="1"/>
            <a:r>
              <a:rPr lang="en-US" sz="2400" dirty="0"/>
              <a:t>Second, there has to be a transmission device that works for both the sending and receiving systems</a:t>
            </a:r>
          </a:p>
          <a:p>
            <a:pPr lvl="1"/>
            <a:r>
              <a:rPr lang="en-US" sz="2400" dirty="0"/>
              <a:t>Third, all of the data has to reach the receiving unit in an intact state for storage and/or use</a:t>
            </a:r>
          </a:p>
        </p:txBody>
      </p:sp>
    </p:spTree>
    <p:extLst>
      <p:ext uri="{BB962C8B-B14F-4D97-AF65-F5344CB8AC3E}">
        <p14:creationId xmlns:p14="http://schemas.microsoft.com/office/powerpoint/2010/main" val="2595180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0CBB3-4006-4A09-851D-F9C9142CD517}"/>
              </a:ext>
            </a:extLst>
          </p:cNvPr>
          <p:cNvSpPr>
            <a:spLocks noGrp="1"/>
          </p:cNvSpPr>
          <p:nvPr>
            <p:ph type="title"/>
          </p:nvPr>
        </p:nvSpPr>
        <p:spPr/>
        <p:txBody>
          <a:bodyPr>
            <a:normAutofit/>
          </a:bodyPr>
          <a:lstStyle/>
          <a:p>
            <a:r>
              <a:rPr lang="en-US" sz="4400" dirty="0"/>
              <a:t>Light Source </a:t>
            </a:r>
          </a:p>
        </p:txBody>
      </p:sp>
      <p:sp>
        <p:nvSpPr>
          <p:cNvPr id="3" name="Content Placeholder 2">
            <a:extLst>
              <a:ext uri="{FF2B5EF4-FFF2-40B4-BE49-F238E27FC236}">
                <a16:creationId xmlns:a16="http://schemas.microsoft.com/office/drawing/2014/main" id="{A35E4A8E-76BE-4200-8CF8-E4B38475E9CB}"/>
              </a:ext>
            </a:extLst>
          </p:cNvPr>
          <p:cNvSpPr>
            <a:spLocks noGrp="1"/>
          </p:cNvSpPr>
          <p:nvPr>
            <p:ph idx="1"/>
          </p:nvPr>
        </p:nvSpPr>
        <p:spPr/>
        <p:txBody>
          <a:bodyPr>
            <a:normAutofit/>
          </a:bodyPr>
          <a:lstStyle/>
          <a:p>
            <a:r>
              <a:rPr lang="en-US" sz="2800" dirty="0"/>
              <a:t>The </a:t>
            </a:r>
            <a:r>
              <a:rPr lang="en-US" sz="2800" b="1" dirty="0"/>
              <a:t>light source </a:t>
            </a:r>
            <a:r>
              <a:rPr lang="en-US" sz="2800" dirty="0"/>
              <a:t>provides a specific type of light that strikes the object in a specific manner to facilitate taking an image</a:t>
            </a:r>
          </a:p>
          <a:p>
            <a:pPr marL="0" indent="0">
              <a:buNone/>
            </a:pPr>
            <a:endParaRPr lang="en-US" sz="2800" dirty="0"/>
          </a:p>
          <a:p>
            <a:r>
              <a:rPr lang="en-US" sz="2800" dirty="0"/>
              <a:t>When choosing a lighting option, the user has to consider several key points:</a:t>
            </a:r>
          </a:p>
          <a:p>
            <a:pPr lvl="1"/>
            <a:r>
              <a:rPr lang="en-US" sz="2400" i="1" dirty="0"/>
              <a:t>What is the environment like around the vision system?</a:t>
            </a:r>
            <a:endParaRPr lang="en-US" sz="2400" dirty="0"/>
          </a:p>
          <a:p>
            <a:pPr lvl="1"/>
            <a:r>
              <a:rPr lang="en-US" sz="2400" i="1" dirty="0"/>
              <a:t>Which type of part are we working with?</a:t>
            </a:r>
            <a:endParaRPr lang="en-US" sz="2400" dirty="0"/>
          </a:p>
          <a:p>
            <a:pPr lvl="1"/>
            <a:r>
              <a:rPr lang="en-US" sz="2400" i="1" dirty="0"/>
              <a:t>What are the specifics of taking the image?</a:t>
            </a:r>
            <a:endParaRPr lang="en-US" sz="2400" dirty="0"/>
          </a:p>
        </p:txBody>
      </p:sp>
    </p:spTree>
    <p:extLst>
      <p:ext uri="{BB962C8B-B14F-4D97-AF65-F5344CB8AC3E}">
        <p14:creationId xmlns:p14="http://schemas.microsoft.com/office/powerpoint/2010/main" val="3998343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E0521-735B-4F3E-BD38-83C5A19C0FFC}"/>
              </a:ext>
            </a:extLst>
          </p:cNvPr>
          <p:cNvSpPr>
            <a:spLocks noGrp="1"/>
          </p:cNvSpPr>
          <p:nvPr>
            <p:ph type="title"/>
          </p:nvPr>
        </p:nvSpPr>
        <p:spPr/>
        <p:txBody>
          <a:bodyPr>
            <a:normAutofit/>
          </a:bodyPr>
          <a:lstStyle/>
          <a:p>
            <a:r>
              <a:rPr lang="en-US" sz="4400" dirty="0"/>
              <a:t>Extras</a:t>
            </a:r>
          </a:p>
        </p:txBody>
      </p:sp>
      <p:sp>
        <p:nvSpPr>
          <p:cNvPr id="3" name="Content Placeholder 2">
            <a:extLst>
              <a:ext uri="{FF2B5EF4-FFF2-40B4-BE49-F238E27FC236}">
                <a16:creationId xmlns:a16="http://schemas.microsoft.com/office/drawing/2014/main" id="{43BCA6C9-FDF0-46DE-B9DC-C066D5A4E869}"/>
              </a:ext>
            </a:extLst>
          </p:cNvPr>
          <p:cNvSpPr>
            <a:spLocks noGrp="1"/>
          </p:cNvSpPr>
          <p:nvPr>
            <p:ph idx="1"/>
          </p:nvPr>
        </p:nvSpPr>
        <p:spPr/>
        <p:txBody>
          <a:bodyPr>
            <a:normAutofit/>
          </a:bodyPr>
          <a:lstStyle/>
          <a:p>
            <a:r>
              <a:rPr lang="en-US" sz="2800" dirty="0"/>
              <a:t>Extras</a:t>
            </a:r>
            <a:r>
              <a:rPr lang="en-US" sz="2800" b="1" dirty="0"/>
              <a:t> </a:t>
            </a:r>
            <a:r>
              <a:rPr lang="en-US" sz="2800" dirty="0"/>
              <a:t>for vision systems include the various options and add-ons that might come with a system</a:t>
            </a:r>
          </a:p>
          <a:p>
            <a:pPr lvl="1"/>
            <a:r>
              <a:rPr lang="en-US" sz="2400" dirty="0"/>
              <a:t>Spare or different cables</a:t>
            </a:r>
          </a:p>
          <a:p>
            <a:pPr lvl="1"/>
            <a:r>
              <a:rPr lang="en-US" sz="2400" dirty="0"/>
              <a:t>Mounting brackets</a:t>
            </a:r>
          </a:p>
          <a:p>
            <a:pPr lvl="1"/>
            <a:r>
              <a:rPr lang="en-US" sz="2400" dirty="0"/>
              <a:t>Display screen(s)</a:t>
            </a:r>
          </a:p>
          <a:p>
            <a:pPr lvl="1"/>
            <a:r>
              <a:rPr lang="en-US" sz="2400" dirty="0"/>
              <a:t>Storage device(s)</a:t>
            </a:r>
          </a:p>
          <a:p>
            <a:pPr lvl="1"/>
            <a:r>
              <a:rPr lang="en-US" sz="2400" dirty="0"/>
              <a:t>Network adaptors</a:t>
            </a:r>
          </a:p>
          <a:p>
            <a:pPr lvl="1"/>
            <a:r>
              <a:rPr lang="en-US" sz="2400" dirty="0"/>
              <a:t>Automation sensors</a:t>
            </a:r>
          </a:p>
          <a:p>
            <a:pPr lvl="1"/>
            <a:r>
              <a:rPr lang="en-US" sz="2400" dirty="0"/>
              <a:t>Filters that alter the light coming in</a:t>
            </a:r>
          </a:p>
          <a:p>
            <a:pPr lvl="1"/>
            <a:r>
              <a:rPr lang="en-US" sz="2400" dirty="0"/>
              <a:t>Thermal imaging equipment</a:t>
            </a:r>
          </a:p>
        </p:txBody>
      </p:sp>
    </p:spTree>
    <p:extLst>
      <p:ext uri="{BB962C8B-B14F-4D97-AF65-F5344CB8AC3E}">
        <p14:creationId xmlns:p14="http://schemas.microsoft.com/office/powerpoint/2010/main" val="591698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CBC9C-94A6-4E28-ACC7-F180A99D6BBF}"/>
              </a:ext>
            </a:extLst>
          </p:cNvPr>
          <p:cNvSpPr>
            <a:spLocks noGrp="1"/>
          </p:cNvSpPr>
          <p:nvPr>
            <p:ph type="title"/>
          </p:nvPr>
        </p:nvSpPr>
        <p:spPr/>
        <p:txBody>
          <a:bodyPr>
            <a:normAutofit/>
          </a:bodyPr>
          <a:lstStyle/>
          <a:p>
            <a:r>
              <a:rPr lang="en-US" sz="4400" dirty="0"/>
              <a:t>History of Vision Systems </a:t>
            </a:r>
          </a:p>
        </p:txBody>
      </p:sp>
      <p:sp>
        <p:nvSpPr>
          <p:cNvPr id="3" name="Content Placeholder 2">
            <a:extLst>
              <a:ext uri="{FF2B5EF4-FFF2-40B4-BE49-F238E27FC236}">
                <a16:creationId xmlns:a16="http://schemas.microsoft.com/office/drawing/2014/main" id="{5C5A74E9-FD3F-49AA-90F9-CF994BCD6852}"/>
              </a:ext>
            </a:extLst>
          </p:cNvPr>
          <p:cNvSpPr>
            <a:spLocks noGrp="1"/>
          </p:cNvSpPr>
          <p:nvPr>
            <p:ph idx="1"/>
          </p:nvPr>
        </p:nvSpPr>
        <p:spPr/>
        <p:txBody>
          <a:bodyPr>
            <a:normAutofit lnSpcReduction="10000"/>
          </a:bodyPr>
          <a:lstStyle/>
          <a:p>
            <a:r>
              <a:rPr lang="en-US" sz="2800" dirty="0"/>
              <a:t>We can track image capturing and enhancement back to a pinhole camera that dates from 500 BCE</a:t>
            </a:r>
          </a:p>
          <a:p>
            <a:r>
              <a:rPr lang="en-US" sz="2800" dirty="0"/>
              <a:t>The first camera for photography is credited to Loui Daguerre, a French inventor, who created the Daguerreotype camera in 1839</a:t>
            </a:r>
          </a:p>
          <a:p>
            <a:r>
              <a:rPr lang="en-US" sz="2800" dirty="0"/>
              <a:t>This first </a:t>
            </a:r>
            <a:r>
              <a:rPr lang="en-US" sz="2800" b="1" dirty="0"/>
              <a:t>cathode ray tube (CRT) </a:t>
            </a:r>
            <a:r>
              <a:rPr lang="en-US" sz="2800" dirty="0"/>
              <a:t>was a glass envelope that contained an electron gun and a fluorescent screen in a vacuum, and had some means of accelerating and deflecting electrons </a:t>
            </a:r>
          </a:p>
          <a:p>
            <a:pPr lvl="1"/>
            <a:r>
              <a:rPr lang="en-US" sz="2400" dirty="0"/>
              <a:t>Invented in 1897 by German scientist Karl Ferdinand Braun</a:t>
            </a:r>
          </a:p>
          <a:p>
            <a:endParaRPr lang="en-US" dirty="0"/>
          </a:p>
        </p:txBody>
      </p:sp>
    </p:spTree>
    <p:extLst>
      <p:ext uri="{BB962C8B-B14F-4D97-AF65-F5344CB8AC3E}">
        <p14:creationId xmlns:p14="http://schemas.microsoft.com/office/powerpoint/2010/main" val="1156937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5A6C-1EE4-461E-A5EE-F341EABEEFCB}"/>
              </a:ext>
            </a:extLst>
          </p:cNvPr>
          <p:cNvSpPr>
            <a:spLocks noGrp="1"/>
          </p:cNvSpPr>
          <p:nvPr>
            <p:ph type="title"/>
          </p:nvPr>
        </p:nvSpPr>
        <p:spPr/>
        <p:txBody>
          <a:bodyPr>
            <a:normAutofit/>
          </a:bodyPr>
          <a:lstStyle/>
          <a:p>
            <a:r>
              <a:rPr lang="en-US" sz="4400" dirty="0"/>
              <a:t>Image Analysis</a:t>
            </a:r>
          </a:p>
        </p:txBody>
      </p:sp>
      <p:sp>
        <p:nvSpPr>
          <p:cNvPr id="3" name="Content Placeholder 2">
            <a:extLst>
              <a:ext uri="{FF2B5EF4-FFF2-40B4-BE49-F238E27FC236}">
                <a16:creationId xmlns:a16="http://schemas.microsoft.com/office/drawing/2014/main" id="{58942D11-9033-4A05-805A-797C986E1FDC}"/>
              </a:ext>
            </a:extLst>
          </p:cNvPr>
          <p:cNvSpPr>
            <a:spLocks noGrp="1"/>
          </p:cNvSpPr>
          <p:nvPr>
            <p:ph idx="1"/>
          </p:nvPr>
        </p:nvSpPr>
        <p:spPr/>
        <p:txBody>
          <a:bodyPr>
            <a:normAutofit lnSpcReduction="10000"/>
          </a:bodyPr>
          <a:lstStyle/>
          <a:p>
            <a:r>
              <a:rPr lang="en-US" sz="2800" b="1" dirty="0"/>
              <a:t>Edge detection</a:t>
            </a:r>
            <a:r>
              <a:rPr lang="en-US" sz="2800" dirty="0"/>
              <a:t> is the data sorting process in which the processor looks for sharp differences in the light values between elements or pixels and then uses the elements nearby to confirm that it has, indeed, found an edge</a:t>
            </a:r>
          </a:p>
          <a:p>
            <a:pPr lvl="1"/>
            <a:r>
              <a:rPr lang="en-US" sz="2400" dirty="0"/>
              <a:t>This process works best with lighting situations in which there is a stark contrast between the part and the area around the part</a:t>
            </a:r>
          </a:p>
          <a:p>
            <a:pPr lvl="1"/>
            <a:r>
              <a:rPr lang="en-US" sz="2400" dirty="0"/>
              <a:t>Once it finds a set of elements that meet the designated condition, it examines the pixels nearby to see if more of these stark differences are in evidence; it uses a mathematic formula to assign a probability value to those pixels</a:t>
            </a:r>
          </a:p>
        </p:txBody>
      </p:sp>
    </p:spTree>
    <p:extLst>
      <p:ext uri="{BB962C8B-B14F-4D97-AF65-F5344CB8AC3E}">
        <p14:creationId xmlns:p14="http://schemas.microsoft.com/office/powerpoint/2010/main" val="2888076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F7C7-00AB-42BC-B7DA-D1AD1F01077A}"/>
              </a:ext>
            </a:extLst>
          </p:cNvPr>
          <p:cNvSpPr>
            <a:spLocks noGrp="1"/>
          </p:cNvSpPr>
          <p:nvPr>
            <p:ph type="title"/>
          </p:nvPr>
        </p:nvSpPr>
        <p:spPr/>
        <p:txBody>
          <a:bodyPr>
            <a:normAutofit/>
          </a:bodyPr>
          <a:lstStyle/>
          <a:p>
            <a:r>
              <a:rPr lang="en-US" sz="4400" dirty="0"/>
              <a:t>Image Analysis cont. </a:t>
            </a:r>
          </a:p>
        </p:txBody>
      </p:sp>
      <p:sp>
        <p:nvSpPr>
          <p:cNvPr id="3" name="Content Placeholder 2">
            <a:extLst>
              <a:ext uri="{FF2B5EF4-FFF2-40B4-BE49-F238E27FC236}">
                <a16:creationId xmlns:a16="http://schemas.microsoft.com/office/drawing/2014/main" id="{0D0D1AA9-99C2-4444-97CA-5E7135D13A32}"/>
              </a:ext>
            </a:extLst>
          </p:cNvPr>
          <p:cNvSpPr>
            <a:spLocks noGrp="1"/>
          </p:cNvSpPr>
          <p:nvPr>
            <p:ph idx="1"/>
          </p:nvPr>
        </p:nvSpPr>
        <p:spPr/>
        <p:txBody>
          <a:bodyPr>
            <a:normAutofit/>
          </a:bodyPr>
          <a:lstStyle/>
          <a:p>
            <a:r>
              <a:rPr lang="en-US" sz="2800" b="1" dirty="0"/>
              <a:t>Clustering</a:t>
            </a:r>
            <a:r>
              <a:rPr lang="en-US" sz="2800" dirty="0"/>
              <a:t>, sometimes knows as region growing, sorts data by finding elements that have a similar value and growing the clusters outward from there</a:t>
            </a:r>
          </a:p>
          <a:p>
            <a:pPr lvl="1"/>
            <a:r>
              <a:rPr lang="en-US" sz="2400" dirty="0"/>
              <a:t>First determine all the pixels that have a different grayscale value than the background</a:t>
            </a:r>
          </a:p>
          <a:p>
            <a:pPr lvl="1"/>
            <a:r>
              <a:rPr lang="en-US" sz="2400" dirty="0"/>
              <a:t>From there, the system uses math to pick a starting point, called the </a:t>
            </a:r>
            <a:r>
              <a:rPr lang="en-US" sz="2400" b="1" dirty="0"/>
              <a:t>seed pixel</a:t>
            </a:r>
          </a:p>
          <a:p>
            <a:pPr lvl="1"/>
            <a:r>
              <a:rPr lang="en-US" sz="2400" dirty="0"/>
              <a:t>Once it has created some kind of mathematical profile for the seed pixel, the system begins looking for pixels around it that share similar properties from a mathematical standpoint</a:t>
            </a:r>
          </a:p>
        </p:txBody>
      </p:sp>
    </p:spTree>
    <p:extLst>
      <p:ext uri="{BB962C8B-B14F-4D97-AF65-F5344CB8AC3E}">
        <p14:creationId xmlns:p14="http://schemas.microsoft.com/office/powerpoint/2010/main" val="58791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60D0B-E445-4F80-8EAE-B9294F893EF6}"/>
              </a:ext>
            </a:extLst>
          </p:cNvPr>
          <p:cNvSpPr>
            <a:spLocks noGrp="1"/>
          </p:cNvSpPr>
          <p:nvPr>
            <p:ph type="title"/>
          </p:nvPr>
        </p:nvSpPr>
        <p:spPr/>
        <p:txBody>
          <a:bodyPr>
            <a:normAutofit/>
          </a:bodyPr>
          <a:lstStyle/>
          <a:p>
            <a:r>
              <a:rPr lang="en-US" sz="4400" dirty="0"/>
              <a:t>Template Matching</a:t>
            </a:r>
          </a:p>
        </p:txBody>
      </p:sp>
      <p:sp>
        <p:nvSpPr>
          <p:cNvPr id="3" name="Content Placeholder 2">
            <a:extLst>
              <a:ext uri="{FF2B5EF4-FFF2-40B4-BE49-F238E27FC236}">
                <a16:creationId xmlns:a16="http://schemas.microsoft.com/office/drawing/2014/main" id="{7F481310-C5F6-487F-A241-4F2D940C2CF3}"/>
              </a:ext>
            </a:extLst>
          </p:cNvPr>
          <p:cNvSpPr>
            <a:spLocks noGrp="1"/>
          </p:cNvSpPr>
          <p:nvPr>
            <p:ph idx="1"/>
          </p:nvPr>
        </p:nvSpPr>
        <p:spPr/>
        <p:txBody>
          <a:bodyPr>
            <a:normAutofit/>
          </a:bodyPr>
          <a:lstStyle/>
          <a:p>
            <a:r>
              <a:rPr lang="en-US" sz="2800" b="1" dirty="0"/>
              <a:t>Template matching</a:t>
            </a:r>
            <a:r>
              <a:rPr lang="en-US" sz="2800" dirty="0"/>
              <a:t> involves comparing the processed data to data stored from a previous image</a:t>
            </a:r>
          </a:p>
          <a:p>
            <a:pPr lvl="1"/>
            <a:r>
              <a:rPr lang="en-US" sz="2400" dirty="0"/>
              <a:t>Ideally, the template is a picture of the optimal object in the most probable position, making it easier to compare</a:t>
            </a:r>
          </a:p>
          <a:p>
            <a:pPr lvl="1"/>
            <a:r>
              <a:rPr lang="en-US" sz="2400" dirty="0"/>
              <a:t>If a threshold value, often set by the user, is reached, then the new image is considered to be the right object and the system proceeds as programmed</a:t>
            </a:r>
          </a:p>
          <a:p>
            <a:pPr lvl="1"/>
            <a:r>
              <a:rPr lang="en-US" sz="2400" dirty="0"/>
              <a:t>The template method tends to have problems when the new image is at a different scale or the object’s orientation varies from the template</a:t>
            </a:r>
          </a:p>
        </p:txBody>
      </p:sp>
    </p:spTree>
    <p:extLst>
      <p:ext uri="{BB962C8B-B14F-4D97-AF65-F5344CB8AC3E}">
        <p14:creationId xmlns:p14="http://schemas.microsoft.com/office/powerpoint/2010/main" val="1996696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D2E57-0C0B-4506-8253-D69046F9C9BF}"/>
              </a:ext>
            </a:extLst>
          </p:cNvPr>
          <p:cNvSpPr>
            <a:spLocks noGrp="1"/>
          </p:cNvSpPr>
          <p:nvPr>
            <p:ph type="title"/>
          </p:nvPr>
        </p:nvSpPr>
        <p:spPr/>
        <p:txBody>
          <a:bodyPr>
            <a:normAutofit/>
          </a:bodyPr>
          <a:lstStyle/>
          <a:p>
            <a:r>
              <a:rPr lang="en-US" sz="4400" dirty="0"/>
              <a:t>Edge and Region Statistics</a:t>
            </a:r>
          </a:p>
        </p:txBody>
      </p:sp>
      <p:sp>
        <p:nvSpPr>
          <p:cNvPr id="3" name="Content Placeholder 2">
            <a:extLst>
              <a:ext uri="{FF2B5EF4-FFF2-40B4-BE49-F238E27FC236}">
                <a16:creationId xmlns:a16="http://schemas.microsoft.com/office/drawing/2014/main" id="{139D55FA-767B-4C6C-92FE-FC29F92C8E38}"/>
              </a:ext>
            </a:extLst>
          </p:cNvPr>
          <p:cNvSpPr>
            <a:spLocks noGrp="1"/>
          </p:cNvSpPr>
          <p:nvPr>
            <p:ph idx="1"/>
          </p:nvPr>
        </p:nvSpPr>
        <p:spPr/>
        <p:txBody>
          <a:bodyPr>
            <a:normAutofit fontScale="92500" lnSpcReduction="10000"/>
          </a:bodyPr>
          <a:lstStyle/>
          <a:p>
            <a:r>
              <a:rPr lang="en-US" sz="2800" b="1" dirty="0"/>
              <a:t>Edge and region statistics</a:t>
            </a:r>
            <a:r>
              <a:rPr lang="en-US" sz="2800" dirty="0"/>
              <a:t> uses data about unique features of the object for comparison to the newly processed image to determine if it is the object and how it is oriented</a:t>
            </a:r>
          </a:p>
          <a:p>
            <a:pPr lvl="1"/>
            <a:r>
              <a:rPr lang="en-US" sz="2400" dirty="0"/>
              <a:t>Center reference point from which all other points are described</a:t>
            </a:r>
          </a:p>
          <a:p>
            <a:pPr lvl="1"/>
            <a:r>
              <a:rPr lang="en-US" sz="2400" dirty="0"/>
              <a:t>Major part axis</a:t>
            </a:r>
          </a:p>
          <a:p>
            <a:pPr lvl="1"/>
            <a:r>
              <a:rPr lang="en-US" sz="2400" dirty="0"/>
              <a:t>Minor part axis</a:t>
            </a:r>
          </a:p>
          <a:p>
            <a:pPr lvl="1"/>
            <a:r>
              <a:rPr lang="en-US" sz="2400" dirty="0"/>
              <a:t>Number of holes</a:t>
            </a:r>
          </a:p>
          <a:p>
            <a:pPr lvl="1"/>
            <a:r>
              <a:rPr lang="en-US" sz="2400" dirty="0"/>
              <a:t>Angular feature relationships</a:t>
            </a:r>
          </a:p>
          <a:p>
            <a:pPr lvl="1"/>
            <a:r>
              <a:rPr lang="en-US" sz="2400" dirty="0"/>
              <a:t>Perimeter squared divided by the area, which creates a unique mathematic value that is not affected by scale</a:t>
            </a:r>
          </a:p>
          <a:p>
            <a:pPr lvl="1"/>
            <a:r>
              <a:rPr lang="en-US" sz="2400" dirty="0"/>
              <a:t>Object texture data</a:t>
            </a:r>
          </a:p>
        </p:txBody>
      </p:sp>
    </p:spTree>
    <p:extLst>
      <p:ext uri="{BB962C8B-B14F-4D97-AF65-F5344CB8AC3E}">
        <p14:creationId xmlns:p14="http://schemas.microsoft.com/office/powerpoint/2010/main" val="2465234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5A4AC-1645-4774-B007-21D225BC9119}"/>
              </a:ext>
            </a:extLst>
          </p:cNvPr>
          <p:cNvSpPr>
            <a:spLocks noGrp="1"/>
          </p:cNvSpPr>
          <p:nvPr>
            <p:ph type="title"/>
          </p:nvPr>
        </p:nvSpPr>
        <p:spPr/>
        <p:txBody>
          <a:bodyPr>
            <a:normAutofit/>
          </a:bodyPr>
          <a:lstStyle/>
          <a:p>
            <a:r>
              <a:rPr lang="en-US" sz="4400" dirty="0"/>
              <a:t>Algorithm Method</a:t>
            </a:r>
          </a:p>
        </p:txBody>
      </p:sp>
      <p:sp>
        <p:nvSpPr>
          <p:cNvPr id="3" name="Content Placeholder 2">
            <a:extLst>
              <a:ext uri="{FF2B5EF4-FFF2-40B4-BE49-F238E27FC236}">
                <a16:creationId xmlns:a16="http://schemas.microsoft.com/office/drawing/2014/main" id="{D92663AB-5EA1-4580-8710-6FBEAF06FF5C}"/>
              </a:ext>
            </a:extLst>
          </p:cNvPr>
          <p:cNvSpPr>
            <a:spLocks noGrp="1"/>
          </p:cNvSpPr>
          <p:nvPr>
            <p:ph idx="1"/>
          </p:nvPr>
        </p:nvSpPr>
        <p:spPr/>
        <p:txBody>
          <a:bodyPr>
            <a:normAutofit/>
          </a:bodyPr>
          <a:lstStyle/>
          <a:p>
            <a:r>
              <a:rPr lang="en-US" sz="2800" dirty="0"/>
              <a:t>The </a:t>
            </a:r>
            <a:r>
              <a:rPr lang="en-US" sz="2800" b="1" dirty="0"/>
              <a:t>algorithm method</a:t>
            </a:r>
            <a:r>
              <a:rPr lang="en-US" sz="2800" dirty="0"/>
              <a:t> uses a specific mathematical formula to analyze the sample part and then compare newly processed image data to this initial calculation result</a:t>
            </a:r>
          </a:p>
          <a:p>
            <a:pPr lvl="1"/>
            <a:r>
              <a:rPr lang="en-US" sz="2400" dirty="0"/>
              <a:t>They work similarly to the edge and region statistics method</a:t>
            </a:r>
          </a:p>
          <a:p>
            <a:pPr lvl="1"/>
            <a:r>
              <a:rPr lang="en-US" sz="2400" dirty="0"/>
              <a:t>The user may not need to specify which features to look at or in other ways detail the system’s operation</a:t>
            </a:r>
          </a:p>
          <a:p>
            <a:pPr lvl="1"/>
            <a:r>
              <a:rPr lang="en-US" sz="2400" dirty="0"/>
              <a:t>Your responsibilities as the user should be outlined in the literature that comes with the system as well as any training you receive</a:t>
            </a:r>
          </a:p>
        </p:txBody>
      </p:sp>
    </p:spTree>
    <p:extLst>
      <p:ext uri="{BB962C8B-B14F-4D97-AF65-F5344CB8AC3E}">
        <p14:creationId xmlns:p14="http://schemas.microsoft.com/office/powerpoint/2010/main" val="3844209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D2524-7436-4149-A1BE-381EB74978E1}"/>
              </a:ext>
            </a:extLst>
          </p:cNvPr>
          <p:cNvSpPr>
            <a:spLocks noGrp="1"/>
          </p:cNvSpPr>
          <p:nvPr>
            <p:ph type="title"/>
          </p:nvPr>
        </p:nvSpPr>
        <p:spPr/>
        <p:txBody>
          <a:bodyPr>
            <a:normAutofit/>
          </a:bodyPr>
          <a:lstStyle/>
          <a:p>
            <a:r>
              <a:rPr lang="en-US" sz="4400" dirty="0"/>
              <a:t>Lighting</a:t>
            </a:r>
          </a:p>
        </p:txBody>
      </p:sp>
      <p:sp>
        <p:nvSpPr>
          <p:cNvPr id="3" name="Content Placeholder 2">
            <a:extLst>
              <a:ext uri="{FF2B5EF4-FFF2-40B4-BE49-F238E27FC236}">
                <a16:creationId xmlns:a16="http://schemas.microsoft.com/office/drawing/2014/main" id="{B8EE7E12-EA8C-412C-BEB9-702D03D6B7CE}"/>
              </a:ext>
            </a:extLst>
          </p:cNvPr>
          <p:cNvSpPr>
            <a:spLocks noGrp="1"/>
          </p:cNvSpPr>
          <p:nvPr>
            <p:ph idx="1"/>
          </p:nvPr>
        </p:nvSpPr>
        <p:spPr/>
        <p:txBody>
          <a:bodyPr>
            <a:normAutofit/>
          </a:bodyPr>
          <a:lstStyle/>
          <a:p>
            <a:r>
              <a:rPr lang="en-US" sz="2800" dirty="0"/>
              <a:t>Light is a form of electromagnetic radiation that is broken into three separate ranges</a:t>
            </a:r>
          </a:p>
          <a:p>
            <a:r>
              <a:rPr lang="en-US" sz="2800" dirty="0"/>
              <a:t>The lowest range is infrared, which is below the visible spectrum and is frequently used as a heat source</a:t>
            </a:r>
          </a:p>
          <a:p>
            <a:pPr lvl="1"/>
            <a:r>
              <a:rPr lang="en-US" sz="2400" dirty="0"/>
              <a:t>The infrared part of the electromagnetic spectrum covers the range from roughly 1 mm to 750 nm</a:t>
            </a:r>
          </a:p>
          <a:p>
            <a:pPr lvl="1"/>
            <a:r>
              <a:rPr lang="en-US" sz="2400" dirty="0"/>
              <a:t>Far-infrared: 10 μm to 1 mm</a:t>
            </a:r>
          </a:p>
          <a:p>
            <a:pPr lvl="1"/>
            <a:r>
              <a:rPr lang="en-US" sz="2400" dirty="0"/>
              <a:t>Mid-infrared: 2.5 to 10 μm</a:t>
            </a:r>
          </a:p>
          <a:p>
            <a:pPr lvl="1"/>
            <a:r>
              <a:rPr lang="en-US" sz="2400" dirty="0"/>
              <a:t>Near-infrared: 750 to 2500 nm</a:t>
            </a:r>
          </a:p>
        </p:txBody>
      </p:sp>
    </p:spTree>
    <p:extLst>
      <p:ext uri="{BB962C8B-B14F-4D97-AF65-F5344CB8AC3E}">
        <p14:creationId xmlns:p14="http://schemas.microsoft.com/office/powerpoint/2010/main" val="1320509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3ADD-D78A-40CF-BD87-96334DFD0153}"/>
              </a:ext>
            </a:extLst>
          </p:cNvPr>
          <p:cNvSpPr>
            <a:spLocks noGrp="1"/>
          </p:cNvSpPr>
          <p:nvPr>
            <p:ph type="title"/>
          </p:nvPr>
        </p:nvSpPr>
        <p:spPr/>
        <p:txBody>
          <a:bodyPr>
            <a:normAutofit/>
          </a:bodyPr>
          <a:lstStyle/>
          <a:p>
            <a:r>
              <a:rPr lang="en-US" sz="4400" dirty="0"/>
              <a:t>Visible Light</a:t>
            </a:r>
          </a:p>
        </p:txBody>
      </p:sp>
      <p:sp>
        <p:nvSpPr>
          <p:cNvPr id="3" name="Content Placeholder 2">
            <a:extLst>
              <a:ext uri="{FF2B5EF4-FFF2-40B4-BE49-F238E27FC236}">
                <a16:creationId xmlns:a16="http://schemas.microsoft.com/office/drawing/2014/main" id="{EAADF9BE-C789-42F3-915F-5DC770C0B918}"/>
              </a:ext>
            </a:extLst>
          </p:cNvPr>
          <p:cNvSpPr>
            <a:spLocks noGrp="1"/>
          </p:cNvSpPr>
          <p:nvPr>
            <p:ph idx="1"/>
          </p:nvPr>
        </p:nvSpPr>
        <p:spPr/>
        <p:txBody>
          <a:bodyPr>
            <a:normAutofit lnSpcReduction="10000"/>
          </a:bodyPr>
          <a:lstStyle/>
          <a:p>
            <a:r>
              <a:rPr lang="en-US" sz="2800" dirty="0"/>
              <a:t>The next range is the visible spectrum of light, from red at the lowest wavelengths to violet at the high end of the spectrum</a:t>
            </a:r>
          </a:p>
          <a:p>
            <a:pPr lvl="1"/>
            <a:r>
              <a:rPr lang="en-US" sz="2400" dirty="0"/>
              <a:t>Visible light wavelengths fall between 380 nm and 760 nm</a:t>
            </a:r>
          </a:p>
          <a:p>
            <a:pPr lvl="1"/>
            <a:r>
              <a:rPr lang="en-US" sz="2400" dirty="0"/>
              <a:t>Red: 620 to 750 nm</a:t>
            </a:r>
          </a:p>
          <a:p>
            <a:pPr lvl="1"/>
            <a:r>
              <a:rPr lang="en-US" sz="2400" dirty="0"/>
              <a:t>Orange: 590 to 620 nm</a:t>
            </a:r>
          </a:p>
          <a:p>
            <a:pPr lvl="1"/>
            <a:r>
              <a:rPr lang="en-US" sz="2400" dirty="0"/>
              <a:t>Yellow: 570 to 590 nm</a:t>
            </a:r>
          </a:p>
          <a:p>
            <a:pPr lvl="1"/>
            <a:r>
              <a:rPr lang="en-US" sz="2400" dirty="0"/>
              <a:t>Green: 495 to 570 nm</a:t>
            </a:r>
          </a:p>
          <a:p>
            <a:pPr lvl="1"/>
            <a:r>
              <a:rPr lang="en-US" sz="2400" dirty="0"/>
              <a:t>Blue: 450 to 495 nm</a:t>
            </a:r>
          </a:p>
          <a:p>
            <a:pPr lvl="1"/>
            <a:r>
              <a:rPr lang="en-US" sz="2400" dirty="0"/>
              <a:t>Indigo: 440 to 450 nm</a:t>
            </a:r>
          </a:p>
          <a:p>
            <a:pPr lvl="1"/>
            <a:r>
              <a:rPr lang="en-US" sz="2400" dirty="0"/>
              <a:t>Violet: 380 to 440 nm</a:t>
            </a:r>
          </a:p>
        </p:txBody>
      </p:sp>
    </p:spTree>
    <p:extLst>
      <p:ext uri="{BB962C8B-B14F-4D97-AF65-F5344CB8AC3E}">
        <p14:creationId xmlns:p14="http://schemas.microsoft.com/office/powerpoint/2010/main" val="1737893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A9367-3703-4FE6-A800-888EEF09BA82}"/>
              </a:ext>
            </a:extLst>
          </p:cNvPr>
          <p:cNvSpPr>
            <a:spLocks noGrp="1"/>
          </p:cNvSpPr>
          <p:nvPr>
            <p:ph type="title"/>
          </p:nvPr>
        </p:nvSpPr>
        <p:spPr/>
        <p:txBody>
          <a:bodyPr>
            <a:normAutofit/>
          </a:bodyPr>
          <a:lstStyle/>
          <a:p>
            <a:r>
              <a:rPr lang="en-US" sz="4400" dirty="0"/>
              <a:t>Ultraviolet Light</a:t>
            </a:r>
          </a:p>
        </p:txBody>
      </p:sp>
      <p:sp>
        <p:nvSpPr>
          <p:cNvPr id="3" name="Content Placeholder 2">
            <a:extLst>
              <a:ext uri="{FF2B5EF4-FFF2-40B4-BE49-F238E27FC236}">
                <a16:creationId xmlns:a16="http://schemas.microsoft.com/office/drawing/2014/main" id="{F17C5845-75E0-4230-9599-8598E2A5D4C3}"/>
              </a:ext>
            </a:extLst>
          </p:cNvPr>
          <p:cNvSpPr>
            <a:spLocks noGrp="1"/>
          </p:cNvSpPr>
          <p:nvPr>
            <p:ph idx="1"/>
          </p:nvPr>
        </p:nvSpPr>
        <p:spPr/>
        <p:txBody>
          <a:bodyPr/>
          <a:lstStyle/>
          <a:p>
            <a:endParaRPr lang="en-US" dirty="0"/>
          </a:p>
          <a:p>
            <a:r>
              <a:rPr lang="en-US" sz="2800" dirty="0"/>
              <a:t>Above the range of visible light is the ultraviolet range, which is not commonly used in vision systems</a:t>
            </a:r>
          </a:p>
          <a:p>
            <a:pPr lvl="1"/>
            <a:r>
              <a:rPr lang="en-US" sz="2400" dirty="0"/>
              <a:t>It resides above visible light on the electromagnetic scale, but below X-rays and gamma rays</a:t>
            </a:r>
          </a:p>
          <a:p>
            <a:pPr lvl="1"/>
            <a:r>
              <a:rPr lang="en-US" sz="2400" dirty="0"/>
              <a:t>Near UV: 315 to 400 nm</a:t>
            </a:r>
          </a:p>
          <a:p>
            <a:pPr lvl="1"/>
            <a:r>
              <a:rPr lang="en-US" sz="2400" dirty="0"/>
              <a:t>Middle UV: 280 to 315 nm</a:t>
            </a:r>
          </a:p>
          <a:p>
            <a:pPr lvl="1"/>
            <a:r>
              <a:rPr lang="en-US" sz="2400" dirty="0"/>
              <a:t>Far UV: 180 to 280 nm</a:t>
            </a:r>
          </a:p>
        </p:txBody>
      </p:sp>
    </p:spTree>
    <p:extLst>
      <p:ext uri="{BB962C8B-B14F-4D97-AF65-F5344CB8AC3E}">
        <p14:creationId xmlns:p14="http://schemas.microsoft.com/office/powerpoint/2010/main" val="3104336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CBF58-7E71-4E1B-A9EB-1EBC04ADC1DE}"/>
              </a:ext>
            </a:extLst>
          </p:cNvPr>
          <p:cNvSpPr>
            <a:spLocks noGrp="1"/>
          </p:cNvSpPr>
          <p:nvPr>
            <p:ph type="title"/>
          </p:nvPr>
        </p:nvSpPr>
        <p:spPr/>
        <p:txBody>
          <a:bodyPr>
            <a:normAutofit/>
          </a:bodyPr>
          <a:lstStyle/>
          <a:p>
            <a:r>
              <a:rPr lang="en-US" sz="4400" dirty="0"/>
              <a:t>Types of Lighting</a:t>
            </a:r>
          </a:p>
        </p:txBody>
      </p:sp>
      <p:sp>
        <p:nvSpPr>
          <p:cNvPr id="3" name="Content Placeholder 2">
            <a:extLst>
              <a:ext uri="{FF2B5EF4-FFF2-40B4-BE49-F238E27FC236}">
                <a16:creationId xmlns:a16="http://schemas.microsoft.com/office/drawing/2014/main" id="{ABEFD40F-B2E0-43F6-960A-B199DB352D09}"/>
              </a:ext>
            </a:extLst>
          </p:cNvPr>
          <p:cNvSpPr>
            <a:spLocks noGrp="1"/>
          </p:cNvSpPr>
          <p:nvPr>
            <p:ph idx="1"/>
          </p:nvPr>
        </p:nvSpPr>
        <p:spPr/>
        <p:txBody>
          <a:bodyPr>
            <a:normAutofit/>
          </a:bodyPr>
          <a:lstStyle/>
          <a:p>
            <a:r>
              <a:rPr lang="en-US" sz="2800" dirty="0"/>
              <a:t>The following types of lighting are often used with vision systems:</a:t>
            </a:r>
          </a:p>
          <a:p>
            <a:pPr lvl="1"/>
            <a:r>
              <a:rPr lang="en-US" sz="2400" dirty="0"/>
              <a:t>Incandescent</a:t>
            </a:r>
          </a:p>
          <a:p>
            <a:pPr lvl="1"/>
            <a:r>
              <a:rPr lang="en-US" sz="2400" dirty="0"/>
              <a:t>Halogen</a:t>
            </a:r>
          </a:p>
          <a:p>
            <a:pPr lvl="1"/>
            <a:r>
              <a:rPr lang="en-US" sz="2400" dirty="0"/>
              <a:t>High-intensity discharge</a:t>
            </a:r>
          </a:p>
          <a:p>
            <a:pPr lvl="1"/>
            <a:r>
              <a:rPr lang="en-US" sz="2400" dirty="0"/>
              <a:t>Xenon</a:t>
            </a:r>
          </a:p>
          <a:p>
            <a:pPr lvl="1"/>
            <a:r>
              <a:rPr lang="en-US" sz="2400" dirty="0"/>
              <a:t>Fluorescent</a:t>
            </a:r>
          </a:p>
          <a:p>
            <a:pPr lvl="1"/>
            <a:r>
              <a:rPr lang="en-US" sz="2400" dirty="0"/>
              <a:t>Light-emitting diodes</a:t>
            </a:r>
          </a:p>
          <a:p>
            <a:pPr lvl="1"/>
            <a:r>
              <a:rPr lang="en-US" sz="2400" dirty="0"/>
              <a:t>Laser</a:t>
            </a:r>
          </a:p>
        </p:txBody>
      </p:sp>
    </p:spTree>
    <p:extLst>
      <p:ext uri="{BB962C8B-B14F-4D97-AF65-F5344CB8AC3E}">
        <p14:creationId xmlns:p14="http://schemas.microsoft.com/office/powerpoint/2010/main" val="3622261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4CB6E2A-75DF-47A9-B699-1699619E8F96}"/>
              </a:ext>
            </a:extLst>
          </p:cNvPr>
          <p:cNvGraphicFramePr>
            <a:graphicFrameLocks noGrp="1"/>
          </p:cNvGraphicFramePr>
          <p:nvPr>
            <p:extLst>
              <p:ext uri="{D42A27DB-BD31-4B8C-83A1-F6EECF244321}">
                <p14:modId xmlns:p14="http://schemas.microsoft.com/office/powerpoint/2010/main" val="1881057987"/>
              </p:ext>
            </p:extLst>
          </p:nvPr>
        </p:nvGraphicFramePr>
        <p:xfrm>
          <a:off x="161925" y="1524000"/>
          <a:ext cx="8648701" cy="4891042"/>
        </p:xfrm>
        <a:graphic>
          <a:graphicData uri="http://schemas.openxmlformats.org/drawingml/2006/table">
            <a:tbl>
              <a:tblPr firstRow="1" firstCol="1" bandRow="1">
                <a:tableStyleId>{5C22544A-7EE6-4342-B048-85BDC9FD1C3A}</a:tableStyleId>
              </a:tblPr>
              <a:tblGrid>
                <a:gridCol w="1943221">
                  <a:extLst>
                    <a:ext uri="{9D8B030D-6E8A-4147-A177-3AD203B41FA5}">
                      <a16:colId xmlns:a16="http://schemas.microsoft.com/office/drawing/2014/main" val="2258946800"/>
                    </a:ext>
                  </a:extLst>
                </a:gridCol>
                <a:gridCol w="1341096">
                  <a:extLst>
                    <a:ext uri="{9D8B030D-6E8A-4147-A177-3AD203B41FA5}">
                      <a16:colId xmlns:a16="http://schemas.microsoft.com/office/drawing/2014/main" val="4088717134"/>
                    </a:ext>
                  </a:extLst>
                </a:gridCol>
                <a:gridCol w="1341096">
                  <a:extLst>
                    <a:ext uri="{9D8B030D-6E8A-4147-A177-3AD203B41FA5}">
                      <a16:colId xmlns:a16="http://schemas.microsoft.com/office/drawing/2014/main" val="2948316344"/>
                    </a:ext>
                  </a:extLst>
                </a:gridCol>
                <a:gridCol w="1341096">
                  <a:extLst>
                    <a:ext uri="{9D8B030D-6E8A-4147-A177-3AD203B41FA5}">
                      <a16:colId xmlns:a16="http://schemas.microsoft.com/office/drawing/2014/main" val="992953154"/>
                    </a:ext>
                  </a:extLst>
                </a:gridCol>
                <a:gridCol w="1341096">
                  <a:extLst>
                    <a:ext uri="{9D8B030D-6E8A-4147-A177-3AD203B41FA5}">
                      <a16:colId xmlns:a16="http://schemas.microsoft.com/office/drawing/2014/main" val="484330574"/>
                    </a:ext>
                  </a:extLst>
                </a:gridCol>
                <a:gridCol w="1341096">
                  <a:extLst>
                    <a:ext uri="{9D8B030D-6E8A-4147-A177-3AD203B41FA5}">
                      <a16:colId xmlns:a16="http://schemas.microsoft.com/office/drawing/2014/main" val="1943145031"/>
                    </a:ext>
                  </a:extLst>
                </a:gridCol>
              </a:tblGrid>
              <a:tr h="756737">
                <a:tc>
                  <a:txBody>
                    <a:bodyPr/>
                    <a:lstStyle/>
                    <a:p>
                      <a:pPr marL="0" marR="0" indent="0">
                        <a:lnSpc>
                          <a:spcPct val="200000"/>
                        </a:lnSpc>
                        <a:spcBef>
                          <a:spcPts val="0"/>
                        </a:spcBef>
                        <a:spcAft>
                          <a:spcPts val="0"/>
                        </a:spcAft>
                      </a:pPr>
                      <a:r>
                        <a:rPr lang="en-US" sz="2400">
                          <a:effectLst/>
                        </a:rPr>
                        <a:t>SOURCE</a:t>
                      </a:r>
                      <a:endParaRPr lang="en-US" sz="240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2400" dirty="0">
                          <a:effectLst/>
                        </a:rPr>
                        <a:t>Strobe</a:t>
                      </a:r>
                      <a:endParaRPr lang="en-US" sz="2400" dirty="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2400">
                          <a:effectLst/>
                        </a:rPr>
                        <a:t>Cost</a:t>
                      </a:r>
                      <a:endParaRPr lang="en-US" sz="240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2400">
                          <a:effectLst/>
                        </a:rPr>
                        <a:t>Intensity</a:t>
                      </a:r>
                      <a:endParaRPr lang="en-US" sz="240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2400" dirty="0">
                          <a:effectLst/>
                        </a:rPr>
                        <a:t>Life</a:t>
                      </a:r>
                      <a:endParaRPr lang="en-US" sz="2400" dirty="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2400" dirty="0">
                          <a:effectLst/>
                        </a:rPr>
                        <a:t>Heat</a:t>
                      </a:r>
                      <a:endParaRPr lang="en-US" sz="2400" dirty="0">
                        <a:effectLst/>
                        <a:latin typeface="Times New Roman" panose="02020603050405020304" pitchFamily="18" charset="0"/>
                        <a:ea typeface="Calibri" panose="020F0502020204030204" pitchFamily="34" charset="0"/>
                      </a:endParaRPr>
                    </a:p>
                  </a:txBody>
                  <a:tcPr marL="51435" marR="51435" marT="7144" marB="7144" anchor="b"/>
                </a:tc>
                <a:extLst>
                  <a:ext uri="{0D108BD9-81ED-4DB2-BD59-A6C34878D82A}">
                    <a16:rowId xmlns:a16="http://schemas.microsoft.com/office/drawing/2014/main" val="523797345"/>
                  </a:ext>
                </a:extLst>
              </a:tr>
              <a:tr h="756737">
                <a:tc>
                  <a:txBody>
                    <a:bodyPr/>
                    <a:lstStyle/>
                    <a:p>
                      <a:pPr marL="0" marR="0" indent="0">
                        <a:lnSpc>
                          <a:spcPct val="200000"/>
                        </a:lnSpc>
                        <a:spcBef>
                          <a:spcPts val="0"/>
                        </a:spcBef>
                        <a:spcAft>
                          <a:spcPts val="0"/>
                        </a:spcAft>
                      </a:pPr>
                      <a:r>
                        <a:rPr lang="en-US" sz="1800" dirty="0">
                          <a:effectLst/>
                        </a:rPr>
                        <a:t>Incandescent</a:t>
                      </a:r>
                      <a:endParaRPr lang="en-US" sz="1800" dirty="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dirty="0">
                          <a:effectLst/>
                        </a:rPr>
                        <a:t>Poor</a:t>
                      </a:r>
                      <a:endParaRPr lang="en-US" sz="1800" dirty="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a:effectLst/>
                        </a:rPr>
                        <a:t>Good</a:t>
                      </a:r>
                      <a:endParaRPr lang="en-US" sz="180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a:effectLst/>
                        </a:rPr>
                        <a:t>Fair</a:t>
                      </a:r>
                      <a:endParaRPr lang="en-US" sz="180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a:effectLst/>
                        </a:rPr>
                        <a:t>Poor</a:t>
                      </a:r>
                      <a:endParaRPr lang="en-US" sz="180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a:effectLst/>
                        </a:rPr>
                        <a:t>Poor</a:t>
                      </a:r>
                      <a:endParaRPr lang="en-US" sz="1800">
                        <a:effectLst/>
                        <a:latin typeface="Times New Roman" panose="02020603050405020304" pitchFamily="18" charset="0"/>
                        <a:ea typeface="Calibri" panose="020F0502020204030204" pitchFamily="34" charset="0"/>
                      </a:endParaRPr>
                    </a:p>
                  </a:txBody>
                  <a:tcPr marL="51435" marR="51435" marT="7144" marB="7144" anchor="b"/>
                </a:tc>
                <a:extLst>
                  <a:ext uri="{0D108BD9-81ED-4DB2-BD59-A6C34878D82A}">
                    <a16:rowId xmlns:a16="http://schemas.microsoft.com/office/drawing/2014/main" val="3768829895"/>
                  </a:ext>
                </a:extLst>
              </a:tr>
              <a:tr h="409742">
                <a:tc>
                  <a:txBody>
                    <a:bodyPr/>
                    <a:lstStyle/>
                    <a:p>
                      <a:pPr marL="0" marR="0" indent="0">
                        <a:lnSpc>
                          <a:spcPct val="200000"/>
                        </a:lnSpc>
                        <a:spcBef>
                          <a:spcPts val="0"/>
                        </a:spcBef>
                        <a:spcAft>
                          <a:spcPts val="0"/>
                        </a:spcAft>
                      </a:pPr>
                      <a:r>
                        <a:rPr lang="en-US" sz="1800" dirty="0">
                          <a:effectLst/>
                        </a:rPr>
                        <a:t>Halogen</a:t>
                      </a:r>
                      <a:endParaRPr lang="en-US" sz="1800" dirty="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dirty="0">
                          <a:effectLst/>
                        </a:rPr>
                        <a:t>Poor</a:t>
                      </a:r>
                      <a:endParaRPr lang="en-US" sz="1800" dirty="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dirty="0">
                          <a:effectLst/>
                        </a:rPr>
                        <a:t>Fair</a:t>
                      </a:r>
                      <a:endParaRPr lang="en-US" sz="1800" dirty="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a:effectLst/>
                        </a:rPr>
                        <a:t>Good</a:t>
                      </a:r>
                      <a:endParaRPr lang="en-US" sz="180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a:effectLst/>
                        </a:rPr>
                        <a:t>Poor</a:t>
                      </a:r>
                      <a:endParaRPr lang="en-US" sz="180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a:effectLst/>
                        </a:rPr>
                        <a:t>Poor</a:t>
                      </a:r>
                      <a:endParaRPr lang="en-US" sz="1800">
                        <a:effectLst/>
                        <a:latin typeface="Times New Roman" panose="02020603050405020304" pitchFamily="18" charset="0"/>
                        <a:ea typeface="Calibri" panose="020F0502020204030204" pitchFamily="34" charset="0"/>
                      </a:endParaRPr>
                    </a:p>
                  </a:txBody>
                  <a:tcPr marL="51435" marR="51435" marT="7144" marB="7144" anchor="b"/>
                </a:tc>
                <a:extLst>
                  <a:ext uri="{0D108BD9-81ED-4DB2-BD59-A6C34878D82A}">
                    <a16:rowId xmlns:a16="http://schemas.microsoft.com/office/drawing/2014/main" val="1567025108"/>
                  </a:ext>
                </a:extLst>
              </a:tr>
              <a:tr h="409742">
                <a:tc>
                  <a:txBody>
                    <a:bodyPr/>
                    <a:lstStyle/>
                    <a:p>
                      <a:pPr marL="0" marR="0" indent="0">
                        <a:lnSpc>
                          <a:spcPct val="200000"/>
                        </a:lnSpc>
                        <a:spcBef>
                          <a:spcPts val="0"/>
                        </a:spcBef>
                        <a:spcAft>
                          <a:spcPts val="0"/>
                        </a:spcAft>
                      </a:pPr>
                      <a:r>
                        <a:rPr lang="en-US" sz="1800" dirty="0">
                          <a:effectLst/>
                        </a:rPr>
                        <a:t>HID</a:t>
                      </a:r>
                      <a:endParaRPr lang="en-US" sz="1800" dirty="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a:effectLst/>
                        </a:rPr>
                        <a:t>Poor</a:t>
                      </a:r>
                      <a:endParaRPr lang="en-US" sz="180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dirty="0">
                          <a:effectLst/>
                        </a:rPr>
                        <a:t>Good</a:t>
                      </a:r>
                      <a:endParaRPr lang="en-US" sz="1800" dirty="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dirty="0">
                          <a:effectLst/>
                        </a:rPr>
                        <a:t>Good</a:t>
                      </a:r>
                      <a:endParaRPr lang="en-US" sz="1800" dirty="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a:effectLst/>
                        </a:rPr>
                        <a:t>Good</a:t>
                      </a:r>
                      <a:endParaRPr lang="en-US" sz="180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a:effectLst/>
                        </a:rPr>
                        <a:t>Poor</a:t>
                      </a:r>
                      <a:endParaRPr lang="en-US" sz="1800">
                        <a:effectLst/>
                        <a:latin typeface="Times New Roman" panose="02020603050405020304" pitchFamily="18" charset="0"/>
                        <a:ea typeface="Calibri" panose="020F0502020204030204" pitchFamily="34" charset="0"/>
                      </a:endParaRPr>
                    </a:p>
                  </a:txBody>
                  <a:tcPr marL="51435" marR="51435" marT="7144" marB="7144" anchor="b"/>
                </a:tc>
                <a:extLst>
                  <a:ext uri="{0D108BD9-81ED-4DB2-BD59-A6C34878D82A}">
                    <a16:rowId xmlns:a16="http://schemas.microsoft.com/office/drawing/2014/main" val="3788996906"/>
                  </a:ext>
                </a:extLst>
              </a:tr>
              <a:tr h="409742">
                <a:tc>
                  <a:txBody>
                    <a:bodyPr/>
                    <a:lstStyle/>
                    <a:p>
                      <a:pPr marL="0" marR="0" indent="0">
                        <a:lnSpc>
                          <a:spcPct val="200000"/>
                        </a:lnSpc>
                        <a:spcBef>
                          <a:spcPts val="0"/>
                        </a:spcBef>
                        <a:spcAft>
                          <a:spcPts val="0"/>
                        </a:spcAft>
                      </a:pPr>
                      <a:r>
                        <a:rPr lang="en-US" sz="1800" dirty="0">
                          <a:effectLst/>
                        </a:rPr>
                        <a:t>Xenon</a:t>
                      </a:r>
                      <a:endParaRPr lang="en-US" sz="1800" dirty="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a:effectLst/>
                        </a:rPr>
                        <a:t>Good</a:t>
                      </a:r>
                      <a:endParaRPr lang="en-US" sz="180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a:effectLst/>
                        </a:rPr>
                        <a:t>Poor</a:t>
                      </a:r>
                      <a:endParaRPr lang="en-US" sz="180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dirty="0">
                          <a:effectLst/>
                        </a:rPr>
                        <a:t>Good</a:t>
                      </a:r>
                      <a:endParaRPr lang="en-US" sz="1800" dirty="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dirty="0">
                          <a:effectLst/>
                        </a:rPr>
                        <a:t>Fair</a:t>
                      </a:r>
                      <a:endParaRPr lang="en-US" sz="1800" dirty="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a:effectLst/>
                        </a:rPr>
                        <a:t>Poor</a:t>
                      </a:r>
                      <a:endParaRPr lang="en-US" sz="1800">
                        <a:effectLst/>
                        <a:latin typeface="Times New Roman" panose="02020603050405020304" pitchFamily="18" charset="0"/>
                        <a:ea typeface="Calibri" panose="020F0502020204030204" pitchFamily="34" charset="0"/>
                      </a:endParaRPr>
                    </a:p>
                  </a:txBody>
                  <a:tcPr marL="51435" marR="51435" marT="7144" marB="7144" anchor="b"/>
                </a:tc>
                <a:extLst>
                  <a:ext uri="{0D108BD9-81ED-4DB2-BD59-A6C34878D82A}">
                    <a16:rowId xmlns:a16="http://schemas.microsoft.com/office/drawing/2014/main" val="3150176693"/>
                  </a:ext>
                </a:extLst>
              </a:tr>
              <a:tr h="409742">
                <a:tc>
                  <a:txBody>
                    <a:bodyPr/>
                    <a:lstStyle/>
                    <a:p>
                      <a:pPr marL="0" marR="0" indent="0">
                        <a:lnSpc>
                          <a:spcPct val="200000"/>
                        </a:lnSpc>
                        <a:spcBef>
                          <a:spcPts val="0"/>
                        </a:spcBef>
                        <a:spcAft>
                          <a:spcPts val="0"/>
                        </a:spcAft>
                      </a:pPr>
                      <a:r>
                        <a:rPr lang="en-US" sz="1800" dirty="0">
                          <a:effectLst/>
                        </a:rPr>
                        <a:t>Fluorescent</a:t>
                      </a:r>
                      <a:endParaRPr lang="en-US" sz="1800" dirty="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a:effectLst/>
                        </a:rPr>
                        <a:t>Poor</a:t>
                      </a:r>
                      <a:endParaRPr lang="en-US" sz="180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a:effectLst/>
                        </a:rPr>
                        <a:t>Good</a:t>
                      </a:r>
                      <a:endParaRPr lang="en-US" sz="180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a:effectLst/>
                        </a:rPr>
                        <a:t>Poor</a:t>
                      </a:r>
                      <a:endParaRPr lang="en-US" sz="180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dirty="0">
                          <a:effectLst/>
                        </a:rPr>
                        <a:t>Good</a:t>
                      </a:r>
                      <a:endParaRPr lang="en-US" sz="1800" dirty="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a:effectLst/>
                        </a:rPr>
                        <a:t>Fair</a:t>
                      </a:r>
                      <a:endParaRPr lang="en-US" sz="1800">
                        <a:effectLst/>
                        <a:latin typeface="Times New Roman" panose="02020603050405020304" pitchFamily="18" charset="0"/>
                        <a:ea typeface="Calibri" panose="020F0502020204030204" pitchFamily="34" charset="0"/>
                      </a:endParaRPr>
                    </a:p>
                  </a:txBody>
                  <a:tcPr marL="51435" marR="51435" marT="7144" marB="7144" anchor="b"/>
                </a:tc>
                <a:extLst>
                  <a:ext uri="{0D108BD9-81ED-4DB2-BD59-A6C34878D82A}">
                    <a16:rowId xmlns:a16="http://schemas.microsoft.com/office/drawing/2014/main" val="650333513"/>
                  </a:ext>
                </a:extLst>
              </a:tr>
              <a:tr h="409742">
                <a:tc>
                  <a:txBody>
                    <a:bodyPr/>
                    <a:lstStyle/>
                    <a:p>
                      <a:pPr marL="0" marR="0" indent="0">
                        <a:lnSpc>
                          <a:spcPct val="200000"/>
                        </a:lnSpc>
                        <a:spcBef>
                          <a:spcPts val="0"/>
                        </a:spcBef>
                        <a:spcAft>
                          <a:spcPts val="0"/>
                        </a:spcAft>
                      </a:pPr>
                      <a:r>
                        <a:rPr lang="en-US" sz="1800" dirty="0">
                          <a:effectLst/>
                        </a:rPr>
                        <a:t>LED</a:t>
                      </a:r>
                      <a:endParaRPr lang="en-US" sz="1800" dirty="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a:effectLst/>
                        </a:rPr>
                        <a:t>Good</a:t>
                      </a:r>
                      <a:endParaRPr lang="en-US" sz="180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a:effectLst/>
                        </a:rPr>
                        <a:t>Good</a:t>
                      </a:r>
                      <a:endParaRPr lang="en-US" sz="180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a:effectLst/>
                        </a:rPr>
                        <a:t>Good</a:t>
                      </a:r>
                      <a:endParaRPr lang="en-US" sz="180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dirty="0">
                          <a:effectLst/>
                        </a:rPr>
                        <a:t>Good</a:t>
                      </a:r>
                      <a:endParaRPr lang="en-US" sz="1800" dirty="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dirty="0">
                          <a:effectLst/>
                        </a:rPr>
                        <a:t>Good</a:t>
                      </a:r>
                      <a:endParaRPr lang="en-US" sz="1800" dirty="0">
                        <a:effectLst/>
                        <a:latin typeface="Times New Roman" panose="02020603050405020304" pitchFamily="18" charset="0"/>
                        <a:ea typeface="Calibri" panose="020F0502020204030204" pitchFamily="34" charset="0"/>
                      </a:endParaRPr>
                    </a:p>
                  </a:txBody>
                  <a:tcPr marL="51435" marR="51435" marT="7144" marB="7144" anchor="b"/>
                </a:tc>
                <a:extLst>
                  <a:ext uri="{0D108BD9-81ED-4DB2-BD59-A6C34878D82A}">
                    <a16:rowId xmlns:a16="http://schemas.microsoft.com/office/drawing/2014/main" val="4109450305"/>
                  </a:ext>
                </a:extLst>
              </a:tr>
              <a:tr h="409742">
                <a:tc>
                  <a:txBody>
                    <a:bodyPr/>
                    <a:lstStyle/>
                    <a:p>
                      <a:pPr marL="0" marR="0" indent="0">
                        <a:lnSpc>
                          <a:spcPct val="200000"/>
                        </a:lnSpc>
                        <a:spcBef>
                          <a:spcPts val="0"/>
                        </a:spcBef>
                        <a:spcAft>
                          <a:spcPts val="0"/>
                        </a:spcAft>
                      </a:pPr>
                      <a:r>
                        <a:rPr lang="en-US" sz="1800" dirty="0">
                          <a:effectLst/>
                        </a:rPr>
                        <a:t>LASER</a:t>
                      </a:r>
                      <a:endParaRPr lang="en-US" sz="1800" dirty="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a:effectLst/>
                        </a:rPr>
                        <a:t>Good</a:t>
                      </a:r>
                      <a:endParaRPr lang="en-US" sz="180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a:effectLst/>
                        </a:rPr>
                        <a:t>Poor</a:t>
                      </a:r>
                      <a:endParaRPr lang="en-US" sz="180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a:effectLst/>
                        </a:rPr>
                        <a:t>Good</a:t>
                      </a:r>
                      <a:endParaRPr lang="en-US" sz="180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a:effectLst/>
                        </a:rPr>
                        <a:t>Good</a:t>
                      </a:r>
                      <a:endParaRPr lang="en-US" sz="1800">
                        <a:effectLst/>
                        <a:latin typeface="Times New Roman" panose="02020603050405020304" pitchFamily="18" charset="0"/>
                        <a:ea typeface="Calibri" panose="020F0502020204030204" pitchFamily="34" charset="0"/>
                      </a:endParaRPr>
                    </a:p>
                  </a:txBody>
                  <a:tcPr marL="51435" marR="51435" marT="7144" marB="7144" anchor="b"/>
                </a:tc>
                <a:tc>
                  <a:txBody>
                    <a:bodyPr/>
                    <a:lstStyle/>
                    <a:p>
                      <a:pPr marL="0" marR="0" indent="0">
                        <a:lnSpc>
                          <a:spcPct val="200000"/>
                        </a:lnSpc>
                        <a:spcBef>
                          <a:spcPts val="0"/>
                        </a:spcBef>
                        <a:spcAft>
                          <a:spcPts val="0"/>
                        </a:spcAft>
                      </a:pPr>
                      <a:r>
                        <a:rPr lang="en-US" sz="1800" dirty="0">
                          <a:effectLst/>
                        </a:rPr>
                        <a:t>Good</a:t>
                      </a:r>
                      <a:endParaRPr lang="en-US" sz="1800" dirty="0">
                        <a:effectLst/>
                        <a:latin typeface="Times New Roman" panose="02020603050405020304" pitchFamily="18" charset="0"/>
                        <a:ea typeface="Calibri" panose="020F0502020204030204" pitchFamily="34" charset="0"/>
                      </a:endParaRPr>
                    </a:p>
                  </a:txBody>
                  <a:tcPr marL="51435" marR="51435" marT="7144" marB="7144" anchor="b"/>
                </a:tc>
                <a:extLst>
                  <a:ext uri="{0D108BD9-81ED-4DB2-BD59-A6C34878D82A}">
                    <a16:rowId xmlns:a16="http://schemas.microsoft.com/office/drawing/2014/main" val="1739359675"/>
                  </a:ext>
                </a:extLst>
              </a:tr>
            </a:tbl>
          </a:graphicData>
        </a:graphic>
      </p:graphicFrame>
      <p:sp>
        <p:nvSpPr>
          <p:cNvPr id="3" name="TextBox 2">
            <a:extLst>
              <a:ext uri="{FF2B5EF4-FFF2-40B4-BE49-F238E27FC236}">
                <a16:creationId xmlns:a16="http://schemas.microsoft.com/office/drawing/2014/main" id="{2B487E64-BA6F-47A0-89D2-6B896BAEB3FB}"/>
              </a:ext>
            </a:extLst>
          </p:cNvPr>
          <p:cNvSpPr txBox="1"/>
          <p:nvPr/>
        </p:nvSpPr>
        <p:spPr>
          <a:xfrm>
            <a:off x="90618" y="1216223"/>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8-4</a:t>
            </a:r>
          </a:p>
        </p:txBody>
      </p:sp>
    </p:spTree>
    <p:extLst>
      <p:ext uri="{BB962C8B-B14F-4D97-AF65-F5344CB8AC3E}">
        <p14:creationId xmlns:p14="http://schemas.microsoft.com/office/powerpoint/2010/main" val="2835264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2DDBB-226D-4458-BD9E-95F100534436}"/>
              </a:ext>
            </a:extLst>
          </p:cNvPr>
          <p:cNvSpPr>
            <a:spLocks noGrp="1"/>
          </p:cNvSpPr>
          <p:nvPr>
            <p:ph type="title"/>
          </p:nvPr>
        </p:nvSpPr>
        <p:spPr>
          <a:xfrm>
            <a:off x="228600" y="503636"/>
            <a:ext cx="8686800" cy="1169716"/>
          </a:xfrm>
        </p:spPr>
        <p:txBody>
          <a:bodyPr>
            <a:noAutofit/>
          </a:bodyPr>
          <a:lstStyle/>
          <a:p>
            <a:r>
              <a:rPr lang="en-US" sz="4400" dirty="0"/>
              <a:t>History of Vision Systems  1907-1926</a:t>
            </a:r>
          </a:p>
        </p:txBody>
      </p:sp>
      <p:sp>
        <p:nvSpPr>
          <p:cNvPr id="3" name="Content Placeholder 2">
            <a:extLst>
              <a:ext uri="{FF2B5EF4-FFF2-40B4-BE49-F238E27FC236}">
                <a16:creationId xmlns:a16="http://schemas.microsoft.com/office/drawing/2014/main" id="{F8C2496F-328E-4477-AA50-79807A8A8382}"/>
              </a:ext>
            </a:extLst>
          </p:cNvPr>
          <p:cNvSpPr>
            <a:spLocks noGrp="1"/>
          </p:cNvSpPr>
          <p:nvPr>
            <p:ph idx="1"/>
          </p:nvPr>
        </p:nvSpPr>
        <p:spPr/>
        <p:txBody>
          <a:bodyPr>
            <a:normAutofit fontScale="92500"/>
          </a:bodyPr>
          <a:lstStyle/>
          <a:p>
            <a:r>
              <a:rPr lang="en-US" sz="2800" dirty="0"/>
              <a:t>In 1907, Russian scientist Boris Rosing proposed of a method to turn the CRT into a television</a:t>
            </a:r>
          </a:p>
          <a:p>
            <a:r>
              <a:rPr lang="en-US" sz="2800" dirty="0"/>
              <a:t>Around the same time (1908), but working completely separately, Alan Archibald Campbell-Swinton published a letter on producing television using the CRT</a:t>
            </a:r>
          </a:p>
          <a:p>
            <a:pPr lvl="1"/>
            <a:r>
              <a:rPr lang="en-US" sz="2400" dirty="0"/>
              <a:t>He subsequently expanded on this idea in a lecture in 1911 in London</a:t>
            </a:r>
          </a:p>
          <a:p>
            <a:pPr lvl="1"/>
            <a:r>
              <a:rPr lang="en-US" sz="2400" dirty="0"/>
              <a:t>Swinton’s system used the CRT to both project </a:t>
            </a:r>
            <a:r>
              <a:rPr lang="en-US" sz="2400" i="1" dirty="0"/>
              <a:t>and</a:t>
            </a:r>
            <a:r>
              <a:rPr lang="en-US" sz="2400" dirty="0"/>
              <a:t> record images</a:t>
            </a:r>
          </a:p>
          <a:p>
            <a:pPr lvl="1"/>
            <a:r>
              <a:rPr lang="en-US" sz="2400" dirty="0"/>
              <a:t>In 1926, Swinton attempted to prove his theory by projecting an image onto a selenium-coated metal plate that the CRT scanned to</a:t>
            </a:r>
          </a:p>
        </p:txBody>
      </p:sp>
    </p:spTree>
    <p:extLst>
      <p:ext uri="{BB962C8B-B14F-4D97-AF65-F5344CB8AC3E}">
        <p14:creationId xmlns:p14="http://schemas.microsoft.com/office/powerpoint/2010/main" val="1780129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04469-6E81-4115-A658-DCEA92EA0CFD}"/>
              </a:ext>
            </a:extLst>
          </p:cNvPr>
          <p:cNvSpPr>
            <a:spLocks noGrp="1"/>
          </p:cNvSpPr>
          <p:nvPr>
            <p:ph type="title"/>
          </p:nvPr>
        </p:nvSpPr>
        <p:spPr/>
        <p:txBody>
          <a:bodyPr>
            <a:normAutofit/>
          </a:bodyPr>
          <a:lstStyle/>
          <a:p>
            <a:r>
              <a:rPr lang="en-US" sz="4400" dirty="0"/>
              <a:t>Incandescent Lights</a:t>
            </a:r>
          </a:p>
        </p:txBody>
      </p:sp>
      <p:sp>
        <p:nvSpPr>
          <p:cNvPr id="3" name="Content Placeholder 2">
            <a:extLst>
              <a:ext uri="{FF2B5EF4-FFF2-40B4-BE49-F238E27FC236}">
                <a16:creationId xmlns:a16="http://schemas.microsoft.com/office/drawing/2014/main" id="{756429AB-8844-4681-920D-559B763C7B98}"/>
              </a:ext>
            </a:extLst>
          </p:cNvPr>
          <p:cNvSpPr>
            <a:spLocks noGrp="1"/>
          </p:cNvSpPr>
          <p:nvPr>
            <p:ph idx="1"/>
          </p:nvPr>
        </p:nvSpPr>
        <p:spPr/>
        <p:txBody>
          <a:bodyPr>
            <a:normAutofit lnSpcReduction="10000"/>
          </a:bodyPr>
          <a:lstStyle/>
          <a:p>
            <a:r>
              <a:rPr lang="en-US" sz="2800" b="1" dirty="0"/>
              <a:t>Incandescent lights</a:t>
            </a:r>
            <a:r>
              <a:rPr lang="en-US" sz="2800" dirty="0"/>
              <a:t> pass electricity through a tungsten filament or wire, which in turn produces heat and light</a:t>
            </a:r>
          </a:p>
          <a:p>
            <a:pPr lvl="1"/>
            <a:r>
              <a:rPr lang="en-US" sz="2400" dirty="0"/>
              <a:t>By varying the electrical properties of the bulb or the supplied voltage, we can control the amount of light produced</a:t>
            </a:r>
          </a:p>
          <a:p>
            <a:pPr lvl="1"/>
            <a:r>
              <a:rPr lang="en-US" sz="2400" dirty="0"/>
              <a:t>This type of bulb has fallen out of favor due to its inefficiencies and is giving way to LED lighting</a:t>
            </a:r>
          </a:p>
          <a:p>
            <a:pPr lvl="1"/>
            <a:r>
              <a:rPr lang="en-US" sz="2400" dirty="0"/>
              <a:t>These bulbs do not strobe well</a:t>
            </a:r>
          </a:p>
          <a:p>
            <a:pPr lvl="1"/>
            <a:r>
              <a:rPr lang="en-US" sz="2400" dirty="0"/>
              <a:t>They also tend to degrade or produce lower light levels over time with continued use</a:t>
            </a:r>
          </a:p>
          <a:p>
            <a:endParaRPr lang="en-US" dirty="0"/>
          </a:p>
        </p:txBody>
      </p:sp>
    </p:spTree>
    <p:extLst>
      <p:ext uri="{BB962C8B-B14F-4D97-AF65-F5344CB8AC3E}">
        <p14:creationId xmlns:p14="http://schemas.microsoft.com/office/powerpoint/2010/main" val="1404291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642D7-04D7-4964-8C58-16240E2F4DA2}"/>
              </a:ext>
            </a:extLst>
          </p:cNvPr>
          <p:cNvSpPr>
            <a:spLocks noGrp="1"/>
          </p:cNvSpPr>
          <p:nvPr>
            <p:ph type="title"/>
          </p:nvPr>
        </p:nvSpPr>
        <p:spPr/>
        <p:txBody>
          <a:bodyPr>
            <a:normAutofit/>
          </a:bodyPr>
          <a:lstStyle/>
          <a:p>
            <a:r>
              <a:rPr lang="en-US" sz="4400" dirty="0"/>
              <a:t>Halogen Lights</a:t>
            </a:r>
          </a:p>
        </p:txBody>
      </p:sp>
      <p:sp>
        <p:nvSpPr>
          <p:cNvPr id="3" name="Content Placeholder 2">
            <a:extLst>
              <a:ext uri="{FF2B5EF4-FFF2-40B4-BE49-F238E27FC236}">
                <a16:creationId xmlns:a16="http://schemas.microsoft.com/office/drawing/2014/main" id="{A7ED9237-A9AD-4F72-BE96-6624A0262CB5}"/>
              </a:ext>
            </a:extLst>
          </p:cNvPr>
          <p:cNvSpPr>
            <a:spLocks noGrp="1"/>
          </p:cNvSpPr>
          <p:nvPr>
            <p:ph idx="1"/>
          </p:nvPr>
        </p:nvSpPr>
        <p:spPr/>
        <p:txBody>
          <a:bodyPr>
            <a:normAutofit fontScale="92500" lnSpcReduction="10000"/>
          </a:bodyPr>
          <a:lstStyle/>
          <a:p>
            <a:r>
              <a:rPr lang="en-US" sz="2800" b="1" dirty="0"/>
              <a:t>Halogen lights</a:t>
            </a:r>
            <a:r>
              <a:rPr lang="en-US" sz="2800" dirty="0"/>
              <a:t> are the evolved form of incandescent lights that utilize a tungsten filament inside a pressurized, gas-filled bulb made of high-silica glass, fused quartz, or aluminosilicate</a:t>
            </a:r>
          </a:p>
          <a:p>
            <a:pPr lvl="1"/>
            <a:r>
              <a:rPr lang="en-US" sz="2400" dirty="0"/>
              <a:t>The high-pressure gas inside the bulb increases the light output considerably</a:t>
            </a:r>
          </a:p>
          <a:p>
            <a:pPr lvl="1"/>
            <a:r>
              <a:rPr lang="en-US" sz="2400" dirty="0"/>
              <a:t>They produce more heat than a standard incandescent bulb, enough to burn if touched</a:t>
            </a:r>
          </a:p>
          <a:p>
            <a:pPr lvl="1"/>
            <a:r>
              <a:rPr lang="en-US" sz="2400" dirty="0"/>
              <a:t>They are a poor choice for strobing</a:t>
            </a:r>
          </a:p>
          <a:p>
            <a:pPr lvl="1"/>
            <a:r>
              <a:rPr lang="en-US" sz="2400" dirty="0"/>
              <a:t>If you touch a halogen bulb, the oils left behind can cause an imbalance in the surface of the bulb, leading to an explosive rupture of the bulb! </a:t>
            </a:r>
          </a:p>
          <a:p>
            <a:pPr lvl="1"/>
            <a:endParaRPr lang="en-US" dirty="0"/>
          </a:p>
        </p:txBody>
      </p:sp>
    </p:spTree>
    <p:extLst>
      <p:ext uri="{BB962C8B-B14F-4D97-AF65-F5344CB8AC3E}">
        <p14:creationId xmlns:p14="http://schemas.microsoft.com/office/powerpoint/2010/main" val="41468605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09E1E-C4FA-4268-B499-F4D5CA917277}"/>
              </a:ext>
            </a:extLst>
          </p:cNvPr>
          <p:cNvSpPr>
            <a:spLocks noGrp="1"/>
          </p:cNvSpPr>
          <p:nvPr>
            <p:ph type="title"/>
          </p:nvPr>
        </p:nvSpPr>
        <p:spPr/>
        <p:txBody>
          <a:bodyPr>
            <a:normAutofit/>
          </a:bodyPr>
          <a:lstStyle/>
          <a:p>
            <a:r>
              <a:rPr lang="en-US" sz="4400" dirty="0"/>
              <a:t>HID Lights</a:t>
            </a:r>
          </a:p>
        </p:txBody>
      </p:sp>
      <p:sp>
        <p:nvSpPr>
          <p:cNvPr id="3" name="Content Placeholder 2">
            <a:extLst>
              <a:ext uri="{FF2B5EF4-FFF2-40B4-BE49-F238E27FC236}">
                <a16:creationId xmlns:a16="http://schemas.microsoft.com/office/drawing/2014/main" id="{A2093D9A-0FBD-46F7-98D6-90958FA12975}"/>
              </a:ext>
            </a:extLst>
          </p:cNvPr>
          <p:cNvSpPr>
            <a:spLocks noGrp="1"/>
          </p:cNvSpPr>
          <p:nvPr>
            <p:ph idx="1"/>
          </p:nvPr>
        </p:nvSpPr>
        <p:spPr/>
        <p:txBody>
          <a:bodyPr>
            <a:normAutofit lnSpcReduction="10000"/>
          </a:bodyPr>
          <a:lstStyle/>
          <a:p>
            <a:r>
              <a:rPr lang="en-US" sz="2800" b="1" dirty="0"/>
              <a:t>High-intensity discharge (HID) lights </a:t>
            </a:r>
            <a:r>
              <a:rPr lang="en-US" sz="2800" dirty="0"/>
              <a:t>use an arc tube filled with gas to vaporize mercury, sodium, metal salts, or other substances</a:t>
            </a:r>
          </a:p>
          <a:p>
            <a:pPr lvl="1"/>
            <a:r>
              <a:rPr lang="en-US" sz="2400" dirty="0"/>
              <a:t>When current flows between two tungsten electrodes, it ionizes the gas and creates heat and pressure inside the tube</a:t>
            </a:r>
          </a:p>
          <a:p>
            <a:pPr lvl="1"/>
            <a:r>
              <a:rPr lang="en-US" sz="2400" dirty="0"/>
              <a:t>As the heat and pressure build, more of the non-gas substance vaporizes and this produces an intense light</a:t>
            </a:r>
          </a:p>
          <a:p>
            <a:pPr lvl="1"/>
            <a:r>
              <a:rPr lang="en-US" sz="2400" dirty="0"/>
              <a:t>Metal halide lamps producing up to 1500 watts</a:t>
            </a:r>
          </a:p>
          <a:p>
            <a:pPr lvl="1"/>
            <a:r>
              <a:rPr lang="en-US" sz="2400" dirty="0"/>
              <a:t>HID lights usually have an inner arc tube and an outer protective bulb that helps to stop debris if the arc tube fails and protects the arc tube from the outside world</a:t>
            </a:r>
          </a:p>
        </p:txBody>
      </p:sp>
    </p:spTree>
    <p:extLst>
      <p:ext uri="{BB962C8B-B14F-4D97-AF65-F5344CB8AC3E}">
        <p14:creationId xmlns:p14="http://schemas.microsoft.com/office/powerpoint/2010/main" val="25746168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75B34-C9FA-49EB-9445-802383CBA102}"/>
              </a:ext>
            </a:extLst>
          </p:cNvPr>
          <p:cNvSpPr>
            <a:spLocks noGrp="1"/>
          </p:cNvSpPr>
          <p:nvPr>
            <p:ph type="title"/>
          </p:nvPr>
        </p:nvSpPr>
        <p:spPr/>
        <p:txBody>
          <a:bodyPr>
            <a:normAutofit/>
          </a:bodyPr>
          <a:lstStyle/>
          <a:p>
            <a:r>
              <a:rPr lang="en-US" sz="4400" dirty="0"/>
              <a:t>HID Lights cont.</a:t>
            </a:r>
          </a:p>
        </p:txBody>
      </p:sp>
      <p:sp>
        <p:nvSpPr>
          <p:cNvPr id="3" name="Content Placeholder 2">
            <a:extLst>
              <a:ext uri="{FF2B5EF4-FFF2-40B4-BE49-F238E27FC236}">
                <a16:creationId xmlns:a16="http://schemas.microsoft.com/office/drawing/2014/main" id="{50EF8FE7-6A95-4FC9-ABC5-798840B54960}"/>
              </a:ext>
            </a:extLst>
          </p:cNvPr>
          <p:cNvSpPr>
            <a:spLocks noGrp="1"/>
          </p:cNvSpPr>
          <p:nvPr>
            <p:ph idx="1"/>
          </p:nvPr>
        </p:nvSpPr>
        <p:spPr/>
        <p:txBody>
          <a:bodyPr>
            <a:normAutofit/>
          </a:bodyPr>
          <a:lstStyle/>
          <a:p>
            <a:r>
              <a:rPr lang="en-US" sz="2800" dirty="0"/>
              <a:t>These lights use an electronic or magnetic ballast with a capacitor to start the arc and then regulate the current of the system to prevent arc tube damage</a:t>
            </a:r>
          </a:p>
          <a:p>
            <a:pPr lvl="1"/>
            <a:r>
              <a:rPr lang="en-US" sz="2400" dirty="0"/>
              <a:t>HID lights have a good duration of use, but the light generated depends on the materials used</a:t>
            </a:r>
          </a:p>
          <a:p>
            <a:pPr lvl="1"/>
            <a:r>
              <a:rPr lang="en-US" sz="2400" dirty="0"/>
              <a:t>Many of these lights require several minutes to reach full output</a:t>
            </a:r>
          </a:p>
          <a:p>
            <a:pPr lvl="1"/>
            <a:r>
              <a:rPr lang="en-US" sz="2400" dirty="0"/>
              <a:t>When you turn off a HID light, it may have to cool for several minutes before you can restart the lighting process</a:t>
            </a:r>
          </a:p>
        </p:txBody>
      </p:sp>
    </p:spTree>
    <p:extLst>
      <p:ext uri="{BB962C8B-B14F-4D97-AF65-F5344CB8AC3E}">
        <p14:creationId xmlns:p14="http://schemas.microsoft.com/office/powerpoint/2010/main" val="28986346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717A8-B0E0-48ED-9D36-6BDDB45686D3}"/>
              </a:ext>
            </a:extLst>
          </p:cNvPr>
          <p:cNvSpPr>
            <a:spLocks noGrp="1"/>
          </p:cNvSpPr>
          <p:nvPr>
            <p:ph type="title"/>
          </p:nvPr>
        </p:nvSpPr>
        <p:spPr/>
        <p:txBody>
          <a:bodyPr>
            <a:normAutofit/>
          </a:bodyPr>
          <a:lstStyle/>
          <a:p>
            <a:r>
              <a:rPr lang="en-US" sz="4400" dirty="0"/>
              <a:t>Metal Halide Lamps</a:t>
            </a:r>
          </a:p>
        </p:txBody>
      </p:sp>
      <p:sp>
        <p:nvSpPr>
          <p:cNvPr id="3" name="Content Placeholder 2">
            <a:extLst>
              <a:ext uri="{FF2B5EF4-FFF2-40B4-BE49-F238E27FC236}">
                <a16:creationId xmlns:a16="http://schemas.microsoft.com/office/drawing/2014/main" id="{A32B58E8-63E6-4A6E-AD93-6144276AAA96}"/>
              </a:ext>
            </a:extLst>
          </p:cNvPr>
          <p:cNvSpPr>
            <a:spLocks noGrp="1"/>
          </p:cNvSpPr>
          <p:nvPr>
            <p:ph idx="1"/>
          </p:nvPr>
        </p:nvSpPr>
        <p:spPr/>
        <p:txBody>
          <a:bodyPr>
            <a:normAutofit/>
          </a:bodyPr>
          <a:lstStyle/>
          <a:p>
            <a:endParaRPr lang="en-US" sz="2800" b="1" dirty="0"/>
          </a:p>
          <a:p>
            <a:r>
              <a:rPr lang="en-US" sz="2800" b="1" dirty="0"/>
              <a:t>Metal halide lamps</a:t>
            </a:r>
            <a:r>
              <a:rPr lang="en-US" sz="2800" dirty="0"/>
              <a:t> are specifically used in photography applications</a:t>
            </a:r>
          </a:p>
          <a:p>
            <a:pPr lvl="1"/>
            <a:r>
              <a:rPr lang="en-US" sz="2400" dirty="0"/>
              <a:t>They produce the greatest amount of light in the HID family, with their output being close to daylight frequencies</a:t>
            </a:r>
          </a:p>
          <a:p>
            <a:pPr lvl="1"/>
            <a:r>
              <a:rPr lang="en-US" sz="2400" dirty="0"/>
              <a:t>They can produce too much light, causing problems with image applications where they provide the ambient lighting  and override other lighting sources </a:t>
            </a:r>
          </a:p>
          <a:p>
            <a:pPr lvl="1"/>
            <a:r>
              <a:rPr lang="en-US" sz="2400" dirty="0"/>
              <a:t>These lamps also take 5 to 10 minutes to warm up</a:t>
            </a:r>
          </a:p>
        </p:txBody>
      </p:sp>
    </p:spTree>
    <p:extLst>
      <p:ext uri="{BB962C8B-B14F-4D97-AF65-F5344CB8AC3E}">
        <p14:creationId xmlns:p14="http://schemas.microsoft.com/office/powerpoint/2010/main" val="27171828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E7597-658D-4A42-8169-DD354689ED27}"/>
              </a:ext>
            </a:extLst>
          </p:cNvPr>
          <p:cNvSpPr>
            <a:spLocks noGrp="1"/>
          </p:cNvSpPr>
          <p:nvPr>
            <p:ph type="title"/>
          </p:nvPr>
        </p:nvSpPr>
        <p:spPr/>
        <p:txBody>
          <a:bodyPr>
            <a:normAutofit/>
          </a:bodyPr>
          <a:lstStyle/>
          <a:p>
            <a:r>
              <a:rPr lang="en-US" sz="4400" dirty="0"/>
              <a:t>Xenon Lights </a:t>
            </a:r>
          </a:p>
        </p:txBody>
      </p:sp>
      <p:sp>
        <p:nvSpPr>
          <p:cNvPr id="3" name="Content Placeholder 2">
            <a:extLst>
              <a:ext uri="{FF2B5EF4-FFF2-40B4-BE49-F238E27FC236}">
                <a16:creationId xmlns:a16="http://schemas.microsoft.com/office/drawing/2014/main" id="{E07AA339-E52D-409B-AD89-CDDCBB4CDC55}"/>
              </a:ext>
            </a:extLst>
          </p:cNvPr>
          <p:cNvSpPr>
            <a:spLocks noGrp="1"/>
          </p:cNvSpPr>
          <p:nvPr>
            <p:ph idx="1"/>
          </p:nvPr>
        </p:nvSpPr>
        <p:spPr/>
        <p:txBody>
          <a:bodyPr>
            <a:normAutofit lnSpcReduction="10000"/>
          </a:bodyPr>
          <a:lstStyle/>
          <a:p>
            <a:r>
              <a:rPr lang="en-US" sz="2800" b="1" dirty="0"/>
              <a:t>Xenon lights</a:t>
            </a:r>
            <a:r>
              <a:rPr lang="en-US" sz="2800" dirty="0"/>
              <a:t> also use tungsten electrodes and an arc tube filled with xenon gas to produce intense light</a:t>
            </a:r>
          </a:p>
          <a:p>
            <a:pPr lvl="1"/>
            <a:r>
              <a:rPr lang="en-US" sz="2400" dirty="0"/>
              <a:t>As a flash lamp, a control circuit dumps charge from a capacitor across the electrodes, creating light that is 10 to 100 times brighter than an incandescent bulb and that lasts from 0.001 to 0.2 second</a:t>
            </a:r>
          </a:p>
          <a:p>
            <a:pPr lvl="1"/>
            <a:r>
              <a:rPr lang="en-US" sz="2400" dirty="0"/>
              <a:t>This flash is often timed with the same pulse that captures the image, effectively freezing fast-moving parts for imaging or simply providing needed light</a:t>
            </a:r>
          </a:p>
          <a:p>
            <a:pPr lvl="1"/>
            <a:r>
              <a:rPr lang="en-US" sz="2400" dirty="0"/>
              <a:t>When it is used as an HID application, the gap between the electrodes is kept very short, around 4 mm (0.2 inches), and a ballast system is need to start the arc and control current</a:t>
            </a:r>
          </a:p>
        </p:txBody>
      </p:sp>
    </p:spTree>
    <p:extLst>
      <p:ext uri="{BB962C8B-B14F-4D97-AF65-F5344CB8AC3E}">
        <p14:creationId xmlns:p14="http://schemas.microsoft.com/office/powerpoint/2010/main" val="38045767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4C24C-F8B1-424E-BA87-C59399D0ADD7}"/>
              </a:ext>
            </a:extLst>
          </p:cNvPr>
          <p:cNvSpPr>
            <a:spLocks noGrp="1"/>
          </p:cNvSpPr>
          <p:nvPr>
            <p:ph type="title"/>
          </p:nvPr>
        </p:nvSpPr>
        <p:spPr/>
        <p:txBody>
          <a:bodyPr>
            <a:normAutofit/>
          </a:bodyPr>
          <a:lstStyle/>
          <a:p>
            <a:r>
              <a:rPr lang="en-US" sz="4400" dirty="0"/>
              <a:t>Fluorescent Lights </a:t>
            </a:r>
          </a:p>
        </p:txBody>
      </p:sp>
      <p:sp>
        <p:nvSpPr>
          <p:cNvPr id="3" name="Content Placeholder 2">
            <a:extLst>
              <a:ext uri="{FF2B5EF4-FFF2-40B4-BE49-F238E27FC236}">
                <a16:creationId xmlns:a16="http://schemas.microsoft.com/office/drawing/2014/main" id="{E82B682D-DD8E-4C0A-A6CB-EBA8333224E2}"/>
              </a:ext>
            </a:extLst>
          </p:cNvPr>
          <p:cNvSpPr>
            <a:spLocks noGrp="1"/>
          </p:cNvSpPr>
          <p:nvPr>
            <p:ph idx="1"/>
          </p:nvPr>
        </p:nvSpPr>
        <p:spPr/>
        <p:txBody>
          <a:bodyPr>
            <a:normAutofit fontScale="92500" lnSpcReduction="10000"/>
          </a:bodyPr>
          <a:lstStyle/>
          <a:p>
            <a:r>
              <a:rPr lang="en-US" sz="2800" b="1" dirty="0"/>
              <a:t>Fluorescent lights</a:t>
            </a:r>
            <a:r>
              <a:rPr lang="en-US" sz="2800" dirty="0"/>
              <a:t> produce light by using high-voltage electricity to excite gases inside a glass tube coated with a phosphor material, which gives off light when struck by the ultraviolet radiation released by the excited gases</a:t>
            </a:r>
          </a:p>
          <a:p>
            <a:pPr lvl="1"/>
            <a:r>
              <a:rPr lang="en-US" sz="2400" dirty="0"/>
              <a:t>They can provide a diffuse light in colors ranging from cool whites to warm whites, which results in minimal glare from shiny objects</a:t>
            </a:r>
          </a:p>
          <a:p>
            <a:pPr lvl="1"/>
            <a:r>
              <a:rPr lang="en-US" sz="2400" dirty="0"/>
              <a:t>The bulbs are fairly cheap and last a long time</a:t>
            </a:r>
          </a:p>
          <a:p>
            <a:pPr lvl="1"/>
            <a:r>
              <a:rPr lang="en-US" sz="2400" dirty="0"/>
              <a:t>We cannot strobe these lights</a:t>
            </a:r>
          </a:p>
          <a:p>
            <a:pPr lvl="1"/>
            <a:r>
              <a:rPr lang="en-US" sz="2400" dirty="0"/>
              <a:t>The ballast used to excite the gas in the tubes can cause radio interference and even fires when poorly installed or maintained</a:t>
            </a:r>
          </a:p>
          <a:p>
            <a:pPr lvl="1"/>
            <a:r>
              <a:rPr lang="en-US" sz="2400" dirty="0"/>
              <a:t>Flickering can cause headaches, eye strain, a greenish or yellow hue to images, and inconsistent lighting</a:t>
            </a:r>
          </a:p>
          <a:p>
            <a:pPr lvl="1"/>
            <a:endParaRPr lang="en-US" dirty="0"/>
          </a:p>
          <a:p>
            <a:endParaRPr lang="en-US" dirty="0"/>
          </a:p>
        </p:txBody>
      </p:sp>
    </p:spTree>
    <p:extLst>
      <p:ext uri="{BB962C8B-B14F-4D97-AF65-F5344CB8AC3E}">
        <p14:creationId xmlns:p14="http://schemas.microsoft.com/office/powerpoint/2010/main" val="11654354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F2B54-8305-4535-9F23-5A7840E0072E}"/>
              </a:ext>
            </a:extLst>
          </p:cNvPr>
          <p:cNvSpPr>
            <a:spLocks noGrp="1"/>
          </p:cNvSpPr>
          <p:nvPr>
            <p:ph type="title"/>
          </p:nvPr>
        </p:nvSpPr>
        <p:spPr/>
        <p:txBody>
          <a:bodyPr>
            <a:normAutofit/>
          </a:bodyPr>
          <a:lstStyle/>
          <a:p>
            <a:r>
              <a:rPr lang="en-US" sz="4400" dirty="0"/>
              <a:t>LED Lights</a:t>
            </a:r>
          </a:p>
        </p:txBody>
      </p:sp>
      <p:sp>
        <p:nvSpPr>
          <p:cNvPr id="3" name="Content Placeholder 2">
            <a:extLst>
              <a:ext uri="{FF2B5EF4-FFF2-40B4-BE49-F238E27FC236}">
                <a16:creationId xmlns:a16="http://schemas.microsoft.com/office/drawing/2014/main" id="{18161352-C1BF-4BC6-B82B-AF2FFA71D7D2}"/>
              </a:ext>
            </a:extLst>
          </p:cNvPr>
          <p:cNvSpPr>
            <a:spLocks noGrp="1"/>
          </p:cNvSpPr>
          <p:nvPr>
            <p:ph idx="1"/>
          </p:nvPr>
        </p:nvSpPr>
        <p:spPr/>
        <p:txBody>
          <a:bodyPr>
            <a:normAutofit/>
          </a:bodyPr>
          <a:lstStyle/>
          <a:p>
            <a:endParaRPr lang="en-US" sz="2800" b="1" dirty="0"/>
          </a:p>
          <a:p>
            <a:r>
              <a:rPr lang="en-US" sz="2800" b="1" dirty="0"/>
              <a:t>Light-emitting diodes (LED)</a:t>
            </a:r>
            <a:r>
              <a:rPr lang="en-US" sz="2800" dirty="0"/>
              <a:t> are a special type of semiconductor with a p-n junction that emits light when current is applied, via energy released as photons when electrons from the n-type material cross the boundary and fill holes at a lower energy level in the p-type material</a:t>
            </a:r>
          </a:p>
        </p:txBody>
      </p:sp>
    </p:spTree>
    <p:extLst>
      <p:ext uri="{BB962C8B-B14F-4D97-AF65-F5344CB8AC3E}">
        <p14:creationId xmlns:p14="http://schemas.microsoft.com/office/powerpoint/2010/main" val="40939971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5D468-C115-4A41-9146-E3540FB05E61}"/>
              </a:ext>
            </a:extLst>
          </p:cNvPr>
          <p:cNvSpPr>
            <a:spLocks noGrp="1"/>
          </p:cNvSpPr>
          <p:nvPr>
            <p:ph type="title"/>
          </p:nvPr>
        </p:nvSpPr>
        <p:spPr/>
        <p:txBody>
          <a:bodyPr>
            <a:normAutofit/>
          </a:bodyPr>
          <a:lstStyle/>
          <a:p>
            <a:r>
              <a:rPr lang="en-US" sz="4400" dirty="0"/>
              <a:t>LED Lights cont. </a:t>
            </a:r>
          </a:p>
        </p:txBody>
      </p:sp>
      <p:sp>
        <p:nvSpPr>
          <p:cNvPr id="3" name="Content Placeholder 2">
            <a:extLst>
              <a:ext uri="{FF2B5EF4-FFF2-40B4-BE49-F238E27FC236}">
                <a16:creationId xmlns:a16="http://schemas.microsoft.com/office/drawing/2014/main" id="{C1AF68AD-4394-4F82-A677-AC17CF3C82E2}"/>
              </a:ext>
            </a:extLst>
          </p:cNvPr>
          <p:cNvSpPr>
            <a:spLocks noGrp="1"/>
          </p:cNvSpPr>
          <p:nvPr>
            <p:ph idx="1"/>
          </p:nvPr>
        </p:nvSpPr>
        <p:spPr/>
        <p:txBody>
          <a:bodyPr>
            <a:normAutofit fontScale="92500" lnSpcReduction="10000"/>
          </a:bodyPr>
          <a:lstStyle/>
          <a:p>
            <a:r>
              <a:rPr lang="en-US" sz="2800" dirty="0"/>
              <a:t>The high-brightness (HB) white LED has opened new avenues and applications for LED lights</a:t>
            </a:r>
          </a:p>
          <a:p>
            <a:r>
              <a:rPr lang="en-US" sz="2800" dirty="0"/>
              <a:t>LEDs are inexpensive to create, emit specific colors of light, and consume very little power during operation</a:t>
            </a:r>
          </a:p>
          <a:p>
            <a:r>
              <a:rPr lang="en-US" sz="2800" dirty="0"/>
              <a:t>They run cooler than HID, incandescent, and halogen lighting systems, and can be strobed</a:t>
            </a:r>
          </a:p>
          <a:p>
            <a:r>
              <a:rPr lang="en-US" sz="2800" dirty="0"/>
              <a:t>The control circuit rarely causes any problems outside the lighting system</a:t>
            </a:r>
          </a:p>
          <a:p>
            <a:r>
              <a:rPr lang="en-US" sz="2800" dirty="0"/>
              <a:t>They can generate enough heat to damage their semiconductor material and may require heat sinks or fans to cool them</a:t>
            </a:r>
          </a:p>
        </p:txBody>
      </p:sp>
    </p:spTree>
    <p:extLst>
      <p:ext uri="{BB962C8B-B14F-4D97-AF65-F5344CB8AC3E}">
        <p14:creationId xmlns:p14="http://schemas.microsoft.com/office/powerpoint/2010/main" val="2764837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7F2F6-6B8A-4810-BE8D-C04993C2DB1F}"/>
              </a:ext>
            </a:extLst>
          </p:cNvPr>
          <p:cNvSpPr>
            <a:spLocks noGrp="1"/>
          </p:cNvSpPr>
          <p:nvPr>
            <p:ph type="title"/>
          </p:nvPr>
        </p:nvSpPr>
        <p:spPr/>
        <p:txBody>
          <a:bodyPr>
            <a:normAutofit/>
          </a:bodyPr>
          <a:lstStyle/>
          <a:p>
            <a:r>
              <a:rPr lang="en-US" sz="4400" dirty="0"/>
              <a:t>Laser Light</a:t>
            </a:r>
          </a:p>
        </p:txBody>
      </p:sp>
      <p:sp>
        <p:nvSpPr>
          <p:cNvPr id="3" name="Content Placeholder 2">
            <a:extLst>
              <a:ext uri="{FF2B5EF4-FFF2-40B4-BE49-F238E27FC236}">
                <a16:creationId xmlns:a16="http://schemas.microsoft.com/office/drawing/2014/main" id="{75EFECB9-39CC-4E55-9228-F9CDFD432F0D}"/>
              </a:ext>
            </a:extLst>
          </p:cNvPr>
          <p:cNvSpPr>
            <a:spLocks noGrp="1"/>
          </p:cNvSpPr>
          <p:nvPr>
            <p:ph idx="1"/>
          </p:nvPr>
        </p:nvSpPr>
        <p:spPr/>
        <p:txBody>
          <a:bodyPr>
            <a:normAutofit fontScale="92500" lnSpcReduction="10000"/>
          </a:bodyPr>
          <a:lstStyle/>
          <a:p>
            <a:r>
              <a:rPr lang="en-US" sz="2800" dirty="0"/>
              <a:t>Lasers intensify light by circulating light between two mirrors—one curved mirror and one flat, partially reflective mirror known as the laser resonator</a:t>
            </a:r>
          </a:p>
          <a:p>
            <a:pPr lvl="1"/>
            <a:r>
              <a:rPr lang="en-US" sz="2400" dirty="0"/>
              <a:t>They then amplify the light by use of a gain medium</a:t>
            </a:r>
          </a:p>
          <a:p>
            <a:pPr lvl="1"/>
            <a:r>
              <a:rPr lang="en-US" sz="2400" dirty="0"/>
              <a:t>If we just circulated the light between the two mirrors, it would eventually fade out due to losses each time it is reflected</a:t>
            </a:r>
          </a:p>
          <a:p>
            <a:pPr lvl="1"/>
            <a:r>
              <a:rPr lang="en-US" sz="2400" dirty="0"/>
              <a:t>The gain medium amplifies the light passing through it, intensifying it to the point that the light can break free of the output coupler mirror, which is only partially reflective, and exit the system </a:t>
            </a:r>
          </a:p>
          <a:p>
            <a:pPr lvl="1"/>
            <a:r>
              <a:rPr lang="en-US" sz="2400" dirty="0"/>
              <a:t>Modern diode lasers provide a highly collimated light beam that is easily strobed and can be used to provide three-dimensional images</a:t>
            </a:r>
          </a:p>
        </p:txBody>
      </p:sp>
    </p:spTree>
    <p:extLst>
      <p:ext uri="{BB962C8B-B14F-4D97-AF65-F5344CB8AC3E}">
        <p14:creationId xmlns:p14="http://schemas.microsoft.com/office/powerpoint/2010/main" val="1973847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B384D-0991-4FB5-ADB2-1D9DEF5B6ECD}"/>
              </a:ext>
            </a:extLst>
          </p:cNvPr>
          <p:cNvSpPr>
            <a:spLocks noGrp="1"/>
          </p:cNvSpPr>
          <p:nvPr>
            <p:ph type="title"/>
          </p:nvPr>
        </p:nvSpPr>
        <p:spPr>
          <a:xfrm>
            <a:off x="228600" y="531068"/>
            <a:ext cx="8686800" cy="1142284"/>
          </a:xfrm>
        </p:spPr>
        <p:txBody>
          <a:bodyPr>
            <a:noAutofit/>
          </a:bodyPr>
          <a:lstStyle/>
          <a:p>
            <a:r>
              <a:rPr lang="en-US" sz="4400" dirty="0"/>
              <a:t>History of Vision Systems  1927-1930</a:t>
            </a:r>
          </a:p>
        </p:txBody>
      </p:sp>
      <p:sp>
        <p:nvSpPr>
          <p:cNvPr id="3" name="Content Placeholder 2">
            <a:extLst>
              <a:ext uri="{FF2B5EF4-FFF2-40B4-BE49-F238E27FC236}">
                <a16:creationId xmlns:a16="http://schemas.microsoft.com/office/drawing/2014/main" id="{3637ECF7-EDB7-4BC4-9AA3-B5D8BD7D810E}"/>
              </a:ext>
            </a:extLst>
          </p:cNvPr>
          <p:cNvSpPr>
            <a:spLocks noGrp="1"/>
          </p:cNvSpPr>
          <p:nvPr>
            <p:ph idx="1"/>
          </p:nvPr>
        </p:nvSpPr>
        <p:spPr/>
        <p:txBody>
          <a:bodyPr>
            <a:normAutofit/>
          </a:bodyPr>
          <a:lstStyle/>
          <a:p>
            <a:r>
              <a:rPr lang="en-US" sz="2800" dirty="0"/>
              <a:t>In 1927, Taylor Farnsworth demonstrated the image dissector, the first working video camera that utilized a version of Swinton’s experimental system</a:t>
            </a:r>
          </a:p>
          <a:p>
            <a:endParaRPr lang="en-US" sz="2800" dirty="0"/>
          </a:p>
          <a:p>
            <a:r>
              <a:rPr lang="en-US" sz="2800" dirty="0"/>
              <a:t>From 1924 to 1930, Russian researcher Oleg Vladimirovich Losev published a series of papers that detailed a comprehensive study of the light-emitting diode (LED) and its applications</a:t>
            </a:r>
          </a:p>
        </p:txBody>
      </p:sp>
    </p:spTree>
    <p:extLst>
      <p:ext uri="{BB962C8B-B14F-4D97-AF65-F5344CB8AC3E}">
        <p14:creationId xmlns:p14="http://schemas.microsoft.com/office/powerpoint/2010/main" val="6829007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8F581A-96D4-483A-AD34-799305AAAC92}"/>
              </a:ext>
            </a:extLst>
          </p:cNvPr>
          <p:cNvSpPr txBox="1"/>
          <p:nvPr/>
        </p:nvSpPr>
        <p:spPr>
          <a:xfrm>
            <a:off x="1700213" y="4848225"/>
            <a:ext cx="5743575" cy="830997"/>
          </a:xfrm>
          <a:prstGeom prst="rect">
            <a:avLst/>
          </a:prstGeom>
          <a:noFill/>
        </p:spPr>
        <p:txBody>
          <a:bodyPr wrap="square" rtlCol="0">
            <a:spAutoFit/>
          </a:bodyPr>
          <a:lstStyle/>
          <a:p>
            <a:r>
              <a:rPr lang="en-US" sz="2400" dirty="0"/>
              <a:t>While oversimplified, this diagram shows the basic operating principle of a laser</a:t>
            </a:r>
          </a:p>
        </p:txBody>
      </p:sp>
      <p:sp>
        <p:nvSpPr>
          <p:cNvPr id="4" name="TextBox 3">
            <a:extLst>
              <a:ext uri="{FF2B5EF4-FFF2-40B4-BE49-F238E27FC236}">
                <a16:creationId xmlns:a16="http://schemas.microsoft.com/office/drawing/2014/main" id="{F25E89ED-F843-45D2-B546-4A315F08CDFA}"/>
              </a:ext>
            </a:extLst>
          </p:cNvPr>
          <p:cNvSpPr txBox="1"/>
          <p:nvPr/>
        </p:nvSpPr>
        <p:spPr>
          <a:xfrm>
            <a:off x="1326022" y="1877638"/>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8-5</a:t>
            </a:r>
          </a:p>
        </p:txBody>
      </p:sp>
      <p:pic>
        <p:nvPicPr>
          <p:cNvPr id="6" name="Picture 5" descr="An illustration shows a laser crystal placed in between highly reflecting mirror and an output coupler. When a light is pumped on a laser crystal, the rays get amplified on a highly reflecting mirror and pass beyond the output coupler as output beam.">
            <a:extLst>
              <a:ext uri="{FF2B5EF4-FFF2-40B4-BE49-F238E27FC236}">
                <a16:creationId xmlns:a16="http://schemas.microsoft.com/office/drawing/2014/main" id="{DFF43B02-02FB-4104-8107-E232929F765E}"/>
              </a:ext>
            </a:extLst>
          </p:cNvPr>
          <p:cNvPicPr>
            <a:picLocks noChangeAspect="1"/>
          </p:cNvPicPr>
          <p:nvPr/>
        </p:nvPicPr>
        <p:blipFill rotWithShape="1">
          <a:blip r:embed="rId2">
            <a:extLst>
              <a:ext uri="{28A0092B-C50C-407E-A947-70E740481C1C}">
                <a14:useLocalDpi xmlns:a14="http://schemas.microsoft.com/office/drawing/2010/main" val="0"/>
              </a:ext>
            </a:extLst>
          </a:blip>
          <a:srcRect b="21174"/>
          <a:stretch/>
        </p:blipFill>
        <p:spPr>
          <a:xfrm>
            <a:off x="1368266" y="2185415"/>
            <a:ext cx="6407467" cy="2559056"/>
          </a:xfrm>
          <a:prstGeom prst="rect">
            <a:avLst/>
          </a:prstGeom>
        </p:spPr>
      </p:pic>
    </p:spTree>
    <p:extLst>
      <p:ext uri="{BB962C8B-B14F-4D97-AF65-F5344CB8AC3E}">
        <p14:creationId xmlns:p14="http://schemas.microsoft.com/office/powerpoint/2010/main" val="6095070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2EFD5-00C7-4E26-A2C9-901704C14845}"/>
              </a:ext>
            </a:extLst>
          </p:cNvPr>
          <p:cNvSpPr>
            <a:spLocks noGrp="1"/>
          </p:cNvSpPr>
          <p:nvPr>
            <p:ph type="title"/>
          </p:nvPr>
        </p:nvSpPr>
        <p:spPr/>
        <p:txBody>
          <a:bodyPr>
            <a:normAutofit/>
          </a:bodyPr>
          <a:lstStyle/>
          <a:p>
            <a:r>
              <a:rPr lang="en-US" sz="4400" dirty="0"/>
              <a:t>Lighting Techniques</a:t>
            </a:r>
          </a:p>
        </p:txBody>
      </p:sp>
      <p:sp>
        <p:nvSpPr>
          <p:cNvPr id="3" name="Content Placeholder 2">
            <a:extLst>
              <a:ext uri="{FF2B5EF4-FFF2-40B4-BE49-F238E27FC236}">
                <a16:creationId xmlns:a16="http://schemas.microsoft.com/office/drawing/2014/main" id="{A993117F-42E8-40C5-BA99-47F2347FCC51}"/>
              </a:ext>
            </a:extLst>
          </p:cNvPr>
          <p:cNvSpPr>
            <a:spLocks noGrp="1"/>
          </p:cNvSpPr>
          <p:nvPr>
            <p:ph idx="1"/>
          </p:nvPr>
        </p:nvSpPr>
        <p:spPr/>
        <p:txBody>
          <a:bodyPr>
            <a:normAutofit/>
          </a:bodyPr>
          <a:lstStyle/>
          <a:p>
            <a:r>
              <a:rPr lang="en-US" sz="2800" dirty="0"/>
              <a:t>We will look at the following lighting techniques:</a:t>
            </a:r>
          </a:p>
          <a:p>
            <a:pPr lvl="1"/>
            <a:r>
              <a:rPr lang="en-US" sz="2400" dirty="0"/>
              <a:t>Bright field lighting</a:t>
            </a:r>
          </a:p>
          <a:p>
            <a:pPr lvl="1"/>
            <a:r>
              <a:rPr lang="en-US" sz="2400" dirty="0"/>
              <a:t>Axial diffuse lighting</a:t>
            </a:r>
          </a:p>
          <a:p>
            <a:pPr lvl="1"/>
            <a:r>
              <a:rPr lang="en-US" sz="2400" dirty="0"/>
              <a:t>Diffuse dome lighting</a:t>
            </a:r>
          </a:p>
          <a:p>
            <a:pPr lvl="1"/>
            <a:r>
              <a:rPr lang="en-US" sz="2400" dirty="0"/>
              <a:t>Dark field lighting</a:t>
            </a:r>
          </a:p>
          <a:p>
            <a:pPr lvl="1"/>
            <a:r>
              <a:rPr lang="en-US" sz="2400" dirty="0"/>
              <a:t>Backlighting</a:t>
            </a:r>
          </a:p>
          <a:p>
            <a:pPr lvl="1"/>
            <a:r>
              <a:rPr lang="en-US" sz="2400" dirty="0"/>
              <a:t>Structured lighting</a:t>
            </a:r>
          </a:p>
        </p:txBody>
      </p:sp>
    </p:spTree>
    <p:extLst>
      <p:ext uri="{BB962C8B-B14F-4D97-AF65-F5344CB8AC3E}">
        <p14:creationId xmlns:p14="http://schemas.microsoft.com/office/powerpoint/2010/main" val="39567439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B2AB2-8D40-4F3D-BBD8-D9B5ADAAECCD}"/>
              </a:ext>
            </a:extLst>
          </p:cNvPr>
          <p:cNvSpPr>
            <a:spLocks noGrp="1"/>
          </p:cNvSpPr>
          <p:nvPr>
            <p:ph type="title"/>
          </p:nvPr>
        </p:nvSpPr>
        <p:spPr/>
        <p:txBody>
          <a:bodyPr>
            <a:normAutofit/>
          </a:bodyPr>
          <a:lstStyle/>
          <a:p>
            <a:r>
              <a:rPr lang="en-US" sz="4400" dirty="0"/>
              <a:t>Bright Field Lighting</a:t>
            </a:r>
          </a:p>
        </p:txBody>
      </p:sp>
      <p:sp>
        <p:nvSpPr>
          <p:cNvPr id="3" name="Content Placeholder 2">
            <a:extLst>
              <a:ext uri="{FF2B5EF4-FFF2-40B4-BE49-F238E27FC236}">
                <a16:creationId xmlns:a16="http://schemas.microsoft.com/office/drawing/2014/main" id="{1A1A04A5-1FFD-44B2-93F9-F1DDE15606E1}"/>
              </a:ext>
            </a:extLst>
          </p:cNvPr>
          <p:cNvSpPr>
            <a:spLocks noGrp="1"/>
          </p:cNvSpPr>
          <p:nvPr>
            <p:ph idx="1"/>
          </p:nvPr>
        </p:nvSpPr>
        <p:spPr/>
        <p:txBody>
          <a:bodyPr>
            <a:normAutofit fontScale="92500" lnSpcReduction="10000"/>
          </a:bodyPr>
          <a:lstStyle/>
          <a:p>
            <a:r>
              <a:rPr lang="en-US" sz="2800" b="1" dirty="0"/>
              <a:t>Bright field lighting </a:t>
            </a:r>
            <a:r>
              <a:rPr lang="en-US" sz="2800" dirty="0"/>
              <a:t>- the lighting system is applied such that a large portion—if not almost all—of the light from the illumination source is reflected from the object back into the camera</a:t>
            </a:r>
          </a:p>
          <a:p>
            <a:r>
              <a:rPr lang="en-US" sz="2800" b="1" dirty="0"/>
              <a:t>Partial bright field</a:t>
            </a:r>
            <a:r>
              <a:rPr lang="en-US" sz="2800" dirty="0"/>
              <a:t> - one or two light sources are set at a greater than 45° angle to the object so that most of the light transmitted is reflected into the camera lens</a:t>
            </a:r>
          </a:p>
          <a:p>
            <a:r>
              <a:rPr lang="en-US" sz="2800" b="1" dirty="0"/>
              <a:t>Full bright field</a:t>
            </a:r>
            <a:r>
              <a:rPr lang="en-US" sz="2800" dirty="0"/>
              <a:t> </a:t>
            </a:r>
            <a:r>
              <a:rPr lang="en-US" sz="2800" b="1" dirty="0"/>
              <a:t>lighting</a:t>
            </a:r>
            <a:r>
              <a:rPr lang="en-US" sz="2800" dirty="0"/>
              <a:t> - use either flat array lights, axial diffuse lighting, or diffuse dome lighting to rain light down on the object and return the maximum amount of light to the camera</a:t>
            </a:r>
          </a:p>
        </p:txBody>
      </p:sp>
    </p:spTree>
    <p:extLst>
      <p:ext uri="{BB962C8B-B14F-4D97-AF65-F5344CB8AC3E}">
        <p14:creationId xmlns:p14="http://schemas.microsoft.com/office/powerpoint/2010/main" val="38875377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DB881E-B93B-4FCC-8F68-85A59B47FDFE}"/>
              </a:ext>
            </a:extLst>
          </p:cNvPr>
          <p:cNvSpPr txBox="1"/>
          <p:nvPr/>
        </p:nvSpPr>
        <p:spPr>
          <a:xfrm>
            <a:off x="974319" y="3982842"/>
            <a:ext cx="2667000" cy="1200329"/>
          </a:xfrm>
          <a:prstGeom prst="rect">
            <a:avLst/>
          </a:prstGeom>
          <a:noFill/>
        </p:spPr>
        <p:txBody>
          <a:bodyPr wrap="square" rtlCol="0">
            <a:spAutoFit/>
          </a:bodyPr>
          <a:lstStyle/>
          <a:p>
            <a:r>
              <a:rPr lang="en-US" sz="2400" dirty="0"/>
              <a:t>Here you can see partial bright field illumination setups</a:t>
            </a:r>
          </a:p>
        </p:txBody>
      </p:sp>
      <p:sp>
        <p:nvSpPr>
          <p:cNvPr id="6" name="TextBox 5">
            <a:extLst>
              <a:ext uri="{FF2B5EF4-FFF2-40B4-BE49-F238E27FC236}">
                <a16:creationId xmlns:a16="http://schemas.microsoft.com/office/drawing/2014/main" id="{47835AF9-4D4C-44E5-8D78-827F86B8586D}"/>
              </a:ext>
            </a:extLst>
          </p:cNvPr>
          <p:cNvSpPr txBox="1"/>
          <p:nvPr/>
        </p:nvSpPr>
        <p:spPr>
          <a:xfrm>
            <a:off x="177094" y="823471"/>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8-6</a:t>
            </a:r>
          </a:p>
        </p:txBody>
      </p:sp>
      <p:sp>
        <p:nvSpPr>
          <p:cNvPr id="7" name="TextBox 6">
            <a:extLst>
              <a:ext uri="{FF2B5EF4-FFF2-40B4-BE49-F238E27FC236}">
                <a16:creationId xmlns:a16="http://schemas.microsoft.com/office/drawing/2014/main" id="{E2801CD4-38BD-4E82-8525-F0CADFD9CD07}"/>
              </a:ext>
            </a:extLst>
          </p:cNvPr>
          <p:cNvSpPr txBox="1"/>
          <p:nvPr/>
        </p:nvSpPr>
        <p:spPr>
          <a:xfrm>
            <a:off x="4558986" y="823472"/>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8-7</a:t>
            </a:r>
          </a:p>
        </p:txBody>
      </p:sp>
      <p:pic>
        <p:nvPicPr>
          <p:cNvPr id="8" name="Picture 7" descr="An illustration shows two common configurations used for partial bright field illumination. One light source is placed greater than 45 degrees to an object so that the light transmitted is reflected into the camera lens. Two light sources placed at 45 degrees on either side of an object emit more light into the camera lens.">
            <a:extLst>
              <a:ext uri="{FF2B5EF4-FFF2-40B4-BE49-F238E27FC236}">
                <a16:creationId xmlns:a16="http://schemas.microsoft.com/office/drawing/2014/main" id="{E2CCA87F-F849-4A7F-A391-C9104EDC4304}"/>
              </a:ext>
            </a:extLst>
          </p:cNvPr>
          <p:cNvPicPr>
            <a:picLocks noChangeAspect="1"/>
          </p:cNvPicPr>
          <p:nvPr/>
        </p:nvPicPr>
        <p:blipFill rotWithShape="1">
          <a:blip r:embed="rId2">
            <a:extLst>
              <a:ext uri="{28A0092B-C50C-407E-A947-70E740481C1C}">
                <a14:useLocalDpi xmlns:a14="http://schemas.microsoft.com/office/drawing/2010/main" val="0"/>
              </a:ext>
            </a:extLst>
          </a:blip>
          <a:srcRect b="16618"/>
          <a:stretch/>
        </p:blipFill>
        <p:spPr>
          <a:xfrm>
            <a:off x="120109" y="1131249"/>
            <a:ext cx="4377501" cy="2202180"/>
          </a:xfrm>
          <a:prstGeom prst="rect">
            <a:avLst/>
          </a:prstGeom>
        </p:spPr>
      </p:pic>
      <p:pic>
        <p:nvPicPr>
          <p:cNvPr id="10" name="Picture 9" descr="A photo shows a robot with illumination setup. ">
            <a:extLst>
              <a:ext uri="{FF2B5EF4-FFF2-40B4-BE49-F238E27FC236}">
                <a16:creationId xmlns:a16="http://schemas.microsoft.com/office/drawing/2014/main" id="{3E8230F6-1C32-41AC-A59C-BAFA39F59F7A}"/>
              </a:ext>
            </a:extLst>
          </p:cNvPr>
          <p:cNvPicPr>
            <a:picLocks noChangeAspect="1"/>
          </p:cNvPicPr>
          <p:nvPr/>
        </p:nvPicPr>
        <p:blipFill rotWithShape="1">
          <a:blip r:embed="rId3">
            <a:extLst>
              <a:ext uri="{28A0092B-C50C-407E-A947-70E740481C1C}">
                <a14:useLocalDpi xmlns:a14="http://schemas.microsoft.com/office/drawing/2010/main" val="0"/>
              </a:ext>
            </a:extLst>
          </a:blip>
          <a:srcRect b="6316"/>
          <a:stretch/>
        </p:blipFill>
        <p:spPr>
          <a:xfrm>
            <a:off x="4436235" y="1075384"/>
            <a:ext cx="4444445" cy="4309491"/>
          </a:xfrm>
          <a:prstGeom prst="rect">
            <a:avLst/>
          </a:prstGeom>
        </p:spPr>
      </p:pic>
    </p:spTree>
    <p:extLst>
      <p:ext uri="{BB962C8B-B14F-4D97-AF65-F5344CB8AC3E}">
        <p14:creationId xmlns:p14="http://schemas.microsoft.com/office/powerpoint/2010/main" val="5881517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994167-73C4-4B4E-A7F8-AB99236D9D0D}"/>
              </a:ext>
            </a:extLst>
          </p:cNvPr>
          <p:cNvSpPr txBox="1"/>
          <p:nvPr/>
        </p:nvSpPr>
        <p:spPr>
          <a:xfrm>
            <a:off x="7255001" y="2248134"/>
            <a:ext cx="1888999" cy="1938992"/>
          </a:xfrm>
          <a:prstGeom prst="rect">
            <a:avLst/>
          </a:prstGeom>
          <a:noFill/>
        </p:spPr>
        <p:txBody>
          <a:bodyPr wrap="square" rtlCol="0">
            <a:spAutoFit/>
          </a:bodyPr>
          <a:lstStyle/>
          <a:p>
            <a:r>
              <a:rPr lang="en-US" sz="2400" dirty="0"/>
              <a:t>These images illustrate how a full bright field lighting system works</a:t>
            </a:r>
          </a:p>
        </p:txBody>
      </p:sp>
      <p:sp>
        <p:nvSpPr>
          <p:cNvPr id="5" name="TextBox 4">
            <a:extLst>
              <a:ext uri="{FF2B5EF4-FFF2-40B4-BE49-F238E27FC236}">
                <a16:creationId xmlns:a16="http://schemas.microsoft.com/office/drawing/2014/main" id="{2F6219B6-BE0A-4BF2-A147-5248ABEE6BAD}"/>
              </a:ext>
            </a:extLst>
          </p:cNvPr>
          <p:cNvSpPr txBox="1"/>
          <p:nvPr/>
        </p:nvSpPr>
        <p:spPr>
          <a:xfrm>
            <a:off x="306168" y="729209"/>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8-6</a:t>
            </a:r>
          </a:p>
        </p:txBody>
      </p:sp>
      <p:sp>
        <p:nvSpPr>
          <p:cNvPr id="6" name="TextBox 5">
            <a:extLst>
              <a:ext uri="{FF2B5EF4-FFF2-40B4-BE49-F238E27FC236}">
                <a16:creationId xmlns:a16="http://schemas.microsoft.com/office/drawing/2014/main" id="{681C2108-D8E9-4C93-8EAB-08280393BE80}"/>
              </a:ext>
            </a:extLst>
          </p:cNvPr>
          <p:cNvSpPr txBox="1"/>
          <p:nvPr/>
        </p:nvSpPr>
        <p:spPr>
          <a:xfrm>
            <a:off x="3746455" y="726687"/>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8-8</a:t>
            </a:r>
          </a:p>
        </p:txBody>
      </p:sp>
      <p:pic>
        <p:nvPicPr>
          <p:cNvPr id="8" name="Picture 7" descr="A photo shows a camera is placed in the middle of a flat light plate of a robot providing full bright field illumination.">
            <a:extLst>
              <a:ext uri="{FF2B5EF4-FFF2-40B4-BE49-F238E27FC236}">
                <a16:creationId xmlns:a16="http://schemas.microsoft.com/office/drawing/2014/main" id="{73F5B29C-1F41-4449-8B6D-A94DA1169144}"/>
              </a:ext>
            </a:extLst>
          </p:cNvPr>
          <p:cNvPicPr>
            <a:picLocks noChangeAspect="1"/>
          </p:cNvPicPr>
          <p:nvPr/>
        </p:nvPicPr>
        <p:blipFill rotWithShape="1">
          <a:blip r:embed="rId2">
            <a:extLst>
              <a:ext uri="{28A0092B-C50C-407E-A947-70E740481C1C}">
                <a14:useLocalDpi xmlns:a14="http://schemas.microsoft.com/office/drawing/2010/main" val="0"/>
              </a:ext>
            </a:extLst>
          </a:blip>
          <a:srcRect b="9819"/>
          <a:stretch/>
        </p:blipFill>
        <p:spPr>
          <a:xfrm>
            <a:off x="3746455" y="1034464"/>
            <a:ext cx="3508546" cy="5057159"/>
          </a:xfrm>
          <a:prstGeom prst="rect">
            <a:avLst/>
          </a:prstGeom>
        </p:spPr>
      </p:pic>
      <p:pic>
        <p:nvPicPr>
          <p:cNvPr id="10" name="Picture 9" descr="An illustration shows the light from the illumination source is reflected from the object back into the camera.">
            <a:extLst>
              <a:ext uri="{FF2B5EF4-FFF2-40B4-BE49-F238E27FC236}">
                <a16:creationId xmlns:a16="http://schemas.microsoft.com/office/drawing/2014/main" id="{5B424299-1F34-4945-90B3-892A7E97F47F}"/>
              </a:ext>
            </a:extLst>
          </p:cNvPr>
          <p:cNvPicPr>
            <a:picLocks noChangeAspect="1"/>
          </p:cNvPicPr>
          <p:nvPr/>
        </p:nvPicPr>
        <p:blipFill rotWithShape="1">
          <a:blip r:embed="rId3">
            <a:extLst>
              <a:ext uri="{28A0092B-C50C-407E-A947-70E740481C1C}">
                <a14:useLocalDpi xmlns:a14="http://schemas.microsoft.com/office/drawing/2010/main" val="0"/>
              </a:ext>
            </a:extLst>
          </a:blip>
          <a:srcRect r="52089" b="16298"/>
          <a:stretch/>
        </p:blipFill>
        <p:spPr>
          <a:xfrm>
            <a:off x="233494" y="1034464"/>
            <a:ext cx="3247923" cy="3423430"/>
          </a:xfrm>
          <a:prstGeom prst="rect">
            <a:avLst/>
          </a:prstGeom>
        </p:spPr>
      </p:pic>
    </p:spTree>
    <p:extLst>
      <p:ext uri="{BB962C8B-B14F-4D97-AF65-F5344CB8AC3E}">
        <p14:creationId xmlns:p14="http://schemas.microsoft.com/office/powerpoint/2010/main" val="7238836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3A8C2-B69C-4C84-93C5-3B7E9F6AF119}"/>
              </a:ext>
            </a:extLst>
          </p:cNvPr>
          <p:cNvSpPr>
            <a:spLocks noGrp="1"/>
          </p:cNvSpPr>
          <p:nvPr>
            <p:ph type="title"/>
          </p:nvPr>
        </p:nvSpPr>
        <p:spPr/>
        <p:txBody>
          <a:bodyPr>
            <a:normAutofit/>
          </a:bodyPr>
          <a:lstStyle/>
          <a:p>
            <a:r>
              <a:rPr lang="en-US" sz="4400" dirty="0"/>
              <a:t>Axial Diffuse Lighting</a:t>
            </a:r>
          </a:p>
        </p:txBody>
      </p:sp>
      <p:sp>
        <p:nvSpPr>
          <p:cNvPr id="3" name="Content Placeholder 2">
            <a:extLst>
              <a:ext uri="{FF2B5EF4-FFF2-40B4-BE49-F238E27FC236}">
                <a16:creationId xmlns:a16="http://schemas.microsoft.com/office/drawing/2014/main" id="{FD2091AF-10D3-4B12-9E83-336862E5137B}"/>
              </a:ext>
            </a:extLst>
          </p:cNvPr>
          <p:cNvSpPr>
            <a:spLocks noGrp="1"/>
          </p:cNvSpPr>
          <p:nvPr>
            <p:ph idx="1"/>
          </p:nvPr>
        </p:nvSpPr>
        <p:spPr/>
        <p:txBody>
          <a:bodyPr>
            <a:normAutofit/>
          </a:bodyPr>
          <a:lstStyle/>
          <a:p>
            <a:endParaRPr lang="en-US" sz="2800" b="1" dirty="0"/>
          </a:p>
          <a:p>
            <a:r>
              <a:rPr lang="en-US" sz="2800" b="1" dirty="0"/>
              <a:t>Axial diffuse lighting </a:t>
            </a:r>
            <a:r>
              <a:rPr lang="en-US" sz="2800" dirty="0"/>
              <a:t>- uses a light source set at 90° to the part; a mirror in line with the camera reflects the light straight down to the part, and then allows the returning light to pass through to the camera</a:t>
            </a:r>
          </a:p>
          <a:p>
            <a:pPr lvl="1"/>
            <a:r>
              <a:rPr lang="en-US" sz="2400" dirty="0"/>
              <a:t>This technique is good for detecting flaws in flat, shiny surfaces and illuminating small cavities</a:t>
            </a:r>
          </a:p>
          <a:p>
            <a:pPr lvl="1"/>
            <a:r>
              <a:rPr lang="en-US" sz="2400" dirty="0"/>
              <a:t>The mirror can produce a double image if it is too thick</a:t>
            </a:r>
          </a:p>
        </p:txBody>
      </p:sp>
    </p:spTree>
    <p:extLst>
      <p:ext uri="{BB962C8B-B14F-4D97-AF65-F5344CB8AC3E}">
        <p14:creationId xmlns:p14="http://schemas.microsoft.com/office/powerpoint/2010/main" val="21179817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DB1CC8-A63E-4C4A-B7DA-4DA800BD3B2C}"/>
              </a:ext>
            </a:extLst>
          </p:cNvPr>
          <p:cNvSpPr txBox="1"/>
          <p:nvPr/>
        </p:nvSpPr>
        <p:spPr>
          <a:xfrm>
            <a:off x="2407539" y="5207341"/>
            <a:ext cx="4876800" cy="830997"/>
          </a:xfrm>
          <a:prstGeom prst="rect">
            <a:avLst/>
          </a:prstGeom>
          <a:noFill/>
        </p:spPr>
        <p:txBody>
          <a:bodyPr wrap="square" rtlCol="0">
            <a:spAutoFit/>
          </a:bodyPr>
          <a:lstStyle/>
          <a:p>
            <a:r>
              <a:rPr lang="en-US" sz="2400" dirty="0"/>
              <a:t>This graphic illustrates the setup for an axial diffuse lighting system </a:t>
            </a:r>
          </a:p>
        </p:txBody>
      </p:sp>
      <p:sp>
        <p:nvSpPr>
          <p:cNvPr id="4" name="TextBox 3">
            <a:extLst>
              <a:ext uri="{FF2B5EF4-FFF2-40B4-BE49-F238E27FC236}">
                <a16:creationId xmlns:a16="http://schemas.microsoft.com/office/drawing/2014/main" id="{59057ADE-7C14-474E-A623-11B1CEED2BB5}"/>
              </a:ext>
            </a:extLst>
          </p:cNvPr>
          <p:cNvSpPr txBox="1"/>
          <p:nvPr/>
        </p:nvSpPr>
        <p:spPr>
          <a:xfrm>
            <a:off x="2801046" y="1461754"/>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8-9</a:t>
            </a:r>
          </a:p>
        </p:txBody>
      </p:sp>
      <p:pic>
        <p:nvPicPr>
          <p:cNvPr id="6" name="Picture 5" descr="An illustration shows the basics of an axial diffuse lighting system.  A light source is set at 90 degree to the part; a mirror in line with the camera reflects the light straight down to the part, and then allows the returning light to pass through the camera.">
            <a:extLst>
              <a:ext uri="{FF2B5EF4-FFF2-40B4-BE49-F238E27FC236}">
                <a16:creationId xmlns:a16="http://schemas.microsoft.com/office/drawing/2014/main" id="{6B3666F7-AAF6-449D-A10C-A4551D094FF8}"/>
              </a:ext>
            </a:extLst>
          </p:cNvPr>
          <p:cNvPicPr>
            <a:picLocks noChangeAspect="1"/>
          </p:cNvPicPr>
          <p:nvPr/>
        </p:nvPicPr>
        <p:blipFill rotWithShape="1">
          <a:blip r:embed="rId2">
            <a:extLst>
              <a:ext uri="{28A0092B-C50C-407E-A947-70E740481C1C}">
                <a14:useLocalDpi xmlns:a14="http://schemas.microsoft.com/office/drawing/2010/main" val="0"/>
              </a:ext>
            </a:extLst>
          </a:blip>
          <a:srcRect b="15183"/>
          <a:stretch/>
        </p:blipFill>
        <p:spPr>
          <a:xfrm>
            <a:off x="2801046" y="1769531"/>
            <a:ext cx="3625242" cy="3437810"/>
          </a:xfrm>
          <a:prstGeom prst="rect">
            <a:avLst/>
          </a:prstGeom>
        </p:spPr>
      </p:pic>
    </p:spTree>
    <p:extLst>
      <p:ext uri="{BB962C8B-B14F-4D97-AF65-F5344CB8AC3E}">
        <p14:creationId xmlns:p14="http://schemas.microsoft.com/office/powerpoint/2010/main" val="8484016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28EAA-7296-4041-A33A-3BDC2EBE8C82}"/>
              </a:ext>
            </a:extLst>
          </p:cNvPr>
          <p:cNvSpPr>
            <a:spLocks noGrp="1"/>
          </p:cNvSpPr>
          <p:nvPr>
            <p:ph type="title"/>
          </p:nvPr>
        </p:nvSpPr>
        <p:spPr/>
        <p:txBody>
          <a:bodyPr>
            <a:normAutofit/>
          </a:bodyPr>
          <a:lstStyle/>
          <a:p>
            <a:r>
              <a:rPr lang="en-US" sz="4400" dirty="0"/>
              <a:t>Diffuse Dome Lighting</a:t>
            </a:r>
          </a:p>
        </p:txBody>
      </p:sp>
      <p:sp>
        <p:nvSpPr>
          <p:cNvPr id="3" name="Content Placeholder 2">
            <a:extLst>
              <a:ext uri="{FF2B5EF4-FFF2-40B4-BE49-F238E27FC236}">
                <a16:creationId xmlns:a16="http://schemas.microsoft.com/office/drawing/2014/main" id="{02658689-9A89-43FE-B4A4-F6B244D12B4F}"/>
              </a:ext>
            </a:extLst>
          </p:cNvPr>
          <p:cNvSpPr>
            <a:spLocks noGrp="1"/>
          </p:cNvSpPr>
          <p:nvPr>
            <p:ph idx="1"/>
          </p:nvPr>
        </p:nvSpPr>
        <p:spPr/>
        <p:txBody>
          <a:bodyPr>
            <a:normAutofit fontScale="92500" lnSpcReduction="10000"/>
          </a:bodyPr>
          <a:lstStyle/>
          <a:p>
            <a:r>
              <a:rPr lang="en-US" sz="2800" b="1" dirty="0"/>
              <a:t>Diffuse dome lighting -</a:t>
            </a:r>
            <a:r>
              <a:rPr lang="en-US" sz="2800" dirty="0"/>
              <a:t> a light source is placed inside the surface of a partially reflective dome, with the camera focused on the object through a hole in the middle</a:t>
            </a:r>
          </a:p>
          <a:p>
            <a:pPr lvl="1"/>
            <a:r>
              <a:rPr lang="en-US" sz="2400" dirty="0"/>
              <a:t>Sometimes referred to as “cloudy day illumination”</a:t>
            </a:r>
          </a:p>
          <a:p>
            <a:pPr lvl="1"/>
            <a:r>
              <a:rPr lang="en-US" sz="2400" dirty="0"/>
              <a:t>This method is good for detecting flaws on rounded, shiny surfaces </a:t>
            </a:r>
          </a:p>
          <a:p>
            <a:pPr lvl="1"/>
            <a:r>
              <a:rPr lang="en-US" sz="2400" dirty="0"/>
              <a:t>It helps to avoid </a:t>
            </a:r>
            <a:r>
              <a:rPr lang="en-US" sz="2400" b="1" dirty="0"/>
              <a:t>hot spots</a:t>
            </a:r>
            <a:r>
              <a:rPr lang="en-US" sz="2400" dirty="0"/>
              <a:t> (i.e., high-intensity light spots) and glare</a:t>
            </a:r>
          </a:p>
          <a:p>
            <a:pPr lvl="1"/>
            <a:r>
              <a:rPr lang="en-US" sz="2400" dirty="0"/>
              <a:t>A downside of diffuse dome lighting is the dead spot of light where the camera hole is</a:t>
            </a:r>
          </a:p>
          <a:p>
            <a:pPr lvl="1"/>
            <a:r>
              <a:rPr lang="en-US" sz="2400" dirty="0"/>
              <a:t>This method does not deliver the same intensity of light as the other methods</a:t>
            </a:r>
          </a:p>
        </p:txBody>
      </p:sp>
    </p:spTree>
    <p:extLst>
      <p:ext uri="{BB962C8B-B14F-4D97-AF65-F5344CB8AC3E}">
        <p14:creationId xmlns:p14="http://schemas.microsoft.com/office/powerpoint/2010/main" val="21865323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1648A6-85A7-452D-963F-8B6E9F7D0435}"/>
              </a:ext>
            </a:extLst>
          </p:cNvPr>
          <p:cNvSpPr txBox="1"/>
          <p:nvPr/>
        </p:nvSpPr>
        <p:spPr>
          <a:xfrm>
            <a:off x="5727192" y="2844087"/>
            <a:ext cx="2431542" cy="1938992"/>
          </a:xfrm>
          <a:prstGeom prst="rect">
            <a:avLst/>
          </a:prstGeom>
          <a:noFill/>
        </p:spPr>
        <p:txBody>
          <a:bodyPr wrap="square" rtlCol="0">
            <a:spAutoFit/>
          </a:bodyPr>
          <a:lstStyle/>
          <a:p>
            <a:r>
              <a:rPr lang="en-US" sz="2400" dirty="0"/>
              <a:t>This graphic shows the basic configuration of a diffuse dome lighting setup</a:t>
            </a:r>
          </a:p>
        </p:txBody>
      </p:sp>
      <p:sp>
        <p:nvSpPr>
          <p:cNvPr id="4" name="TextBox 3">
            <a:extLst>
              <a:ext uri="{FF2B5EF4-FFF2-40B4-BE49-F238E27FC236}">
                <a16:creationId xmlns:a16="http://schemas.microsoft.com/office/drawing/2014/main" id="{C1283CE8-8D5E-4DAA-A3AF-9308A0581F91}"/>
              </a:ext>
            </a:extLst>
          </p:cNvPr>
          <p:cNvSpPr txBox="1"/>
          <p:nvPr/>
        </p:nvSpPr>
        <p:spPr>
          <a:xfrm>
            <a:off x="1456500" y="1369694"/>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8-10</a:t>
            </a:r>
          </a:p>
        </p:txBody>
      </p:sp>
      <p:pic>
        <p:nvPicPr>
          <p:cNvPr id="6" name="Picture 5" descr="An illustration shows the basics of a diffuse dome lighting system. A light source is placed inside the surface of a partial dome, with the camera focused on the object.">
            <a:extLst>
              <a:ext uri="{FF2B5EF4-FFF2-40B4-BE49-F238E27FC236}">
                <a16:creationId xmlns:a16="http://schemas.microsoft.com/office/drawing/2014/main" id="{0D204BCD-A1FA-41C7-84E7-D305930BC69C}"/>
              </a:ext>
            </a:extLst>
          </p:cNvPr>
          <p:cNvPicPr>
            <a:picLocks noChangeAspect="1"/>
          </p:cNvPicPr>
          <p:nvPr/>
        </p:nvPicPr>
        <p:blipFill rotWithShape="1">
          <a:blip r:embed="rId2">
            <a:extLst>
              <a:ext uri="{28A0092B-C50C-407E-A947-70E740481C1C}">
                <a14:useLocalDpi xmlns:a14="http://schemas.microsoft.com/office/drawing/2010/main" val="0"/>
              </a:ext>
            </a:extLst>
          </a:blip>
          <a:srcRect b="12551"/>
          <a:stretch/>
        </p:blipFill>
        <p:spPr>
          <a:xfrm>
            <a:off x="1567723" y="1677471"/>
            <a:ext cx="3474900" cy="4272225"/>
          </a:xfrm>
          <a:prstGeom prst="rect">
            <a:avLst/>
          </a:prstGeom>
        </p:spPr>
      </p:pic>
    </p:spTree>
    <p:extLst>
      <p:ext uri="{BB962C8B-B14F-4D97-AF65-F5344CB8AC3E}">
        <p14:creationId xmlns:p14="http://schemas.microsoft.com/office/powerpoint/2010/main" val="3627853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49D16-9CD4-40B2-9D83-731D8D7B7E37}"/>
              </a:ext>
            </a:extLst>
          </p:cNvPr>
          <p:cNvSpPr>
            <a:spLocks noGrp="1"/>
          </p:cNvSpPr>
          <p:nvPr>
            <p:ph type="title"/>
          </p:nvPr>
        </p:nvSpPr>
        <p:spPr/>
        <p:txBody>
          <a:bodyPr>
            <a:normAutofit/>
          </a:bodyPr>
          <a:lstStyle/>
          <a:p>
            <a:r>
              <a:rPr lang="en-US" sz="4400" dirty="0"/>
              <a:t>Dark Field Lighting </a:t>
            </a:r>
          </a:p>
        </p:txBody>
      </p:sp>
      <p:sp>
        <p:nvSpPr>
          <p:cNvPr id="3" name="Content Placeholder 2">
            <a:extLst>
              <a:ext uri="{FF2B5EF4-FFF2-40B4-BE49-F238E27FC236}">
                <a16:creationId xmlns:a16="http://schemas.microsoft.com/office/drawing/2014/main" id="{20E5D2EC-666F-4FCC-9304-B2B5404B5972}"/>
              </a:ext>
            </a:extLst>
          </p:cNvPr>
          <p:cNvSpPr>
            <a:spLocks noGrp="1"/>
          </p:cNvSpPr>
          <p:nvPr>
            <p:ph idx="1"/>
          </p:nvPr>
        </p:nvSpPr>
        <p:spPr/>
        <p:txBody>
          <a:bodyPr>
            <a:normAutofit lnSpcReduction="10000"/>
          </a:bodyPr>
          <a:lstStyle/>
          <a:p>
            <a:r>
              <a:rPr lang="en-US" sz="2800" b="1" dirty="0"/>
              <a:t>Dark field lighting</a:t>
            </a:r>
            <a:r>
              <a:rPr lang="en-US" sz="2800" dirty="0"/>
              <a:t> - most of the light from the light source is reflected away from the camera, with the lighting usually at an angle of less than 45° or focused off the object</a:t>
            </a:r>
          </a:p>
          <a:p>
            <a:pPr lvl="1"/>
            <a:r>
              <a:rPr lang="en-US" sz="2400" dirty="0"/>
              <a:t>Defects and certain features of the object catch the light and send it to the camera, making them show up in an otherwise dark background</a:t>
            </a:r>
          </a:p>
          <a:p>
            <a:pPr lvl="1"/>
            <a:r>
              <a:rPr lang="en-US" sz="2400" dirty="0"/>
              <a:t>It is very good for detecting edges and mapping the topography of an object</a:t>
            </a:r>
          </a:p>
          <a:p>
            <a:pPr lvl="1"/>
            <a:r>
              <a:rPr lang="en-US" sz="2400" dirty="0"/>
              <a:t>Some features may block the light and prevent reflection from areas of the part</a:t>
            </a:r>
          </a:p>
        </p:txBody>
      </p:sp>
    </p:spTree>
    <p:extLst>
      <p:ext uri="{BB962C8B-B14F-4D97-AF65-F5344CB8AC3E}">
        <p14:creationId xmlns:p14="http://schemas.microsoft.com/office/powerpoint/2010/main" val="3129273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202A3-0A83-4EBA-ABBC-D147FA3B2DE6}"/>
              </a:ext>
            </a:extLst>
          </p:cNvPr>
          <p:cNvSpPr>
            <a:spLocks noGrp="1"/>
          </p:cNvSpPr>
          <p:nvPr>
            <p:ph type="title"/>
          </p:nvPr>
        </p:nvSpPr>
        <p:spPr/>
        <p:txBody>
          <a:bodyPr>
            <a:normAutofit/>
          </a:bodyPr>
          <a:lstStyle/>
          <a:p>
            <a:r>
              <a:rPr lang="en-US" sz="4400" dirty="0"/>
              <a:t>History of Vision Systems  1950s</a:t>
            </a:r>
          </a:p>
        </p:txBody>
      </p:sp>
      <p:sp>
        <p:nvSpPr>
          <p:cNvPr id="3" name="Content Placeholder 2">
            <a:extLst>
              <a:ext uri="{FF2B5EF4-FFF2-40B4-BE49-F238E27FC236}">
                <a16:creationId xmlns:a16="http://schemas.microsoft.com/office/drawing/2014/main" id="{9C67D801-CDC2-4449-AEAE-B4223BB37A0B}"/>
              </a:ext>
            </a:extLst>
          </p:cNvPr>
          <p:cNvSpPr>
            <a:spLocks noGrp="1"/>
          </p:cNvSpPr>
          <p:nvPr>
            <p:ph idx="1"/>
          </p:nvPr>
        </p:nvSpPr>
        <p:spPr/>
        <p:txBody>
          <a:bodyPr>
            <a:normAutofit lnSpcReduction="10000"/>
          </a:bodyPr>
          <a:lstStyle/>
          <a:p>
            <a:r>
              <a:rPr lang="en-US" sz="2800" dirty="0"/>
              <a:t>The earliest machine vision systems date back to the 1940s and 1950s, but were primarily used by the military to analyze reconnaissance photograph images and (later) early satellite images</a:t>
            </a:r>
          </a:p>
          <a:p>
            <a:r>
              <a:rPr lang="en-US" sz="2800" dirty="0"/>
              <a:t>In 1950, the Vidicon tube was introduced by the RCA Corporation</a:t>
            </a:r>
          </a:p>
          <a:p>
            <a:pPr lvl="1"/>
            <a:r>
              <a:rPr lang="en-US" sz="2400" dirty="0"/>
              <a:t>It was developed by P. K. Weimer, S. V. Forgue, and R. R. Goodrich</a:t>
            </a:r>
          </a:p>
          <a:p>
            <a:pPr lvl="1"/>
            <a:r>
              <a:rPr lang="en-US" sz="2400" dirty="0"/>
              <a:t>The target material of this video tube was a photoconductor material, representing a major advancement in the image recording field</a:t>
            </a:r>
          </a:p>
        </p:txBody>
      </p:sp>
    </p:spTree>
    <p:extLst>
      <p:ext uri="{BB962C8B-B14F-4D97-AF65-F5344CB8AC3E}">
        <p14:creationId xmlns:p14="http://schemas.microsoft.com/office/powerpoint/2010/main" val="27279175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1F52C5-C75D-4336-9015-56E5BD730550}"/>
              </a:ext>
            </a:extLst>
          </p:cNvPr>
          <p:cNvSpPr txBox="1"/>
          <p:nvPr/>
        </p:nvSpPr>
        <p:spPr>
          <a:xfrm>
            <a:off x="1809470" y="4355211"/>
            <a:ext cx="5829300" cy="1200329"/>
          </a:xfrm>
          <a:prstGeom prst="rect">
            <a:avLst/>
          </a:prstGeom>
          <a:noFill/>
        </p:spPr>
        <p:txBody>
          <a:bodyPr wrap="square" rtlCol="0">
            <a:spAutoFit/>
          </a:bodyPr>
          <a:lstStyle/>
          <a:p>
            <a:r>
              <a:rPr lang="en-US" sz="2400" dirty="0"/>
              <a:t>We have a few options for the lighting setup with dark field lighting, but the goal is depicted by the image on the far right</a:t>
            </a:r>
          </a:p>
        </p:txBody>
      </p:sp>
      <p:sp>
        <p:nvSpPr>
          <p:cNvPr id="6" name="TextBox 5">
            <a:extLst>
              <a:ext uri="{FF2B5EF4-FFF2-40B4-BE49-F238E27FC236}">
                <a16:creationId xmlns:a16="http://schemas.microsoft.com/office/drawing/2014/main" id="{5D80F514-F1DC-446A-B8D5-A955F471B941}"/>
              </a:ext>
            </a:extLst>
          </p:cNvPr>
          <p:cNvSpPr txBox="1"/>
          <p:nvPr/>
        </p:nvSpPr>
        <p:spPr>
          <a:xfrm>
            <a:off x="280358" y="1425852"/>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8-11</a:t>
            </a:r>
          </a:p>
        </p:txBody>
      </p:sp>
      <p:pic>
        <p:nvPicPr>
          <p:cNvPr id="8" name="Picture 7" descr="Three illustrations show dark field lighting. 1) Two light sources are placed at less than 45 degrees to an object. The light from the light sources are reflected away from the camera. (2)Two light sources are placed parallel to an object emit more light into the camera lens.  ">
            <a:extLst>
              <a:ext uri="{FF2B5EF4-FFF2-40B4-BE49-F238E27FC236}">
                <a16:creationId xmlns:a16="http://schemas.microsoft.com/office/drawing/2014/main" id="{CE69DCBD-5A25-4B02-971A-D9CB74792C54}"/>
              </a:ext>
            </a:extLst>
          </p:cNvPr>
          <p:cNvPicPr>
            <a:picLocks noChangeAspect="1"/>
          </p:cNvPicPr>
          <p:nvPr/>
        </p:nvPicPr>
        <p:blipFill rotWithShape="1">
          <a:blip r:embed="rId2">
            <a:extLst>
              <a:ext uri="{28A0092B-C50C-407E-A947-70E740481C1C}">
                <a14:useLocalDpi xmlns:a14="http://schemas.microsoft.com/office/drawing/2010/main" val="0"/>
              </a:ext>
            </a:extLst>
          </a:blip>
          <a:srcRect b="10856"/>
          <a:stretch/>
        </p:blipFill>
        <p:spPr>
          <a:xfrm>
            <a:off x="181537" y="1838174"/>
            <a:ext cx="8638905" cy="2246146"/>
          </a:xfrm>
          <a:prstGeom prst="rect">
            <a:avLst/>
          </a:prstGeom>
        </p:spPr>
      </p:pic>
    </p:spTree>
    <p:extLst>
      <p:ext uri="{BB962C8B-B14F-4D97-AF65-F5344CB8AC3E}">
        <p14:creationId xmlns:p14="http://schemas.microsoft.com/office/powerpoint/2010/main" val="32879812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9E78E-E517-4798-AE9C-11A0F48EBEA5}"/>
              </a:ext>
            </a:extLst>
          </p:cNvPr>
          <p:cNvSpPr>
            <a:spLocks noGrp="1"/>
          </p:cNvSpPr>
          <p:nvPr>
            <p:ph type="title"/>
          </p:nvPr>
        </p:nvSpPr>
        <p:spPr/>
        <p:txBody>
          <a:bodyPr/>
          <a:lstStyle/>
          <a:p>
            <a:r>
              <a:rPr lang="en-US" sz="4400" dirty="0"/>
              <a:t>Backlighting</a:t>
            </a:r>
            <a:r>
              <a:rPr lang="en-US" dirty="0"/>
              <a:t> </a:t>
            </a:r>
          </a:p>
        </p:txBody>
      </p:sp>
      <p:sp>
        <p:nvSpPr>
          <p:cNvPr id="3" name="Content Placeholder 2">
            <a:extLst>
              <a:ext uri="{FF2B5EF4-FFF2-40B4-BE49-F238E27FC236}">
                <a16:creationId xmlns:a16="http://schemas.microsoft.com/office/drawing/2014/main" id="{DD98137B-8B24-4911-AFBE-BD155FC5F84F}"/>
              </a:ext>
            </a:extLst>
          </p:cNvPr>
          <p:cNvSpPr>
            <a:spLocks noGrp="1"/>
          </p:cNvSpPr>
          <p:nvPr>
            <p:ph idx="1"/>
          </p:nvPr>
        </p:nvSpPr>
        <p:spPr/>
        <p:txBody>
          <a:bodyPr/>
          <a:lstStyle/>
          <a:p>
            <a:r>
              <a:rPr lang="en-US" sz="2800" b="1" dirty="0"/>
              <a:t>Backlighting</a:t>
            </a:r>
            <a:r>
              <a:rPr lang="en-US" sz="2800" dirty="0"/>
              <a:t> techniques provide the greatest contrast, as the light source is placed opposite the camera, with the object between the two</a:t>
            </a:r>
          </a:p>
          <a:p>
            <a:pPr lvl="1"/>
            <a:r>
              <a:rPr lang="en-US" sz="2400" dirty="0"/>
              <a:t>This creates a silhouette of the object without most of the surface detail, other than a bit of texturing at the edges   </a:t>
            </a:r>
          </a:p>
          <a:p>
            <a:pPr lvl="1"/>
            <a:r>
              <a:rPr lang="en-US" sz="2400" dirty="0"/>
              <a:t>This method is good for inspecting and measuring certain object dimensions, determining the presence or absence of features that can be backlit (such as holes), and finding an object’s location in the illumination field</a:t>
            </a:r>
          </a:p>
          <a:p>
            <a:endParaRPr lang="en-US" dirty="0"/>
          </a:p>
        </p:txBody>
      </p:sp>
    </p:spTree>
    <p:extLst>
      <p:ext uri="{BB962C8B-B14F-4D97-AF65-F5344CB8AC3E}">
        <p14:creationId xmlns:p14="http://schemas.microsoft.com/office/powerpoint/2010/main" val="32652843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C6B649-1B7E-4538-80CC-0FEFCD56D549}"/>
              </a:ext>
            </a:extLst>
          </p:cNvPr>
          <p:cNvSpPr txBox="1"/>
          <p:nvPr/>
        </p:nvSpPr>
        <p:spPr>
          <a:xfrm>
            <a:off x="5142545" y="1927234"/>
            <a:ext cx="3648075" cy="3416320"/>
          </a:xfrm>
          <a:prstGeom prst="rect">
            <a:avLst/>
          </a:prstGeom>
          <a:noFill/>
        </p:spPr>
        <p:txBody>
          <a:bodyPr wrap="square" rtlCol="0">
            <a:spAutoFit/>
          </a:bodyPr>
          <a:lstStyle/>
          <a:p>
            <a:r>
              <a:rPr lang="en-US" sz="2400" dirty="0"/>
              <a:t>Here you can see a FANUC delta style robot using backlighting to get the job done. You can see the camera for the vision system on the front, center of the robot. It’s the black device pointed towards the illuminated field. </a:t>
            </a:r>
          </a:p>
        </p:txBody>
      </p:sp>
      <p:sp>
        <p:nvSpPr>
          <p:cNvPr id="4" name="TextBox 3">
            <a:extLst>
              <a:ext uri="{FF2B5EF4-FFF2-40B4-BE49-F238E27FC236}">
                <a16:creationId xmlns:a16="http://schemas.microsoft.com/office/drawing/2014/main" id="{88E71299-005F-4306-B39A-4498BA5F87F0}"/>
              </a:ext>
            </a:extLst>
          </p:cNvPr>
          <p:cNvSpPr txBox="1"/>
          <p:nvPr/>
        </p:nvSpPr>
        <p:spPr>
          <a:xfrm>
            <a:off x="1303722" y="749545"/>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8-12</a:t>
            </a:r>
          </a:p>
        </p:txBody>
      </p:sp>
      <p:pic>
        <p:nvPicPr>
          <p:cNvPr id="6" name="Picture 5" descr="A photo shows a FANUC delta style robot using backlighting to do a job.">
            <a:extLst>
              <a:ext uri="{FF2B5EF4-FFF2-40B4-BE49-F238E27FC236}">
                <a16:creationId xmlns:a16="http://schemas.microsoft.com/office/drawing/2014/main" id="{9C260F46-1876-4E5D-932A-94949CE9AD01}"/>
              </a:ext>
            </a:extLst>
          </p:cNvPr>
          <p:cNvPicPr>
            <a:picLocks noChangeAspect="1"/>
          </p:cNvPicPr>
          <p:nvPr/>
        </p:nvPicPr>
        <p:blipFill rotWithShape="1">
          <a:blip r:embed="rId2">
            <a:extLst>
              <a:ext uri="{28A0092B-C50C-407E-A947-70E740481C1C}">
                <a14:useLocalDpi xmlns:a14="http://schemas.microsoft.com/office/drawing/2010/main" val="0"/>
              </a:ext>
            </a:extLst>
          </a:blip>
          <a:srcRect b="9946"/>
          <a:stretch/>
        </p:blipFill>
        <p:spPr>
          <a:xfrm>
            <a:off x="1176528" y="1057322"/>
            <a:ext cx="3846522" cy="5530812"/>
          </a:xfrm>
          <a:prstGeom prst="rect">
            <a:avLst/>
          </a:prstGeom>
        </p:spPr>
      </p:pic>
    </p:spTree>
    <p:extLst>
      <p:ext uri="{BB962C8B-B14F-4D97-AF65-F5344CB8AC3E}">
        <p14:creationId xmlns:p14="http://schemas.microsoft.com/office/powerpoint/2010/main" val="11528883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5E681-DCDA-4C61-BE6D-CFC07E5D6C98}"/>
              </a:ext>
            </a:extLst>
          </p:cNvPr>
          <p:cNvSpPr>
            <a:spLocks noGrp="1"/>
          </p:cNvSpPr>
          <p:nvPr>
            <p:ph type="title"/>
          </p:nvPr>
        </p:nvSpPr>
        <p:spPr/>
        <p:txBody>
          <a:bodyPr>
            <a:normAutofit/>
          </a:bodyPr>
          <a:lstStyle/>
          <a:p>
            <a:r>
              <a:rPr lang="en-US" sz="4400" dirty="0"/>
              <a:t>Structured Lighting</a:t>
            </a:r>
          </a:p>
        </p:txBody>
      </p:sp>
      <p:sp>
        <p:nvSpPr>
          <p:cNvPr id="3" name="Content Placeholder 2">
            <a:extLst>
              <a:ext uri="{FF2B5EF4-FFF2-40B4-BE49-F238E27FC236}">
                <a16:creationId xmlns:a16="http://schemas.microsoft.com/office/drawing/2014/main" id="{F6662B8E-0509-4A76-BFEE-BFD9E3A1DFB9}"/>
              </a:ext>
            </a:extLst>
          </p:cNvPr>
          <p:cNvSpPr>
            <a:spLocks noGrp="1"/>
          </p:cNvSpPr>
          <p:nvPr>
            <p:ph idx="1"/>
          </p:nvPr>
        </p:nvSpPr>
        <p:spPr/>
        <p:txBody>
          <a:bodyPr>
            <a:normAutofit/>
          </a:bodyPr>
          <a:lstStyle/>
          <a:p>
            <a:r>
              <a:rPr lang="en-US" sz="2800" b="1" dirty="0"/>
              <a:t>Structured lighting</a:t>
            </a:r>
            <a:r>
              <a:rPr lang="en-US" sz="2800" dirty="0"/>
              <a:t> is a variation of partial front lighting that typically relies on a fiber-optic line light to capture object features or measure specific points</a:t>
            </a:r>
          </a:p>
          <a:p>
            <a:pPr lvl="1"/>
            <a:r>
              <a:rPr lang="en-US" sz="2400" dirty="0"/>
              <a:t>Structured lights cover a specific, targetable area instead of creating a wide area or large spot effect</a:t>
            </a:r>
          </a:p>
          <a:p>
            <a:pPr lvl="1"/>
            <a:r>
              <a:rPr lang="en-US" sz="2400" dirty="0"/>
              <a:t>This allows the user to illuminate only the part or area of the object that is of interest</a:t>
            </a:r>
          </a:p>
          <a:p>
            <a:pPr lvl="1"/>
            <a:r>
              <a:rPr lang="en-US" sz="2400" dirty="0"/>
              <a:t>Fiber-optic light is fast and essentially heat free, but the fiber-optic material is made of glass</a:t>
            </a:r>
          </a:p>
        </p:txBody>
      </p:sp>
    </p:spTree>
    <p:extLst>
      <p:ext uri="{BB962C8B-B14F-4D97-AF65-F5344CB8AC3E}">
        <p14:creationId xmlns:p14="http://schemas.microsoft.com/office/powerpoint/2010/main" val="20343958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5591F7-1FA6-442D-9B0B-85C2C5A0139D}"/>
              </a:ext>
            </a:extLst>
          </p:cNvPr>
          <p:cNvSpPr txBox="1"/>
          <p:nvPr/>
        </p:nvSpPr>
        <p:spPr>
          <a:xfrm>
            <a:off x="5537176" y="1463375"/>
            <a:ext cx="3194304" cy="4154984"/>
          </a:xfrm>
          <a:prstGeom prst="rect">
            <a:avLst/>
          </a:prstGeom>
          <a:noFill/>
        </p:spPr>
        <p:txBody>
          <a:bodyPr wrap="square" rtlCol="0">
            <a:spAutoFit/>
          </a:bodyPr>
          <a:lstStyle/>
          <a:p>
            <a:r>
              <a:rPr lang="en-US" sz="2400" dirty="0"/>
              <a:t>If we use a laser and set up a right triangle in which the laser, camera, and object are the three corners, we can triangulate the distance of the recorded light for measurement or as part of a point cloud used to create a three-dimensional image </a:t>
            </a:r>
          </a:p>
        </p:txBody>
      </p:sp>
      <p:sp>
        <p:nvSpPr>
          <p:cNvPr id="4" name="TextBox 3">
            <a:extLst>
              <a:ext uri="{FF2B5EF4-FFF2-40B4-BE49-F238E27FC236}">
                <a16:creationId xmlns:a16="http://schemas.microsoft.com/office/drawing/2014/main" id="{ED6F6A74-AB9C-4723-AC28-84218FF256F2}"/>
              </a:ext>
            </a:extLst>
          </p:cNvPr>
          <p:cNvSpPr txBox="1"/>
          <p:nvPr/>
        </p:nvSpPr>
        <p:spPr>
          <a:xfrm>
            <a:off x="479573" y="1309487"/>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8-13</a:t>
            </a:r>
          </a:p>
        </p:txBody>
      </p:sp>
      <p:pic>
        <p:nvPicPr>
          <p:cNvPr id="6" name="Picture 5" descr="A graphical illustration shows a setup to take measurements using a laser and camera. Setup a right triangle in which the laser, camera, and an object are the three corners. The laser beam hits an object and passes to the camera. An angle between the laser and an object is “b” and the axis “D.” The angle between an object and camera is “b.” The laser axis intersecting the camera axis is “b, h, and f.” ">
            <a:extLst>
              <a:ext uri="{FF2B5EF4-FFF2-40B4-BE49-F238E27FC236}">
                <a16:creationId xmlns:a16="http://schemas.microsoft.com/office/drawing/2014/main" id="{A1BC9216-816F-4BC4-B732-9CACAFB9871F}"/>
              </a:ext>
            </a:extLst>
          </p:cNvPr>
          <p:cNvPicPr>
            <a:picLocks noChangeAspect="1"/>
          </p:cNvPicPr>
          <p:nvPr/>
        </p:nvPicPr>
        <p:blipFill rotWithShape="1">
          <a:blip r:embed="rId2">
            <a:extLst>
              <a:ext uri="{28A0092B-C50C-407E-A947-70E740481C1C}">
                <a14:useLocalDpi xmlns:a14="http://schemas.microsoft.com/office/drawing/2010/main" val="0"/>
              </a:ext>
            </a:extLst>
          </a:blip>
          <a:srcRect b="12439"/>
          <a:stretch/>
        </p:blipFill>
        <p:spPr>
          <a:xfrm>
            <a:off x="479573" y="1617264"/>
            <a:ext cx="4759006" cy="3625296"/>
          </a:xfrm>
          <a:prstGeom prst="rect">
            <a:avLst/>
          </a:prstGeom>
        </p:spPr>
      </p:pic>
    </p:spTree>
    <p:extLst>
      <p:ext uri="{BB962C8B-B14F-4D97-AF65-F5344CB8AC3E}">
        <p14:creationId xmlns:p14="http://schemas.microsoft.com/office/powerpoint/2010/main" val="23596519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FD5EE-A133-43FA-9FAF-DC38EE919843}"/>
              </a:ext>
            </a:extLst>
          </p:cNvPr>
          <p:cNvSpPr>
            <a:spLocks noGrp="1"/>
          </p:cNvSpPr>
          <p:nvPr>
            <p:ph type="title"/>
          </p:nvPr>
        </p:nvSpPr>
        <p:spPr/>
        <p:txBody>
          <a:bodyPr>
            <a:normAutofit/>
          </a:bodyPr>
          <a:lstStyle/>
          <a:p>
            <a:r>
              <a:rPr lang="en-US" sz="4400" dirty="0"/>
              <a:t>3D Imaging</a:t>
            </a:r>
          </a:p>
        </p:txBody>
      </p:sp>
      <p:sp>
        <p:nvSpPr>
          <p:cNvPr id="3" name="Content Placeholder 2">
            <a:extLst>
              <a:ext uri="{FF2B5EF4-FFF2-40B4-BE49-F238E27FC236}">
                <a16:creationId xmlns:a16="http://schemas.microsoft.com/office/drawing/2014/main" id="{A0590220-C7E1-4779-ADB4-D15C5323F32A}"/>
              </a:ext>
            </a:extLst>
          </p:cNvPr>
          <p:cNvSpPr>
            <a:spLocks noGrp="1"/>
          </p:cNvSpPr>
          <p:nvPr>
            <p:ph idx="1"/>
          </p:nvPr>
        </p:nvSpPr>
        <p:spPr/>
        <p:txBody>
          <a:bodyPr>
            <a:normAutofit fontScale="92500" lnSpcReduction="10000"/>
          </a:bodyPr>
          <a:lstStyle/>
          <a:p>
            <a:r>
              <a:rPr lang="en-US" sz="2800" dirty="0"/>
              <a:t>To create multiple points, we have to move the camera and laser setup or move the part to reach and map all the various points</a:t>
            </a:r>
          </a:p>
          <a:p>
            <a:r>
              <a:rPr lang="en-US" sz="2800" dirty="0"/>
              <a:t>Some systems use a laser line instead of a point for this purpose, so the camera can process multiple points from each position</a:t>
            </a:r>
          </a:p>
          <a:p>
            <a:r>
              <a:rPr lang="en-US" sz="2800" dirty="0"/>
              <a:t>The process of recording a cloud of points and then turning it into a 3D image usually takes several minutes and is a technology that is still evolving</a:t>
            </a:r>
          </a:p>
          <a:p>
            <a:r>
              <a:rPr lang="en-US" sz="2800" dirty="0"/>
              <a:t>Triangulation system are great for gauging continuous features on low-contrast parts</a:t>
            </a:r>
          </a:p>
        </p:txBody>
      </p:sp>
    </p:spTree>
    <p:extLst>
      <p:ext uri="{BB962C8B-B14F-4D97-AF65-F5344CB8AC3E}">
        <p14:creationId xmlns:p14="http://schemas.microsoft.com/office/powerpoint/2010/main" val="24285358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5690A-0423-4443-BA7E-4F69EDC147AE}"/>
              </a:ext>
            </a:extLst>
          </p:cNvPr>
          <p:cNvSpPr>
            <a:spLocks noGrp="1"/>
          </p:cNvSpPr>
          <p:nvPr>
            <p:ph type="title"/>
          </p:nvPr>
        </p:nvSpPr>
        <p:spPr/>
        <p:txBody>
          <a:bodyPr>
            <a:normAutofit/>
          </a:bodyPr>
          <a:lstStyle/>
          <a:p>
            <a:r>
              <a:rPr lang="en-US" sz="4400" dirty="0"/>
              <a:t>Tips and Tricks</a:t>
            </a:r>
          </a:p>
        </p:txBody>
      </p:sp>
      <p:sp>
        <p:nvSpPr>
          <p:cNvPr id="3" name="Content Placeholder 2">
            <a:extLst>
              <a:ext uri="{FF2B5EF4-FFF2-40B4-BE49-F238E27FC236}">
                <a16:creationId xmlns:a16="http://schemas.microsoft.com/office/drawing/2014/main" id="{43EF86C0-3E5F-42B8-B86F-5D4D26D4C401}"/>
              </a:ext>
            </a:extLst>
          </p:cNvPr>
          <p:cNvSpPr>
            <a:spLocks noGrp="1"/>
          </p:cNvSpPr>
          <p:nvPr>
            <p:ph idx="1"/>
          </p:nvPr>
        </p:nvSpPr>
        <p:spPr/>
        <p:txBody>
          <a:bodyPr>
            <a:normAutofit/>
          </a:bodyPr>
          <a:lstStyle/>
          <a:p>
            <a:r>
              <a:rPr lang="en-US" sz="2800" dirty="0"/>
              <a:t>Need to look for missing material? </a:t>
            </a:r>
          </a:p>
          <a:p>
            <a:pPr lvl="1"/>
            <a:r>
              <a:rPr lang="en-US" sz="2400" dirty="0"/>
              <a:t>A good solution is to use axial diffuse bright field illumination</a:t>
            </a:r>
          </a:p>
          <a:p>
            <a:r>
              <a:rPr lang="en-US" sz="2800" dirty="0"/>
              <a:t>Looking for a specific colored feature? </a:t>
            </a:r>
          </a:p>
          <a:p>
            <a:pPr lvl="1"/>
            <a:r>
              <a:rPr lang="en-US" sz="2400" dirty="0"/>
              <a:t>By using a specific wavelength of light, or color, you can hide or accent features</a:t>
            </a:r>
          </a:p>
          <a:p>
            <a:r>
              <a:rPr lang="en-US" sz="2800" dirty="0"/>
              <a:t> Want to see if there are any cracks in glass (or similar)? </a:t>
            </a:r>
          </a:p>
          <a:p>
            <a:pPr lvl="1"/>
            <a:r>
              <a:rPr lang="en-US" sz="2400" dirty="0"/>
              <a:t>For this application, the dark field lighting method is helpful</a:t>
            </a:r>
          </a:p>
        </p:txBody>
      </p:sp>
    </p:spTree>
    <p:extLst>
      <p:ext uri="{BB962C8B-B14F-4D97-AF65-F5344CB8AC3E}">
        <p14:creationId xmlns:p14="http://schemas.microsoft.com/office/powerpoint/2010/main" val="1610422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D11EA-E746-4985-9C2C-16A0452B6401}"/>
              </a:ext>
            </a:extLst>
          </p:cNvPr>
          <p:cNvSpPr>
            <a:spLocks noGrp="1"/>
          </p:cNvSpPr>
          <p:nvPr>
            <p:ph type="title"/>
          </p:nvPr>
        </p:nvSpPr>
        <p:spPr/>
        <p:txBody>
          <a:bodyPr>
            <a:normAutofit/>
          </a:bodyPr>
          <a:lstStyle/>
          <a:p>
            <a:r>
              <a:rPr lang="en-US" sz="4400" dirty="0"/>
              <a:t>Tips and Tricks cont.</a:t>
            </a:r>
          </a:p>
        </p:txBody>
      </p:sp>
      <p:sp>
        <p:nvSpPr>
          <p:cNvPr id="3" name="Content Placeholder 2">
            <a:extLst>
              <a:ext uri="{FF2B5EF4-FFF2-40B4-BE49-F238E27FC236}">
                <a16:creationId xmlns:a16="http://schemas.microsoft.com/office/drawing/2014/main" id="{AD5790C9-CF7A-44D8-B5AC-4B751D09EB22}"/>
              </a:ext>
            </a:extLst>
          </p:cNvPr>
          <p:cNvSpPr>
            <a:spLocks noGrp="1"/>
          </p:cNvSpPr>
          <p:nvPr>
            <p:ph idx="1"/>
          </p:nvPr>
        </p:nvSpPr>
        <p:spPr/>
        <p:txBody>
          <a:bodyPr/>
          <a:lstStyle/>
          <a:p>
            <a:r>
              <a:rPr lang="en-US" sz="2800" dirty="0"/>
              <a:t>Need to look inside blister or other clear packaging? </a:t>
            </a:r>
          </a:p>
          <a:p>
            <a:pPr lvl="1"/>
            <a:r>
              <a:rPr lang="en-US" sz="2400" dirty="0"/>
              <a:t>The dome diffuse lighting technique would be a good fit here</a:t>
            </a:r>
          </a:p>
          <a:p>
            <a:r>
              <a:rPr lang="en-US" sz="2800" dirty="0"/>
              <a:t>Have a highly reflective part? </a:t>
            </a:r>
          </a:p>
          <a:p>
            <a:pPr lvl="1"/>
            <a:r>
              <a:rPr lang="en-US" sz="2400" dirty="0"/>
              <a:t>Infrared light eliminates reflections</a:t>
            </a:r>
          </a:p>
          <a:p>
            <a:r>
              <a:rPr lang="en-US" sz="2800" dirty="0"/>
              <a:t>Looking for fluorescent material? </a:t>
            </a:r>
          </a:p>
          <a:p>
            <a:pPr lvl="1"/>
            <a:r>
              <a:rPr lang="en-US" sz="2400" dirty="0"/>
              <a:t>Certain types of ink, glues, and other organic material will emit fluorescent light when exposed to ultraviolet light</a:t>
            </a:r>
          </a:p>
          <a:p>
            <a:endParaRPr lang="en-US" dirty="0"/>
          </a:p>
        </p:txBody>
      </p:sp>
    </p:spTree>
    <p:extLst>
      <p:ext uri="{BB962C8B-B14F-4D97-AF65-F5344CB8AC3E}">
        <p14:creationId xmlns:p14="http://schemas.microsoft.com/office/powerpoint/2010/main" val="11249969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FAACA-C033-46D6-81F8-4A09C5BD5863}"/>
              </a:ext>
            </a:extLst>
          </p:cNvPr>
          <p:cNvSpPr>
            <a:spLocks noGrp="1"/>
          </p:cNvSpPr>
          <p:nvPr>
            <p:ph type="title"/>
          </p:nvPr>
        </p:nvSpPr>
        <p:spPr/>
        <p:txBody>
          <a:bodyPr/>
          <a:lstStyle/>
          <a:p>
            <a:r>
              <a:rPr lang="en-US" sz="4400" dirty="0"/>
              <a:t>Review</a:t>
            </a:r>
            <a:r>
              <a:rPr lang="en-US" dirty="0"/>
              <a:t> </a:t>
            </a:r>
          </a:p>
        </p:txBody>
      </p:sp>
      <p:sp>
        <p:nvSpPr>
          <p:cNvPr id="3" name="Content Placeholder 2">
            <a:extLst>
              <a:ext uri="{FF2B5EF4-FFF2-40B4-BE49-F238E27FC236}">
                <a16:creationId xmlns:a16="http://schemas.microsoft.com/office/drawing/2014/main" id="{0542B319-FD92-42BB-AA12-0BD6E3EFB05D}"/>
              </a:ext>
            </a:extLst>
          </p:cNvPr>
          <p:cNvSpPr>
            <a:spLocks noGrp="1"/>
          </p:cNvSpPr>
          <p:nvPr>
            <p:ph idx="1"/>
          </p:nvPr>
        </p:nvSpPr>
        <p:spPr/>
        <p:txBody>
          <a:bodyPr>
            <a:normAutofit fontScale="92500" lnSpcReduction="10000"/>
          </a:bodyPr>
          <a:lstStyle/>
          <a:p>
            <a:pPr lvl="0"/>
            <a:r>
              <a:rPr lang="en-US" sz="2800" b="1" dirty="0"/>
              <a:t>History of vision systems. </a:t>
            </a:r>
            <a:r>
              <a:rPr lang="en-US" sz="2800" dirty="0"/>
              <a:t>This section gave some brief background information on the people and inventions that led to the modern vision system.</a:t>
            </a:r>
          </a:p>
          <a:p>
            <a:pPr lvl="0"/>
            <a:r>
              <a:rPr lang="en-US" sz="2800" b="1" dirty="0"/>
              <a:t>Components of a vision system. </a:t>
            </a:r>
            <a:r>
              <a:rPr lang="en-US" sz="2800" dirty="0"/>
              <a:t>We looked at the various pieces of a vision system and discovered what each part does.</a:t>
            </a:r>
          </a:p>
          <a:p>
            <a:pPr lvl="0"/>
            <a:r>
              <a:rPr lang="en-US" sz="2800" b="1" dirty="0"/>
              <a:t>Image analysis. </a:t>
            </a:r>
            <a:r>
              <a:rPr lang="en-US" sz="2800" dirty="0"/>
              <a:t>We looked at the basics of image analysis and explored a few ways to process images.</a:t>
            </a:r>
          </a:p>
          <a:p>
            <a:r>
              <a:rPr lang="en-US" sz="2800" b="1" dirty="0"/>
              <a:t>Lighting. </a:t>
            </a:r>
            <a:r>
              <a:rPr lang="en-US" sz="2800" dirty="0"/>
              <a:t>This section covered both light sources and techniques for lighting parts. It serves as a starting point for exploring the complexities of lighting.</a:t>
            </a:r>
          </a:p>
        </p:txBody>
      </p:sp>
    </p:spTree>
    <p:extLst>
      <p:ext uri="{BB962C8B-B14F-4D97-AF65-F5344CB8AC3E}">
        <p14:creationId xmlns:p14="http://schemas.microsoft.com/office/powerpoint/2010/main" val="171966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9538-D312-4859-93C2-45F477196865}"/>
              </a:ext>
            </a:extLst>
          </p:cNvPr>
          <p:cNvSpPr>
            <a:spLocks noGrp="1"/>
          </p:cNvSpPr>
          <p:nvPr>
            <p:ph type="title"/>
          </p:nvPr>
        </p:nvSpPr>
        <p:spPr>
          <a:xfrm>
            <a:off x="114300" y="512780"/>
            <a:ext cx="8915400" cy="1178860"/>
          </a:xfrm>
        </p:spPr>
        <p:txBody>
          <a:bodyPr>
            <a:noAutofit/>
          </a:bodyPr>
          <a:lstStyle/>
          <a:p>
            <a:r>
              <a:rPr lang="en-US" sz="4400" dirty="0"/>
              <a:t>History of Vision Systems  1950s cont.</a:t>
            </a:r>
          </a:p>
        </p:txBody>
      </p:sp>
      <p:sp>
        <p:nvSpPr>
          <p:cNvPr id="3" name="Content Placeholder 2">
            <a:extLst>
              <a:ext uri="{FF2B5EF4-FFF2-40B4-BE49-F238E27FC236}">
                <a16:creationId xmlns:a16="http://schemas.microsoft.com/office/drawing/2014/main" id="{FD6CC4FF-9D0F-46C1-AABD-557DEBBF4DC0}"/>
              </a:ext>
            </a:extLst>
          </p:cNvPr>
          <p:cNvSpPr>
            <a:spLocks noGrp="1"/>
          </p:cNvSpPr>
          <p:nvPr>
            <p:ph idx="1"/>
          </p:nvPr>
        </p:nvSpPr>
        <p:spPr/>
        <p:txBody>
          <a:bodyPr>
            <a:normAutofit/>
          </a:bodyPr>
          <a:lstStyle/>
          <a:p>
            <a:r>
              <a:rPr lang="en-US" sz="2800" dirty="0"/>
              <a:t>James J. Gibson introduced mathematical models that detailed optical flow computations on the pixel level</a:t>
            </a:r>
          </a:p>
          <a:p>
            <a:pPr lvl="1"/>
            <a:r>
              <a:rPr lang="en-US" sz="2400" dirty="0"/>
              <a:t>His models were based on his observations that humans do not analyze the images we receive as raw data, but instead compare them to what we know</a:t>
            </a:r>
          </a:p>
          <a:p>
            <a:pPr lvl="1"/>
            <a:r>
              <a:rPr lang="en-US" sz="2400" dirty="0"/>
              <a:t>Gibson’s ideas were considered a bit radical at the time, but they laid the foundation for modern machine vision</a:t>
            </a:r>
          </a:p>
          <a:p>
            <a:pPr marL="0" indent="0">
              <a:buNone/>
            </a:pPr>
            <a:endParaRPr lang="en-US" sz="2800" dirty="0"/>
          </a:p>
          <a:p>
            <a:r>
              <a:rPr lang="en-US" sz="2800" dirty="0"/>
              <a:t>1958 - Jack Kilby created the first microchip </a:t>
            </a:r>
          </a:p>
        </p:txBody>
      </p:sp>
    </p:spTree>
    <p:extLst>
      <p:ext uri="{BB962C8B-B14F-4D97-AF65-F5344CB8AC3E}">
        <p14:creationId xmlns:p14="http://schemas.microsoft.com/office/powerpoint/2010/main" val="1104508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5C313-47AF-46FD-BF3A-1A7ADF15E9B3}"/>
              </a:ext>
            </a:extLst>
          </p:cNvPr>
          <p:cNvSpPr>
            <a:spLocks noGrp="1"/>
          </p:cNvSpPr>
          <p:nvPr>
            <p:ph type="title"/>
          </p:nvPr>
        </p:nvSpPr>
        <p:spPr/>
        <p:txBody>
          <a:bodyPr>
            <a:normAutofit/>
          </a:bodyPr>
          <a:lstStyle/>
          <a:p>
            <a:r>
              <a:rPr lang="en-US" sz="4400" dirty="0"/>
              <a:t>History of Vision Systems  1960s</a:t>
            </a:r>
          </a:p>
        </p:txBody>
      </p:sp>
      <p:sp>
        <p:nvSpPr>
          <p:cNvPr id="3" name="Content Placeholder 2">
            <a:extLst>
              <a:ext uri="{FF2B5EF4-FFF2-40B4-BE49-F238E27FC236}">
                <a16:creationId xmlns:a16="http://schemas.microsoft.com/office/drawing/2014/main" id="{F2D26907-9173-4404-AD25-90B5B4DD2EBF}"/>
              </a:ext>
            </a:extLst>
          </p:cNvPr>
          <p:cNvSpPr>
            <a:spLocks noGrp="1"/>
          </p:cNvSpPr>
          <p:nvPr>
            <p:ph idx="1"/>
          </p:nvPr>
        </p:nvSpPr>
        <p:spPr/>
        <p:txBody>
          <a:bodyPr>
            <a:normAutofit/>
          </a:bodyPr>
          <a:lstStyle/>
          <a:p>
            <a:r>
              <a:rPr lang="en-US" sz="2800" dirty="0"/>
              <a:t>Between 1960 and 1963, Larry Roberts wrote his thesis on how to extract 3D information from 2D views</a:t>
            </a:r>
          </a:p>
          <a:p>
            <a:pPr lvl="1"/>
            <a:r>
              <a:rPr lang="en-US" sz="2400" dirty="0"/>
              <a:t>Lead to his PhD</a:t>
            </a:r>
          </a:p>
          <a:p>
            <a:pPr lvl="1"/>
            <a:r>
              <a:rPr lang="en-US" sz="2400" dirty="0"/>
              <a:t>Many consider him to be the father of computer vision</a:t>
            </a:r>
          </a:p>
          <a:p>
            <a:r>
              <a:rPr lang="en-US" sz="2800" dirty="0"/>
              <a:t>Jean Serra and Georges Matheron introduced ground-breaking math for dealing with binary images</a:t>
            </a:r>
          </a:p>
          <a:p>
            <a:pPr lvl="1"/>
            <a:r>
              <a:rPr lang="en-US" sz="2400" dirty="0"/>
              <a:t>Their work was expanded to grayscale images and led to the creation of a mathematics foundation based on their work in Paris, France</a:t>
            </a:r>
          </a:p>
        </p:txBody>
      </p:sp>
    </p:spTree>
    <p:extLst>
      <p:ext uri="{BB962C8B-B14F-4D97-AF65-F5344CB8AC3E}">
        <p14:creationId xmlns:p14="http://schemas.microsoft.com/office/powerpoint/2010/main" val="283189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CA9A6-1B3A-4820-9A79-964FD09132EA}"/>
              </a:ext>
            </a:extLst>
          </p:cNvPr>
          <p:cNvSpPr>
            <a:spLocks noGrp="1"/>
          </p:cNvSpPr>
          <p:nvPr>
            <p:ph type="title"/>
          </p:nvPr>
        </p:nvSpPr>
        <p:spPr>
          <a:xfrm>
            <a:off x="123444" y="503636"/>
            <a:ext cx="8897112" cy="1133140"/>
          </a:xfrm>
        </p:spPr>
        <p:txBody>
          <a:bodyPr>
            <a:noAutofit/>
          </a:bodyPr>
          <a:lstStyle/>
          <a:p>
            <a:r>
              <a:rPr lang="en-US" sz="4400" dirty="0"/>
              <a:t>History of Vision Systems  1960s cont.</a:t>
            </a:r>
          </a:p>
        </p:txBody>
      </p:sp>
      <p:sp>
        <p:nvSpPr>
          <p:cNvPr id="3" name="Content Placeholder 2">
            <a:extLst>
              <a:ext uri="{FF2B5EF4-FFF2-40B4-BE49-F238E27FC236}">
                <a16:creationId xmlns:a16="http://schemas.microsoft.com/office/drawing/2014/main" id="{315B15B1-1257-426A-83F5-CF3061E28D93}"/>
              </a:ext>
            </a:extLst>
          </p:cNvPr>
          <p:cNvSpPr>
            <a:spLocks noGrp="1"/>
          </p:cNvSpPr>
          <p:nvPr>
            <p:ph idx="1"/>
          </p:nvPr>
        </p:nvSpPr>
        <p:spPr/>
        <p:txBody>
          <a:bodyPr>
            <a:normAutofit/>
          </a:bodyPr>
          <a:lstStyle/>
          <a:p>
            <a:r>
              <a:rPr lang="en-US" sz="2800" dirty="0"/>
              <a:t>1963 C. T. Sah and Frank Wanlass published a conference paper that introduced the CMOS principle to the world</a:t>
            </a:r>
          </a:p>
          <a:p>
            <a:pPr lvl="1"/>
            <a:r>
              <a:rPr lang="en-US" sz="2400" dirty="0"/>
              <a:t>A principle that Wanlass would later patent and RCA Research laboratories would first produce</a:t>
            </a:r>
          </a:p>
          <a:p>
            <a:pPr lvl="1"/>
            <a:r>
              <a:rPr lang="en-US" sz="2400" b="1" dirty="0"/>
              <a:t>CMOS</a:t>
            </a:r>
            <a:r>
              <a:rPr lang="en-US" sz="2400" dirty="0"/>
              <a:t>—an acronym for “complementary metal oxide semiconductor”—is a combination of p-type and n-type metal oxide semiconductor field-effect transistors (MOSFETs) used to create logic gates and other solid-state circuits</a:t>
            </a:r>
          </a:p>
        </p:txBody>
      </p:sp>
    </p:spTree>
    <p:extLst>
      <p:ext uri="{BB962C8B-B14F-4D97-AF65-F5344CB8AC3E}">
        <p14:creationId xmlns:p14="http://schemas.microsoft.com/office/powerpoint/2010/main" val="3484889752"/>
      </p:ext>
    </p:extLst>
  </p:cSld>
  <p:clrMapOvr>
    <a:masterClrMapping/>
  </p:clrMapOvr>
</p:sld>
</file>

<file path=ppt/theme/theme1.xml><?xml version="1.0" encoding="utf-8"?>
<a:theme xmlns:a="http://schemas.openxmlformats.org/drawingml/2006/main" name="Industrial Robotics book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dustrial Robotics book Theme" id="{78B055A6-DDDF-499D-A419-EAC5393EF474}" vid="{A8158AE0-4890-4874-909B-9067C3D7807F}"/>
    </a:ext>
  </a:extLst>
</a:theme>
</file>

<file path=docProps/app.xml><?xml version="1.0" encoding="utf-8"?>
<Properties xmlns="http://schemas.openxmlformats.org/officeDocument/2006/extended-properties" xmlns:vt="http://schemas.openxmlformats.org/officeDocument/2006/docPropsVTypes">
  <Template>Industrial Robotics book Theme</Template>
  <TotalTime>1604</TotalTime>
  <Words>4804</Words>
  <Application>Microsoft Office PowerPoint</Application>
  <PresentationFormat>On-screen Show (4:3)</PresentationFormat>
  <Paragraphs>401</Paragraphs>
  <Slides>68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Cambria Math</vt:lpstr>
      <vt:lpstr>Times New Roman</vt:lpstr>
      <vt:lpstr>Industrial Robotics book Theme</vt:lpstr>
      <vt:lpstr>Vision Systems </vt:lpstr>
      <vt:lpstr>Overview</vt:lpstr>
      <vt:lpstr>History of Vision Systems </vt:lpstr>
      <vt:lpstr>History of Vision Systems  1907-1926</vt:lpstr>
      <vt:lpstr>History of Vision Systems  1927-1930</vt:lpstr>
      <vt:lpstr>History of Vision Systems  1950s</vt:lpstr>
      <vt:lpstr>History of Vision Systems  1950s cont.</vt:lpstr>
      <vt:lpstr>History of Vision Systems  1960s</vt:lpstr>
      <vt:lpstr>History of Vision Systems  1960s cont.</vt:lpstr>
      <vt:lpstr>History of Vision Systems  1969</vt:lpstr>
      <vt:lpstr>History of Vision Systems  1970s</vt:lpstr>
      <vt:lpstr>History of Vision Systems 1970s cont.</vt:lpstr>
      <vt:lpstr>History of Vision Systems  1980s</vt:lpstr>
      <vt:lpstr>PowerPoint Presentation</vt:lpstr>
      <vt:lpstr>History of Vision Systems  1990s</vt:lpstr>
      <vt:lpstr>PowerPoint Presentation</vt:lpstr>
      <vt:lpstr>History of Vision Systems  2000s</vt:lpstr>
      <vt:lpstr>Components of a Vision System</vt:lpstr>
      <vt:lpstr>Imaging Device</vt:lpstr>
      <vt:lpstr>PowerPoint Presentation</vt:lpstr>
      <vt:lpstr>Imaging Device cont.</vt:lpstr>
      <vt:lpstr>Lens</vt:lpstr>
      <vt:lpstr>Lens cont.</vt:lpstr>
      <vt:lpstr>Processor</vt:lpstr>
      <vt:lpstr>Processor cont.</vt:lpstr>
      <vt:lpstr>Communication</vt:lpstr>
      <vt:lpstr>Communication cont.</vt:lpstr>
      <vt:lpstr>Light Source </vt:lpstr>
      <vt:lpstr>Extras</vt:lpstr>
      <vt:lpstr>Image Analysis</vt:lpstr>
      <vt:lpstr>Image Analysis cont. </vt:lpstr>
      <vt:lpstr>Template Matching</vt:lpstr>
      <vt:lpstr>Edge and Region Statistics</vt:lpstr>
      <vt:lpstr>Algorithm Method</vt:lpstr>
      <vt:lpstr>Lighting</vt:lpstr>
      <vt:lpstr>Visible Light</vt:lpstr>
      <vt:lpstr>Ultraviolet Light</vt:lpstr>
      <vt:lpstr>Types of Lighting</vt:lpstr>
      <vt:lpstr>PowerPoint Presentation</vt:lpstr>
      <vt:lpstr>Incandescent Lights</vt:lpstr>
      <vt:lpstr>Halogen Lights</vt:lpstr>
      <vt:lpstr>HID Lights</vt:lpstr>
      <vt:lpstr>HID Lights cont.</vt:lpstr>
      <vt:lpstr>Metal Halide Lamps</vt:lpstr>
      <vt:lpstr>Xenon Lights </vt:lpstr>
      <vt:lpstr>Fluorescent Lights </vt:lpstr>
      <vt:lpstr>LED Lights</vt:lpstr>
      <vt:lpstr>LED Lights cont. </vt:lpstr>
      <vt:lpstr>Laser Light</vt:lpstr>
      <vt:lpstr>PowerPoint Presentation</vt:lpstr>
      <vt:lpstr>Lighting Techniques</vt:lpstr>
      <vt:lpstr>Bright Field Lighting</vt:lpstr>
      <vt:lpstr>PowerPoint Presentation</vt:lpstr>
      <vt:lpstr>PowerPoint Presentation</vt:lpstr>
      <vt:lpstr>Axial Diffuse Lighting</vt:lpstr>
      <vt:lpstr>PowerPoint Presentation</vt:lpstr>
      <vt:lpstr>Diffuse Dome Lighting</vt:lpstr>
      <vt:lpstr>PowerPoint Presentation</vt:lpstr>
      <vt:lpstr>Dark Field Lighting </vt:lpstr>
      <vt:lpstr>PowerPoint Presentation</vt:lpstr>
      <vt:lpstr>Backlighting </vt:lpstr>
      <vt:lpstr>PowerPoint Presentation</vt:lpstr>
      <vt:lpstr>Structured Lighting</vt:lpstr>
      <vt:lpstr>PowerPoint Presentation</vt:lpstr>
      <vt:lpstr>3D Imaging</vt:lpstr>
      <vt:lpstr>Tips and Tricks</vt:lpstr>
      <vt:lpstr>Tips and Tricks cont.</vt:lpstr>
      <vt:lpstr>Review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Systems </dc:title>
  <dc:creator>Keith Dinwiddie</dc:creator>
  <cp:lastModifiedBy>CL User</cp:lastModifiedBy>
  <cp:revision>45</cp:revision>
  <dcterms:created xsi:type="dcterms:W3CDTF">2018-01-20T20:47:30Z</dcterms:created>
  <dcterms:modified xsi:type="dcterms:W3CDTF">2018-03-12T13:13:33Z</dcterms:modified>
</cp:coreProperties>
</file>