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4" r:id="rId1"/>
  </p:sldMasterIdLst>
  <p:notesMasterIdLst>
    <p:notesMasterId r:id="rId8"/>
  </p:notesMasterIdLst>
  <p:sldIdLst>
    <p:sldId id="256" r:id="rId2"/>
    <p:sldId id="265" r:id="rId3"/>
    <p:sldId id="264" r:id="rId4"/>
    <p:sldId id="268" r:id="rId5"/>
    <p:sldId id="269" r:id="rId6"/>
    <p:sldId id="266" r:id="rId7"/>
  </p:sldIdLst>
  <p:sldSz cx="24384000" cy="13716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0432FF"/>
    <a:srgbClr val="9437FF"/>
    <a:srgbClr val="EBEBE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p:restoredTop sz="77823"/>
  </p:normalViewPr>
  <p:slideViewPr>
    <p:cSldViewPr snapToGrid="0">
      <p:cViewPr varScale="1">
        <p:scale>
          <a:sx n="49" d="100"/>
          <a:sy n="49" d="100"/>
        </p:scale>
        <p:origin x="4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95246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just" defTabSz="457200" eaLnBrk="1" fontAlgn="auto" latinLnBrk="0" hangingPunct="1">
              <a:lnSpc>
                <a:spcPct val="117999"/>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47463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3784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noFill/>
        </p:spPr>
        <p:txBody>
          <a:bodyPr/>
          <a:lstStyle>
            <a:lvl1pPr>
              <a:buClr>
                <a:srgbClr val="0070C0"/>
              </a:buClr>
              <a:defRPr/>
            </a:lvl1pPr>
            <a:lvl2pPr>
              <a:buClr>
                <a:srgbClr val="0070C0"/>
              </a:buClr>
              <a:defRPr/>
            </a:lvl2pPr>
            <a:lvl3pPr>
              <a:buClr>
                <a:srgbClr val="0070C0"/>
              </a:buClr>
              <a:defRPr/>
            </a:lvl3pPr>
            <a:lvl4pPr>
              <a:buClr>
                <a:srgbClr val="0070C0"/>
              </a:buClr>
              <a:defRPr/>
            </a:lvl4pPr>
            <a:lvl5pPr>
              <a:buClr>
                <a:srgbClr val="0070C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019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6168" y="8813801"/>
            <a:ext cx="20726400" cy="2724150"/>
          </a:xfrm>
        </p:spPr>
        <p:txBody>
          <a:bodyPr anchor="t"/>
          <a:lstStyle>
            <a:lvl1pPr algn="l">
              <a:defRPr sz="8000" b="0" cap="all"/>
            </a:lvl1pPr>
          </a:lstStyle>
          <a:p>
            <a:r>
              <a:rPr lang="en-US"/>
              <a:t>Click to edit Master title style</a:t>
            </a:r>
          </a:p>
        </p:txBody>
      </p:sp>
      <p:sp>
        <p:nvSpPr>
          <p:cNvPr id="3" name="Text Placeholder 2"/>
          <p:cNvSpPr>
            <a:spLocks noGrp="1"/>
          </p:cNvSpPr>
          <p:nvPr>
            <p:ph type="body" idx="1"/>
          </p:nvPr>
        </p:nvSpPr>
        <p:spPr>
          <a:xfrm>
            <a:off x="1926168" y="5813427"/>
            <a:ext cx="20726400" cy="3000374"/>
          </a:xfrm>
        </p:spPr>
        <p:txBody>
          <a:bodyPr anchor="b"/>
          <a:lstStyle>
            <a:lvl1pPr marL="0" indent="0" algn="l">
              <a:buNone/>
              <a:defRPr sz="4000"/>
            </a:lvl1pPr>
            <a:lvl2pPr marL="914400" indent="0">
              <a:buNone/>
              <a:defRPr sz="3600"/>
            </a:lvl2pPr>
            <a:lvl3pPr marL="1828800" indent="0">
              <a:buNone/>
              <a:defRPr sz="3200"/>
            </a:lvl3pPr>
            <a:lvl4pPr marL="2743200" indent="0">
              <a:buNone/>
              <a:defRPr sz="2800"/>
            </a:lvl4pPr>
            <a:lvl5pPr marL="3657600" indent="0">
              <a:buNone/>
              <a:defRPr sz="2800"/>
            </a:lvl5pPr>
            <a:lvl6pPr marL="4572000" indent="0">
              <a:buNone/>
              <a:defRPr sz="2800"/>
            </a:lvl6pPr>
            <a:lvl7pPr marL="5486400" indent="0">
              <a:buNone/>
              <a:defRPr sz="2800"/>
            </a:lvl7pPr>
            <a:lvl8pPr marL="6400800" indent="0">
              <a:buNone/>
              <a:defRPr sz="2800"/>
            </a:lvl8pPr>
            <a:lvl9pPr marL="7315200" indent="0">
              <a:buNone/>
              <a:defRPr sz="2800"/>
            </a:lvl9pPr>
          </a:lstStyle>
          <a:p>
            <a:pPr lvl="0"/>
            <a:r>
              <a:rPr lang="en-US"/>
              <a:t>Click to edit Master text styles</a:t>
            </a:r>
          </a:p>
        </p:txBody>
      </p:sp>
      <p:sp>
        <p:nvSpPr>
          <p:cNvPr id="4" name="Title 1">
            <a:extLst>
              <a:ext uri="{FF2B5EF4-FFF2-40B4-BE49-F238E27FC236}">
                <a16:creationId xmlns:a16="http://schemas.microsoft.com/office/drawing/2014/main" id="{F75F0523-9AE4-A0B0-E047-41EF3F637C20}"/>
              </a:ext>
            </a:extLst>
          </p:cNvPr>
          <p:cNvSpPr txBox="1">
            <a:spLocks/>
          </p:cNvSpPr>
          <p:nvPr userDrawn="1"/>
        </p:nvSpPr>
        <p:spPr bwMode="auto">
          <a:xfrm>
            <a:off x="457199" y="196795"/>
            <a:ext cx="23397635" cy="1554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kern="0"/>
              <a:t>Click to edit Master title style</a:t>
            </a:r>
          </a:p>
        </p:txBody>
      </p:sp>
    </p:spTree>
    <p:extLst>
      <p:ext uri="{BB962C8B-B14F-4D97-AF65-F5344CB8AC3E}">
        <p14:creationId xmlns:p14="http://schemas.microsoft.com/office/powerpoint/2010/main" val="44159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31517" y="2743200"/>
            <a:ext cx="11460480" cy="7620000"/>
          </a:xfrm>
        </p:spPr>
        <p:txBody>
          <a:bodyPr/>
          <a:lstStyle>
            <a:lvl1pPr>
              <a:buClr>
                <a:srgbClr val="0070C0"/>
              </a:buClr>
              <a:defRPr sz="5600"/>
            </a:lvl1pPr>
            <a:lvl2pPr>
              <a:buClr>
                <a:srgbClr val="0070C0"/>
              </a:buClr>
              <a:defRPr sz="4800"/>
            </a:lvl2pPr>
            <a:lvl3pPr>
              <a:buClr>
                <a:srgbClr val="0070C0"/>
              </a:buClr>
              <a:defRPr sz="4000"/>
            </a:lvl3pPr>
            <a:lvl4pPr>
              <a:buClr>
                <a:srgbClr val="0070C0"/>
              </a:buClr>
              <a:defRPr sz="3600"/>
            </a:lvl4pPr>
            <a:lvl5pPr>
              <a:buClr>
                <a:srgbClr val="0070C0"/>
              </a:buClr>
              <a:defRPr sz="3600"/>
            </a:lvl5pPr>
            <a:lvl6pPr>
              <a:defRPr sz="3600"/>
            </a:lvl6pPr>
            <a:lvl7pPr>
              <a:defRPr sz="3600"/>
            </a:lvl7pPr>
            <a:lvl8pPr>
              <a:defRPr sz="3600"/>
            </a:lvl8pPr>
            <a:lvl9pPr>
              <a:defRPr sz="3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679677" y="2743200"/>
            <a:ext cx="11460480" cy="7620000"/>
          </a:xfrm>
        </p:spPr>
        <p:txBody>
          <a:bodyPr/>
          <a:lstStyle>
            <a:lvl1pPr>
              <a:buClr>
                <a:srgbClr val="0070C0"/>
              </a:buClr>
              <a:defRPr sz="5600"/>
            </a:lvl1pPr>
            <a:lvl2pPr>
              <a:buClr>
                <a:srgbClr val="0070C0"/>
              </a:buClr>
              <a:defRPr sz="4800"/>
            </a:lvl2pPr>
            <a:lvl3pPr>
              <a:buClr>
                <a:srgbClr val="0070C0"/>
              </a:buClr>
              <a:defRPr sz="4000"/>
            </a:lvl3pPr>
            <a:lvl4pPr>
              <a:buClr>
                <a:srgbClr val="0070C0"/>
              </a:buClr>
              <a:defRPr sz="3600"/>
            </a:lvl4pPr>
            <a:lvl5pPr>
              <a:buClr>
                <a:srgbClr val="0070C0"/>
              </a:buClr>
              <a:defRPr sz="3600"/>
            </a:lvl5pPr>
            <a:lvl6pPr>
              <a:defRPr sz="3600"/>
            </a:lvl6pPr>
            <a:lvl7pPr>
              <a:defRPr sz="3600"/>
            </a:lvl7pPr>
            <a:lvl8pPr>
              <a:defRPr sz="3600"/>
            </a:lvl8pPr>
            <a:lvl9pPr>
              <a:defRPr sz="3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a:extLst>
              <a:ext uri="{FF2B5EF4-FFF2-40B4-BE49-F238E27FC236}">
                <a16:creationId xmlns:a16="http://schemas.microsoft.com/office/drawing/2014/main" id="{670AB30B-FA44-954D-4C1F-94E540BF15C5}"/>
              </a:ext>
            </a:extLst>
          </p:cNvPr>
          <p:cNvSpPr>
            <a:spLocks noGrp="1"/>
          </p:cNvSpPr>
          <p:nvPr>
            <p:ph type="title"/>
          </p:nvPr>
        </p:nvSpPr>
        <p:spPr>
          <a:xfrm>
            <a:off x="457199" y="196795"/>
            <a:ext cx="23397635" cy="1554480"/>
          </a:xfrm>
        </p:spPr>
        <p:txBody>
          <a:bodyPr/>
          <a:lstStyle/>
          <a:p>
            <a:r>
              <a:rPr lang="en-US"/>
              <a:t>Click to edit Master title style</a:t>
            </a:r>
          </a:p>
        </p:txBody>
      </p:sp>
    </p:spTree>
    <p:extLst>
      <p:ext uri="{BB962C8B-B14F-4D97-AF65-F5344CB8AC3E}">
        <p14:creationId xmlns:p14="http://schemas.microsoft.com/office/powerpoint/2010/main" val="88470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200" y="2415047"/>
            <a:ext cx="10773835" cy="1279524"/>
          </a:xfrm>
        </p:spPr>
        <p:txBody>
          <a:bodyPr anchor="b"/>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219200" y="3690274"/>
            <a:ext cx="10773835" cy="8562052"/>
          </a:xfrm>
        </p:spPr>
        <p:txBody>
          <a:bodyPr/>
          <a:lstStyle>
            <a:lvl1pPr>
              <a:buClr>
                <a:srgbClr val="0070C0"/>
              </a:buClr>
              <a:defRPr sz="4800"/>
            </a:lvl1pPr>
            <a:lvl2pPr>
              <a:buClr>
                <a:srgbClr val="0070C0"/>
              </a:buClr>
              <a:defRPr sz="4000"/>
            </a:lvl2pPr>
            <a:lvl3pPr>
              <a:buClr>
                <a:srgbClr val="0070C0"/>
              </a:buClr>
              <a:defRPr sz="3600"/>
            </a:lvl3pPr>
            <a:lvl4pPr>
              <a:buClr>
                <a:srgbClr val="0070C0"/>
              </a:buClr>
              <a:defRPr sz="3200"/>
            </a:lvl4pPr>
            <a:lvl5pPr>
              <a:buClr>
                <a:srgbClr val="0070C0"/>
              </a:buClr>
              <a:defRPr sz="3200"/>
            </a:lvl5pPr>
            <a:lvl6pPr>
              <a:defRPr sz="3200"/>
            </a:lvl6pPr>
            <a:lvl7pPr>
              <a:defRPr sz="3200"/>
            </a:lvl7pPr>
            <a:lvl8pPr>
              <a:defRPr sz="3200"/>
            </a:lvl8pPr>
            <a:lvl9pPr>
              <a:defRPr sz="3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12386735" y="2410750"/>
            <a:ext cx="10778067" cy="1279524"/>
          </a:xfrm>
        </p:spPr>
        <p:txBody>
          <a:bodyPr anchor="b"/>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86735" y="3690274"/>
            <a:ext cx="10778067" cy="8562052"/>
          </a:xfrm>
        </p:spPr>
        <p:txBody>
          <a:bodyPr/>
          <a:lstStyle>
            <a:lvl1pPr>
              <a:buClr>
                <a:srgbClr val="0070C0"/>
              </a:buClr>
              <a:defRPr sz="4800"/>
            </a:lvl1pPr>
            <a:lvl2pPr>
              <a:buClr>
                <a:srgbClr val="0070C0"/>
              </a:buClr>
              <a:defRPr sz="4000"/>
            </a:lvl2pPr>
            <a:lvl3pPr>
              <a:buClr>
                <a:srgbClr val="0070C0"/>
              </a:buClr>
              <a:defRPr sz="3600"/>
            </a:lvl3pPr>
            <a:lvl4pPr>
              <a:buClr>
                <a:srgbClr val="0070C0"/>
              </a:buClr>
              <a:defRPr sz="3200"/>
            </a:lvl4pPr>
            <a:lvl5pPr>
              <a:buClr>
                <a:srgbClr val="0070C0"/>
              </a:buClr>
              <a:defRPr sz="3200"/>
            </a:lvl5pPr>
            <a:lvl6pPr>
              <a:defRPr sz="3200"/>
            </a:lvl6pPr>
            <a:lvl7pPr>
              <a:defRPr sz="3200"/>
            </a:lvl7pPr>
            <a:lvl8pPr>
              <a:defRPr sz="3200"/>
            </a:lvl8pPr>
            <a:lvl9pPr>
              <a:defRPr sz="3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5BADDE40-2C17-40E2-C4A8-A5C0901C32C9}"/>
              </a:ext>
            </a:extLst>
          </p:cNvPr>
          <p:cNvSpPr>
            <a:spLocks noGrp="1"/>
          </p:cNvSpPr>
          <p:nvPr>
            <p:ph type="title"/>
          </p:nvPr>
        </p:nvSpPr>
        <p:spPr>
          <a:xfrm>
            <a:off x="457199" y="196795"/>
            <a:ext cx="23397635" cy="1554480"/>
          </a:xfrm>
        </p:spPr>
        <p:txBody>
          <a:bodyPr/>
          <a:lstStyle/>
          <a:p>
            <a:r>
              <a:rPr lang="en-US"/>
              <a:t>Click to edit Master title style</a:t>
            </a:r>
          </a:p>
        </p:txBody>
      </p:sp>
    </p:spTree>
    <p:extLst>
      <p:ext uri="{BB962C8B-B14F-4D97-AF65-F5344CB8AC3E}">
        <p14:creationId xmlns:p14="http://schemas.microsoft.com/office/powerpoint/2010/main" val="335472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1DADA-669F-F79B-3011-D34F8A8A528D}"/>
              </a:ext>
            </a:extLst>
          </p:cNvPr>
          <p:cNvSpPr>
            <a:spLocks noGrp="1"/>
          </p:cNvSpPr>
          <p:nvPr>
            <p:ph type="title"/>
          </p:nvPr>
        </p:nvSpPr>
        <p:spPr>
          <a:xfrm>
            <a:off x="457199" y="196795"/>
            <a:ext cx="23397635" cy="1554480"/>
          </a:xfrm>
        </p:spPr>
        <p:txBody>
          <a:bodyPr/>
          <a:lstStyle/>
          <a:p>
            <a:r>
              <a:rPr lang="en-US"/>
              <a:t>Click to edit Master title style</a:t>
            </a:r>
          </a:p>
        </p:txBody>
      </p:sp>
    </p:spTree>
    <p:extLst>
      <p:ext uri="{BB962C8B-B14F-4D97-AF65-F5344CB8AC3E}">
        <p14:creationId xmlns:p14="http://schemas.microsoft.com/office/powerpoint/2010/main" val="2794672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2108794"/>
            <a:ext cx="8022168" cy="2324100"/>
          </a:xfrm>
        </p:spPr>
        <p:txBody>
          <a:bodyPr anchor="b"/>
          <a:lstStyle>
            <a:lvl1pPr algn="l">
              <a:defRPr sz="4000" b="1"/>
            </a:lvl1pPr>
          </a:lstStyle>
          <a:p>
            <a:r>
              <a:rPr lang="en-US"/>
              <a:t>Click to edit Master title style</a:t>
            </a:r>
          </a:p>
        </p:txBody>
      </p:sp>
      <p:sp>
        <p:nvSpPr>
          <p:cNvPr id="3" name="Content Placeholder 2"/>
          <p:cNvSpPr>
            <a:spLocks noGrp="1"/>
          </p:cNvSpPr>
          <p:nvPr>
            <p:ph idx="1"/>
          </p:nvPr>
        </p:nvSpPr>
        <p:spPr>
          <a:xfrm>
            <a:off x="8713695" y="2079063"/>
            <a:ext cx="15141140" cy="10173263"/>
          </a:xfrm>
        </p:spPr>
        <p:txBody>
          <a:bodyPr/>
          <a:lstStyle>
            <a:lvl1pPr>
              <a:buClr>
                <a:srgbClr val="0070C0"/>
              </a:buClr>
              <a:defRPr sz="6400"/>
            </a:lvl1pPr>
            <a:lvl2pPr>
              <a:buClr>
                <a:srgbClr val="0070C0"/>
              </a:buClr>
              <a:defRPr sz="5600"/>
            </a:lvl2pPr>
            <a:lvl3pPr>
              <a:buClr>
                <a:srgbClr val="0070C0"/>
              </a:buClr>
              <a:defRPr sz="4800"/>
            </a:lvl3pPr>
            <a:lvl4pPr>
              <a:buClr>
                <a:srgbClr val="0070C0"/>
              </a:buClr>
              <a:defRPr sz="4000"/>
            </a:lvl4pPr>
            <a:lvl5pPr>
              <a:buClr>
                <a:srgbClr val="0070C0"/>
              </a:buClr>
              <a:defRPr sz="4000"/>
            </a:lvl5pPr>
            <a:lvl6pPr>
              <a:defRPr sz="4000"/>
            </a:lvl6pPr>
            <a:lvl7pPr>
              <a:defRPr sz="4000"/>
            </a:lvl7pPr>
            <a:lvl8pPr>
              <a:defRPr sz="4000"/>
            </a:lvl8pPr>
            <a:lvl9pPr>
              <a:defRPr sz="4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199" y="4790412"/>
            <a:ext cx="8022168" cy="7461913"/>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n-US"/>
              <a:t>Click to edit Master text styles</a:t>
            </a:r>
          </a:p>
        </p:txBody>
      </p:sp>
      <p:sp>
        <p:nvSpPr>
          <p:cNvPr id="5" name="Title 1">
            <a:extLst>
              <a:ext uri="{FF2B5EF4-FFF2-40B4-BE49-F238E27FC236}">
                <a16:creationId xmlns:a16="http://schemas.microsoft.com/office/drawing/2014/main" id="{FBB8D16D-7293-8B59-CB09-D7CDF1E5B34E}"/>
              </a:ext>
            </a:extLst>
          </p:cNvPr>
          <p:cNvSpPr txBox="1">
            <a:spLocks/>
          </p:cNvSpPr>
          <p:nvPr userDrawn="1"/>
        </p:nvSpPr>
        <p:spPr bwMode="auto">
          <a:xfrm>
            <a:off x="457199" y="196795"/>
            <a:ext cx="23397635" cy="1554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kern="0" dirty="0"/>
              <a:t>Click to edit Master title style</a:t>
            </a:r>
          </a:p>
        </p:txBody>
      </p:sp>
    </p:spTree>
    <p:extLst>
      <p:ext uri="{BB962C8B-B14F-4D97-AF65-F5344CB8AC3E}">
        <p14:creationId xmlns:p14="http://schemas.microsoft.com/office/powerpoint/2010/main" val="658976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435" y="10408025"/>
            <a:ext cx="14630400" cy="1133476"/>
          </a:xfrm>
        </p:spPr>
        <p:txBody>
          <a:bodyPr anchor="b"/>
          <a:lstStyle>
            <a:lvl1pPr algn="l">
              <a:defRPr sz="4000" b="1"/>
            </a:lvl1pPr>
          </a:lstStyle>
          <a:p>
            <a:r>
              <a:rPr lang="en-US"/>
              <a:t>Click to edit Master title style</a:t>
            </a:r>
          </a:p>
        </p:txBody>
      </p:sp>
      <p:sp>
        <p:nvSpPr>
          <p:cNvPr id="3" name="Picture Placeholder 2"/>
          <p:cNvSpPr>
            <a:spLocks noGrp="1"/>
          </p:cNvSpPr>
          <p:nvPr>
            <p:ph type="pic" idx="1"/>
          </p:nvPr>
        </p:nvSpPr>
        <p:spPr>
          <a:xfrm>
            <a:off x="4779435" y="2151528"/>
            <a:ext cx="14630400" cy="7879978"/>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pPr lvl="0"/>
            <a:r>
              <a:rPr lang="en-US" noProof="0"/>
              <a:t>Click icon to add picture</a:t>
            </a:r>
          </a:p>
        </p:txBody>
      </p:sp>
      <p:sp>
        <p:nvSpPr>
          <p:cNvPr id="4" name="Text Placeholder 3"/>
          <p:cNvSpPr>
            <a:spLocks noGrp="1"/>
          </p:cNvSpPr>
          <p:nvPr>
            <p:ph type="body" sz="half" idx="2"/>
          </p:nvPr>
        </p:nvSpPr>
        <p:spPr>
          <a:xfrm>
            <a:off x="4779435" y="11564472"/>
            <a:ext cx="14630400" cy="1609724"/>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n-US"/>
              <a:t>Click to edit Master text styles</a:t>
            </a:r>
          </a:p>
        </p:txBody>
      </p:sp>
      <p:sp>
        <p:nvSpPr>
          <p:cNvPr id="5" name="Title 1">
            <a:extLst>
              <a:ext uri="{FF2B5EF4-FFF2-40B4-BE49-F238E27FC236}">
                <a16:creationId xmlns:a16="http://schemas.microsoft.com/office/drawing/2014/main" id="{C56F4ABB-83A1-2B45-47F6-4D0A08EE0778}"/>
              </a:ext>
            </a:extLst>
          </p:cNvPr>
          <p:cNvSpPr txBox="1">
            <a:spLocks/>
          </p:cNvSpPr>
          <p:nvPr userDrawn="1"/>
        </p:nvSpPr>
        <p:spPr bwMode="auto">
          <a:xfrm>
            <a:off x="457199" y="196795"/>
            <a:ext cx="23397635" cy="1554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kern="0"/>
              <a:t>Click to edit Master title style</a:t>
            </a:r>
          </a:p>
        </p:txBody>
      </p:sp>
    </p:spTree>
    <p:extLst>
      <p:ext uri="{BB962C8B-B14F-4D97-AF65-F5344CB8AC3E}">
        <p14:creationId xmlns:p14="http://schemas.microsoft.com/office/powerpoint/2010/main" val="403248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1340" y="4745407"/>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9670554"/>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Tree>
    <p:extLst>
      <p:ext uri="{BB962C8B-B14F-4D97-AF65-F5344CB8AC3E}">
        <p14:creationId xmlns:p14="http://schemas.microsoft.com/office/powerpoint/2010/main" val="22119606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457199" y="2286000"/>
            <a:ext cx="23397635" cy="10596282"/>
          </a:xfrm>
          <a:prstGeom prst="rect">
            <a:avLst/>
          </a:prstGeom>
        </p:spPr>
        <p:txBody>
          <a:bodyPr numCol="2" spcCol="1098550"/>
          <a:lstStyle>
            <a:lvl1pPr>
              <a:buClr>
                <a:srgbClr val="0070C0"/>
              </a:buClr>
              <a:defRPr/>
            </a:lvl1pPr>
          </a:lstStyle>
          <a:p>
            <a:r>
              <a:rPr dirty="0"/>
              <a:t>Slide bullet text</a:t>
            </a:r>
          </a:p>
          <a:p>
            <a:pPr lvl="1"/>
            <a:endParaRPr dirty="0"/>
          </a:p>
          <a:p>
            <a:pPr lvl="2"/>
            <a:endParaRPr dirty="0"/>
          </a:p>
          <a:p>
            <a:pPr lvl="3"/>
            <a:endParaRPr dirty="0"/>
          </a:p>
          <a:p>
            <a:pPr lvl="4"/>
            <a:endParaRPr dirty="0"/>
          </a:p>
        </p:txBody>
      </p:sp>
      <p:sp>
        <p:nvSpPr>
          <p:cNvPr id="2" name="Title 1">
            <a:extLst>
              <a:ext uri="{FF2B5EF4-FFF2-40B4-BE49-F238E27FC236}">
                <a16:creationId xmlns:a16="http://schemas.microsoft.com/office/drawing/2014/main" id="{D2DA2D7D-EC74-B8CB-8BB9-1A6867467830}"/>
              </a:ext>
            </a:extLst>
          </p:cNvPr>
          <p:cNvSpPr>
            <a:spLocks noGrp="1"/>
          </p:cNvSpPr>
          <p:nvPr>
            <p:ph type="title"/>
          </p:nvPr>
        </p:nvSpPr>
        <p:spPr>
          <a:xfrm>
            <a:off x="457199" y="196795"/>
            <a:ext cx="23397635" cy="1554480"/>
          </a:xfrm>
        </p:spPr>
        <p:txBody>
          <a:bodyPr/>
          <a:lstStyle/>
          <a:p>
            <a:r>
              <a:rPr lang="en-US"/>
              <a:t>Click to edit Master title style</a:t>
            </a:r>
          </a:p>
        </p:txBody>
      </p:sp>
    </p:spTree>
    <p:extLst>
      <p:ext uri="{BB962C8B-B14F-4D97-AF65-F5344CB8AC3E}">
        <p14:creationId xmlns:p14="http://schemas.microsoft.com/office/powerpoint/2010/main" val="360865116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6"/>
          <p:cNvSpPr>
            <a:spLocks noGrp="1" noChangeArrowheads="1"/>
          </p:cNvSpPr>
          <p:nvPr>
            <p:ph type="body" idx="1"/>
          </p:nvPr>
        </p:nvSpPr>
        <p:spPr bwMode="auto">
          <a:xfrm>
            <a:off x="457200" y="2366682"/>
            <a:ext cx="23397635" cy="92157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Main</a:t>
            </a:r>
          </a:p>
          <a:p>
            <a:pPr lvl="1"/>
            <a:r>
              <a:rPr lang="en-US" altLang="en-US" dirty="0"/>
              <a:t>Secondary</a:t>
            </a:r>
          </a:p>
          <a:p>
            <a:pPr lvl="2"/>
            <a:r>
              <a:rPr lang="en-US" altLang="en-US" dirty="0"/>
              <a:t>Tertiary</a:t>
            </a:r>
          </a:p>
          <a:p>
            <a:pPr lvl="3"/>
            <a:r>
              <a:rPr lang="en-US" altLang="en-US" dirty="0"/>
              <a:t>Quatro</a:t>
            </a:r>
          </a:p>
        </p:txBody>
      </p:sp>
      <p:sp>
        <p:nvSpPr>
          <p:cNvPr id="1033" name="Rectangle 37"/>
          <p:cNvSpPr>
            <a:spLocks noChangeArrowheads="1"/>
          </p:cNvSpPr>
          <p:nvPr/>
        </p:nvSpPr>
        <p:spPr bwMode="auto">
          <a:xfrm>
            <a:off x="0" y="0"/>
            <a:ext cx="24384000" cy="1948070"/>
          </a:xfrm>
          <a:prstGeom prst="rect">
            <a:avLst/>
          </a:prstGeom>
          <a:solidFill>
            <a:srgbClr val="0070C0"/>
          </a:solidFill>
          <a:ln w="9525">
            <a:solidFill>
              <a:srgbClr val="0070C0"/>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sz="4800"/>
          </a:p>
        </p:txBody>
      </p:sp>
      <p:sp>
        <p:nvSpPr>
          <p:cNvPr id="1026" name="Rectangle 25"/>
          <p:cNvSpPr>
            <a:spLocks noGrp="1" noChangeArrowheads="1"/>
          </p:cNvSpPr>
          <p:nvPr>
            <p:ph type="title"/>
          </p:nvPr>
        </p:nvSpPr>
        <p:spPr bwMode="auto">
          <a:xfrm>
            <a:off x="457199" y="196795"/>
            <a:ext cx="23397635" cy="1554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here for title</a:t>
            </a:r>
          </a:p>
        </p:txBody>
      </p:sp>
    </p:spTree>
    <p:extLst>
      <p:ext uri="{BB962C8B-B14F-4D97-AF65-F5344CB8AC3E}">
        <p14:creationId xmlns:p14="http://schemas.microsoft.com/office/powerpoint/2010/main" val="338127780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1" r:id="rId5"/>
    <p:sldLayoutId id="2147483672" r:id="rId6"/>
    <p:sldLayoutId id="2147483673" r:id="rId7"/>
    <p:sldLayoutId id="2147483674" r:id="rId8"/>
    <p:sldLayoutId id="2147483676" r:id="rId9"/>
  </p:sldLayoutIdLst>
  <p:txStyles>
    <p:title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p:titleStyle>
    <p:bodyStyle>
      <a:lvl1pPr marL="685800" indent="-685800" algn="l" rtl="0" eaLnBrk="1" fontAlgn="base" hangingPunct="1">
        <a:spcBef>
          <a:spcPct val="20000"/>
        </a:spcBef>
        <a:spcAft>
          <a:spcPct val="0"/>
        </a:spcAft>
        <a:buClr>
          <a:srgbClr val="0070C0"/>
        </a:buClr>
        <a:buSzPct val="70000"/>
        <a:buFont typeface="Monotype Sorts" charset="2"/>
        <a:buChar char="n"/>
        <a:defRPr kumimoji="1" sz="5600" b="0">
          <a:solidFill>
            <a:schemeClr val="tx1"/>
          </a:solidFill>
          <a:latin typeface="Calibri" panose="020F0502020204030204" pitchFamily="34" charset="0"/>
          <a:ea typeface="+mn-ea"/>
          <a:cs typeface="Calibri" panose="020F0502020204030204" pitchFamily="34" charset="0"/>
        </a:defRPr>
      </a:lvl1pPr>
      <a:lvl2pPr marL="1485900" indent="-571500" algn="l" rtl="0" eaLnBrk="1" fontAlgn="base" hangingPunct="1">
        <a:spcBef>
          <a:spcPct val="20000"/>
        </a:spcBef>
        <a:spcAft>
          <a:spcPct val="0"/>
        </a:spcAft>
        <a:buClr>
          <a:srgbClr val="0070C0"/>
        </a:buClr>
        <a:buSzPct val="65000"/>
        <a:buFont typeface="Monotype Sorts" charset="2"/>
        <a:buChar char="n"/>
        <a:defRPr kumimoji="1" sz="4800" b="0">
          <a:solidFill>
            <a:schemeClr val="tx1"/>
          </a:solidFill>
          <a:latin typeface="Calibri" panose="020F0502020204030204" pitchFamily="34" charset="0"/>
          <a:cs typeface="Calibri" panose="020F0502020204030204" pitchFamily="34" charset="0"/>
        </a:defRPr>
      </a:lvl2pPr>
      <a:lvl3pPr marL="2286000" indent="-457200" algn="l" rtl="0" eaLnBrk="1" fontAlgn="base" hangingPunct="1">
        <a:spcBef>
          <a:spcPct val="20000"/>
        </a:spcBef>
        <a:spcAft>
          <a:spcPct val="0"/>
        </a:spcAft>
        <a:buClr>
          <a:srgbClr val="0070C0"/>
        </a:buClr>
        <a:buSzPct val="65000"/>
        <a:buFont typeface="Monotype Sorts" charset="2"/>
        <a:buChar char="n"/>
        <a:defRPr kumimoji="1" sz="4800" b="0">
          <a:solidFill>
            <a:schemeClr val="tx1"/>
          </a:solidFill>
          <a:latin typeface="Calibri" panose="020F0502020204030204" pitchFamily="34" charset="0"/>
          <a:cs typeface="Calibri" panose="020F0502020204030204" pitchFamily="34" charset="0"/>
        </a:defRPr>
      </a:lvl3pPr>
      <a:lvl4pPr marL="3200400" indent="-457200" algn="l" rtl="0" eaLnBrk="1" fontAlgn="base" hangingPunct="1">
        <a:spcBef>
          <a:spcPct val="20000"/>
        </a:spcBef>
        <a:spcAft>
          <a:spcPct val="0"/>
        </a:spcAft>
        <a:buClr>
          <a:srgbClr val="0070C0"/>
        </a:buClr>
        <a:buSzPct val="65000"/>
        <a:buFont typeface="Monotype Sorts" charset="2"/>
        <a:buChar char="n"/>
        <a:defRPr kumimoji="1" sz="4000" b="0">
          <a:solidFill>
            <a:schemeClr val="tx1"/>
          </a:solidFill>
          <a:latin typeface="Calibri" panose="020F0502020204030204" pitchFamily="34" charset="0"/>
          <a:cs typeface="Calibri" panose="020F0502020204030204" pitchFamily="34" charset="0"/>
        </a:defRPr>
      </a:lvl4pPr>
      <a:lvl5pPr marL="4114800" indent="-457200" algn="l" rtl="0" eaLnBrk="1" fontAlgn="base" hangingPunct="1">
        <a:spcBef>
          <a:spcPct val="20000"/>
        </a:spcBef>
        <a:spcAft>
          <a:spcPct val="0"/>
        </a:spcAft>
        <a:buClr>
          <a:srgbClr val="FF0000"/>
        </a:buClr>
        <a:buSzPct val="65000"/>
        <a:buFont typeface="Monotype Sorts" charset="2"/>
        <a:buChar char="n"/>
        <a:defRPr kumimoji="1" sz="4000" b="0">
          <a:solidFill>
            <a:schemeClr val="tx1"/>
          </a:solidFill>
          <a:latin typeface="Calibri" panose="020F0502020204030204" pitchFamily="34" charset="0"/>
          <a:cs typeface="Calibri" panose="020F0502020204030204" pitchFamily="34" charset="0"/>
        </a:defRPr>
      </a:lvl5pPr>
      <a:lvl6pPr marL="50292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6pPr>
      <a:lvl7pPr marL="59436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7pPr>
      <a:lvl8pPr marL="68580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8pPr>
      <a:lvl9pPr marL="77724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ADAPTIVE LEADERSHIP"/>
          <p:cNvSpPr txBox="1">
            <a:spLocks noGrp="1"/>
          </p:cNvSpPr>
          <p:nvPr>
            <p:ph type="title"/>
          </p:nvPr>
        </p:nvSpPr>
        <p:spPr>
          <a:prstGeom prst="rect">
            <a:avLst/>
          </a:prstGeom>
        </p:spPr>
        <p:txBody>
          <a:bodyPr/>
          <a:lstStyle/>
          <a:p>
            <a:r>
              <a:rPr lang="en-US" dirty="0"/>
              <a:t>8020</a:t>
            </a:r>
            <a:r>
              <a:rPr dirty="0"/>
              <a:t> LEADERSHIP</a:t>
            </a:r>
          </a:p>
        </p:txBody>
      </p:sp>
      <p:sp>
        <p:nvSpPr>
          <p:cNvPr id="151" name="Gary Freiberg 16 Jul 2021"/>
          <p:cNvSpPr txBox="1">
            <a:spLocks noGrp="1"/>
          </p:cNvSpPr>
          <p:nvPr>
            <p:ph type="body" sz="quarter" idx="1"/>
          </p:nvPr>
        </p:nvSpPr>
        <p:spPr>
          <a:xfrm>
            <a:off x="1201342" y="6858000"/>
            <a:ext cx="21971001" cy="105721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a:bodyPr>
          <a:lstStyle/>
          <a:p>
            <a:r>
              <a:rPr lang="en-US" dirty="0"/>
              <a:t>Accomplishing Change</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Many leadership books are all about inspiration, but downplay the perspiration. We respect how tough this work is. We know too many people with scars to show for their efforts. We have scars ourselves and harbor no illusions.”…"/>
          <p:cNvSpPr txBox="1"/>
          <p:nvPr/>
        </p:nvSpPr>
        <p:spPr>
          <a:xfrm>
            <a:off x="8070273" y="2651721"/>
            <a:ext cx="15782503" cy="71506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685800" indent="-685800">
              <a:spcAft>
                <a:spcPts val="1200"/>
              </a:spcAft>
              <a:buFont typeface="Arial" panose="020B0604020202020204" pitchFamily="34" charset="0"/>
              <a:buChar char="•"/>
            </a:pPr>
            <a:r>
              <a:rPr lang="en-US" sz="6000" dirty="0"/>
              <a:t>In </a:t>
            </a:r>
            <a:r>
              <a:rPr lang="en-US" sz="5400" dirty="0"/>
              <a:t>the early 1900’s an Italian Economist, Vilfredo Pareto, observed that 20% of the population owned 80% of the land</a:t>
            </a:r>
          </a:p>
          <a:p>
            <a:pPr marL="685800" indent="-685800">
              <a:spcAft>
                <a:spcPts val="1200"/>
              </a:spcAft>
              <a:buFont typeface="Arial" panose="020B0604020202020204" pitchFamily="34" charset="0"/>
              <a:buChar char="•"/>
            </a:pPr>
            <a:r>
              <a:rPr lang="en-US" sz="5400" dirty="0"/>
              <a:t>His observations led to the Law of Imbalance and the graphing of this imbalance is known as Pareto charts</a:t>
            </a:r>
          </a:p>
          <a:p>
            <a:pPr marL="685800" indent="-685800">
              <a:spcAft>
                <a:spcPts val="1200"/>
              </a:spcAft>
              <a:buFont typeface="Arial" panose="020B0604020202020204" pitchFamily="34" charset="0"/>
              <a:buChar char="•"/>
            </a:pPr>
            <a:r>
              <a:rPr lang="en-US" sz="5400" dirty="0"/>
              <a:t>In the early 1980’s - John D. Nichols (ITW) developed the business process known as 8020</a:t>
            </a:r>
          </a:p>
        </p:txBody>
      </p:sp>
      <p:sp>
        <p:nvSpPr>
          <p:cNvPr id="5" name="Adaptation &amp; Technical Challenges">
            <a:extLst>
              <a:ext uri="{FF2B5EF4-FFF2-40B4-BE49-F238E27FC236}">
                <a16:creationId xmlns:a16="http://schemas.microsoft.com/office/drawing/2014/main" id="{4739B76F-7C71-4648-8B10-46A1CECE7D37}"/>
              </a:ext>
            </a:extLst>
          </p:cNvPr>
          <p:cNvSpPr txBox="1">
            <a:spLocks/>
          </p:cNvSpPr>
          <p:nvPr/>
        </p:nvSpPr>
        <p:spPr>
          <a:xfrm>
            <a:off x="457200" y="365760"/>
            <a:ext cx="23317200" cy="128016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kern="0" dirty="0">
                <a:solidFill>
                  <a:schemeClr val="bg1"/>
                </a:solidFill>
              </a:rPr>
              <a:t>80/20 Rule - the Law of Imbalance</a:t>
            </a:r>
          </a:p>
        </p:txBody>
      </p:sp>
      <p:pic>
        <p:nvPicPr>
          <p:cNvPr id="2" name="Picture 1">
            <a:extLst>
              <a:ext uri="{FF2B5EF4-FFF2-40B4-BE49-F238E27FC236}">
                <a16:creationId xmlns:a16="http://schemas.microsoft.com/office/drawing/2014/main" id="{053F8694-616E-FC44-9A0B-10F2621A7717}"/>
              </a:ext>
            </a:extLst>
          </p:cNvPr>
          <p:cNvPicPr>
            <a:picLocks noChangeAspect="1"/>
          </p:cNvPicPr>
          <p:nvPr/>
        </p:nvPicPr>
        <p:blipFill rotWithShape="1">
          <a:blip r:embed="rId3"/>
          <a:srcRect l="29798" t="18383" r="27979" b="18586"/>
          <a:stretch/>
        </p:blipFill>
        <p:spPr>
          <a:xfrm>
            <a:off x="1970809" y="2651721"/>
            <a:ext cx="5635335" cy="8412559"/>
          </a:xfrm>
          <a:prstGeom prst="rect">
            <a:avLst/>
          </a:prstGeom>
        </p:spPr>
      </p:pic>
    </p:spTree>
    <p:extLst>
      <p:ext uri="{BB962C8B-B14F-4D97-AF65-F5344CB8AC3E}">
        <p14:creationId xmlns:p14="http://schemas.microsoft.com/office/powerpoint/2010/main" val="21767371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aptation &amp; Technical Challenges">
            <a:extLst>
              <a:ext uri="{FF2B5EF4-FFF2-40B4-BE49-F238E27FC236}">
                <a16:creationId xmlns:a16="http://schemas.microsoft.com/office/drawing/2014/main" id="{AB671EFE-0458-7249-B04C-4102E701D51F}"/>
              </a:ext>
            </a:extLst>
          </p:cNvPr>
          <p:cNvSpPr txBox="1">
            <a:spLocks/>
          </p:cNvSpPr>
          <p:nvPr/>
        </p:nvSpPr>
        <p:spPr>
          <a:xfrm>
            <a:off x="457200" y="65314"/>
            <a:ext cx="23317200" cy="1886989"/>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7200" kern="0" dirty="0">
                <a:solidFill>
                  <a:schemeClr val="bg1"/>
                </a:solidFill>
              </a:rPr>
              <a:t>John D. Nichols</a:t>
            </a:r>
          </a:p>
          <a:p>
            <a:r>
              <a:rPr lang="en-US" sz="4000" kern="0" dirty="0">
                <a:solidFill>
                  <a:schemeClr val="bg1"/>
                </a:solidFill>
              </a:rPr>
              <a:t>CEO ITW 1980 - 1996</a:t>
            </a:r>
          </a:p>
        </p:txBody>
      </p:sp>
      <p:grpSp>
        <p:nvGrpSpPr>
          <p:cNvPr id="31" name="Group 30">
            <a:extLst>
              <a:ext uri="{FF2B5EF4-FFF2-40B4-BE49-F238E27FC236}">
                <a16:creationId xmlns:a16="http://schemas.microsoft.com/office/drawing/2014/main" id="{58653EFD-F797-BE49-8BDE-E8979563246D}"/>
              </a:ext>
            </a:extLst>
          </p:cNvPr>
          <p:cNvGrpSpPr/>
          <p:nvPr/>
        </p:nvGrpSpPr>
        <p:grpSpPr>
          <a:xfrm>
            <a:off x="11972636" y="2449289"/>
            <a:ext cx="11125200" cy="10057009"/>
            <a:chOff x="11972636" y="1325880"/>
            <a:chExt cx="11125200" cy="10057009"/>
          </a:xfrm>
        </p:grpSpPr>
        <p:sp>
          <p:nvSpPr>
            <p:cNvPr id="197" name="Why don’t people exercise leadership more often than they do?…"/>
            <p:cNvSpPr txBox="1"/>
            <p:nvPr/>
          </p:nvSpPr>
          <p:spPr>
            <a:xfrm>
              <a:off x="11972636" y="8493828"/>
              <a:ext cx="11125200" cy="28890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marL="685800" indent="-685800" algn="just">
                <a:lnSpc>
                  <a:spcPct val="125000"/>
                </a:lnSpc>
                <a:spcBef>
                  <a:spcPts val="1000"/>
                </a:spcBef>
                <a:buFont typeface="Arial" panose="020B0604020202020204" pitchFamily="34" charset="0"/>
                <a:buChar char="•"/>
                <a:defRPr sz="5000"/>
              </a:pPr>
              <a:r>
                <a:rPr lang="en-US" sz="3200" dirty="0"/>
                <a:t>20% of your employees cause 80% of HR problems </a:t>
              </a:r>
            </a:p>
            <a:p>
              <a:pPr marL="685800" indent="-685800" algn="just">
                <a:lnSpc>
                  <a:spcPct val="125000"/>
                </a:lnSpc>
                <a:spcBef>
                  <a:spcPts val="1000"/>
                </a:spcBef>
                <a:buFont typeface="Arial" panose="020B0604020202020204" pitchFamily="34" charset="0"/>
                <a:buChar char="•"/>
                <a:defRPr sz="5000"/>
              </a:pPr>
              <a:r>
                <a:rPr lang="en-US" sz="3200" dirty="0"/>
                <a:t>20% of the work is performed by 80% of employees</a:t>
              </a:r>
            </a:p>
            <a:p>
              <a:pPr marL="685800" indent="-685800" algn="just">
                <a:lnSpc>
                  <a:spcPct val="125000"/>
                </a:lnSpc>
                <a:spcBef>
                  <a:spcPts val="1000"/>
                </a:spcBef>
                <a:buFont typeface="Arial" panose="020B0604020202020204" pitchFamily="34" charset="0"/>
                <a:buChar char="•"/>
                <a:defRPr sz="5000"/>
              </a:pPr>
              <a:r>
                <a:rPr lang="en-US" sz="3200" dirty="0"/>
                <a:t>20% of customers result in 80% of sales</a:t>
              </a:r>
            </a:p>
            <a:p>
              <a:pPr marL="685800" indent="-685800" algn="just">
                <a:lnSpc>
                  <a:spcPct val="125000"/>
                </a:lnSpc>
                <a:spcBef>
                  <a:spcPts val="1000"/>
                </a:spcBef>
                <a:buFont typeface="Arial" panose="020B0604020202020204" pitchFamily="34" charset="0"/>
                <a:buChar char="•"/>
                <a:defRPr sz="5000"/>
              </a:pPr>
              <a:r>
                <a:rPr lang="en-US" sz="3200" dirty="0"/>
                <a:t>20% of vendors produce 80% of your purchases</a:t>
              </a:r>
            </a:p>
          </p:txBody>
        </p:sp>
        <p:pic>
          <p:nvPicPr>
            <p:cNvPr id="29" name="Picture 28">
              <a:extLst>
                <a:ext uri="{FF2B5EF4-FFF2-40B4-BE49-F238E27FC236}">
                  <a16:creationId xmlns:a16="http://schemas.microsoft.com/office/drawing/2014/main" id="{F71AD6B2-0518-A64C-B9F5-584E088B9B95}"/>
                </a:ext>
              </a:extLst>
            </p:cNvPr>
            <p:cNvPicPr>
              <a:picLocks noChangeAspect="1"/>
            </p:cNvPicPr>
            <p:nvPr/>
          </p:nvPicPr>
          <p:blipFill>
            <a:blip r:embed="rId3"/>
            <a:stretch>
              <a:fillRect/>
            </a:stretch>
          </p:blipFill>
          <p:spPr>
            <a:xfrm>
              <a:off x="12058073" y="1325880"/>
              <a:ext cx="10954327" cy="6899119"/>
            </a:xfrm>
            <a:prstGeom prst="rect">
              <a:avLst/>
            </a:prstGeom>
          </p:spPr>
        </p:pic>
      </p:grpSp>
      <p:sp>
        <p:nvSpPr>
          <p:cNvPr id="32" name="TextBox 31">
            <a:extLst>
              <a:ext uri="{FF2B5EF4-FFF2-40B4-BE49-F238E27FC236}">
                <a16:creationId xmlns:a16="http://schemas.microsoft.com/office/drawing/2014/main" id="{0BEC2039-C6A3-904B-836D-B687D8999E3C}"/>
              </a:ext>
            </a:extLst>
          </p:cNvPr>
          <p:cNvSpPr txBox="1"/>
          <p:nvPr/>
        </p:nvSpPr>
        <p:spPr>
          <a:xfrm>
            <a:off x="457200" y="2449289"/>
            <a:ext cx="10954327" cy="11095345"/>
          </a:xfrm>
          <a:prstGeom prst="rect">
            <a:avLst/>
          </a:prstGeom>
          <a:noFill/>
        </p:spPr>
        <p:txBody>
          <a:bodyPr wrap="square">
            <a:spAutoFit/>
          </a:bodyPr>
          <a:lstStyle/>
          <a:p>
            <a:pPr marL="571500" indent="-571500" algn="just">
              <a:lnSpc>
                <a:spcPts val="4500"/>
              </a:lnSpc>
              <a:spcAft>
                <a:spcPts val="1200"/>
              </a:spcAft>
              <a:buFont typeface="Arial" panose="020B0604020202020204" pitchFamily="34" charset="0"/>
              <a:buChar char="•"/>
            </a:pPr>
            <a:r>
              <a:rPr lang="en-US" sz="4000" dirty="0">
                <a:solidFill>
                  <a:srgbClr val="131313"/>
                </a:solidFill>
                <a:latin typeface="+mn-lt"/>
              </a:rPr>
              <a:t>Illinois Tool Works has been recognized by Wall Street and Fortune for superior financial and management performance. </a:t>
            </a:r>
          </a:p>
          <a:p>
            <a:pPr marL="571500" indent="-571500" algn="just">
              <a:lnSpc>
                <a:spcPts val="4500"/>
              </a:lnSpc>
              <a:spcAft>
                <a:spcPts val="1200"/>
              </a:spcAft>
              <a:buFont typeface="Arial" panose="020B0604020202020204" pitchFamily="34" charset="0"/>
              <a:buChar char="•"/>
            </a:pPr>
            <a:r>
              <a:rPr lang="en-US" sz="4000" dirty="0">
                <a:solidFill>
                  <a:srgbClr val="131313"/>
                </a:solidFill>
                <a:latin typeface="+mn-lt"/>
              </a:rPr>
              <a:t>Much of that credit is due to Nichols. He established a </a:t>
            </a:r>
            <a:r>
              <a:rPr lang="en-US" sz="4000" b="1" u="sng" dirty="0">
                <a:solidFill>
                  <a:srgbClr val="131313"/>
                </a:solidFill>
                <a:latin typeface="+mn-lt"/>
              </a:rPr>
              <a:t>strong decentralized management</a:t>
            </a:r>
            <a:r>
              <a:rPr lang="en-US" sz="4000" u="sng" dirty="0">
                <a:solidFill>
                  <a:srgbClr val="131313"/>
                </a:solidFill>
                <a:latin typeface="+mn-lt"/>
              </a:rPr>
              <a:t> </a:t>
            </a:r>
            <a:r>
              <a:rPr lang="en-US" sz="4000" b="1" u="sng" dirty="0">
                <a:solidFill>
                  <a:srgbClr val="131313"/>
                </a:solidFill>
                <a:latin typeface="+mn-lt"/>
              </a:rPr>
              <a:t>structure</a:t>
            </a:r>
            <a:r>
              <a:rPr lang="en-US" sz="4000" dirty="0">
                <a:solidFill>
                  <a:srgbClr val="131313"/>
                </a:solidFill>
                <a:latin typeface="+mn-lt"/>
              </a:rPr>
              <a:t> that promoted innovation, resulting in over 100 new product patents and line extensions.</a:t>
            </a:r>
          </a:p>
          <a:p>
            <a:pPr marL="571500" indent="-571500" algn="just">
              <a:lnSpc>
                <a:spcPts val="4500"/>
              </a:lnSpc>
              <a:spcAft>
                <a:spcPts val="1200"/>
              </a:spcAft>
              <a:buFont typeface="Arial" panose="020B0604020202020204" pitchFamily="34" charset="0"/>
              <a:buChar char="•"/>
            </a:pPr>
            <a:r>
              <a:rPr lang="en-US" sz="4000" dirty="0">
                <a:solidFill>
                  <a:srgbClr val="131313"/>
                </a:solidFill>
                <a:latin typeface="+mn-lt"/>
              </a:rPr>
              <a:t>During his tenure as CEO, Nichols generated a tenfold increase in revenues from </a:t>
            </a:r>
            <a:r>
              <a:rPr lang="en-US" sz="4000" b="1" u="sng" dirty="0">
                <a:solidFill>
                  <a:srgbClr val="131313"/>
                </a:solidFill>
                <a:latin typeface="+mn-lt"/>
              </a:rPr>
              <a:t>$450 million to $4.1 billion</a:t>
            </a:r>
            <a:r>
              <a:rPr lang="en-US" sz="4000" b="1" dirty="0">
                <a:solidFill>
                  <a:srgbClr val="131313"/>
                </a:solidFill>
                <a:latin typeface="+mn-lt"/>
              </a:rPr>
              <a:t> </a:t>
            </a:r>
            <a:r>
              <a:rPr lang="en-US" sz="4000" dirty="0">
                <a:solidFill>
                  <a:srgbClr val="131313"/>
                </a:solidFill>
                <a:latin typeface="+mn-lt"/>
              </a:rPr>
              <a:t>and for 25 years ITW has achieved </a:t>
            </a:r>
            <a:r>
              <a:rPr lang="en-US" sz="4000" b="1" u="sng" dirty="0">
                <a:solidFill>
                  <a:srgbClr val="131313"/>
                </a:solidFill>
                <a:latin typeface="+mn-lt"/>
              </a:rPr>
              <a:t>19%+ annual returns</a:t>
            </a:r>
            <a:r>
              <a:rPr lang="en-US" sz="4000" b="1" dirty="0">
                <a:solidFill>
                  <a:srgbClr val="131313"/>
                </a:solidFill>
                <a:latin typeface="+mn-lt"/>
              </a:rPr>
              <a:t> </a:t>
            </a:r>
            <a:r>
              <a:rPr lang="en-US" sz="4000" dirty="0">
                <a:solidFill>
                  <a:srgbClr val="131313"/>
                </a:solidFill>
                <a:latin typeface="+mn-lt"/>
              </a:rPr>
              <a:t>on shareholder equity.</a:t>
            </a:r>
          </a:p>
          <a:p>
            <a:pPr marL="571500" indent="-571500" algn="just">
              <a:lnSpc>
                <a:spcPts val="4500"/>
              </a:lnSpc>
              <a:spcAft>
                <a:spcPts val="1200"/>
              </a:spcAft>
              <a:buFont typeface="Arial" panose="020B0604020202020204" pitchFamily="34" charset="0"/>
              <a:buChar char="•"/>
            </a:pPr>
            <a:r>
              <a:rPr lang="en-US" sz="4000" dirty="0">
                <a:solidFill>
                  <a:srgbClr val="131313"/>
                </a:solidFill>
                <a:latin typeface="+mn-lt"/>
              </a:rPr>
              <a:t>As of 2010, ITW has </a:t>
            </a:r>
            <a:r>
              <a:rPr lang="en-US" sz="4000" b="1" u="sng" dirty="0">
                <a:solidFill>
                  <a:srgbClr val="131313"/>
                </a:solidFill>
                <a:latin typeface="+mn-lt"/>
              </a:rPr>
              <a:t>900 decentralized business </a:t>
            </a:r>
            <a:r>
              <a:rPr lang="en-US" sz="4000" dirty="0">
                <a:solidFill>
                  <a:srgbClr val="131313"/>
                </a:solidFill>
                <a:latin typeface="+mn-lt"/>
              </a:rPr>
              <a:t>units in 44 countries with revenues of </a:t>
            </a:r>
            <a:r>
              <a:rPr lang="en-US" sz="4000" b="1" u="sng" dirty="0">
                <a:solidFill>
                  <a:srgbClr val="131313"/>
                </a:solidFill>
                <a:latin typeface="+mn-lt"/>
              </a:rPr>
              <a:t>$18 billion</a:t>
            </a:r>
          </a:p>
          <a:p>
            <a:pPr marL="571500" indent="-571500" algn="just">
              <a:lnSpc>
                <a:spcPts val="4500"/>
              </a:lnSpc>
              <a:spcAft>
                <a:spcPts val="1200"/>
              </a:spcAft>
              <a:buFont typeface="Arial" panose="020B0604020202020204" pitchFamily="34" charset="0"/>
              <a:buChar char="•"/>
            </a:pPr>
            <a:r>
              <a:rPr lang="en-US" sz="4000" dirty="0">
                <a:solidFill>
                  <a:srgbClr val="131313"/>
                </a:solidFill>
                <a:latin typeface="+mn-lt"/>
              </a:rPr>
              <a:t>ITW acquires approximately </a:t>
            </a:r>
            <a:r>
              <a:rPr lang="en-US" sz="4000" b="1" u="sng" dirty="0">
                <a:solidFill>
                  <a:srgbClr val="131313"/>
                </a:solidFill>
                <a:latin typeface="+mn-lt"/>
              </a:rPr>
              <a:t>50 companies</a:t>
            </a:r>
            <a:r>
              <a:rPr lang="en-US" sz="4000" dirty="0">
                <a:solidFill>
                  <a:srgbClr val="131313"/>
                </a:solidFill>
                <a:latin typeface="+mn-lt"/>
              </a:rPr>
              <a:t> a year and divests 2 companies a year</a:t>
            </a:r>
            <a:endParaRPr lang="en-US" sz="400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daptation &amp; Technical Challenges">
            <a:extLst>
              <a:ext uri="{FF2B5EF4-FFF2-40B4-BE49-F238E27FC236}">
                <a16:creationId xmlns:a16="http://schemas.microsoft.com/office/drawing/2014/main" id="{812775DC-9616-0C43-BAAA-B9F6ECCD2036}"/>
              </a:ext>
            </a:extLst>
          </p:cNvPr>
          <p:cNvSpPr txBox="1">
            <a:spLocks/>
          </p:cNvSpPr>
          <p:nvPr/>
        </p:nvSpPr>
        <p:spPr>
          <a:xfrm>
            <a:off x="457200" y="365760"/>
            <a:ext cx="23317200" cy="128016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kern="0" dirty="0">
                <a:solidFill>
                  <a:schemeClr val="bg1"/>
                </a:solidFill>
              </a:rPr>
              <a:t>Quartile Analysis - Tactical</a:t>
            </a:r>
          </a:p>
        </p:txBody>
      </p:sp>
      <p:graphicFrame>
        <p:nvGraphicFramePr>
          <p:cNvPr id="4" name="Table 4">
            <a:extLst>
              <a:ext uri="{FF2B5EF4-FFF2-40B4-BE49-F238E27FC236}">
                <a16:creationId xmlns:a16="http://schemas.microsoft.com/office/drawing/2014/main" id="{C2931B26-AD44-3E49-8064-FA4980714C7D}"/>
              </a:ext>
            </a:extLst>
          </p:cNvPr>
          <p:cNvGraphicFramePr>
            <a:graphicFrameLocks noGrp="1"/>
          </p:cNvGraphicFramePr>
          <p:nvPr>
            <p:extLst>
              <p:ext uri="{D42A27DB-BD31-4B8C-83A1-F6EECF244321}">
                <p14:modId xmlns:p14="http://schemas.microsoft.com/office/powerpoint/2010/main" val="1283212096"/>
              </p:ext>
            </p:extLst>
          </p:nvPr>
        </p:nvGraphicFramePr>
        <p:xfrm>
          <a:off x="3048000" y="2278531"/>
          <a:ext cx="18288000" cy="4572238"/>
        </p:xfrm>
        <a:graphic>
          <a:graphicData uri="http://schemas.openxmlformats.org/drawingml/2006/table">
            <a:tbl>
              <a:tblPr firstRow="1" bandRow="1">
                <a:tableStyleId>{5940675A-B579-460E-94D1-54222C63F5DA}</a:tableStyleId>
              </a:tblPr>
              <a:tblGrid>
                <a:gridCol w="679984">
                  <a:extLst>
                    <a:ext uri="{9D8B030D-6E8A-4147-A177-3AD203B41FA5}">
                      <a16:colId xmlns:a16="http://schemas.microsoft.com/office/drawing/2014/main" val="1673906049"/>
                    </a:ext>
                  </a:extLst>
                </a:gridCol>
                <a:gridCol w="942840">
                  <a:extLst>
                    <a:ext uri="{9D8B030D-6E8A-4147-A177-3AD203B41FA5}">
                      <a16:colId xmlns:a16="http://schemas.microsoft.com/office/drawing/2014/main" val="225329316"/>
                    </a:ext>
                  </a:extLst>
                </a:gridCol>
                <a:gridCol w="1743831">
                  <a:extLst>
                    <a:ext uri="{9D8B030D-6E8A-4147-A177-3AD203B41FA5}">
                      <a16:colId xmlns:a16="http://schemas.microsoft.com/office/drawing/2014/main" val="2227823834"/>
                    </a:ext>
                  </a:extLst>
                </a:gridCol>
                <a:gridCol w="3129593">
                  <a:extLst>
                    <a:ext uri="{9D8B030D-6E8A-4147-A177-3AD203B41FA5}">
                      <a16:colId xmlns:a16="http://schemas.microsoft.com/office/drawing/2014/main" val="2299895141"/>
                    </a:ext>
                  </a:extLst>
                </a:gridCol>
                <a:gridCol w="3930584">
                  <a:extLst>
                    <a:ext uri="{9D8B030D-6E8A-4147-A177-3AD203B41FA5}">
                      <a16:colId xmlns:a16="http://schemas.microsoft.com/office/drawing/2014/main" val="106582415"/>
                    </a:ext>
                  </a:extLst>
                </a:gridCol>
                <a:gridCol w="3930584">
                  <a:extLst>
                    <a:ext uri="{9D8B030D-6E8A-4147-A177-3AD203B41FA5}">
                      <a16:colId xmlns:a16="http://schemas.microsoft.com/office/drawing/2014/main" val="784365512"/>
                    </a:ext>
                  </a:extLst>
                </a:gridCol>
                <a:gridCol w="3930584">
                  <a:extLst>
                    <a:ext uri="{9D8B030D-6E8A-4147-A177-3AD203B41FA5}">
                      <a16:colId xmlns:a16="http://schemas.microsoft.com/office/drawing/2014/main" val="2006205223"/>
                    </a:ext>
                  </a:extLst>
                </a:gridCol>
              </a:tblGrid>
              <a:tr h="663190">
                <a:tc>
                  <a:txBody>
                    <a:bodyPr/>
                    <a:lstStyle/>
                    <a:p>
                      <a:pPr algn="l"/>
                      <a:endParaRPr lang="en-US" dirty="0"/>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6">
                  <a:txBody>
                    <a:bodyPr/>
                    <a:lstStyle/>
                    <a:p>
                      <a:pPr algn="ctr"/>
                      <a:r>
                        <a:rPr lang="en-US" sz="3200" dirty="0"/>
                        <a:t>NC - 2013 | 26 Customers = 80% of Sales</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0782684"/>
                  </a:ext>
                </a:extLst>
              </a:tr>
              <a:tr h="1066562">
                <a:tc rowSpan="5">
                  <a:txBody>
                    <a:bodyPr/>
                    <a:lstStyle/>
                    <a:p>
                      <a:pPr algn="l"/>
                      <a:r>
                        <a:rPr lang="en-US" dirty="0"/>
                        <a:t>     Quartile</a:t>
                      </a:r>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400" dirty="0"/>
                        <a:t>Pre 8020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t>Pre</a:t>
                      </a:r>
                    </a:p>
                    <a:p>
                      <a:pPr algn="ctr"/>
                      <a:r>
                        <a:rPr lang="en-US" sz="2400" dirty="0"/>
                        <a:t>% of Profit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Customers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Revenue</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Overhead &amp; Effort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Sales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3770269"/>
                  </a:ext>
                </a:extLst>
              </a:tr>
              <a:tr h="710562">
                <a:tc vMerge="1">
                  <a:txBody>
                    <a:bodyPr/>
                    <a:lstStyle/>
                    <a:p>
                      <a:endParaRPr lang="en-US" dirty="0"/>
                    </a:p>
                  </a:txBody>
                  <a:tcPr/>
                </a:tc>
                <a:tc>
                  <a:txBody>
                    <a:bodyPr/>
                    <a:lstStyle/>
                    <a:p>
                      <a:pPr algn="ctr"/>
                      <a:r>
                        <a:rPr lang="en-US" sz="3200" dirty="0"/>
                        <a:t>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1 - 38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88.74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$23,859,863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95198631"/>
                  </a:ext>
                </a:extLst>
              </a:tr>
              <a:tr h="710562">
                <a:tc vMerge="1">
                  <a:txBody>
                    <a:bodyPr/>
                    <a:lstStyle/>
                    <a:p>
                      <a:endParaRPr lang="en-US" dirty="0"/>
                    </a:p>
                  </a:txBody>
                  <a:tcPr/>
                </a:tc>
                <a:tc>
                  <a:txBody>
                    <a:bodyPr/>
                    <a:lstStyle/>
                    <a:p>
                      <a:pPr algn="ctr"/>
                      <a:r>
                        <a:rPr lang="en-US" sz="3200"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BE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39 - 76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9.26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$2,490,436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987721000"/>
                  </a:ext>
                </a:extLst>
              </a:tr>
              <a:tr h="710562">
                <a:tc vMerge="1">
                  <a:txBody>
                    <a:bodyPr/>
                    <a:lstStyle/>
                    <a:p>
                      <a:endParaRPr lang="en-US" dirty="0"/>
                    </a:p>
                  </a:txBody>
                  <a:tcPr/>
                </a:tc>
                <a:tc>
                  <a:txBody>
                    <a:bodyPr/>
                    <a:lstStyle/>
                    <a:p>
                      <a:pPr algn="ctr"/>
                      <a:r>
                        <a:rPr lang="en-US" sz="32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77 - 114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1.87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$502,155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602637905"/>
                  </a:ext>
                </a:extLst>
              </a:tr>
              <a:tr h="710562">
                <a:tc vMerge="1">
                  <a:txBody>
                    <a:bodyPr/>
                    <a:lstStyle/>
                    <a:p>
                      <a:endParaRPr lang="en-US" dirty="0"/>
                    </a:p>
                  </a:txBody>
                  <a:tcPr/>
                </a:tc>
                <a:tc>
                  <a:txBody>
                    <a:bodyPr/>
                    <a:lstStyle/>
                    <a:p>
                      <a:pPr algn="ctr"/>
                      <a:r>
                        <a:rPr lang="en-US" sz="32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115 - 155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0.13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$34,003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432839527"/>
                  </a:ext>
                </a:extLst>
              </a:tr>
            </a:tbl>
          </a:graphicData>
        </a:graphic>
      </p:graphicFrame>
      <p:graphicFrame>
        <p:nvGraphicFramePr>
          <p:cNvPr id="5" name="Table 4">
            <a:extLst>
              <a:ext uri="{FF2B5EF4-FFF2-40B4-BE49-F238E27FC236}">
                <a16:creationId xmlns:a16="http://schemas.microsoft.com/office/drawing/2014/main" id="{53BFEF6C-AB98-2641-9E3A-524EBB051BA6}"/>
              </a:ext>
            </a:extLst>
          </p:cNvPr>
          <p:cNvGraphicFramePr>
            <a:graphicFrameLocks noGrp="1"/>
          </p:cNvGraphicFramePr>
          <p:nvPr>
            <p:extLst>
              <p:ext uri="{D42A27DB-BD31-4B8C-83A1-F6EECF244321}">
                <p14:modId xmlns:p14="http://schemas.microsoft.com/office/powerpoint/2010/main" val="822838611"/>
              </p:ext>
            </p:extLst>
          </p:nvPr>
        </p:nvGraphicFramePr>
        <p:xfrm>
          <a:off x="3048000" y="7209060"/>
          <a:ext cx="18288000" cy="4572241"/>
        </p:xfrm>
        <a:graphic>
          <a:graphicData uri="http://schemas.openxmlformats.org/drawingml/2006/table">
            <a:tbl>
              <a:tblPr firstRow="1" bandRow="1">
                <a:tableStyleId>{5940675A-B579-460E-94D1-54222C63F5DA}</a:tableStyleId>
              </a:tblPr>
              <a:tblGrid>
                <a:gridCol w="679984">
                  <a:extLst>
                    <a:ext uri="{9D8B030D-6E8A-4147-A177-3AD203B41FA5}">
                      <a16:colId xmlns:a16="http://schemas.microsoft.com/office/drawing/2014/main" val="1673906049"/>
                    </a:ext>
                  </a:extLst>
                </a:gridCol>
                <a:gridCol w="942840">
                  <a:extLst>
                    <a:ext uri="{9D8B030D-6E8A-4147-A177-3AD203B41FA5}">
                      <a16:colId xmlns:a16="http://schemas.microsoft.com/office/drawing/2014/main" val="225329316"/>
                    </a:ext>
                  </a:extLst>
                </a:gridCol>
                <a:gridCol w="1743831">
                  <a:extLst>
                    <a:ext uri="{9D8B030D-6E8A-4147-A177-3AD203B41FA5}">
                      <a16:colId xmlns:a16="http://schemas.microsoft.com/office/drawing/2014/main" val="2227823834"/>
                    </a:ext>
                  </a:extLst>
                </a:gridCol>
                <a:gridCol w="3129593">
                  <a:extLst>
                    <a:ext uri="{9D8B030D-6E8A-4147-A177-3AD203B41FA5}">
                      <a16:colId xmlns:a16="http://schemas.microsoft.com/office/drawing/2014/main" val="2299895141"/>
                    </a:ext>
                  </a:extLst>
                </a:gridCol>
                <a:gridCol w="3930584">
                  <a:extLst>
                    <a:ext uri="{9D8B030D-6E8A-4147-A177-3AD203B41FA5}">
                      <a16:colId xmlns:a16="http://schemas.microsoft.com/office/drawing/2014/main" val="106582415"/>
                    </a:ext>
                  </a:extLst>
                </a:gridCol>
                <a:gridCol w="3930584">
                  <a:extLst>
                    <a:ext uri="{9D8B030D-6E8A-4147-A177-3AD203B41FA5}">
                      <a16:colId xmlns:a16="http://schemas.microsoft.com/office/drawing/2014/main" val="784365512"/>
                    </a:ext>
                  </a:extLst>
                </a:gridCol>
                <a:gridCol w="3930584">
                  <a:extLst>
                    <a:ext uri="{9D8B030D-6E8A-4147-A177-3AD203B41FA5}">
                      <a16:colId xmlns:a16="http://schemas.microsoft.com/office/drawing/2014/main" val="2006205223"/>
                    </a:ext>
                  </a:extLst>
                </a:gridCol>
              </a:tblGrid>
              <a:tr h="663189">
                <a:tc>
                  <a:txBody>
                    <a:bodyPr/>
                    <a:lstStyle/>
                    <a:p>
                      <a:pPr algn="l"/>
                      <a:endParaRPr lang="en-US" dirty="0"/>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6">
                  <a:txBody>
                    <a:bodyPr/>
                    <a:lstStyle/>
                    <a:p>
                      <a:pPr algn="ctr"/>
                      <a:r>
                        <a:rPr lang="en-US" sz="3200" dirty="0"/>
                        <a:t>NC - 2019 | 12 Customers = 80% of Sales</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0782684"/>
                  </a:ext>
                </a:extLst>
              </a:tr>
              <a:tr h="1066561">
                <a:tc rowSpan="5">
                  <a:txBody>
                    <a:bodyPr/>
                    <a:lstStyle/>
                    <a:p>
                      <a:pPr algn="l"/>
                      <a:r>
                        <a:rPr lang="en-US" dirty="0"/>
                        <a:t>     Quartile</a:t>
                      </a:r>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400" dirty="0"/>
                        <a:t>Pre 8020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t>Pre</a:t>
                      </a:r>
                    </a:p>
                    <a:p>
                      <a:pPr algn="ctr"/>
                      <a:r>
                        <a:rPr lang="en-US" sz="2400" dirty="0"/>
                        <a:t>% of Profit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Customers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Revenue</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Overhead &amp; Effort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Sales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3770269"/>
                  </a:ext>
                </a:extLst>
              </a:tr>
              <a:tr h="710563">
                <a:tc vMerge="1">
                  <a:txBody>
                    <a:bodyPr/>
                    <a:lstStyle/>
                    <a:p>
                      <a:endParaRPr lang="en-US" dirty="0"/>
                    </a:p>
                  </a:txBody>
                  <a:tcPr/>
                </a:tc>
                <a:tc>
                  <a:txBody>
                    <a:bodyPr/>
                    <a:lstStyle/>
                    <a:p>
                      <a:pPr algn="ctr"/>
                      <a:r>
                        <a:rPr lang="en-US" sz="3200" dirty="0"/>
                        <a:t>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1 - 15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89.10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$43,768,002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95198631"/>
                  </a:ext>
                </a:extLst>
              </a:tr>
              <a:tr h="710563">
                <a:tc vMerge="1">
                  <a:txBody>
                    <a:bodyPr/>
                    <a:lstStyle/>
                    <a:p>
                      <a:endParaRPr lang="en-US" dirty="0"/>
                    </a:p>
                  </a:txBody>
                  <a:tcPr/>
                </a:tc>
                <a:tc>
                  <a:txBody>
                    <a:bodyPr/>
                    <a:lstStyle/>
                    <a:p>
                      <a:pPr algn="ctr"/>
                      <a:r>
                        <a:rPr lang="en-US" sz="3200"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BE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16 - 30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8.46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$4,159,609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987721000"/>
                  </a:ext>
                </a:extLst>
              </a:tr>
              <a:tr h="710563">
                <a:tc vMerge="1">
                  <a:txBody>
                    <a:bodyPr/>
                    <a:lstStyle/>
                    <a:p>
                      <a:endParaRPr lang="en-US" dirty="0"/>
                    </a:p>
                  </a:txBody>
                  <a:tcPr/>
                </a:tc>
                <a:tc>
                  <a:txBody>
                    <a:bodyPr/>
                    <a:lstStyle/>
                    <a:p>
                      <a:pPr algn="ctr"/>
                      <a:r>
                        <a:rPr lang="en-US" sz="32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31 - 45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2.11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$1,037,213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602637905"/>
                  </a:ext>
                </a:extLst>
              </a:tr>
              <a:tr h="710563">
                <a:tc vMerge="1">
                  <a:txBody>
                    <a:bodyPr/>
                    <a:lstStyle/>
                    <a:p>
                      <a:endParaRPr lang="en-US" dirty="0"/>
                    </a:p>
                  </a:txBody>
                  <a:tcPr/>
                </a:tc>
                <a:tc>
                  <a:txBody>
                    <a:bodyPr/>
                    <a:lstStyle/>
                    <a:p>
                      <a:pPr algn="ctr"/>
                      <a:r>
                        <a:rPr lang="en-US" sz="32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46 - 59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0.36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$175,004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432839527"/>
                  </a:ext>
                </a:extLst>
              </a:tr>
            </a:tbl>
          </a:graphicData>
        </a:graphic>
      </p:graphicFrame>
    </p:spTree>
    <p:extLst>
      <p:ext uri="{BB962C8B-B14F-4D97-AF65-F5344CB8AC3E}">
        <p14:creationId xmlns:p14="http://schemas.microsoft.com/office/powerpoint/2010/main" val="255074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9" presetClass="emph" presetSubtype="0" nodeType="withEffect">
                                  <p:stCondLst>
                                    <p:cond delay="0"/>
                                  </p:stCondLst>
                                  <p:childTnLst>
                                    <p:set>
                                      <p:cBhvr>
                                        <p:cTn id="8" dur="indefinite"/>
                                        <p:tgtEl>
                                          <p:spTgt spid="4"/>
                                        </p:tgtEl>
                                        <p:attrNameLst>
                                          <p:attrName>style.opacity</p:attrName>
                                        </p:attrNameLst>
                                      </p:cBhvr>
                                      <p:to>
                                        <p:strVal val="0.25"/>
                                      </p:to>
                                    </p:set>
                                    <p:animEffect filter="image" prLst="opacity: 0.25">
                                      <p:cBhvr rctx="IE">
                                        <p:cTn id="9"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daptation &amp; Technical Challenges">
            <a:extLst>
              <a:ext uri="{FF2B5EF4-FFF2-40B4-BE49-F238E27FC236}">
                <a16:creationId xmlns:a16="http://schemas.microsoft.com/office/drawing/2014/main" id="{812775DC-9616-0C43-BAAA-B9F6ECCD2036}"/>
              </a:ext>
            </a:extLst>
          </p:cNvPr>
          <p:cNvSpPr txBox="1">
            <a:spLocks/>
          </p:cNvSpPr>
          <p:nvPr/>
        </p:nvSpPr>
        <p:spPr>
          <a:xfrm>
            <a:off x="457200" y="365760"/>
            <a:ext cx="21945600" cy="128016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kern="0" dirty="0">
                <a:solidFill>
                  <a:schemeClr val="bg1"/>
                </a:solidFill>
              </a:rPr>
              <a:t>Quad Analysis - Strategic</a:t>
            </a:r>
          </a:p>
        </p:txBody>
      </p:sp>
      <p:sp>
        <p:nvSpPr>
          <p:cNvPr id="10" name="TextBox 9">
            <a:extLst>
              <a:ext uri="{FF2B5EF4-FFF2-40B4-BE49-F238E27FC236}">
                <a16:creationId xmlns:a16="http://schemas.microsoft.com/office/drawing/2014/main" id="{CFE0CF35-04E1-9648-9B3C-909DA0891294}"/>
              </a:ext>
            </a:extLst>
          </p:cNvPr>
          <p:cNvSpPr txBox="1">
            <a:spLocks/>
          </p:cNvSpPr>
          <p:nvPr/>
        </p:nvSpPr>
        <p:spPr>
          <a:xfrm>
            <a:off x="12192000" y="3537064"/>
            <a:ext cx="11284527" cy="2462213"/>
          </a:xfrm>
          <a:prstGeom prst="rect">
            <a:avLst/>
          </a:prstGeom>
          <a:noFill/>
        </p:spPr>
        <p:txBody>
          <a:bodyPr wrap="square" rtlCol="0">
            <a:spAutoFit/>
          </a:bodyPr>
          <a:lstStyle/>
          <a:p>
            <a:r>
              <a:rPr lang="en-US" sz="4000" b="1" dirty="0"/>
              <a:t>Common statements from salespeople:</a:t>
            </a:r>
          </a:p>
          <a:p>
            <a:pPr marL="342900" indent="-342900">
              <a:buFont typeface="Arial" panose="020B0604020202020204" pitchFamily="34" charset="0"/>
              <a:buChar char="•"/>
            </a:pPr>
            <a:r>
              <a:rPr lang="en-US" sz="3800" dirty="0"/>
              <a:t>8020 puts all our eggs in one basket!</a:t>
            </a:r>
          </a:p>
          <a:p>
            <a:pPr marL="342900" indent="-342900">
              <a:buFont typeface="Arial" panose="020B0604020202020204" pitchFamily="34" charset="0"/>
              <a:buChar char="•"/>
            </a:pPr>
            <a:r>
              <a:rPr lang="en-US" sz="3800" dirty="0"/>
              <a:t>Small customers might be our next big customer!</a:t>
            </a:r>
          </a:p>
          <a:p>
            <a:pPr marL="342900" indent="-342900">
              <a:buFont typeface="Arial" panose="020B0604020202020204" pitchFamily="34" charset="0"/>
              <a:buChar char="•"/>
            </a:pPr>
            <a:r>
              <a:rPr lang="en-US" sz="3800" dirty="0"/>
              <a:t>Our margins are larger on our small customers!</a:t>
            </a:r>
          </a:p>
        </p:txBody>
      </p:sp>
      <p:sp>
        <p:nvSpPr>
          <p:cNvPr id="12" name="TextBox 11">
            <a:extLst>
              <a:ext uri="{FF2B5EF4-FFF2-40B4-BE49-F238E27FC236}">
                <a16:creationId xmlns:a16="http://schemas.microsoft.com/office/drawing/2014/main" id="{FDB541C0-0DD4-4743-9FCD-42F557A9C7C2}"/>
              </a:ext>
            </a:extLst>
          </p:cNvPr>
          <p:cNvSpPr txBox="1">
            <a:spLocks/>
          </p:cNvSpPr>
          <p:nvPr/>
        </p:nvSpPr>
        <p:spPr>
          <a:xfrm>
            <a:off x="12192000" y="6262926"/>
            <a:ext cx="11284527" cy="4801314"/>
          </a:xfrm>
          <a:prstGeom prst="rect">
            <a:avLst/>
          </a:prstGeom>
          <a:noFill/>
        </p:spPr>
        <p:txBody>
          <a:bodyPr wrap="square" rtlCol="0">
            <a:spAutoFit/>
          </a:bodyPr>
          <a:lstStyle/>
          <a:p>
            <a:r>
              <a:rPr lang="en-US" sz="4000" b="1" dirty="0"/>
              <a:t>Barriers to acting on 8020:</a:t>
            </a:r>
          </a:p>
          <a:p>
            <a:pPr marL="342900" indent="-342900">
              <a:buFont typeface="Arial" panose="020B0604020202020204" pitchFamily="34" charset="0"/>
              <a:buChar char="•"/>
            </a:pPr>
            <a:r>
              <a:rPr lang="en-US" sz="3800" dirty="0"/>
              <a:t>Difficult to change a culture</a:t>
            </a:r>
          </a:p>
          <a:p>
            <a:pPr marL="342900" indent="-342900">
              <a:buFont typeface="Arial" panose="020B0604020202020204" pitchFamily="34" charset="0"/>
              <a:buChar char="•"/>
            </a:pPr>
            <a:r>
              <a:rPr lang="en-US" sz="3800" dirty="0"/>
              <a:t>Execution is hard, it requires discipline and accountability</a:t>
            </a:r>
          </a:p>
          <a:p>
            <a:pPr marL="342900" indent="-342900">
              <a:buFont typeface="Arial" panose="020B0604020202020204" pitchFamily="34" charset="0"/>
              <a:buChar char="•"/>
            </a:pPr>
            <a:r>
              <a:rPr lang="en-US" sz="3800" dirty="0"/>
              <a:t>All customers are not good customers, consequently we treat our customers fairly but not equally</a:t>
            </a:r>
          </a:p>
          <a:p>
            <a:pPr marL="342900" indent="-342900">
              <a:buFont typeface="Arial" panose="020B0604020202020204" pitchFamily="34" charset="0"/>
              <a:buChar char="•"/>
            </a:pPr>
            <a:r>
              <a:rPr lang="en-US" sz="3800" dirty="0"/>
              <a:t>If you decrease sales, you must decrease cost</a:t>
            </a:r>
          </a:p>
        </p:txBody>
      </p:sp>
      <p:pic>
        <p:nvPicPr>
          <p:cNvPr id="13" name="Picture 12">
            <a:extLst>
              <a:ext uri="{FF2B5EF4-FFF2-40B4-BE49-F238E27FC236}">
                <a16:creationId xmlns:a16="http://schemas.microsoft.com/office/drawing/2014/main" id="{13EBE767-C74B-844B-A287-19410575B79F}"/>
              </a:ext>
            </a:extLst>
          </p:cNvPr>
          <p:cNvPicPr>
            <a:picLocks noChangeAspect="1"/>
          </p:cNvPicPr>
          <p:nvPr/>
        </p:nvPicPr>
        <p:blipFill>
          <a:blip r:embed="rId2"/>
          <a:stretch>
            <a:fillRect/>
          </a:stretch>
        </p:blipFill>
        <p:spPr>
          <a:xfrm>
            <a:off x="1101437" y="2526298"/>
            <a:ext cx="10702636" cy="8663404"/>
          </a:xfrm>
          <a:prstGeom prst="rect">
            <a:avLst/>
          </a:prstGeom>
        </p:spPr>
      </p:pic>
    </p:spTree>
    <p:extLst>
      <p:ext uri="{BB962C8B-B14F-4D97-AF65-F5344CB8AC3E}">
        <p14:creationId xmlns:p14="http://schemas.microsoft.com/office/powerpoint/2010/main" val="38036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9" presetClass="emph" presetSubtype="0" grpId="1" nodeType="withEffect">
                                  <p:stCondLst>
                                    <p:cond delay="0"/>
                                  </p:stCondLst>
                                  <p:childTnLst>
                                    <p:set>
                                      <p:cBhvr>
                                        <p:cTn id="12" dur="indefinite"/>
                                        <p:tgtEl>
                                          <p:spTgt spid="10"/>
                                        </p:tgtEl>
                                        <p:attrNameLst>
                                          <p:attrName>style.opacity</p:attrName>
                                        </p:attrNameLst>
                                      </p:cBhvr>
                                      <p:to>
                                        <p:strVal val="0.25"/>
                                      </p:to>
                                    </p:set>
                                    <p:animEffect filter="image" prLst="opacity: 0.25">
                                      <p:cBhvr rctx="IE">
                                        <p:cTn id="13"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42677C-FA4D-184E-AC25-D16A56BC8FF2}"/>
              </a:ext>
            </a:extLst>
          </p:cNvPr>
          <p:cNvGrpSpPr/>
          <p:nvPr/>
        </p:nvGrpSpPr>
        <p:grpSpPr>
          <a:xfrm>
            <a:off x="2282102" y="2688830"/>
            <a:ext cx="18822265" cy="8338338"/>
            <a:chOff x="1503219" y="573578"/>
            <a:chExt cx="18822265" cy="8338338"/>
          </a:xfrm>
        </p:grpSpPr>
        <p:sp>
          <p:nvSpPr>
            <p:cNvPr id="5" name="TextBox 4">
              <a:extLst>
                <a:ext uri="{FF2B5EF4-FFF2-40B4-BE49-F238E27FC236}">
                  <a16:creationId xmlns:a16="http://schemas.microsoft.com/office/drawing/2014/main" id="{0A4F1A1B-46ED-1C49-ADA4-2BC2273B994C}"/>
                </a:ext>
              </a:extLst>
            </p:cNvPr>
            <p:cNvSpPr txBox="1"/>
            <p:nvPr/>
          </p:nvSpPr>
          <p:spPr>
            <a:xfrm>
              <a:off x="3060989" y="2053244"/>
              <a:ext cx="17264495" cy="6858672"/>
            </a:xfrm>
            <a:prstGeom prst="rect">
              <a:avLst/>
            </a:prstGeom>
            <a:noFill/>
          </p:spPr>
          <p:txBody>
            <a:bodyPr wrap="square">
              <a:spAutoFit/>
            </a:bodyPr>
            <a:lstStyle/>
            <a:p>
              <a:pPr algn="just">
                <a:lnSpc>
                  <a:spcPct val="125000"/>
                </a:lnSpc>
                <a:spcBef>
                  <a:spcPts val="1000"/>
                </a:spcBef>
                <a:defRPr sz="5000"/>
              </a:pPr>
              <a:r>
                <a:rPr lang="en-US" i="1" dirty="0"/>
                <a:t>“The vast majority of everything we do is poorly conceived, poorly executed and largely beside the point to your customers, they don’t care.  A small minority of what we do is crucially important, probably not what we think it is, we do it exceedingly well, our customers really care about it, and we do not spend enough time on it.”</a:t>
              </a:r>
            </a:p>
            <a:p>
              <a:pPr algn="r">
                <a:lnSpc>
                  <a:spcPct val="125000"/>
                </a:lnSpc>
                <a:spcBef>
                  <a:spcPts val="1000"/>
                </a:spcBef>
                <a:defRPr sz="5000"/>
              </a:pPr>
              <a:r>
                <a:rPr lang="en-US" i="1" dirty="0"/>
                <a:t>Joe Hahn - ITW</a:t>
              </a:r>
            </a:p>
          </p:txBody>
        </p:sp>
        <p:sp>
          <p:nvSpPr>
            <p:cNvPr id="7" name="Adaptation &amp; Technical Challenges">
              <a:extLst>
                <a:ext uri="{FF2B5EF4-FFF2-40B4-BE49-F238E27FC236}">
                  <a16:creationId xmlns:a16="http://schemas.microsoft.com/office/drawing/2014/main" id="{4EBA6899-D033-5A46-B554-644A0DD2B64F}"/>
                </a:ext>
              </a:extLst>
            </p:cNvPr>
            <p:cNvSpPr txBox="1">
              <a:spLocks/>
            </p:cNvSpPr>
            <p:nvPr/>
          </p:nvSpPr>
          <p:spPr>
            <a:xfrm>
              <a:off x="1503219" y="573578"/>
              <a:ext cx="5541818" cy="118872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i="1" kern="0" dirty="0"/>
                <a:t>Everything…</a:t>
              </a:r>
            </a:p>
          </p:txBody>
        </p:sp>
      </p:grpSp>
      <p:sp>
        <p:nvSpPr>
          <p:cNvPr id="6" name="Adaptation &amp; Technical Challenges">
            <a:extLst>
              <a:ext uri="{FF2B5EF4-FFF2-40B4-BE49-F238E27FC236}">
                <a16:creationId xmlns:a16="http://schemas.microsoft.com/office/drawing/2014/main" id="{C3DC5DF3-F328-C246-8FC8-22E814B4188A}"/>
              </a:ext>
            </a:extLst>
          </p:cNvPr>
          <p:cNvSpPr txBox="1">
            <a:spLocks/>
          </p:cNvSpPr>
          <p:nvPr/>
        </p:nvSpPr>
        <p:spPr>
          <a:xfrm>
            <a:off x="2282102" y="2688830"/>
            <a:ext cx="19524953" cy="8338338"/>
          </a:xfrm>
          <a:prstGeom prst="rect">
            <a:avLst/>
          </a:prstGeom>
          <a:solidFill>
            <a:schemeClr val="bg1">
              <a:alpha val="75000"/>
            </a:schemeClr>
          </a:solidFill>
        </p:spPr>
        <p:txBody>
          <a:bodyPr anchor="ct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pPr algn="ctr"/>
            <a:r>
              <a:rPr lang="en-US" sz="19900" kern="0" dirty="0">
                <a:solidFill>
                  <a:srgbClr val="FF0000"/>
                </a:solidFill>
              </a:rPr>
              <a:t>Questions?</a:t>
            </a:r>
          </a:p>
        </p:txBody>
      </p:sp>
    </p:spTree>
    <p:extLst>
      <p:ext uri="{BB962C8B-B14F-4D97-AF65-F5344CB8AC3E}">
        <p14:creationId xmlns:p14="http://schemas.microsoft.com/office/powerpoint/2010/main" val="224472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nolato_oh_mall">
  <a:themeElements>
    <a:clrScheme name="nolato_oh_mall 1">
      <a:dk1>
        <a:srgbClr val="000000"/>
      </a:dk1>
      <a:lt1>
        <a:srgbClr val="FFFFFF"/>
      </a:lt1>
      <a:dk2>
        <a:srgbClr val="000000"/>
      </a:dk2>
      <a:lt2>
        <a:srgbClr val="C0C0C0"/>
      </a:lt2>
      <a:accent1>
        <a:srgbClr val="FF0000"/>
      </a:accent1>
      <a:accent2>
        <a:srgbClr val="808080"/>
      </a:accent2>
      <a:accent3>
        <a:srgbClr val="FFFFFF"/>
      </a:accent3>
      <a:accent4>
        <a:srgbClr val="000000"/>
      </a:accent4>
      <a:accent5>
        <a:srgbClr val="FFAAAA"/>
      </a:accent5>
      <a:accent6>
        <a:srgbClr val="737373"/>
      </a:accent6>
      <a:hlink>
        <a:srgbClr val="C0C0C0"/>
      </a:hlink>
      <a:folHlink>
        <a:srgbClr val="E1E1E1"/>
      </a:folHlink>
    </a:clrScheme>
    <a:fontScheme name="nolato_oh_mal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nolato_oh_mall 1">
        <a:dk1>
          <a:srgbClr val="000000"/>
        </a:dk1>
        <a:lt1>
          <a:srgbClr val="FFFFFF"/>
        </a:lt1>
        <a:dk2>
          <a:srgbClr val="000000"/>
        </a:dk2>
        <a:lt2>
          <a:srgbClr val="C0C0C0"/>
        </a:lt2>
        <a:accent1>
          <a:srgbClr val="FF0000"/>
        </a:accent1>
        <a:accent2>
          <a:srgbClr val="808080"/>
        </a:accent2>
        <a:accent3>
          <a:srgbClr val="FFFFFF"/>
        </a:accent3>
        <a:accent4>
          <a:srgbClr val="000000"/>
        </a:accent4>
        <a:accent5>
          <a:srgbClr val="FFAAAA"/>
        </a:accent5>
        <a:accent6>
          <a:srgbClr val="737373"/>
        </a:accent6>
        <a:hlink>
          <a:srgbClr val="C0C0C0"/>
        </a:hlink>
        <a:folHlink>
          <a:srgbClr val="E1E1E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olato 08Dec2018" id="{9D30DC28-6C2B-724F-894B-B1B900F9AD11}" vid="{D9503B23-A444-1B45-B71C-5E1C199C9B5F}"/>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Nolato 08Dec2018</Template>
  <TotalTime>900</TotalTime>
  <Words>540</Words>
  <Application>Microsoft Macintosh PowerPoint</Application>
  <PresentationFormat>Custom</PresentationFormat>
  <Paragraphs>98</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Helvetica Neue</vt:lpstr>
      <vt:lpstr>Monotype Sorts</vt:lpstr>
      <vt:lpstr>nolato_oh_mall</vt:lpstr>
      <vt:lpstr>8020 LEADERSHIP</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ADAPTIVE LEADERSHIP</dc:title>
  <dc:creator>Gary Freiberg</dc:creator>
  <cp:lastModifiedBy>Gary Freiberg</cp:lastModifiedBy>
  <cp:revision>81</cp:revision>
  <dcterms:modified xsi:type="dcterms:W3CDTF">2024-05-26T02:25:14Z</dcterms:modified>
</cp:coreProperties>
</file>