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60" r:id="rId5"/>
    <p:sldId id="261" r:id="rId6"/>
    <p:sldId id="262" r:id="rId7"/>
    <p:sldId id="263" r:id="rId8"/>
    <p:sldId id="291" r:id="rId9"/>
    <p:sldId id="292" r:id="rId10"/>
    <p:sldId id="293" r:id="rId11"/>
    <p:sldId id="294" r:id="rId12"/>
    <p:sldId id="295" r:id="rId13"/>
    <p:sldId id="296" r:id="rId14"/>
    <p:sldId id="297" r:id="rId15"/>
    <p:sldId id="298" r:id="rId16"/>
    <p:sldId id="299" r:id="rId17"/>
    <p:sldId id="264" r:id="rId18"/>
    <p:sldId id="265" r:id="rId19"/>
    <p:sldId id="300" r:id="rId20"/>
    <p:sldId id="267" r:id="rId21"/>
    <p:sldId id="268" r:id="rId22"/>
    <p:sldId id="269" r:id="rId23"/>
    <p:sldId id="270" r:id="rId24"/>
    <p:sldId id="271" r:id="rId25"/>
    <p:sldId id="272" r:id="rId26"/>
    <p:sldId id="273" r:id="rId27"/>
    <p:sldId id="274" r:id="rId28"/>
    <p:sldId id="276" r:id="rId29"/>
    <p:sldId id="301" r:id="rId30"/>
    <p:sldId id="275"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24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7138E-F146-4C11-9362-BA7E2A0D4F34}" type="datetimeFigureOut">
              <a:rPr lang="en-US" smtClean="0"/>
              <a:t>3/12/2018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546F0-480E-4F51-A487-211D72A58CFB}" type="slidenum">
              <a:rPr lang="en-US" smtClean="0"/>
              <a:t>‹#›</a:t>
            </a:fld>
            <a:endParaRPr lang="en-US"/>
          </a:p>
        </p:txBody>
      </p:sp>
    </p:spTree>
    <p:extLst>
      <p:ext uri="{BB962C8B-B14F-4D97-AF65-F5344CB8AC3E}">
        <p14:creationId xmlns:p14="http://schemas.microsoft.com/office/powerpoint/2010/main" val="173376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B7F69-724F-45C2-8F94-7AEED90AD3B1}" type="slidenum">
              <a:rPr lang="en-US" smtClean="0"/>
              <a:t>7</a:t>
            </a:fld>
            <a:endParaRPr lang="en-US"/>
          </a:p>
        </p:txBody>
      </p:sp>
    </p:spTree>
    <p:extLst>
      <p:ext uri="{BB962C8B-B14F-4D97-AF65-F5344CB8AC3E}">
        <p14:creationId xmlns:p14="http://schemas.microsoft.com/office/powerpoint/2010/main" val="369515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19B90B-6F91-47AC-9DCD-6CB0A298E7C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169240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9B90B-6F91-47AC-9DCD-6CB0A298E7C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383712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9B90B-6F91-47AC-9DCD-6CB0A298E7C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958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9B90B-6F91-47AC-9DCD-6CB0A298E7C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232515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19B90B-6F91-47AC-9DCD-6CB0A298E7C0}"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219307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19B90B-6F91-47AC-9DCD-6CB0A298E7C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404031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19B90B-6F91-47AC-9DCD-6CB0A298E7C0}"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260470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19B90B-6F91-47AC-9DCD-6CB0A298E7C0}"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4084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9B90B-6F91-47AC-9DCD-6CB0A298E7C0}"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341438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B19B90B-6F91-47AC-9DCD-6CB0A298E7C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242057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B19B90B-6F91-47AC-9DCD-6CB0A298E7C0}"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0AB5E-259F-4FB1-89A6-B23BA9ACE6DD}" type="slidenum">
              <a:rPr lang="en-US" smtClean="0"/>
              <a:t>‹#›</a:t>
            </a:fld>
            <a:endParaRPr lang="en-US"/>
          </a:p>
        </p:txBody>
      </p:sp>
    </p:spTree>
    <p:extLst>
      <p:ext uri="{BB962C8B-B14F-4D97-AF65-F5344CB8AC3E}">
        <p14:creationId xmlns:p14="http://schemas.microsoft.com/office/powerpoint/2010/main" val="119872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19B90B-6F91-47AC-9DCD-6CB0A298E7C0}" type="datetimeFigureOut">
              <a:rPr lang="en-US" smtClean="0"/>
              <a:t>3/12/2018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F0AB5E-259F-4FB1-89A6-B23BA9ACE6DD}" type="slidenum">
              <a:rPr lang="en-US" smtClean="0"/>
              <a:t>‹#›</a:t>
            </a:fld>
            <a:endParaRPr lang="en-US"/>
          </a:p>
        </p:txBody>
      </p:sp>
    </p:spTree>
    <p:extLst>
      <p:ext uri="{BB962C8B-B14F-4D97-AF65-F5344CB8AC3E}">
        <p14:creationId xmlns:p14="http://schemas.microsoft.com/office/powerpoint/2010/main" val="1115364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Justifying the Use of a Robot </a:t>
            </a:r>
          </a:p>
        </p:txBody>
      </p:sp>
      <p:sp>
        <p:nvSpPr>
          <p:cNvPr id="3" name="Subtitle 2"/>
          <p:cNvSpPr>
            <a:spLocks noGrp="1"/>
          </p:cNvSpPr>
          <p:nvPr>
            <p:ph type="subTitle" idx="1"/>
          </p:nvPr>
        </p:nvSpPr>
        <p:spPr/>
        <p:txBody>
          <a:bodyPr/>
          <a:lstStyle/>
          <a:p>
            <a:r>
              <a:rPr lang="en-US" dirty="0"/>
              <a:t>Chapter 12 </a:t>
            </a:r>
          </a:p>
        </p:txBody>
      </p:sp>
    </p:spTree>
    <p:extLst>
      <p:ext uri="{BB962C8B-B14F-4D97-AF65-F5344CB8AC3E}">
        <p14:creationId xmlns:p14="http://schemas.microsoft.com/office/powerpoint/2010/main" val="162242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738A-4A24-42BB-8AA6-CDE36209E6A2}"/>
              </a:ext>
            </a:extLst>
          </p:cNvPr>
          <p:cNvSpPr>
            <a:spLocks noGrp="1"/>
          </p:cNvSpPr>
          <p:nvPr>
            <p:ph type="title"/>
          </p:nvPr>
        </p:nvSpPr>
        <p:spPr/>
        <p:txBody>
          <a:bodyPr>
            <a:normAutofit/>
          </a:bodyPr>
          <a:lstStyle/>
          <a:p>
            <a:r>
              <a:rPr lang="en-US" sz="4400" dirty="0"/>
              <a:t>Do Research</a:t>
            </a:r>
          </a:p>
        </p:txBody>
      </p:sp>
      <p:sp>
        <p:nvSpPr>
          <p:cNvPr id="3" name="Content Placeholder 2">
            <a:extLst>
              <a:ext uri="{FF2B5EF4-FFF2-40B4-BE49-F238E27FC236}">
                <a16:creationId xmlns:a16="http://schemas.microsoft.com/office/drawing/2014/main" id="{90BC0C36-AFF5-4F37-81BC-95C5B5A9EA7E}"/>
              </a:ext>
            </a:extLst>
          </p:cNvPr>
          <p:cNvSpPr>
            <a:spLocks noGrp="1"/>
          </p:cNvSpPr>
          <p:nvPr>
            <p:ph idx="1"/>
          </p:nvPr>
        </p:nvSpPr>
        <p:spPr/>
        <p:txBody>
          <a:bodyPr>
            <a:normAutofit lnSpcReduction="10000"/>
          </a:bodyPr>
          <a:lstStyle/>
          <a:p>
            <a:r>
              <a:rPr lang="en-US" sz="2800" dirty="0"/>
              <a:t>Learn all the ins and outs of your company’s business operations as well as how the company compares to its competitors</a:t>
            </a:r>
          </a:p>
          <a:p>
            <a:pPr lvl="1"/>
            <a:r>
              <a:rPr lang="en-US" sz="2400" dirty="0"/>
              <a:t>This is a good time to get data on the cost of raw parts, labor costs, profit margins, number of hours spent manufacturing each part, and anything else that is beneficial for understanding the physical and financial sides of your business</a:t>
            </a:r>
          </a:p>
          <a:p>
            <a:pPr lvl="1"/>
            <a:r>
              <a:rPr lang="en-US" sz="2400" dirty="0"/>
              <a:t>When you look into your competitors you can get general cost of goods sold, market share, information on new products about to hit the market, patents, and other information to help with comparisons</a:t>
            </a:r>
          </a:p>
          <a:p>
            <a:endParaRPr lang="en-US" dirty="0"/>
          </a:p>
        </p:txBody>
      </p:sp>
    </p:spTree>
    <p:extLst>
      <p:ext uri="{BB962C8B-B14F-4D97-AF65-F5344CB8AC3E}">
        <p14:creationId xmlns:p14="http://schemas.microsoft.com/office/powerpoint/2010/main" val="336637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45B7-EC99-4C45-B6FE-0BED82012A26}"/>
              </a:ext>
            </a:extLst>
          </p:cNvPr>
          <p:cNvSpPr>
            <a:spLocks noGrp="1"/>
          </p:cNvSpPr>
          <p:nvPr>
            <p:ph type="title"/>
          </p:nvPr>
        </p:nvSpPr>
        <p:spPr/>
        <p:txBody>
          <a:bodyPr>
            <a:normAutofit/>
          </a:bodyPr>
          <a:lstStyle/>
          <a:p>
            <a:r>
              <a:rPr lang="en-US" sz="4400" dirty="0"/>
              <a:t>List Company Strengths</a:t>
            </a:r>
          </a:p>
        </p:txBody>
      </p:sp>
      <p:sp>
        <p:nvSpPr>
          <p:cNvPr id="3" name="Content Placeholder 2">
            <a:extLst>
              <a:ext uri="{FF2B5EF4-FFF2-40B4-BE49-F238E27FC236}">
                <a16:creationId xmlns:a16="http://schemas.microsoft.com/office/drawing/2014/main" id="{E8A51132-BD15-4062-A682-EC47427D0F90}"/>
              </a:ext>
            </a:extLst>
          </p:cNvPr>
          <p:cNvSpPr>
            <a:spLocks noGrp="1"/>
          </p:cNvSpPr>
          <p:nvPr>
            <p:ph idx="1"/>
          </p:nvPr>
        </p:nvSpPr>
        <p:spPr/>
        <p:txBody>
          <a:bodyPr>
            <a:normAutofit lnSpcReduction="10000"/>
          </a:bodyPr>
          <a:lstStyle/>
          <a:p>
            <a:r>
              <a:rPr lang="en-US" sz="2800" dirty="0"/>
              <a:t>These include advantages your company has over its competitors and things your company does better (or best)</a:t>
            </a:r>
          </a:p>
          <a:p>
            <a:pPr lvl="1"/>
            <a:r>
              <a:rPr lang="en-US" sz="2400" dirty="0"/>
              <a:t>Unique resources or materials purchased at a lower cost</a:t>
            </a:r>
          </a:p>
          <a:p>
            <a:pPr lvl="1"/>
            <a:r>
              <a:rPr lang="en-US" sz="2400" dirty="0"/>
              <a:t>Strengths perceived by the general public</a:t>
            </a:r>
          </a:p>
          <a:p>
            <a:pPr lvl="1"/>
            <a:r>
              <a:rPr lang="en-US" sz="2400" dirty="0"/>
              <a:t>Does the average consumer trust your product because your company is more than a hundred years old? </a:t>
            </a:r>
          </a:p>
          <a:p>
            <a:pPr lvl="1"/>
            <a:r>
              <a:rPr lang="en-US" sz="2400" dirty="0"/>
              <a:t>Perhaps you have a top rating of some kind, which translates into buyer confidence</a:t>
            </a:r>
          </a:p>
          <a:p>
            <a:pPr lvl="1"/>
            <a:r>
              <a:rPr lang="en-US" sz="2400" dirty="0"/>
              <a:t>Your facility’s location or the skill level of the employees may also factor in here</a:t>
            </a:r>
          </a:p>
        </p:txBody>
      </p:sp>
    </p:spTree>
    <p:extLst>
      <p:ext uri="{BB962C8B-B14F-4D97-AF65-F5344CB8AC3E}">
        <p14:creationId xmlns:p14="http://schemas.microsoft.com/office/powerpoint/2010/main" val="201072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49A6-C76D-4EDC-A783-A76D1E8249D2}"/>
              </a:ext>
            </a:extLst>
          </p:cNvPr>
          <p:cNvSpPr>
            <a:spLocks noGrp="1"/>
          </p:cNvSpPr>
          <p:nvPr>
            <p:ph type="title"/>
          </p:nvPr>
        </p:nvSpPr>
        <p:spPr/>
        <p:txBody>
          <a:bodyPr>
            <a:normAutofit/>
          </a:bodyPr>
          <a:lstStyle/>
          <a:p>
            <a:r>
              <a:rPr lang="en-US" sz="4400" dirty="0"/>
              <a:t>List Company Weaknesses </a:t>
            </a:r>
          </a:p>
        </p:txBody>
      </p:sp>
      <p:sp>
        <p:nvSpPr>
          <p:cNvPr id="3" name="Content Placeholder 2">
            <a:extLst>
              <a:ext uri="{FF2B5EF4-FFF2-40B4-BE49-F238E27FC236}">
                <a16:creationId xmlns:a16="http://schemas.microsoft.com/office/drawing/2014/main" id="{AC7D416F-C0F5-43EF-850B-22B8AA7A7BF3}"/>
              </a:ext>
            </a:extLst>
          </p:cNvPr>
          <p:cNvSpPr>
            <a:spLocks noGrp="1"/>
          </p:cNvSpPr>
          <p:nvPr>
            <p:ph idx="1"/>
          </p:nvPr>
        </p:nvSpPr>
        <p:spPr/>
        <p:txBody>
          <a:bodyPr>
            <a:normAutofit/>
          </a:bodyPr>
          <a:lstStyle/>
          <a:p>
            <a:r>
              <a:rPr lang="en-US" sz="2800" dirty="0"/>
              <a:t>There are downsides to every business, and this step is where we log those disadvantages for the company in question</a:t>
            </a:r>
          </a:p>
          <a:p>
            <a:pPr lvl="1"/>
            <a:r>
              <a:rPr lang="en-US" sz="2400" dirty="0"/>
              <a:t>Factors that are costing the company sales or market share, not owning the patents or intellectual property on which the product is based, or difficulty in getting raw materials</a:t>
            </a:r>
          </a:p>
          <a:p>
            <a:pPr lvl="1"/>
            <a:r>
              <a:rPr lang="en-US" sz="2400" dirty="0"/>
              <a:t>High turnover rates, lack of skilled workers, low-quality production, and any image problems from the customer’s perspective</a:t>
            </a:r>
          </a:p>
          <a:p>
            <a:pPr lvl="1"/>
            <a:r>
              <a:rPr lang="en-US" sz="2400" dirty="0"/>
              <a:t>The whole point of this step is to identify those factors that might be a problem in the process</a:t>
            </a:r>
          </a:p>
          <a:p>
            <a:endParaRPr lang="en-US" dirty="0"/>
          </a:p>
        </p:txBody>
      </p:sp>
    </p:spTree>
    <p:extLst>
      <p:ext uri="{BB962C8B-B14F-4D97-AF65-F5344CB8AC3E}">
        <p14:creationId xmlns:p14="http://schemas.microsoft.com/office/powerpoint/2010/main" val="238584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029E-CCB0-4007-BC11-7BA02A4D0B45}"/>
              </a:ext>
            </a:extLst>
          </p:cNvPr>
          <p:cNvSpPr>
            <a:spLocks noGrp="1"/>
          </p:cNvSpPr>
          <p:nvPr>
            <p:ph type="title"/>
          </p:nvPr>
        </p:nvSpPr>
        <p:spPr/>
        <p:txBody>
          <a:bodyPr>
            <a:normAutofit/>
          </a:bodyPr>
          <a:lstStyle/>
          <a:p>
            <a:r>
              <a:rPr lang="en-US" sz="4400" dirty="0"/>
              <a:t>List Opportunities </a:t>
            </a:r>
          </a:p>
        </p:txBody>
      </p:sp>
      <p:sp>
        <p:nvSpPr>
          <p:cNvPr id="3" name="Content Placeholder 2">
            <a:extLst>
              <a:ext uri="{FF2B5EF4-FFF2-40B4-BE49-F238E27FC236}">
                <a16:creationId xmlns:a16="http://schemas.microsoft.com/office/drawing/2014/main" id="{9E4F00DA-37C7-446E-B87E-D42D44136B7E}"/>
              </a:ext>
            </a:extLst>
          </p:cNvPr>
          <p:cNvSpPr>
            <a:spLocks noGrp="1"/>
          </p:cNvSpPr>
          <p:nvPr>
            <p:ph idx="1"/>
          </p:nvPr>
        </p:nvSpPr>
        <p:spPr/>
        <p:txBody>
          <a:bodyPr>
            <a:normAutofit/>
          </a:bodyPr>
          <a:lstStyle/>
          <a:p>
            <a:r>
              <a:rPr lang="en-US" sz="2800" dirty="0"/>
              <a:t>Next, it is time to find all the opportunities involved with the goals or question at hand</a:t>
            </a:r>
          </a:p>
          <a:p>
            <a:pPr lvl="1"/>
            <a:r>
              <a:rPr lang="en-US" sz="2400" dirty="0"/>
              <a:t>This can range from new technology to increase the company’s manufacturing process to training opportunities to increase workers’ skills </a:t>
            </a:r>
          </a:p>
          <a:p>
            <a:pPr lvl="1"/>
            <a:r>
              <a:rPr lang="en-US" sz="2400" dirty="0"/>
              <a:t>New products or changes in social patterns would fall into this area as well</a:t>
            </a:r>
          </a:p>
          <a:p>
            <a:pPr lvl="1"/>
            <a:r>
              <a:rPr lang="en-US" sz="2400" dirty="0"/>
              <a:t>Generally, the opportunity side of things come from outside the company and should not include things listed as threats in the next step</a:t>
            </a:r>
          </a:p>
          <a:p>
            <a:endParaRPr lang="en-US" dirty="0"/>
          </a:p>
        </p:txBody>
      </p:sp>
    </p:spTree>
    <p:extLst>
      <p:ext uri="{BB962C8B-B14F-4D97-AF65-F5344CB8AC3E}">
        <p14:creationId xmlns:p14="http://schemas.microsoft.com/office/powerpoint/2010/main" val="262678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2BE9-133F-41CF-ABC5-335DF8580D7E}"/>
              </a:ext>
            </a:extLst>
          </p:cNvPr>
          <p:cNvSpPr>
            <a:spLocks noGrp="1"/>
          </p:cNvSpPr>
          <p:nvPr>
            <p:ph type="title"/>
          </p:nvPr>
        </p:nvSpPr>
        <p:spPr/>
        <p:txBody>
          <a:bodyPr>
            <a:normAutofit/>
          </a:bodyPr>
          <a:lstStyle/>
          <a:p>
            <a:r>
              <a:rPr lang="en-US" sz="4400" dirty="0"/>
              <a:t>List Threats </a:t>
            </a:r>
          </a:p>
        </p:txBody>
      </p:sp>
      <p:sp>
        <p:nvSpPr>
          <p:cNvPr id="3" name="Content Placeholder 2">
            <a:extLst>
              <a:ext uri="{FF2B5EF4-FFF2-40B4-BE49-F238E27FC236}">
                <a16:creationId xmlns:a16="http://schemas.microsoft.com/office/drawing/2014/main" id="{E4518557-1B17-4E9E-9216-F49E9DD28150}"/>
              </a:ext>
            </a:extLst>
          </p:cNvPr>
          <p:cNvSpPr>
            <a:spLocks noGrp="1"/>
          </p:cNvSpPr>
          <p:nvPr>
            <p:ph idx="1"/>
          </p:nvPr>
        </p:nvSpPr>
        <p:spPr/>
        <p:txBody>
          <a:bodyPr>
            <a:normAutofit lnSpcReduction="10000"/>
          </a:bodyPr>
          <a:lstStyle/>
          <a:p>
            <a:r>
              <a:rPr lang="en-US" sz="2800" dirty="0"/>
              <a:t>There will be threats to success, and that is what we document next </a:t>
            </a:r>
          </a:p>
          <a:p>
            <a:pPr lvl="1"/>
            <a:r>
              <a:rPr lang="en-US" sz="2400" dirty="0"/>
              <a:t>Which challenges stand in the way of success? </a:t>
            </a:r>
          </a:p>
          <a:p>
            <a:pPr lvl="1"/>
            <a:r>
              <a:rPr lang="en-US" sz="2400" dirty="0"/>
              <a:t>Are your competitors doing what you want to do already, or are they doing it better than you can for a while? </a:t>
            </a:r>
          </a:p>
          <a:p>
            <a:pPr lvl="1"/>
            <a:r>
              <a:rPr lang="en-US" sz="2400" dirty="0"/>
              <a:t>Are there changes in technology or the related standards and specifications that could prove problematic? </a:t>
            </a:r>
          </a:p>
          <a:p>
            <a:pPr lvl="1"/>
            <a:r>
              <a:rPr lang="en-US" sz="2400" dirty="0"/>
              <a:t>Does the company already have financial issues to deal with, such as low cash flow or high debt? </a:t>
            </a:r>
          </a:p>
          <a:p>
            <a:pPr lvl="1"/>
            <a:r>
              <a:rPr lang="en-US" sz="2400" dirty="0"/>
              <a:t>Look at the negative side of the coin in a realistic, not fearful way</a:t>
            </a:r>
          </a:p>
        </p:txBody>
      </p:sp>
    </p:spTree>
    <p:extLst>
      <p:ext uri="{BB962C8B-B14F-4D97-AF65-F5344CB8AC3E}">
        <p14:creationId xmlns:p14="http://schemas.microsoft.com/office/powerpoint/2010/main" val="84327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0736-597B-4E57-A161-AF34DBCD3304}"/>
              </a:ext>
            </a:extLst>
          </p:cNvPr>
          <p:cNvSpPr>
            <a:spLocks noGrp="1"/>
          </p:cNvSpPr>
          <p:nvPr>
            <p:ph type="title"/>
          </p:nvPr>
        </p:nvSpPr>
        <p:spPr/>
        <p:txBody>
          <a:bodyPr>
            <a:normAutofit/>
          </a:bodyPr>
          <a:lstStyle/>
          <a:p>
            <a:r>
              <a:rPr lang="en-US" sz="4400" dirty="0"/>
              <a:t>Establish Priorities</a:t>
            </a:r>
          </a:p>
        </p:txBody>
      </p:sp>
      <p:sp>
        <p:nvSpPr>
          <p:cNvPr id="3" name="Content Placeholder 2">
            <a:extLst>
              <a:ext uri="{FF2B5EF4-FFF2-40B4-BE49-F238E27FC236}">
                <a16:creationId xmlns:a16="http://schemas.microsoft.com/office/drawing/2014/main" id="{58B0BA68-910C-4241-806E-2D6003FCF822}"/>
              </a:ext>
            </a:extLst>
          </p:cNvPr>
          <p:cNvSpPr>
            <a:spLocks noGrp="1"/>
          </p:cNvSpPr>
          <p:nvPr>
            <p:ph idx="1"/>
          </p:nvPr>
        </p:nvSpPr>
        <p:spPr/>
        <p:txBody>
          <a:bodyPr/>
          <a:lstStyle/>
          <a:p>
            <a:r>
              <a:rPr lang="en-US" sz="2800" dirty="0"/>
              <a:t>Now that we have our SWOT lists, it is time to put things in order of importance or priority</a:t>
            </a:r>
          </a:p>
          <a:p>
            <a:pPr lvl="1"/>
            <a:r>
              <a:rPr lang="en-US" sz="2400" dirty="0"/>
              <a:t>The best strengths and opportunities go at the top of the list, while the lesser factors filter to the bottom</a:t>
            </a:r>
          </a:p>
          <a:p>
            <a:pPr lvl="1"/>
            <a:r>
              <a:rPr lang="en-US" sz="2400" dirty="0"/>
              <a:t>For the weaknesses and threats, we put the ones with the worst impact at the top and the lesser evils toward the bottom</a:t>
            </a:r>
          </a:p>
          <a:p>
            <a:pPr lvl="2"/>
            <a:r>
              <a:rPr lang="en-US" sz="2100" dirty="0"/>
              <a:t>This creates an easy-to-see hierarchy of information for the final step of the process</a:t>
            </a:r>
          </a:p>
          <a:p>
            <a:endParaRPr lang="en-US" dirty="0"/>
          </a:p>
        </p:txBody>
      </p:sp>
    </p:spTree>
    <p:extLst>
      <p:ext uri="{BB962C8B-B14F-4D97-AF65-F5344CB8AC3E}">
        <p14:creationId xmlns:p14="http://schemas.microsoft.com/office/powerpoint/2010/main" val="106828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2D5B-072D-4135-A773-5B7FADEAEF31}"/>
              </a:ext>
            </a:extLst>
          </p:cNvPr>
          <p:cNvSpPr>
            <a:spLocks noGrp="1"/>
          </p:cNvSpPr>
          <p:nvPr>
            <p:ph type="title"/>
          </p:nvPr>
        </p:nvSpPr>
        <p:spPr/>
        <p:txBody>
          <a:bodyPr>
            <a:normAutofit/>
          </a:bodyPr>
          <a:lstStyle/>
          <a:p>
            <a:r>
              <a:rPr lang="en-US" sz="4400" dirty="0"/>
              <a:t>Develop a Strategy and Execute It</a:t>
            </a:r>
          </a:p>
        </p:txBody>
      </p:sp>
      <p:sp>
        <p:nvSpPr>
          <p:cNvPr id="3" name="Content Placeholder 2">
            <a:extLst>
              <a:ext uri="{FF2B5EF4-FFF2-40B4-BE49-F238E27FC236}">
                <a16:creationId xmlns:a16="http://schemas.microsoft.com/office/drawing/2014/main" id="{0DF82A03-D47F-4024-9D7C-E7EC2B18D888}"/>
              </a:ext>
            </a:extLst>
          </p:cNvPr>
          <p:cNvSpPr>
            <a:spLocks noGrp="1"/>
          </p:cNvSpPr>
          <p:nvPr>
            <p:ph idx="1"/>
          </p:nvPr>
        </p:nvSpPr>
        <p:spPr>
          <a:xfrm>
            <a:off x="457200" y="1655780"/>
            <a:ext cx="8229600" cy="4719897"/>
          </a:xfrm>
        </p:spPr>
        <p:txBody>
          <a:bodyPr>
            <a:normAutofit fontScale="92500"/>
          </a:bodyPr>
          <a:lstStyle/>
          <a:p>
            <a:r>
              <a:rPr lang="en-US" sz="2800" dirty="0"/>
              <a:t>The last step of SWOT analysis is to take all this information, filtered through the initial questions or goals, and create a strategy</a:t>
            </a:r>
          </a:p>
          <a:p>
            <a:pPr lvl="1"/>
            <a:r>
              <a:rPr lang="en-US" sz="2400" dirty="0"/>
              <a:t>In this step, we consider which strengths and opportunities are compatible with what we want to do, while simultaneously which threats and weaknesses we need to overcome to be successful</a:t>
            </a:r>
          </a:p>
          <a:p>
            <a:pPr lvl="1"/>
            <a:r>
              <a:rPr lang="en-US" sz="2400" dirty="0"/>
              <a:t>At this point, you may discover that the original goal or action in question is not a good idea at this time</a:t>
            </a:r>
          </a:p>
          <a:p>
            <a:pPr lvl="2"/>
            <a:r>
              <a:rPr lang="en-US" sz="2000" dirty="0"/>
              <a:t>If that is the case, take this opportunity to identify a new goal or objective that will get you closer to your original goal</a:t>
            </a:r>
          </a:p>
          <a:p>
            <a:pPr lvl="2"/>
            <a:r>
              <a:rPr lang="en-US" sz="2000" dirty="0"/>
              <a:t>If the goal or objective offers too little return given all the challenges that must be surmounted, you might be off abandoning ship on that idea and looking for something else that would be a benefit</a:t>
            </a:r>
          </a:p>
          <a:p>
            <a:endParaRPr lang="en-US" dirty="0"/>
          </a:p>
        </p:txBody>
      </p:sp>
    </p:spTree>
    <p:extLst>
      <p:ext uri="{BB962C8B-B14F-4D97-AF65-F5344CB8AC3E}">
        <p14:creationId xmlns:p14="http://schemas.microsoft.com/office/powerpoint/2010/main" val="47390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Return on Investment </a:t>
            </a:r>
          </a:p>
        </p:txBody>
      </p:sp>
      <p:sp>
        <p:nvSpPr>
          <p:cNvPr id="3" name="Content Placeholder 2"/>
          <p:cNvSpPr>
            <a:spLocks noGrp="1"/>
          </p:cNvSpPr>
          <p:nvPr>
            <p:ph idx="1"/>
          </p:nvPr>
        </p:nvSpPr>
        <p:spPr/>
        <p:txBody>
          <a:bodyPr>
            <a:normAutofit/>
          </a:bodyPr>
          <a:lstStyle/>
          <a:p>
            <a:r>
              <a:rPr lang="en-US" sz="2800" dirty="0"/>
              <a:t>Return on investment (ROI) is a measure of the amount of time that it takes a piece of equipment to pay for itself</a:t>
            </a:r>
          </a:p>
          <a:p>
            <a:pPr lvl="1"/>
            <a:r>
              <a:rPr lang="en-US" sz="2400" dirty="0"/>
              <a:t>We calculate this by taking the operating cost of the equipment and subtracting it from the amount of money it saves</a:t>
            </a:r>
          </a:p>
          <a:p>
            <a:pPr lvl="1"/>
            <a:r>
              <a:rPr lang="en-US" sz="2400" dirty="0"/>
              <a:t>Once we know the amount of profit or money made using the machine, we divide the total cost of the equipment by this number to determine how long it takes to pay for itself</a:t>
            </a:r>
          </a:p>
        </p:txBody>
      </p:sp>
    </p:spTree>
    <p:extLst>
      <p:ext uri="{BB962C8B-B14F-4D97-AF65-F5344CB8AC3E}">
        <p14:creationId xmlns:p14="http://schemas.microsoft.com/office/powerpoint/2010/main" val="319168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ROI </a:t>
            </a:r>
          </a:p>
        </p:txBody>
      </p:sp>
      <p:sp>
        <p:nvSpPr>
          <p:cNvPr id="3" name="Content Placeholder 2"/>
          <p:cNvSpPr>
            <a:spLocks noGrp="1"/>
          </p:cNvSpPr>
          <p:nvPr>
            <p:ph idx="1"/>
          </p:nvPr>
        </p:nvSpPr>
        <p:spPr/>
        <p:txBody>
          <a:bodyPr>
            <a:normAutofit/>
          </a:bodyPr>
          <a:lstStyle/>
          <a:p>
            <a:r>
              <a:rPr lang="en-US" sz="2800" dirty="0"/>
              <a:t>If we figure ROI on a cost savings versus human labor, then we simply figure the per-hour savings and use that to get the total hours needed to pay for the robot</a:t>
            </a:r>
          </a:p>
          <a:p>
            <a:r>
              <a:rPr lang="en-US" sz="2800" dirty="0"/>
              <a:t>If we figure ROI on a part-by-part basis, we determine how many parts it needs to make to pay for itself</a:t>
            </a:r>
          </a:p>
          <a:p>
            <a:pPr lvl="1"/>
            <a:r>
              <a:rPr lang="en-US" sz="2400" dirty="0"/>
              <a:t>We then turn this into a time scale using some correlation between parts produced and the time needed to produce them</a:t>
            </a:r>
          </a:p>
        </p:txBody>
      </p:sp>
    </p:spTree>
    <p:extLst>
      <p:ext uri="{BB962C8B-B14F-4D97-AF65-F5344CB8AC3E}">
        <p14:creationId xmlns:p14="http://schemas.microsoft.com/office/powerpoint/2010/main" val="268196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C302A2-F0CE-480F-8979-425D9FF4EA32}"/>
              </a:ext>
            </a:extLst>
          </p:cNvPr>
          <p:cNvSpPr txBox="1"/>
          <p:nvPr/>
        </p:nvSpPr>
        <p:spPr>
          <a:xfrm>
            <a:off x="1267496" y="5534561"/>
            <a:ext cx="8058912" cy="1323439"/>
          </a:xfrm>
          <a:prstGeom prst="rect">
            <a:avLst/>
          </a:prstGeom>
          <a:noFill/>
        </p:spPr>
        <p:txBody>
          <a:bodyPr wrap="square" rtlCol="0">
            <a:spAutoFit/>
          </a:bodyPr>
          <a:lstStyle/>
          <a:p>
            <a:r>
              <a:rPr lang="en-US" sz="2000" dirty="0"/>
              <a:t>The systems here are arranged from least expensive to most, going left to right. On the far left is a Fanuc delta style robot, about $35,000, the middle is a PA55 from Panasonic, about $55,000, and the far right a 102S from Panasonic that is over $100,000.</a:t>
            </a:r>
          </a:p>
        </p:txBody>
      </p:sp>
      <p:sp>
        <p:nvSpPr>
          <p:cNvPr id="6" name="TextBox 5">
            <a:extLst>
              <a:ext uri="{FF2B5EF4-FFF2-40B4-BE49-F238E27FC236}">
                <a16:creationId xmlns:a16="http://schemas.microsoft.com/office/drawing/2014/main" id="{40A1A5B8-5401-4890-BEE0-872FCAE8271B}"/>
              </a:ext>
            </a:extLst>
          </p:cNvPr>
          <p:cNvSpPr txBox="1"/>
          <p:nvPr/>
        </p:nvSpPr>
        <p:spPr>
          <a:xfrm>
            <a:off x="116093" y="70365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12-4</a:t>
            </a:r>
          </a:p>
        </p:txBody>
      </p:sp>
      <p:sp>
        <p:nvSpPr>
          <p:cNvPr id="7" name="TextBox 6">
            <a:extLst>
              <a:ext uri="{FF2B5EF4-FFF2-40B4-BE49-F238E27FC236}">
                <a16:creationId xmlns:a16="http://schemas.microsoft.com/office/drawing/2014/main" id="{51420689-6599-4876-874F-526A2FF9A660}"/>
              </a:ext>
            </a:extLst>
          </p:cNvPr>
          <p:cNvSpPr txBox="1"/>
          <p:nvPr/>
        </p:nvSpPr>
        <p:spPr>
          <a:xfrm>
            <a:off x="2666311" y="71510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12-5</a:t>
            </a:r>
          </a:p>
        </p:txBody>
      </p:sp>
      <p:sp>
        <p:nvSpPr>
          <p:cNvPr id="8" name="TextBox 7">
            <a:extLst>
              <a:ext uri="{FF2B5EF4-FFF2-40B4-BE49-F238E27FC236}">
                <a16:creationId xmlns:a16="http://schemas.microsoft.com/office/drawing/2014/main" id="{65B501A6-9C77-41F4-8ABA-767B0E98A377}"/>
              </a:ext>
            </a:extLst>
          </p:cNvPr>
          <p:cNvSpPr txBox="1"/>
          <p:nvPr/>
        </p:nvSpPr>
        <p:spPr>
          <a:xfrm>
            <a:off x="5823391" y="300238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12-6</a:t>
            </a:r>
          </a:p>
        </p:txBody>
      </p:sp>
      <p:pic>
        <p:nvPicPr>
          <p:cNvPr id="10" name="Picture 9" descr="A photo shows a Fanuc delta robot.">
            <a:extLst>
              <a:ext uri="{FF2B5EF4-FFF2-40B4-BE49-F238E27FC236}">
                <a16:creationId xmlns:a16="http://schemas.microsoft.com/office/drawing/2014/main" id="{7AF75930-BEBB-44B2-924E-767A996F8382}"/>
              </a:ext>
            </a:extLst>
          </p:cNvPr>
          <p:cNvPicPr>
            <a:picLocks noChangeAspect="1"/>
          </p:cNvPicPr>
          <p:nvPr/>
        </p:nvPicPr>
        <p:blipFill rotWithShape="1">
          <a:blip r:embed="rId2">
            <a:extLst>
              <a:ext uri="{28A0092B-C50C-407E-A947-70E740481C1C}">
                <a14:useLocalDpi xmlns:a14="http://schemas.microsoft.com/office/drawing/2010/main" val="0"/>
              </a:ext>
            </a:extLst>
          </a:blip>
          <a:srcRect b="8626"/>
          <a:stretch/>
        </p:blipFill>
        <p:spPr>
          <a:xfrm>
            <a:off x="101514" y="1034324"/>
            <a:ext cx="2571149" cy="3915628"/>
          </a:xfrm>
          <a:prstGeom prst="rect">
            <a:avLst/>
          </a:prstGeom>
        </p:spPr>
      </p:pic>
      <p:pic>
        <p:nvPicPr>
          <p:cNvPr id="12" name="Picture 11" descr="A photo shows a Panasonic-Miller welding robot PA55.">
            <a:extLst>
              <a:ext uri="{FF2B5EF4-FFF2-40B4-BE49-F238E27FC236}">
                <a16:creationId xmlns:a16="http://schemas.microsoft.com/office/drawing/2014/main" id="{A6468EF1-0B30-4373-BF36-959CB84C99E9}"/>
              </a:ext>
            </a:extLst>
          </p:cNvPr>
          <p:cNvPicPr>
            <a:picLocks noChangeAspect="1"/>
          </p:cNvPicPr>
          <p:nvPr/>
        </p:nvPicPr>
        <p:blipFill rotWithShape="1">
          <a:blip r:embed="rId3">
            <a:extLst>
              <a:ext uri="{28A0092B-C50C-407E-A947-70E740481C1C}">
                <a14:useLocalDpi xmlns:a14="http://schemas.microsoft.com/office/drawing/2010/main" val="0"/>
              </a:ext>
            </a:extLst>
          </a:blip>
          <a:srcRect b="12252"/>
          <a:stretch/>
        </p:blipFill>
        <p:spPr>
          <a:xfrm>
            <a:off x="2653519" y="1022878"/>
            <a:ext cx="3169872" cy="2415266"/>
          </a:xfrm>
          <a:prstGeom prst="rect">
            <a:avLst/>
          </a:prstGeom>
        </p:spPr>
      </p:pic>
      <p:pic>
        <p:nvPicPr>
          <p:cNvPr id="14" name="Picture 13" descr="A photo shows a Panasonic-Miller PA 102S robot.">
            <a:extLst>
              <a:ext uri="{FF2B5EF4-FFF2-40B4-BE49-F238E27FC236}">
                <a16:creationId xmlns:a16="http://schemas.microsoft.com/office/drawing/2014/main" id="{359DC5DA-C43D-4FAD-BD0B-263F44F67FED}"/>
              </a:ext>
            </a:extLst>
          </p:cNvPr>
          <p:cNvPicPr>
            <a:picLocks noChangeAspect="1"/>
          </p:cNvPicPr>
          <p:nvPr/>
        </p:nvPicPr>
        <p:blipFill rotWithShape="1">
          <a:blip r:embed="rId4">
            <a:extLst>
              <a:ext uri="{28A0092B-C50C-407E-A947-70E740481C1C}">
                <a14:useLocalDpi xmlns:a14="http://schemas.microsoft.com/office/drawing/2010/main" val="0"/>
              </a:ext>
            </a:extLst>
          </a:blip>
          <a:srcRect b="15451"/>
          <a:stretch/>
        </p:blipFill>
        <p:spPr>
          <a:xfrm>
            <a:off x="5689871" y="3310160"/>
            <a:ext cx="3454130" cy="2224402"/>
          </a:xfrm>
          <a:prstGeom prst="rect">
            <a:avLst/>
          </a:prstGeom>
        </p:spPr>
      </p:pic>
    </p:spTree>
    <p:extLst>
      <p:ext uri="{BB962C8B-B14F-4D97-AF65-F5344CB8AC3E}">
        <p14:creationId xmlns:p14="http://schemas.microsoft.com/office/powerpoint/2010/main" val="53114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Overview</a:t>
            </a:r>
            <a:r>
              <a:rPr lang="en-US" dirty="0"/>
              <a:t> </a:t>
            </a:r>
          </a:p>
        </p:txBody>
      </p:sp>
      <p:sp>
        <p:nvSpPr>
          <p:cNvPr id="3" name="Content Placeholder 2"/>
          <p:cNvSpPr>
            <a:spLocks noGrp="1"/>
          </p:cNvSpPr>
          <p:nvPr>
            <p:ph idx="1"/>
          </p:nvPr>
        </p:nvSpPr>
        <p:spPr/>
        <p:txBody>
          <a:bodyPr>
            <a:normAutofit lnSpcReduction="10000"/>
          </a:bodyPr>
          <a:lstStyle/>
          <a:p>
            <a:r>
              <a:rPr lang="en-US" sz="2800" b="1" dirty="0"/>
              <a:t>WHAT YOU WILL LEARN</a:t>
            </a:r>
            <a:endParaRPr lang="en-US" sz="2800" dirty="0"/>
          </a:p>
          <a:p>
            <a:pPr lvl="1"/>
            <a:r>
              <a:rPr lang="en-US" sz="2400" dirty="0"/>
              <a:t>Why we use robots instead of humans to perform some tasks</a:t>
            </a:r>
            <a:endParaRPr lang="en-US" sz="2000" dirty="0"/>
          </a:p>
          <a:p>
            <a:pPr lvl="1"/>
            <a:r>
              <a:rPr lang="en-US" sz="2400" dirty="0"/>
              <a:t>Whether robots are taking humans’ jobs</a:t>
            </a:r>
            <a:endParaRPr lang="en-US" sz="2000" dirty="0"/>
          </a:p>
          <a:p>
            <a:pPr lvl="1"/>
            <a:r>
              <a:rPr lang="en-US" sz="2400" dirty="0"/>
              <a:t>What a SWOT analysis is and how it is used</a:t>
            </a:r>
            <a:endParaRPr lang="en-US" sz="2000" dirty="0"/>
          </a:p>
          <a:p>
            <a:pPr lvl="1"/>
            <a:r>
              <a:rPr lang="en-US" sz="2400" dirty="0"/>
              <a:t>How to figure the return on investment for a robotic system</a:t>
            </a:r>
            <a:endParaRPr lang="en-US" sz="2000" dirty="0"/>
          </a:p>
          <a:p>
            <a:pPr lvl="1"/>
            <a:r>
              <a:rPr lang="en-US" sz="2400" dirty="0"/>
              <a:t>How precision and quality figure into justifying the use of a robot</a:t>
            </a:r>
            <a:endParaRPr lang="en-US" sz="2000" dirty="0"/>
          </a:p>
          <a:p>
            <a:pPr lvl="1"/>
            <a:r>
              <a:rPr lang="en-US" sz="2400" dirty="0"/>
              <a:t>How consumables are better used by robots</a:t>
            </a:r>
            <a:endParaRPr lang="en-US" sz="2000" dirty="0"/>
          </a:p>
          <a:p>
            <a:pPr lvl="1"/>
            <a:r>
              <a:rPr lang="en-US" sz="2400" dirty="0"/>
              <a:t>How to justify using robots that can go places where humans cannot or should not go </a:t>
            </a:r>
          </a:p>
        </p:txBody>
      </p:sp>
    </p:spTree>
    <p:extLst>
      <p:ext uri="{BB962C8B-B14F-4D97-AF65-F5344CB8AC3E}">
        <p14:creationId xmlns:p14="http://schemas.microsoft.com/office/powerpoint/2010/main" val="290164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ROI cont.</a:t>
            </a:r>
          </a:p>
        </p:txBody>
      </p:sp>
      <p:sp>
        <p:nvSpPr>
          <p:cNvPr id="3" name="Content Placeholder 2"/>
          <p:cNvSpPr>
            <a:spLocks noGrp="1"/>
          </p:cNvSpPr>
          <p:nvPr>
            <p:ph idx="1"/>
          </p:nvPr>
        </p:nvSpPr>
        <p:spPr/>
        <p:txBody>
          <a:bodyPr/>
          <a:lstStyle/>
          <a:p>
            <a:endParaRPr lang="en-US" dirty="0"/>
          </a:p>
          <a:p>
            <a:r>
              <a:rPr lang="en-US" sz="2800" dirty="0"/>
              <a:t>Another factor in ROI is how long the robot will run after it pays for itself</a:t>
            </a:r>
          </a:p>
          <a:p>
            <a:r>
              <a:rPr lang="en-US" sz="2800" dirty="0"/>
              <a:t>Some systems come with a designated useful life from the manufacturer </a:t>
            </a:r>
          </a:p>
          <a:p>
            <a:r>
              <a:rPr lang="en-US" sz="2800" dirty="0"/>
              <a:t>There are numerous accounts of robots running long past the life stipulated by the manufacturer</a:t>
            </a:r>
          </a:p>
        </p:txBody>
      </p:sp>
    </p:spTree>
    <p:extLst>
      <p:ext uri="{BB962C8B-B14F-4D97-AF65-F5344CB8AC3E}">
        <p14:creationId xmlns:p14="http://schemas.microsoft.com/office/powerpoint/2010/main" val="1009171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Cost Outweighs Return</a:t>
            </a:r>
          </a:p>
        </p:txBody>
      </p:sp>
      <p:sp>
        <p:nvSpPr>
          <p:cNvPr id="3" name="Content Placeholder 2"/>
          <p:cNvSpPr>
            <a:spLocks noGrp="1"/>
          </p:cNvSpPr>
          <p:nvPr>
            <p:ph idx="1"/>
          </p:nvPr>
        </p:nvSpPr>
        <p:spPr>
          <a:xfrm>
            <a:off x="457200" y="1268309"/>
            <a:ext cx="8229600" cy="4525963"/>
          </a:xfrm>
        </p:spPr>
        <p:txBody>
          <a:bodyPr/>
          <a:lstStyle/>
          <a:p>
            <a:endParaRPr lang="en-US" dirty="0"/>
          </a:p>
          <a:p>
            <a:endParaRPr lang="en-US" sz="2800" dirty="0"/>
          </a:p>
          <a:p>
            <a:r>
              <a:rPr lang="en-US" sz="2800" dirty="0"/>
              <a:t>In cases where the cost outweighs the return we can:</a:t>
            </a:r>
          </a:p>
          <a:p>
            <a:pPr lvl="1"/>
            <a:r>
              <a:rPr lang="en-US" sz="2400" dirty="0"/>
              <a:t>Forget the robot and continue to do it the way it is currently done</a:t>
            </a:r>
          </a:p>
          <a:p>
            <a:pPr lvl="1"/>
            <a:r>
              <a:rPr lang="en-US" sz="2400" dirty="0"/>
              <a:t>Try to find a cheaper robot that will perform the task</a:t>
            </a:r>
          </a:p>
          <a:p>
            <a:pPr lvl="1"/>
            <a:r>
              <a:rPr lang="en-US" sz="2400" dirty="0"/>
              <a:t>Figure out a new way to use the robot</a:t>
            </a:r>
          </a:p>
        </p:txBody>
      </p:sp>
    </p:spTree>
    <p:extLst>
      <p:ext uri="{BB962C8B-B14F-4D97-AF65-F5344CB8AC3E}">
        <p14:creationId xmlns:p14="http://schemas.microsoft.com/office/powerpoint/2010/main" val="127801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Precision and Quality </a:t>
            </a:r>
          </a:p>
        </p:txBody>
      </p:sp>
      <p:sp>
        <p:nvSpPr>
          <p:cNvPr id="3" name="Content Placeholder 2"/>
          <p:cNvSpPr>
            <a:spLocks noGrp="1"/>
          </p:cNvSpPr>
          <p:nvPr>
            <p:ph idx="1"/>
          </p:nvPr>
        </p:nvSpPr>
        <p:spPr>
          <a:xfrm>
            <a:off x="457200" y="1513635"/>
            <a:ext cx="8229600" cy="4525963"/>
          </a:xfrm>
        </p:spPr>
        <p:txBody>
          <a:bodyPr>
            <a:normAutofit lnSpcReduction="10000"/>
          </a:bodyPr>
          <a:lstStyle/>
          <a:p>
            <a:endParaRPr lang="en-US" sz="2800" dirty="0"/>
          </a:p>
          <a:p>
            <a:r>
              <a:rPr lang="en-US" sz="2800" dirty="0"/>
              <a:t>Robots have the ability to reach an exact point repeatedly with only the smallest of error, often within 0.0003 in. to 0.005 in. </a:t>
            </a:r>
          </a:p>
          <a:p>
            <a:r>
              <a:rPr lang="en-US" sz="2800" dirty="0"/>
              <a:t>Since robots can follow the same path repeatedly with only the smallest amount of error, all you need is to edit the program until you get the quality of part you want</a:t>
            </a:r>
          </a:p>
          <a:p>
            <a:r>
              <a:rPr lang="en-US" sz="2800" dirty="0"/>
              <a:t>Robots give operators with low skill levels the ability to produce  complex parts </a:t>
            </a:r>
          </a:p>
          <a:p>
            <a:endParaRPr lang="en-US" dirty="0"/>
          </a:p>
        </p:txBody>
      </p:sp>
    </p:spTree>
    <p:extLst>
      <p:ext uri="{BB962C8B-B14F-4D97-AF65-F5344CB8AC3E}">
        <p14:creationId xmlns:p14="http://schemas.microsoft.com/office/powerpoint/2010/main" val="311381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Precision and Quality cont.</a:t>
            </a:r>
          </a:p>
        </p:txBody>
      </p:sp>
      <p:sp>
        <p:nvSpPr>
          <p:cNvPr id="3" name="Content Placeholder 2"/>
          <p:cNvSpPr>
            <a:spLocks noGrp="1"/>
          </p:cNvSpPr>
          <p:nvPr>
            <p:ph idx="1"/>
          </p:nvPr>
        </p:nvSpPr>
        <p:spPr>
          <a:xfrm>
            <a:off x="669073" y="1828800"/>
            <a:ext cx="7817005" cy="4025590"/>
          </a:xfrm>
        </p:spPr>
        <p:txBody>
          <a:bodyPr>
            <a:normAutofit/>
          </a:bodyPr>
          <a:lstStyle/>
          <a:p>
            <a:r>
              <a:rPr lang="en-US" sz="2800" dirty="0"/>
              <a:t>Precision and quality savings figure into the overall ROI of a robot</a:t>
            </a:r>
          </a:p>
          <a:p>
            <a:pPr lvl="1"/>
            <a:r>
              <a:rPr lang="en-US" sz="2400" dirty="0"/>
              <a:t>Each time a company scraps out a part, it costs money</a:t>
            </a:r>
          </a:p>
          <a:p>
            <a:pPr lvl="1"/>
            <a:r>
              <a:rPr lang="en-US" sz="2400" dirty="0"/>
              <a:t>Each time a bad product leaves the factory, there is a good chance there will be a dip in customer satisfaction and potential sales</a:t>
            </a:r>
          </a:p>
          <a:p>
            <a:pPr lvl="1"/>
            <a:r>
              <a:rPr lang="en-US" sz="2400" dirty="0"/>
              <a:t>Lack of precision requires larger spaces for various components and raises the overall cost of the product</a:t>
            </a:r>
          </a:p>
        </p:txBody>
      </p:sp>
    </p:spTree>
    <p:extLst>
      <p:ext uri="{BB962C8B-B14F-4D97-AF65-F5344CB8AC3E}">
        <p14:creationId xmlns:p14="http://schemas.microsoft.com/office/powerpoint/2010/main" val="2039155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1775" y="1523468"/>
            <a:ext cx="2105025" cy="3647152"/>
          </a:xfrm>
          <a:prstGeom prst="rect">
            <a:avLst/>
          </a:prstGeom>
          <a:noFill/>
        </p:spPr>
        <p:txBody>
          <a:bodyPr wrap="square" rtlCol="0">
            <a:spAutoFit/>
          </a:bodyPr>
          <a:lstStyle/>
          <a:p>
            <a:r>
              <a:rPr lang="en-US" sz="2100" dirty="0"/>
              <a:t>Welding is one area where robots are highly used due to their consistency. A few hours of tweaking a program can equate to weeks of near perfect parts.</a:t>
            </a:r>
          </a:p>
        </p:txBody>
      </p:sp>
      <p:sp>
        <p:nvSpPr>
          <p:cNvPr id="4" name="TextBox 3">
            <a:extLst>
              <a:ext uri="{FF2B5EF4-FFF2-40B4-BE49-F238E27FC236}">
                <a16:creationId xmlns:a16="http://schemas.microsoft.com/office/drawing/2014/main" id="{2319DA39-A958-4691-974C-70EEF66552DD}"/>
              </a:ext>
            </a:extLst>
          </p:cNvPr>
          <p:cNvSpPr txBox="1"/>
          <p:nvPr/>
        </p:nvSpPr>
        <p:spPr>
          <a:xfrm>
            <a:off x="211874" y="130918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12-7</a:t>
            </a:r>
          </a:p>
        </p:txBody>
      </p:sp>
      <p:pic>
        <p:nvPicPr>
          <p:cNvPr id="5" name="Picture 4" descr="A photo shows a work robot welding.">
            <a:extLst>
              <a:ext uri="{FF2B5EF4-FFF2-40B4-BE49-F238E27FC236}">
                <a16:creationId xmlns:a16="http://schemas.microsoft.com/office/drawing/2014/main" id="{CA8677A4-6DA4-4316-A524-F619B513A67C}"/>
              </a:ext>
            </a:extLst>
          </p:cNvPr>
          <p:cNvPicPr>
            <a:picLocks noChangeAspect="1"/>
          </p:cNvPicPr>
          <p:nvPr/>
        </p:nvPicPr>
        <p:blipFill rotWithShape="1">
          <a:blip r:embed="rId2">
            <a:extLst>
              <a:ext uri="{28A0092B-C50C-407E-A947-70E740481C1C}">
                <a14:useLocalDpi xmlns:a14="http://schemas.microsoft.com/office/drawing/2010/main" val="0"/>
              </a:ext>
            </a:extLst>
          </a:blip>
          <a:srcRect b="34663"/>
          <a:stretch/>
        </p:blipFill>
        <p:spPr>
          <a:xfrm>
            <a:off x="211874" y="1616966"/>
            <a:ext cx="6149507" cy="3381754"/>
          </a:xfrm>
          <a:prstGeom prst="rect">
            <a:avLst/>
          </a:prstGeom>
        </p:spPr>
      </p:pic>
    </p:spTree>
    <p:extLst>
      <p:ext uri="{BB962C8B-B14F-4D97-AF65-F5344CB8AC3E}">
        <p14:creationId xmlns:p14="http://schemas.microsoft.com/office/powerpoint/2010/main" val="9955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Use of Consumables </a:t>
            </a:r>
          </a:p>
        </p:txBody>
      </p:sp>
      <p:sp>
        <p:nvSpPr>
          <p:cNvPr id="3" name="Content Placeholder 2"/>
          <p:cNvSpPr>
            <a:spLocks noGrp="1"/>
          </p:cNvSpPr>
          <p:nvPr>
            <p:ph idx="1"/>
          </p:nvPr>
        </p:nvSpPr>
        <p:spPr>
          <a:xfrm>
            <a:off x="457200" y="1547089"/>
            <a:ext cx="8229600" cy="4525963"/>
          </a:xfrm>
        </p:spPr>
        <p:txBody>
          <a:bodyPr/>
          <a:lstStyle/>
          <a:p>
            <a:endParaRPr lang="en-US" sz="2800" dirty="0"/>
          </a:p>
          <a:p>
            <a:r>
              <a:rPr lang="en-US" sz="2800" dirty="0"/>
              <a:t>Robots often save on the amount of raw materials used in the production process</a:t>
            </a:r>
          </a:p>
          <a:p>
            <a:r>
              <a:rPr lang="en-US" sz="2800" dirty="0"/>
              <a:t>In many applications, subtle changes in the speed of the process translate into savings in dollars or cost of materials used</a:t>
            </a:r>
          </a:p>
          <a:p>
            <a:r>
              <a:rPr lang="en-US" sz="2800" dirty="0"/>
              <a:t>Robots can work with materials that are hazardous to humans without the PPE </a:t>
            </a:r>
          </a:p>
          <a:p>
            <a:endParaRPr lang="en-US" dirty="0"/>
          </a:p>
        </p:txBody>
      </p:sp>
    </p:spTree>
    <p:extLst>
      <p:ext uri="{BB962C8B-B14F-4D97-AF65-F5344CB8AC3E}">
        <p14:creationId xmlns:p14="http://schemas.microsoft.com/office/powerpoint/2010/main" val="3863757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6" y="1928589"/>
            <a:ext cx="2971542" cy="3000821"/>
          </a:xfrm>
          <a:prstGeom prst="rect">
            <a:avLst/>
          </a:prstGeom>
          <a:noFill/>
        </p:spPr>
        <p:txBody>
          <a:bodyPr wrap="square" rtlCol="0">
            <a:spAutoFit/>
          </a:bodyPr>
          <a:lstStyle/>
          <a:p>
            <a:r>
              <a:rPr lang="en-US" sz="2100" dirty="0"/>
              <a:t>Painting is another good fit for robots. The paint fumes or dust do not bother the robot, they can save thousands per year in reduced waste, and they paint coats are consistently even, which improves quality. </a:t>
            </a:r>
          </a:p>
        </p:txBody>
      </p:sp>
      <p:sp>
        <p:nvSpPr>
          <p:cNvPr id="4" name="TextBox 3">
            <a:extLst>
              <a:ext uri="{FF2B5EF4-FFF2-40B4-BE49-F238E27FC236}">
                <a16:creationId xmlns:a16="http://schemas.microsoft.com/office/drawing/2014/main" id="{F2722209-8DCE-45D5-A4B1-3F69EF30EA1D}"/>
              </a:ext>
            </a:extLst>
          </p:cNvPr>
          <p:cNvSpPr txBox="1"/>
          <p:nvPr/>
        </p:nvSpPr>
        <p:spPr>
          <a:xfrm>
            <a:off x="3596723" y="98911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12-8</a:t>
            </a:r>
          </a:p>
        </p:txBody>
      </p:sp>
      <p:pic>
        <p:nvPicPr>
          <p:cNvPr id="5" name="Picture 4" descr="A photo shows a Fanuc robot spraying paints as it pass by on the conveyor.">
            <a:extLst>
              <a:ext uri="{FF2B5EF4-FFF2-40B4-BE49-F238E27FC236}">
                <a16:creationId xmlns:a16="http://schemas.microsoft.com/office/drawing/2014/main" id="{BC7C7B78-BFE4-474F-B2DF-86837951282E}"/>
              </a:ext>
            </a:extLst>
          </p:cNvPr>
          <p:cNvPicPr>
            <a:picLocks noChangeAspect="1"/>
          </p:cNvPicPr>
          <p:nvPr/>
        </p:nvPicPr>
        <p:blipFill rotWithShape="1">
          <a:blip r:embed="rId2">
            <a:extLst>
              <a:ext uri="{28A0092B-C50C-407E-A947-70E740481C1C}">
                <a14:useLocalDpi xmlns:a14="http://schemas.microsoft.com/office/drawing/2010/main" val="0"/>
              </a:ext>
            </a:extLst>
          </a:blip>
          <a:srcRect b="16493"/>
          <a:stretch/>
        </p:blipFill>
        <p:spPr>
          <a:xfrm>
            <a:off x="3596723" y="1296888"/>
            <a:ext cx="4945508" cy="4811304"/>
          </a:xfrm>
          <a:prstGeom prst="rect">
            <a:avLst/>
          </a:prstGeom>
        </p:spPr>
      </p:pic>
    </p:spTree>
    <p:extLst>
      <p:ext uri="{BB962C8B-B14F-4D97-AF65-F5344CB8AC3E}">
        <p14:creationId xmlns:p14="http://schemas.microsoft.com/office/powerpoint/2010/main" val="3350083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Hazardous Environments </a:t>
            </a:r>
          </a:p>
        </p:txBody>
      </p:sp>
      <p:sp>
        <p:nvSpPr>
          <p:cNvPr id="3" name="Content Placeholder 2"/>
          <p:cNvSpPr>
            <a:spLocks noGrp="1"/>
          </p:cNvSpPr>
          <p:nvPr>
            <p:ph idx="1"/>
          </p:nvPr>
        </p:nvSpPr>
        <p:spPr/>
        <p:txBody>
          <a:bodyPr>
            <a:normAutofit/>
          </a:bodyPr>
          <a:lstStyle/>
          <a:p>
            <a:r>
              <a:rPr lang="en-US" sz="2800" dirty="0"/>
              <a:t>One of the great benefits that robots have over people is that they are machines and not organic systems</a:t>
            </a:r>
          </a:p>
          <a:p>
            <a:pPr lvl="1"/>
            <a:r>
              <a:rPr lang="en-US" sz="2400" dirty="0"/>
              <a:t>This gives the robot the ability to survive and work without issue in environments that are physically taxing, dangerous, or deadly to their human counterparts</a:t>
            </a:r>
          </a:p>
          <a:p>
            <a:r>
              <a:rPr lang="en-US" sz="2800" dirty="0"/>
              <a:t>Sometimes this is all the justification we need for using a robot, especially in situations where the ROI math does not add up</a:t>
            </a:r>
          </a:p>
        </p:txBody>
      </p:sp>
    </p:spTree>
    <p:extLst>
      <p:ext uri="{BB962C8B-B14F-4D97-AF65-F5344CB8AC3E}">
        <p14:creationId xmlns:p14="http://schemas.microsoft.com/office/powerpoint/2010/main" val="29566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Hazardous Environments cont.</a:t>
            </a:r>
          </a:p>
        </p:txBody>
      </p:sp>
      <p:sp>
        <p:nvSpPr>
          <p:cNvPr id="3" name="Content Placeholder 2"/>
          <p:cNvSpPr>
            <a:spLocks noGrp="1"/>
          </p:cNvSpPr>
          <p:nvPr>
            <p:ph idx="1"/>
          </p:nvPr>
        </p:nvSpPr>
        <p:spPr>
          <a:xfrm>
            <a:off x="457200" y="1491333"/>
            <a:ext cx="8229600" cy="4525963"/>
          </a:xfrm>
        </p:spPr>
        <p:txBody>
          <a:bodyPr/>
          <a:lstStyle/>
          <a:p>
            <a:endParaRPr lang="en-US" sz="2800" dirty="0"/>
          </a:p>
          <a:p>
            <a:r>
              <a:rPr lang="en-US" sz="2800" dirty="0"/>
              <a:t>Robots can go into some hazardous environments that people simply cannot such as:</a:t>
            </a:r>
          </a:p>
          <a:p>
            <a:pPr lvl="1"/>
            <a:r>
              <a:rPr lang="en-US" sz="2400" dirty="0"/>
              <a:t>High pressure ocean depths </a:t>
            </a:r>
          </a:p>
          <a:p>
            <a:pPr lvl="1"/>
            <a:r>
              <a:rPr lang="en-US" sz="2400" dirty="0"/>
              <a:t>Toxic or low-oxygen atmospheres </a:t>
            </a:r>
          </a:p>
          <a:p>
            <a:pPr lvl="1"/>
            <a:r>
              <a:rPr lang="en-US" sz="2400" dirty="0"/>
              <a:t>Heavily irradiated spaces</a:t>
            </a:r>
          </a:p>
          <a:p>
            <a:pPr lvl="1"/>
            <a:r>
              <a:rPr lang="en-US" sz="2400" dirty="0"/>
              <a:t>Areas too small for humans to fit</a:t>
            </a:r>
          </a:p>
          <a:p>
            <a:pPr lvl="1"/>
            <a:endParaRPr lang="en-US" dirty="0"/>
          </a:p>
        </p:txBody>
      </p:sp>
    </p:spTree>
    <p:extLst>
      <p:ext uri="{BB962C8B-B14F-4D97-AF65-F5344CB8AC3E}">
        <p14:creationId xmlns:p14="http://schemas.microsoft.com/office/powerpoint/2010/main" val="167612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6FCB0-2909-4522-9CDB-6395459A8BF6}"/>
              </a:ext>
            </a:extLst>
          </p:cNvPr>
          <p:cNvSpPr txBox="1"/>
          <p:nvPr/>
        </p:nvSpPr>
        <p:spPr>
          <a:xfrm>
            <a:off x="885063" y="2427966"/>
            <a:ext cx="2762250" cy="1708160"/>
          </a:xfrm>
          <a:prstGeom prst="rect">
            <a:avLst/>
          </a:prstGeom>
          <a:noFill/>
        </p:spPr>
        <p:txBody>
          <a:bodyPr wrap="square" rtlCol="0">
            <a:spAutoFit/>
          </a:bodyPr>
          <a:lstStyle/>
          <a:p>
            <a:r>
              <a:rPr lang="en-US" sz="2100" dirty="0"/>
              <a:t>Here you can see and ABB foundry robot, used to work with heavy, hot, and unfinished metal parts</a:t>
            </a:r>
          </a:p>
        </p:txBody>
      </p:sp>
      <p:sp>
        <p:nvSpPr>
          <p:cNvPr id="4" name="TextBox 3">
            <a:extLst>
              <a:ext uri="{FF2B5EF4-FFF2-40B4-BE49-F238E27FC236}">
                <a16:creationId xmlns:a16="http://schemas.microsoft.com/office/drawing/2014/main" id="{2CDEAB67-EBBB-432E-A46C-A72A458C2E3E}"/>
              </a:ext>
            </a:extLst>
          </p:cNvPr>
          <p:cNvSpPr txBox="1"/>
          <p:nvPr/>
        </p:nvSpPr>
        <p:spPr>
          <a:xfrm>
            <a:off x="4047894" y="82416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12-9</a:t>
            </a:r>
          </a:p>
        </p:txBody>
      </p:sp>
      <p:pic>
        <p:nvPicPr>
          <p:cNvPr id="6" name="Picture 5" descr="A photo shows an ABB foundry robot.">
            <a:extLst>
              <a:ext uri="{FF2B5EF4-FFF2-40B4-BE49-F238E27FC236}">
                <a16:creationId xmlns:a16="http://schemas.microsoft.com/office/drawing/2014/main" id="{C648761C-90F5-4180-B200-B430653A7BE9}"/>
              </a:ext>
            </a:extLst>
          </p:cNvPr>
          <p:cNvPicPr>
            <a:picLocks noChangeAspect="1"/>
          </p:cNvPicPr>
          <p:nvPr/>
        </p:nvPicPr>
        <p:blipFill rotWithShape="1">
          <a:blip r:embed="rId2">
            <a:extLst>
              <a:ext uri="{28A0092B-C50C-407E-A947-70E740481C1C}">
                <a14:useLocalDpi xmlns:a14="http://schemas.microsoft.com/office/drawing/2010/main" val="0"/>
              </a:ext>
            </a:extLst>
          </a:blip>
          <a:srcRect b="10318"/>
          <a:stretch/>
        </p:blipFill>
        <p:spPr>
          <a:xfrm>
            <a:off x="4133237" y="1104818"/>
            <a:ext cx="4067925" cy="5283789"/>
          </a:xfrm>
          <a:prstGeom prst="rect">
            <a:avLst/>
          </a:prstGeom>
        </p:spPr>
      </p:pic>
    </p:spTree>
    <p:extLst>
      <p:ext uri="{BB962C8B-B14F-4D97-AF65-F5344CB8AC3E}">
        <p14:creationId xmlns:p14="http://schemas.microsoft.com/office/powerpoint/2010/main" val="291737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Robot vs. Human Labor </a:t>
            </a:r>
          </a:p>
        </p:txBody>
      </p:sp>
      <p:sp>
        <p:nvSpPr>
          <p:cNvPr id="3" name="Content Placeholder 2"/>
          <p:cNvSpPr>
            <a:spLocks noGrp="1"/>
          </p:cNvSpPr>
          <p:nvPr>
            <p:ph idx="1"/>
          </p:nvPr>
        </p:nvSpPr>
        <p:spPr>
          <a:xfrm>
            <a:off x="457200" y="1655780"/>
            <a:ext cx="8229600" cy="4525963"/>
          </a:xfrm>
        </p:spPr>
        <p:txBody>
          <a:bodyPr>
            <a:normAutofit lnSpcReduction="10000"/>
          </a:bodyPr>
          <a:lstStyle/>
          <a:p>
            <a:endParaRPr lang="en-US" sz="2800" dirty="0"/>
          </a:p>
          <a:p>
            <a:r>
              <a:rPr lang="en-US" sz="2800" dirty="0"/>
              <a:t>Robots are the perfect answer to many of the dull, dirty, difficult, or dangerous tasks people perform every day</a:t>
            </a:r>
          </a:p>
          <a:p>
            <a:r>
              <a:rPr lang="en-US" sz="2800" dirty="0"/>
              <a:t>Robots are methodically, unemotionally constant where people are not</a:t>
            </a:r>
          </a:p>
          <a:p>
            <a:r>
              <a:rPr lang="en-US" sz="2800" dirty="0"/>
              <a:t>Statistics that show that a midsized robot costs about 72 cents an hour to run while at the writing of this book, the minimum wage in America was $7.25 an hour</a:t>
            </a:r>
          </a:p>
          <a:p>
            <a:endParaRPr lang="en-US" dirty="0"/>
          </a:p>
        </p:txBody>
      </p:sp>
    </p:spTree>
    <p:extLst>
      <p:ext uri="{BB962C8B-B14F-4D97-AF65-F5344CB8AC3E}">
        <p14:creationId xmlns:p14="http://schemas.microsoft.com/office/powerpoint/2010/main" val="3700966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OSHA</a:t>
            </a:r>
          </a:p>
        </p:txBody>
      </p:sp>
      <p:sp>
        <p:nvSpPr>
          <p:cNvPr id="3" name="Content Placeholder 2"/>
          <p:cNvSpPr>
            <a:spLocks noGrp="1"/>
          </p:cNvSpPr>
          <p:nvPr>
            <p:ph idx="1"/>
          </p:nvPr>
        </p:nvSpPr>
        <p:spPr/>
        <p:txBody>
          <a:bodyPr>
            <a:normAutofit/>
          </a:bodyPr>
          <a:lstStyle/>
          <a:p>
            <a:r>
              <a:rPr lang="en-US" sz="2800" b="1" dirty="0"/>
              <a:t>Occupational Safety and Health Administration (OSHA) </a:t>
            </a:r>
            <a:r>
              <a:rPr lang="en-US" sz="2800" dirty="0"/>
              <a:t>is responsible for ensuring that everyone has a safe and healthy working environment</a:t>
            </a:r>
          </a:p>
          <a:p>
            <a:pPr lvl="1"/>
            <a:r>
              <a:rPr lang="en-US" sz="2400" dirty="0"/>
              <a:t>If someone dies on the job due to work-related factors, OSHA immediately inspects the facility and investigates the death to figure out why it happened and to prevent anyone else from being hurt or killed</a:t>
            </a:r>
          </a:p>
          <a:p>
            <a:pPr lvl="1"/>
            <a:r>
              <a:rPr lang="en-US" sz="2400" dirty="0"/>
              <a:t>This is another good reason to use robots in hazardous locations </a:t>
            </a:r>
          </a:p>
        </p:txBody>
      </p:sp>
    </p:spTree>
    <p:extLst>
      <p:ext uri="{BB962C8B-B14F-4D97-AF65-F5344CB8AC3E}">
        <p14:creationId xmlns:p14="http://schemas.microsoft.com/office/powerpoint/2010/main" val="203123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Review </a:t>
            </a:r>
          </a:p>
        </p:txBody>
      </p:sp>
      <p:sp>
        <p:nvSpPr>
          <p:cNvPr id="3" name="Content Placeholder 2"/>
          <p:cNvSpPr>
            <a:spLocks noGrp="1"/>
          </p:cNvSpPr>
          <p:nvPr>
            <p:ph idx="1"/>
          </p:nvPr>
        </p:nvSpPr>
        <p:spPr/>
        <p:txBody>
          <a:bodyPr>
            <a:normAutofit fontScale="92500" lnSpcReduction="10000"/>
          </a:bodyPr>
          <a:lstStyle/>
          <a:p>
            <a:pPr lvl="0"/>
            <a:r>
              <a:rPr lang="en-US" sz="2800" b="1" dirty="0"/>
              <a:t>Robot versus human labor.</a:t>
            </a:r>
            <a:r>
              <a:rPr lang="en-US" sz="2800" dirty="0"/>
              <a:t> We considered the differences between using a robot and using a person to perform tasks from a justification standpoint.</a:t>
            </a:r>
          </a:p>
          <a:p>
            <a:pPr lvl="0"/>
            <a:r>
              <a:rPr lang="en-US" sz="2800" b="1" dirty="0"/>
              <a:t>Return on investment.</a:t>
            </a:r>
            <a:r>
              <a:rPr lang="en-US" sz="2800" dirty="0"/>
              <a:t> ROI is all about the robot paying for itself, and the math that goes along with this payback.</a:t>
            </a:r>
          </a:p>
          <a:p>
            <a:pPr lvl="0"/>
            <a:r>
              <a:rPr lang="en-US" sz="2800" b="1" dirty="0"/>
              <a:t>Precision and quality.</a:t>
            </a:r>
            <a:r>
              <a:rPr lang="en-US" sz="2800" dirty="0"/>
              <a:t> This section added a few more points the justification toolbox.</a:t>
            </a:r>
          </a:p>
          <a:p>
            <a:pPr lvl="0"/>
            <a:r>
              <a:rPr lang="en-US" sz="2800" b="1" dirty="0"/>
              <a:t>Use of consumables.</a:t>
            </a:r>
            <a:r>
              <a:rPr lang="en-US" sz="2800" dirty="0"/>
              <a:t> Robots can save money by using less of the materials needed to produce things.</a:t>
            </a:r>
          </a:p>
          <a:p>
            <a:r>
              <a:rPr lang="en-US" sz="2800" b="1" dirty="0"/>
              <a:t>Hazardous environments.</a:t>
            </a:r>
            <a:r>
              <a:rPr lang="en-US" sz="2800" dirty="0"/>
              <a:t> The dangers associated with a job can help to justify the use of a robot.</a:t>
            </a:r>
          </a:p>
        </p:txBody>
      </p:sp>
    </p:spTree>
    <p:extLst>
      <p:ext uri="{BB962C8B-B14F-4D97-AF65-F5344CB8AC3E}">
        <p14:creationId xmlns:p14="http://schemas.microsoft.com/office/powerpoint/2010/main" val="414469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4448" y="2695986"/>
            <a:ext cx="2686050" cy="1569660"/>
          </a:xfrm>
          <a:prstGeom prst="rect">
            <a:avLst/>
          </a:prstGeom>
          <a:noFill/>
        </p:spPr>
        <p:txBody>
          <a:bodyPr wrap="square" rtlCol="0">
            <a:spAutoFit/>
          </a:bodyPr>
          <a:lstStyle/>
          <a:p>
            <a:r>
              <a:rPr lang="en-US" sz="2400" dirty="0"/>
              <a:t>Many of the jobs in industry fall into one or more of the four Ds of robotics </a:t>
            </a:r>
          </a:p>
        </p:txBody>
      </p:sp>
      <p:sp>
        <p:nvSpPr>
          <p:cNvPr id="4" name="TextBox 3">
            <a:extLst>
              <a:ext uri="{FF2B5EF4-FFF2-40B4-BE49-F238E27FC236}">
                <a16:creationId xmlns:a16="http://schemas.microsoft.com/office/drawing/2014/main" id="{35AE65E6-8272-41AA-A9DB-160583BA45EF}"/>
              </a:ext>
            </a:extLst>
          </p:cNvPr>
          <p:cNvSpPr txBox="1"/>
          <p:nvPr/>
        </p:nvSpPr>
        <p:spPr>
          <a:xfrm>
            <a:off x="145838" y="108211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12-1</a:t>
            </a:r>
          </a:p>
        </p:txBody>
      </p:sp>
      <p:pic>
        <p:nvPicPr>
          <p:cNvPr id="5" name="Picture 4" descr="A photo shows four robots assembling parts of a machine.">
            <a:extLst>
              <a:ext uri="{FF2B5EF4-FFF2-40B4-BE49-F238E27FC236}">
                <a16:creationId xmlns:a16="http://schemas.microsoft.com/office/drawing/2014/main" id="{4CE956FA-26A7-4187-A712-96A84E71167C}"/>
              </a:ext>
            </a:extLst>
          </p:cNvPr>
          <p:cNvPicPr>
            <a:picLocks noChangeAspect="1"/>
          </p:cNvPicPr>
          <p:nvPr/>
        </p:nvPicPr>
        <p:blipFill rotWithShape="1">
          <a:blip r:embed="rId2">
            <a:extLst>
              <a:ext uri="{28A0092B-C50C-407E-A947-70E740481C1C}">
                <a14:useLocalDpi xmlns:a14="http://schemas.microsoft.com/office/drawing/2010/main" val="0"/>
              </a:ext>
            </a:extLst>
          </a:blip>
          <a:srcRect b="13989"/>
          <a:stretch/>
        </p:blipFill>
        <p:spPr>
          <a:xfrm>
            <a:off x="145838" y="1389888"/>
            <a:ext cx="6128610" cy="4181856"/>
          </a:xfrm>
          <a:prstGeom prst="rect">
            <a:avLst/>
          </a:prstGeom>
        </p:spPr>
      </p:pic>
    </p:spTree>
    <p:extLst>
      <p:ext uri="{BB962C8B-B14F-4D97-AF65-F5344CB8AC3E}">
        <p14:creationId xmlns:p14="http://schemas.microsoft.com/office/powerpoint/2010/main" val="173119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1" y="1954563"/>
            <a:ext cx="3543300" cy="3323987"/>
          </a:xfrm>
          <a:prstGeom prst="rect">
            <a:avLst/>
          </a:prstGeom>
          <a:noFill/>
        </p:spPr>
        <p:txBody>
          <a:bodyPr wrap="square" rtlCol="0">
            <a:spAutoFit/>
          </a:bodyPr>
          <a:lstStyle/>
          <a:p>
            <a:r>
              <a:rPr lang="en-US" sz="2100" dirty="0"/>
              <a:t>The cold, program driven efficiency of the robot means it is never off its game due to an emotional situation.  </a:t>
            </a:r>
          </a:p>
          <a:p>
            <a:endParaRPr lang="en-US" sz="2100" dirty="0"/>
          </a:p>
          <a:p>
            <a:r>
              <a:rPr lang="en-US" sz="2100" dirty="0"/>
              <a:t>Plus, if we damage the robot we can swap out part or systems with no greater concern than the time and money invested.</a:t>
            </a:r>
          </a:p>
        </p:txBody>
      </p:sp>
      <p:sp>
        <p:nvSpPr>
          <p:cNvPr id="4" name="TextBox 3">
            <a:extLst>
              <a:ext uri="{FF2B5EF4-FFF2-40B4-BE49-F238E27FC236}">
                <a16:creationId xmlns:a16="http://schemas.microsoft.com/office/drawing/2014/main" id="{20C78EA5-C322-41EE-9DE4-CDDB686D12E3}"/>
              </a:ext>
            </a:extLst>
          </p:cNvPr>
          <p:cNvSpPr txBox="1"/>
          <p:nvPr/>
        </p:nvSpPr>
        <p:spPr>
          <a:xfrm>
            <a:off x="4549485" y="75573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12-2</a:t>
            </a:r>
          </a:p>
        </p:txBody>
      </p:sp>
      <p:pic>
        <p:nvPicPr>
          <p:cNvPr id="5" name="Picture 4" descr="A photo shows a single-arm robot">
            <a:extLst>
              <a:ext uri="{FF2B5EF4-FFF2-40B4-BE49-F238E27FC236}">
                <a16:creationId xmlns:a16="http://schemas.microsoft.com/office/drawing/2014/main" id="{F506330E-AD38-4C90-B92C-B1ED0F386446}"/>
              </a:ext>
            </a:extLst>
          </p:cNvPr>
          <p:cNvPicPr>
            <a:picLocks noChangeAspect="1"/>
          </p:cNvPicPr>
          <p:nvPr/>
        </p:nvPicPr>
        <p:blipFill rotWithShape="1">
          <a:blip r:embed="rId2">
            <a:extLst>
              <a:ext uri="{28A0092B-C50C-407E-A947-70E740481C1C}">
                <a14:useLocalDpi xmlns:a14="http://schemas.microsoft.com/office/drawing/2010/main" val="0"/>
              </a:ext>
            </a:extLst>
          </a:blip>
          <a:srcRect b="12079"/>
          <a:stretch/>
        </p:blipFill>
        <p:spPr>
          <a:xfrm>
            <a:off x="4549485" y="1063508"/>
            <a:ext cx="4346469" cy="5337292"/>
          </a:xfrm>
          <a:prstGeom prst="rect">
            <a:avLst/>
          </a:prstGeom>
        </p:spPr>
      </p:pic>
    </p:spTree>
    <p:extLst>
      <p:ext uri="{BB962C8B-B14F-4D97-AF65-F5344CB8AC3E}">
        <p14:creationId xmlns:p14="http://schemas.microsoft.com/office/powerpoint/2010/main" val="28686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Robot vs. Human Labor cont.</a:t>
            </a:r>
          </a:p>
        </p:txBody>
      </p:sp>
      <p:sp>
        <p:nvSpPr>
          <p:cNvPr id="3" name="Content Placeholder 2"/>
          <p:cNvSpPr>
            <a:spLocks noGrp="1"/>
          </p:cNvSpPr>
          <p:nvPr>
            <p:ph idx="1"/>
          </p:nvPr>
        </p:nvSpPr>
        <p:spPr>
          <a:xfrm>
            <a:off x="457200" y="878016"/>
            <a:ext cx="8229600" cy="4525963"/>
          </a:xfrm>
        </p:spPr>
        <p:txBody>
          <a:bodyPr>
            <a:normAutofit/>
          </a:bodyPr>
          <a:lstStyle/>
          <a:p>
            <a:endParaRPr lang="en-US" sz="2800" dirty="0"/>
          </a:p>
          <a:p>
            <a:endParaRPr lang="en-US" sz="2800" dirty="0"/>
          </a:p>
          <a:p>
            <a:r>
              <a:rPr lang="en-US" sz="2800" dirty="0"/>
              <a:t>When discussing robots vs. human labor keep in mind:</a:t>
            </a:r>
          </a:p>
          <a:p>
            <a:pPr lvl="1"/>
            <a:r>
              <a:rPr lang="en-US" sz="2400" dirty="0"/>
              <a:t>If the business is not profitable, it will not stay in business</a:t>
            </a:r>
          </a:p>
          <a:p>
            <a:pPr lvl="1"/>
            <a:r>
              <a:rPr lang="en-US" sz="2400" dirty="0"/>
              <a:t>Every robot needs a support staff</a:t>
            </a:r>
          </a:p>
          <a:p>
            <a:pPr lvl="1"/>
            <a:r>
              <a:rPr lang="en-US" sz="2400" dirty="0"/>
              <a:t>Many tasks are better suited to humans than robots</a:t>
            </a:r>
          </a:p>
        </p:txBody>
      </p:sp>
    </p:spTree>
    <p:extLst>
      <p:ext uri="{BB962C8B-B14F-4D97-AF65-F5344CB8AC3E}">
        <p14:creationId xmlns:p14="http://schemas.microsoft.com/office/powerpoint/2010/main" val="115609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8875" y="1714500"/>
            <a:ext cx="2531679" cy="3647152"/>
          </a:xfrm>
          <a:prstGeom prst="rect">
            <a:avLst/>
          </a:prstGeom>
          <a:noFill/>
        </p:spPr>
        <p:txBody>
          <a:bodyPr wrap="square" rtlCol="0">
            <a:spAutoFit/>
          </a:bodyPr>
          <a:lstStyle/>
          <a:p>
            <a:r>
              <a:rPr lang="en-US" sz="2100" dirty="0"/>
              <a:t>While robots are taking over some jobs in industry, they are creating a whole new set of jobs for people with the technical skills necessary to run, program, and maintain the systems. </a:t>
            </a:r>
          </a:p>
        </p:txBody>
      </p:sp>
      <p:sp>
        <p:nvSpPr>
          <p:cNvPr id="4" name="TextBox 3">
            <a:extLst>
              <a:ext uri="{FF2B5EF4-FFF2-40B4-BE49-F238E27FC236}">
                <a16:creationId xmlns:a16="http://schemas.microsoft.com/office/drawing/2014/main" id="{E36A13A1-0010-493C-AD3C-F7E77FB8C0D1}"/>
              </a:ext>
            </a:extLst>
          </p:cNvPr>
          <p:cNvSpPr txBox="1"/>
          <p:nvPr/>
        </p:nvSpPr>
        <p:spPr>
          <a:xfrm>
            <a:off x="782073" y="170780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12-3</a:t>
            </a:r>
          </a:p>
        </p:txBody>
      </p:sp>
      <p:pic>
        <p:nvPicPr>
          <p:cNvPr id="5" name="Picture 4" descr="A photo shows a robotic with single arm and a man with a teach pendant operating it.">
            <a:extLst>
              <a:ext uri="{FF2B5EF4-FFF2-40B4-BE49-F238E27FC236}">
                <a16:creationId xmlns:a16="http://schemas.microsoft.com/office/drawing/2014/main" id="{BAA289B2-6B58-466A-822C-F259809B11C6}"/>
              </a:ext>
            </a:extLst>
          </p:cNvPr>
          <p:cNvPicPr>
            <a:picLocks noChangeAspect="1"/>
          </p:cNvPicPr>
          <p:nvPr/>
        </p:nvPicPr>
        <p:blipFill rotWithShape="1">
          <a:blip r:embed="rId3">
            <a:extLst>
              <a:ext uri="{28A0092B-C50C-407E-A947-70E740481C1C}">
                <a14:useLocalDpi xmlns:a14="http://schemas.microsoft.com/office/drawing/2010/main" val="0"/>
              </a:ext>
            </a:extLst>
          </a:blip>
          <a:srcRect b="16402"/>
          <a:stretch/>
        </p:blipFill>
        <p:spPr>
          <a:xfrm>
            <a:off x="603504" y="2015582"/>
            <a:ext cx="5463594" cy="3044988"/>
          </a:xfrm>
          <a:prstGeom prst="rect">
            <a:avLst/>
          </a:prstGeom>
        </p:spPr>
      </p:pic>
    </p:spTree>
    <p:extLst>
      <p:ext uri="{BB962C8B-B14F-4D97-AF65-F5344CB8AC3E}">
        <p14:creationId xmlns:p14="http://schemas.microsoft.com/office/powerpoint/2010/main" val="279653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7C67-9A49-4F92-8138-E2BDD8254C4D}"/>
              </a:ext>
            </a:extLst>
          </p:cNvPr>
          <p:cNvSpPr>
            <a:spLocks noGrp="1"/>
          </p:cNvSpPr>
          <p:nvPr>
            <p:ph type="title"/>
          </p:nvPr>
        </p:nvSpPr>
        <p:spPr/>
        <p:txBody>
          <a:bodyPr>
            <a:normAutofit/>
          </a:bodyPr>
          <a:lstStyle/>
          <a:p>
            <a:r>
              <a:rPr lang="en-US" sz="4400" dirty="0"/>
              <a:t>SWOT Analysis </a:t>
            </a:r>
          </a:p>
        </p:txBody>
      </p:sp>
      <p:sp>
        <p:nvSpPr>
          <p:cNvPr id="3" name="Content Placeholder 2">
            <a:extLst>
              <a:ext uri="{FF2B5EF4-FFF2-40B4-BE49-F238E27FC236}">
                <a16:creationId xmlns:a16="http://schemas.microsoft.com/office/drawing/2014/main" id="{4EFF8A3A-3C27-48CC-885B-1A01B2363B67}"/>
              </a:ext>
            </a:extLst>
          </p:cNvPr>
          <p:cNvSpPr>
            <a:spLocks noGrp="1"/>
          </p:cNvSpPr>
          <p:nvPr>
            <p:ph idx="1"/>
          </p:nvPr>
        </p:nvSpPr>
        <p:spPr/>
        <p:txBody>
          <a:bodyPr>
            <a:normAutofit fontScale="92500" lnSpcReduction="20000"/>
          </a:bodyPr>
          <a:lstStyle/>
          <a:p>
            <a:r>
              <a:rPr lang="en-US" sz="2600" dirty="0"/>
              <a:t>SWOT</a:t>
            </a:r>
            <a:r>
              <a:rPr lang="en-US" sz="2600" b="1" dirty="0"/>
              <a:t> </a:t>
            </a:r>
            <a:r>
              <a:rPr lang="en-US" sz="2600" dirty="0"/>
              <a:t>stands for strengths (S), weaknesses (W), opportunities (O), and threats (T)</a:t>
            </a:r>
          </a:p>
          <a:p>
            <a:r>
              <a:rPr lang="en-US" sz="2600" b="1" dirty="0"/>
              <a:t>SWOT analysis</a:t>
            </a:r>
            <a:r>
              <a:rPr lang="en-US" sz="2600" dirty="0"/>
              <a:t> - a technique used to compare all of these factors to help with important financial and business decisions </a:t>
            </a:r>
          </a:p>
          <a:p>
            <a:r>
              <a:rPr lang="en-US" sz="2600" dirty="0"/>
              <a:t>We can break the analysis into the following steps:</a:t>
            </a:r>
          </a:p>
          <a:p>
            <a:pPr lvl="1"/>
            <a:r>
              <a:rPr lang="en-US" sz="2200" dirty="0"/>
              <a:t>Determine the focus</a:t>
            </a:r>
          </a:p>
          <a:p>
            <a:pPr lvl="1"/>
            <a:r>
              <a:rPr lang="en-US" sz="2200" dirty="0"/>
              <a:t>Do research</a:t>
            </a:r>
          </a:p>
          <a:p>
            <a:pPr lvl="1"/>
            <a:r>
              <a:rPr lang="en-US" sz="2200" dirty="0"/>
              <a:t>List company strengths</a:t>
            </a:r>
          </a:p>
          <a:p>
            <a:pPr lvl="1"/>
            <a:r>
              <a:rPr lang="en-US" sz="2200" dirty="0"/>
              <a:t>List company weaknesses</a:t>
            </a:r>
          </a:p>
          <a:p>
            <a:pPr lvl="1"/>
            <a:r>
              <a:rPr lang="en-US" sz="2200" dirty="0"/>
              <a:t>List opportunities</a:t>
            </a:r>
          </a:p>
          <a:p>
            <a:pPr lvl="1"/>
            <a:r>
              <a:rPr lang="en-US" sz="2200" dirty="0"/>
              <a:t>List threats</a:t>
            </a:r>
          </a:p>
          <a:p>
            <a:pPr lvl="1"/>
            <a:r>
              <a:rPr lang="en-US" sz="2200" dirty="0"/>
              <a:t>Establish priorities</a:t>
            </a:r>
          </a:p>
          <a:p>
            <a:pPr lvl="1"/>
            <a:r>
              <a:rPr lang="en-US" sz="2200" dirty="0"/>
              <a:t>Develop a strategy and execute it</a:t>
            </a:r>
          </a:p>
          <a:p>
            <a:endParaRPr lang="en-US" dirty="0"/>
          </a:p>
        </p:txBody>
      </p:sp>
    </p:spTree>
    <p:extLst>
      <p:ext uri="{BB962C8B-B14F-4D97-AF65-F5344CB8AC3E}">
        <p14:creationId xmlns:p14="http://schemas.microsoft.com/office/powerpoint/2010/main" val="128560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D492-5C4D-49D3-8E8E-9F4E2FC00D77}"/>
              </a:ext>
            </a:extLst>
          </p:cNvPr>
          <p:cNvSpPr>
            <a:spLocks noGrp="1"/>
          </p:cNvSpPr>
          <p:nvPr>
            <p:ph type="title"/>
          </p:nvPr>
        </p:nvSpPr>
        <p:spPr/>
        <p:txBody>
          <a:bodyPr>
            <a:normAutofit/>
          </a:bodyPr>
          <a:lstStyle/>
          <a:p>
            <a:r>
              <a:rPr lang="en-US" sz="4400" dirty="0"/>
              <a:t>Define the Focus</a:t>
            </a:r>
          </a:p>
        </p:txBody>
      </p:sp>
      <p:sp>
        <p:nvSpPr>
          <p:cNvPr id="3" name="Content Placeholder 2">
            <a:extLst>
              <a:ext uri="{FF2B5EF4-FFF2-40B4-BE49-F238E27FC236}">
                <a16:creationId xmlns:a16="http://schemas.microsoft.com/office/drawing/2014/main" id="{1CE3D5B9-5213-4864-8A18-3562BB685742}"/>
              </a:ext>
            </a:extLst>
          </p:cNvPr>
          <p:cNvSpPr>
            <a:spLocks noGrp="1"/>
          </p:cNvSpPr>
          <p:nvPr>
            <p:ph idx="1"/>
          </p:nvPr>
        </p:nvSpPr>
        <p:spPr/>
        <p:txBody>
          <a:bodyPr>
            <a:normAutofit/>
          </a:bodyPr>
          <a:lstStyle/>
          <a:p>
            <a:r>
              <a:rPr lang="en-US" sz="2800" dirty="0"/>
              <a:t>This step is where you set two or three objectives that you want to reach as a company</a:t>
            </a:r>
          </a:p>
          <a:p>
            <a:pPr lvl="1"/>
            <a:r>
              <a:rPr lang="en-US" sz="2400" dirty="0"/>
              <a:t>This guides the various types of data collected and analyzed in the following steps of the process</a:t>
            </a:r>
          </a:p>
          <a:p>
            <a:pPr lvl="1"/>
            <a:r>
              <a:rPr lang="en-US" sz="2400" dirty="0"/>
              <a:t>If the end goal is not yet clear or is a work in progress, then specific questions could be used instead</a:t>
            </a:r>
          </a:p>
          <a:p>
            <a:pPr lvl="1"/>
            <a:r>
              <a:rPr lang="en-US" sz="2400" dirty="0"/>
              <a:t>There has to be some focus to the data gathered or you run the risk of just doing busy work gathering a bunch of information that has no clear use </a:t>
            </a:r>
          </a:p>
          <a:p>
            <a:endParaRPr lang="en-US" dirty="0"/>
          </a:p>
        </p:txBody>
      </p:sp>
    </p:spTree>
    <p:extLst>
      <p:ext uri="{BB962C8B-B14F-4D97-AF65-F5344CB8AC3E}">
        <p14:creationId xmlns:p14="http://schemas.microsoft.com/office/powerpoint/2010/main" val="1666264167"/>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2059</Words>
  <Application>Microsoft Office PowerPoint</Application>
  <PresentationFormat>On-screen Show (4:3)</PresentationFormat>
  <Paragraphs>154</Paragraphs>
  <Slides>31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Industrial Robotics book Theme</vt:lpstr>
      <vt:lpstr>Justifying the Use of a Robot </vt:lpstr>
      <vt:lpstr>Overview </vt:lpstr>
      <vt:lpstr>Robot vs. Human Labor </vt:lpstr>
      <vt:lpstr>PowerPoint Presentation</vt:lpstr>
      <vt:lpstr>PowerPoint Presentation</vt:lpstr>
      <vt:lpstr>Robot vs. Human Labor cont.</vt:lpstr>
      <vt:lpstr>PowerPoint Presentation</vt:lpstr>
      <vt:lpstr>SWOT Analysis </vt:lpstr>
      <vt:lpstr>Define the Focus</vt:lpstr>
      <vt:lpstr>Do Research</vt:lpstr>
      <vt:lpstr>List Company Strengths</vt:lpstr>
      <vt:lpstr>List Company Weaknesses </vt:lpstr>
      <vt:lpstr>List Opportunities </vt:lpstr>
      <vt:lpstr>List Threats </vt:lpstr>
      <vt:lpstr>Establish Priorities</vt:lpstr>
      <vt:lpstr>Develop a Strategy and Execute It</vt:lpstr>
      <vt:lpstr>Return on Investment </vt:lpstr>
      <vt:lpstr>ROI </vt:lpstr>
      <vt:lpstr>PowerPoint Presentation</vt:lpstr>
      <vt:lpstr>ROI cont.</vt:lpstr>
      <vt:lpstr>Cost Outweighs Return</vt:lpstr>
      <vt:lpstr>Precision and Quality </vt:lpstr>
      <vt:lpstr>Precision and Quality cont.</vt:lpstr>
      <vt:lpstr>PowerPoint Presentation</vt:lpstr>
      <vt:lpstr>Use of Consumables </vt:lpstr>
      <vt:lpstr>PowerPoint Presentation</vt:lpstr>
      <vt:lpstr>Hazardous Environments </vt:lpstr>
      <vt:lpstr>Hazardous Environments cont.</vt:lpstr>
      <vt:lpstr>PowerPoint Presentation</vt:lpstr>
      <vt:lpstr>OSHA</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Dinwiddie</dc:creator>
  <cp:lastModifiedBy>CL User</cp:lastModifiedBy>
  <cp:revision>11</cp:revision>
  <dcterms:created xsi:type="dcterms:W3CDTF">2018-02-18T22:26:28Z</dcterms:created>
  <dcterms:modified xsi:type="dcterms:W3CDTF">2018-03-12T13:53:13Z</dcterms:modified>
</cp:coreProperties>
</file>