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0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6BA446-6055-42FC-B94E-4F60B6004BF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103068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BA446-6055-42FC-B94E-4F60B6004BF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365334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BA446-6055-42FC-B94E-4F60B6004BF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222342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BA446-6055-42FC-B94E-4F60B6004BF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217934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6BA446-6055-42FC-B94E-4F60B6004BFA}"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360646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6BA446-6055-42FC-B94E-4F60B6004BF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111577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6BA446-6055-42FC-B94E-4F60B6004BFA}"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161345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6BA446-6055-42FC-B94E-4F60B6004BFA}"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350378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BA446-6055-42FC-B94E-4F60B6004BFA}"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416448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96BA446-6055-42FC-B94E-4F60B6004BF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242298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96BA446-6055-42FC-B94E-4F60B6004BFA}"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FA4E8-9BF0-4FAB-8092-D4D8BFB27290}" type="slidenum">
              <a:rPr lang="en-US" smtClean="0"/>
              <a:t>‹#›</a:t>
            </a:fld>
            <a:endParaRPr lang="en-US"/>
          </a:p>
        </p:txBody>
      </p:sp>
    </p:spTree>
    <p:extLst>
      <p:ext uri="{BB962C8B-B14F-4D97-AF65-F5344CB8AC3E}">
        <p14:creationId xmlns:p14="http://schemas.microsoft.com/office/powerpoint/2010/main" val="144022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6BA446-6055-42FC-B94E-4F60B6004BFA}" type="datetimeFigureOut">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AFA4E8-9BF0-4FAB-8092-D4D8BFB27290}" type="slidenum">
              <a:rPr lang="en-US" smtClean="0"/>
              <a:t>‹#›</a:t>
            </a:fld>
            <a:endParaRPr lang="en-US"/>
          </a:p>
        </p:txBody>
      </p:sp>
    </p:spTree>
    <p:extLst>
      <p:ext uri="{BB962C8B-B14F-4D97-AF65-F5344CB8AC3E}">
        <p14:creationId xmlns:p14="http://schemas.microsoft.com/office/powerpoint/2010/main" val="288040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2045-8543-4FA5-8E16-CD73DBD2EA98}"/>
              </a:ext>
            </a:extLst>
          </p:cNvPr>
          <p:cNvSpPr>
            <a:spLocks noGrp="1"/>
          </p:cNvSpPr>
          <p:nvPr>
            <p:ph type="ctrTitle"/>
          </p:nvPr>
        </p:nvSpPr>
        <p:spPr/>
        <p:txBody>
          <a:bodyPr/>
          <a:lstStyle/>
          <a:p>
            <a:r>
              <a:rPr lang="en-US" sz="4400" dirty="0"/>
              <a:t>Integration and Networking</a:t>
            </a:r>
            <a:r>
              <a:rPr lang="en-US" dirty="0"/>
              <a:t> </a:t>
            </a:r>
          </a:p>
        </p:txBody>
      </p:sp>
      <p:sp>
        <p:nvSpPr>
          <p:cNvPr id="3" name="Subtitle 2">
            <a:extLst>
              <a:ext uri="{FF2B5EF4-FFF2-40B4-BE49-F238E27FC236}">
                <a16:creationId xmlns:a16="http://schemas.microsoft.com/office/drawing/2014/main" id="{EF2E7413-4C8A-4DAE-867A-22F757403CAE}"/>
              </a:ext>
            </a:extLst>
          </p:cNvPr>
          <p:cNvSpPr>
            <a:spLocks noGrp="1"/>
          </p:cNvSpPr>
          <p:nvPr>
            <p:ph type="subTitle" idx="1"/>
          </p:nvPr>
        </p:nvSpPr>
        <p:spPr/>
        <p:txBody>
          <a:bodyPr/>
          <a:lstStyle/>
          <a:p>
            <a:r>
              <a:rPr lang="en-US" dirty="0"/>
              <a:t>Chapter 9 </a:t>
            </a:r>
          </a:p>
        </p:txBody>
      </p:sp>
    </p:spTree>
    <p:extLst>
      <p:ext uri="{BB962C8B-B14F-4D97-AF65-F5344CB8AC3E}">
        <p14:creationId xmlns:p14="http://schemas.microsoft.com/office/powerpoint/2010/main" val="1042953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F9E302-F499-4A05-964B-B84331112639}"/>
              </a:ext>
            </a:extLst>
          </p:cNvPr>
          <p:cNvSpPr txBox="1"/>
          <p:nvPr/>
        </p:nvSpPr>
        <p:spPr>
          <a:xfrm>
            <a:off x="5552229" y="1104549"/>
            <a:ext cx="3297974" cy="4847481"/>
          </a:xfrm>
          <a:prstGeom prst="rect">
            <a:avLst/>
          </a:prstGeom>
          <a:noFill/>
        </p:spPr>
        <p:txBody>
          <a:bodyPr wrap="square" rtlCol="0">
            <a:spAutoFit/>
          </a:bodyPr>
          <a:lstStyle/>
          <a:p>
            <a:r>
              <a:rPr lang="en-US" sz="2400" dirty="0"/>
              <a:t>Advantages: </a:t>
            </a:r>
          </a:p>
          <a:p>
            <a:pPr marL="342900" indent="-342900">
              <a:buFont typeface="Arial" panose="020B0604020202020204" pitchFamily="34" charset="0"/>
              <a:buChar char="•"/>
            </a:pPr>
            <a:r>
              <a:rPr lang="en-US" sz="2400" dirty="0"/>
              <a:t>easy setup</a:t>
            </a:r>
          </a:p>
          <a:p>
            <a:pPr marL="342900" indent="-342900">
              <a:buFont typeface="Arial" panose="020B0604020202020204" pitchFamily="34" charset="0"/>
              <a:buChar char="•"/>
            </a:pPr>
            <a:r>
              <a:rPr lang="en-US" sz="2400" dirty="0"/>
              <a:t>easy troubleshooting</a:t>
            </a:r>
          </a:p>
          <a:p>
            <a:pPr marL="342900" indent="-342900">
              <a:buFont typeface="Arial" panose="020B0604020202020204" pitchFamily="34" charset="0"/>
              <a:buChar char="•"/>
            </a:pPr>
            <a:r>
              <a:rPr lang="en-US" sz="2400" dirty="0"/>
              <a:t>one bad cable does not crash the network</a:t>
            </a:r>
          </a:p>
          <a:p>
            <a:r>
              <a:rPr lang="en-US" sz="2400" dirty="0"/>
              <a:t>Disadvantages:</a:t>
            </a:r>
          </a:p>
          <a:p>
            <a:pPr marL="342900" indent="-342900">
              <a:buFont typeface="Arial" panose="020B0604020202020204" pitchFamily="34" charset="0"/>
              <a:buChar char="•"/>
            </a:pPr>
            <a:r>
              <a:rPr lang="en-US" sz="2400" dirty="0"/>
              <a:t>when cabled it uses a lot of wire</a:t>
            </a:r>
          </a:p>
          <a:p>
            <a:pPr marL="342900" indent="-342900">
              <a:buFont typeface="Arial" panose="020B0604020202020204" pitchFamily="34" charset="0"/>
              <a:buChar char="•"/>
            </a:pPr>
            <a:r>
              <a:rPr lang="en-US" sz="2400" dirty="0"/>
              <a:t>if we lose the hub node, that entire network section goes down</a:t>
            </a:r>
          </a:p>
          <a:p>
            <a:endParaRPr lang="en-US" sz="2100" dirty="0"/>
          </a:p>
        </p:txBody>
      </p:sp>
      <p:sp>
        <p:nvSpPr>
          <p:cNvPr id="5" name="TextBox 4">
            <a:extLst>
              <a:ext uri="{FF2B5EF4-FFF2-40B4-BE49-F238E27FC236}">
                <a16:creationId xmlns:a16="http://schemas.microsoft.com/office/drawing/2014/main" id="{F4CACF22-8037-4C4B-BE23-FDC2F0C829FF}"/>
              </a:ext>
            </a:extLst>
          </p:cNvPr>
          <p:cNvSpPr txBox="1"/>
          <p:nvPr/>
        </p:nvSpPr>
        <p:spPr>
          <a:xfrm>
            <a:off x="298274" y="95066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9-3</a:t>
            </a:r>
          </a:p>
        </p:txBody>
      </p:sp>
      <p:pic>
        <p:nvPicPr>
          <p:cNvPr id="6" name="Picture 5" descr="An illustration shows an example of star topology where six different devices are connected to one hub in the center with two-headed arrows.">
            <a:extLst>
              <a:ext uri="{FF2B5EF4-FFF2-40B4-BE49-F238E27FC236}">
                <a16:creationId xmlns:a16="http://schemas.microsoft.com/office/drawing/2014/main" id="{EDD27117-AE87-4B66-97CC-7BE06ECE1134}"/>
              </a:ext>
            </a:extLst>
          </p:cNvPr>
          <p:cNvPicPr>
            <a:picLocks noChangeAspect="1"/>
          </p:cNvPicPr>
          <p:nvPr/>
        </p:nvPicPr>
        <p:blipFill rotWithShape="1">
          <a:blip r:embed="rId2">
            <a:extLst>
              <a:ext uri="{28A0092B-C50C-407E-A947-70E740481C1C}">
                <a14:useLocalDpi xmlns:a14="http://schemas.microsoft.com/office/drawing/2010/main" val="0"/>
              </a:ext>
            </a:extLst>
          </a:blip>
          <a:srcRect b="18927"/>
          <a:stretch/>
        </p:blipFill>
        <p:spPr>
          <a:xfrm>
            <a:off x="298274" y="1343782"/>
            <a:ext cx="5168611" cy="3191641"/>
          </a:xfrm>
          <a:prstGeom prst="rect">
            <a:avLst/>
          </a:prstGeom>
        </p:spPr>
      </p:pic>
    </p:spTree>
    <p:extLst>
      <p:ext uri="{BB962C8B-B14F-4D97-AF65-F5344CB8AC3E}">
        <p14:creationId xmlns:p14="http://schemas.microsoft.com/office/powerpoint/2010/main" val="104189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DEAC-56C9-4B82-89E4-05BCC19535D2}"/>
              </a:ext>
            </a:extLst>
          </p:cNvPr>
          <p:cNvSpPr>
            <a:spLocks noGrp="1"/>
          </p:cNvSpPr>
          <p:nvPr>
            <p:ph type="title"/>
          </p:nvPr>
        </p:nvSpPr>
        <p:spPr/>
        <p:txBody>
          <a:bodyPr>
            <a:normAutofit/>
          </a:bodyPr>
          <a:lstStyle/>
          <a:p>
            <a:r>
              <a:rPr lang="en-US" sz="4400" dirty="0"/>
              <a:t>Tree Topology </a:t>
            </a:r>
          </a:p>
        </p:txBody>
      </p:sp>
      <p:sp>
        <p:nvSpPr>
          <p:cNvPr id="3" name="Content Placeholder 2">
            <a:extLst>
              <a:ext uri="{FF2B5EF4-FFF2-40B4-BE49-F238E27FC236}">
                <a16:creationId xmlns:a16="http://schemas.microsoft.com/office/drawing/2014/main" id="{E3B98DC7-3EEC-4F18-84B6-A09E8A3EB7BF}"/>
              </a:ext>
            </a:extLst>
          </p:cNvPr>
          <p:cNvSpPr>
            <a:spLocks noGrp="1"/>
          </p:cNvSpPr>
          <p:nvPr>
            <p:ph idx="1"/>
          </p:nvPr>
        </p:nvSpPr>
        <p:spPr/>
        <p:txBody>
          <a:bodyPr>
            <a:normAutofit/>
          </a:bodyPr>
          <a:lstStyle/>
          <a:p>
            <a:r>
              <a:rPr lang="en-US" sz="2800" dirty="0"/>
              <a:t>A </a:t>
            </a:r>
            <a:r>
              <a:rPr lang="en-US" sz="2800" b="1" dirty="0"/>
              <a:t>tree topology </a:t>
            </a:r>
            <a:r>
              <a:rPr lang="en-US" sz="2800" dirty="0"/>
              <a:t>network is the combination of a bus network and multiple star networks, usually comprising three levels of devices</a:t>
            </a:r>
          </a:p>
          <a:p>
            <a:r>
              <a:rPr lang="en-US" sz="2800" dirty="0"/>
              <a:t>The first level or lowest level is the devices connected to the hub nodes</a:t>
            </a:r>
          </a:p>
          <a:p>
            <a:r>
              <a:rPr lang="en-US" sz="2800" dirty="0"/>
              <a:t>The second level or next level up is the hub nodes </a:t>
            </a:r>
          </a:p>
          <a:p>
            <a:r>
              <a:rPr lang="en-US" sz="2800" dirty="0"/>
              <a:t>The third level or top level is the main hub that controls the flow of data in the network</a:t>
            </a:r>
          </a:p>
        </p:txBody>
      </p:sp>
    </p:spTree>
    <p:extLst>
      <p:ext uri="{BB962C8B-B14F-4D97-AF65-F5344CB8AC3E}">
        <p14:creationId xmlns:p14="http://schemas.microsoft.com/office/powerpoint/2010/main" val="14311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6BE53-A760-4B26-9AC3-4DB48B8DD48B}"/>
              </a:ext>
            </a:extLst>
          </p:cNvPr>
          <p:cNvSpPr txBox="1"/>
          <p:nvPr/>
        </p:nvSpPr>
        <p:spPr>
          <a:xfrm>
            <a:off x="5698579" y="855624"/>
            <a:ext cx="3105150" cy="6124754"/>
          </a:xfrm>
          <a:prstGeom prst="rect">
            <a:avLst/>
          </a:prstGeom>
          <a:noFill/>
        </p:spPr>
        <p:txBody>
          <a:bodyPr wrap="square" rtlCol="0">
            <a:spAutoFit/>
          </a:bodyPr>
          <a:lstStyle/>
          <a:p>
            <a:r>
              <a:rPr lang="en-US" sz="2200" dirty="0"/>
              <a:t>Advantages: </a:t>
            </a:r>
          </a:p>
          <a:p>
            <a:pPr marL="342900" indent="-342900">
              <a:buFont typeface="Arial" panose="020B0604020202020204" pitchFamily="34" charset="0"/>
              <a:buChar char="•"/>
            </a:pPr>
            <a:r>
              <a:rPr lang="en-US" sz="2200" dirty="0"/>
              <a:t>easy to expand</a:t>
            </a:r>
          </a:p>
          <a:p>
            <a:pPr marL="342900" indent="-342900">
              <a:buFont typeface="Arial" panose="020B0604020202020204" pitchFamily="34" charset="0"/>
              <a:buChar char="•"/>
            </a:pPr>
            <a:r>
              <a:rPr lang="en-US" sz="2200" dirty="0"/>
              <a:t>supports more devices than a pure bus, which is limited by transmission traffic, or a pure star, which is limited by the number of connections a hub can manage</a:t>
            </a:r>
          </a:p>
          <a:p>
            <a:r>
              <a:rPr lang="en-US" sz="2200" dirty="0"/>
              <a:t>Disadvantages: </a:t>
            </a:r>
          </a:p>
          <a:p>
            <a:pPr marL="342900" indent="-342900">
              <a:buFont typeface="Arial" panose="020B0604020202020204" pitchFamily="34" charset="0"/>
              <a:buChar char="•"/>
            </a:pPr>
            <a:r>
              <a:rPr lang="en-US" sz="2200" dirty="0"/>
              <a:t>the initial setup cost</a:t>
            </a:r>
          </a:p>
          <a:p>
            <a:pPr marL="342900" indent="-342900">
              <a:buFont typeface="Arial" panose="020B0604020202020204" pitchFamily="34" charset="0"/>
              <a:buChar char="•"/>
            </a:pPr>
            <a:r>
              <a:rPr lang="en-US" sz="2200" dirty="0"/>
              <a:t>the large amounts of cabling</a:t>
            </a:r>
          </a:p>
          <a:p>
            <a:pPr marL="342900" indent="-342900">
              <a:buFont typeface="Arial" panose="020B0604020202020204" pitchFamily="34" charset="0"/>
              <a:buChar char="•"/>
            </a:pPr>
            <a:r>
              <a:rPr lang="en-US" sz="2200" dirty="0"/>
              <a:t>a tier three node failure kills the whole system</a:t>
            </a:r>
          </a:p>
          <a:p>
            <a:endParaRPr lang="en-US" dirty="0"/>
          </a:p>
        </p:txBody>
      </p:sp>
      <p:sp>
        <p:nvSpPr>
          <p:cNvPr id="4" name="TextBox 3">
            <a:extLst>
              <a:ext uri="{FF2B5EF4-FFF2-40B4-BE49-F238E27FC236}">
                <a16:creationId xmlns:a16="http://schemas.microsoft.com/office/drawing/2014/main" id="{1C3B8CCD-7288-4622-A357-CD9ADF420A44}"/>
              </a:ext>
            </a:extLst>
          </p:cNvPr>
          <p:cNvSpPr txBox="1"/>
          <p:nvPr/>
        </p:nvSpPr>
        <p:spPr>
          <a:xfrm>
            <a:off x="143077" y="107719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9-4</a:t>
            </a:r>
          </a:p>
        </p:txBody>
      </p:sp>
      <p:pic>
        <p:nvPicPr>
          <p:cNvPr id="6" name="Picture 5" descr="An illustration shows an example of tree topology where a central hub is connected to two hubs on each side and to four devices; the hubs on the either side are further connected to two and three devices each respectively.">
            <a:extLst>
              <a:ext uri="{FF2B5EF4-FFF2-40B4-BE49-F238E27FC236}">
                <a16:creationId xmlns:a16="http://schemas.microsoft.com/office/drawing/2014/main" id="{14E2749D-1D06-4344-82DF-019C19AF0A4D}"/>
              </a:ext>
            </a:extLst>
          </p:cNvPr>
          <p:cNvPicPr>
            <a:picLocks noChangeAspect="1"/>
          </p:cNvPicPr>
          <p:nvPr/>
        </p:nvPicPr>
        <p:blipFill rotWithShape="1">
          <a:blip r:embed="rId2">
            <a:extLst>
              <a:ext uri="{28A0092B-C50C-407E-A947-70E740481C1C}">
                <a14:useLocalDpi xmlns:a14="http://schemas.microsoft.com/office/drawing/2010/main" val="0"/>
              </a:ext>
            </a:extLst>
          </a:blip>
          <a:srcRect b="18204"/>
          <a:stretch/>
        </p:blipFill>
        <p:spPr>
          <a:xfrm>
            <a:off x="143076" y="1384968"/>
            <a:ext cx="5572219" cy="2833464"/>
          </a:xfrm>
          <a:prstGeom prst="rect">
            <a:avLst/>
          </a:prstGeom>
        </p:spPr>
      </p:pic>
    </p:spTree>
    <p:extLst>
      <p:ext uri="{BB962C8B-B14F-4D97-AF65-F5344CB8AC3E}">
        <p14:creationId xmlns:p14="http://schemas.microsoft.com/office/powerpoint/2010/main" val="128953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3EE0-EB07-4B1E-A8D7-38A6E4395B4D}"/>
              </a:ext>
            </a:extLst>
          </p:cNvPr>
          <p:cNvSpPr>
            <a:spLocks noGrp="1"/>
          </p:cNvSpPr>
          <p:nvPr>
            <p:ph type="title"/>
          </p:nvPr>
        </p:nvSpPr>
        <p:spPr/>
        <p:txBody>
          <a:bodyPr>
            <a:normAutofit/>
          </a:bodyPr>
          <a:lstStyle/>
          <a:p>
            <a:r>
              <a:rPr lang="en-US" sz="4400" dirty="0"/>
              <a:t>Mesh Topology </a:t>
            </a:r>
          </a:p>
        </p:txBody>
      </p:sp>
      <p:sp>
        <p:nvSpPr>
          <p:cNvPr id="3" name="Content Placeholder 2">
            <a:extLst>
              <a:ext uri="{FF2B5EF4-FFF2-40B4-BE49-F238E27FC236}">
                <a16:creationId xmlns:a16="http://schemas.microsoft.com/office/drawing/2014/main" id="{F5D8F558-3CE4-4628-BB8D-3E83060BAAEC}"/>
              </a:ext>
            </a:extLst>
          </p:cNvPr>
          <p:cNvSpPr>
            <a:spLocks noGrp="1"/>
          </p:cNvSpPr>
          <p:nvPr>
            <p:ph idx="1"/>
          </p:nvPr>
        </p:nvSpPr>
        <p:spPr/>
        <p:txBody>
          <a:bodyPr>
            <a:normAutofit fontScale="92500" lnSpcReduction="10000"/>
          </a:bodyPr>
          <a:lstStyle/>
          <a:p>
            <a:r>
              <a:rPr lang="en-US" b="1" dirty="0"/>
              <a:t>Mesh topology </a:t>
            </a:r>
            <a:r>
              <a:rPr lang="en-US" dirty="0"/>
              <a:t>network - multiple connections, where each node is connected to all or several nodes, with the ability to share information along those connections</a:t>
            </a:r>
          </a:p>
          <a:p>
            <a:r>
              <a:rPr lang="en-US" dirty="0"/>
              <a:t>A full mesh setup, each node connects with every other node</a:t>
            </a:r>
          </a:p>
          <a:p>
            <a:r>
              <a:rPr lang="en-US" dirty="0"/>
              <a:t>A partial mesh topology has nodes that connect to only three or four other nodes instead of all the other nodes</a:t>
            </a:r>
          </a:p>
          <a:p>
            <a:r>
              <a:rPr lang="en-US" dirty="0"/>
              <a:t>This has become the preferred method of setting up wireless networks</a:t>
            </a:r>
          </a:p>
          <a:p>
            <a:r>
              <a:rPr lang="en-US" dirty="0"/>
              <a:t>Signals can take multiple routes, making the network self-healing when a connection fails</a:t>
            </a:r>
          </a:p>
          <a:p>
            <a:r>
              <a:rPr lang="en-US" dirty="0"/>
              <a:t>Setup simply requires getting the device hooked into the </a:t>
            </a:r>
            <a:r>
              <a:rPr lang="en-US" b="1" dirty="0"/>
              <a:t>local area network (LAN)</a:t>
            </a:r>
          </a:p>
          <a:p>
            <a:pPr lvl="1"/>
            <a:r>
              <a:rPr lang="en-US" sz="2000" dirty="0"/>
              <a:t>A LAN covers a small area such as a business or manufacturing facility</a:t>
            </a:r>
          </a:p>
        </p:txBody>
      </p:sp>
    </p:spTree>
    <p:extLst>
      <p:ext uri="{BB962C8B-B14F-4D97-AF65-F5344CB8AC3E}">
        <p14:creationId xmlns:p14="http://schemas.microsoft.com/office/powerpoint/2010/main" val="390555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CA9A9-FB5E-420C-967C-E461E2430212}"/>
              </a:ext>
            </a:extLst>
          </p:cNvPr>
          <p:cNvSpPr txBox="1"/>
          <p:nvPr/>
        </p:nvSpPr>
        <p:spPr>
          <a:xfrm>
            <a:off x="5091229" y="1171605"/>
            <a:ext cx="3676650" cy="5293757"/>
          </a:xfrm>
          <a:prstGeom prst="rect">
            <a:avLst/>
          </a:prstGeom>
          <a:noFill/>
        </p:spPr>
        <p:txBody>
          <a:bodyPr wrap="square" rtlCol="0">
            <a:spAutoFit/>
          </a:bodyPr>
          <a:lstStyle/>
          <a:p>
            <a:r>
              <a:rPr lang="en-US" sz="2000" dirty="0"/>
              <a:t>Advantages: </a:t>
            </a:r>
          </a:p>
          <a:p>
            <a:pPr marL="342900" indent="-342900">
              <a:buFont typeface="Arial" panose="020B0604020202020204" pitchFamily="34" charset="0"/>
              <a:buChar char="•"/>
            </a:pPr>
            <a:r>
              <a:rPr lang="en-US" sz="2000" dirty="0"/>
              <a:t>great way to bring Internet connectivity to areas where it would otherwise be unavailable</a:t>
            </a:r>
          </a:p>
          <a:p>
            <a:pPr marL="342900" indent="-342900">
              <a:buFont typeface="Arial" panose="020B0604020202020204" pitchFamily="34" charset="0"/>
              <a:buChar char="•"/>
            </a:pPr>
            <a:r>
              <a:rPr lang="en-US" sz="2000" dirty="0"/>
              <a:t>local information can pass directly from node to node, speeding up communication </a:t>
            </a:r>
          </a:p>
          <a:p>
            <a:r>
              <a:rPr lang="en-US" sz="2000" dirty="0"/>
              <a:t>Disadvantages:</a:t>
            </a:r>
          </a:p>
          <a:p>
            <a:pPr marL="342900" indent="-342900">
              <a:buFont typeface="Arial" panose="020B0604020202020204" pitchFamily="34" charset="0"/>
              <a:buChar char="•"/>
            </a:pPr>
            <a:r>
              <a:rPr lang="en-US" sz="2000" dirty="0"/>
              <a:t>if this system is hard-wired there is a huge amount of cabling to run</a:t>
            </a:r>
          </a:p>
          <a:p>
            <a:pPr marL="342900" indent="-342900">
              <a:buFont typeface="Arial" panose="020B0604020202020204" pitchFamily="34" charset="0"/>
              <a:buChar char="•"/>
            </a:pPr>
            <a:r>
              <a:rPr lang="en-US" sz="2000" dirty="0"/>
              <a:t>the initial setup can get complicated regardless of whether the network is wired or wireless</a:t>
            </a:r>
          </a:p>
          <a:p>
            <a:endParaRPr lang="en-US" dirty="0"/>
          </a:p>
        </p:txBody>
      </p:sp>
      <p:sp>
        <p:nvSpPr>
          <p:cNvPr id="5" name="TextBox 4">
            <a:extLst>
              <a:ext uri="{FF2B5EF4-FFF2-40B4-BE49-F238E27FC236}">
                <a16:creationId xmlns:a16="http://schemas.microsoft.com/office/drawing/2014/main" id="{D3091C36-A848-48AA-B548-DFD0730DFC25}"/>
              </a:ext>
            </a:extLst>
          </p:cNvPr>
          <p:cNvSpPr txBox="1"/>
          <p:nvPr/>
        </p:nvSpPr>
        <p:spPr>
          <a:xfrm>
            <a:off x="144307" y="104373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9-5</a:t>
            </a:r>
          </a:p>
        </p:txBody>
      </p:sp>
      <p:pic>
        <p:nvPicPr>
          <p:cNvPr id="6" name="Picture 5" descr="An illustration shows an example of mesh topology where multiple devices are connected to several devices to share information’s.">
            <a:extLst>
              <a:ext uri="{FF2B5EF4-FFF2-40B4-BE49-F238E27FC236}">
                <a16:creationId xmlns:a16="http://schemas.microsoft.com/office/drawing/2014/main" id="{457E27AD-CAB1-460C-8745-F2653FF7531B}"/>
              </a:ext>
            </a:extLst>
          </p:cNvPr>
          <p:cNvPicPr>
            <a:picLocks noChangeAspect="1"/>
          </p:cNvPicPr>
          <p:nvPr/>
        </p:nvPicPr>
        <p:blipFill rotWithShape="1">
          <a:blip r:embed="rId2">
            <a:extLst>
              <a:ext uri="{28A0092B-C50C-407E-A947-70E740481C1C}">
                <a14:useLocalDpi xmlns:a14="http://schemas.microsoft.com/office/drawing/2010/main" val="0"/>
              </a:ext>
            </a:extLst>
          </a:blip>
          <a:srcRect b="5935"/>
          <a:stretch/>
        </p:blipFill>
        <p:spPr>
          <a:xfrm>
            <a:off x="262128" y="1351514"/>
            <a:ext cx="4568448" cy="4025158"/>
          </a:xfrm>
          <a:prstGeom prst="rect">
            <a:avLst/>
          </a:prstGeom>
        </p:spPr>
      </p:pic>
    </p:spTree>
    <p:extLst>
      <p:ext uri="{BB962C8B-B14F-4D97-AF65-F5344CB8AC3E}">
        <p14:creationId xmlns:p14="http://schemas.microsoft.com/office/powerpoint/2010/main" val="120069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0675-88A4-4F58-85C6-8164D97DB38D}"/>
              </a:ext>
            </a:extLst>
          </p:cNvPr>
          <p:cNvSpPr>
            <a:spLocks noGrp="1"/>
          </p:cNvSpPr>
          <p:nvPr>
            <p:ph type="title"/>
          </p:nvPr>
        </p:nvSpPr>
        <p:spPr/>
        <p:txBody>
          <a:bodyPr>
            <a:normAutofit/>
          </a:bodyPr>
          <a:lstStyle/>
          <a:p>
            <a:r>
              <a:rPr lang="en-US" sz="4400" dirty="0"/>
              <a:t>Network Connections</a:t>
            </a:r>
          </a:p>
        </p:txBody>
      </p:sp>
      <p:sp>
        <p:nvSpPr>
          <p:cNvPr id="3" name="Content Placeholder 2">
            <a:extLst>
              <a:ext uri="{FF2B5EF4-FFF2-40B4-BE49-F238E27FC236}">
                <a16:creationId xmlns:a16="http://schemas.microsoft.com/office/drawing/2014/main" id="{A8B1B909-2BEA-4EDF-8235-6AD1846A5C2A}"/>
              </a:ext>
            </a:extLst>
          </p:cNvPr>
          <p:cNvSpPr>
            <a:spLocks noGrp="1"/>
          </p:cNvSpPr>
          <p:nvPr>
            <p:ph idx="1"/>
          </p:nvPr>
        </p:nvSpPr>
        <p:spPr/>
        <p:txBody>
          <a:bodyPr>
            <a:normAutofit/>
          </a:bodyPr>
          <a:lstStyle/>
          <a:p>
            <a:r>
              <a:rPr lang="en-US" sz="2800" dirty="0"/>
              <a:t>Wireless network - each node connects using built-in wireless technology, a wireless network card, or physical connection to a device that is connected to the wireless network</a:t>
            </a:r>
          </a:p>
          <a:p>
            <a:r>
              <a:rPr lang="en-US" sz="2800" dirty="0"/>
              <a:t>Wired connections - the broad choice is either copper wires or fiber-optic cabling</a:t>
            </a:r>
          </a:p>
          <a:p>
            <a:pPr lvl="1"/>
            <a:r>
              <a:rPr lang="en-US" sz="2400" dirty="0"/>
              <a:t>Fiber-optic cabling provides for faster data transmission, as it uses light instead of electricity to transmit data</a:t>
            </a:r>
          </a:p>
          <a:p>
            <a:pPr lvl="1"/>
            <a:r>
              <a:rPr lang="en-US" sz="2400" dirty="0"/>
              <a:t>Copper wires are more common because they are cheaper and easier to repair</a:t>
            </a:r>
          </a:p>
        </p:txBody>
      </p:sp>
    </p:spTree>
    <p:extLst>
      <p:ext uri="{BB962C8B-B14F-4D97-AF65-F5344CB8AC3E}">
        <p14:creationId xmlns:p14="http://schemas.microsoft.com/office/powerpoint/2010/main" val="181050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F465-6573-484F-A160-7428E7EF8034}"/>
              </a:ext>
            </a:extLst>
          </p:cNvPr>
          <p:cNvSpPr>
            <a:spLocks noGrp="1"/>
          </p:cNvSpPr>
          <p:nvPr>
            <p:ph type="title"/>
          </p:nvPr>
        </p:nvSpPr>
        <p:spPr/>
        <p:txBody>
          <a:bodyPr>
            <a:normAutofit/>
          </a:bodyPr>
          <a:lstStyle/>
          <a:p>
            <a:r>
              <a:rPr lang="en-US" sz="4400" dirty="0"/>
              <a:t>Fiber-Optic Cables </a:t>
            </a:r>
          </a:p>
        </p:txBody>
      </p:sp>
      <p:sp>
        <p:nvSpPr>
          <p:cNvPr id="3" name="Content Placeholder 2">
            <a:extLst>
              <a:ext uri="{FF2B5EF4-FFF2-40B4-BE49-F238E27FC236}">
                <a16:creationId xmlns:a16="http://schemas.microsoft.com/office/drawing/2014/main" id="{08827E70-60FE-4FAF-82A9-3F16ACAFCA60}"/>
              </a:ext>
            </a:extLst>
          </p:cNvPr>
          <p:cNvSpPr>
            <a:spLocks noGrp="1"/>
          </p:cNvSpPr>
          <p:nvPr>
            <p:ph idx="1"/>
          </p:nvPr>
        </p:nvSpPr>
        <p:spPr/>
        <p:txBody>
          <a:bodyPr/>
          <a:lstStyle/>
          <a:p>
            <a:r>
              <a:rPr lang="en-US" sz="2800" b="1" dirty="0"/>
              <a:t>Fiber-optic cables</a:t>
            </a:r>
            <a:r>
              <a:rPr lang="en-US" sz="2800" dirty="0"/>
              <a:t> have a central core made of glass or plastic and data is transmitted in the form of a laser light signal through the length of the cable</a:t>
            </a:r>
          </a:p>
          <a:p>
            <a:pPr lvl="1"/>
            <a:r>
              <a:rPr lang="en-US" sz="2400" dirty="0"/>
              <a:t>Equipment on the sending end converts data into light and similar equipment on the receiving end converts the light back into digital data</a:t>
            </a:r>
          </a:p>
          <a:p>
            <a:pPr lvl="1"/>
            <a:r>
              <a:rPr lang="en-US" sz="2400" dirty="0"/>
              <a:t>The cable consists of a single fiber-optic core surrounded by a cladding protective material, which in turn is surrounded by an insulating jacket</a:t>
            </a:r>
          </a:p>
          <a:p>
            <a:endParaRPr lang="en-US" dirty="0"/>
          </a:p>
        </p:txBody>
      </p:sp>
    </p:spTree>
    <p:extLst>
      <p:ext uri="{BB962C8B-B14F-4D97-AF65-F5344CB8AC3E}">
        <p14:creationId xmlns:p14="http://schemas.microsoft.com/office/powerpoint/2010/main" val="209563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DA971B-9106-4F2F-B440-A10B2AF7C098}"/>
              </a:ext>
            </a:extLst>
          </p:cNvPr>
          <p:cNvSpPr txBox="1"/>
          <p:nvPr/>
        </p:nvSpPr>
        <p:spPr>
          <a:xfrm>
            <a:off x="4990868" y="922025"/>
            <a:ext cx="3876675" cy="5586145"/>
          </a:xfrm>
          <a:prstGeom prst="rect">
            <a:avLst/>
          </a:prstGeom>
          <a:noFill/>
        </p:spPr>
        <p:txBody>
          <a:bodyPr wrap="square" rtlCol="0">
            <a:spAutoFit/>
          </a:bodyPr>
          <a:lstStyle/>
          <a:p>
            <a:r>
              <a:rPr lang="en-US" sz="2100" dirty="0"/>
              <a:t>Advantages: </a:t>
            </a:r>
          </a:p>
          <a:p>
            <a:pPr marL="342900" indent="-342900">
              <a:buFont typeface="Arial" panose="020B0604020202020204" pitchFamily="34" charset="0"/>
              <a:buChar char="•"/>
            </a:pPr>
            <a:r>
              <a:rPr lang="en-US" sz="2100" dirty="0"/>
              <a:t>can transmit large volumes of data over long distances</a:t>
            </a:r>
          </a:p>
          <a:p>
            <a:pPr marL="342900" indent="-342900">
              <a:buFont typeface="Arial" panose="020B0604020202020204" pitchFamily="34" charset="0"/>
              <a:buChar char="•"/>
            </a:pPr>
            <a:r>
              <a:rPr lang="en-US" sz="2100" dirty="0"/>
              <a:t>are immune to electromagnetic noise</a:t>
            </a:r>
          </a:p>
          <a:p>
            <a:pPr marL="342900" indent="-342900">
              <a:buFont typeface="Arial" panose="020B0604020202020204" pitchFamily="34" charset="0"/>
              <a:buChar char="•"/>
            </a:pPr>
            <a:r>
              <a:rPr lang="en-US" sz="2100" dirty="0"/>
              <a:t>signals move at the speed of light</a:t>
            </a:r>
          </a:p>
          <a:p>
            <a:r>
              <a:rPr lang="en-US" sz="2100" dirty="0"/>
              <a:t>Disadvantages: </a:t>
            </a:r>
          </a:p>
          <a:p>
            <a:pPr marL="342900" indent="-342900">
              <a:buFont typeface="Arial" panose="020B0604020202020204" pitchFamily="34" charset="0"/>
              <a:buChar char="•"/>
            </a:pPr>
            <a:r>
              <a:rPr lang="en-US" sz="2100" dirty="0"/>
              <a:t>a bend radius that is too small may result in a </a:t>
            </a:r>
            <a:r>
              <a:rPr lang="en-US" sz="2100" b="1" dirty="0"/>
              <a:t>kink</a:t>
            </a:r>
            <a:r>
              <a:rPr lang="en-US" sz="2100" dirty="0"/>
              <a:t> in the cable—a sharp bend that causes damage to the fiber-optic material</a:t>
            </a:r>
          </a:p>
          <a:p>
            <a:pPr marL="342900" indent="-342900">
              <a:buFont typeface="Arial" panose="020B0604020202020204" pitchFamily="34" charset="0"/>
              <a:buChar char="•"/>
            </a:pPr>
            <a:r>
              <a:rPr lang="en-US" sz="2100" dirty="0"/>
              <a:t>any impact or excessive pressure can damage the cable and prevent light transmission</a:t>
            </a:r>
          </a:p>
        </p:txBody>
      </p:sp>
      <p:sp>
        <p:nvSpPr>
          <p:cNvPr id="5" name="TextBox 4">
            <a:extLst>
              <a:ext uri="{FF2B5EF4-FFF2-40B4-BE49-F238E27FC236}">
                <a16:creationId xmlns:a16="http://schemas.microsoft.com/office/drawing/2014/main" id="{BDBF164A-3D7F-41DA-8DA6-B23A0E28D9AC}"/>
              </a:ext>
            </a:extLst>
          </p:cNvPr>
          <p:cNvSpPr txBox="1"/>
          <p:nvPr/>
        </p:nvSpPr>
        <p:spPr>
          <a:xfrm>
            <a:off x="53241" y="168555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9-6</a:t>
            </a:r>
          </a:p>
        </p:txBody>
      </p:sp>
      <p:pic>
        <p:nvPicPr>
          <p:cNvPr id="6" name="Picture 5" descr="A photo shows 52 Gigabyte 170 fiber optic cable.">
            <a:extLst>
              <a:ext uri="{FF2B5EF4-FFF2-40B4-BE49-F238E27FC236}">
                <a16:creationId xmlns:a16="http://schemas.microsoft.com/office/drawing/2014/main" id="{4783AD1F-8BDE-47B1-BFA1-C47DE99F7353}"/>
              </a:ext>
            </a:extLst>
          </p:cNvPr>
          <p:cNvPicPr>
            <a:picLocks noChangeAspect="1"/>
          </p:cNvPicPr>
          <p:nvPr/>
        </p:nvPicPr>
        <p:blipFill rotWithShape="1">
          <a:blip r:embed="rId2">
            <a:extLst>
              <a:ext uri="{28A0092B-C50C-407E-A947-70E740481C1C}">
                <a14:useLocalDpi xmlns:a14="http://schemas.microsoft.com/office/drawing/2010/main" val="0"/>
              </a:ext>
            </a:extLst>
          </a:blip>
          <a:srcRect t="9853" b="21803"/>
          <a:stretch/>
        </p:blipFill>
        <p:spPr>
          <a:xfrm>
            <a:off x="53241" y="1961322"/>
            <a:ext cx="4937627" cy="2452182"/>
          </a:xfrm>
          <a:prstGeom prst="rect">
            <a:avLst/>
          </a:prstGeom>
        </p:spPr>
      </p:pic>
    </p:spTree>
    <p:extLst>
      <p:ext uri="{BB962C8B-B14F-4D97-AF65-F5344CB8AC3E}">
        <p14:creationId xmlns:p14="http://schemas.microsoft.com/office/powerpoint/2010/main" val="58819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30B0-B3AB-4152-9603-5CF19B5CB982}"/>
              </a:ext>
            </a:extLst>
          </p:cNvPr>
          <p:cNvSpPr>
            <a:spLocks noGrp="1"/>
          </p:cNvSpPr>
          <p:nvPr>
            <p:ph type="title"/>
          </p:nvPr>
        </p:nvSpPr>
        <p:spPr/>
        <p:txBody>
          <a:bodyPr>
            <a:normAutofit/>
          </a:bodyPr>
          <a:lstStyle/>
          <a:p>
            <a:r>
              <a:rPr lang="en-US" sz="4400" dirty="0"/>
              <a:t>Data Transmission</a:t>
            </a:r>
          </a:p>
        </p:txBody>
      </p:sp>
      <p:sp>
        <p:nvSpPr>
          <p:cNvPr id="3" name="Content Placeholder 2">
            <a:extLst>
              <a:ext uri="{FF2B5EF4-FFF2-40B4-BE49-F238E27FC236}">
                <a16:creationId xmlns:a16="http://schemas.microsoft.com/office/drawing/2014/main" id="{0717ED76-5C7D-4CE5-AA2E-BF50ABBD05A3}"/>
              </a:ext>
            </a:extLst>
          </p:cNvPr>
          <p:cNvSpPr>
            <a:spLocks noGrp="1"/>
          </p:cNvSpPr>
          <p:nvPr>
            <p:ph idx="1"/>
          </p:nvPr>
        </p:nvSpPr>
        <p:spPr/>
        <p:txBody>
          <a:bodyPr>
            <a:normAutofit lnSpcReduction="10000"/>
          </a:bodyPr>
          <a:lstStyle/>
          <a:p>
            <a:r>
              <a:rPr lang="en-US" sz="2800" b="1" dirty="0"/>
              <a:t>Recommended Standards (RS) </a:t>
            </a:r>
            <a:r>
              <a:rPr lang="en-US" sz="2800" dirty="0"/>
              <a:t>- designate specific pin connections and connector types to aid in the transmission of data</a:t>
            </a:r>
          </a:p>
          <a:p>
            <a:r>
              <a:rPr lang="en-US" sz="2800" b="1" dirty="0"/>
              <a:t>Simplex</a:t>
            </a:r>
            <a:r>
              <a:rPr lang="en-US" sz="2800" dirty="0"/>
              <a:t> transmissions flow in only one direction, with no way to verify whether the data was received</a:t>
            </a:r>
          </a:p>
          <a:p>
            <a:r>
              <a:rPr lang="en-US" sz="2800" b="1" dirty="0"/>
              <a:t>Duplex </a:t>
            </a:r>
            <a:r>
              <a:rPr lang="en-US" sz="2800" dirty="0"/>
              <a:t>transmissions flow in both directions and are the preferred transmission method for networks</a:t>
            </a:r>
          </a:p>
          <a:p>
            <a:pPr lvl="1"/>
            <a:r>
              <a:rPr lang="en-US" sz="2400" b="1" dirty="0"/>
              <a:t>Full duplex</a:t>
            </a:r>
            <a:r>
              <a:rPr lang="en-US" sz="2400" dirty="0"/>
              <a:t> - data is transmitted and received by devices simultaneously</a:t>
            </a:r>
          </a:p>
          <a:p>
            <a:pPr lvl="1"/>
            <a:r>
              <a:rPr lang="en-US" sz="2400" b="1" dirty="0"/>
              <a:t>Half duplex</a:t>
            </a:r>
            <a:r>
              <a:rPr lang="en-US" sz="2400" dirty="0"/>
              <a:t> - the system transmits or receives data, but does not do both at once</a:t>
            </a:r>
          </a:p>
        </p:txBody>
      </p:sp>
    </p:spTree>
    <p:extLst>
      <p:ext uri="{BB962C8B-B14F-4D97-AF65-F5344CB8AC3E}">
        <p14:creationId xmlns:p14="http://schemas.microsoft.com/office/powerpoint/2010/main" val="54520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A2C2-E6A3-4E73-BDA8-53A27F92BA85}"/>
              </a:ext>
            </a:extLst>
          </p:cNvPr>
          <p:cNvSpPr>
            <a:spLocks noGrp="1"/>
          </p:cNvSpPr>
          <p:nvPr>
            <p:ph type="title"/>
          </p:nvPr>
        </p:nvSpPr>
        <p:spPr/>
        <p:txBody>
          <a:bodyPr>
            <a:normAutofit/>
          </a:bodyPr>
          <a:lstStyle/>
          <a:p>
            <a:r>
              <a:rPr lang="en-US" sz="4400" dirty="0"/>
              <a:t>Data Transmission cont. </a:t>
            </a:r>
          </a:p>
        </p:txBody>
      </p:sp>
      <p:sp>
        <p:nvSpPr>
          <p:cNvPr id="3" name="Content Placeholder 2">
            <a:extLst>
              <a:ext uri="{FF2B5EF4-FFF2-40B4-BE49-F238E27FC236}">
                <a16:creationId xmlns:a16="http://schemas.microsoft.com/office/drawing/2014/main" id="{41DD28ED-63D7-4915-A87C-0E7542F12B0B}"/>
              </a:ext>
            </a:extLst>
          </p:cNvPr>
          <p:cNvSpPr>
            <a:spLocks noGrp="1"/>
          </p:cNvSpPr>
          <p:nvPr>
            <p:ph idx="1"/>
          </p:nvPr>
        </p:nvSpPr>
        <p:spPr/>
        <p:txBody>
          <a:bodyPr>
            <a:normAutofit fontScale="92500" lnSpcReduction="20000"/>
          </a:bodyPr>
          <a:lstStyle/>
          <a:p>
            <a:r>
              <a:rPr lang="en-US" sz="2800" b="1" dirty="0"/>
              <a:t>Noise</a:t>
            </a:r>
            <a:r>
              <a:rPr lang="en-US" sz="2800" dirty="0"/>
              <a:t>—that is, voltage induced into the line by magnetic fields or radio waves—can create false signals and alter data transmissions</a:t>
            </a:r>
          </a:p>
          <a:p>
            <a:endParaRPr lang="en-US" sz="2800" b="1" dirty="0"/>
          </a:p>
          <a:p>
            <a:r>
              <a:rPr lang="en-US" sz="2800" b="1" dirty="0"/>
              <a:t>Twisted pairs</a:t>
            </a:r>
            <a:r>
              <a:rPr lang="en-US" sz="2800" dirty="0"/>
              <a:t>, which is simply spiraling two wires together, minimizes noise</a:t>
            </a:r>
          </a:p>
          <a:p>
            <a:endParaRPr lang="en-US" sz="2800" b="1" dirty="0"/>
          </a:p>
          <a:p>
            <a:r>
              <a:rPr lang="en-US" sz="2800" b="1" dirty="0"/>
              <a:t>Shielding</a:t>
            </a:r>
            <a:r>
              <a:rPr lang="en-US" sz="2800" dirty="0"/>
              <a:t> - wire mesh or metal foil that is connected to ground and placed around wires to prevent noise</a:t>
            </a:r>
          </a:p>
          <a:p>
            <a:pPr lvl="1"/>
            <a:r>
              <a:rPr lang="en-US" sz="2400" dirty="0"/>
              <a:t>This creates a low-resistance path for the inductive force to travel down, thereby preventing it from passing through the wire and causing problems</a:t>
            </a:r>
          </a:p>
          <a:p>
            <a:endParaRPr lang="en-US" dirty="0"/>
          </a:p>
        </p:txBody>
      </p:sp>
    </p:spTree>
    <p:extLst>
      <p:ext uri="{BB962C8B-B14F-4D97-AF65-F5344CB8AC3E}">
        <p14:creationId xmlns:p14="http://schemas.microsoft.com/office/powerpoint/2010/main" val="164935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9FF9-A659-485A-AB06-7573B34A18E2}"/>
              </a:ext>
            </a:extLst>
          </p:cNvPr>
          <p:cNvSpPr>
            <a:spLocks noGrp="1"/>
          </p:cNvSpPr>
          <p:nvPr>
            <p:ph type="title"/>
          </p:nvPr>
        </p:nvSpPr>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id="{6049745B-5D41-4D8F-906E-39A6F5FFD047}"/>
              </a:ext>
            </a:extLst>
          </p:cNvPr>
          <p:cNvSpPr>
            <a:spLocks noGrp="1"/>
          </p:cNvSpPr>
          <p:nvPr>
            <p:ph idx="1"/>
          </p:nvPr>
        </p:nvSpPr>
        <p:spPr/>
        <p:txBody>
          <a:bodyPr>
            <a:normAutofit/>
          </a:bodyPr>
          <a:lstStyle/>
          <a:p>
            <a:r>
              <a:rPr lang="en-US" sz="2800" b="1" dirty="0"/>
              <a:t>WHAT YOU WILL LEARN </a:t>
            </a:r>
          </a:p>
          <a:p>
            <a:pPr lvl="1"/>
            <a:r>
              <a:rPr lang="en-US" sz="2400" dirty="0"/>
              <a:t>What an industrial network is</a:t>
            </a:r>
          </a:p>
          <a:p>
            <a:pPr lvl="1"/>
            <a:r>
              <a:rPr lang="en-US" sz="2400" dirty="0"/>
              <a:t>Why we use networks</a:t>
            </a:r>
          </a:p>
          <a:p>
            <a:pPr lvl="1"/>
            <a:r>
              <a:rPr lang="en-US" sz="2400" dirty="0"/>
              <a:t>The common wiring topologies</a:t>
            </a:r>
          </a:p>
          <a:p>
            <a:pPr lvl="1"/>
            <a:r>
              <a:rPr lang="en-US" sz="2400" dirty="0"/>
              <a:t>The basics of common industrial recommended standards</a:t>
            </a:r>
          </a:p>
          <a:p>
            <a:pPr lvl="1"/>
            <a:r>
              <a:rPr lang="en-US" sz="2400" dirty="0"/>
              <a:t>The basics of several common industrial communication protocols</a:t>
            </a:r>
          </a:p>
          <a:p>
            <a:pPr lvl="1"/>
            <a:r>
              <a:rPr lang="en-US" sz="2400" dirty="0"/>
              <a:t>Some things to keep in mind when integrating the various components of a network</a:t>
            </a:r>
          </a:p>
        </p:txBody>
      </p:sp>
    </p:spTree>
    <p:extLst>
      <p:ext uri="{BB962C8B-B14F-4D97-AF65-F5344CB8AC3E}">
        <p14:creationId xmlns:p14="http://schemas.microsoft.com/office/powerpoint/2010/main" val="88018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shows properties of standard serial cables in five columns and five rows. The different standards are duplex, topology, maximum distance, maximum data rate, data rate at max. distance.">
            <a:extLst>
              <a:ext uri="{FF2B5EF4-FFF2-40B4-BE49-F238E27FC236}">
                <a16:creationId xmlns:a16="http://schemas.microsoft.com/office/drawing/2014/main" id="{12CBD64C-67CE-473D-BAA7-02FA06291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8424"/>
            <a:ext cx="9021572" cy="2165177"/>
          </a:xfrm>
          <a:prstGeom prst="rect">
            <a:avLst/>
          </a:prstGeom>
        </p:spPr>
      </p:pic>
    </p:spTree>
    <p:extLst>
      <p:ext uri="{BB962C8B-B14F-4D97-AF65-F5344CB8AC3E}">
        <p14:creationId xmlns:p14="http://schemas.microsoft.com/office/powerpoint/2010/main" val="351819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EF51-B7FB-4392-B23B-45274B5C47D3}"/>
              </a:ext>
            </a:extLst>
          </p:cNvPr>
          <p:cNvSpPr>
            <a:spLocks noGrp="1"/>
          </p:cNvSpPr>
          <p:nvPr>
            <p:ph type="title"/>
          </p:nvPr>
        </p:nvSpPr>
        <p:spPr/>
        <p:txBody>
          <a:bodyPr>
            <a:normAutofit/>
          </a:bodyPr>
          <a:lstStyle/>
          <a:p>
            <a:r>
              <a:rPr lang="en-US" sz="4400" dirty="0"/>
              <a:t>Data Transmission cont. </a:t>
            </a:r>
          </a:p>
        </p:txBody>
      </p:sp>
      <p:sp>
        <p:nvSpPr>
          <p:cNvPr id="3" name="Content Placeholder 2">
            <a:extLst>
              <a:ext uri="{FF2B5EF4-FFF2-40B4-BE49-F238E27FC236}">
                <a16:creationId xmlns:a16="http://schemas.microsoft.com/office/drawing/2014/main" id="{4BE37F74-1CCB-4BF3-AC2F-C07B677445D5}"/>
              </a:ext>
            </a:extLst>
          </p:cNvPr>
          <p:cNvSpPr>
            <a:spLocks noGrp="1"/>
          </p:cNvSpPr>
          <p:nvPr>
            <p:ph idx="1"/>
          </p:nvPr>
        </p:nvSpPr>
        <p:spPr/>
        <p:txBody>
          <a:bodyPr>
            <a:normAutofit fontScale="92500" lnSpcReduction="20000"/>
          </a:bodyPr>
          <a:lstStyle/>
          <a:p>
            <a:r>
              <a:rPr lang="en-US" sz="2800" b="1" dirty="0"/>
              <a:t>RS232</a:t>
            </a:r>
            <a:r>
              <a:rPr lang="en-US" sz="2800" dirty="0"/>
              <a:t> was introduced in 1962 and can still be found in industry today, though it is no longer the most popular method of data transmission</a:t>
            </a:r>
          </a:p>
          <a:p>
            <a:r>
              <a:rPr lang="en-US" sz="2800" b="1" dirty="0"/>
              <a:t>RS423 </a:t>
            </a:r>
            <a:r>
              <a:rPr lang="en-US" sz="2800" dirty="0"/>
              <a:t>is similar to RS232, but adds half duplex operation and faster transmissions</a:t>
            </a:r>
            <a:endParaRPr lang="en-US" sz="2800" b="1" dirty="0"/>
          </a:p>
          <a:p>
            <a:r>
              <a:rPr lang="en-US" sz="2800" b="1" dirty="0"/>
              <a:t>RS422</a:t>
            </a:r>
            <a:r>
              <a:rPr lang="en-US" sz="2800" dirty="0"/>
              <a:t> can be single ended or </a:t>
            </a:r>
            <a:r>
              <a:rPr lang="en-US" sz="2800" b="1" dirty="0"/>
              <a:t>multi-drop</a:t>
            </a:r>
            <a:r>
              <a:rPr lang="en-US" sz="2800" dirty="0"/>
              <a:t>, meaning that one transmitter can talk to multiple receivers, but not all of them</a:t>
            </a:r>
          </a:p>
          <a:p>
            <a:pPr lvl="1"/>
            <a:r>
              <a:rPr lang="en-US" sz="2400" dirty="0"/>
              <a:t>One transmitter can reach a maximum of 10 receivers</a:t>
            </a:r>
          </a:p>
          <a:p>
            <a:r>
              <a:rPr lang="en-US" sz="2800" b="1" dirty="0"/>
              <a:t>RS485 </a:t>
            </a:r>
            <a:r>
              <a:rPr lang="en-US" sz="2800" dirty="0"/>
              <a:t>is the current favorite and is the next step up from RS422</a:t>
            </a:r>
          </a:p>
          <a:p>
            <a:pPr lvl="1"/>
            <a:r>
              <a:rPr lang="en-US" sz="2400" dirty="0"/>
              <a:t>It can handle true </a:t>
            </a:r>
            <a:r>
              <a:rPr lang="en-US" sz="2400" b="1" dirty="0"/>
              <a:t>multi-point</a:t>
            </a:r>
            <a:r>
              <a:rPr lang="en-US" sz="2400" dirty="0"/>
              <a:t> communication, in which a transmitter can talk to any receiver</a:t>
            </a:r>
          </a:p>
        </p:txBody>
      </p:sp>
    </p:spTree>
    <p:extLst>
      <p:ext uri="{BB962C8B-B14F-4D97-AF65-F5344CB8AC3E}">
        <p14:creationId xmlns:p14="http://schemas.microsoft.com/office/powerpoint/2010/main" val="259999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B45F-6881-49C2-88CE-AA438AFD5DA7}"/>
              </a:ext>
            </a:extLst>
          </p:cNvPr>
          <p:cNvSpPr>
            <a:spLocks noGrp="1"/>
          </p:cNvSpPr>
          <p:nvPr>
            <p:ph type="title"/>
          </p:nvPr>
        </p:nvSpPr>
        <p:spPr/>
        <p:txBody>
          <a:bodyPr>
            <a:normAutofit/>
          </a:bodyPr>
          <a:lstStyle/>
          <a:p>
            <a:r>
              <a:rPr lang="en-US" sz="4400" dirty="0"/>
              <a:t>Cabling</a:t>
            </a:r>
          </a:p>
        </p:txBody>
      </p:sp>
      <p:sp>
        <p:nvSpPr>
          <p:cNvPr id="3" name="Content Placeholder 2">
            <a:extLst>
              <a:ext uri="{FF2B5EF4-FFF2-40B4-BE49-F238E27FC236}">
                <a16:creationId xmlns:a16="http://schemas.microsoft.com/office/drawing/2014/main" id="{AC88D32F-D993-40C7-9BBA-178630642001}"/>
              </a:ext>
            </a:extLst>
          </p:cNvPr>
          <p:cNvSpPr>
            <a:spLocks noGrp="1"/>
          </p:cNvSpPr>
          <p:nvPr>
            <p:ph idx="1"/>
          </p:nvPr>
        </p:nvSpPr>
        <p:spPr/>
        <p:txBody>
          <a:bodyPr>
            <a:normAutofit fontScale="92500" lnSpcReduction="10000"/>
          </a:bodyPr>
          <a:lstStyle/>
          <a:p>
            <a:r>
              <a:rPr lang="en-US" sz="2800" dirty="0"/>
              <a:t>Special cables with the correct number of wires or Cat5 (Category 5) and higher cable</a:t>
            </a:r>
          </a:p>
          <a:p>
            <a:pPr lvl="1"/>
            <a:r>
              <a:rPr lang="en-US" sz="2400" dirty="0"/>
              <a:t>Both options use twisted pairs, come in shielded and unshielded varieties, and have various options for number of wires</a:t>
            </a:r>
            <a:endParaRPr lang="en-US" sz="2400" b="1" dirty="0"/>
          </a:p>
          <a:p>
            <a:r>
              <a:rPr lang="en-US" sz="2800" b="1" dirty="0"/>
              <a:t>Coaxial cable</a:t>
            </a:r>
            <a:r>
              <a:rPr lang="en-US" sz="2800" dirty="0"/>
              <a:t> - a single copper wire conductor surrounded by a layer of insulation, which in turn is surrounded by a braided metal shield that is connected to ground, which in turn is covered by an outer jacket </a:t>
            </a:r>
          </a:p>
          <a:p>
            <a:r>
              <a:rPr lang="en-US" sz="2800" b="1" dirty="0"/>
              <a:t>Ribbon cable</a:t>
            </a:r>
            <a:r>
              <a:rPr lang="en-US" sz="2800" dirty="0"/>
              <a:t> consists of a series of conductors laid parallel to each other in a common insulator, with one edge of the cable marked with a red stripe that usually connects to pin 1 on the connector</a:t>
            </a:r>
          </a:p>
        </p:txBody>
      </p:sp>
    </p:spTree>
    <p:extLst>
      <p:ext uri="{BB962C8B-B14F-4D97-AF65-F5344CB8AC3E}">
        <p14:creationId xmlns:p14="http://schemas.microsoft.com/office/powerpoint/2010/main" val="191557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4DB3B2-C8F4-40E4-B5FA-A3E58511F13E}"/>
              </a:ext>
            </a:extLst>
          </p:cNvPr>
          <p:cNvSpPr txBox="1"/>
          <p:nvPr/>
        </p:nvSpPr>
        <p:spPr>
          <a:xfrm>
            <a:off x="90250" y="4655439"/>
            <a:ext cx="8920976" cy="461665"/>
          </a:xfrm>
          <a:prstGeom prst="rect">
            <a:avLst/>
          </a:prstGeom>
          <a:noFill/>
        </p:spPr>
        <p:txBody>
          <a:bodyPr wrap="square" rtlCol="0">
            <a:spAutoFit/>
          </a:bodyPr>
          <a:lstStyle/>
          <a:p>
            <a:r>
              <a:rPr lang="en-US" sz="2400" dirty="0"/>
              <a:t>On the left is a coaxial cable and on the right a couple of ribbon cables </a:t>
            </a:r>
          </a:p>
        </p:txBody>
      </p:sp>
      <p:sp>
        <p:nvSpPr>
          <p:cNvPr id="5" name="TextBox 4">
            <a:extLst>
              <a:ext uri="{FF2B5EF4-FFF2-40B4-BE49-F238E27FC236}">
                <a16:creationId xmlns:a16="http://schemas.microsoft.com/office/drawing/2014/main" id="{2049C204-CF8A-4DBA-B66F-96C344AF54F8}"/>
              </a:ext>
            </a:extLst>
          </p:cNvPr>
          <p:cNvSpPr txBox="1"/>
          <p:nvPr/>
        </p:nvSpPr>
        <p:spPr>
          <a:xfrm>
            <a:off x="276058" y="82753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9-7</a:t>
            </a:r>
          </a:p>
        </p:txBody>
      </p:sp>
      <p:sp>
        <p:nvSpPr>
          <p:cNvPr id="6" name="TextBox 5">
            <a:extLst>
              <a:ext uri="{FF2B5EF4-FFF2-40B4-BE49-F238E27FC236}">
                <a16:creationId xmlns:a16="http://schemas.microsoft.com/office/drawing/2014/main" id="{588929FB-F80B-4C0D-95DB-FD078E13E332}"/>
              </a:ext>
            </a:extLst>
          </p:cNvPr>
          <p:cNvSpPr txBox="1"/>
          <p:nvPr/>
        </p:nvSpPr>
        <p:spPr>
          <a:xfrm>
            <a:off x="4094462" y="79103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9-8</a:t>
            </a:r>
          </a:p>
        </p:txBody>
      </p:sp>
      <p:pic>
        <p:nvPicPr>
          <p:cNvPr id="8" name="Picture 7" descr="A photo shows coaxial cable.">
            <a:extLst>
              <a:ext uri="{FF2B5EF4-FFF2-40B4-BE49-F238E27FC236}">
                <a16:creationId xmlns:a16="http://schemas.microsoft.com/office/drawing/2014/main" id="{DB72EAF1-9DDA-4749-B024-46758D9BFDB9}"/>
              </a:ext>
            </a:extLst>
          </p:cNvPr>
          <p:cNvPicPr>
            <a:picLocks noChangeAspect="1"/>
          </p:cNvPicPr>
          <p:nvPr/>
        </p:nvPicPr>
        <p:blipFill rotWithShape="1">
          <a:blip r:embed="rId2">
            <a:extLst>
              <a:ext uri="{28A0092B-C50C-407E-A947-70E740481C1C}">
                <a14:useLocalDpi xmlns:a14="http://schemas.microsoft.com/office/drawing/2010/main" val="0"/>
              </a:ext>
            </a:extLst>
          </a:blip>
          <a:srcRect b="19203"/>
          <a:stretch/>
        </p:blipFill>
        <p:spPr>
          <a:xfrm>
            <a:off x="276058" y="1098811"/>
            <a:ext cx="3724533" cy="3087624"/>
          </a:xfrm>
          <a:prstGeom prst="rect">
            <a:avLst/>
          </a:prstGeom>
        </p:spPr>
      </p:pic>
      <p:pic>
        <p:nvPicPr>
          <p:cNvPr id="10" name="Picture 9" descr="A photo shows two different types of ribbon cables; one of the ribbon cables has a red marker along the vertical edge on one side of the cable.">
            <a:extLst>
              <a:ext uri="{FF2B5EF4-FFF2-40B4-BE49-F238E27FC236}">
                <a16:creationId xmlns:a16="http://schemas.microsoft.com/office/drawing/2014/main" id="{C4CDBB10-FADB-4D51-94F6-41CFA55B2B06}"/>
              </a:ext>
            </a:extLst>
          </p:cNvPr>
          <p:cNvPicPr>
            <a:picLocks noChangeAspect="1"/>
          </p:cNvPicPr>
          <p:nvPr/>
        </p:nvPicPr>
        <p:blipFill rotWithShape="1">
          <a:blip r:embed="rId3">
            <a:extLst>
              <a:ext uri="{28A0092B-C50C-407E-A947-70E740481C1C}">
                <a14:useLocalDpi xmlns:a14="http://schemas.microsoft.com/office/drawing/2010/main" val="0"/>
              </a:ext>
            </a:extLst>
          </a:blip>
          <a:srcRect b="14348"/>
          <a:stretch/>
        </p:blipFill>
        <p:spPr>
          <a:xfrm>
            <a:off x="4094462" y="1135307"/>
            <a:ext cx="4790162" cy="2851477"/>
          </a:xfrm>
          <a:prstGeom prst="rect">
            <a:avLst/>
          </a:prstGeom>
        </p:spPr>
      </p:pic>
    </p:spTree>
    <p:extLst>
      <p:ext uri="{BB962C8B-B14F-4D97-AF65-F5344CB8AC3E}">
        <p14:creationId xmlns:p14="http://schemas.microsoft.com/office/powerpoint/2010/main" val="411609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EE14-E534-4AF1-8B8D-AC6321746EDA}"/>
              </a:ext>
            </a:extLst>
          </p:cNvPr>
          <p:cNvSpPr>
            <a:spLocks noGrp="1"/>
          </p:cNvSpPr>
          <p:nvPr>
            <p:ph type="title"/>
          </p:nvPr>
        </p:nvSpPr>
        <p:spPr/>
        <p:txBody>
          <a:bodyPr/>
          <a:lstStyle/>
          <a:p>
            <a:r>
              <a:rPr lang="en-US" sz="4400" dirty="0"/>
              <a:t>Connectors</a:t>
            </a:r>
            <a:r>
              <a:rPr lang="en-US" dirty="0"/>
              <a:t> </a:t>
            </a:r>
          </a:p>
        </p:txBody>
      </p:sp>
      <p:sp>
        <p:nvSpPr>
          <p:cNvPr id="3" name="Content Placeholder 2">
            <a:extLst>
              <a:ext uri="{FF2B5EF4-FFF2-40B4-BE49-F238E27FC236}">
                <a16:creationId xmlns:a16="http://schemas.microsoft.com/office/drawing/2014/main" id="{74DDCA2B-8720-4AF3-A4BA-8F93FB56B845}"/>
              </a:ext>
            </a:extLst>
          </p:cNvPr>
          <p:cNvSpPr>
            <a:spLocks noGrp="1"/>
          </p:cNvSpPr>
          <p:nvPr>
            <p:ph idx="1"/>
          </p:nvPr>
        </p:nvSpPr>
        <p:spPr/>
        <p:txBody>
          <a:bodyPr>
            <a:normAutofit lnSpcReduction="10000"/>
          </a:bodyPr>
          <a:lstStyle/>
          <a:p>
            <a:r>
              <a:rPr lang="en-US" sz="2800" b="1" dirty="0"/>
              <a:t>Connectors</a:t>
            </a:r>
            <a:r>
              <a:rPr lang="en-US" sz="2800" dirty="0"/>
              <a:t>—devices that are designed to fasten together and make electrical connections through cable wires being attached to their numbered internal pins</a:t>
            </a:r>
          </a:p>
          <a:p>
            <a:r>
              <a:rPr lang="en-US" sz="2800" dirty="0"/>
              <a:t>The DB or D-sub style come as DB9, HD15, and DB25 options, with the number designating how many pins are in the connector </a:t>
            </a:r>
          </a:p>
          <a:p>
            <a:r>
              <a:rPr lang="en-US" sz="2800" dirty="0"/>
              <a:t>Mini DIN connectors use a circular-style connector, usually with a guide pin or grove to prevent pins from being placed in the wrong spot</a:t>
            </a:r>
          </a:p>
        </p:txBody>
      </p:sp>
    </p:spTree>
    <p:extLst>
      <p:ext uri="{BB962C8B-B14F-4D97-AF65-F5344CB8AC3E}">
        <p14:creationId xmlns:p14="http://schemas.microsoft.com/office/powerpoint/2010/main" val="97119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FB353-B176-4241-97FE-BD5A04BEB7F7}"/>
              </a:ext>
            </a:extLst>
          </p:cNvPr>
          <p:cNvSpPr txBox="1"/>
          <p:nvPr/>
        </p:nvSpPr>
        <p:spPr>
          <a:xfrm>
            <a:off x="6356194" y="2654223"/>
            <a:ext cx="2620537" cy="1938992"/>
          </a:xfrm>
          <a:prstGeom prst="rect">
            <a:avLst/>
          </a:prstGeom>
          <a:noFill/>
        </p:spPr>
        <p:txBody>
          <a:bodyPr wrap="square" rtlCol="0">
            <a:spAutoFit/>
          </a:bodyPr>
          <a:lstStyle/>
          <a:p>
            <a:r>
              <a:rPr lang="en-US" sz="2400" dirty="0"/>
              <a:t>This image illustrates several types of connectors you may encounter in the field </a:t>
            </a:r>
          </a:p>
        </p:txBody>
      </p:sp>
      <p:sp>
        <p:nvSpPr>
          <p:cNvPr id="4" name="TextBox 3">
            <a:extLst>
              <a:ext uri="{FF2B5EF4-FFF2-40B4-BE49-F238E27FC236}">
                <a16:creationId xmlns:a16="http://schemas.microsoft.com/office/drawing/2014/main" id="{D20DF170-AF1D-451E-A0AE-992F8DB2A22D}"/>
              </a:ext>
            </a:extLst>
          </p:cNvPr>
          <p:cNvSpPr txBox="1"/>
          <p:nvPr/>
        </p:nvSpPr>
        <p:spPr>
          <a:xfrm>
            <a:off x="112786" y="72649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9-10</a:t>
            </a:r>
          </a:p>
        </p:txBody>
      </p:sp>
      <p:pic>
        <p:nvPicPr>
          <p:cNvPr id="6" name="Picture 5" descr="A figure shows different styles of connectors used in networking. They are: IES power connectors: Clove leaf, figure of 8, IEC cord; Ethernet/ Rj- 45, Modem/ Rj-11; USB, e Sata: external hard drive port; Display port: video and audio port for home theatre systems, mini DP; PCMCIA / Card bus: wifi, Networking and expansion cards; Fire wire: video camera (DV) and hard drives; fire wire 400 Mb/s, fire wire 800 Mb/s, VGA port, s- video, HDMI, Digital video interface, serial port, PS/ 2 port, Games port, Parallel port, S/PDIF digital audio, Audio Mini- Jacks Sockets: Microphone, stereo Line-in, Stereo Line-Out, Right-to-left, and center / Subwoofer.">
            <a:extLst>
              <a:ext uri="{FF2B5EF4-FFF2-40B4-BE49-F238E27FC236}">
                <a16:creationId xmlns:a16="http://schemas.microsoft.com/office/drawing/2014/main" id="{2DBF5A96-A819-4722-A40A-5F3F86655914}"/>
              </a:ext>
            </a:extLst>
          </p:cNvPr>
          <p:cNvPicPr>
            <a:picLocks noChangeAspect="1"/>
          </p:cNvPicPr>
          <p:nvPr/>
        </p:nvPicPr>
        <p:blipFill rotWithShape="1">
          <a:blip r:embed="rId2">
            <a:extLst>
              <a:ext uri="{28A0092B-C50C-407E-A947-70E740481C1C}">
                <a14:useLocalDpi xmlns:a14="http://schemas.microsoft.com/office/drawing/2010/main" val="0"/>
              </a:ext>
            </a:extLst>
          </a:blip>
          <a:srcRect b="6617"/>
          <a:stretch/>
        </p:blipFill>
        <p:spPr>
          <a:xfrm>
            <a:off x="640080" y="1034269"/>
            <a:ext cx="5565648" cy="5387925"/>
          </a:xfrm>
          <a:prstGeom prst="rect">
            <a:avLst/>
          </a:prstGeom>
        </p:spPr>
      </p:pic>
    </p:spTree>
    <p:extLst>
      <p:ext uri="{BB962C8B-B14F-4D97-AF65-F5344CB8AC3E}">
        <p14:creationId xmlns:p14="http://schemas.microsoft.com/office/powerpoint/2010/main" val="43894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6B8-A928-446F-A003-3B7BF56452F7}"/>
              </a:ext>
            </a:extLst>
          </p:cNvPr>
          <p:cNvSpPr>
            <a:spLocks noGrp="1"/>
          </p:cNvSpPr>
          <p:nvPr>
            <p:ph type="title"/>
          </p:nvPr>
        </p:nvSpPr>
        <p:spPr/>
        <p:txBody>
          <a:bodyPr>
            <a:normAutofit/>
          </a:bodyPr>
          <a:lstStyle/>
          <a:p>
            <a:r>
              <a:rPr lang="en-US" sz="4400" dirty="0"/>
              <a:t>Connectors cont. </a:t>
            </a:r>
          </a:p>
        </p:txBody>
      </p:sp>
      <p:sp>
        <p:nvSpPr>
          <p:cNvPr id="3" name="Content Placeholder 2">
            <a:extLst>
              <a:ext uri="{FF2B5EF4-FFF2-40B4-BE49-F238E27FC236}">
                <a16:creationId xmlns:a16="http://schemas.microsoft.com/office/drawing/2014/main" id="{845C5755-8714-4498-A77D-19E46F0CEDB8}"/>
              </a:ext>
            </a:extLst>
          </p:cNvPr>
          <p:cNvSpPr>
            <a:spLocks noGrp="1"/>
          </p:cNvSpPr>
          <p:nvPr>
            <p:ph idx="1"/>
          </p:nvPr>
        </p:nvSpPr>
        <p:spPr/>
        <p:txBody>
          <a:bodyPr>
            <a:normAutofit fontScale="92500" lnSpcReduction="20000"/>
          </a:bodyPr>
          <a:lstStyle/>
          <a:p>
            <a:r>
              <a:rPr lang="en-US" sz="2800" dirty="0"/>
              <a:t>RJ-style connectors are often used with Cat cables and Ethernet-type connectivity</a:t>
            </a:r>
          </a:p>
          <a:p>
            <a:pPr lvl="1"/>
            <a:r>
              <a:rPr lang="en-US" sz="2400" dirty="0"/>
              <a:t>The RJ-45 connector is the most commonly used member of this group </a:t>
            </a:r>
          </a:p>
          <a:p>
            <a:pPr lvl="1"/>
            <a:r>
              <a:rPr lang="en-US" sz="2400" dirty="0"/>
              <a:t>Other options include the 4-pin RJ-11, 6-pin RJ-12, 8-pin RJ-45, 10-pin RJ-45, and 8-pin shielded RJ-48</a:t>
            </a:r>
          </a:p>
          <a:p>
            <a:r>
              <a:rPr lang="en-US" sz="2800" dirty="0"/>
              <a:t>USB connectors include:</a:t>
            </a:r>
          </a:p>
          <a:p>
            <a:pPr lvl="1"/>
            <a:r>
              <a:rPr lang="en-US" sz="2400" dirty="0"/>
              <a:t>A-type connector, which found in most computers and on flash drives</a:t>
            </a:r>
          </a:p>
          <a:p>
            <a:pPr lvl="1"/>
            <a:r>
              <a:rPr lang="en-US" sz="2400" dirty="0"/>
              <a:t>B-type connector, which is the square-looking one found on some printers</a:t>
            </a:r>
          </a:p>
          <a:p>
            <a:pPr lvl="1"/>
            <a:r>
              <a:rPr lang="en-US" sz="2400" dirty="0"/>
              <a:t>Micro family, which is often used to charge and connect cell phones</a:t>
            </a:r>
          </a:p>
        </p:txBody>
      </p:sp>
    </p:spTree>
    <p:extLst>
      <p:ext uri="{BB962C8B-B14F-4D97-AF65-F5344CB8AC3E}">
        <p14:creationId xmlns:p14="http://schemas.microsoft.com/office/powerpoint/2010/main" val="683586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6EFF90-7F3C-4114-ACA4-269AA83B1244}"/>
              </a:ext>
            </a:extLst>
          </p:cNvPr>
          <p:cNvSpPr txBox="1"/>
          <p:nvPr/>
        </p:nvSpPr>
        <p:spPr>
          <a:xfrm>
            <a:off x="6874653" y="2684983"/>
            <a:ext cx="1986543" cy="1938992"/>
          </a:xfrm>
          <a:prstGeom prst="rect">
            <a:avLst/>
          </a:prstGeom>
          <a:noFill/>
        </p:spPr>
        <p:txBody>
          <a:bodyPr wrap="square" rtlCol="0">
            <a:spAutoFit/>
          </a:bodyPr>
          <a:lstStyle/>
          <a:p>
            <a:r>
              <a:rPr lang="en-US" sz="2400" dirty="0"/>
              <a:t>Here you can see examples of the various styles of USB connections </a:t>
            </a:r>
          </a:p>
        </p:txBody>
      </p:sp>
      <p:sp>
        <p:nvSpPr>
          <p:cNvPr id="4" name="TextBox 3">
            <a:extLst>
              <a:ext uri="{FF2B5EF4-FFF2-40B4-BE49-F238E27FC236}">
                <a16:creationId xmlns:a16="http://schemas.microsoft.com/office/drawing/2014/main" id="{E4395F63-E828-430B-A301-4F47E18755FC}"/>
              </a:ext>
            </a:extLst>
          </p:cNvPr>
          <p:cNvSpPr txBox="1"/>
          <p:nvPr/>
        </p:nvSpPr>
        <p:spPr>
          <a:xfrm>
            <a:off x="1802752" y="89298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9-11</a:t>
            </a:r>
          </a:p>
        </p:txBody>
      </p:sp>
      <p:pic>
        <p:nvPicPr>
          <p:cNvPr id="6" name="Picture 5" descr="A figure shows various USB connection types: USB Type A, USB type B, USB Mini A, USB Mini B, USB Micro A, USB Micro B.">
            <a:extLst>
              <a:ext uri="{FF2B5EF4-FFF2-40B4-BE49-F238E27FC236}">
                <a16:creationId xmlns:a16="http://schemas.microsoft.com/office/drawing/2014/main" id="{D77D3775-0EC2-447E-BCDB-912E8DA44FFC}"/>
              </a:ext>
            </a:extLst>
          </p:cNvPr>
          <p:cNvPicPr>
            <a:picLocks noChangeAspect="1"/>
          </p:cNvPicPr>
          <p:nvPr/>
        </p:nvPicPr>
        <p:blipFill rotWithShape="1">
          <a:blip r:embed="rId2">
            <a:extLst>
              <a:ext uri="{28A0092B-C50C-407E-A947-70E740481C1C}">
                <a14:useLocalDpi xmlns:a14="http://schemas.microsoft.com/office/drawing/2010/main" val="0"/>
              </a:ext>
            </a:extLst>
          </a:blip>
          <a:srcRect b="9113"/>
          <a:stretch/>
        </p:blipFill>
        <p:spPr>
          <a:xfrm>
            <a:off x="1802752" y="1200766"/>
            <a:ext cx="4849833" cy="4907426"/>
          </a:xfrm>
          <a:prstGeom prst="rect">
            <a:avLst/>
          </a:prstGeom>
        </p:spPr>
      </p:pic>
    </p:spTree>
    <p:extLst>
      <p:ext uri="{BB962C8B-B14F-4D97-AF65-F5344CB8AC3E}">
        <p14:creationId xmlns:p14="http://schemas.microsoft.com/office/powerpoint/2010/main" val="665327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F827-1486-4D4C-92C2-F7815A7C0FDA}"/>
              </a:ext>
            </a:extLst>
          </p:cNvPr>
          <p:cNvSpPr>
            <a:spLocks noGrp="1"/>
          </p:cNvSpPr>
          <p:nvPr>
            <p:ph type="title"/>
          </p:nvPr>
        </p:nvSpPr>
        <p:spPr/>
        <p:txBody>
          <a:bodyPr>
            <a:normAutofit/>
          </a:bodyPr>
          <a:lstStyle/>
          <a:p>
            <a:r>
              <a:rPr lang="en-US" sz="4400" dirty="0"/>
              <a:t>Adaptors</a:t>
            </a:r>
          </a:p>
        </p:txBody>
      </p:sp>
      <p:sp>
        <p:nvSpPr>
          <p:cNvPr id="3" name="Content Placeholder 2">
            <a:extLst>
              <a:ext uri="{FF2B5EF4-FFF2-40B4-BE49-F238E27FC236}">
                <a16:creationId xmlns:a16="http://schemas.microsoft.com/office/drawing/2014/main" id="{C9190240-4019-49BB-9266-D4EB22323DAD}"/>
              </a:ext>
            </a:extLst>
          </p:cNvPr>
          <p:cNvSpPr>
            <a:spLocks noGrp="1"/>
          </p:cNvSpPr>
          <p:nvPr>
            <p:ph idx="1"/>
          </p:nvPr>
        </p:nvSpPr>
        <p:spPr/>
        <p:txBody>
          <a:bodyPr>
            <a:normAutofit/>
          </a:bodyPr>
          <a:lstStyle/>
          <a:p>
            <a:r>
              <a:rPr lang="en-US" sz="2800" b="1" dirty="0"/>
              <a:t>Adaptors </a:t>
            </a:r>
            <a:r>
              <a:rPr lang="en-US" sz="2800" dirty="0"/>
              <a:t>- change the style of the pin out so that communication or power can flow</a:t>
            </a:r>
          </a:p>
          <a:p>
            <a:r>
              <a:rPr lang="en-US" sz="2800" dirty="0"/>
              <a:t>Commonly adaptors today include USB to a DB or Mini DIN connection</a:t>
            </a:r>
          </a:p>
          <a:p>
            <a:r>
              <a:rPr lang="en-US" sz="2800" dirty="0"/>
              <a:t>It is important to make sure the adaptor routes the information coming out of the system to the correct pins on the cable or disaster can follow</a:t>
            </a:r>
          </a:p>
        </p:txBody>
      </p:sp>
    </p:spTree>
    <p:extLst>
      <p:ext uri="{BB962C8B-B14F-4D97-AF65-F5344CB8AC3E}">
        <p14:creationId xmlns:p14="http://schemas.microsoft.com/office/powerpoint/2010/main" val="422205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9806-131C-4E5B-9DF7-76562E955A40}"/>
              </a:ext>
            </a:extLst>
          </p:cNvPr>
          <p:cNvSpPr>
            <a:spLocks noGrp="1"/>
          </p:cNvSpPr>
          <p:nvPr>
            <p:ph type="title"/>
          </p:nvPr>
        </p:nvSpPr>
        <p:spPr/>
        <p:txBody>
          <a:bodyPr>
            <a:normAutofit/>
          </a:bodyPr>
          <a:lstStyle/>
          <a:p>
            <a:r>
              <a:rPr lang="en-US" sz="4400" dirty="0"/>
              <a:t>Communication Protocols</a:t>
            </a:r>
          </a:p>
        </p:txBody>
      </p:sp>
      <p:sp>
        <p:nvSpPr>
          <p:cNvPr id="3" name="Content Placeholder 2">
            <a:extLst>
              <a:ext uri="{FF2B5EF4-FFF2-40B4-BE49-F238E27FC236}">
                <a16:creationId xmlns:a16="http://schemas.microsoft.com/office/drawing/2014/main" id="{450B53B6-5824-4300-A2D1-D8906B9F60DB}"/>
              </a:ext>
            </a:extLst>
          </p:cNvPr>
          <p:cNvSpPr>
            <a:spLocks noGrp="1"/>
          </p:cNvSpPr>
          <p:nvPr>
            <p:ph idx="1"/>
          </p:nvPr>
        </p:nvSpPr>
        <p:spPr/>
        <p:txBody>
          <a:bodyPr>
            <a:normAutofit lnSpcReduction="10000"/>
          </a:bodyPr>
          <a:lstStyle/>
          <a:p>
            <a:r>
              <a:rPr lang="en-US" sz="2800" b="1" dirty="0"/>
              <a:t>Protocols - </a:t>
            </a:r>
            <a:r>
              <a:rPr lang="en-US" sz="2800" dirty="0"/>
              <a:t>a set of rules governing how data is sent, which voltages and currents are involved, how the data is read, and how packets are addressed, among other things</a:t>
            </a:r>
          </a:p>
          <a:p>
            <a:r>
              <a:rPr lang="en-US" sz="2800" dirty="0"/>
              <a:t>Protocols we will look at include: </a:t>
            </a:r>
          </a:p>
          <a:p>
            <a:pPr lvl="1"/>
            <a:r>
              <a:rPr lang="en-US" sz="2400" dirty="0"/>
              <a:t>Foundation Fieldbus</a:t>
            </a:r>
          </a:p>
          <a:p>
            <a:pPr lvl="1"/>
            <a:r>
              <a:rPr lang="en-US" sz="2400" dirty="0"/>
              <a:t>DeviceNet</a:t>
            </a:r>
          </a:p>
          <a:p>
            <a:pPr lvl="1"/>
            <a:r>
              <a:rPr lang="en-US" sz="2400" dirty="0"/>
              <a:t>ControlNet</a:t>
            </a:r>
          </a:p>
          <a:p>
            <a:pPr lvl="1"/>
            <a:r>
              <a:rPr lang="en-US" sz="2400" dirty="0"/>
              <a:t>Ethernet/IP</a:t>
            </a:r>
          </a:p>
          <a:p>
            <a:pPr lvl="1"/>
            <a:r>
              <a:rPr lang="en-US" sz="2400" dirty="0"/>
              <a:t>Profibus</a:t>
            </a:r>
          </a:p>
          <a:p>
            <a:pPr lvl="1"/>
            <a:r>
              <a:rPr lang="en-US" sz="2400" dirty="0"/>
              <a:t>ProfiNet</a:t>
            </a:r>
          </a:p>
        </p:txBody>
      </p:sp>
    </p:spTree>
    <p:extLst>
      <p:ext uri="{BB962C8B-B14F-4D97-AF65-F5344CB8AC3E}">
        <p14:creationId xmlns:p14="http://schemas.microsoft.com/office/powerpoint/2010/main" val="428307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A0DC-2883-4996-8CFD-2CAD3A33A3E7}"/>
              </a:ext>
            </a:extLst>
          </p:cNvPr>
          <p:cNvSpPr>
            <a:spLocks noGrp="1"/>
          </p:cNvSpPr>
          <p:nvPr>
            <p:ph type="title"/>
          </p:nvPr>
        </p:nvSpPr>
        <p:spPr/>
        <p:txBody>
          <a:bodyPr>
            <a:normAutofit/>
          </a:bodyPr>
          <a:lstStyle/>
          <a:p>
            <a:r>
              <a:rPr lang="en-US" sz="4400" dirty="0"/>
              <a:t>What Is a Network?</a:t>
            </a:r>
          </a:p>
        </p:txBody>
      </p:sp>
      <p:sp>
        <p:nvSpPr>
          <p:cNvPr id="3" name="Content Placeholder 2">
            <a:extLst>
              <a:ext uri="{FF2B5EF4-FFF2-40B4-BE49-F238E27FC236}">
                <a16:creationId xmlns:a16="http://schemas.microsoft.com/office/drawing/2014/main" id="{6E2918BA-DB8B-4FDD-86DB-02A1AE2FB09D}"/>
              </a:ext>
            </a:extLst>
          </p:cNvPr>
          <p:cNvSpPr>
            <a:spLocks noGrp="1"/>
          </p:cNvSpPr>
          <p:nvPr>
            <p:ph idx="1"/>
          </p:nvPr>
        </p:nvSpPr>
        <p:spPr/>
        <p:txBody>
          <a:bodyPr>
            <a:normAutofit lnSpcReduction="10000"/>
          </a:bodyPr>
          <a:lstStyle/>
          <a:p>
            <a:r>
              <a:rPr lang="en-US" sz="2800" b="1" dirty="0"/>
              <a:t>Network </a:t>
            </a:r>
            <a:r>
              <a:rPr lang="en-US" sz="2800" dirty="0"/>
              <a:t>- the connection of two or more devices for the purpose of information sharing </a:t>
            </a:r>
          </a:p>
          <a:p>
            <a:r>
              <a:rPr lang="en-US" sz="2800" dirty="0"/>
              <a:t>Networks are used to: </a:t>
            </a:r>
          </a:p>
          <a:p>
            <a:pPr lvl="1"/>
            <a:r>
              <a:rPr lang="en-US" sz="2400" dirty="0"/>
              <a:t>Share resources</a:t>
            </a:r>
          </a:p>
          <a:p>
            <a:pPr lvl="1"/>
            <a:r>
              <a:rPr lang="en-US" sz="2400" dirty="0"/>
              <a:t>Coordinate machine function and motion</a:t>
            </a:r>
          </a:p>
          <a:p>
            <a:pPr lvl="1"/>
            <a:r>
              <a:rPr lang="en-US" sz="2400" dirty="0"/>
              <a:t>Transmit data</a:t>
            </a:r>
          </a:p>
          <a:p>
            <a:pPr lvl="1"/>
            <a:r>
              <a:rPr lang="en-US" sz="2400" dirty="0"/>
              <a:t>Allow for remote maintenance</a:t>
            </a:r>
          </a:p>
          <a:p>
            <a:r>
              <a:rPr lang="en-US" sz="2800" dirty="0"/>
              <a:t>The specifics of the network connections and the data flowing along those paths are primarily based on the application</a:t>
            </a:r>
          </a:p>
        </p:txBody>
      </p:sp>
    </p:spTree>
    <p:extLst>
      <p:ext uri="{BB962C8B-B14F-4D97-AF65-F5344CB8AC3E}">
        <p14:creationId xmlns:p14="http://schemas.microsoft.com/office/powerpoint/2010/main" val="290477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8055-E672-44C6-8067-03531B5CFE23}"/>
              </a:ext>
            </a:extLst>
          </p:cNvPr>
          <p:cNvSpPr>
            <a:spLocks noGrp="1"/>
          </p:cNvSpPr>
          <p:nvPr>
            <p:ph type="title"/>
          </p:nvPr>
        </p:nvSpPr>
        <p:spPr/>
        <p:txBody>
          <a:bodyPr>
            <a:normAutofit/>
          </a:bodyPr>
          <a:lstStyle/>
          <a:p>
            <a:r>
              <a:rPr lang="en-US" sz="4400" dirty="0"/>
              <a:t>Fieldbus</a:t>
            </a:r>
          </a:p>
        </p:txBody>
      </p:sp>
      <p:sp>
        <p:nvSpPr>
          <p:cNvPr id="3" name="Content Placeholder 2">
            <a:extLst>
              <a:ext uri="{FF2B5EF4-FFF2-40B4-BE49-F238E27FC236}">
                <a16:creationId xmlns:a16="http://schemas.microsoft.com/office/drawing/2014/main" id="{B7AF6D38-5584-4CCC-8460-E948BA1B1B67}"/>
              </a:ext>
            </a:extLst>
          </p:cNvPr>
          <p:cNvSpPr>
            <a:spLocks noGrp="1"/>
          </p:cNvSpPr>
          <p:nvPr>
            <p:ph idx="1"/>
          </p:nvPr>
        </p:nvSpPr>
        <p:spPr/>
        <p:txBody>
          <a:bodyPr>
            <a:normAutofit fontScale="92500" lnSpcReduction="10000"/>
          </a:bodyPr>
          <a:lstStyle/>
          <a:p>
            <a:r>
              <a:rPr lang="en-US" sz="2800" dirty="0"/>
              <a:t> </a:t>
            </a:r>
            <a:r>
              <a:rPr lang="en-US" sz="2800" b="1" dirty="0"/>
              <a:t>Fieldbus</a:t>
            </a:r>
            <a:r>
              <a:rPr lang="en-US" sz="2800" dirty="0"/>
              <a:t> is a generic term for a number of industrial network protocols designed to provide real-time control of various devices and work with all the common network topologies and encompasses the following network protocols:</a:t>
            </a:r>
          </a:p>
          <a:p>
            <a:pPr lvl="1"/>
            <a:r>
              <a:rPr lang="en-US" sz="2400" dirty="0"/>
              <a:t>Foundation Fieldbus H1</a:t>
            </a:r>
          </a:p>
          <a:p>
            <a:pPr lvl="1"/>
            <a:r>
              <a:rPr lang="en-US" sz="2400" dirty="0"/>
              <a:t>ControlNet</a:t>
            </a:r>
          </a:p>
          <a:p>
            <a:pPr lvl="1"/>
            <a:r>
              <a:rPr lang="en-US" sz="2400" dirty="0"/>
              <a:t>Profibus</a:t>
            </a:r>
          </a:p>
          <a:p>
            <a:pPr lvl="1"/>
            <a:r>
              <a:rPr lang="en-US" sz="2400" dirty="0"/>
              <a:t>ProfiNet</a:t>
            </a:r>
          </a:p>
          <a:p>
            <a:pPr lvl="1"/>
            <a:r>
              <a:rPr lang="en-US" sz="2400" dirty="0"/>
              <a:t>Foundation Fieldbus HSE (High-Speed Ethernet)</a:t>
            </a:r>
          </a:p>
          <a:p>
            <a:pPr lvl="1"/>
            <a:r>
              <a:rPr lang="en-US" sz="2400" dirty="0"/>
              <a:t>World FIP</a:t>
            </a:r>
          </a:p>
          <a:p>
            <a:pPr lvl="1"/>
            <a:r>
              <a:rPr lang="en-US" sz="2400" dirty="0"/>
              <a:t>Interbus</a:t>
            </a:r>
          </a:p>
          <a:p>
            <a:endParaRPr lang="en-US" dirty="0"/>
          </a:p>
        </p:txBody>
      </p:sp>
    </p:spTree>
    <p:extLst>
      <p:ext uri="{BB962C8B-B14F-4D97-AF65-F5344CB8AC3E}">
        <p14:creationId xmlns:p14="http://schemas.microsoft.com/office/powerpoint/2010/main" val="231902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748F-DECA-4C0B-A25A-17F5244AECEA}"/>
              </a:ext>
            </a:extLst>
          </p:cNvPr>
          <p:cNvSpPr>
            <a:spLocks noGrp="1"/>
          </p:cNvSpPr>
          <p:nvPr>
            <p:ph type="title"/>
          </p:nvPr>
        </p:nvSpPr>
        <p:spPr/>
        <p:txBody>
          <a:bodyPr>
            <a:normAutofit/>
          </a:bodyPr>
          <a:lstStyle/>
          <a:p>
            <a:r>
              <a:rPr lang="en-US" sz="4400" dirty="0"/>
              <a:t>DeviceNet</a:t>
            </a:r>
          </a:p>
        </p:txBody>
      </p:sp>
      <p:sp>
        <p:nvSpPr>
          <p:cNvPr id="3" name="Content Placeholder 2">
            <a:extLst>
              <a:ext uri="{FF2B5EF4-FFF2-40B4-BE49-F238E27FC236}">
                <a16:creationId xmlns:a16="http://schemas.microsoft.com/office/drawing/2014/main" id="{9460B7DF-9A26-4947-A667-BE3D5D610782}"/>
              </a:ext>
            </a:extLst>
          </p:cNvPr>
          <p:cNvSpPr>
            <a:spLocks noGrp="1"/>
          </p:cNvSpPr>
          <p:nvPr>
            <p:ph idx="1"/>
          </p:nvPr>
        </p:nvSpPr>
        <p:spPr>
          <a:xfrm>
            <a:off x="457199" y="1758962"/>
            <a:ext cx="8329961" cy="4525963"/>
          </a:xfrm>
        </p:spPr>
        <p:txBody>
          <a:bodyPr>
            <a:normAutofit fontScale="92500" lnSpcReduction="20000"/>
          </a:bodyPr>
          <a:lstStyle/>
          <a:p>
            <a:r>
              <a:rPr lang="en-US" sz="2800" dirty="0"/>
              <a:t>DeviceNet is based on a Controller Area Network technology that uses a bus topology</a:t>
            </a:r>
          </a:p>
          <a:p>
            <a:pPr lvl="1"/>
            <a:r>
              <a:rPr lang="en-US" sz="2400" dirty="0"/>
              <a:t>It uses a trunk and drop line system with a 121-ohm terminator resistor at each end, and all cables surrounded by a grounded shield</a:t>
            </a:r>
          </a:p>
          <a:p>
            <a:pPr lvl="1"/>
            <a:r>
              <a:rPr lang="en-US" sz="2400" dirty="0"/>
              <a:t>In the four-wire flat cable version, two wires provide power at 24 V DC and the other two wires transmit data using the RS485 standard</a:t>
            </a:r>
          </a:p>
          <a:p>
            <a:pPr lvl="1"/>
            <a:r>
              <a:rPr lang="en-US" sz="2400" dirty="0"/>
              <a:t>The round thick and thin cables have five wires; the extra wire is used as a drain and is bare of insulation, similar to a ground wire</a:t>
            </a:r>
          </a:p>
          <a:p>
            <a:pPr lvl="1"/>
            <a:r>
              <a:rPr lang="en-US" sz="2400" dirty="0"/>
              <a:t>DeviceNet networks support 64 addressable nodes and a maximum of 2048 field devices</a:t>
            </a:r>
          </a:p>
          <a:p>
            <a:pPr lvl="1"/>
            <a:r>
              <a:rPr lang="en-US" sz="2400" dirty="0"/>
              <a:t>Each device has its own unique address. known as a </a:t>
            </a:r>
            <a:r>
              <a:rPr lang="en-US" sz="2400" b="1" dirty="0"/>
              <a:t>media access control (MAC) address</a:t>
            </a:r>
            <a:endParaRPr lang="en-US" sz="2400" dirty="0"/>
          </a:p>
        </p:txBody>
      </p:sp>
    </p:spTree>
    <p:extLst>
      <p:ext uri="{BB962C8B-B14F-4D97-AF65-F5344CB8AC3E}">
        <p14:creationId xmlns:p14="http://schemas.microsoft.com/office/powerpoint/2010/main" val="390308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C6808-AFD7-4B1C-B6E6-C2C62783BB49}"/>
              </a:ext>
            </a:extLst>
          </p:cNvPr>
          <p:cNvSpPr txBox="1"/>
          <p:nvPr/>
        </p:nvSpPr>
        <p:spPr>
          <a:xfrm>
            <a:off x="735221" y="4122699"/>
            <a:ext cx="7798543" cy="1569660"/>
          </a:xfrm>
          <a:prstGeom prst="rect">
            <a:avLst/>
          </a:prstGeom>
          <a:noFill/>
        </p:spPr>
        <p:txBody>
          <a:bodyPr wrap="square" rtlCol="0">
            <a:spAutoFit/>
          </a:bodyPr>
          <a:lstStyle/>
          <a:p>
            <a:r>
              <a:rPr lang="en-US" sz="2400" dirty="0"/>
              <a:t>Here you can see the basic outline of a DeviceNet system:</a:t>
            </a:r>
          </a:p>
          <a:p>
            <a:r>
              <a:rPr lang="en-US" sz="2400" dirty="0"/>
              <a:t>Two fairly common problems encountered when setting up a DeviceNet network are inadvertent duplication of node addresses and use of multiple baud rates on one trunk line</a:t>
            </a:r>
          </a:p>
        </p:txBody>
      </p:sp>
      <p:sp>
        <p:nvSpPr>
          <p:cNvPr id="4" name="TextBox 3">
            <a:extLst>
              <a:ext uri="{FF2B5EF4-FFF2-40B4-BE49-F238E27FC236}">
                <a16:creationId xmlns:a16="http://schemas.microsoft.com/office/drawing/2014/main" id="{1613BFC6-E233-488D-BC22-CCF0B3F272B3}"/>
              </a:ext>
            </a:extLst>
          </p:cNvPr>
          <p:cNvSpPr txBox="1"/>
          <p:nvPr/>
        </p:nvSpPr>
        <p:spPr>
          <a:xfrm>
            <a:off x="1333500" y="103881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9-13</a:t>
            </a:r>
          </a:p>
        </p:txBody>
      </p:sp>
      <p:pic>
        <p:nvPicPr>
          <p:cNvPr id="6" name="Picture 5" descr="An illustration shows device net using a trunk and drop line system with a terminator resistor at two ends. The drop lines are connected at three nodes.">
            <a:extLst>
              <a:ext uri="{FF2B5EF4-FFF2-40B4-BE49-F238E27FC236}">
                <a16:creationId xmlns:a16="http://schemas.microsoft.com/office/drawing/2014/main" id="{903EE178-99F8-46F2-BDD2-B8C77A8B32E5}"/>
              </a:ext>
            </a:extLst>
          </p:cNvPr>
          <p:cNvPicPr>
            <a:picLocks noChangeAspect="1"/>
          </p:cNvPicPr>
          <p:nvPr/>
        </p:nvPicPr>
        <p:blipFill rotWithShape="1">
          <a:blip r:embed="rId2">
            <a:extLst>
              <a:ext uri="{28A0092B-C50C-407E-A947-70E740481C1C}">
                <a14:useLocalDpi xmlns:a14="http://schemas.microsoft.com/office/drawing/2010/main" val="0"/>
              </a:ext>
            </a:extLst>
          </a:blip>
          <a:srcRect b="11926"/>
          <a:stretch/>
        </p:blipFill>
        <p:spPr>
          <a:xfrm>
            <a:off x="1248156" y="1346592"/>
            <a:ext cx="6347460" cy="2552986"/>
          </a:xfrm>
          <a:prstGeom prst="rect">
            <a:avLst/>
          </a:prstGeom>
        </p:spPr>
      </p:pic>
    </p:spTree>
    <p:extLst>
      <p:ext uri="{BB962C8B-B14F-4D97-AF65-F5344CB8AC3E}">
        <p14:creationId xmlns:p14="http://schemas.microsoft.com/office/powerpoint/2010/main" val="151822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1061-560B-4893-93A8-BAB6F263918D}"/>
              </a:ext>
            </a:extLst>
          </p:cNvPr>
          <p:cNvSpPr>
            <a:spLocks noGrp="1"/>
          </p:cNvSpPr>
          <p:nvPr>
            <p:ph type="title"/>
          </p:nvPr>
        </p:nvSpPr>
        <p:spPr/>
        <p:txBody>
          <a:bodyPr>
            <a:normAutofit/>
          </a:bodyPr>
          <a:lstStyle/>
          <a:p>
            <a:r>
              <a:rPr lang="en-US" sz="4400" dirty="0"/>
              <a:t>DeviceNet cont. </a:t>
            </a:r>
          </a:p>
        </p:txBody>
      </p:sp>
      <p:sp>
        <p:nvSpPr>
          <p:cNvPr id="3" name="Content Placeholder 2">
            <a:extLst>
              <a:ext uri="{FF2B5EF4-FFF2-40B4-BE49-F238E27FC236}">
                <a16:creationId xmlns:a16="http://schemas.microsoft.com/office/drawing/2014/main" id="{157A1431-604B-423E-80D3-AA1BAF38DC66}"/>
              </a:ext>
            </a:extLst>
          </p:cNvPr>
          <p:cNvSpPr>
            <a:spLocks noGrp="1"/>
          </p:cNvSpPr>
          <p:nvPr>
            <p:ph idx="1"/>
          </p:nvPr>
        </p:nvSpPr>
        <p:spPr/>
        <p:txBody>
          <a:bodyPr>
            <a:normAutofit/>
          </a:bodyPr>
          <a:lstStyle/>
          <a:p>
            <a:r>
              <a:rPr lang="en-US" sz="2800" dirty="0"/>
              <a:t>The main controller, which uses one node, is called the master scanner</a:t>
            </a:r>
          </a:p>
          <a:p>
            <a:endParaRPr lang="en-US" sz="2800" dirty="0"/>
          </a:p>
          <a:p>
            <a:r>
              <a:rPr lang="en-US" sz="2800" dirty="0"/>
              <a:t>The speed of the slowest device determines the overall speed of the entire network</a:t>
            </a:r>
          </a:p>
          <a:p>
            <a:endParaRPr lang="en-US" sz="2800" dirty="0"/>
          </a:p>
          <a:p>
            <a:r>
              <a:rPr lang="en-US" sz="2800" dirty="0"/>
              <a:t>DeviceNet supports master/slave relationships, peer-to-peer relationships, and multicasting networks</a:t>
            </a:r>
          </a:p>
          <a:p>
            <a:endParaRPr lang="en-US" dirty="0"/>
          </a:p>
        </p:txBody>
      </p:sp>
    </p:spTree>
    <p:extLst>
      <p:ext uri="{BB962C8B-B14F-4D97-AF65-F5344CB8AC3E}">
        <p14:creationId xmlns:p14="http://schemas.microsoft.com/office/powerpoint/2010/main" val="211702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D7DA-7206-4C21-850E-2E9A1F68B1E0}"/>
              </a:ext>
            </a:extLst>
          </p:cNvPr>
          <p:cNvSpPr>
            <a:spLocks noGrp="1"/>
          </p:cNvSpPr>
          <p:nvPr>
            <p:ph type="title"/>
          </p:nvPr>
        </p:nvSpPr>
        <p:spPr/>
        <p:txBody>
          <a:bodyPr>
            <a:normAutofit/>
          </a:bodyPr>
          <a:lstStyle/>
          <a:p>
            <a:r>
              <a:rPr lang="en-US" sz="4400" dirty="0"/>
              <a:t>DeviceNet cont. </a:t>
            </a:r>
          </a:p>
        </p:txBody>
      </p:sp>
      <p:sp>
        <p:nvSpPr>
          <p:cNvPr id="3" name="Content Placeholder 2">
            <a:extLst>
              <a:ext uri="{FF2B5EF4-FFF2-40B4-BE49-F238E27FC236}">
                <a16:creationId xmlns:a16="http://schemas.microsoft.com/office/drawing/2014/main" id="{E5656E1B-AEE9-4DBB-A8B3-83EBDCF872A7}"/>
              </a:ext>
            </a:extLst>
          </p:cNvPr>
          <p:cNvSpPr>
            <a:spLocks noGrp="1"/>
          </p:cNvSpPr>
          <p:nvPr>
            <p:ph idx="1"/>
          </p:nvPr>
        </p:nvSpPr>
        <p:spPr/>
        <p:txBody>
          <a:bodyPr>
            <a:normAutofit fontScale="92500" lnSpcReduction="20000"/>
          </a:bodyPr>
          <a:lstStyle/>
          <a:p>
            <a:r>
              <a:rPr lang="en-US" sz="2800" dirty="0"/>
              <a:t>Data can be sent on a DeviceNet network at one of three baud rates: 125 Kbps, 250 Kbps, or 500 Kbps</a:t>
            </a:r>
          </a:p>
          <a:p>
            <a:pPr lvl="1"/>
            <a:r>
              <a:rPr lang="en-US" sz="2400" dirty="0"/>
              <a:t>The speed depends on the overall length of the trunk and the drop lines</a:t>
            </a:r>
          </a:p>
          <a:p>
            <a:pPr lvl="1"/>
            <a:r>
              <a:rPr lang="en-US" sz="2400" dirty="0"/>
              <a:t>Generally, drop lines are limited to a maximum length of 20 feet (6 m) from the trunk </a:t>
            </a:r>
          </a:p>
          <a:p>
            <a:pPr lvl="1"/>
            <a:r>
              <a:rPr lang="en-US" sz="2400" dirty="0"/>
              <a:t>For thin cable trunk lines, the length is limited to 328 feet (100 m) for all baud rates</a:t>
            </a:r>
          </a:p>
          <a:p>
            <a:pPr lvl="1"/>
            <a:r>
              <a:rPr lang="en-US" sz="2400" dirty="0"/>
              <a:t>For thick cable trunk lines, the length is limited to 1640 feet (500 m) at 125 Kbps, 820 feet (250 m) at 250 Kbps, and 328 feet (100 m) at 500 Kbps</a:t>
            </a:r>
          </a:p>
          <a:p>
            <a:pPr lvl="1"/>
            <a:r>
              <a:rPr lang="en-US" sz="2400" dirty="0"/>
              <a:t>For flat cable trunk lines, the length is limited to 1378 feet (420 m) at 125 Kbps, 656 feet (200 m) at 250 Kbps, and 246 feet (75 m) at 500 Kbps</a:t>
            </a:r>
          </a:p>
        </p:txBody>
      </p:sp>
    </p:spTree>
    <p:extLst>
      <p:ext uri="{BB962C8B-B14F-4D97-AF65-F5344CB8AC3E}">
        <p14:creationId xmlns:p14="http://schemas.microsoft.com/office/powerpoint/2010/main" val="421357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0AF6-52DE-4265-8F9D-A37A25C0509C}"/>
              </a:ext>
            </a:extLst>
          </p:cNvPr>
          <p:cNvSpPr>
            <a:spLocks noGrp="1"/>
          </p:cNvSpPr>
          <p:nvPr>
            <p:ph type="title"/>
          </p:nvPr>
        </p:nvSpPr>
        <p:spPr/>
        <p:txBody>
          <a:bodyPr>
            <a:normAutofit/>
          </a:bodyPr>
          <a:lstStyle/>
          <a:p>
            <a:r>
              <a:rPr lang="en-US" sz="4400" dirty="0"/>
              <a:t>ControlNet </a:t>
            </a:r>
          </a:p>
        </p:txBody>
      </p:sp>
      <p:sp>
        <p:nvSpPr>
          <p:cNvPr id="3" name="Content Placeholder 2">
            <a:extLst>
              <a:ext uri="{FF2B5EF4-FFF2-40B4-BE49-F238E27FC236}">
                <a16:creationId xmlns:a16="http://schemas.microsoft.com/office/drawing/2014/main" id="{D5AD1629-CD5E-49F9-8565-1155C44F1407}"/>
              </a:ext>
            </a:extLst>
          </p:cNvPr>
          <p:cNvSpPr>
            <a:spLocks noGrp="1"/>
          </p:cNvSpPr>
          <p:nvPr>
            <p:ph idx="1"/>
          </p:nvPr>
        </p:nvSpPr>
        <p:spPr/>
        <p:txBody>
          <a:bodyPr>
            <a:normAutofit lnSpcReduction="10000"/>
          </a:bodyPr>
          <a:lstStyle/>
          <a:p>
            <a:r>
              <a:rPr lang="en-US" sz="2800" dirty="0"/>
              <a:t>ControlNet is another industrial networking protocol that supports multiple controllers, remote I/O racks, communication with DeviceNet subnetworks, and HMI</a:t>
            </a:r>
          </a:p>
          <a:p>
            <a:pPr lvl="1"/>
            <a:r>
              <a:rPr lang="en-US" sz="2400" dirty="0"/>
              <a:t>Data transmission speed is approximately 5 Mbps at its maximum</a:t>
            </a:r>
          </a:p>
          <a:p>
            <a:pPr lvl="1"/>
            <a:r>
              <a:rPr lang="en-US" sz="2400" dirty="0"/>
              <a:t>All devices on the network are capable of communicating with each other</a:t>
            </a:r>
          </a:p>
          <a:p>
            <a:pPr lvl="1"/>
            <a:r>
              <a:rPr lang="en-US" sz="2400" dirty="0"/>
              <a:t>Data is primarily transmitted over coaxial cables or fiber-optic cables</a:t>
            </a:r>
          </a:p>
          <a:p>
            <a:pPr lvl="1"/>
            <a:r>
              <a:rPr lang="en-US" sz="2400" dirty="0"/>
              <a:t>Each ControlNet network supports up to 99 nodes</a:t>
            </a:r>
          </a:p>
          <a:p>
            <a:endParaRPr lang="en-US" dirty="0"/>
          </a:p>
        </p:txBody>
      </p:sp>
    </p:spTree>
    <p:extLst>
      <p:ext uri="{BB962C8B-B14F-4D97-AF65-F5344CB8AC3E}">
        <p14:creationId xmlns:p14="http://schemas.microsoft.com/office/powerpoint/2010/main" val="1056754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E0BD-3FD7-4AC4-8D48-97108DF4BFC1}"/>
              </a:ext>
            </a:extLst>
          </p:cNvPr>
          <p:cNvSpPr>
            <a:spLocks noGrp="1"/>
          </p:cNvSpPr>
          <p:nvPr>
            <p:ph type="title"/>
          </p:nvPr>
        </p:nvSpPr>
        <p:spPr/>
        <p:txBody>
          <a:bodyPr>
            <a:normAutofit/>
          </a:bodyPr>
          <a:lstStyle/>
          <a:p>
            <a:r>
              <a:rPr lang="en-US" sz="4400" dirty="0"/>
              <a:t>Control Net cont. </a:t>
            </a:r>
          </a:p>
        </p:txBody>
      </p:sp>
      <p:sp>
        <p:nvSpPr>
          <p:cNvPr id="3" name="Content Placeholder 2">
            <a:extLst>
              <a:ext uri="{FF2B5EF4-FFF2-40B4-BE49-F238E27FC236}">
                <a16:creationId xmlns:a16="http://schemas.microsoft.com/office/drawing/2014/main" id="{00CB2D82-629C-418B-993F-6E71D2949C77}"/>
              </a:ext>
            </a:extLst>
          </p:cNvPr>
          <p:cNvSpPr>
            <a:spLocks noGrp="1"/>
          </p:cNvSpPr>
          <p:nvPr>
            <p:ph idx="1"/>
          </p:nvPr>
        </p:nvSpPr>
        <p:spPr/>
        <p:txBody>
          <a:bodyPr>
            <a:normAutofit lnSpcReduction="10000"/>
          </a:bodyPr>
          <a:lstStyle/>
          <a:p>
            <a:r>
              <a:rPr lang="en-US" sz="2800" dirty="0"/>
              <a:t>The network is </a:t>
            </a:r>
            <a:r>
              <a:rPr lang="en-US" sz="2800" b="1" dirty="0"/>
              <a:t>deterministic</a:t>
            </a:r>
            <a:r>
              <a:rPr lang="en-US" sz="2800" dirty="0"/>
              <a:t>, which means we can set the minimum rate of data transfer within given parameters and the system will keep the timeline we set</a:t>
            </a:r>
          </a:p>
          <a:p>
            <a:r>
              <a:rPr lang="en-US" sz="2800" dirty="0"/>
              <a:t>It offers faster response times than traditional master/slave networks</a:t>
            </a:r>
          </a:p>
          <a:p>
            <a:r>
              <a:rPr lang="en-US" sz="2800" dirty="0"/>
              <a:t>Multiple masters can control the same I/O </a:t>
            </a:r>
          </a:p>
          <a:p>
            <a:r>
              <a:rPr lang="en-US" sz="2800" dirty="0"/>
              <a:t>Constant transmission times that are unaffected by devices leaving or entering the network</a:t>
            </a:r>
          </a:p>
          <a:p>
            <a:r>
              <a:rPr lang="en-US" sz="2800" dirty="0"/>
              <a:t>It can transmit over Ethernet, FireWire, and USB</a:t>
            </a:r>
            <a:endParaRPr lang="en-US" dirty="0"/>
          </a:p>
        </p:txBody>
      </p:sp>
    </p:spTree>
    <p:extLst>
      <p:ext uri="{BB962C8B-B14F-4D97-AF65-F5344CB8AC3E}">
        <p14:creationId xmlns:p14="http://schemas.microsoft.com/office/powerpoint/2010/main" val="275429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9EC5-DAC5-4D92-9E82-6F966D6D6F6D}"/>
              </a:ext>
            </a:extLst>
          </p:cNvPr>
          <p:cNvSpPr>
            <a:spLocks noGrp="1"/>
          </p:cNvSpPr>
          <p:nvPr>
            <p:ph type="title"/>
          </p:nvPr>
        </p:nvSpPr>
        <p:spPr/>
        <p:txBody>
          <a:bodyPr>
            <a:normAutofit/>
          </a:bodyPr>
          <a:lstStyle/>
          <a:p>
            <a:r>
              <a:rPr lang="en-US" sz="4400" dirty="0"/>
              <a:t>Control Net cont. </a:t>
            </a:r>
          </a:p>
        </p:txBody>
      </p:sp>
      <p:sp>
        <p:nvSpPr>
          <p:cNvPr id="3" name="Content Placeholder 2">
            <a:extLst>
              <a:ext uri="{FF2B5EF4-FFF2-40B4-BE49-F238E27FC236}">
                <a16:creationId xmlns:a16="http://schemas.microsoft.com/office/drawing/2014/main" id="{F52784C9-B48D-4F3B-AA95-D0FC99D67E04}"/>
              </a:ext>
            </a:extLst>
          </p:cNvPr>
          <p:cNvSpPr>
            <a:spLocks noGrp="1"/>
          </p:cNvSpPr>
          <p:nvPr>
            <p:ph idx="1"/>
          </p:nvPr>
        </p:nvSpPr>
        <p:spPr/>
        <p:txBody>
          <a:bodyPr>
            <a:normAutofit fontScale="92500" lnSpcReduction="10000"/>
          </a:bodyPr>
          <a:lstStyle/>
          <a:p>
            <a:r>
              <a:rPr lang="en-US" sz="3200" dirty="0"/>
              <a:t>The maximum distance of a ControlNet network depends on the number of nodes and repeaters in the line</a:t>
            </a:r>
          </a:p>
          <a:p>
            <a:pPr lvl="1"/>
            <a:r>
              <a:rPr lang="en-US" sz="2800" dirty="0"/>
              <a:t>Each segment has a maximum length of 3280 feet (1000 m) with a maximum of two taps</a:t>
            </a:r>
          </a:p>
          <a:p>
            <a:pPr lvl="1"/>
            <a:r>
              <a:rPr lang="en-US" sz="2800" dirty="0"/>
              <a:t>Every segment must have a terminating resistor at each end</a:t>
            </a:r>
          </a:p>
          <a:p>
            <a:pPr lvl="1"/>
            <a:r>
              <a:rPr lang="en-US" sz="2800" dirty="0"/>
              <a:t>Every extra tap we add in past the first two decreases the segment distance via the following formula </a:t>
            </a:r>
          </a:p>
          <a:p>
            <a:pPr lvl="2"/>
            <a:r>
              <a:rPr lang="en-US" sz="2400" dirty="0"/>
              <a:t>3280 </a:t>
            </a:r>
            <a:r>
              <a:rPr lang="en-US" sz="2400" dirty="0" err="1"/>
              <a:t>ft</a:t>
            </a:r>
            <a:r>
              <a:rPr lang="en-US" sz="2400" dirty="0"/>
              <a:t> – (53.4 </a:t>
            </a:r>
            <a:r>
              <a:rPr lang="en-US" sz="2400" dirty="0" err="1"/>
              <a:t>ft</a:t>
            </a:r>
            <a:r>
              <a:rPr lang="en-US" sz="2400" dirty="0"/>
              <a:t> × [number of taps ‒ 2])</a:t>
            </a:r>
          </a:p>
          <a:p>
            <a:pPr lvl="2"/>
            <a:r>
              <a:rPr lang="en-US" sz="2400" dirty="0"/>
              <a:t>1000 m – (16.3 m × [number of taps ‒ 2])</a:t>
            </a:r>
          </a:p>
          <a:p>
            <a:pPr lvl="1"/>
            <a:endParaRPr lang="en-US" dirty="0"/>
          </a:p>
        </p:txBody>
      </p:sp>
    </p:spTree>
    <p:extLst>
      <p:ext uri="{BB962C8B-B14F-4D97-AF65-F5344CB8AC3E}">
        <p14:creationId xmlns:p14="http://schemas.microsoft.com/office/powerpoint/2010/main" val="368336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FCA-8C07-4020-9CFC-22B0B2757642}"/>
              </a:ext>
            </a:extLst>
          </p:cNvPr>
          <p:cNvSpPr>
            <a:spLocks noGrp="1"/>
          </p:cNvSpPr>
          <p:nvPr>
            <p:ph type="title"/>
          </p:nvPr>
        </p:nvSpPr>
        <p:spPr/>
        <p:txBody>
          <a:bodyPr>
            <a:normAutofit/>
          </a:bodyPr>
          <a:lstStyle/>
          <a:p>
            <a:r>
              <a:rPr lang="en-US" sz="4400" dirty="0"/>
              <a:t>Control Net cont. </a:t>
            </a:r>
          </a:p>
        </p:txBody>
      </p:sp>
      <p:sp>
        <p:nvSpPr>
          <p:cNvPr id="3" name="Content Placeholder 2">
            <a:extLst>
              <a:ext uri="{FF2B5EF4-FFF2-40B4-BE49-F238E27FC236}">
                <a16:creationId xmlns:a16="http://schemas.microsoft.com/office/drawing/2014/main" id="{8B56D98C-A789-4E6C-A0B6-3392838E394B}"/>
              </a:ext>
            </a:extLst>
          </p:cNvPr>
          <p:cNvSpPr>
            <a:spLocks noGrp="1"/>
          </p:cNvSpPr>
          <p:nvPr>
            <p:ph idx="1"/>
          </p:nvPr>
        </p:nvSpPr>
        <p:spPr/>
        <p:txBody>
          <a:bodyPr>
            <a:normAutofit fontScale="92500"/>
          </a:bodyPr>
          <a:lstStyle/>
          <a:p>
            <a:r>
              <a:rPr lang="en-US" sz="3200" dirty="0"/>
              <a:t>The maximum number of taps allowed on one segment is 48, with a maximum length of 820 feet (250 m)</a:t>
            </a:r>
          </a:p>
          <a:p>
            <a:pPr lvl="1"/>
            <a:r>
              <a:rPr lang="en-US" sz="2800" dirty="0"/>
              <a:t>We can create a new segment by adding in a </a:t>
            </a:r>
            <a:r>
              <a:rPr lang="en-US" sz="2800" b="1" dirty="0"/>
              <a:t>repeater</a:t>
            </a:r>
            <a:r>
              <a:rPr lang="en-US" sz="2800" dirty="0"/>
              <a:t>, which is a device that takes the signal from a segment and amplifies it for the new segment</a:t>
            </a:r>
          </a:p>
          <a:p>
            <a:pPr lvl="1"/>
            <a:r>
              <a:rPr lang="en-US" sz="2800" dirty="0"/>
              <a:t>One tap must be added in for the repeater, leaving a maximum of 47 nodes for the segment</a:t>
            </a:r>
          </a:p>
          <a:p>
            <a:pPr lvl="2"/>
            <a:r>
              <a:rPr lang="en-US" sz="2400" dirty="0"/>
              <a:t>This tap does not count as a node because these devices are not addressed with the controller</a:t>
            </a:r>
          </a:p>
        </p:txBody>
      </p:sp>
    </p:spTree>
    <p:extLst>
      <p:ext uri="{BB962C8B-B14F-4D97-AF65-F5344CB8AC3E}">
        <p14:creationId xmlns:p14="http://schemas.microsoft.com/office/powerpoint/2010/main" val="95655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F8C7-1277-44D7-9995-502A367CE8C1}"/>
              </a:ext>
            </a:extLst>
          </p:cNvPr>
          <p:cNvSpPr>
            <a:spLocks noGrp="1"/>
          </p:cNvSpPr>
          <p:nvPr>
            <p:ph type="title"/>
          </p:nvPr>
        </p:nvSpPr>
        <p:spPr/>
        <p:txBody>
          <a:bodyPr>
            <a:normAutofit/>
          </a:bodyPr>
          <a:lstStyle/>
          <a:p>
            <a:r>
              <a:rPr lang="en-US" sz="4400" dirty="0"/>
              <a:t>Ethernet/IP</a:t>
            </a:r>
          </a:p>
        </p:txBody>
      </p:sp>
      <p:sp>
        <p:nvSpPr>
          <p:cNvPr id="3" name="Content Placeholder 2">
            <a:extLst>
              <a:ext uri="{FF2B5EF4-FFF2-40B4-BE49-F238E27FC236}">
                <a16:creationId xmlns:a16="http://schemas.microsoft.com/office/drawing/2014/main" id="{755ECD5F-1AE4-4CD3-AF43-107B5132DBA0}"/>
              </a:ext>
            </a:extLst>
          </p:cNvPr>
          <p:cNvSpPr>
            <a:spLocks noGrp="1"/>
          </p:cNvSpPr>
          <p:nvPr>
            <p:ph idx="1"/>
          </p:nvPr>
        </p:nvSpPr>
        <p:spPr>
          <a:xfrm>
            <a:off x="457199" y="1758962"/>
            <a:ext cx="8530683" cy="4525963"/>
          </a:xfrm>
        </p:spPr>
        <p:txBody>
          <a:bodyPr>
            <a:normAutofit fontScale="92500" lnSpcReduction="10000"/>
          </a:bodyPr>
          <a:lstStyle/>
          <a:p>
            <a:r>
              <a:rPr lang="en-US" sz="3200" dirty="0"/>
              <a:t>Ethernet/IP is a network that uses the standard Ethernet protocol and Transmission Control Protocol/Internet Protocol (TCP/IP)</a:t>
            </a:r>
          </a:p>
          <a:p>
            <a:pPr lvl="1"/>
            <a:r>
              <a:rPr lang="en-US" sz="2800" dirty="0"/>
              <a:t>One significant advantage of using TCP/IP is that data packets are routed the best way to their destination, so as to avoid data bottlenecks at either 10 Mbps or 100 </a:t>
            </a:r>
            <a:r>
              <a:rPr lang="en-US" sz="2800" dirty="0" err="1"/>
              <a:t>Mbps</a:t>
            </a:r>
            <a:endParaRPr lang="en-US" sz="2800" dirty="0"/>
          </a:p>
          <a:p>
            <a:pPr lvl="1"/>
            <a:r>
              <a:rPr lang="en-US" sz="2800" dirty="0"/>
              <a:t>Advantages over DeviceNet and ControlNet include:</a:t>
            </a:r>
          </a:p>
          <a:p>
            <a:pPr lvl="2"/>
            <a:r>
              <a:rPr lang="en-US" sz="2400" dirty="0"/>
              <a:t>Transfer of large data files</a:t>
            </a:r>
          </a:p>
          <a:p>
            <a:pPr lvl="2"/>
            <a:r>
              <a:rPr lang="en-US" sz="2400" dirty="0"/>
              <a:t>Network diagnostics</a:t>
            </a:r>
          </a:p>
          <a:p>
            <a:pPr lvl="2"/>
            <a:r>
              <a:rPr lang="en-US" sz="2400" dirty="0"/>
              <a:t>Ability to perform controller operations</a:t>
            </a:r>
          </a:p>
          <a:p>
            <a:pPr lvl="2"/>
            <a:r>
              <a:rPr lang="en-US" sz="2400" dirty="0"/>
              <a:t>Device configuration and programming</a:t>
            </a:r>
          </a:p>
        </p:txBody>
      </p:sp>
    </p:spTree>
    <p:extLst>
      <p:ext uri="{BB962C8B-B14F-4D97-AF65-F5344CB8AC3E}">
        <p14:creationId xmlns:p14="http://schemas.microsoft.com/office/powerpoint/2010/main" val="362698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CFC4-315F-49DC-B521-E725A118036C}"/>
              </a:ext>
            </a:extLst>
          </p:cNvPr>
          <p:cNvSpPr>
            <a:spLocks noGrp="1"/>
          </p:cNvSpPr>
          <p:nvPr>
            <p:ph type="title"/>
          </p:nvPr>
        </p:nvSpPr>
        <p:spPr/>
        <p:txBody>
          <a:bodyPr>
            <a:normAutofit/>
          </a:bodyPr>
          <a:lstStyle/>
          <a:p>
            <a:r>
              <a:rPr lang="en-US" sz="4400" dirty="0"/>
              <a:t>Types of Networks </a:t>
            </a:r>
          </a:p>
        </p:txBody>
      </p:sp>
      <p:sp>
        <p:nvSpPr>
          <p:cNvPr id="3" name="Content Placeholder 2">
            <a:extLst>
              <a:ext uri="{FF2B5EF4-FFF2-40B4-BE49-F238E27FC236}">
                <a16:creationId xmlns:a16="http://schemas.microsoft.com/office/drawing/2014/main" id="{48972646-083B-43E4-8AA4-22E6BFED9EE4}"/>
              </a:ext>
            </a:extLst>
          </p:cNvPr>
          <p:cNvSpPr>
            <a:spLocks noGrp="1"/>
          </p:cNvSpPr>
          <p:nvPr>
            <p:ph idx="1"/>
          </p:nvPr>
        </p:nvSpPr>
        <p:spPr/>
        <p:txBody>
          <a:bodyPr>
            <a:normAutofit fontScale="92500" lnSpcReduction="10000"/>
          </a:bodyPr>
          <a:lstStyle/>
          <a:p>
            <a:r>
              <a:rPr lang="en-US" sz="2800" dirty="0"/>
              <a:t>The primary configurations or topologies for nodes are:</a:t>
            </a:r>
          </a:p>
          <a:p>
            <a:pPr lvl="1"/>
            <a:r>
              <a:rPr lang="en-US" sz="2400" dirty="0"/>
              <a:t>Bus</a:t>
            </a:r>
          </a:p>
          <a:p>
            <a:pPr lvl="1"/>
            <a:r>
              <a:rPr lang="en-US" sz="2400" dirty="0"/>
              <a:t>Ring</a:t>
            </a:r>
          </a:p>
          <a:p>
            <a:pPr lvl="1"/>
            <a:r>
              <a:rPr lang="en-US" sz="2400" dirty="0"/>
              <a:t>Star (also known as hub-and-spoke)</a:t>
            </a:r>
          </a:p>
          <a:p>
            <a:pPr lvl="1"/>
            <a:r>
              <a:rPr lang="en-US" sz="2400" dirty="0"/>
              <a:t>Tree</a:t>
            </a:r>
          </a:p>
          <a:p>
            <a:pPr lvl="1"/>
            <a:r>
              <a:rPr lang="en-US" sz="2400" dirty="0"/>
              <a:t>Mesh</a:t>
            </a:r>
          </a:p>
          <a:p>
            <a:r>
              <a:rPr lang="en-US" sz="2800" b="1" dirty="0"/>
              <a:t>Node </a:t>
            </a:r>
            <a:r>
              <a:rPr lang="en-US" sz="2800" dirty="0"/>
              <a:t>- anything tied into the network, such as controllers, smart sensors with a processor, communication modules, smart switches that help with information transfer, computers, programmable logic controllers (PLCs), or anything else that can send and receive data</a:t>
            </a:r>
          </a:p>
        </p:txBody>
      </p:sp>
    </p:spTree>
    <p:extLst>
      <p:ext uri="{BB962C8B-B14F-4D97-AF65-F5344CB8AC3E}">
        <p14:creationId xmlns:p14="http://schemas.microsoft.com/office/powerpoint/2010/main" val="144734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0D0F-4ED5-4378-BA52-9A043EC93BEE}"/>
              </a:ext>
            </a:extLst>
          </p:cNvPr>
          <p:cNvSpPr>
            <a:spLocks noGrp="1"/>
          </p:cNvSpPr>
          <p:nvPr>
            <p:ph type="title"/>
          </p:nvPr>
        </p:nvSpPr>
        <p:spPr/>
        <p:txBody>
          <a:bodyPr>
            <a:normAutofit/>
          </a:bodyPr>
          <a:lstStyle/>
          <a:p>
            <a:r>
              <a:rPr lang="en-US" sz="4400" dirty="0"/>
              <a:t>Ethernet/IP cont.</a:t>
            </a:r>
          </a:p>
        </p:txBody>
      </p:sp>
      <p:sp>
        <p:nvSpPr>
          <p:cNvPr id="3" name="Content Placeholder 2">
            <a:extLst>
              <a:ext uri="{FF2B5EF4-FFF2-40B4-BE49-F238E27FC236}">
                <a16:creationId xmlns:a16="http://schemas.microsoft.com/office/drawing/2014/main" id="{E8FAB2D8-9E6D-429D-9AE9-1CC4D1A5E1AD}"/>
              </a:ext>
            </a:extLst>
          </p:cNvPr>
          <p:cNvSpPr>
            <a:spLocks noGrp="1"/>
          </p:cNvSpPr>
          <p:nvPr>
            <p:ph idx="1"/>
          </p:nvPr>
        </p:nvSpPr>
        <p:spPr/>
        <p:txBody>
          <a:bodyPr>
            <a:normAutofit fontScale="92500" lnSpcReduction="10000"/>
          </a:bodyPr>
          <a:lstStyle/>
          <a:p>
            <a:r>
              <a:rPr lang="en-US" sz="2800" dirty="0"/>
              <a:t>Ethernet/IP incorporates the open communication architecture known as </a:t>
            </a:r>
            <a:r>
              <a:rPr lang="en-US" sz="2800" b="1" dirty="0"/>
              <a:t>Common Industrial Protocol (CIP)</a:t>
            </a:r>
            <a:r>
              <a:rPr lang="en-US" sz="2800" dirty="0"/>
              <a:t> inside the standard network protocols used by the Internet</a:t>
            </a:r>
          </a:p>
          <a:p>
            <a:pPr lvl="1"/>
            <a:r>
              <a:rPr lang="en-US" sz="2400" dirty="0"/>
              <a:t>CIP is an information transmission method that creates a common language among protocols </a:t>
            </a:r>
          </a:p>
          <a:p>
            <a:r>
              <a:rPr lang="en-US" sz="2800" dirty="0"/>
              <a:t>Ethernet/IP complies with the IEEE 802.3/TCP/UDP/IP standard, so much of the hardware is readily available</a:t>
            </a:r>
          </a:p>
          <a:p>
            <a:r>
              <a:rPr lang="en-US" sz="2800" dirty="0"/>
              <a:t>The maximum distance between a switch and a node when Cat5 cables are used is limited to 328 feet (100 m)</a:t>
            </a:r>
          </a:p>
          <a:p>
            <a:pPr lvl="1"/>
            <a:r>
              <a:rPr lang="en-US" sz="2400" dirty="0"/>
              <a:t>The maximum distance between the switch and a node may vary when using other wired cables or fiber-optic cables</a:t>
            </a:r>
          </a:p>
        </p:txBody>
      </p:sp>
    </p:spTree>
    <p:extLst>
      <p:ext uri="{BB962C8B-B14F-4D97-AF65-F5344CB8AC3E}">
        <p14:creationId xmlns:p14="http://schemas.microsoft.com/office/powerpoint/2010/main" val="371691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5C73-0D56-4D07-81D4-AEA84E6310D7}"/>
              </a:ext>
            </a:extLst>
          </p:cNvPr>
          <p:cNvSpPr>
            <a:spLocks noGrp="1"/>
          </p:cNvSpPr>
          <p:nvPr>
            <p:ph type="title"/>
          </p:nvPr>
        </p:nvSpPr>
        <p:spPr/>
        <p:txBody>
          <a:bodyPr>
            <a:normAutofit/>
          </a:bodyPr>
          <a:lstStyle/>
          <a:p>
            <a:r>
              <a:rPr lang="en-US" sz="4400" dirty="0"/>
              <a:t>Profibus</a:t>
            </a:r>
          </a:p>
        </p:txBody>
      </p:sp>
      <p:sp>
        <p:nvSpPr>
          <p:cNvPr id="3" name="Content Placeholder 2">
            <a:extLst>
              <a:ext uri="{FF2B5EF4-FFF2-40B4-BE49-F238E27FC236}">
                <a16:creationId xmlns:a16="http://schemas.microsoft.com/office/drawing/2014/main" id="{BB3F6129-63CC-49C7-8805-8DB0E0A810B8}"/>
              </a:ext>
            </a:extLst>
          </p:cNvPr>
          <p:cNvSpPr>
            <a:spLocks noGrp="1"/>
          </p:cNvSpPr>
          <p:nvPr>
            <p:ph idx="1"/>
          </p:nvPr>
        </p:nvSpPr>
        <p:spPr/>
        <p:txBody>
          <a:bodyPr>
            <a:normAutofit fontScale="92500" lnSpcReduction="10000"/>
          </a:bodyPr>
          <a:lstStyle/>
          <a:p>
            <a:r>
              <a:rPr lang="en-US" sz="3200" dirty="0"/>
              <a:t>Profibus uses the multi-drop type of network, with multiple devices on a single cable</a:t>
            </a:r>
          </a:p>
          <a:p>
            <a:pPr lvl="1"/>
            <a:r>
              <a:rPr lang="en-US" sz="2800" dirty="0"/>
              <a:t>It is capable of sending process values, diagnostic information, device parameters, performance data, and other pertinent information across the network</a:t>
            </a:r>
          </a:p>
          <a:p>
            <a:pPr lvl="1"/>
            <a:r>
              <a:rPr lang="en-US" sz="2800" dirty="0"/>
              <a:t>It comes with software tools for troubleshooting and engineering applications</a:t>
            </a:r>
          </a:p>
          <a:p>
            <a:pPr lvl="1"/>
            <a:r>
              <a:rPr lang="en-US" sz="2800" dirty="0"/>
              <a:t>It works with intelligent field devices </a:t>
            </a:r>
          </a:p>
          <a:p>
            <a:pPr lvl="1"/>
            <a:r>
              <a:rPr lang="en-US" sz="2800" dirty="0"/>
              <a:t>Profibus uses a </a:t>
            </a:r>
            <a:r>
              <a:rPr lang="en-US" sz="2800" b="1" dirty="0"/>
              <a:t>general station description (GSD)</a:t>
            </a:r>
            <a:r>
              <a:rPr lang="en-US" sz="2800" dirty="0"/>
              <a:t> file, which provides detailed information about the device that is readable by the configuration software</a:t>
            </a:r>
          </a:p>
        </p:txBody>
      </p:sp>
    </p:spTree>
    <p:extLst>
      <p:ext uri="{BB962C8B-B14F-4D97-AF65-F5344CB8AC3E}">
        <p14:creationId xmlns:p14="http://schemas.microsoft.com/office/powerpoint/2010/main" val="1352963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1FD3-FB7E-4F65-A34F-42B3D739BE74}"/>
              </a:ext>
            </a:extLst>
          </p:cNvPr>
          <p:cNvSpPr>
            <a:spLocks noGrp="1"/>
          </p:cNvSpPr>
          <p:nvPr>
            <p:ph type="title"/>
          </p:nvPr>
        </p:nvSpPr>
        <p:spPr/>
        <p:txBody>
          <a:bodyPr>
            <a:normAutofit/>
          </a:bodyPr>
          <a:lstStyle/>
          <a:p>
            <a:r>
              <a:rPr lang="en-US" sz="4400" dirty="0"/>
              <a:t>Profibus cont. </a:t>
            </a:r>
          </a:p>
        </p:txBody>
      </p:sp>
      <p:sp>
        <p:nvSpPr>
          <p:cNvPr id="3" name="Content Placeholder 2">
            <a:extLst>
              <a:ext uri="{FF2B5EF4-FFF2-40B4-BE49-F238E27FC236}">
                <a16:creationId xmlns:a16="http://schemas.microsoft.com/office/drawing/2014/main" id="{7D03C5F6-D277-44A4-8FA1-B7B60AAC523F}"/>
              </a:ext>
            </a:extLst>
          </p:cNvPr>
          <p:cNvSpPr>
            <a:spLocks noGrp="1"/>
          </p:cNvSpPr>
          <p:nvPr>
            <p:ph idx="1"/>
          </p:nvPr>
        </p:nvSpPr>
        <p:spPr>
          <a:xfrm>
            <a:off x="306659" y="1466210"/>
            <a:ext cx="8703526" cy="5135312"/>
          </a:xfrm>
        </p:spPr>
        <p:txBody>
          <a:bodyPr>
            <a:normAutofit fontScale="25000" lnSpcReduction="20000"/>
          </a:bodyPr>
          <a:lstStyle/>
          <a:p>
            <a:r>
              <a:rPr lang="en-US" sz="9600" dirty="0"/>
              <a:t>Profibus works with a bus or tree topology and allows a maximum of 32 stations or nodes per segment</a:t>
            </a:r>
          </a:p>
          <a:p>
            <a:pPr lvl="1"/>
            <a:r>
              <a:rPr lang="en-US" sz="8000" dirty="0"/>
              <a:t>Can use a repeater to add segments and the recommendation is to include no more than 4 repeaters, creating a maximum number of 127 nodes per network</a:t>
            </a:r>
          </a:p>
          <a:p>
            <a:pPr lvl="1"/>
            <a:r>
              <a:rPr lang="en-US" sz="8000" dirty="0"/>
              <a:t>Maximum cable distances range from 328 feet (100 m) for a single segment with copper cable to 78,740 feet (24 km) with repeaters and fiber-optic cable</a:t>
            </a:r>
          </a:p>
          <a:p>
            <a:pPr lvl="1"/>
            <a:r>
              <a:rPr lang="en-US" sz="8000" dirty="0"/>
              <a:t>Transmission rates range from 9.6 Kbps to 12 Mbps, with 244 bytes of data being sent per message</a:t>
            </a:r>
          </a:p>
          <a:p>
            <a:pPr lvl="1"/>
            <a:r>
              <a:rPr lang="en-US" sz="8000" dirty="0"/>
              <a:t>Data is controlled by polling in Profibus DP and Profibus PA and sent peer-to-peer in </a:t>
            </a:r>
            <a:r>
              <a:rPr lang="en-US" sz="8000" dirty="0" err="1"/>
              <a:t>Profibus</a:t>
            </a:r>
            <a:r>
              <a:rPr lang="en-US" sz="8000" dirty="0"/>
              <a:t> FMS</a:t>
            </a:r>
          </a:p>
          <a:p>
            <a:pPr lvl="2"/>
            <a:r>
              <a:rPr lang="en-US" sz="8000" b="1" dirty="0"/>
              <a:t>Polling </a:t>
            </a:r>
            <a:r>
              <a:rPr lang="en-US" sz="8000" dirty="0"/>
              <a:t>controls communication by having the master (requesting unit) send a signal asking the slave (sending unit) if it has any data to send. If the answer is yes, the data is transmitted from the sending/slave unit. If the answer is no, the master/requesting unit moves on to the next node. </a:t>
            </a:r>
          </a:p>
          <a:p>
            <a:pPr lvl="2"/>
            <a:r>
              <a:rPr lang="en-US" sz="8000" dirty="0"/>
              <a:t>In </a:t>
            </a:r>
            <a:r>
              <a:rPr lang="en-US" sz="8000" b="1" dirty="0"/>
              <a:t>peer-to-peer (P2P)</a:t>
            </a:r>
            <a:r>
              <a:rPr lang="en-US" sz="8000" dirty="0"/>
              <a:t> communication, each node can talk directly to the others without having to go through a third node, such as the main controller, and can act as sender or receiver of data.</a:t>
            </a:r>
          </a:p>
          <a:p>
            <a:pPr lvl="1"/>
            <a:endParaRPr lang="en-US" dirty="0"/>
          </a:p>
        </p:txBody>
      </p:sp>
    </p:spTree>
    <p:extLst>
      <p:ext uri="{BB962C8B-B14F-4D97-AF65-F5344CB8AC3E}">
        <p14:creationId xmlns:p14="http://schemas.microsoft.com/office/powerpoint/2010/main" val="2823026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5F62-E058-49F1-A82B-30F11DB6DCF8}"/>
              </a:ext>
            </a:extLst>
          </p:cNvPr>
          <p:cNvSpPr>
            <a:spLocks noGrp="1"/>
          </p:cNvSpPr>
          <p:nvPr>
            <p:ph type="title"/>
          </p:nvPr>
        </p:nvSpPr>
        <p:spPr/>
        <p:txBody>
          <a:bodyPr>
            <a:normAutofit/>
          </a:bodyPr>
          <a:lstStyle/>
          <a:p>
            <a:r>
              <a:rPr lang="en-US" sz="4400" dirty="0"/>
              <a:t>Profibus DP</a:t>
            </a:r>
          </a:p>
        </p:txBody>
      </p:sp>
      <p:sp>
        <p:nvSpPr>
          <p:cNvPr id="3" name="Content Placeholder 2">
            <a:extLst>
              <a:ext uri="{FF2B5EF4-FFF2-40B4-BE49-F238E27FC236}">
                <a16:creationId xmlns:a16="http://schemas.microsoft.com/office/drawing/2014/main" id="{9699D37A-02BC-4BD5-96CF-07579F25C993}"/>
              </a:ext>
            </a:extLst>
          </p:cNvPr>
          <p:cNvSpPr>
            <a:spLocks noGrp="1"/>
          </p:cNvSpPr>
          <p:nvPr>
            <p:ph idx="1"/>
          </p:nvPr>
        </p:nvSpPr>
        <p:spPr/>
        <p:txBody>
          <a:bodyPr>
            <a:normAutofit fontScale="92500" lnSpcReduction="10000"/>
          </a:bodyPr>
          <a:lstStyle/>
          <a:p>
            <a:r>
              <a:rPr lang="en-US" dirty="0"/>
              <a:t>Profibus DP (Decentralized Periphery) is a device-level bus that supports both analog and digital signals, and is generally designed for controlling a specific machine from inside the control cabinet</a:t>
            </a:r>
          </a:p>
          <a:p>
            <a:pPr lvl="1"/>
            <a:r>
              <a:rPr lang="en-US" sz="2000" dirty="0"/>
              <a:t>It was originally developed to replace conventional I/O systems that required separate wires between a controller and the field devices</a:t>
            </a:r>
          </a:p>
          <a:p>
            <a:pPr lvl="1"/>
            <a:r>
              <a:rPr lang="en-US" sz="2000" dirty="0"/>
              <a:t>It is designed to handle time-critical communication</a:t>
            </a:r>
          </a:p>
          <a:p>
            <a:pPr lvl="1"/>
            <a:r>
              <a:rPr lang="en-US" sz="2000" dirty="0"/>
              <a:t>It communicates over RS-485 media at speeds between 9.6 Kbps and 12 Mbps, at distances from 328 feet (100 m) at the low end to 3937 feet (1200 m) with fiber-optic cable and repeaters</a:t>
            </a:r>
          </a:p>
          <a:p>
            <a:pPr lvl="1"/>
            <a:r>
              <a:rPr lang="en-US" sz="2000" dirty="0"/>
              <a:t>Power is supplied to the field devices separately from the communication bus</a:t>
            </a:r>
          </a:p>
          <a:p>
            <a:pPr lvl="1"/>
            <a:r>
              <a:rPr lang="en-US" sz="2000" dirty="0"/>
              <a:t>Multiple master nodes are possible with Profibus DP, but each slave is assigned a specific master node</a:t>
            </a:r>
          </a:p>
          <a:p>
            <a:pPr lvl="2"/>
            <a:r>
              <a:rPr lang="en-US" dirty="0"/>
              <a:t>Multiple nodes can read from the slave device, but only the assigned master node can write to a slave node</a:t>
            </a:r>
          </a:p>
        </p:txBody>
      </p:sp>
    </p:spTree>
    <p:extLst>
      <p:ext uri="{BB962C8B-B14F-4D97-AF65-F5344CB8AC3E}">
        <p14:creationId xmlns:p14="http://schemas.microsoft.com/office/powerpoint/2010/main" val="1474120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F500-9684-4988-A745-904DFE4F8F7E}"/>
              </a:ext>
            </a:extLst>
          </p:cNvPr>
          <p:cNvSpPr>
            <a:spLocks noGrp="1"/>
          </p:cNvSpPr>
          <p:nvPr>
            <p:ph type="title"/>
          </p:nvPr>
        </p:nvSpPr>
        <p:spPr/>
        <p:txBody>
          <a:bodyPr>
            <a:normAutofit/>
          </a:bodyPr>
          <a:lstStyle/>
          <a:p>
            <a:r>
              <a:rPr lang="en-US" sz="4400" dirty="0"/>
              <a:t>Profibus DP cont.</a:t>
            </a:r>
          </a:p>
        </p:txBody>
      </p:sp>
      <p:sp>
        <p:nvSpPr>
          <p:cNvPr id="3" name="Content Placeholder 2">
            <a:extLst>
              <a:ext uri="{FF2B5EF4-FFF2-40B4-BE49-F238E27FC236}">
                <a16:creationId xmlns:a16="http://schemas.microsoft.com/office/drawing/2014/main" id="{EE28D314-DC05-44A7-A252-812218B8A586}"/>
              </a:ext>
            </a:extLst>
          </p:cNvPr>
          <p:cNvSpPr>
            <a:spLocks noGrp="1"/>
          </p:cNvSpPr>
          <p:nvPr>
            <p:ph idx="1"/>
          </p:nvPr>
        </p:nvSpPr>
        <p:spPr/>
        <p:txBody>
          <a:bodyPr>
            <a:normAutofit lnSpcReduction="10000"/>
          </a:bodyPr>
          <a:lstStyle/>
          <a:p>
            <a:r>
              <a:rPr lang="en-US" sz="2800" dirty="0"/>
              <a:t>Profibus DP has V1 and V2 extensions that add flexibility to this version of Profibus</a:t>
            </a:r>
          </a:p>
          <a:p>
            <a:pPr lvl="1"/>
            <a:r>
              <a:rPr lang="en-US" sz="2400" dirty="0"/>
              <a:t>V1 extensions integrate the functionality of Profibus DP and Profibus FMS so they work seamlessly together, instead of as two separate systems </a:t>
            </a:r>
          </a:p>
          <a:p>
            <a:pPr lvl="2"/>
            <a:r>
              <a:rPr lang="en-US" sz="2000" dirty="0"/>
              <a:t>This allows Profibus DP to work with newer, high-complexity equipment</a:t>
            </a:r>
          </a:p>
          <a:p>
            <a:pPr lvl="1"/>
            <a:r>
              <a:rPr lang="en-US" sz="2400" dirty="0"/>
              <a:t>V2 extensions add a synchronization feature so multiple motion axes or multiple devices can work and coordinate using the same clock function</a:t>
            </a:r>
          </a:p>
          <a:p>
            <a:pPr lvl="2"/>
            <a:r>
              <a:rPr lang="en-US" sz="2000" dirty="0"/>
              <a:t>It also adds </a:t>
            </a:r>
            <a:r>
              <a:rPr lang="en-US" sz="2000" b="1" dirty="0"/>
              <a:t>publisher/subscriber</a:t>
            </a:r>
            <a:r>
              <a:rPr lang="en-US" sz="2000" dirty="0"/>
              <a:t> </a:t>
            </a:r>
            <a:r>
              <a:rPr lang="en-US" sz="2000" b="1" dirty="0"/>
              <a:t>messaging</a:t>
            </a:r>
            <a:r>
              <a:rPr lang="en-US" sz="2000" dirty="0"/>
              <a:t>, which lets nodes talk on a one-to-one or one-to-many basis; these capabilities are helpful for coordinating multiple-axis motion</a:t>
            </a:r>
          </a:p>
          <a:p>
            <a:endParaRPr lang="en-US" dirty="0"/>
          </a:p>
        </p:txBody>
      </p:sp>
    </p:spTree>
    <p:extLst>
      <p:ext uri="{BB962C8B-B14F-4D97-AF65-F5344CB8AC3E}">
        <p14:creationId xmlns:p14="http://schemas.microsoft.com/office/powerpoint/2010/main" val="351367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07F6-AA34-4F91-9A53-C4E2CB37D08E}"/>
              </a:ext>
            </a:extLst>
          </p:cNvPr>
          <p:cNvSpPr>
            <a:spLocks noGrp="1"/>
          </p:cNvSpPr>
          <p:nvPr>
            <p:ph type="title"/>
          </p:nvPr>
        </p:nvSpPr>
        <p:spPr/>
        <p:txBody>
          <a:bodyPr>
            <a:normAutofit/>
          </a:bodyPr>
          <a:lstStyle/>
          <a:p>
            <a:r>
              <a:rPr lang="en-US" sz="4400" dirty="0"/>
              <a:t>Profibus PA </a:t>
            </a:r>
          </a:p>
        </p:txBody>
      </p:sp>
      <p:sp>
        <p:nvSpPr>
          <p:cNvPr id="3" name="Content Placeholder 2">
            <a:extLst>
              <a:ext uri="{FF2B5EF4-FFF2-40B4-BE49-F238E27FC236}">
                <a16:creationId xmlns:a16="http://schemas.microsoft.com/office/drawing/2014/main" id="{6AE0C9F5-B373-4540-95B6-1A19D23765B0}"/>
              </a:ext>
            </a:extLst>
          </p:cNvPr>
          <p:cNvSpPr>
            <a:spLocks noGrp="1"/>
          </p:cNvSpPr>
          <p:nvPr>
            <p:ph idx="1"/>
          </p:nvPr>
        </p:nvSpPr>
        <p:spPr/>
        <p:txBody>
          <a:bodyPr>
            <a:normAutofit fontScale="92500" lnSpcReduction="20000"/>
          </a:bodyPr>
          <a:lstStyle/>
          <a:p>
            <a:r>
              <a:rPr lang="en-US" sz="2600" dirty="0"/>
              <a:t>Profibus PA (Process Automation) was designed specifically for the process industry, with the goal of replacing 4‒20 mA transmissions using a two-wire connection carrying power and data</a:t>
            </a:r>
          </a:p>
          <a:p>
            <a:pPr lvl="1"/>
            <a:r>
              <a:rPr lang="en-US" sz="2200" dirty="0"/>
              <a:t>It is designed to work outside a specific machine mounted in a safe location where it can manage multiple processes at once</a:t>
            </a:r>
          </a:p>
          <a:p>
            <a:pPr lvl="1"/>
            <a:r>
              <a:rPr lang="en-US" sz="2200" dirty="0"/>
              <a:t>Data is transmitted at 31.25 Kbps with a maximum length of 6233 feet (1900 m) on the Manchester Bus Powered (MBP) cable connected with M12 or gland screw connectors</a:t>
            </a:r>
          </a:p>
          <a:p>
            <a:pPr lvl="1"/>
            <a:r>
              <a:rPr lang="en-US" sz="2200" dirty="0"/>
              <a:t>The power on the Profibus PA network is kept to an intrinsically safe level so only low, safe levels of power are released that will</a:t>
            </a:r>
            <a:r>
              <a:rPr lang="en-US" sz="2200" i="1" dirty="0"/>
              <a:t> not </a:t>
            </a:r>
            <a:r>
              <a:rPr lang="en-US" sz="2200" dirty="0"/>
              <a:t>ignite dangerous atmospheres </a:t>
            </a:r>
          </a:p>
          <a:p>
            <a:pPr lvl="1"/>
            <a:r>
              <a:rPr lang="en-US" sz="2200" dirty="0"/>
              <a:t>Communication between Profibus DP and Profibus PA systems require a barrier converter to ensure the power on the PA network stays at safe levels</a:t>
            </a:r>
          </a:p>
        </p:txBody>
      </p:sp>
    </p:spTree>
    <p:extLst>
      <p:ext uri="{BB962C8B-B14F-4D97-AF65-F5344CB8AC3E}">
        <p14:creationId xmlns:p14="http://schemas.microsoft.com/office/powerpoint/2010/main" val="2393937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EDBF-F18A-4F0A-BD16-C45C8E6AF9A0}"/>
              </a:ext>
            </a:extLst>
          </p:cNvPr>
          <p:cNvSpPr>
            <a:spLocks noGrp="1"/>
          </p:cNvSpPr>
          <p:nvPr>
            <p:ph type="title"/>
          </p:nvPr>
        </p:nvSpPr>
        <p:spPr/>
        <p:txBody>
          <a:bodyPr>
            <a:normAutofit/>
          </a:bodyPr>
          <a:lstStyle/>
          <a:p>
            <a:r>
              <a:rPr lang="en-US" sz="4400" dirty="0"/>
              <a:t>Profibus FMS</a:t>
            </a:r>
          </a:p>
        </p:txBody>
      </p:sp>
      <p:sp>
        <p:nvSpPr>
          <p:cNvPr id="3" name="Content Placeholder 2">
            <a:extLst>
              <a:ext uri="{FF2B5EF4-FFF2-40B4-BE49-F238E27FC236}">
                <a16:creationId xmlns:a16="http://schemas.microsoft.com/office/drawing/2014/main" id="{4D79E578-6FD0-4A49-AC8D-6103443AD394}"/>
              </a:ext>
            </a:extLst>
          </p:cNvPr>
          <p:cNvSpPr>
            <a:spLocks noGrp="1"/>
          </p:cNvSpPr>
          <p:nvPr>
            <p:ph idx="1"/>
          </p:nvPr>
        </p:nvSpPr>
        <p:spPr/>
        <p:txBody>
          <a:bodyPr>
            <a:normAutofit fontScale="92500" lnSpcReduction="20000"/>
          </a:bodyPr>
          <a:lstStyle/>
          <a:p>
            <a:r>
              <a:rPr lang="en-US" sz="2600" dirty="0"/>
              <a:t>Profibus FMS (Fieldbus Message Specification) is used for communicating at the cell level, including with PLCs and industrial-grade personal computers (PCs), although it can also communicate at the device level</a:t>
            </a:r>
          </a:p>
          <a:p>
            <a:pPr lvl="1"/>
            <a:r>
              <a:rPr lang="en-US" sz="2200" dirty="0"/>
              <a:t>This protocol uses an </a:t>
            </a:r>
            <a:r>
              <a:rPr lang="en-US" sz="2200" b="1" dirty="0"/>
              <a:t>object dictionary </a:t>
            </a:r>
            <a:r>
              <a:rPr lang="en-US" sz="2200" dirty="0"/>
              <a:t>that holds all accessible values that it can broadcast over the network as needed</a:t>
            </a:r>
          </a:p>
          <a:p>
            <a:pPr lvl="1"/>
            <a:r>
              <a:rPr lang="en-US" sz="2200" dirty="0"/>
              <a:t>It uses peer-to-peer communication, which allows all nodes to designate themselves as a master if desired, but comes at a higher overhead in terms of byte price</a:t>
            </a:r>
          </a:p>
          <a:p>
            <a:pPr lvl="1"/>
            <a:r>
              <a:rPr lang="en-US" sz="2200" dirty="0"/>
              <a:t>Profibus FMS uses the RS485 transmission standard over copper cable, with the maximum cable length set by the baud rate of transmission</a:t>
            </a:r>
          </a:p>
          <a:p>
            <a:pPr lvl="2"/>
            <a:r>
              <a:rPr lang="en-US" sz="1900" dirty="0"/>
              <a:t>At 12 Mbps, the maximum distance per segment is 328 feet (100 m)</a:t>
            </a:r>
          </a:p>
          <a:p>
            <a:pPr lvl="2"/>
            <a:r>
              <a:rPr lang="en-US" sz="1900" dirty="0"/>
              <a:t>At 1.5 Mbps, the maximum distance per segment is 656 feet (200 m)</a:t>
            </a:r>
          </a:p>
          <a:p>
            <a:pPr lvl="2"/>
            <a:r>
              <a:rPr lang="en-US" sz="1900" dirty="0"/>
              <a:t>At 187.5 Kbps, the maximum distance per segment is 3280 feet (1000 m)</a:t>
            </a:r>
          </a:p>
          <a:p>
            <a:pPr lvl="2"/>
            <a:r>
              <a:rPr lang="en-US" sz="1900" dirty="0"/>
              <a:t>From 93.75 Kbps to 9.6 Kbps, the maximum distance per segment is 3937 feet (1200 m)</a:t>
            </a:r>
          </a:p>
          <a:p>
            <a:endParaRPr lang="en-US" dirty="0"/>
          </a:p>
        </p:txBody>
      </p:sp>
    </p:spTree>
    <p:extLst>
      <p:ext uri="{BB962C8B-B14F-4D97-AF65-F5344CB8AC3E}">
        <p14:creationId xmlns:p14="http://schemas.microsoft.com/office/powerpoint/2010/main" val="2823899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AE93-A05A-467B-8061-480A979CB036}"/>
              </a:ext>
            </a:extLst>
          </p:cNvPr>
          <p:cNvSpPr>
            <a:spLocks noGrp="1"/>
          </p:cNvSpPr>
          <p:nvPr>
            <p:ph type="title"/>
          </p:nvPr>
        </p:nvSpPr>
        <p:spPr/>
        <p:txBody>
          <a:bodyPr>
            <a:normAutofit/>
          </a:bodyPr>
          <a:lstStyle/>
          <a:p>
            <a:r>
              <a:rPr lang="en-US" sz="4400" dirty="0"/>
              <a:t>ProfiNet</a:t>
            </a:r>
          </a:p>
        </p:txBody>
      </p:sp>
      <p:sp>
        <p:nvSpPr>
          <p:cNvPr id="3" name="Content Placeholder 2">
            <a:extLst>
              <a:ext uri="{FF2B5EF4-FFF2-40B4-BE49-F238E27FC236}">
                <a16:creationId xmlns:a16="http://schemas.microsoft.com/office/drawing/2014/main" id="{B1CFD666-0042-47C5-8AEB-326226F8799A}"/>
              </a:ext>
            </a:extLst>
          </p:cNvPr>
          <p:cNvSpPr>
            <a:spLocks noGrp="1"/>
          </p:cNvSpPr>
          <p:nvPr>
            <p:ph idx="1"/>
          </p:nvPr>
        </p:nvSpPr>
        <p:spPr/>
        <p:txBody>
          <a:bodyPr>
            <a:normAutofit lnSpcReduction="10000"/>
          </a:bodyPr>
          <a:lstStyle/>
          <a:p>
            <a:r>
              <a:rPr lang="en-US" dirty="0"/>
              <a:t>ProfiNet works seamlessly with standard IEEE802.3 Ethernet protocols and hardware and is an open industrial Ethernet standard</a:t>
            </a:r>
          </a:p>
          <a:p>
            <a:pPr lvl="1"/>
            <a:r>
              <a:rPr lang="en-US" sz="2000" dirty="0"/>
              <a:t>Transmission speeds can exceed 100 Mbps on cables</a:t>
            </a:r>
          </a:p>
          <a:p>
            <a:pPr lvl="1"/>
            <a:r>
              <a:rPr lang="en-US" sz="2000" dirty="0"/>
              <a:t>The protocol can work with gigabit hardware in a wireless setup to achieve even faster transmission speeds</a:t>
            </a:r>
          </a:p>
          <a:p>
            <a:pPr lvl="1"/>
            <a:r>
              <a:rPr lang="en-US" sz="2000" dirty="0"/>
              <a:t>The TCP/IP channel is used for non‒real-time communication</a:t>
            </a:r>
          </a:p>
          <a:p>
            <a:pPr lvl="1"/>
            <a:r>
              <a:rPr lang="en-US" sz="2000" dirty="0"/>
              <a:t>A special channel is used for real-time transmission of data related to critical events </a:t>
            </a:r>
          </a:p>
          <a:p>
            <a:pPr lvl="1"/>
            <a:r>
              <a:rPr lang="en-US" sz="2000" dirty="0"/>
              <a:t>It works with all members of the Profibus family and uses software to create proxy connections to DeviceNet, ControlNet, and other protocols</a:t>
            </a:r>
          </a:p>
          <a:p>
            <a:pPr lvl="1"/>
            <a:r>
              <a:rPr lang="en-US" sz="2000" dirty="0"/>
              <a:t>It uses a producer/consumer communication method</a:t>
            </a:r>
          </a:p>
          <a:p>
            <a:pPr lvl="2"/>
            <a:r>
              <a:rPr lang="en-US" dirty="0"/>
              <a:t>This method can allow multiple devices to consume a single produced transmission</a:t>
            </a:r>
          </a:p>
        </p:txBody>
      </p:sp>
    </p:spTree>
    <p:extLst>
      <p:ext uri="{BB962C8B-B14F-4D97-AF65-F5344CB8AC3E}">
        <p14:creationId xmlns:p14="http://schemas.microsoft.com/office/powerpoint/2010/main" val="4283826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7770-DBF2-4064-A634-D1D2388AAAB3}"/>
              </a:ext>
            </a:extLst>
          </p:cNvPr>
          <p:cNvSpPr>
            <a:spLocks noGrp="1"/>
          </p:cNvSpPr>
          <p:nvPr>
            <p:ph type="title"/>
          </p:nvPr>
        </p:nvSpPr>
        <p:spPr/>
        <p:txBody>
          <a:bodyPr>
            <a:normAutofit/>
          </a:bodyPr>
          <a:lstStyle/>
          <a:p>
            <a:r>
              <a:rPr lang="en-US" sz="4400" dirty="0"/>
              <a:t>ProfiNet cont. </a:t>
            </a:r>
          </a:p>
        </p:txBody>
      </p:sp>
      <p:sp>
        <p:nvSpPr>
          <p:cNvPr id="3" name="Content Placeholder 2">
            <a:extLst>
              <a:ext uri="{FF2B5EF4-FFF2-40B4-BE49-F238E27FC236}">
                <a16:creationId xmlns:a16="http://schemas.microsoft.com/office/drawing/2014/main" id="{CF251BBC-06D1-4189-85BC-06B34BBEBDCE}"/>
              </a:ext>
            </a:extLst>
          </p:cNvPr>
          <p:cNvSpPr>
            <a:spLocks noGrp="1"/>
          </p:cNvSpPr>
          <p:nvPr>
            <p:ph idx="1"/>
          </p:nvPr>
        </p:nvSpPr>
        <p:spPr>
          <a:xfrm>
            <a:off x="457200" y="1758962"/>
            <a:ext cx="8318810" cy="4525963"/>
          </a:xfrm>
        </p:spPr>
        <p:txBody>
          <a:bodyPr>
            <a:normAutofit fontScale="92500" lnSpcReduction="20000"/>
          </a:bodyPr>
          <a:lstStyle/>
          <a:p>
            <a:r>
              <a:rPr lang="en-US" sz="2800" dirty="0"/>
              <a:t>The maximum transmission distance for ProfiNet depends on the method used</a:t>
            </a:r>
          </a:p>
          <a:p>
            <a:pPr lvl="1"/>
            <a:r>
              <a:rPr lang="en-US" sz="2400" dirty="0"/>
              <a:t>Twisted-pair copper cables have a maximum network length of 16,404 feet (5000 m), with a maximum segment length of 328 feet (100 m)</a:t>
            </a:r>
          </a:p>
          <a:p>
            <a:pPr lvl="1"/>
            <a:r>
              <a:rPr lang="en-US" sz="2400" dirty="0"/>
              <a:t>Fiber-optic cables can reach a maximum network length of 492,125 feet (150 km) in single mode or 9842 feet (3000 m) in multi-mode</a:t>
            </a:r>
          </a:p>
          <a:p>
            <a:pPr lvl="2"/>
            <a:r>
              <a:rPr lang="en-US" sz="2000" dirty="0"/>
              <a:t>A maximum segment length of 64 feet (50 m) for plastic fiber-optic cable  </a:t>
            </a:r>
          </a:p>
          <a:p>
            <a:pPr lvl="2"/>
            <a:r>
              <a:rPr lang="en-US" sz="2000" dirty="0"/>
              <a:t>328 feet (100 m) for glass fiber-optic cable</a:t>
            </a:r>
          </a:p>
          <a:p>
            <a:pPr lvl="1"/>
            <a:r>
              <a:rPr lang="en-US" sz="2400" dirty="0"/>
              <a:t>For wireless transmission, the maximum coverage area is usually limited to 3280 feet (1000 m)</a:t>
            </a:r>
          </a:p>
          <a:p>
            <a:pPr lvl="2"/>
            <a:r>
              <a:rPr lang="en-US" sz="2000" dirty="0"/>
              <a:t>Segments are limited 98 feet (30 m) between nodes indoors</a:t>
            </a:r>
          </a:p>
          <a:p>
            <a:pPr lvl="2"/>
            <a:r>
              <a:rPr lang="en-US" sz="2000" dirty="0"/>
              <a:t>328 feet (100 m) between nodes outside</a:t>
            </a:r>
          </a:p>
          <a:p>
            <a:endParaRPr lang="en-US" dirty="0"/>
          </a:p>
        </p:txBody>
      </p:sp>
    </p:spTree>
    <p:extLst>
      <p:ext uri="{BB962C8B-B14F-4D97-AF65-F5344CB8AC3E}">
        <p14:creationId xmlns:p14="http://schemas.microsoft.com/office/powerpoint/2010/main" val="3237527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D84C-715C-49E6-9BAD-5123F3210528}"/>
              </a:ext>
            </a:extLst>
          </p:cNvPr>
          <p:cNvSpPr>
            <a:spLocks noGrp="1"/>
          </p:cNvSpPr>
          <p:nvPr>
            <p:ph type="title"/>
          </p:nvPr>
        </p:nvSpPr>
        <p:spPr/>
        <p:txBody>
          <a:bodyPr>
            <a:normAutofit/>
          </a:bodyPr>
          <a:lstStyle/>
          <a:p>
            <a:r>
              <a:rPr lang="en-US" sz="4400" dirty="0"/>
              <a:t>Foundation Fieldbus</a:t>
            </a:r>
          </a:p>
        </p:txBody>
      </p:sp>
      <p:sp>
        <p:nvSpPr>
          <p:cNvPr id="3" name="Content Placeholder 2">
            <a:extLst>
              <a:ext uri="{FF2B5EF4-FFF2-40B4-BE49-F238E27FC236}">
                <a16:creationId xmlns:a16="http://schemas.microsoft.com/office/drawing/2014/main" id="{3210C6AA-F34F-4594-B693-124681DA1C15}"/>
              </a:ext>
            </a:extLst>
          </p:cNvPr>
          <p:cNvSpPr>
            <a:spLocks noGrp="1"/>
          </p:cNvSpPr>
          <p:nvPr>
            <p:ph idx="1"/>
          </p:nvPr>
        </p:nvSpPr>
        <p:spPr/>
        <p:txBody>
          <a:bodyPr>
            <a:normAutofit fontScale="92500" lnSpcReduction="20000"/>
          </a:bodyPr>
          <a:lstStyle/>
          <a:p>
            <a:r>
              <a:rPr lang="en-US" sz="2600" dirty="0"/>
              <a:t>Fieldbus is a digital communication system that use multi-point peer-to-peer communication</a:t>
            </a:r>
          </a:p>
          <a:p>
            <a:pPr lvl="1"/>
            <a:r>
              <a:rPr lang="en-US" sz="2200" dirty="0"/>
              <a:t>Transmission size is 128 </a:t>
            </a:r>
            <a:r>
              <a:rPr lang="en-US" sz="2200" b="1" dirty="0"/>
              <a:t>octets </a:t>
            </a:r>
            <a:r>
              <a:rPr lang="en-US" sz="2200" dirty="0"/>
              <a:t>(8-bit units of data)</a:t>
            </a:r>
          </a:p>
          <a:p>
            <a:pPr lvl="1"/>
            <a:r>
              <a:rPr lang="en-US" sz="2200" dirty="0"/>
              <a:t>It supports power over wired portions of the system and is intrinsically safe</a:t>
            </a:r>
          </a:p>
          <a:p>
            <a:pPr lvl="1"/>
            <a:r>
              <a:rPr lang="en-US" sz="2200" dirty="0"/>
              <a:t>Real-time data transmission is possible as well as time-synchronized events</a:t>
            </a:r>
          </a:p>
          <a:p>
            <a:pPr lvl="1"/>
            <a:r>
              <a:rPr lang="en-US" sz="2200" dirty="0"/>
              <a:t>It uses function blocks for control</a:t>
            </a:r>
          </a:p>
          <a:p>
            <a:pPr lvl="2"/>
            <a:r>
              <a:rPr lang="en-US" sz="1900" dirty="0"/>
              <a:t>There are 21 types of standard blocks for data transfer available that users can modify with specific parameters</a:t>
            </a:r>
          </a:p>
          <a:p>
            <a:pPr lvl="2"/>
            <a:r>
              <a:rPr lang="en-US" sz="1900" dirty="0"/>
              <a:t>Function blocks are joined together to form operational systems in a graphical way in the software</a:t>
            </a:r>
          </a:p>
          <a:p>
            <a:pPr lvl="1"/>
            <a:r>
              <a:rPr lang="en-US" sz="2200" dirty="0"/>
              <a:t>Each device has a resource block, similar to the GSD </a:t>
            </a:r>
          </a:p>
          <a:p>
            <a:pPr lvl="1"/>
            <a:r>
              <a:rPr lang="en-US" sz="2200" dirty="0"/>
              <a:t>When a new device is added to the network, it joins at one of four special default addresses specifically reserved for this purpose</a:t>
            </a:r>
          </a:p>
          <a:p>
            <a:pPr lvl="1"/>
            <a:endParaRPr lang="en-US" dirty="0"/>
          </a:p>
          <a:p>
            <a:endParaRPr lang="en-US" dirty="0"/>
          </a:p>
        </p:txBody>
      </p:sp>
    </p:spTree>
    <p:extLst>
      <p:ext uri="{BB962C8B-B14F-4D97-AF65-F5344CB8AC3E}">
        <p14:creationId xmlns:p14="http://schemas.microsoft.com/office/powerpoint/2010/main" val="67115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4490-7B2F-4E59-B3C8-568F1391E4DB}"/>
              </a:ext>
            </a:extLst>
          </p:cNvPr>
          <p:cNvSpPr>
            <a:spLocks noGrp="1"/>
          </p:cNvSpPr>
          <p:nvPr>
            <p:ph type="title"/>
          </p:nvPr>
        </p:nvSpPr>
        <p:spPr/>
        <p:txBody>
          <a:bodyPr>
            <a:normAutofit/>
          </a:bodyPr>
          <a:lstStyle/>
          <a:p>
            <a:r>
              <a:rPr lang="en-US" sz="4400" dirty="0"/>
              <a:t>Bus Topology </a:t>
            </a:r>
          </a:p>
        </p:txBody>
      </p:sp>
      <p:sp>
        <p:nvSpPr>
          <p:cNvPr id="3" name="Content Placeholder 2">
            <a:extLst>
              <a:ext uri="{FF2B5EF4-FFF2-40B4-BE49-F238E27FC236}">
                <a16:creationId xmlns:a16="http://schemas.microsoft.com/office/drawing/2014/main" id="{CDBB1275-E77B-4E3D-9904-2252086B3C93}"/>
              </a:ext>
            </a:extLst>
          </p:cNvPr>
          <p:cNvSpPr>
            <a:spLocks noGrp="1"/>
          </p:cNvSpPr>
          <p:nvPr>
            <p:ph idx="1"/>
          </p:nvPr>
        </p:nvSpPr>
        <p:spPr/>
        <p:txBody>
          <a:bodyPr>
            <a:normAutofit fontScale="92500" lnSpcReduction="20000"/>
          </a:bodyPr>
          <a:lstStyle/>
          <a:p>
            <a:r>
              <a:rPr lang="en-US" sz="2800" b="1" dirty="0"/>
              <a:t>Bus topology </a:t>
            </a:r>
            <a:r>
              <a:rPr lang="en-US" sz="2800" dirty="0"/>
              <a:t>network - has one main cable called a </a:t>
            </a:r>
            <a:r>
              <a:rPr lang="en-US" sz="2800" b="1" dirty="0"/>
              <a:t>trunk cable</a:t>
            </a:r>
            <a:r>
              <a:rPr lang="en-US" sz="2800" dirty="0"/>
              <a:t>, with terminating resistors attached at each end</a:t>
            </a:r>
          </a:p>
          <a:p>
            <a:pPr lvl="1"/>
            <a:r>
              <a:rPr lang="en-US" sz="2400" dirty="0"/>
              <a:t>The trunk cable carries data and power, with physical and electrical connections called a </a:t>
            </a:r>
            <a:r>
              <a:rPr lang="en-US" sz="2400" b="1" dirty="0"/>
              <a:t>tap</a:t>
            </a:r>
            <a:r>
              <a:rPr lang="en-US" sz="2400" dirty="0"/>
              <a:t> being found at various points along the trunk cable</a:t>
            </a:r>
          </a:p>
          <a:p>
            <a:pPr lvl="1"/>
            <a:r>
              <a:rPr lang="en-US" sz="2400" dirty="0"/>
              <a:t>The tap is connected to a </a:t>
            </a:r>
            <a:r>
              <a:rPr lang="en-US" sz="2400" b="1" dirty="0"/>
              <a:t>drop cable</a:t>
            </a:r>
          </a:p>
          <a:p>
            <a:pPr lvl="1"/>
            <a:r>
              <a:rPr lang="en-US" sz="2400" dirty="0"/>
              <a:t>The drop cable may, in turn, have several taps along its length, allowing for node connections</a:t>
            </a:r>
          </a:p>
          <a:p>
            <a:r>
              <a:rPr lang="en-US" sz="2800" dirty="0"/>
              <a:t>In this type of network, data is sent along the trunk, and all nodes will receive the information</a:t>
            </a:r>
          </a:p>
          <a:p>
            <a:r>
              <a:rPr lang="en-US" sz="2800" dirty="0"/>
              <a:t>Specific address data is coded into the packet, so that only the node with the matching address can actually read and use the data</a:t>
            </a:r>
          </a:p>
          <a:p>
            <a:endParaRPr lang="en-US" dirty="0"/>
          </a:p>
        </p:txBody>
      </p:sp>
    </p:spTree>
    <p:extLst>
      <p:ext uri="{BB962C8B-B14F-4D97-AF65-F5344CB8AC3E}">
        <p14:creationId xmlns:p14="http://schemas.microsoft.com/office/powerpoint/2010/main" val="2878580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988C-16FA-402F-9EA3-3AD8F26ABC4A}"/>
              </a:ext>
            </a:extLst>
          </p:cNvPr>
          <p:cNvSpPr>
            <a:spLocks noGrp="1"/>
          </p:cNvSpPr>
          <p:nvPr>
            <p:ph type="title"/>
          </p:nvPr>
        </p:nvSpPr>
        <p:spPr/>
        <p:txBody>
          <a:bodyPr>
            <a:normAutofit/>
          </a:bodyPr>
          <a:lstStyle/>
          <a:p>
            <a:r>
              <a:rPr lang="en-US" sz="4400" dirty="0"/>
              <a:t>Fieldbus H1</a:t>
            </a:r>
          </a:p>
        </p:txBody>
      </p:sp>
      <p:sp>
        <p:nvSpPr>
          <p:cNvPr id="3" name="Content Placeholder 2">
            <a:extLst>
              <a:ext uri="{FF2B5EF4-FFF2-40B4-BE49-F238E27FC236}">
                <a16:creationId xmlns:a16="http://schemas.microsoft.com/office/drawing/2014/main" id="{968640E5-6773-47FD-A5B8-2E6A6AE7F1D3}"/>
              </a:ext>
            </a:extLst>
          </p:cNvPr>
          <p:cNvSpPr>
            <a:spLocks noGrp="1"/>
          </p:cNvSpPr>
          <p:nvPr>
            <p:ph idx="1"/>
          </p:nvPr>
        </p:nvSpPr>
        <p:spPr/>
        <p:txBody>
          <a:bodyPr>
            <a:normAutofit fontScale="85000" lnSpcReduction="20000"/>
          </a:bodyPr>
          <a:lstStyle/>
          <a:p>
            <a:r>
              <a:rPr lang="en-US" sz="2600" dirty="0"/>
              <a:t>The wired version of Fieldbus, known as Fieldbus H1, is capable of data transmission speeds of 31.25 Kbps to a maximum wired distance of 6232 feet (1900 m) when #18 AWG individually shielded, twisted-pair wire is used</a:t>
            </a:r>
          </a:p>
          <a:p>
            <a:pPr lvl="1"/>
            <a:r>
              <a:rPr lang="en-US" sz="2200" dirty="0"/>
              <a:t>This distance decreases to 656 feet (200 m) when two untwisted, </a:t>
            </a:r>
            <a:r>
              <a:rPr lang="en-US" sz="2200" dirty="0" err="1"/>
              <a:t>nonshielded</a:t>
            </a:r>
            <a:r>
              <a:rPr lang="en-US" sz="2200" dirty="0"/>
              <a:t> #16 AWG wires are used</a:t>
            </a:r>
          </a:p>
          <a:p>
            <a:pPr lvl="1"/>
            <a:r>
              <a:rPr lang="en-US" sz="2200" dirty="0"/>
              <a:t>Each segment has a maximum of 32 devices without repeaters or a maximum of 240 devices with repeaters, with 4 to 16 devices per segment being the norm</a:t>
            </a:r>
          </a:p>
          <a:p>
            <a:pPr lvl="1"/>
            <a:r>
              <a:rPr lang="en-US" sz="2200" dirty="0"/>
              <a:t>Each device must draw 8 mA from the segment at minimum</a:t>
            </a:r>
          </a:p>
          <a:p>
            <a:pPr lvl="2"/>
            <a:r>
              <a:rPr lang="en-US" sz="1900" dirty="0"/>
              <a:t>Four-wire devices typically pulling 8.5 mA </a:t>
            </a:r>
          </a:p>
          <a:p>
            <a:pPr lvl="2"/>
            <a:r>
              <a:rPr lang="en-US" sz="1900" dirty="0"/>
              <a:t>Most two-wire devices pulling 15 mA to 25 mA</a:t>
            </a:r>
          </a:p>
          <a:p>
            <a:pPr lvl="2"/>
            <a:r>
              <a:rPr lang="en-US" sz="1900" dirty="0"/>
              <a:t>Segment maximum amperage is limited to 400 mA</a:t>
            </a:r>
          </a:p>
          <a:p>
            <a:pPr lvl="1"/>
            <a:r>
              <a:rPr lang="en-US" sz="2200" dirty="0"/>
              <a:t>Voltage over the wires can range from 9 V to 32 V DC, but 24 V DC is typical</a:t>
            </a:r>
          </a:p>
          <a:p>
            <a:pPr lvl="1"/>
            <a:r>
              <a:rPr lang="en-US" sz="2200" dirty="0"/>
              <a:t>Spurs typically have only one to three devices, with each device on the spur significantly reducing the maximum length of the spur</a:t>
            </a:r>
          </a:p>
          <a:p>
            <a:endParaRPr lang="en-US" dirty="0"/>
          </a:p>
        </p:txBody>
      </p:sp>
    </p:spTree>
    <p:extLst>
      <p:ext uri="{BB962C8B-B14F-4D97-AF65-F5344CB8AC3E}">
        <p14:creationId xmlns:p14="http://schemas.microsoft.com/office/powerpoint/2010/main" val="1154412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0DFA-AA45-4FCC-9F15-9F9CF867620F}"/>
              </a:ext>
            </a:extLst>
          </p:cNvPr>
          <p:cNvSpPr>
            <a:spLocks noGrp="1"/>
          </p:cNvSpPr>
          <p:nvPr>
            <p:ph type="title"/>
          </p:nvPr>
        </p:nvSpPr>
        <p:spPr/>
        <p:txBody>
          <a:bodyPr>
            <a:normAutofit/>
          </a:bodyPr>
          <a:lstStyle/>
          <a:p>
            <a:r>
              <a:rPr lang="en-US" sz="4400" dirty="0"/>
              <a:t>Fieldbus HSE</a:t>
            </a:r>
          </a:p>
        </p:txBody>
      </p:sp>
      <p:sp>
        <p:nvSpPr>
          <p:cNvPr id="3" name="Content Placeholder 2">
            <a:extLst>
              <a:ext uri="{FF2B5EF4-FFF2-40B4-BE49-F238E27FC236}">
                <a16:creationId xmlns:a16="http://schemas.microsoft.com/office/drawing/2014/main" id="{CE33CA8B-F077-43F3-BC15-F059670D36E4}"/>
              </a:ext>
            </a:extLst>
          </p:cNvPr>
          <p:cNvSpPr>
            <a:spLocks noGrp="1"/>
          </p:cNvSpPr>
          <p:nvPr>
            <p:ph idx="1"/>
          </p:nvPr>
        </p:nvSpPr>
        <p:spPr/>
        <p:txBody>
          <a:bodyPr>
            <a:normAutofit fontScale="92500" lnSpcReduction="10000"/>
          </a:bodyPr>
          <a:lstStyle/>
          <a:p>
            <a:r>
              <a:rPr lang="en-US" sz="2800" dirty="0"/>
              <a:t>Fieldbus HSE is the Ethernet portion of the Fieldbus protocol and is an enhanced version of the IEEE 802.3 Ethernet standard</a:t>
            </a:r>
          </a:p>
          <a:p>
            <a:pPr lvl="1"/>
            <a:r>
              <a:rPr lang="en-US" sz="2400" dirty="0"/>
              <a:t>In a typical Fieldbus system, the H1 portion works directly with the devices and the HSE portion links all the H1 networks together</a:t>
            </a:r>
          </a:p>
          <a:p>
            <a:pPr lvl="1"/>
            <a:r>
              <a:rPr lang="en-US" sz="2400" dirty="0"/>
              <a:t>Fieldbus HSE transmits data at 100 Mbps and works with standard Ethernet equipment </a:t>
            </a:r>
          </a:p>
          <a:p>
            <a:pPr lvl="1"/>
            <a:r>
              <a:rPr lang="en-US" sz="2400" dirty="0"/>
              <a:t>When wired the greatest distance possible is 6561 feet (2000 m) when using twin fiber-optic cable with 10BaseF Ethernet transmission</a:t>
            </a:r>
          </a:p>
          <a:p>
            <a:pPr lvl="1"/>
            <a:r>
              <a:rPr lang="en-US" sz="2400" dirty="0"/>
              <a:t>HSE offers redundancy creating hundreds or even thousands of loops for information to get where it needs to go</a:t>
            </a:r>
          </a:p>
          <a:p>
            <a:pPr lvl="1"/>
            <a:endParaRPr lang="en-US" dirty="0"/>
          </a:p>
        </p:txBody>
      </p:sp>
    </p:spTree>
    <p:extLst>
      <p:ext uri="{BB962C8B-B14F-4D97-AF65-F5344CB8AC3E}">
        <p14:creationId xmlns:p14="http://schemas.microsoft.com/office/powerpoint/2010/main" val="610956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E464-CB36-423D-8595-25E8EB47C148}"/>
              </a:ext>
            </a:extLst>
          </p:cNvPr>
          <p:cNvSpPr>
            <a:spLocks noGrp="1"/>
          </p:cNvSpPr>
          <p:nvPr>
            <p:ph type="title"/>
          </p:nvPr>
        </p:nvSpPr>
        <p:spPr/>
        <p:txBody>
          <a:bodyPr>
            <a:normAutofit/>
          </a:bodyPr>
          <a:lstStyle/>
          <a:p>
            <a:r>
              <a:rPr lang="en-US" sz="4400" dirty="0"/>
              <a:t>Integration</a:t>
            </a:r>
          </a:p>
        </p:txBody>
      </p:sp>
      <p:sp>
        <p:nvSpPr>
          <p:cNvPr id="3" name="Content Placeholder 2">
            <a:extLst>
              <a:ext uri="{FF2B5EF4-FFF2-40B4-BE49-F238E27FC236}">
                <a16:creationId xmlns:a16="http://schemas.microsoft.com/office/drawing/2014/main" id="{852697BC-A55C-4739-BCA2-17E7BDBD34C6}"/>
              </a:ext>
            </a:extLst>
          </p:cNvPr>
          <p:cNvSpPr>
            <a:spLocks noGrp="1"/>
          </p:cNvSpPr>
          <p:nvPr>
            <p:ph idx="1"/>
          </p:nvPr>
        </p:nvSpPr>
        <p:spPr/>
        <p:txBody>
          <a:bodyPr>
            <a:normAutofit lnSpcReduction="10000"/>
          </a:bodyPr>
          <a:lstStyle/>
          <a:p>
            <a:r>
              <a:rPr lang="en-US" sz="2800" b="1" dirty="0"/>
              <a:t>Integration</a:t>
            </a:r>
            <a:r>
              <a:rPr lang="en-US" sz="2800" dirty="0"/>
              <a:t> is the process of combining equipment and design elements to create a functioning system or work cell</a:t>
            </a:r>
          </a:p>
          <a:p>
            <a:r>
              <a:rPr lang="en-US" sz="2800" dirty="0"/>
              <a:t>A </a:t>
            </a:r>
            <a:r>
              <a:rPr lang="en-US" sz="2800" b="1" dirty="0"/>
              <a:t>work cell </a:t>
            </a:r>
            <a:r>
              <a:rPr lang="en-US" sz="2800" dirty="0"/>
              <a:t>is a logical grouping of equipment in which the processes flow seamlessly from one operation to the next, with the goal of improving quality and reducing per-part production times </a:t>
            </a:r>
          </a:p>
          <a:p>
            <a:r>
              <a:rPr lang="en-US" sz="2800" b="1" dirty="0"/>
              <a:t>Mechatronics</a:t>
            </a:r>
            <a:r>
              <a:rPr lang="en-US" sz="2800" dirty="0"/>
              <a:t>—the combination of mechanical, electrical, and computer engineering fields into one multi-skilled discipline</a:t>
            </a:r>
          </a:p>
        </p:txBody>
      </p:sp>
    </p:spTree>
    <p:extLst>
      <p:ext uri="{BB962C8B-B14F-4D97-AF65-F5344CB8AC3E}">
        <p14:creationId xmlns:p14="http://schemas.microsoft.com/office/powerpoint/2010/main" val="197597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92E5-9C21-4B89-A064-A10983CA248A}"/>
              </a:ext>
            </a:extLst>
          </p:cNvPr>
          <p:cNvSpPr>
            <a:spLocks noGrp="1"/>
          </p:cNvSpPr>
          <p:nvPr>
            <p:ph type="title"/>
          </p:nvPr>
        </p:nvSpPr>
        <p:spPr/>
        <p:txBody>
          <a:bodyPr>
            <a:normAutofit/>
          </a:bodyPr>
          <a:lstStyle/>
          <a:p>
            <a:r>
              <a:rPr lang="en-US" sz="4400" dirty="0"/>
              <a:t>Integration cont. </a:t>
            </a:r>
          </a:p>
        </p:txBody>
      </p:sp>
      <p:sp>
        <p:nvSpPr>
          <p:cNvPr id="3" name="Content Placeholder 2">
            <a:extLst>
              <a:ext uri="{FF2B5EF4-FFF2-40B4-BE49-F238E27FC236}">
                <a16:creationId xmlns:a16="http://schemas.microsoft.com/office/drawing/2014/main" id="{34E0E471-EDC5-435F-AB27-BAAE6A73D6DC}"/>
              </a:ext>
            </a:extLst>
          </p:cNvPr>
          <p:cNvSpPr>
            <a:spLocks noGrp="1"/>
          </p:cNvSpPr>
          <p:nvPr>
            <p:ph idx="1"/>
          </p:nvPr>
        </p:nvSpPr>
        <p:spPr/>
        <p:txBody>
          <a:bodyPr/>
          <a:lstStyle/>
          <a:p>
            <a:r>
              <a:rPr lang="en-US" sz="2800" dirty="0"/>
              <a:t>When we integrate systems, we have to take several things into consideration:</a:t>
            </a:r>
            <a:endParaRPr lang="en-US" sz="2800" b="1" dirty="0"/>
          </a:p>
          <a:p>
            <a:pPr lvl="1"/>
            <a:r>
              <a:rPr lang="en-US" sz="2400" dirty="0"/>
              <a:t>The process involved</a:t>
            </a:r>
            <a:endParaRPr lang="en-US" sz="2400" b="1" dirty="0"/>
          </a:p>
          <a:p>
            <a:pPr lvl="1"/>
            <a:r>
              <a:rPr lang="en-US" sz="2400" dirty="0"/>
              <a:t>The equipment involved</a:t>
            </a:r>
            <a:endParaRPr lang="en-US" sz="2400" b="1" dirty="0"/>
          </a:p>
          <a:p>
            <a:pPr lvl="1"/>
            <a:r>
              <a:rPr lang="en-US" sz="2400" dirty="0"/>
              <a:t>The protocol(s) used</a:t>
            </a:r>
            <a:endParaRPr lang="en-US" sz="2400" b="1" dirty="0"/>
          </a:p>
          <a:p>
            <a:pPr lvl="1"/>
            <a:r>
              <a:rPr lang="en-US" sz="2400" dirty="0"/>
              <a:t>The data tracked</a:t>
            </a:r>
            <a:endParaRPr lang="en-US" sz="2400" b="1" dirty="0"/>
          </a:p>
          <a:p>
            <a:pPr lvl="1"/>
            <a:r>
              <a:rPr lang="en-US" sz="2400" dirty="0"/>
              <a:t>The work environment</a:t>
            </a:r>
          </a:p>
          <a:p>
            <a:pPr lvl="2"/>
            <a:r>
              <a:rPr lang="en-US" sz="2000" dirty="0"/>
              <a:t>See Food for Thought 9-2 for an example of this process</a:t>
            </a:r>
          </a:p>
          <a:p>
            <a:endParaRPr lang="en-US" dirty="0"/>
          </a:p>
        </p:txBody>
      </p:sp>
    </p:spTree>
    <p:extLst>
      <p:ext uri="{BB962C8B-B14F-4D97-AF65-F5344CB8AC3E}">
        <p14:creationId xmlns:p14="http://schemas.microsoft.com/office/powerpoint/2010/main" val="35203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C83473-504C-4DFA-948D-B6CC3CAD21AF}"/>
              </a:ext>
            </a:extLst>
          </p:cNvPr>
          <p:cNvSpPr txBox="1"/>
          <p:nvPr/>
        </p:nvSpPr>
        <p:spPr>
          <a:xfrm>
            <a:off x="4871238" y="3964531"/>
            <a:ext cx="3490934" cy="2677656"/>
          </a:xfrm>
          <a:prstGeom prst="rect">
            <a:avLst/>
          </a:prstGeom>
          <a:noFill/>
        </p:spPr>
        <p:txBody>
          <a:bodyPr wrap="square" rtlCol="0">
            <a:spAutoFit/>
          </a:bodyPr>
          <a:lstStyle/>
          <a:p>
            <a:r>
              <a:rPr lang="en-US" sz="2400" dirty="0"/>
              <a:t>Here you can see some images of the various equipment that might be a part of a work cell and require integration to get everything working together correctly</a:t>
            </a:r>
          </a:p>
        </p:txBody>
      </p:sp>
      <p:sp>
        <p:nvSpPr>
          <p:cNvPr id="6" name="TextBox 5">
            <a:extLst>
              <a:ext uri="{FF2B5EF4-FFF2-40B4-BE49-F238E27FC236}">
                <a16:creationId xmlns:a16="http://schemas.microsoft.com/office/drawing/2014/main" id="{35877644-F6D0-44E4-8B7E-3AE479689608}"/>
              </a:ext>
            </a:extLst>
          </p:cNvPr>
          <p:cNvSpPr txBox="1"/>
          <p:nvPr/>
        </p:nvSpPr>
        <p:spPr>
          <a:xfrm>
            <a:off x="166143" y="71964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9-14</a:t>
            </a:r>
          </a:p>
        </p:txBody>
      </p:sp>
      <p:sp>
        <p:nvSpPr>
          <p:cNvPr id="7" name="TextBox 6">
            <a:extLst>
              <a:ext uri="{FF2B5EF4-FFF2-40B4-BE49-F238E27FC236}">
                <a16:creationId xmlns:a16="http://schemas.microsoft.com/office/drawing/2014/main" id="{E414C965-0A56-4D96-B0E2-39D4D9FE704D}"/>
              </a:ext>
            </a:extLst>
          </p:cNvPr>
          <p:cNvSpPr txBox="1"/>
          <p:nvPr/>
        </p:nvSpPr>
        <p:spPr>
          <a:xfrm>
            <a:off x="4389655" y="71190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9-15</a:t>
            </a:r>
          </a:p>
        </p:txBody>
      </p:sp>
      <p:sp>
        <p:nvSpPr>
          <p:cNvPr id="8" name="TextBox 7">
            <a:extLst>
              <a:ext uri="{FF2B5EF4-FFF2-40B4-BE49-F238E27FC236}">
                <a16:creationId xmlns:a16="http://schemas.microsoft.com/office/drawing/2014/main" id="{373CA4DF-660F-47CF-BD59-B20A44DADB5A}"/>
              </a:ext>
            </a:extLst>
          </p:cNvPr>
          <p:cNvSpPr txBox="1"/>
          <p:nvPr/>
        </p:nvSpPr>
        <p:spPr>
          <a:xfrm>
            <a:off x="92542" y="3875603"/>
            <a:ext cx="110819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9-16</a:t>
            </a:r>
          </a:p>
        </p:txBody>
      </p:sp>
      <p:pic>
        <p:nvPicPr>
          <p:cNvPr id="10" name="Picture 9" descr="A photo shows a FANUC robot in a cell and a robot controller.">
            <a:extLst>
              <a:ext uri="{FF2B5EF4-FFF2-40B4-BE49-F238E27FC236}">
                <a16:creationId xmlns:a16="http://schemas.microsoft.com/office/drawing/2014/main" id="{F6BACF4F-E63C-4084-9C7A-41257A768917}"/>
              </a:ext>
            </a:extLst>
          </p:cNvPr>
          <p:cNvPicPr>
            <a:picLocks noChangeAspect="1"/>
          </p:cNvPicPr>
          <p:nvPr/>
        </p:nvPicPr>
        <p:blipFill rotWithShape="1">
          <a:blip r:embed="rId2">
            <a:extLst>
              <a:ext uri="{28A0092B-C50C-407E-A947-70E740481C1C}">
                <a14:useLocalDpi xmlns:a14="http://schemas.microsoft.com/office/drawing/2010/main" val="0"/>
              </a:ext>
            </a:extLst>
          </a:blip>
          <a:srcRect b="8551"/>
          <a:stretch/>
        </p:blipFill>
        <p:spPr>
          <a:xfrm>
            <a:off x="166142" y="1019681"/>
            <a:ext cx="4210785" cy="2843106"/>
          </a:xfrm>
          <a:prstGeom prst="rect">
            <a:avLst/>
          </a:prstGeom>
        </p:spPr>
      </p:pic>
      <p:pic>
        <p:nvPicPr>
          <p:cNvPr id="12" name="Picture 11" descr="A photo shows a robotic arm working on a piece holder and pneumatic cell.">
            <a:extLst>
              <a:ext uri="{FF2B5EF4-FFF2-40B4-BE49-F238E27FC236}">
                <a16:creationId xmlns:a16="http://schemas.microsoft.com/office/drawing/2014/main" id="{34B40D42-6F75-45E6-97C4-8FC877952383}"/>
              </a:ext>
            </a:extLst>
          </p:cNvPr>
          <p:cNvPicPr>
            <a:picLocks noChangeAspect="1"/>
          </p:cNvPicPr>
          <p:nvPr/>
        </p:nvPicPr>
        <p:blipFill rotWithShape="1">
          <a:blip r:embed="rId3">
            <a:extLst>
              <a:ext uri="{28A0092B-C50C-407E-A947-70E740481C1C}">
                <a14:useLocalDpi xmlns:a14="http://schemas.microsoft.com/office/drawing/2010/main" val="0"/>
              </a:ext>
            </a:extLst>
          </a:blip>
          <a:srcRect b="15244"/>
          <a:stretch/>
        </p:blipFill>
        <p:spPr>
          <a:xfrm>
            <a:off x="4426027" y="1000219"/>
            <a:ext cx="4381356" cy="2946024"/>
          </a:xfrm>
          <a:prstGeom prst="rect">
            <a:avLst/>
          </a:prstGeom>
        </p:spPr>
      </p:pic>
      <p:pic>
        <p:nvPicPr>
          <p:cNvPr id="14" name="Picture 13" descr="A photo shows a computer monitor that displays the PLC program driving the system.">
            <a:extLst>
              <a:ext uri="{FF2B5EF4-FFF2-40B4-BE49-F238E27FC236}">
                <a16:creationId xmlns:a16="http://schemas.microsoft.com/office/drawing/2014/main" id="{4541D749-9C63-43B0-8E53-B7BE60B86C43}"/>
              </a:ext>
            </a:extLst>
          </p:cNvPr>
          <p:cNvPicPr>
            <a:picLocks noChangeAspect="1"/>
          </p:cNvPicPr>
          <p:nvPr/>
        </p:nvPicPr>
        <p:blipFill rotWithShape="1">
          <a:blip r:embed="rId4">
            <a:extLst>
              <a:ext uri="{28A0092B-C50C-407E-A947-70E740481C1C}">
                <a14:useLocalDpi xmlns:a14="http://schemas.microsoft.com/office/drawing/2010/main" val="0"/>
              </a:ext>
            </a:extLst>
          </a:blip>
          <a:srcRect b="11305"/>
          <a:stretch/>
        </p:blipFill>
        <p:spPr>
          <a:xfrm>
            <a:off x="1127138" y="3805705"/>
            <a:ext cx="3251678" cy="3052295"/>
          </a:xfrm>
          <a:prstGeom prst="rect">
            <a:avLst/>
          </a:prstGeom>
        </p:spPr>
      </p:pic>
    </p:spTree>
    <p:extLst>
      <p:ext uri="{BB962C8B-B14F-4D97-AF65-F5344CB8AC3E}">
        <p14:creationId xmlns:p14="http://schemas.microsoft.com/office/powerpoint/2010/main" val="808638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8D5A-C6B5-4483-87D8-C246CD8B94B1}"/>
              </a:ext>
            </a:extLst>
          </p:cNvPr>
          <p:cNvSpPr>
            <a:spLocks noGrp="1"/>
          </p:cNvSpPr>
          <p:nvPr>
            <p:ph type="title"/>
          </p:nvPr>
        </p:nvSpPr>
        <p:spPr/>
        <p:txBody>
          <a:bodyPr/>
          <a:lstStyle/>
          <a:p>
            <a:r>
              <a:rPr lang="en-US" sz="4400" dirty="0"/>
              <a:t>Review</a:t>
            </a:r>
            <a:r>
              <a:rPr lang="en-US" dirty="0"/>
              <a:t> </a:t>
            </a:r>
          </a:p>
        </p:txBody>
      </p:sp>
      <p:sp>
        <p:nvSpPr>
          <p:cNvPr id="3" name="Content Placeholder 2">
            <a:extLst>
              <a:ext uri="{FF2B5EF4-FFF2-40B4-BE49-F238E27FC236}">
                <a16:creationId xmlns:a16="http://schemas.microsoft.com/office/drawing/2014/main" id="{8AA22E65-C923-4793-BB51-D8635D6C6943}"/>
              </a:ext>
            </a:extLst>
          </p:cNvPr>
          <p:cNvSpPr>
            <a:spLocks noGrp="1"/>
          </p:cNvSpPr>
          <p:nvPr>
            <p:ph idx="1"/>
          </p:nvPr>
        </p:nvSpPr>
        <p:spPr/>
        <p:txBody>
          <a:bodyPr>
            <a:normAutofit fontScale="92500" lnSpcReduction="10000"/>
          </a:bodyPr>
          <a:lstStyle/>
          <a:p>
            <a:pPr lvl="0"/>
            <a:r>
              <a:rPr lang="en-US" sz="2800" b="1" dirty="0"/>
              <a:t>What is a network? </a:t>
            </a:r>
            <a:r>
              <a:rPr lang="en-US" sz="2800" dirty="0"/>
              <a:t>We defined a network and identified the common tasks that networks perform in industry.</a:t>
            </a:r>
          </a:p>
          <a:p>
            <a:pPr lvl="0"/>
            <a:r>
              <a:rPr lang="en-US" sz="2800" b="1" dirty="0"/>
              <a:t>Types of networks. </a:t>
            </a:r>
            <a:r>
              <a:rPr lang="en-US" sz="2800" dirty="0"/>
              <a:t>We explored the common wiring arrangements for networks as well as the more common recommended standards in use by industry.</a:t>
            </a:r>
          </a:p>
          <a:p>
            <a:pPr lvl="0"/>
            <a:r>
              <a:rPr lang="en-US" sz="2800" b="1" dirty="0"/>
              <a:t>Communication protocols. </a:t>
            </a:r>
            <a:r>
              <a:rPr lang="en-US" sz="2800" dirty="0"/>
              <a:t>This section was all about the different ways we send data as well as some of the distance limitations involved with sending messages.</a:t>
            </a:r>
          </a:p>
          <a:p>
            <a:pPr lvl="0"/>
            <a:r>
              <a:rPr lang="en-US" sz="2800" b="1" dirty="0"/>
              <a:t>Integration. </a:t>
            </a:r>
            <a:r>
              <a:rPr lang="en-US" sz="2800" dirty="0"/>
              <a:t>Integration focuses on getting everything to work together; we saw some of the things to consider along the path to an integrated system.</a:t>
            </a:r>
          </a:p>
        </p:txBody>
      </p:sp>
    </p:spTree>
    <p:extLst>
      <p:ext uri="{BB962C8B-B14F-4D97-AF65-F5344CB8AC3E}">
        <p14:creationId xmlns:p14="http://schemas.microsoft.com/office/powerpoint/2010/main" val="176332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B1121-97E1-4FE0-B315-BB1A6AE1929E}"/>
              </a:ext>
            </a:extLst>
          </p:cNvPr>
          <p:cNvSpPr txBox="1"/>
          <p:nvPr/>
        </p:nvSpPr>
        <p:spPr>
          <a:xfrm>
            <a:off x="6125896" y="782809"/>
            <a:ext cx="3018103" cy="5796411"/>
          </a:xfrm>
          <a:prstGeom prst="rect">
            <a:avLst/>
          </a:prstGeom>
          <a:noFill/>
        </p:spPr>
        <p:txBody>
          <a:bodyPr wrap="square" rtlCol="0">
            <a:spAutoFit/>
          </a:bodyPr>
          <a:lstStyle/>
          <a:p>
            <a:r>
              <a:rPr lang="en-US" sz="2000" dirty="0"/>
              <a:t>Advantages: </a:t>
            </a:r>
          </a:p>
          <a:p>
            <a:pPr marL="342900" indent="-342900">
              <a:buFont typeface="Arial" panose="020B0604020202020204" pitchFamily="34" charset="0"/>
              <a:buChar char="•"/>
            </a:pPr>
            <a:r>
              <a:rPr lang="en-US" sz="2000" dirty="0"/>
              <a:t>ease of adding or removing nodes</a:t>
            </a:r>
          </a:p>
          <a:p>
            <a:pPr marL="342900" indent="-342900">
              <a:buFont typeface="Arial" panose="020B0604020202020204" pitchFamily="34" charset="0"/>
              <a:buChar char="•"/>
            </a:pPr>
            <a:r>
              <a:rPr lang="en-US" sz="2000" dirty="0"/>
              <a:t>easy setup</a:t>
            </a:r>
          </a:p>
          <a:p>
            <a:pPr marL="342900" indent="-342900">
              <a:buFont typeface="Arial" panose="020B0604020202020204" pitchFamily="34" charset="0"/>
              <a:buChar char="•"/>
            </a:pPr>
            <a:r>
              <a:rPr lang="en-US" sz="2000" dirty="0"/>
              <a:t>use only small amounts of wire</a:t>
            </a:r>
          </a:p>
          <a:p>
            <a:r>
              <a:rPr lang="en-US" sz="2000" dirty="0"/>
              <a:t>Disadvantages: </a:t>
            </a:r>
          </a:p>
          <a:p>
            <a:pPr marL="342900" indent="-342900">
              <a:buFont typeface="Arial" panose="020B0604020202020204" pitchFamily="34" charset="0"/>
              <a:buChar char="•"/>
            </a:pPr>
            <a:r>
              <a:rPr lang="en-US" sz="2000" dirty="0"/>
              <a:t>a short or opening in the wire will cause part or all of the network to become inoperative</a:t>
            </a:r>
          </a:p>
          <a:p>
            <a:pPr marL="342900" indent="-342900">
              <a:buFont typeface="Arial" panose="020B0604020202020204" pitchFamily="34" charset="0"/>
              <a:buChar char="•"/>
            </a:pPr>
            <a:r>
              <a:rPr lang="en-US" sz="2000" dirty="0"/>
              <a:t>as you add either more nodes or length to the bus, the data transmission speed will slow down</a:t>
            </a:r>
          </a:p>
          <a:p>
            <a:pPr marL="800100" lvl="1" indent="-342900">
              <a:buFont typeface="Arial" panose="020B0604020202020204" pitchFamily="34" charset="0"/>
              <a:buChar char="•"/>
            </a:pPr>
            <a:r>
              <a:rPr lang="en-US" sz="2000" dirty="0"/>
              <a:t>such a system is easy to crash</a:t>
            </a:r>
          </a:p>
        </p:txBody>
      </p:sp>
      <p:sp>
        <p:nvSpPr>
          <p:cNvPr id="4" name="TextBox 3">
            <a:extLst>
              <a:ext uri="{FF2B5EF4-FFF2-40B4-BE49-F238E27FC236}">
                <a16:creationId xmlns:a16="http://schemas.microsoft.com/office/drawing/2014/main" id="{93A4E04F-A150-47EA-A4C6-BC1F2B6A9DBC}"/>
              </a:ext>
            </a:extLst>
          </p:cNvPr>
          <p:cNvSpPr txBox="1"/>
          <p:nvPr/>
        </p:nvSpPr>
        <p:spPr>
          <a:xfrm>
            <a:off x="0" y="86531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9-1</a:t>
            </a:r>
          </a:p>
        </p:txBody>
      </p:sp>
      <p:pic>
        <p:nvPicPr>
          <p:cNvPr id="6" name="Picture 5" descr="An illustration shows a central trunk cable with terminators attached at each end. Physical and electrical connections “tap” are connected at five different points with two-headed arrows.">
            <a:extLst>
              <a:ext uri="{FF2B5EF4-FFF2-40B4-BE49-F238E27FC236}">
                <a16:creationId xmlns:a16="http://schemas.microsoft.com/office/drawing/2014/main" id="{683E6328-A446-4250-9CA8-2BD9EA2C302E}"/>
              </a:ext>
            </a:extLst>
          </p:cNvPr>
          <p:cNvPicPr>
            <a:picLocks noChangeAspect="1"/>
          </p:cNvPicPr>
          <p:nvPr/>
        </p:nvPicPr>
        <p:blipFill rotWithShape="1">
          <a:blip r:embed="rId2">
            <a:extLst>
              <a:ext uri="{28A0092B-C50C-407E-A947-70E740481C1C}">
                <a14:useLocalDpi xmlns:a14="http://schemas.microsoft.com/office/drawing/2010/main" val="0"/>
              </a:ext>
            </a:extLst>
          </a:blip>
          <a:srcRect b="10688"/>
          <a:stretch/>
        </p:blipFill>
        <p:spPr>
          <a:xfrm>
            <a:off x="128015" y="1173094"/>
            <a:ext cx="5852093" cy="2874649"/>
          </a:xfrm>
          <a:prstGeom prst="rect">
            <a:avLst/>
          </a:prstGeom>
        </p:spPr>
      </p:pic>
    </p:spTree>
    <p:extLst>
      <p:ext uri="{BB962C8B-B14F-4D97-AF65-F5344CB8AC3E}">
        <p14:creationId xmlns:p14="http://schemas.microsoft.com/office/powerpoint/2010/main" val="104648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51AC-5F96-4F56-A43F-AFB53F7575F5}"/>
              </a:ext>
            </a:extLst>
          </p:cNvPr>
          <p:cNvSpPr>
            <a:spLocks noGrp="1"/>
          </p:cNvSpPr>
          <p:nvPr>
            <p:ph type="title"/>
          </p:nvPr>
        </p:nvSpPr>
        <p:spPr/>
        <p:txBody>
          <a:bodyPr>
            <a:normAutofit/>
          </a:bodyPr>
          <a:lstStyle/>
          <a:p>
            <a:r>
              <a:rPr lang="en-US" sz="4400" dirty="0"/>
              <a:t>Ring Topology </a:t>
            </a:r>
          </a:p>
        </p:txBody>
      </p:sp>
      <p:sp>
        <p:nvSpPr>
          <p:cNvPr id="3" name="Content Placeholder 2">
            <a:extLst>
              <a:ext uri="{FF2B5EF4-FFF2-40B4-BE49-F238E27FC236}">
                <a16:creationId xmlns:a16="http://schemas.microsoft.com/office/drawing/2014/main" id="{A85A4A04-096A-46B2-B132-E92C86081A6F}"/>
              </a:ext>
            </a:extLst>
          </p:cNvPr>
          <p:cNvSpPr>
            <a:spLocks noGrp="1"/>
          </p:cNvSpPr>
          <p:nvPr>
            <p:ph idx="1"/>
          </p:nvPr>
        </p:nvSpPr>
        <p:spPr/>
        <p:txBody>
          <a:bodyPr>
            <a:normAutofit/>
          </a:bodyPr>
          <a:lstStyle/>
          <a:p>
            <a:r>
              <a:rPr lang="en-US" sz="2800" b="1" dirty="0"/>
              <a:t>Ring topology </a:t>
            </a:r>
            <a:r>
              <a:rPr lang="en-US" sz="2800" dirty="0"/>
              <a:t>network - all the nodes connected in series to form a continuous loop or ring </a:t>
            </a:r>
          </a:p>
          <a:p>
            <a:r>
              <a:rPr lang="en-US" sz="2800" dirty="0"/>
              <a:t>This topology often uses a </a:t>
            </a:r>
            <a:r>
              <a:rPr lang="en-US" sz="2800" b="1" dirty="0"/>
              <a:t>token</a:t>
            </a:r>
            <a:r>
              <a:rPr lang="en-US" sz="2800" dirty="0"/>
              <a:t>, which is a bit of code that allows a node to transmit information</a:t>
            </a:r>
          </a:p>
          <a:p>
            <a:r>
              <a:rPr lang="en-US" sz="2800" dirty="0"/>
              <a:t>The token is passed from one node to the next along the ring</a:t>
            </a:r>
          </a:p>
          <a:p>
            <a:r>
              <a:rPr lang="en-US" sz="2800" dirty="0"/>
              <a:t>If the node with the token does not have data to send, then it just passes the token along</a:t>
            </a:r>
          </a:p>
        </p:txBody>
      </p:sp>
    </p:spTree>
    <p:extLst>
      <p:ext uri="{BB962C8B-B14F-4D97-AF65-F5344CB8AC3E}">
        <p14:creationId xmlns:p14="http://schemas.microsoft.com/office/powerpoint/2010/main" val="90753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33618D-DEBA-4C9E-8740-22C306C5C28E}"/>
              </a:ext>
            </a:extLst>
          </p:cNvPr>
          <p:cNvSpPr txBox="1"/>
          <p:nvPr/>
        </p:nvSpPr>
        <p:spPr>
          <a:xfrm>
            <a:off x="5592569" y="1008055"/>
            <a:ext cx="3043404" cy="5262979"/>
          </a:xfrm>
          <a:prstGeom prst="rect">
            <a:avLst/>
          </a:prstGeom>
          <a:noFill/>
        </p:spPr>
        <p:txBody>
          <a:bodyPr wrap="square" rtlCol="0">
            <a:spAutoFit/>
          </a:bodyPr>
          <a:lstStyle/>
          <a:p>
            <a:r>
              <a:rPr lang="en-US" sz="2400" dirty="0"/>
              <a:t>Advantage: information can travel in both directions, thereby reaching the intended node even if there is a break in the line</a:t>
            </a:r>
          </a:p>
          <a:p>
            <a:r>
              <a:rPr lang="en-US" sz="2400" dirty="0"/>
              <a:t>Disadvantage: slow transmission of data, as the token cycles through the network, and the requirement for a large amount of cabling</a:t>
            </a:r>
          </a:p>
        </p:txBody>
      </p:sp>
      <p:sp>
        <p:nvSpPr>
          <p:cNvPr id="4" name="TextBox 3">
            <a:extLst>
              <a:ext uri="{FF2B5EF4-FFF2-40B4-BE49-F238E27FC236}">
                <a16:creationId xmlns:a16="http://schemas.microsoft.com/office/drawing/2014/main" id="{2D5FFA32-667B-4DC9-BEF8-6F98741F6679}"/>
              </a:ext>
            </a:extLst>
          </p:cNvPr>
          <p:cNvSpPr txBox="1"/>
          <p:nvPr/>
        </p:nvSpPr>
        <p:spPr>
          <a:xfrm>
            <a:off x="457961" y="85416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9-2</a:t>
            </a:r>
          </a:p>
        </p:txBody>
      </p:sp>
      <p:pic>
        <p:nvPicPr>
          <p:cNvPr id="6" name="Picture 5" descr="An illustration shows an example of ring topology where all nodes are connected in series to form a ring network.">
            <a:extLst>
              <a:ext uri="{FF2B5EF4-FFF2-40B4-BE49-F238E27FC236}">
                <a16:creationId xmlns:a16="http://schemas.microsoft.com/office/drawing/2014/main" id="{95555F09-7E19-4005-99C9-B5A245E655CC}"/>
              </a:ext>
            </a:extLst>
          </p:cNvPr>
          <p:cNvPicPr>
            <a:picLocks noChangeAspect="1"/>
          </p:cNvPicPr>
          <p:nvPr/>
        </p:nvPicPr>
        <p:blipFill rotWithShape="1">
          <a:blip r:embed="rId2">
            <a:extLst>
              <a:ext uri="{28A0092B-C50C-407E-A947-70E740481C1C}">
                <a14:useLocalDpi xmlns:a14="http://schemas.microsoft.com/office/drawing/2010/main" val="0"/>
              </a:ext>
            </a:extLst>
          </a:blip>
          <a:srcRect b="13595"/>
          <a:stretch/>
        </p:blipFill>
        <p:spPr>
          <a:xfrm>
            <a:off x="457961" y="1259480"/>
            <a:ext cx="4712628" cy="4336648"/>
          </a:xfrm>
          <a:prstGeom prst="rect">
            <a:avLst/>
          </a:prstGeom>
        </p:spPr>
      </p:pic>
    </p:spTree>
    <p:extLst>
      <p:ext uri="{BB962C8B-B14F-4D97-AF65-F5344CB8AC3E}">
        <p14:creationId xmlns:p14="http://schemas.microsoft.com/office/powerpoint/2010/main" val="187598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6E82-7833-48A7-80C7-607C3B91B9D8}"/>
              </a:ext>
            </a:extLst>
          </p:cNvPr>
          <p:cNvSpPr>
            <a:spLocks noGrp="1"/>
          </p:cNvSpPr>
          <p:nvPr>
            <p:ph type="title"/>
          </p:nvPr>
        </p:nvSpPr>
        <p:spPr/>
        <p:txBody>
          <a:bodyPr>
            <a:normAutofit/>
          </a:bodyPr>
          <a:lstStyle/>
          <a:p>
            <a:r>
              <a:rPr lang="en-US" sz="4400" dirty="0"/>
              <a:t>Star Topology </a:t>
            </a:r>
          </a:p>
        </p:txBody>
      </p:sp>
      <p:sp>
        <p:nvSpPr>
          <p:cNvPr id="3" name="Content Placeholder 2">
            <a:extLst>
              <a:ext uri="{FF2B5EF4-FFF2-40B4-BE49-F238E27FC236}">
                <a16:creationId xmlns:a16="http://schemas.microsoft.com/office/drawing/2014/main" id="{6796DEA0-004D-452E-832D-54E84EAB9F1A}"/>
              </a:ext>
            </a:extLst>
          </p:cNvPr>
          <p:cNvSpPr>
            <a:spLocks noGrp="1"/>
          </p:cNvSpPr>
          <p:nvPr>
            <p:ph idx="1"/>
          </p:nvPr>
        </p:nvSpPr>
        <p:spPr/>
        <p:txBody>
          <a:bodyPr>
            <a:normAutofit fontScale="92500" lnSpcReduction="20000"/>
          </a:bodyPr>
          <a:lstStyle/>
          <a:p>
            <a:r>
              <a:rPr lang="en-US" sz="2800" dirty="0"/>
              <a:t>A</a:t>
            </a:r>
            <a:r>
              <a:rPr lang="en-US" sz="2800" b="1" dirty="0"/>
              <a:t> star topology </a:t>
            </a:r>
            <a:r>
              <a:rPr lang="en-US" sz="2800" dirty="0"/>
              <a:t>network uses a central connection point known as the </a:t>
            </a:r>
            <a:r>
              <a:rPr lang="en-US" sz="2800" b="1" dirty="0"/>
              <a:t>hub node</a:t>
            </a:r>
            <a:r>
              <a:rPr lang="en-US" sz="2800" dirty="0"/>
              <a:t>, which has connections (often hard-wired) leading to each separate device on the network </a:t>
            </a:r>
          </a:p>
          <a:p>
            <a:r>
              <a:rPr lang="en-US" sz="2800" dirty="0"/>
              <a:t>For the hub node, we can use a network hub, switch, or router</a:t>
            </a:r>
          </a:p>
          <a:p>
            <a:pPr lvl="1"/>
            <a:r>
              <a:rPr lang="en-US" sz="2400" dirty="0"/>
              <a:t>A network hub, usually called just a </a:t>
            </a:r>
            <a:r>
              <a:rPr lang="en-US" sz="2400" b="1" dirty="0"/>
              <a:t>hub</a:t>
            </a:r>
            <a:r>
              <a:rPr lang="en-US" sz="2400" dirty="0"/>
              <a:t>, is basically just a repeater that sends the signal in to all the connected nodes</a:t>
            </a:r>
          </a:p>
          <a:p>
            <a:pPr lvl="1"/>
            <a:r>
              <a:rPr lang="en-US" sz="2400" dirty="0"/>
              <a:t>A</a:t>
            </a:r>
            <a:r>
              <a:rPr lang="en-US" sz="2400" b="1" dirty="0"/>
              <a:t> switch</a:t>
            </a:r>
            <a:r>
              <a:rPr lang="en-US" sz="2400" dirty="0"/>
              <a:t> knows the address of each connected node and sends the packet only to the designated node, instead of doing a network-wide broadcast</a:t>
            </a:r>
          </a:p>
          <a:p>
            <a:pPr lvl="1"/>
            <a:r>
              <a:rPr lang="en-US" sz="2400" b="1" dirty="0"/>
              <a:t>Routers </a:t>
            </a:r>
            <a:r>
              <a:rPr lang="en-US" sz="2400" dirty="0"/>
              <a:t>are smart devices like switches; their connections can either be wired or wireless, depending on the application </a:t>
            </a:r>
          </a:p>
        </p:txBody>
      </p:sp>
    </p:spTree>
    <p:extLst>
      <p:ext uri="{BB962C8B-B14F-4D97-AF65-F5344CB8AC3E}">
        <p14:creationId xmlns:p14="http://schemas.microsoft.com/office/powerpoint/2010/main" val="962744228"/>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1563</TotalTime>
  <Words>4583</Words>
  <Application>Microsoft Office PowerPoint</Application>
  <PresentationFormat>On-screen Show (4:3)</PresentationFormat>
  <Paragraphs>344</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Industrial Robotics book Theme</vt:lpstr>
      <vt:lpstr>Integration and Networking </vt:lpstr>
      <vt:lpstr>Overview</vt:lpstr>
      <vt:lpstr>What Is a Network?</vt:lpstr>
      <vt:lpstr>Types of Networks </vt:lpstr>
      <vt:lpstr>Bus Topology </vt:lpstr>
      <vt:lpstr>PowerPoint Presentation</vt:lpstr>
      <vt:lpstr>Ring Topology </vt:lpstr>
      <vt:lpstr>PowerPoint Presentation</vt:lpstr>
      <vt:lpstr>Star Topology </vt:lpstr>
      <vt:lpstr>PowerPoint Presentation</vt:lpstr>
      <vt:lpstr>Tree Topology </vt:lpstr>
      <vt:lpstr>PowerPoint Presentation</vt:lpstr>
      <vt:lpstr>Mesh Topology </vt:lpstr>
      <vt:lpstr>PowerPoint Presentation</vt:lpstr>
      <vt:lpstr>Network Connections</vt:lpstr>
      <vt:lpstr>Fiber-Optic Cables </vt:lpstr>
      <vt:lpstr>PowerPoint Presentation</vt:lpstr>
      <vt:lpstr>Data Transmission</vt:lpstr>
      <vt:lpstr>Data Transmission cont. </vt:lpstr>
      <vt:lpstr>PowerPoint Presentation</vt:lpstr>
      <vt:lpstr>Data Transmission cont. </vt:lpstr>
      <vt:lpstr>Cabling</vt:lpstr>
      <vt:lpstr>PowerPoint Presentation</vt:lpstr>
      <vt:lpstr>Connectors </vt:lpstr>
      <vt:lpstr>PowerPoint Presentation</vt:lpstr>
      <vt:lpstr>Connectors cont. </vt:lpstr>
      <vt:lpstr>PowerPoint Presentation</vt:lpstr>
      <vt:lpstr>Adaptors</vt:lpstr>
      <vt:lpstr>Communication Protocols</vt:lpstr>
      <vt:lpstr>Fieldbus</vt:lpstr>
      <vt:lpstr>DeviceNet</vt:lpstr>
      <vt:lpstr>PowerPoint Presentation</vt:lpstr>
      <vt:lpstr>DeviceNet cont. </vt:lpstr>
      <vt:lpstr>DeviceNet cont. </vt:lpstr>
      <vt:lpstr>ControlNet </vt:lpstr>
      <vt:lpstr>Control Net cont. </vt:lpstr>
      <vt:lpstr>Control Net cont. </vt:lpstr>
      <vt:lpstr>Control Net cont. </vt:lpstr>
      <vt:lpstr>Ethernet/IP</vt:lpstr>
      <vt:lpstr>Ethernet/IP cont.</vt:lpstr>
      <vt:lpstr>Profibus</vt:lpstr>
      <vt:lpstr>Profibus cont. </vt:lpstr>
      <vt:lpstr>Profibus DP</vt:lpstr>
      <vt:lpstr>Profibus DP cont.</vt:lpstr>
      <vt:lpstr>Profibus PA </vt:lpstr>
      <vt:lpstr>Profibus FMS</vt:lpstr>
      <vt:lpstr>ProfiNet</vt:lpstr>
      <vt:lpstr>ProfiNet cont. </vt:lpstr>
      <vt:lpstr>Foundation Fieldbus</vt:lpstr>
      <vt:lpstr>Fieldbus H1</vt:lpstr>
      <vt:lpstr>Fieldbus HSE</vt:lpstr>
      <vt:lpstr>Integration</vt:lpstr>
      <vt:lpstr>Integration cont. </vt:lpstr>
      <vt:lpstr>PowerPoint Presentation</vt:lpstr>
      <vt:lpstr>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and Networking</dc:title>
  <dc:creator>Keith Dinwiddie</dc:creator>
  <cp:lastModifiedBy>CL User</cp:lastModifiedBy>
  <cp:revision>43</cp:revision>
  <dcterms:created xsi:type="dcterms:W3CDTF">2018-02-05T00:28:17Z</dcterms:created>
  <dcterms:modified xsi:type="dcterms:W3CDTF">2018-03-12T13:24:25Z</dcterms:modified>
</cp:coreProperties>
</file>